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2" r:id="rId2"/>
    <p:sldMasterId id="2147483744" r:id="rId3"/>
  </p:sldMasterIdLst>
  <p:notesMasterIdLst>
    <p:notesMasterId r:id="rId52"/>
  </p:notesMasterIdLst>
  <p:sldIdLst>
    <p:sldId id="256" r:id="rId4"/>
    <p:sldId id="257" r:id="rId5"/>
    <p:sldId id="258" r:id="rId6"/>
    <p:sldId id="262" r:id="rId7"/>
    <p:sldId id="283" r:id="rId8"/>
    <p:sldId id="286" r:id="rId9"/>
    <p:sldId id="288" r:id="rId10"/>
    <p:sldId id="290" r:id="rId11"/>
    <p:sldId id="259" r:id="rId12"/>
    <p:sldId id="261" r:id="rId13"/>
    <p:sldId id="291" r:id="rId14"/>
    <p:sldId id="292" r:id="rId15"/>
    <p:sldId id="297" r:id="rId16"/>
    <p:sldId id="328" r:id="rId17"/>
    <p:sldId id="260" r:id="rId18"/>
    <p:sldId id="321" r:id="rId19"/>
    <p:sldId id="322" r:id="rId20"/>
    <p:sldId id="299" r:id="rId21"/>
    <p:sldId id="316" r:id="rId22"/>
    <p:sldId id="323" r:id="rId23"/>
    <p:sldId id="324" r:id="rId24"/>
    <p:sldId id="327" r:id="rId25"/>
    <p:sldId id="294" r:id="rId26"/>
    <p:sldId id="318" r:id="rId27"/>
    <p:sldId id="295" r:id="rId28"/>
    <p:sldId id="319" r:id="rId29"/>
    <p:sldId id="301" r:id="rId30"/>
    <p:sldId id="300" r:id="rId31"/>
    <p:sldId id="307" r:id="rId32"/>
    <p:sldId id="308" r:id="rId33"/>
    <p:sldId id="309" r:id="rId34"/>
    <p:sldId id="310" r:id="rId35"/>
    <p:sldId id="311" r:id="rId36"/>
    <p:sldId id="317" r:id="rId37"/>
    <p:sldId id="302" r:id="rId38"/>
    <p:sldId id="303" r:id="rId39"/>
    <p:sldId id="304" r:id="rId40"/>
    <p:sldId id="305" r:id="rId41"/>
    <p:sldId id="326" r:id="rId42"/>
    <p:sldId id="306" r:id="rId43"/>
    <p:sldId id="312" r:id="rId44"/>
    <p:sldId id="325" r:id="rId45"/>
    <p:sldId id="314" r:id="rId46"/>
    <p:sldId id="320" r:id="rId47"/>
    <p:sldId id="298" r:id="rId48"/>
    <p:sldId id="296" r:id="rId49"/>
    <p:sldId id="315" r:id="rId50"/>
    <p:sldId id="329"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樋口 心" initials="樋口" lastIdx="1" clrIdx="0">
    <p:extLst>
      <p:ext uri="{19B8F6BF-5375-455C-9EA6-DF929625EA0E}">
        <p15:presenceInfo xmlns:p15="http://schemas.microsoft.com/office/powerpoint/2012/main" userId="25a50a33c7456e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269D01E-BC32-4049-B463-5C60D7B0CCD2}" styleName="テーマ スタイル 2 - アクセント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85012" autoAdjust="0"/>
  </p:normalViewPr>
  <p:slideViewPr>
    <p:cSldViewPr snapToGrid="0">
      <p:cViewPr varScale="1">
        <p:scale>
          <a:sx n="86" d="100"/>
          <a:sy n="86" d="100"/>
        </p:scale>
        <p:origin x="72" y="283"/>
      </p:cViewPr>
      <p:guideLst/>
    </p:cSldViewPr>
  </p:slideViewPr>
  <p:notesTextViewPr>
    <p:cViewPr>
      <p:scale>
        <a:sx n="1" d="1"/>
        <a:sy n="1" d="1"/>
      </p:scale>
      <p:origin x="0" y="0"/>
    </p:cViewPr>
  </p:notesTextViewPr>
  <p:sorterViewPr>
    <p:cViewPr>
      <p:scale>
        <a:sx n="100" d="100"/>
        <a:sy n="100" d="100"/>
      </p:scale>
      <p:origin x="0" y="-1101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9T11:30:02.594" idx="1">
    <p:pos x="10" y="10"/>
    <p:text/>
    <p:extLst>
      <p:ext uri="{C676402C-5697-4E1C-873F-D02D1690AC5C}">
        <p15:threadingInfo xmlns:p15="http://schemas.microsoft.com/office/powerpoint/2012/main" timeZoneBias="-54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452CB6-2D91-40A8-B867-AB26E3DCFEB3}" type="datetimeFigureOut">
              <a:rPr kumimoji="1" lang="ja-JP" altLang="en-US" smtClean="0"/>
              <a:t>2018/8/20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B34236-B426-4F54-A960-F975FD0960E9}" type="slidenum">
              <a:rPr kumimoji="1" lang="ja-JP" altLang="en-US" smtClean="0"/>
              <a:t>‹#›</a:t>
            </a:fld>
            <a:endParaRPr kumimoji="1" lang="ja-JP" altLang="en-US"/>
          </a:p>
        </p:txBody>
      </p:sp>
    </p:spTree>
    <p:extLst>
      <p:ext uri="{BB962C8B-B14F-4D97-AF65-F5344CB8AC3E}">
        <p14:creationId xmlns:p14="http://schemas.microsoft.com/office/powerpoint/2010/main" val="35787026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収取データはこのようになっている。</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53BEF22-B5D9-4207-A61D-D0C61258B271}"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354035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機械学習のアルゴリズムはこちらの図のようになっている。</a:t>
            </a:r>
            <a:endParaRPr kumimoji="1" lang="en-US" altLang="ja-JP" dirty="0"/>
          </a:p>
          <a:p>
            <a:r>
              <a:rPr kumimoji="1" lang="ja-JP" altLang="en-US" dirty="0"/>
              <a:t>データセットを分けることの説明</a:t>
            </a:r>
            <a:endParaRPr kumimoji="1" lang="en-US" altLang="ja-JP" dirty="0"/>
          </a:p>
          <a:p>
            <a:r>
              <a:rPr kumimoji="1" lang="ja-JP" altLang="en-US" dirty="0"/>
              <a:t>更にトレーニングデータを分ける説明</a:t>
            </a:r>
            <a:endParaRPr kumimoji="1" lang="en-US" altLang="ja-JP" dirty="0"/>
          </a:p>
          <a:p>
            <a:r>
              <a:rPr kumimoji="1" lang="ja-JP" altLang="en-US" dirty="0"/>
              <a:t>検証データでの値が良くなるようにデータセットを分割することの説明</a:t>
            </a:r>
            <a:endParaRPr kumimoji="1" lang="en-US" altLang="ja-JP" dirty="0"/>
          </a:p>
          <a:p>
            <a:r>
              <a:rPr kumimoji="1" lang="ja-JP" altLang="en-US" dirty="0"/>
              <a:t>全体の説明</a:t>
            </a:r>
          </a:p>
        </p:txBody>
      </p:sp>
      <p:sp>
        <p:nvSpPr>
          <p:cNvPr id="4" name="スライド番号プレースホルダー 3"/>
          <p:cNvSpPr>
            <a:spLocks noGrp="1"/>
          </p:cNvSpPr>
          <p:nvPr>
            <p:ph type="sldNum" sz="quarter" idx="10"/>
          </p:nvPr>
        </p:nvSpPr>
        <p:spPr/>
        <p:txBody>
          <a:bodyPr/>
          <a:lstStyle/>
          <a:p>
            <a:fld id="{1DB34236-B426-4F54-A960-F975FD0960E9}" type="slidenum">
              <a:rPr kumimoji="1" lang="ja-JP" altLang="en-US" smtClean="0"/>
              <a:t>29</a:t>
            </a:fld>
            <a:endParaRPr kumimoji="1" lang="ja-JP" altLang="en-US"/>
          </a:p>
        </p:txBody>
      </p:sp>
    </p:spTree>
    <p:extLst>
      <p:ext uri="{BB962C8B-B14F-4D97-AF65-F5344CB8AC3E}">
        <p14:creationId xmlns:p14="http://schemas.microsoft.com/office/powerpoint/2010/main" val="1390480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DB34236-B426-4F54-A960-F975FD0960E9}" type="slidenum">
              <a:rPr kumimoji="1" lang="ja-JP" altLang="en-US" smtClean="0"/>
              <a:t>30</a:t>
            </a:fld>
            <a:endParaRPr kumimoji="1" lang="ja-JP" altLang="en-US"/>
          </a:p>
        </p:txBody>
      </p:sp>
    </p:spTree>
    <p:extLst>
      <p:ext uri="{BB962C8B-B14F-4D97-AF65-F5344CB8AC3E}">
        <p14:creationId xmlns:p14="http://schemas.microsoft.com/office/powerpoint/2010/main" val="398755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今回はグリッドサーチとクロスバリデーションどちらも行うために入れ子式の交差検証を行いました。</a:t>
            </a:r>
            <a:endParaRPr kumimoji="1" lang="en-US" altLang="ja-JP" dirty="0"/>
          </a:p>
          <a:p>
            <a:r>
              <a:rPr kumimoji="1" lang="ja-JP" altLang="en-US" dirty="0"/>
              <a:t>こちらはトレーニングデータを２重ループにかけて交差検証する方法です。</a:t>
            </a:r>
            <a:endParaRPr kumimoji="1" lang="en-US" altLang="ja-JP" dirty="0"/>
          </a:p>
          <a:p>
            <a:r>
              <a:rPr kumimoji="1" lang="ja-JP" altLang="en-US" dirty="0"/>
              <a:t>内側のループでは、パラメータのチューニングを行うためにデータセットを分けてモデルを選択。</a:t>
            </a:r>
            <a:endParaRPr kumimoji="1" lang="en-US" altLang="ja-JP" dirty="0"/>
          </a:p>
          <a:p>
            <a:r>
              <a:rPr kumimoji="1" lang="ja-JP" altLang="en-US" dirty="0"/>
              <a:t>外側のループでは最適なパラメータでモデルを構築してクロスバリデーションを行えるようにしました。</a:t>
            </a:r>
          </a:p>
        </p:txBody>
      </p:sp>
      <p:sp>
        <p:nvSpPr>
          <p:cNvPr id="4" name="スライド番号プレースホルダー 3"/>
          <p:cNvSpPr>
            <a:spLocks noGrp="1"/>
          </p:cNvSpPr>
          <p:nvPr>
            <p:ph type="sldNum" sz="quarter" idx="10"/>
          </p:nvPr>
        </p:nvSpPr>
        <p:spPr/>
        <p:txBody>
          <a:bodyPr/>
          <a:lstStyle/>
          <a:p>
            <a:fld id="{1DB34236-B426-4F54-A960-F975FD0960E9}" type="slidenum">
              <a:rPr kumimoji="1" lang="ja-JP" altLang="en-US" smtClean="0"/>
              <a:t>33</a:t>
            </a:fld>
            <a:endParaRPr kumimoji="1" lang="ja-JP" altLang="en-US"/>
          </a:p>
        </p:txBody>
      </p:sp>
    </p:spTree>
    <p:extLst>
      <p:ext uri="{BB962C8B-B14F-4D97-AF65-F5344CB8AC3E}">
        <p14:creationId xmlns:p14="http://schemas.microsoft.com/office/powerpoint/2010/main" val="2618059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こちらが実装コードです。</a:t>
            </a:r>
            <a:endParaRPr kumimoji="1" lang="en-US" altLang="ja-JP" dirty="0"/>
          </a:p>
          <a:p>
            <a:endParaRPr kumimoji="1" lang="en-US" altLang="ja-JP" dirty="0"/>
          </a:p>
          <a:p>
            <a:r>
              <a:rPr kumimoji="1" lang="ja-JP" altLang="en-US" dirty="0"/>
              <a:t>今後はより機械学習のモデルについて詳しくなり、</a:t>
            </a:r>
            <a:endParaRPr kumimoji="1" lang="en-US" altLang="ja-JP" dirty="0"/>
          </a:p>
          <a:p>
            <a:r>
              <a:rPr kumimoji="1" lang="ja-JP" altLang="en-US" dirty="0"/>
              <a:t>グリッドサーチに代入するべきリストをより精査していきたい。</a:t>
            </a:r>
          </a:p>
        </p:txBody>
      </p:sp>
      <p:sp>
        <p:nvSpPr>
          <p:cNvPr id="4" name="スライド番号プレースホルダー 3"/>
          <p:cNvSpPr>
            <a:spLocks noGrp="1"/>
          </p:cNvSpPr>
          <p:nvPr>
            <p:ph type="sldNum" sz="quarter" idx="10"/>
          </p:nvPr>
        </p:nvSpPr>
        <p:spPr/>
        <p:txBody>
          <a:bodyPr/>
          <a:lstStyle/>
          <a:p>
            <a:fld id="{1DB34236-B426-4F54-A960-F975FD0960E9}" type="slidenum">
              <a:rPr kumimoji="1" lang="ja-JP" altLang="en-US" smtClean="0"/>
              <a:t>34</a:t>
            </a:fld>
            <a:endParaRPr kumimoji="1" lang="ja-JP" altLang="en-US"/>
          </a:p>
        </p:txBody>
      </p:sp>
    </p:spTree>
    <p:extLst>
      <p:ext uri="{BB962C8B-B14F-4D97-AF65-F5344CB8AC3E}">
        <p14:creationId xmlns:p14="http://schemas.microsoft.com/office/powerpoint/2010/main" val="3937089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また、より精度を上げるためにデータ数を選定することにしました。</a:t>
            </a:r>
            <a:endParaRPr kumimoji="1" lang="en-US" altLang="ja-JP" dirty="0"/>
          </a:p>
          <a:p>
            <a:r>
              <a:rPr kumimoji="1" lang="ja-JP" altLang="en-US" dirty="0"/>
              <a:t>右の図は今回収集した議員の発言データサイズです。</a:t>
            </a:r>
            <a:endParaRPr kumimoji="1" lang="en-US" altLang="ja-JP" dirty="0"/>
          </a:p>
          <a:p>
            <a:endParaRPr kumimoji="1" lang="en-US" altLang="ja-JP" dirty="0"/>
          </a:p>
          <a:p>
            <a:r>
              <a:rPr kumimoji="1" lang="ja-JP" altLang="en-US" dirty="0"/>
              <a:t>統計的手法を用いたアルゴリズムでは～</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1DB34236-B426-4F54-A960-F975FD0960E9}" type="slidenum">
              <a:rPr kumimoji="1" lang="ja-JP" altLang="en-US" smtClean="0"/>
              <a:t>36</a:t>
            </a:fld>
            <a:endParaRPr kumimoji="1" lang="ja-JP" altLang="en-US"/>
          </a:p>
        </p:txBody>
      </p:sp>
    </p:spTree>
    <p:extLst>
      <p:ext uri="{BB962C8B-B14F-4D97-AF65-F5344CB8AC3E}">
        <p14:creationId xmlns:p14="http://schemas.microsoft.com/office/powerpoint/2010/main" val="149652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そしてこのように、選定しました。</a:t>
            </a:r>
          </a:p>
        </p:txBody>
      </p:sp>
      <p:sp>
        <p:nvSpPr>
          <p:cNvPr id="4" name="スライド番号プレースホルダー 3"/>
          <p:cNvSpPr>
            <a:spLocks noGrp="1"/>
          </p:cNvSpPr>
          <p:nvPr>
            <p:ph type="sldNum" sz="quarter" idx="10"/>
          </p:nvPr>
        </p:nvSpPr>
        <p:spPr/>
        <p:txBody>
          <a:bodyPr/>
          <a:lstStyle/>
          <a:p>
            <a:fld id="{1DB34236-B426-4F54-A960-F975FD0960E9}" type="slidenum">
              <a:rPr kumimoji="1" lang="ja-JP" altLang="en-US" smtClean="0"/>
              <a:t>38</a:t>
            </a:fld>
            <a:endParaRPr kumimoji="1" lang="ja-JP" altLang="en-US"/>
          </a:p>
        </p:txBody>
      </p:sp>
    </p:spTree>
    <p:extLst>
      <p:ext uri="{BB962C8B-B14F-4D97-AF65-F5344CB8AC3E}">
        <p14:creationId xmlns:p14="http://schemas.microsoft.com/office/powerpoint/2010/main" val="2634478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しかし、ナイーブベイズ法と最大エントロピー法は相関係数をそろえることよりも、</a:t>
            </a:r>
            <a:endParaRPr kumimoji="1" lang="en-US" altLang="ja-JP" dirty="0"/>
          </a:p>
          <a:p>
            <a:r>
              <a:rPr kumimoji="1" lang="ja-JP" altLang="en-US" dirty="0"/>
              <a:t>データ数をそろえる方が重要でした。</a:t>
            </a:r>
          </a:p>
        </p:txBody>
      </p:sp>
      <p:sp>
        <p:nvSpPr>
          <p:cNvPr id="4" name="スライド番号プレースホルダー 3"/>
          <p:cNvSpPr>
            <a:spLocks noGrp="1"/>
          </p:cNvSpPr>
          <p:nvPr>
            <p:ph type="sldNum" sz="quarter" idx="10"/>
          </p:nvPr>
        </p:nvSpPr>
        <p:spPr/>
        <p:txBody>
          <a:bodyPr/>
          <a:lstStyle/>
          <a:p>
            <a:fld id="{1DB34236-B426-4F54-A960-F975FD0960E9}" type="slidenum">
              <a:rPr kumimoji="1" lang="ja-JP" altLang="en-US" smtClean="0"/>
              <a:t>39</a:t>
            </a:fld>
            <a:endParaRPr kumimoji="1" lang="ja-JP" altLang="en-US"/>
          </a:p>
        </p:txBody>
      </p:sp>
    </p:spTree>
    <p:extLst>
      <p:ext uri="{BB962C8B-B14F-4D97-AF65-F5344CB8AC3E}">
        <p14:creationId xmlns:p14="http://schemas.microsoft.com/office/powerpoint/2010/main" val="2303193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SVM</a:t>
            </a:r>
            <a:r>
              <a:rPr kumimoji="1" lang="ja-JP" altLang="en-US" dirty="0"/>
              <a:t>は入力データ数が増えても、汎化性能が落ちないので、末尾４語、ファイル数３４対２９が一番結果が良かった。</a:t>
            </a:r>
            <a:endParaRPr kumimoji="1" lang="en-US" altLang="ja-JP" dirty="0"/>
          </a:p>
          <a:p>
            <a:endParaRPr kumimoji="1" lang="en-US" altLang="ja-JP" dirty="0"/>
          </a:p>
          <a:p>
            <a:r>
              <a:rPr kumimoji="1" lang="ja-JP" altLang="en-US" dirty="0"/>
              <a:t>決定木、ランダムフォレストはデータ数が少なく、ベクトルが長いほうが結果が良かった。</a:t>
            </a:r>
            <a:endParaRPr kumimoji="1" lang="en-US" altLang="ja-JP" dirty="0"/>
          </a:p>
          <a:p>
            <a:r>
              <a:rPr kumimoji="1" lang="ja-JP" altLang="en-US" dirty="0"/>
              <a:t>過学習が防げる方が結果が良いのかと予想した。</a:t>
            </a:r>
            <a:endParaRPr kumimoji="1" lang="en-US" altLang="ja-JP" dirty="0"/>
          </a:p>
          <a:p>
            <a:endParaRPr kumimoji="1" lang="en-US" altLang="ja-JP" dirty="0"/>
          </a:p>
          <a:p>
            <a:r>
              <a:rPr kumimoji="1" lang="ja-JP" altLang="en-US" dirty="0"/>
              <a:t>ナイーブベイズは末尾３語かつファイル数が多いほうが結果が良かった。</a:t>
            </a:r>
            <a:endParaRPr kumimoji="1" lang="en-US" altLang="ja-JP" dirty="0"/>
          </a:p>
          <a:p>
            <a:r>
              <a:rPr kumimoji="1" lang="ja-JP" altLang="en-US" dirty="0"/>
              <a:t>末尾が４語だと特徴量が独立であるという仮定と実データの相違が大きく</a:t>
            </a:r>
            <a:r>
              <a:rPr kumimoji="1" lang="ja-JP" altLang="en-US" dirty="0" err="1"/>
              <a:t>なるの</a:t>
            </a:r>
            <a:r>
              <a:rPr kumimoji="1" lang="ja-JP" altLang="en-US" dirty="0"/>
              <a:t>ため、結果が悪くなるのかと予想した。</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1DB34236-B426-4F54-A960-F975FD0960E9}" type="slidenum">
              <a:rPr kumimoji="1" lang="ja-JP" altLang="en-US" smtClean="0"/>
              <a:t>41</a:t>
            </a:fld>
            <a:endParaRPr kumimoji="1" lang="ja-JP" altLang="en-US"/>
          </a:p>
        </p:txBody>
      </p:sp>
    </p:spTree>
    <p:extLst>
      <p:ext uri="{BB962C8B-B14F-4D97-AF65-F5344CB8AC3E}">
        <p14:creationId xmlns:p14="http://schemas.microsoft.com/office/powerpoint/2010/main" val="1129535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次に最大エントロピー法の結果です。</a:t>
            </a:r>
            <a:endParaRPr kumimoji="1" lang="en-US" altLang="ja-JP" dirty="0"/>
          </a:p>
          <a:p>
            <a:endParaRPr kumimoji="1" lang="en-US" altLang="ja-JP" dirty="0"/>
          </a:p>
          <a:p>
            <a:r>
              <a:rPr kumimoji="1" lang="ja-JP" altLang="en-US" dirty="0"/>
              <a:t>この</a:t>
            </a:r>
            <a:r>
              <a:rPr kumimoji="1" lang="en-US" altLang="ja-JP" dirty="0"/>
              <a:t>α</a:t>
            </a:r>
            <a:r>
              <a:rPr kumimoji="1" lang="ja-JP" altLang="en-US" dirty="0"/>
              <a:t>値は最大エントロピー法においてカテゴリ分類の手掛かりとなった度合いを示しています。</a:t>
            </a:r>
            <a:endParaRPr kumimoji="1" lang="en-US" altLang="ja-JP" dirty="0"/>
          </a:p>
          <a:p>
            <a:endParaRPr kumimoji="1" lang="en-US" altLang="ja-JP" dirty="0"/>
          </a:p>
          <a:p>
            <a:r>
              <a:rPr kumimoji="1" lang="ja-JP" altLang="en-US" dirty="0"/>
              <a:t>こちらは</a:t>
            </a:r>
            <a:r>
              <a:rPr kumimoji="1" lang="en-US" altLang="ja-JP" dirty="0"/>
              <a:t>28</a:t>
            </a:r>
            <a:r>
              <a:rPr kumimoji="1" lang="ja-JP" altLang="en-US" dirty="0"/>
              <a:t>対</a:t>
            </a:r>
            <a:r>
              <a:rPr kumimoji="1" lang="en-US" altLang="ja-JP" dirty="0"/>
              <a:t>28</a:t>
            </a:r>
            <a:r>
              <a:rPr kumimoji="1" lang="ja-JP" altLang="en-US" dirty="0"/>
              <a:t>人のデータで得られた上位素性です。</a:t>
            </a:r>
            <a:endParaRPr kumimoji="1" lang="en-US" altLang="ja-JP" dirty="0"/>
          </a:p>
          <a:p>
            <a:r>
              <a:rPr kumimoji="1" lang="ja-JP" altLang="en-US" dirty="0"/>
              <a:t>前回の出現度の割合から出力した結果とあまり変わりはない。</a:t>
            </a:r>
            <a:endParaRPr kumimoji="1" lang="en-US" altLang="ja-JP" dirty="0"/>
          </a:p>
          <a:p>
            <a:r>
              <a:rPr kumimoji="1" lang="ja-JP" altLang="en-US" dirty="0"/>
              <a:t>ハッキリと、自民党の上位素性としては「○○であります」という事実を確認するような言い回し、</a:t>
            </a:r>
            <a:endParaRPr kumimoji="1" lang="en-US" altLang="ja-JP" dirty="0"/>
          </a:p>
          <a:p>
            <a:r>
              <a:rPr kumimoji="1" lang="ja-JP" altLang="en-US" dirty="0"/>
              <a:t>民主党の上位素性としては「ないですよね」「よろしいでしょうか」などの言質を取る言い回しが確認できる</a:t>
            </a:r>
          </a:p>
        </p:txBody>
      </p:sp>
      <p:sp>
        <p:nvSpPr>
          <p:cNvPr id="4" name="スライド番号プレースホルダー 3"/>
          <p:cNvSpPr>
            <a:spLocks noGrp="1"/>
          </p:cNvSpPr>
          <p:nvPr>
            <p:ph type="sldNum" sz="quarter" idx="10"/>
          </p:nvPr>
        </p:nvSpPr>
        <p:spPr/>
        <p:txBody>
          <a:bodyPr/>
          <a:lstStyle/>
          <a:p>
            <a:fld id="{1DB34236-B426-4F54-A960-F975FD0960E9}" type="slidenum">
              <a:rPr kumimoji="1" lang="ja-JP" altLang="en-US" smtClean="0"/>
              <a:t>42</a:t>
            </a:fld>
            <a:endParaRPr kumimoji="1" lang="ja-JP" altLang="en-US"/>
          </a:p>
        </p:txBody>
      </p:sp>
    </p:spTree>
    <p:extLst>
      <p:ext uri="{BB962C8B-B14F-4D97-AF65-F5344CB8AC3E}">
        <p14:creationId xmlns:p14="http://schemas.microsoft.com/office/powerpoint/2010/main" val="4183800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結果はこのようになりました。</a:t>
            </a:r>
            <a:endParaRPr kumimoji="1" lang="en-US" altLang="ja-JP" dirty="0"/>
          </a:p>
          <a:p>
            <a:r>
              <a:rPr kumimoji="1" lang="ja-JP" altLang="en-US" dirty="0"/>
              <a:t>正解率は７１</a:t>
            </a:r>
            <a:r>
              <a:rPr kumimoji="1" lang="en-US" altLang="ja-JP" dirty="0"/>
              <a:t>.43</a:t>
            </a:r>
            <a:r>
              <a:rPr kumimoji="1" lang="ja-JP" altLang="en-US" dirty="0"/>
              <a:t>％となりました。</a:t>
            </a:r>
          </a:p>
        </p:txBody>
      </p:sp>
      <p:sp>
        <p:nvSpPr>
          <p:cNvPr id="4" name="スライド番号プレースホルダー 3"/>
          <p:cNvSpPr>
            <a:spLocks noGrp="1"/>
          </p:cNvSpPr>
          <p:nvPr>
            <p:ph type="sldNum" sz="quarter" idx="10"/>
          </p:nvPr>
        </p:nvSpPr>
        <p:spPr/>
        <p:txBody>
          <a:bodyPr/>
          <a:lstStyle/>
          <a:p>
            <a:fld id="{1DB34236-B426-4F54-A960-F975FD0960E9}" type="slidenum">
              <a:rPr kumimoji="1" lang="ja-JP" altLang="en-US" smtClean="0"/>
              <a:t>43</a:t>
            </a:fld>
            <a:endParaRPr kumimoji="1" lang="ja-JP" altLang="en-US"/>
          </a:p>
        </p:txBody>
      </p:sp>
    </p:spTree>
    <p:extLst>
      <p:ext uri="{BB962C8B-B14F-4D97-AF65-F5344CB8AC3E}">
        <p14:creationId xmlns:p14="http://schemas.microsoft.com/office/powerpoint/2010/main" val="16422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53BEF22-B5D9-4207-A61D-D0C61258B271}"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6258016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今後の卒論のテーマは内閣支持率と大臣の答弁データの相関関係を見ていく。</a:t>
            </a:r>
            <a:endParaRPr kumimoji="1" lang="en-US" altLang="ja-JP" dirty="0"/>
          </a:p>
          <a:p>
            <a:endParaRPr kumimoji="1" lang="en-US" altLang="ja-JP" dirty="0"/>
          </a:p>
          <a:p>
            <a:r>
              <a:rPr kumimoji="1" lang="ja-JP" altLang="en-US" dirty="0"/>
              <a:t>国会会議録</a:t>
            </a:r>
            <a:r>
              <a:rPr kumimoji="1" lang="en-US" altLang="ja-JP" dirty="0"/>
              <a:t>API</a:t>
            </a:r>
            <a:r>
              <a:rPr kumimoji="1" lang="ja-JP" altLang="en-US" dirty="0"/>
              <a:t>のデータは、大量かつ、整然と保管されていて、記録期間も長いため、</a:t>
            </a:r>
            <a:endParaRPr kumimoji="1" lang="en-US" altLang="ja-JP" dirty="0"/>
          </a:p>
          <a:p>
            <a:r>
              <a:rPr kumimoji="1" lang="ja-JP" altLang="en-US" dirty="0"/>
              <a:t>大臣の答弁データと内閣支持率の相関を時系列分析していきたい。</a:t>
            </a:r>
            <a:endParaRPr kumimoji="1" lang="en-US" altLang="ja-JP" dirty="0"/>
          </a:p>
          <a:p>
            <a:endParaRPr kumimoji="1" lang="en-US" altLang="ja-JP" dirty="0"/>
          </a:p>
          <a:p>
            <a:r>
              <a:rPr kumimoji="1" lang="ja-JP" altLang="en-US" dirty="0"/>
              <a:t>こういった発言があると支持率が上下する。</a:t>
            </a:r>
            <a:endParaRPr kumimoji="1" lang="en-US" altLang="ja-JP" dirty="0"/>
          </a:p>
          <a:p>
            <a:r>
              <a:rPr kumimoji="1" lang="ja-JP" altLang="en-US" dirty="0"/>
              <a:t>支持率が高いときと、低い時にどういった発言があるかなどを調べていきたい。</a:t>
            </a:r>
            <a:endParaRPr kumimoji="1" lang="en-US" altLang="ja-JP" dirty="0"/>
          </a:p>
          <a:p>
            <a:endParaRPr kumimoji="1" lang="en-US" altLang="ja-JP" dirty="0"/>
          </a:p>
          <a:p>
            <a:r>
              <a:rPr kumimoji="1" lang="ja-JP" altLang="en-US" dirty="0"/>
              <a:t>また、今回の勉強を進めていくうえで機械学習アルゴリズムについてより詳しい知識が必要であると感じた。</a:t>
            </a:r>
          </a:p>
        </p:txBody>
      </p:sp>
      <p:sp>
        <p:nvSpPr>
          <p:cNvPr id="4" name="スライド番号プレースホルダー 3"/>
          <p:cNvSpPr>
            <a:spLocks noGrp="1"/>
          </p:cNvSpPr>
          <p:nvPr>
            <p:ph type="sldNum" sz="quarter" idx="10"/>
          </p:nvPr>
        </p:nvSpPr>
        <p:spPr/>
        <p:txBody>
          <a:bodyPr/>
          <a:lstStyle/>
          <a:p>
            <a:fld id="{1DB34236-B426-4F54-A960-F975FD0960E9}" type="slidenum">
              <a:rPr kumimoji="1" lang="ja-JP" altLang="en-US" smtClean="0"/>
              <a:t>46</a:t>
            </a:fld>
            <a:endParaRPr kumimoji="1" lang="ja-JP" altLang="en-US"/>
          </a:p>
        </p:txBody>
      </p:sp>
    </p:spTree>
    <p:extLst>
      <p:ext uri="{BB962C8B-B14F-4D97-AF65-F5344CB8AC3E}">
        <p14:creationId xmlns:p14="http://schemas.microsoft.com/office/powerpoint/2010/main" val="1541784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特徴＝高次元の判別が容易に視覚的に確認できる。</a:t>
            </a:r>
          </a:p>
        </p:txBody>
      </p:sp>
      <p:sp>
        <p:nvSpPr>
          <p:cNvPr id="4" name="スライド番号プレースホルダー 3"/>
          <p:cNvSpPr>
            <a:spLocks noGrp="1"/>
          </p:cNvSpPr>
          <p:nvPr>
            <p:ph type="sldNum" sz="quarter" idx="10"/>
          </p:nvPr>
        </p:nvSpPr>
        <p:spPr/>
        <p:txBody>
          <a:bodyPr/>
          <a:lstStyle/>
          <a:p>
            <a:fld id="{1DB34236-B426-4F54-A960-F975FD0960E9}" type="slidenum">
              <a:rPr kumimoji="1" lang="ja-JP" altLang="en-US" smtClean="0"/>
              <a:t>18</a:t>
            </a:fld>
            <a:endParaRPr kumimoji="1" lang="ja-JP" altLang="en-US"/>
          </a:p>
        </p:txBody>
      </p:sp>
    </p:spTree>
    <p:extLst>
      <p:ext uri="{BB962C8B-B14F-4D97-AF65-F5344CB8AC3E}">
        <p14:creationId xmlns:p14="http://schemas.microsoft.com/office/powerpoint/2010/main" val="83801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ノードを分岐させる毎に不純度を減少するような分岐点を探す。純度が増すと、ばらつきが小さくなります。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1DB34236-B426-4F54-A960-F975FD0960E9}" type="slidenum">
              <a:rPr kumimoji="1" lang="ja-JP" altLang="en-US" smtClean="0"/>
              <a:t>19</a:t>
            </a:fld>
            <a:endParaRPr kumimoji="1" lang="ja-JP" altLang="en-US"/>
          </a:p>
        </p:txBody>
      </p:sp>
    </p:spTree>
    <p:extLst>
      <p:ext uri="{BB962C8B-B14F-4D97-AF65-F5344CB8AC3E}">
        <p14:creationId xmlns:p14="http://schemas.microsoft.com/office/powerpoint/2010/main" val="933377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DB34236-B426-4F54-A960-F975FD0960E9}" type="slidenum">
              <a:rPr kumimoji="1" lang="ja-JP" altLang="en-US" smtClean="0"/>
              <a:t>21</a:t>
            </a:fld>
            <a:endParaRPr kumimoji="1" lang="ja-JP" altLang="en-US"/>
          </a:p>
        </p:txBody>
      </p:sp>
    </p:spTree>
    <p:extLst>
      <p:ext uri="{BB962C8B-B14F-4D97-AF65-F5344CB8AC3E}">
        <p14:creationId xmlns:p14="http://schemas.microsoft.com/office/powerpoint/2010/main" val="2661259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式が出てきて複雑なので、雰囲気だけでもつかんでいただけたらと思います。</a:t>
            </a:r>
            <a:endParaRPr kumimoji="1" lang="en-US" altLang="ja-JP" dirty="0"/>
          </a:p>
          <a:p>
            <a:endParaRPr kumimoji="1" lang="en-US" altLang="ja-JP" dirty="0"/>
          </a:p>
          <a:p>
            <a:r>
              <a:rPr kumimoji="1" lang="ja-JP" altLang="en-US" dirty="0"/>
              <a:t>ナイーブベイズ法とは単純ベイズ法ともいわれる。</a:t>
            </a:r>
            <a:endParaRPr kumimoji="1" lang="en-US" altLang="ja-JP" dirty="0"/>
          </a:p>
          <a:p>
            <a:r>
              <a:rPr kumimoji="1" lang="ja-JP" altLang="en-US" dirty="0"/>
              <a:t>ベイズの定理より、文書</a:t>
            </a:r>
            <a:r>
              <a:rPr kumimoji="1" lang="en-US" altLang="ja-JP" dirty="0"/>
              <a:t>doc</a:t>
            </a:r>
            <a:r>
              <a:rPr kumimoji="1" lang="ja-JP" altLang="en-US" dirty="0"/>
              <a:t>が与えられた時、カテゴリ</a:t>
            </a:r>
            <a:r>
              <a:rPr kumimoji="1" lang="en-US" altLang="ja-JP" dirty="0"/>
              <a:t>cat</a:t>
            </a:r>
            <a:r>
              <a:rPr kumimoji="1" lang="ja-JP" altLang="en-US" dirty="0"/>
              <a:t>である確率は分母が定数なうえ、ベイズの定理より事前確率</a:t>
            </a:r>
            <a:r>
              <a:rPr kumimoji="1" lang="en-US" altLang="ja-JP" dirty="0"/>
              <a:t>P(cat)</a:t>
            </a:r>
            <a:r>
              <a:rPr kumimoji="1" lang="ja-JP" altLang="en-US" dirty="0" err="1"/>
              <a:t>と尤</a:t>
            </a:r>
            <a:r>
              <a:rPr kumimoji="1" lang="ja-JP" altLang="en-US" dirty="0"/>
              <a:t>度</a:t>
            </a:r>
            <a:r>
              <a:rPr kumimoji="1" lang="en-US" altLang="ja-JP" dirty="0"/>
              <a:t>P(</a:t>
            </a:r>
            <a:r>
              <a:rPr kumimoji="1" lang="en-US" altLang="ja-JP" dirty="0" err="1"/>
              <a:t>doc|cat</a:t>
            </a:r>
            <a:r>
              <a:rPr kumimoji="1" lang="en-US" altLang="ja-JP" dirty="0"/>
              <a:t>)</a:t>
            </a:r>
            <a:r>
              <a:rPr kumimoji="1" lang="ja-JP" altLang="en-US" dirty="0"/>
              <a:t>（</a:t>
            </a:r>
            <a:r>
              <a:rPr kumimoji="1" lang="en-US" altLang="ja-JP" dirty="0"/>
              <a:t>P</a:t>
            </a:r>
            <a:r>
              <a:rPr kumimoji="1" lang="ja-JP" altLang="en-US" dirty="0" err="1"/>
              <a:t>、</a:t>
            </a:r>
            <a:r>
              <a:rPr kumimoji="1" lang="en-US" altLang="ja-JP" dirty="0"/>
              <a:t>doc</a:t>
            </a:r>
            <a:r>
              <a:rPr kumimoji="1" lang="ja-JP" altLang="en-US" dirty="0"/>
              <a:t>ギブン</a:t>
            </a:r>
            <a:r>
              <a:rPr kumimoji="1" lang="en-US" altLang="ja-JP" dirty="0"/>
              <a:t>cat</a:t>
            </a:r>
            <a:r>
              <a:rPr kumimoji="1" lang="ja-JP" altLang="en-US" dirty="0"/>
              <a:t>）の積、つまり、カテゴリ</a:t>
            </a:r>
            <a:r>
              <a:rPr kumimoji="1" lang="en-US" altLang="ja-JP" dirty="0"/>
              <a:t>cat</a:t>
            </a:r>
            <a:r>
              <a:rPr kumimoji="1" lang="ja-JP" altLang="en-US" dirty="0"/>
              <a:t>自体の割合</a:t>
            </a:r>
            <a:r>
              <a:rPr kumimoji="1" lang="en-US" altLang="ja-JP" dirty="0"/>
              <a:t>×</a:t>
            </a:r>
            <a:r>
              <a:rPr kumimoji="1" lang="ja-JP" altLang="en-US" dirty="0"/>
              <a:t>そのカテゴリ</a:t>
            </a:r>
            <a:r>
              <a:rPr kumimoji="1" lang="en-US" altLang="ja-JP" dirty="0"/>
              <a:t>cat</a:t>
            </a:r>
            <a:r>
              <a:rPr kumimoji="1" lang="ja-JP" altLang="en-US" dirty="0"/>
              <a:t>内の文書</a:t>
            </a:r>
            <a:r>
              <a:rPr kumimoji="1" lang="en-US" altLang="ja-JP" dirty="0"/>
              <a:t>doc</a:t>
            </a:r>
            <a:r>
              <a:rPr kumimoji="1" lang="ja-JP" altLang="en-US" dirty="0"/>
              <a:t>出現率で表せます。</a:t>
            </a:r>
            <a:endParaRPr kumimoji="1" lang="en-US" altLang="ja-JP" dirty="0"/>
          </a:p>
          <a:p>
            <a:r>
              <a:rPr kumimoji="1" lang="ja-JP" altLang="en-US" dirty="0"/>
              <a:t>更にナイーブベイズ法では、計算を単純にするために仮定に基づき</a:t>
            </a:r>
            <a:r>
              <a:rPr kumimoji="1" lang="en-US" altLang="ja-JP" dirty="0"/>
              <a:t>P</a:t>
            </a:r>
            <a:r>
              <a:rPr kumimoji="1" lang="ja-JP" altLang="en-US" dirty="0"/>
              <a:t>の形を以下のように指定します。</a:t>
            </a:r>
            <a:endParaRPr kumimoji="1" lang="en-US" altLang="ja-JP" dirty="0"/>
          </a:p>
          <a:p>
            <a:r>
              <a:rPr kumimoji="1" lang="ja-JP" altLang="en-US" dirty="0"/>
              <a:t>これは、訓練データのカテゴリ</a:t>
            </a:r>
            <a:r>
              <a:rPr kumimoji="1" lang="en-US" altLang="ja-JP" dirty="0"/>
              <a:t>cat</a:t>
            </a:r>
            <a:r>
              <a:rPr kumimoji="1" lang="ja-JP" altLang="en-US" dirty="0"/>
              <a:t>に単語</a:t>
            </a:r>
            <a:r>
              <a:rPr kumimoji="1" lang="en-US" altLang="ja-JP" dirty="0" err="1"/>
              <a:t>word_i</a:t>
            </a:r>
            <a:r>
              <a:rPr kumimoji="1" lang="ja-JP" altLang="en-US" dirty="0"/>
              <a:t>が出てきた回数を全単語数で割ったものを単語ごとに掛け合わせたものとなります。</a:t>
            </a:r>
            <a:endParaRPr kumimoji="1" lang="en-US" altLang="ja-JP" dirty="0"/>
          </a:p>
          <a:p>
            <a:endParaRPr kumimoji="1" lang="en-US" altLang="ja-JP" dirty="0"/>
          </a:p>
          <a:p>
            <a:r>
              <a:rPr kumimoji="1" lang="ja-JP" altLang="en-US" dirty="0"/>
              <a:t>その仮定とは文書を</a:t>
            </a:r>
            <a:r>
              <a:rPr kumimoji="1" lang="en-US" altLang="ja-JP" dirty="0"/>
              <a:t>bag-of-word</a:t>
            </a:r>
            <a:r>
              <a:rPr kumimoji="1" lang="ja-JP" altLang="en-US" dirty="0"/>
              <a:t>としてあらわし、単語間の独立性を仮定するというものです。</a:t>
            </a:r>
            <a:endParaRPr kumimoji="1" lang="en-US" altLang="ja-JP" dirty="0"/>
          </a:p>
          <a:p>
            <a:r>
              <a:rPr kumimoji="1" lang="ja-JP" altLang="en-US" dirty="0"/>
              <a:t>つまり、本来文書は「人工」「知能」や「機械」「学習」など単語同士独立ではない確率になるのですが、それらを排除して計算を行います。</a:t>
            </a:r>
            <a:endParaRPr kumimoji="1" lang="en-US" altLang="ja-JP" dirty="0"/>
          </a:p>
        </p:txBody>
      </p:sp>
      <p:sp>
        <p:nvSpPr>
          <p:cNvPr id="4" name="スライド番号プレースホルダー 3"/>
          <p:cNvSpPr>
            <a:spLocks noGrp="1"/>
          </p:cNvSpPr>
          <p:nvPr>
            <p:ph type="sldNum" sz="quarter" idx="10"/>
          </p:nvPr>
        </p:nvSpPr>
        <p:spPr/>
        <p:txBody>
          <a:bodyPr/>
          <a:lstStyle/>
          <a:p>
            <a:fld id="{1DB34236-B426-4F54-A960-F975FD0960E9}" type="slidenum">
              <a:rPr kumimoji="1" lang="ja-JP" altLang="en-US" smtClean="0"/>
              <a:t>23</a:t>
            </a:fld>
            <a:endParaRPr kumimoji="1" lang="ja-JP" altLang="en-US"/>
          </a:p>
        </p:txBody>
      </p:sp>
    </p:spTree>
    <p:extLst>
      <p:ext uri="{BB962C8B-B14F-4D97-AF65-F5344CB8AC3E}">
        <p14:creationId xmlns:p14="http://schemas.microsoft.com/office/powerpoint/2010/main" val="2346538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ナイーブベイズ法では、教師データの中に一度も出現しなかった素性があると、</a:t>
            </a:r>
            <a:endParaRPr kumimoji="1" lang="en-US" altLang="ja-JP" dirty="0"/>
          </a:p>
          <a:p>
            <a:r>
              <a:rPr kumimoji="1" lang="ja-JP" altLang="en-US" dirty="0"/>
              <a:t>そのカテゴリに分類される確率が０になってしまう。そのため、スムージングという処理が必要</a:t>
            </a:r>
          </a:p>
        </p:txBody>
      </p:sp>
      <p:sp>
        <p:nvSpPr>
          <p:cNvPr id="4" name="スライド番号プレースホルダー 3"/>
          <p:cNvSpPr>
            <a:spLocks noGrp="1"/>
          </p:cNvSpPr>
          <p:nvPr>
            <p:ph type="sldNum" sz="quarter" idx="10"/>
          </p:nvPr>
        </p:nvSpPr>
        <p:spPr/>
        <p:txBody>
          <a:bodyPr/>
          <a:lstStyle/>
          <a:p>
            <a:fld id="{1DB34236-B426-4F54-A960-F975FD0960E9}" type="slidenum">
              <a:rPr kumimoji="1" lang="ja-JP" altLang="en-US" smtClean="0"/>
              <a:t>24</a:t>
            </a:fld>
            <a:endParaRPr kumimoji="1" lang="ja-JP" altLang="en-US"/>
          </a:p>
        </p:txBody>
      </p:sp>
    </p:spTree>
    <p:extLst>
      <p:ext uri="{BB962C8B-B14F-4D97-AF65-F5344CB8AC3E}">
        <p14:creationId xmlns:p14="http://schemas.microsoft.com/office/powerpoint/2010/main" val="1670777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最大エントロピー法はナイーブベイズ法で利用されるモデルを一般化したもの</a:t>
            </a:r>
            <a:endParaRPr kumimoji="1" lang="en-US" altLang="ja-JP" dirty="0"/>
          </a:p>
          <a:p>
            <a:r>
              <a:rPr kumimoji="1" lang="ja-JP" altLang="en-US" dirty="0"/>
              <a:t>同様に入力値にラベルに当てはまるパラメータをかけ合わせて尤度を決定する。</a:t>
            </a:r>
            <a:endParaRPr kumimoji="1" lang="en-US" altLang="ja-JP" dirty="0"/>
          </a:p>
          <a:p>
            <a:endParaRPr kumimoji="1" lang="en-US" altLang="ja-JP" dirty="0"/>
          </a:p>
          <a:p>
            <a:r>
              <a:rPr kumimoji="1" lang="ja-JP" altLang="en-US" dirty="0"/>
              <a:t>最大エントロピー法は素性に関する制約条件の下で確率分布のエントロピーが最大になるように学習をおこなう。</a:t>
            </a:r>
            <a:endParaRPr kumimoji="1" lang="en-US" altLang="ja-JP" dirty="0"/>
          </a:p>
          <a:p>
            <a:endParaRPr kumimoji="1" lang="en-US" altLang="ja-JP" dirty="0"/>
          </a:p>
          <a:p>
            <a:r>
              <a:rPr kumimoji="1" lang="ja-JP" altLang="en-US" dirty="0"/>
              <a:t>制約➡推定する確率分布と学習データから得られる確率分布について素性関数の期待値がそれぞれ等しいという制約条件</a:t>
            </a:r>
            <a:endParaRPr kumimoji="1" lang="en-US" altLang="ja-JP" dirty="0"/>
          </a:p>
          <a:p>
            <a:endParaRPr kumimoji="1" lang="en-US" altLang="ja-JP" dirty="0"/>
          </a:p>
          <a:p>
            <a:endParaRPr kumimoji="1" lang="en-US" altLang="ja-JP" dirty="0"/>
          </a:p>
          <a:p>
            <a:pPr latinLnBrk="1"/>
            <a:endParaRPr kumimoji="1" lang="en-US" altLang="ja-JP" sz="1200" b="0" i="0" kern="1200" dirty="0">
              <a:solidFill>
                <a:schemeClr val="tx1"/>
              </a:solidFill>
              <a:effectLst/>
              <a:latin typeface="+mn-lt"/>
              <a:ea typeface="+mn-ea"/>
              <a:cs typeface="+mn-cs"/>
            </a:endParaRPr>
          </a:p>
          <a:p>
            <a:pPr latinLnBrk="1"/>
            <a:r>
              <a:rPr kumimoji="1" lang="ja-JP" altLang="en-US" sz="1200" b="0" i="0" kern="1200" dirty="0">
                <a:solidFill>
                  <a:schemeClr val="tx1"/>
                </a:solidFill>
                <a:effectLst/>
                <a:latin typeface="+mn-lt"/>
                <a:ea typeface="+mn-ea"/>
                <a:cs typeface="+mn-cs"/>
              </a:rPr>
              <a:t>尤度</a:t>
            </a:r>
            <a:r>
              <a:rPr kumimoji="1" lang="en-US" altLang="ja-JP" sz="1200" b="0" i="0" kern="1200" dirty="0">
                <a:solidFill>
                  <a:schemeClr val="tx1"/>
                </a:solidFill>
                <a:effectLst/>
                <a:latin typeface="+mn-lt"/>
                <a:ea typeface="+mn-ea"/>
                <a:cs typeface="+mn-cs"/>
              </a:rPr>
              <a:t>…</a:t>
            </a:r>
          </a:p>
          <a:p>
            <a:pPr latinLnBrk="1"/>
            <a:r>
              <a:rPr kumimoji="1" lang="ja-JP" altLang="en-US" sz="1200" b="0" i="0" kern="1200" dirty="0">
                <a:solidFill>
                  <a:schemeClr val="tx1"/>
                </a:solidFill>
                <a:effectLst/>
                <a:latin typeface="+mn-lt"/>
                <a:ea typeface="+mn-ea"/>
                <a:cs typeface="+mn-cs"/>
              </a:rPr>
              <a:t>想定するパラメーターがある値をとる場合に観測している事柄や事象が起こりうる確率のこと。尤度はパラメーターの関数として表すことができるので尤度関数とも言う。</a:t>
            </a:r>
          </a:p>
          <a:p>
            <a:endParaRPr kumimoji="1" lang="ja-JP" altLang="en-US" dirty="0"/>
          </a:p>
        </p:txBody>
      </p:sp>
      <p:sp>
        <p:nvSpPr>
          <p:cNvPr id="4" name="スライド番号プレースホルダー 3"/>
          <p:cNvSpPr>
            <a:spLocks noGrp="1"/>
          </p:cNvSpPr>
          <p:nvPr>
            <p:ph type="sldNum" sz="quarter" idx="10"/>
          </p:nvPr>
        </p:nvSpPr>
        <p:spPr/>
        <p:txBody>
          <a:bodyPr/>
          <a:lstStyle/>
          <a:p>
            <a:fld id="{1DB34236-B426-4F54-A960-F975FD0960E9}" type="slidenum">
              <a:rPr kumimoji="1" lang="ja-JP" altLang="en-US" smtClean="0"/>
              <a:t>25</a:t>
            </a:fld>
            <a:endParaRPr kumimoji="1" lang="ja-JP" altLang="en-US"/>
          </a:p>
        </p:txBody>
      </p:sp>
    </p:spTree>
    <p:extLst>
      <p:ext uri="{BB962C8B-B14F-4D97-AF65-F5344CB8AC3E}">
        <p14:creationId xmlns:p14="http://schemas.microsoft.com/office/powerpoint/2010/main" val="3375060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最大エントロピー法は学習データに一度も現れない事象に対しても確率分布を生成することが出来る。</a:t>
            </a:r>
            <a:endParaRPr kumimoji="1" lang="en-US" altLang="ja-JP" dirty="0"/>
          </a:p>
          <a:p>
            <a:r>
              <a:rPr kumimoji="1" lang="ja-JP" altLang="en-US" dirty="0"/>
              <a:t>これがナイーブベイズとの差異ともいえる。</a:t>
            </a:r>
          </a:p>
        </p:txBody>
      </p:sp>
      <p:sp>
        <p:nvSpPr>
          <p:cNvPr id="4" name="スライド番号プレースホルダー 3"/>
          <p:cNvSpPr>
            <a:spLocks noGrp="1"/>
          </p:cNvSpPr>
          <p:nvPr>
            <p:ph type="sldNum" sz="quarter" idx="10"/>
          </p:nvPr>
        </p:nvSpPr>
        <p:spPr/>
        <p:txBody>
          <a:bodyPr/>
          <a:lstStyle/>
          <a:p>
            <a:fld id="{1DB34236-B426-4F54-A960-F975FD0960E9}" type="slidenum">
              <a:rPr kumimoji="1" lang="ja-JP" altLang="en-US" smtClean="0"/>
              <a:t>26</a:t>
            </a:fld>
            <a:endParaRPr kumimoji="1" lang="ja-JP" altLang="en-US"/>
          </a:p>
        </p:txBody>
      </p:sp>
    </p:spTree>
    <p:extLst>
      <p:ext uri="{BB962C8B-B14F-4D97-AF65-F5344CB8AC3E}">
        <p14:creationId xmlns:p14="http://schemas.microsoft.com/office/powerpoint/2010/main" val="4204120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fld id="{091DC8EA-89AE-4A69-9B0F-33C1FA8E7231}" type="slidenum">
              <a:rPr lang="ja-JP" altLang="en-US" smtClean="0"/>
              <a:t>‹#›</a:t>
            </a:fld>
            <a:endParaRPr lang="ja-JP" altLang="en-US" dirty="0"/>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DCACBF8-2627-4B05-8153-B57084BA0D00}" type="datetimeFigureOut">
              <a:rPr kumimoji="1" lang="ja-JP" altLang="en-US" smtClean="0"/>
              <a:t>2018/8/20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30A52F-A000-403D-81F0-D59116469C9C}" type="slidenum">
              <a:rPr kumimoji="1" lang="ja-JP" altLang="en-US" smtClean="0"/>
              <a:pPr/>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554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968438"/>
          </a:xfrm>
        </p:spPr>
        <p:txBody>
          <a:bodyPr/>
          <a:lstStyle/>
          <a:p>
            <a:r>
              <a:rPr lang="ja-JP" altLang="en-US" dirty="0"/>
              <a:t>マスター タイトルの書式設定</a:t>
            </a:r>
            <a:endParaRPr lang="en-US" dirty="0"/>
          </a:p>
        </p:txBody>
      </p:sp>
      <p:sp>
        <p:nvSpPr>
          <p:cNvPr id="3" name="Vertical Text Placeholder 2"/>
          <p:cNvSpPr>
            <a:spLocks noGrp="1"/>
          </p:cNvSpPr>
          <p:nvPr>
            <p:ph type="body" orient="vert" idx="1"/>
          </p:nvPr>
        </p:nvSpPr>
        <p:spPr>
          <a:xfrm>
            <a:off x="822960" y="2290618"/>
            <a:ext cx="7543801" cy="3606186"/>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DCACBF8-2627-4B05-8153-B57084BA0D00}" type="datetimeFigureOut">
              <a:rPr kumimoji="1" lang="ja-JP" altLang="en-US" smtClean="0"/>
              <a:t>2018/8/20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cxnSp>
        <p:nvCxnSpPr>
          <p:cNvPr id="8" name="直線コネクタ 7">
            <a:extLst>
              <a:ext uri="{FF2B5EF4-FFF2-40B4-BE49-F238E27FC236}">
                <a16:creationId xmlns:a16="http://schemas.microsoft.com/office/drawing/2014/main" id="{65825819-DC92-4FD0-96A6-5262ACC640BA}"/>
              </a:ext>
            </a:extLst>
          </p:cNvPr>
          <p:cNvCxnSpPr/>
          <p:nvPr userDrawn="1"/>
        </p:nvCxnSpPr>
        <p:spPr>
          <a:xfrm>
            <a:off x="822960" y="1385455"/>
            <a:ext cx="7543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91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DCACBF8-2627-4B05-8153-B57084BA0D00}" type="datetimeFigureOut">
              <a:rPr kumimoji="1" lang="ja-JP" altLang="en-US" smtClean="0"/>
              <a:t>2018/8/20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514448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EF6E6-5496-4D40-A058-159C845B5275}"/>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2A0F11B-3CCB-4BD9-9BEE-2143532C1EE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7914BC-8479-487E-B02B-657A60910548}"/>
              </a:ext>
            </a:extLst>
          </p:cNvPr>
          <p:cNvSpPr>
            <a:spLocks noGrp="1"/>
          </p:cNvSpPr>
          <p:nvPr>
            <p:ph type="dt" sz="half" idx="10"/>
          </p:nvPr>
        </p:nvSpPr>
        <p:spPr/>
        <p:txBody>
          <a:bodyPr/>
          <a:lstStyle/>
          <a:p>
            <a:fld id="{C58A9E2B-4004-43F2-A644-D34E503D0BC7}" type="datetime1">
              <a:rPr kumimoji="1" lang="ja-JP" altLang="en-US" smtClean="0"/>
              <a:t>2018/8/20</a:t>
            </a:fld>
            <a:endParaRPr kumimoji="1" lang="ja-JP" altLang="en-US"/>
          </a:p>
        </p:txBody>
      </p:sp>
      <p:sp>
        <p:nvSpPr>
          <p:cNvPr id="5" name="フッター プレースホルダー 4">
            <a:extLst>
              <a:ext uri="{FF2B5EF4-FFF2-40B4-BE49-F238E27FC236}">
                <a16:creationId xmlns:a16="http://schemas.microsoft.com/office/drawing/2014/main" id="{17F275C0-4EA4-470F-A0F1-340D7083D58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ECFCD2-CA8E-40E7-AFF4-E7CA25FFACE0}"/>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188956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EBE02E-73B8-4F0E-8D97-A1D3C796456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9162699-3F5C-4FC7-959D-16D08ACE44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309BF9-F4F0-45AA-9A21-464C2A53DBD9}"/>
              </a:ext>
            </a:extLst>
          </p:cNvPr>
          <p:cNvSpPr>
            <a:spLocks noGrp="1"/>
          </p:cNvSpPr>
          <p:nvPr>
            <p:ph type="dt" sz="half" idx="10"/>
          </p:nvPr>
        </p:nvSpPr>
        <p:spPr/>
        <p:txBody>
          <a:bodyPr/>
          <a:lstStyle/>
          <a:p>
            <a:fld id="{D7057BFE-90BE-450F-95EC-F1AD94AB6FF8}" type="datetime1">
              <a:rPr kumimoji="1" lang="ja-JP" altLang="en-US" smtClean="0"/>
              <a:t>2018/8/20</a:t>
            </a:fld>
            <a:endParaRPr kumimoji="1" lang="ja-JP" altLang="en-US"/>
          </a:p>
        </p:txBody>
      </p:sp>
      <p:sp>
        <p:nvSpPr>
          <p:cNvPr id="5" name="フッター プレースホルダー 4">
            <a:extLst>
              <a:ext uri="{FF2B5EF4-FFF2-40B4-BE49-F238E27FC236}">
                <a16:creationId xmlns:a16="http://schemas.microsoft.com/office/drawing/2014/main" id="{E0BC6F85-778A-4561-9AD2-06235CF88D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F8E8A1-B7CD-45A9-BB33-5267BE61104B}"/>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2754492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1B8A0-364A-4C16-AEB9-FE7128CC5D16}"/>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7AE0E78-FEDE-420E-A265-B3D2C081424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42E311A-DEEA-45E5-8584-40C9AE6E9253}"/>
              </a:ext>
            </a:extLst>
          </p:cNvPr>
          <p:cNvSpPr>
            <a:spLocks noGrp="1"/>
          </p:cNvSpPr>
          <p:nvPr>
            <p:ph type="dt" sz="half" idx="10"/>
          </p:nvPr>
        </p:nvSpPr>
        <p:spPr/>
        <p:txBody>
          <a:bodyPr/>
          <a:lstStyle/>
          <a:p>
            <a:fld id="{9FF558DB-A321-4157-A144-A7A0A8FCC051}" type="datetime1">
              <a:rPr kumimoji="1" lang="ja-JP" altLang="en-US" smtClean="0"/>
              <a:t>2018/8/20</a:t>
            </a:fld>
            <a:endParaRPr kumimoji="1" lang="ja-JP" altLang="en-US"/>
          </a:p>
        </p:txBody>
      </p:sp>
      <p:sp>
        <p:nvSpPr>
          <p:cNvPr id="5" name="フッター プレースホルダー 4">
            <a:extLst>
              <a:ext uri="{FF2B5EF4-FFF2-40B4-BE49-F238E27FC236}">
                <a16:creationId xmlns:a16="http://schemas.microsoft.com/office/drawing/2014/main" id="{968D9A3F-7020-4625-88E9-9F46B8AA1E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8C53AF-A36E-4177-8E61-4153B9ACBA01}"/>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832729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F31F61-F775-4B95-A503-929DC9FC81F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58F1E8-7B56-4F37-A468-63F0C75A3CB2}"/>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BD855B6-1C87-4031-A6EF-CB6C2352E295}"/>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0D1BF17-4D86-4DF8-B8C8-5CB13B1CA84D}"/>
              </a:ext>
            </a:extLst>
          </p:cNvPr>
          <p:cNvSpPr>
            <a:spLocks noGrp="1"/>
          </p:cNvSpPr>
          <p:nvPr>
            <p:ph type="dt" sz="half" idx="10"/>
          </p:nvPr>
        </p:nvSpPr>
        <p:spPr/>
        <p:txBody>
          <a:bodyPr/>
          <a:lstStyle/>
          <a:p>
            <a:fld id="{8C1898FD-A0F4-4F9A-9284-58C8E476CCEA}" type="datetime1">
              <a:rPr kumimoji="1" lang="ja-JP" altLang="en-US" smtClean="0"/>
              <a:t>2018/8/20</a:t>
            </a:fld>
            <a:endParaRPr kumimoji="1" lang="ja-JP" altLang="en-US"/>
          </a:p>
        </p:txBody>
      </p:sp>
      <p:sp>
        <p:nvSpPr>
          <p:cNvPr id="6" name="フッター プレースホルダー 5">
            <a:extLst>
              <a:ext uri="{FF2B5EF4-FFF2-40B4-BE49-F238E27FC236}">
                <a16:creationId xmlns:a16="http://schemas.microsoft.com/office/drawing/2014/main" id="{8B112253-D904-401E-A1F0-F14A1AB0987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A8960A-A611-4D13-8849-FE19365C55DD}"/>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3903908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DBF7D1-2C8E-4D67-966F-852E3F4FA77C}"/>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3A5A4F-8F15-42A9-BB4F-CF4AFC784A2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275177B-AD35-4D1E-8BF3-7BDCEF8AB069}"/>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DC617DF-6503-4FA2-B3D8-1280314541C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22FB7F1-038D-4E27-B0D8-B43BD19C63FF}"/>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5E375B6-C00D-4F6B-97C5-FF5BDCEF3EAC}"/>
              </a:ext>
            </a:extLst>
          </p:cNvPr>
          <p:cNvSpPr>
            <a:spLocks noGrp="1"/>
          </p:cNvSpPr>
          <p:nvPr>
            <p:ph type="dt" sz="half" idx="10"/>
          </p:nvPr>
        </p:nvSpPr>
        <p:spPr/>
        <p:txBody>
          <a:bodyPr/>
          <a:lstStyle/>
          <a:p>
            <a:fld id="{14713FC3-6C52-491E-AAB1-165AACBC289B}" type="datetime1">
              <a:rPr kumimoji="1" lang="ja-JP" altLang="en-US" smtClean="0"/>
              <a:t>2018/8/20</a:t>
            </a:fld>
            <a:endParaRPr kumimoji="1" lang="ja-JP" altLang="en-US"/>
          </a:p>
        </p:txBody>
      </p:sp>
      <p:sp>
        <p:nvSpPr>
          <p:cNvPr id="8" name="フッター プレースホルダー 7">
            <a:extLst>
              <a:ext uri="{FF2B5EF4-FFF2-40B4-BE49-F238E27FC236}">
                <a16:creationId xmlns:a16="http://schemas.microsoft.com/office/drawing/2014/main" id="{B3CBAC3F-1A8A-4FD2-869B-4AD8AEEFA06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2ABD81A-8DEA-42DA-96B5-869896DF8F8D}"/>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776337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DA9C0F-9F94-49DF-B5A4-E3F65D6771C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6A3B88-61C5-470F-975D-D70508461971}"/>
              </a:ext>
            </a:extLst>
          </p:cNvPr>
          <p:cNvSpPr>
            <a:spLocks noGrp="1"/>
          </p:cNvSpPr>
          <p:nvPr>
            <p:ph type="dt" sz="half" idx="10"/>
          </p:nvPr>
        </p:nvSpPr>
        <p:spPr/>
        <p:txBody>
          <a:bodyPr/>
          <a:lstStyle/>
          <a:p>
            <a:fld id="{6AD891CC-4A62-4204-8052-C95AA946690B}" type="datetime1">
              <a:rPr kumimoji="1" lang="ja-JP" altLang="en-US" smtClean="0"/>
              <a:t>2018/8/20</a:t>
            </a:fld>
            <a:endParaRPr kumimoji="1" lang="ja-JP" altLang="en-US"/>
          </a:p>
        </p:txBody>
      </p:sp>
      <p:sp>
        <p:nvSpPr>
          <p:cNvPr id="4" name="フッター プレースホルダー 3">
            <a:extLst>
              <a:ext uri="{FF2B5EF4-FFF2-40B4-BE49-F238E27FC236}">
                <a16:creationId xmlns:a16="http://schemas.microsoft.com/office/drawing/2014/main" id="{1C79585B-DBAC-4BD6-BCD7-38DD5520571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078B92B-7D23-40BE-88B5-11753710DB3A}"/>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3286442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2A8FF9E-5B4A-454E-8B22-E37471961034}"/>
              </a:ext>
            </a:extLst>
          </p:cNvPr>
          <p:cNvSpPr>
            <a:spLocks noGrp="1"/>
          </p:cNvSpPr>
          <p:nvPr>
            <p:ph type="dt" sz="half" idx="10"/>
          </p:nvPr>
        </p:nvSpPr>
        <p:spPr/>
        <p:txBody>
          <a:bodyPr/>
          <a:lstStyle/>
          <a:p>
            <a:fld id="{C0E99AF9-6374-4EA3-A67F-6FC437694176}" type="datetime1">
              <a:rPr kumimoji="1" lang="ja-JP" altLang="en-US" smtClean="0"/>
              <a:t>2018/8/20</a:t>
            </a:fld>
            <a:endParaRPr kumimoji="1" lang="ja-JP" altLang="en-US"/>
          </a:p>
        </p:txBody>
      </p:sp>
      <p:sp>
        <p:nvSpPr>
          <p:cNvPr id="3" name="フッター プレースホルダー 2">
            <a:extLst>
              <a:ext uri="{FF2B5EF4-FFF2-40B4-BE49-F238E27FC236}">
                <a16:creationId xmlns:a16="http://schemas.microsoft.com/office/drawing/2014/main" id="{B064FBB0-F898-4404-BAEA-B84C81EAB85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059956F-7A1A-400C-A6EA-72224323A6F0}"/>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2341877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CE226-0AA1-4BEE-9335-5E873451BE63}"/>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9D0A7D5-4510-46FE-A019-E4F88134359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CC541F-6F04-4809-BD14-7F08C55E9AB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900B57D-07C9-46FD-A6A6-46C8B504AE4B}"/>
              </a:ext>
            </a:extLst>
          </p:cNvPr>
          <p:cNvSpPr>
            <a:spLocks noGrp="1"/>
          </p:cNvSpPr>
          <p:nvPr>
            <p:ph type="dt" sz="half" idx="10"/>
          </p:nvPr>
        </p:nvSpPr>
        <p:spPr/>
        <p:txBody>
          <a:bodyPr/>
          <a:lstStyle/>
          <a:p>
            <a:fld id="{F44AFA93-1D99-4C16-8D61-B55BB6BE75B2}" type="datetime1">
              <a:rPr kumimoji="1" lang="ja-JP" altLang="en-US" smtClean="0"/>
              <a:t>2018/8/20</a:t>
            </a:fld>
            <a:endParaRPr kumimoji="1" lang="ja-JP" altLang="en-US"/>
          </a:p>
        </p:txBody>
      </p:sp>
      <p:sp>
        <p:nvSpPr>
          <p:cNvPr id="6" name="フッター プレースホルダー 5">
            <a:extLst>
              <a:ext uri="{FF2B5EF4-FFF2-40B4-BE49-F238E27FC236}">
                <a16:creationId xmlns:a16="http://schemas.microsoft.com/office/drawing/2014/main" id="{8E5AC822-3321-4E28-B55B-3FE3082F43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F419947-CA4C-43F0-96C5-C95203864F6F}"/>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305417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960305"/>
          </a:xfrm>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a:xfrm>
            <a:off x="822959" y="1403927"/>
            <a:ext cx="7543801" cy="4465167"/>
          </a:xfrm>
        </p:spPr>
        <p:txBody>
          <a:bodyPr/>
          <a:lstStyle>
            <a:lvl1pPr>
              <a:defRPr sz="3200"/>
            </a:lvl1pPr>
            <a:lvl2pPr>
              <a:defRPr sz="2400"/>
            </a:lvl2pPr>
            <a:lvl3pPr>
              <a:defRPr sz="2000"/>
            </a:lvl3pPr>
            <a:lvl4pPr>
              <a:defRPr sz="2000"/>
            </a:lvl4pPr>
            <a:lvl5pPr>
              <a:defRPr sz="20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3DCACBF8-2627-4B05-8153-B57084BA0D00}" type="datetimeFigureOut">
              <a:rPr kumimoji="1" lang="ja-JP" altLang="en-US" smtClean="0"/>
              <a:t>2018/8/20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12254199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05A9EC-68AF-4024-BA22-9EB3E5BE4A07}"/>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0BB7C10-8B27-4FB8-8182-0111421642D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C5970695-7442-48F3-ACB2-86BAF5CD2A1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6466EDA-2E84-4F56-95FA-8BFEDBAC5CC1}"/>
              </a:ext>
            </a:extLst>
          </p:cNvPr>
          <p:cNvSpPr>
            <a:spLocks noGrp="1"/>
          </p:cNvSpPr>
          <p:nvPr>
            <p:ph type="dt" sz="half" idx="10"/>
          </p:nvPr>
        </p:nvSpPr>
        <p:spPr/>
        <p:txBody>
          <a:bodyPr/>
          <a:lstStyle/>
          <a:p>
            <a:fld id="{5302F1BB-9499-49A7-B07A-A027E2B1E9D3}" type="datetime1">
              <a:rPr kumimoji="1" lang="ja-JP" altLang="en-US" smtClean="0"/>
              <a:t>2018/8/20</a:t>
            </a:fld>
            <a:endParaRPr kumimoji="1" lang="ja-JP" altLang="en-US"/>
          </a:p>
        </p:txBody>
      </p:sp>
      <p:sp>
        <p:nvSpPr>
          <p:cNvPr id="6" name="フッター プレースホルダー 5">
            <a:extLst>
              <a:ext uri="{FF2B5EF4-FFF2-40B4-BE49-F238E27FC236}">
                <a16:creationId xmlns:a16="http://schemas.microsoft.com/office/drawing/2014/main" id="{DC11C906-C9B3-4EB3-AB8C-5D9B919F98D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8922202-FE45-4A9D-9BED-68542C3F0E86}"/>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524964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01A9F3-4F07-4EC2-B641-31F6A913238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64AD3E0-7EA7-4A7B-9E7D-0E172A273B0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EF218D-12CD-4158-BB18-C65263CD2047}"/>
              </a:ext>
            </a:extLst>
          </p:cNvPr>
          <p:cNvSpPr>
            <a:spLocks noGrp="1"/>
          </p:cNvSpPr>
          <p:nvPr>
            <p:ph type="dt" sz="half" idx="10"/>
          </p:nvPr>
        </p:nvSpPr>
        <p:spPr/>
        <p:txBody>
          <a:bodyPr/>
          <a:lstStyle/>
          <a:p>
            <a:fld id="{C3C6757D-1DBB-4512-A51A-C89145E92C35}" type="datetime1">
              <a:rPr kumimoji="1" lang="ja-JP" altLang="en-US" smtClean="0"/>
              <a:t>2018/8/20</a:t>
            </a:fld>
            <a:endParaRPr kumimoji="1" lang="ja-JP" altLang="en-US"/>
          </a:p>
        </p:txBody>
      </p:sp>
      <p:sp>
        <p:nvSpPr>
          <p:cNvPr id="5" name="フッター プレースホルダー 4">
            <a:extLst>
              <a:ext uri="{FF2B5EF4-FFF2-40B4-BE49-F238E27FC236}">
                <a16:creationId xmlns:a16="http://schemas.microsoft.com/office/drawing/2014/main" id="{4279E16F-2FFD-4BC7-B579-5A9635F755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7C02F7-8C51-4B1E-BAB1-F7C58C6C8F88}"/>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442355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D4ABC22-9DD2-40FA-B99C-92B450F05737}"/>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F0D53D5-2D22-4FEE-ADB0-6EA0567F1BE6}"/>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ED245A-DED6-4676-BFBB-72F7D7F5B149}"/>
              </a:ext>
            </a:extLst>
          </p:cNvPr>
          <p:cNvSpPr>
            <a:spLocks noGrp="1"/>
          </p:cNvSpPr>
          <p:nvPr>
            <p:ph type="dt" sz="half" idx="10"/>
          </p:nvPr>
        </p:nvSpPr>
        <p:spPr/>
        <p:txBody>
          <a:bodyPr/>
          <a:lstStyle/>
          <a:p>
            <a:fld id="{8F2165B5-6F10-49E3-A2D5-95E8DC26E8DD}" type="datetime1">
              <a:rPr kumimoji="1" lang="ja-JP" altLang="en-US" smtClean="0"/>
              <a:t>2018/8/20</a:t>
            </a:fld>
            <a:endParaRPr kumimoji="1" lang="ja-JP" altLang="en-US"/>
          </a:p>
        </p:txBody>
      </p:sp>
      <p:sp>
        <p:nvSpPr>
          <p:cNvPr id="5" name="フッター プレースホルダー 4">
            <a:extLst>
              <a:ext uri="{FF2B5EF4-FFF2-40B4-BE49-F238E27FC236}">
                <a16:creationId xmlns:a16="http://schemas.microsoft.com/office/drawing/2014/main" id="{428EE2D8-CF6D-465B-9B75-2EA80905F0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E064AB-E943-42A3-9A05-30972CCADA19}"/>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11530399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dirty="0"/>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8460FCA-D007-4876-BA2F-7D55BC871DAE}" type="datetime1">
              <a:rPr kumimoji="1" lang="ja-JP" altLang="en-US" smtClean="0"/>
              <a:t>2018/8/20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F7123A-F11E-4334-8DBF-7F384358F8F9}" type="slidenum">
              <a:rPr kumimoji="1" lang="ja-JP" altLang="en-US" smtClean="0"/>
              <a:pPr/>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6400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09BF7D5-C85D-489D-ABC3-B60EC9073D1A}" type="datetime1">
              <a:rPr kumimoji="1" lang="ja-JP" altLang="en-US" smtClean="0"/>
              <a:t>2018/8/20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37190014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CA5FD39-5840-4550-B667-5D631EF2E96C}" type="datetime1">
              <a:rPr kumimoji="1" lang="ja-JP" altLang="en-US" smtClean="0"/>
              <a:t>2018/8/20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8848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2061976-A4A1-422C-B15B-D4ACE6EA3E43}" type="datetime1">
              <a:rPr kumimoji="1" lang="ja-JP" altLang="en-US" smtClean="0"/>
              <a:t>2018/8/20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2647248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9B08BF6-3251-49D4-BE5C-C36C0C76FDB0}" type="datetime1">
              <a:rPr kumimoji="1" lang="ja-JP" altLang="en-US" smtClean="0"/>
              <a:t>2018/8/20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39521675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CCF62CF-B0FE-4578-918A-513D232B0B6D}" type="datetime1">
              <a:rPr kumimoji="1" lang="ja-JP" altLang="en-US" smtClean="0"/>
              <a:t>2018/8/20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2501383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DD4F87A-1713-48AF-A4F1-2E4BA300B868}" type="datetime1">
              <a:rPr kumimoji="1" lang="ja-JP" altLang="en-US" smtClean="0"/>
              <a:t>2018/8/20</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1605754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DCACBF8-2627-4B05-8153-B57084BA0D00}" type="datetimeFigureOut">
              <a:rPr kumimoji="1" lang="ja-JP" altLang="en-US" smtClean="0"/>
              <a:t>2018/8/20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0926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C7C8F92-BF18-46DA-A64C-D1E4C55CF746}" type="datetime1">
              <a:rPr kumimoji="1" lang="ja-JP" altLang="en-US" smtClean="0"/>
              <a:t>2018/8/20</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26050345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202AC8C-FC19-41D3-8FA1-C48A9DAF4430}" type="datetime1">
              <a:rPr kumimoji="1" lang="ja-JP" altLang="en-US" smtClean="0"/>
              <a:t>2018/8/20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26137722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E18988-517F-4F15-BDBE-D04A39927EC5}" type="datetime1">
              <a:rPr kumimoji="1" lang="ja-JP" altLang="en-US" smtClean="0"/>
              <a:t>2018/8/20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32251258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A77D374-75EE-4E99-98D0-9F9E7BF9C86B}" type="datetime1">
              <a:rPr kumimoji="1" lang="ja-JP" altLang="en-US" smtClean="0"/>
              <a:t>2018/8/20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1981483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968439"/>
          </a:xfrm>
        </p:spPr>
        <p:txBody>
          <a:bodyPr/>
          <a:lstStyle/>
          <a:p>
            <a:r>
              <a:rPr lang="ja-JP" altLang="en-US" dirty="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DCACBF8-2627-4B05-8153-B57084BA0D00}" type="datetimeFigureOut">
              <a:rPr kumimoji="1" lang="ja-JP" altLang="en-US" smtClean="0"/>
              <a:t>2018/8/20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1567995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5"/>
            <a:ext cx="7543800" cy="968756"/>
          </a:xfrm>
        </p:spPr>
        <p:txBody>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22960" y="1385455"/>
            <a:ext cx="3703320" cy="736283"/>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4" name="Content Placeholder 3"/>
          <p:cNvSpPr>
            <a:spLocks noGrp="1"/>
          </p:cNvSpPr>
          <p:nvPr>
            <p:ph sz="half" idx="2"/>
          </p:nvPr>
        </p:nvSpPr>
        <p:spPr>
          <a:xfrm>
            <a:off x="822960" y="2251832"/>
            <a:ext cx="3703320" cy="3617263"/>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Text Placeholder 4"/>
          <p:cNvSpPr>
            <a:spLocks noGrp="1"/>
          </p:cNvSpPr>
          <p:nvPr>
            <p:ph type="body" sz="quarter" idx="3"/>
          </p:nvPr>
        </p:nvSpPr>
        <p:spPr>
          <a:xfrm>
            <a:off x="4663440" y="1385455"/>
            <a:ext cx="3703320" cy="736283"/>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6" name="Content Placeholder 5"/>
          <p:cNvSpPr>
            <a:spLocks noGrp="1"/>
          </p:cNvSpPr>
          <p:nvPr>
            <p:ph sz="quarter" idx="4"/>
          </p:nvPr>
        </p:nvSpPr>
        <p:spPr>
          <a:xfrm>
            <a:off x="4663440" y="2251831"/>
            <a:ext cx="3703320" cy="3617263"/>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Date Placeholder 6"/>
          <p:cNvSpPr>
            <a:spLocks noGrp="1"/>
          </p:cNvSpPr>
          <p:nvPr>
            <p:ph type="dt" sz="half" idx="10"/>
          </p:nvPr>
        </p:nvSpPr>
        <p:spPr/>
        <p:txBody>
          <a:bodyPr/>
          <a:lstStyle/>
          <a:p>
            <a:fld id="{3DCACBF8-2627-4B05-8153-B57084BA0D00}" type="datetimeFigureOut">
              <a:rPr kumimoji="1" lang="ja-JP" altLang="en-US" smtClean="0"/>
              <a:t>2018/8/20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363508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DCACBF8-2627-4B05-8153-B57084BA0D00}" type="datetimeFigureOut">
              <a:rPr kumimoji="1" lang="ja-JP" altLang="en-US" smtClean="0"/>
              <a:t>2018/8/20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147764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CACBF8-2627-4B05-8153-B57084BA0D00}" type="datetimeFigureOut">
              <a:rPr kumimoji="1" lang="ja-JP" altLang="en-US" smtClean="0"/>
              <a:t>2018/8/20</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145471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DCACBF8-2627-4B05-8153-B57084BA0D00}" type="datetimeFigureOut">
              <a:rPr kumimoji="1" lang="ja-JP" altLang="en-US" smtClean="0"/>
              <a:t>2018/8/20</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1442507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DCACBF8-2627-4B05-8153-B57084BA0D00}" type="datetimeFigureOut">
              <a:rPr kumimoji="1" lang="ja-JP" altLang="en-US" smtClean="0"/>
              <a:t>2018/8/20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4238098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dirty="0"/>
          </a:p>
        </p:txBody>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904886"/>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22959" y="1388694"/>
            <a:ext cx="7543801" cy="448040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DCACBF8-2627-4B05-8153-B57084BA0D00}" type="datetimeFigureOut">
              <a:rPr kumimoji="1" lang="ja-JP" altLang="en-US" smtClean="0"/>
              <a:t>2018/8/20</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AE494D5-F16A-4A28-B97E-885094753F7A}" type="slidenum">
              <a:rPr kumimoji="1" lang="ja-JP" altLang="en-US" smtClean="0"/>
              <a:pPr/>
              <a:t>‹#›</a:t>
            </a:fld>
            <a:endParaRPr kumimoji="1" lang="ja-JP" altLang="en-US" dirty="0"/>
          </a:p>
        </p:txBody>
      </p:sp>
      <p:cxnSp>
        <p:nvCxnSpPr>
          <p:cNvPr id="10" name="Straight Connector 9"/>
          <p:cNvCxnSpPr/>
          <p:nvPr/>
        </p:nvCxnSpPr>
        <p:spPr>
          <a:xfrm>
            <a:off x="822959" y="1322209"/>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80494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25BC43E-9C3A-4FD2-A615-BADAB197A10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94457E-CD8A-4951-B8FA-1C78A795C71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7B44C9-8AAF-4CF6-9D74-9B01650B4CA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3B86C13-5159-44D1-BB26-7FC696E3BC52}" type="datetime1">
              <a:rPr kumimoji="1" lang="ja-JP" altLang="en-US" smtClean="0"/>
              <a:t>2018/8/20</a:t>
            </a:fld>
            <a:endParaRPr kumimoji="1" lang="ja-JP" altLang="en-US"/>
          </a:p>
        </p:txBody>
      </p:sp>
      <p:sp>
        <p:nvSpPr>
          <p:cNvPr id="5" name="フッター プレースホルダー 4">
            <a:extLst>
              <a:ext uri="{FF2B5EF4-FFF2-40B4-BE49-F238E27FC236}">
                <a16:creationId xmlns:a16="http://schemas.microsoft.com/office/drawing/2014/main" id="{C06D68B9-2FB5-4025-9E2B-BC31C5253E8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CE88AD7-AF0D-485B-8CEE-02CDC90F4D0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129368657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6772275-3D9E-4FF7-B577-1CE98282C70E}" type="datetime1">
              <a:rPr kumimoji="1" lang="ja-JP" altLang="en-US" smtClean="0"/>
              <a:t>2018/8/20</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AF7123A-F11E-4334-8DBF-7F384358F8F9}"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03935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package" Target="../embeddings/Microsoft_Excel_Worksheet.xlsx"/></Relationships>
</file>

<file path=ppt/slides/_rels/slide4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57B946-F8FC-4137-9D28-5C4CFD711FFB}"/>
              </a:ext>
            </a:extLst>
          </p:cNvPr>
          <p:cNvSpPr>
            <a:spLocks noGrp="1"/>
          </p:cNvSpPr>
          <p:nvPr>
            <p:ph type="ctrTitle"/>
          </p:nvPr>
        </p:nvSpPr>
        <p:spPr>
          <a:xfrm>
            <a:off x="825038" y="1259378"/>
            <a:ext cx="4541289" cy="2444403"/>
          </a:xfrm>
        </p:spPr>
        <p:txBody>
          <a:bodyPr>
            <a:normAutofit fontScale="90000"/>
          </a:bodyPr>
          <a:lstStyle/>
          <a:p>
            <a:pPr>
              <a:lnSpc>
                <a:spcPct val="150000"/>
              </a:lnSpc>
            </a:pPr>
            <a:r>
              <a:rPr lang="ja-JP" altLang="en-US" sz="6000" dirty="0"/>
              <a:t>進捗報告</a:t>
            </a:r>
            <a:br>
              <a:rPr lang="en-US" altLang="ja-JP" sz="4800" dirty="0"/>
            </a:br>
            <a:r>
              <a:rPr lang="en-US" altLang="ja-JP" sz="4800" dirty="0">
                <a:latin typeface="Hiragino Maru Gothic ProN W4" charset="-128"/>
                <a:ea typeface="Hiragino Maru Gothic ProN W4" charset="-128"/>
                <a:cs typeface="Hiragino Maru Gothic ProN W4" charset="-128"/>
              </a:rPr>
              <a:t>2018/07/17</a:t>
            </a:r>
            <a:endParaRPr kumimoji="1" lang="ja-JP" altLang="en-US" sz="4800" dirty="0"/>
          </a:p>
        </p:txBody>
      </p:sp>
      <p:sp>
        <p:nvSpPr>
          <p:cNvPr id="3" name="字幕 2">
            <a:extLst>
              <a:ext uri="{FF2B5EF4-FFF2-40B4-BE49-F238E27FC236}">
                <a16:creationId xmlns:a16="http://schemas.microsoft.com/office/drawing/2014/main" id="{13DEAD52-D7C3-43FE-933F-2024382AE5F6}"/>
              </a:ext>
            </a:extLst>
          </p:cNvPr>
          <p:cNvSpPr>
            <a:spLocks noGrp="1"/>
          </p:cNvSpPr>
          <p:nvPr>
            <p:ph type="subTitle" idx="1"/>
          </p:nvPr>
        </p:nvSpPr>
        <p:spPr/>
        <p:txBody>
          <a:bodyPr/>
          <a:lstStyle/>
          <a:p>
            <a:pPr algn="r"/>
            <a:r>
              <a:rPr lang="en-US" altLang="ja-JP" b="1" dirty="0">
                <a:latin typeface="Hiragino Maru Gothic ProN W4" charset="-128"/>
                <a:ea typeface="Hiragino Maru Gothic ProN W4" charset="-128"/>
                <a:cs typeface="Hiragino Maru Gothic ProN W4" charset="-128"/>
              </a:rPr>
              <a:t>201511175  </a:t>
            </a:r>
            <a:r>
              <a:rPr lang="en-US" altLang="ja-JP" b="1" dirty="0" err="1">
                <a:latin typeface="Hiragino Maru Gothic ProN W4" charset="-128"/>
                <a:ea typeface="Hiragino Maru Gothic ProN W4" charset="-128"/>
                <a:cs typeface="Hiragino Maru Gothic ProN W4" charset="-128"/>
              </a:rPr>
              <a:t>B4</a:t>
            </a:r>
            <a:r>
              <a:rPr lang="ja-JP" altLang="en-US" b="1" dirty="0">
                <a:latin typeface="Hiragino Maru Gothic ProN W4" charset="-128"/>
                <a:ea typeface="Hiragino Maru Gothic ProN W4" charset="-128"/>
                <a:cs typeface="Hiragino Maru Gothic ProN W4" charset="-128"/>
              </a:rPr>
              <a:t>　樋口心</a:t>
            </a:r>
            <a:endParaRPr lang="en-US" altLang="ja-JP" b="1" dirty="0">
              <a:latin typeface="Hiragino Maru Gothic ProN W4" charset="-128"/>
              <a:ea typeface="Hiragino Maru Gothic ProN W4" charset="-128"/>
              <a:cs typeface="Hiragino Maru Gothic ProN W4" charset="-128"/>
            </a:endParaRPr>
          </a:p>
          <a:p>
            <a:pPr algn="r"/>
            <a:r>
              <a:rPr lang="ja-JP" altLang="en-US" b="1" dirty="0">
                <a:latin typeface="Hiragino Maru Gothic ProN W4" charset="-128"/>
                <a:ea typeface="Hiragino Maru Gothic ProN W4" charset="-128"/>
                <a:cs typeface="Hiragino Maru Gothic ProN W4" charset="-128"/>
              </a:rPr>
              <a:t>視覚メディア研究室</a:t>
            </a:r>
          </a:p>
          <a:p>
            <a:endParaRPr kumimoji="1" lang="ja-JP" altLang="en-US" dirty="0"/>
          </a:p>
        </p:txBody>
      </p:sp>
      <p:pic>
        <p:nvPicPr>
          <p:cNvPr id="7" name="図 6">
            <a:extLst>
              <a:ext uri="{FF2B5EF4-FFF2-40B4-BE49-F238E27FC236}">
                <a16:creationId xmlns:a16="http://schemas.microsoft.com/office/drawing/2014/main" id="{04E21C48-0446-41F7-B658-2853EB84A83D}"/>
              </a:ext>
            </a:extLst>
          </p:cNvPr>
          <p:cNvPicPr>
            <a:picLocks noChangeAspect="1"/>
          </p:cNvPicPr>
          <p:nvPr/>
        </p:nvPicPr>
        <p:blipFill>
          <a:blip r:embed="rId2"/>
          <a:stretch>
            <a:fillRect/>
          </a:stretch>
        </p:blipFill>
        <p:spPr>
          <a:xfrm>
            <a:off x="6864405" y="1021280"/>
            <a:ext cx="904875" cy="333375"/>
          </a:xfrm>
          <a:prstGeom prst="rect">
            <a:avLst/>
          </a:prstGeom>
        </p:spPr>
      </p:pic>
      <p:pic>
        <p:nvPicPr>
          <p:cNvPr id="8" name="図 7">
            <a:extLst>
              <a:ext uri="{FF2B5EF4-FFF2-40B4-BE49-F238E27FC236}">
                <a16:creationId xmlns:a16="http://schemas.microsoft.com/office/drawing/2014/main" id="{217AFB9A-3AD8-418B-B3E6-A7E272788B39}"/>
              </a:ext>
            </a:extLst>
          </p:cNvPr>
          <p:cNvPicPr>
            <a:picLocks noChangeAspect="1"/>
          </p:cNvPicPr>
          <p:nvPr/>
        </p:nvPicPr>
        <p:blipFill>
          <a:blip r:embed="rId3"/>
          <a:stretch>
            <a:fillRect/>
          </a:stretch>
        </p:blipFill>
        <p:spPr>
          <a:xfrm>
            <a:off x="6359583" y="1011755"/>
            <a:ext cx="352425" cy="352425"/>
          </a:xfrm>
          <a:prstGeom prst="rect">
            <a:avLst/>
          </a:prstGeom>
        </p:spPr>
      </p:pic>
    </p:spTree>
    <p:extLst>
      <p:ext uri="{BB962C8B-B14F-4D97-AF65-F5344CB8AC3E}">
        <p14:creationId xmlns:p14="http://schemas.microsoft.com/office/powerpoint/2010/main" val="2847126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66EB48-8BDA-4ABF-BEA6-EC4868503025}"/>
              </a:ext>
            </a:extLst>
          </p:cNvPr>
          <p:cNvSpPr>
            <a:spLocks noGrp="1"/>
          </p:cNvSpPr>
          <p:nvPr>
            <p:ph type="title"/>
          </p:nvPr>
        </p:nvSpPr>
        <p:spPr/>
        <p:txBody>
          <a:bodyPr/>
          <a:lstStyle/>
          <a:p>
            <a:r>
              <a:rPr kumimoji="1" lang="ja-JP" altLang="en-US" dirty="0"/>
              <a:t>修正点①　議員数</a:t>
            </a:r>
          </a:p>
        </p:txBody>
      </p:sp>
      <p:graphicFrame>
        <p:nvGraphicFramePr>
          <p:cNvPr id="5" name="表 4">
            <a:extLst>
              <a:ext uri="{FF2B5EF4-FFF2-40B4-BE49-F238E27FC236}">
                <a16:creationId xmlns:a16="http://schemas.microsoft.com/office/drawing/2014/main" id="{F9534DC7-A1FF-43F2-A29D-1456D7CC9939}"/>
              </a:ext>
            </a:extLst>
          </p:cNvPr>
          <p:cNvGraphicFramePr>
            <a:graphicFrameLocks noGrp="1"/>
          </p:cNvGraphicFramePr>
          <p:nvPr>
            <p:extLst>
              <p:ext uri="{D42A27DB-BD31-4B8C-83A1-F6EECF244321}">
                <p14:modId xmlns:p14="http://schemas.microsoft.com/office/powerpoint/2010/main" val="3712245158"/>
              </p:ext>
            </p:extLst>
          </p:nvPr>
        </p:nvGraphicFramePr>
        <p:xfrm>
          <a:off x="393290" y="1384561"/>
          <a:ext cx="8613058" cy="4677367"/>
        </p:xfrm>
        <a:graphic>
          <a:graphicData uri="http://schemas.openxmlformats.org/drawingml/2006/table">
            <a:tbl>
              <a:tblPr firstRow="1" bandRow="1">
                <a:tableStyleId>{5C22544A-7EE6-4342-B048-85BDC9FD1C3A}</a:tableStyleId>
              </a:tblPr>
              <a:tblGrid>
                <a:gridCol w="3942736">
                  <a:extLst>
                    <a:ext uri="{9D8B030D-6E8A-4147-A177-3AD203B41FA5}">
                      <a16:colId xmlns:a16="http://schemas.microsoft.com/office/drawing/2014/main" val="3935227170"/>
                    </a:ext>
                  </a:extLst>
                </a:gridCol>
                <a:gridCol w="2320413">
                  <a:extLst>
                    <a:ext uri="{9D8B030D-6E8A-4147-A177-3AD203B41FA5}">
                      <a16:colId xmlns:a16="http://schemas.microsoft.com/office/drawing/2014/main" val="1984531336"/>
                    </a:ext>
                  </a:extLst>
                </a:gridCol>
                <a:gridCol w="2349909">
                  <a:extLst>
                    <a:ext uri="{9D8B030D-6E8A-4147-A177-3AD203B41FA5}">
                      <a16:colId xmlns:a16="http://schemas.microsoft.com/office/drawing/2014/main" val="1349011340"/>
                    </a:ext>
                  </a:extLst>
                </a:gridCol>
              </a:tblGrid>
              <a:tr h="1166027">
                <a:tc>
                  <a:txBody>
                    <a:bodyPr/>
                    <a:lstStyle/>
                    <a:p>
                      <a:endParaRPr kumimoji="1" lang="ja-JP" altLang="en-US" sz="3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前回</a:t>
                      </a:r>
                      <a:endParaRPr kumimoji="1" lang="en-US" altLang="ja-JP" sz="2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（誤ったデータ）</a:t>
                      </a:r>
                    </a:p>
                    <a:p>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今回</a:t>
                      </a:r>
                      <a:endParaRPr kumimoji="1" lang="en-US" altLang="ja-JP" sz="2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（正しいデータ）</a:t>
                      </a:r>
                    </a:p>
                    <a:p>
                      <a:endParaRPr kumimoji="1" lang="ja-JP" altLang="en-US" sz="2400" dirty="0"/>
                    </a:p>
                  </a:txBody>
                  <a:tcPr/>
                </a:tc>
                <a:extLst>
                  <a:ext uri="{0D108BD9-81ED-4DB2-BD59-A6C34878D82A}">
                    <a16:rowId xmlns:a16="http://schemas.microsoft.com/office/drawing/2014/main" val="1099608857"/>
                  </a:ext>
                </a:extLst>
              </a:tr>
              <a:tr h="11660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dirty="0"/>
                        <a:t>2009-2012</a:t>
                      </a:r>
                      <a:r>
                        <a:rPr kumimoji="1" lang="ja-JP" altLang="en-US" sz="2800" dirty="0"/>
                        <a:t>年の</a:t>
                      </a:r>
                      <a:r>
                        <a:rPr lang="ja-JP" altLang="en-US" sz="2800" dirty="0"/>
                        <a:t>野党</a:t>
                      </a:r>
                      <a:endParaRPr lang="en-US" altLang="ja-JP"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800" dirty="0"/>
                        <a:t>（自民・公明）</a:t>
                      </a:r>
                      <a:endParaRPr lang="en-US" altLang="ja-JP" sz="2800" dirty="0"/>
                    </a:p>
                    <a:p>
                      <a:endParaRPr kumimoji="1" lang="ja-JP" altLang="en-US" sz="2800" dirty="0"/>
                    </a:p>
                  </a:txBody>
                  <a:tcPr/>
                </a:tc>
                <a:tc>
                  <a:txBody>
                    <a:bodyPr/>
                    <a:lstStyle/>
                    <a:p>
                      <a:r>
                        <a:rPr kumimoji="1" lang="en-US" altLang="ja-JP" sz="3600" b="1" dirty="0"/>
                        <a:t>110 </a:t>
                      </a:r>
                      <a:endParaRPr kumimoji="1" lang="ja-JP" altLang="en-US" sz="3600" b="1" dirty="0"/>
                    </a:p>
                  </a:txBody>
                  <a:tcPr/>
                </a:tc>
                <a:tc>
                  <a:txBody>
                    <a:bodyPr/>
                    <a:lstStyle/>
                    <a:p>
                      <a:r>
                        <a:rPr kumimoji="1" lang="en-US" altLang="ja-JP" sz="3600" b="1" dirty="0">
                          <a:highlight>
                            <a:srgbClr val="FFFF00"/>
                          </a:highlight>
                        </a:rPr>
                        <a:t>29</a:t>
                      </a:r>
                      <a:endParaRPr kumimoji="1" lang="ja-JP" altLang="en-US" sz="3600" b="1" dirty="0">
                        <a:highlight>
                          <a:srgbClr val="FFFF00"/>
                        </a:highlight>
                      </a:endParaRPr>
                    </a:p>
                  </a:txBody>
                  <a:tcPr/>
                </a:tc>
                <a:extLst>
                  <a:ext uri="{0D108BD9-81ED-4DB2-BD59-A6C34878D82A}">
                    <a16:rowId xmlns:a16="http://schemas.microsoft.com/office/drawing/2014/main" val="3128737624"/>
                  </a:ext>
                </a:extLst>
              </a:tr>
              <a:tr h="14769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dirty="0"/>
                        <a:t>2014-2017</a:t>
                      </a:r>
                      <a:r>
                        <a:rPr kumimoji="1" lang="ja-JP" altLang="en-US" sz="2800" dirty="0"/>
                        <a:t>年の野党</a:t>
                      </a:r>
                      <a:endParaRPr kumimoji="1" lang="en-US" altLang="ja-JP" sz="28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dirty="0"/>
                        <a:t>（民主・民進・立憲・希望</a:t>
                      </a:r>
                      <a:r>
                        <a:rPr lang="ja-JP" altLang="en-US" sz="2800" dirty="0"/>
                        <a:t>）</a:t>
                      </a:r>
                      <a:endParaRPr kumimoji="1" lang="ja-JP" altLang="en-US" sz="2800" dirty="0"/>
                    </a:p>
                    <a:p>
                      <a:endParaRPr kumimoji="1" lang="ja-JP" altLang="en-US" sz="2800" dirty="0"/>
                    </a:p>
                  </a:txBody>
                  <a:tcPr/>
                </a:tc>
                <a:tc>
                  <a:txBody>
                    <a:bodyPr/>
                    <a:lstStyle/>
                    <a:p>
                      <a:r>
                        <a:rPr kumimoji="1" lang="en-US" altLang="ja-JP" sz="3600" b="1" dirty="0"/>
                        <a:t>43</a:t>
                      </a:r>
                      <a:endParaRPr kumimoji="1" lang="ja-JP" altLang="en-US" sz="3600" b="1" dirty="0"/>
                    </a:p>
                  </a:txBody>
                  <a:tcPr/>
                </a:tc>
                <a:tc>
                  <a:txBody>
                    <a:bodyPr/>
                    <a:lstStyle/>
                    <a:p>
                      <a:r>
                        <a:rPr kumimoji="1" lang="en-US" altLang="ja-JP" sz="3600" b="1" dirty="0">
                          <a:highlight>
                            <a:srgbClr val="FFFF00"/>
                          </a:highlight>
                        </a:rPr>
                        <a:t>34</a:t>
                      </a:r>
                      <a:endParaRPr kumimoji="1" lang="ja-JP" altLang="en-US" sz="3600" b="1" dirty="0">
                        <a:highlight>
                          <a:srgbClr val="FFFF00"/>
                        </a:highlight>
                      </a:endParaRPr>
                    </a:p>
                  </a:txBody>
                  <a:tcPr/>
                </a:tc>
                <a:extLst>
                  <a:ext uri="{0D108BD9-81ED-4DB2-BD59-A6C34878D82A}">
                    <a16:rowId xmlns:a16="http://schemas.microsoft.com/office/drawing/2014/main" val="2090692836"/>
                  </a:ext>
                </a:extLst>
              </a:tr>
              <a:tr h="472889">
                <a:tc>
                  <a:txBody>
                    <a:bodyPr/>
                    <a:lstStyle/>
                    <a:p>
                      <a:r>
                        <a:rPr kumimoji="1" lang="ja-JP" altLang="en-US" sz="3200" dirty="0"/>
                        <a:t>合計</a:t>
                      </a:r>
                    </a:p>
                  </a:txBody>
                  <a:tcPr/>
                </a:tc>
                <a:tc>
                  <a:txBody>
                    <a:bodyPr/>
                    <a:lstStyle/>
                    <a:p>
                      <a:r>
                        <a:rPr kumimoji="1" lang="en-US" altLang="ja-JP" sz="3600" b="1" dirty="0"/>
                        <a:t>153</a:t>
                      </a:r>
                      <a:endParaRPr kumimoji="1" lang="ja-JP" altLang="en-US" sz="3600" b="1" dirty="0"/>
                    </a:p>
                  </a:txBody>
                  <a:tcPr/>
                </a:tc>
                <a:tc>
                  <a:txBody>
                    <a:bodyPr/>
                    <a:lstStyle/>
                    <a:p>
                      <a:r>
                        <a:rPr kumimoji="1" lang="en-US" altLang="ja-JP" sz="3600" b="1" dirty="0">
                          <a:highlight>
                            <a:srgbClr val="FFFF00"/>
                          </a:highlight>
                        </a:rPr>
                        <a:t>63</a:t>
                      </a:r>
                      <a:endParaRPr kumimoji="1" lang="ja-JP" altLang="en-US" sz="3600" b="1" dirty="0">
                        <a:highlight>
                          <a:srgbClr val="FFFF00"/>
                        </a:highlight>
                      </a:endParaRPr>
                    </a:p>
                  </a:txBody>
                  <a:tcPr/>
                </a:tc>
                <a:extLst>
                  <a:ext uri="{0D108BD9-81ED-4DB2-BD59-A6C34878D82A}">
                    <a16:rowId xmlns:a16="http://schemas.microsoft.com/office/drawing/2014/main" val="3558720494"/>
                  </a:ext>
                </a:extLst>
              </a:tr>
            </a:tbl>
          </a:graphicData>
        </a:graphic>
      </p:graphicFrame>
    </p:spTree>
    <p:extLst>
      <p:ext uri="{BB962C8B-B14F-4D97-AF65-F5344CB8AC3E}">
        <p14:creationId xmlns:p14="http://schemas.microsoft.com/office/powerpoint/2010/main" val="201308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32CC69-4120-4946-B5DD-CB27A2376FCF}"/>
              </a:ext>
            </a:extLst>
          </p:cNvPr>
          <p:cNvSpPr>
            <a:spLocks noGrp="1"/>
          </p:cNvSpPr>
          <p:nvPr>
            <p:ph type="title"/>
          </p:nvPr>
        </p:nvSpPr>
        <p:spPr/>
        <p:txBody>
          <a:bodyPr>
            <a:normAutofit/>
          </a:bodyPr>
          <a:lstStyle/>
          <a:p>
            <a:r>
              <a:rPr kumimoji="1" lang="ja-JP" altLang="en-US" dirty="0"/>
              <a:t>修正点②　末尾表現の定義</a:t>
            </a:r>
          </a:p>
        </p:txBody>
      </p:sp>
      <p:sp>
        <p:nvSpPr>
          <p:cNvPr id="3" name="コンテンツ プレースホルダー 2">
            <a:extLst>
              <a:ext uri="{FF2B5EF4-FFF2-40B4-BE49-F238E27FC236}">
                <a16:creationId xmlns:a16="http://schemas.microsoft.com/office/drawing/2014/main" id="{414B44B2-2C34-4423-8782-33296965F001}"/>
              </a:ext>
            </a:extLst>
          </p:cNvPr>
          <p:cNvSpPr>
            <a:spLocks noGrp="1"/>
          </p:cNvSpPr>
          <p:nvPr>
            <p:ph idx="1"/>
          </p:nvPr>
        </p:nvSpPr>
        <p:spPr>
          <a:xfrm>
            <a:off x="196645" y="1403927"/>
            <a:ext cx="8711381" cy="4465167"/>
          </a:xfrm>
        </p:spPr>
        <p:txBody>
          <a:bodyPr/>
          <a:lstStyle/>
          <a:p>
            <a:r>
              <a:rPr lang="ja-JP" altLang="en-US" dirty="0"/>
              <a:t>前回のデータ</a:t>
            </a:r>
            <a:endParaRPr lang="en-US" altLang="ja-JP" dirty="0"/>
          </a:p>
          <a:p>
            <a:pPr>
              <a:buFont typeface="Wingdings" panose="05000000000000000000" pitchFamily="2" charset="2"/>
              <a:buChar char="u"/>
            </a:pPr>
            <a:r>
              <a:rPr lang="ja-JP" altLang="en-US" dirty="0"/>
              <a:t>読点の位置により、出力が異なってしまった。</a:t>
            </a:r>
            <a:endParaRPr lang="en-US" altLang="ja-JP" dirty="0"/>
          </a:p>
          <a:p>
            <a:pPr>
              <a:buFont typeface="Wingdings" panose="05000000000000000000" pitchFamily="2" charset="2"/>
              <a:buChar char="u"/>
            </a:pPr>
            <a:r>
              <a:rPr kumimoji="1" lang="en-US" altLang="ja-JP" dirty="0" err="1"/>
              <a:t>u3000</a:t>
            </a:r>
            <a:r>
              <a:rPr kumimoji="1" lang="ja-JP" altLang="en-US" dirty="0"/>
              <a:t>という改行コードが含まれていた</a:t>
            </a:r>
            <a:r>
              <a:rPr lang="ja-JP" altLang="en-US" dirty="0"/>
              <a:t>。</a:t>
            </a:r>
            <a:endParaRPr lang="en-US" altLang="ja-JP" dirty="0"/>
          </a:p>
          <a:p>
            <a:endParaRPr kumimoji="1" lang="en-US" altLang="ja-JP" dirty="0"/>
          </a:p>
          <a:p>
            <a:r>
              <a:rPr lang="ja-JP" altLang="en-US" dirty="0"/>
              <a:t>等の様々な問題点があった。</a:t>
            </a:r>
            <a:endParaRPr kumimoji="1" lang="en-US" altLang="ja-JP" dirty="0"/>
          </a:p>
          <a:p>
            <a:endParaRPr kumimoji="1" lang="ja-JP" altLang="en-US" dirty="0"/>
          </a:p>
        </p:txBody>
      </p:sp>
    </p:spTree>
    <p:extLst>
      <p:ext uri="{BB962C8B-B14F-4D97-AF65-F5344CB8AC3E}">
        <p14:creationId xmlns:p14="http://schemas.microsoft.com/office/powerpoint/2010/main" val="734647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1969E8-4D86-4CF9-AC53-0B44F0AF07FC}"/>
              </a:ext>
            </a:extLst>
          </p:cNvPr>
          <p:cNvSpPr>
            <a:spLocks noGrp="1"/>
          </p:cNvSpPr>
          <p:nvPr>
            <p:ph type="title"/>
          </p:nvPr>
        </p:nvSpPr>
        <p:spPr/>
        <p:txBody>
          <a:bodyPr>
            <a:normAutofit/>
          </a:bodyPr>
          <a:lstStyle/>
          <a:p>
            <a:r>
              <a:rPr lang="ja-JP" altLang="en-US" dirty="0"/>
              <a:t>修正点②　末尾表現の定義</a:t>
            </a:r>
            <a:endParaRPr kumimoji="1" lang="ja-JP" altLang="en-US" dirty="0"/>
          </a:p>
        </p:txBody>
      </p:sp>
      <p:sp>
        <p:nvSpPr>
          <p:cNvPr id="3" name="コンテンツ プレースホルダー 2">
            <a:extLst>
              <a:ext uri="{FF2B5EF4-FFF2-40B4-BE49-F238E27FC236}">
                <a16:creationId xmlns:a16="http://schemas.microsoft.com/office/drawing/2014/main" id="{A2B52172-2805-4B2D-A8AA-1840D65F2C3C}"/>
              </a:ext>
            </a:extLst>
          </p:cNvPr>
          <p:cNvSpPr>
            <a:spLocks noGrp="1"/>
          </p:cNvSpPr>
          <p:nvPr>
            <p:ph idx="1"/>
          </p:nvPr>
        </p:nvSpPr>
        <p:spPr>
          <a:xfrm>
            <a:off x="167148" y="1403927"/>
            <a:ext cx="8976851" cy="4465167"/>
          </a:xfrm>
        </p:spPr>
        <p:txBody>
          <a:bodyPr>
            <a:normAutofit/>
          </a:bodyPr>
          <a:lstStyle/>
          <a:p>
            <a:r>
              <a:rPr kumimoji="1" lang="ja-JP" altLang="en-US" dirty="0"/>
              <a:t>今回のデータ</a:t>
            </a:r>
            <a:endParaRPr kumimoji="1" lang="en-US" altLang="ja-JP" dirty="0"/>
          </a:p>
          <a:p>
            <a:endParaRPr lang="en-US" altLang="ja-JP" dirty="0"/>
          </a:p>
          <a:p>
            <a:r>
              <a:rPr kumimoji="1" lang="ja-JP" altLang="en-US" dirty="0"/>
              <a:t>句点からさかのぼり</a:t>
            </a:r>
            <a:r>
              <a:rPr kumimoji="1" lang="en-US" altLang="ja-JP" dirty="0"/>
              <a:t>4</a:t>
            </a:r>
            <a:r>
              <a:rPr kumimoji="1" lang="ja-JP" altLang="en-US" dirty="0"/>
              <a:t>語を収集する。</a:t>
            </a:r>
            <a:endParaRPr kumimoji="1" lang="en-US" altLang="ja-JP" dirty="0"/>
          </a:p>
          <a:p>
            <a:r>
              <a:rPr lang="ja-JP" altLang="en-US" dirty="0"/>
              <a:t>読点があれば、</a:t>
            </a:r>
            <a:r>
              <a:rPr lang="en-US" altLang="ja-JP" dirty="0"/>
              <a:t>4</a:t>
            </a:r>
            <a:r>
              <a:rPr lang="ja-JP" altLang="en-US" dirty="0"/>
              <a:t>語未満でもそれ以降のみ収集する。</a:t>
            </a:r>
            <a:endParaRPr lang="en-US" altLang="ja-JP" dirty="0"/>
          </a:p>
          <a:p>
            <a:endParaRPr kumimoji="1" lang="en-US" altLang="ja-JP" dirty="0"/>
          </a:p>
          <a:p>
            <a:r>
              <a:rPr kumimoji="1" lang="en-US" altLang="ja-JP" dirty="0"/>
              <a:t>ex)</a:t>
            </a:r>
            <a:r>
              <a:rPr kumimoji="1" lang="ja-JP" altLang="en-US" dirty="0"/>
              <a:t>このように、考えております。→</a:t>
            </a:r>
            <a:endParaRPr kumimoji="1" lang="en-US" altLang="ja-JP" dirty="0"/>
          </a:p>
          <a:p>
            <a:r>
              <a:rPr lang="ja-JP" altLang="en-US" dirty="0"/>
              <a:t>「考え</a:t>
            </a:r>
            <a:r>
              <a:rPr lang="en-US" altLang="ja-JP" dirty="0"/>
              <a:t>/</a:t>
            </a:r>
            <a:r>
              <a:rPr lang="ja-JP" altLang="en-US" dirty="0"/>
              <a:t>て</a:t>
            </a:r>
            <a:r>
              <a:rPr lang="en-US" altLang="ja-JP" dirty="0"/>
              <a:t>/</a:t>
            </a:r>
            <a:r>
              <a:rPr lang="ja-JP" altLang="en-US" dirty="0"/>
              <a:t>おり</a:t>
            </a:r>
            <a:r>
              <a:rPr lang="en-US" altLang="ja-JP" dirty="0"/>
              <a:t>/</a:t>
            </a:r>
            <a:r>
              <a:rPr lang="ja-JP" altLang="en-US" dirty="0"/>
              <a:t>ます」が出力となる。</a:t>
            </a: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3972313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BC6915-39F5-4843-801C-749D0C08440B}"/>
              </a:ext>
            </a:extLst>
          </p:cNvPr>
          <p:cNvSpPr>
            <a:spLocks noGrp="1"/>
          </p:cNvSpPr>
          <p:nvPr>
            <p:ph type="title"/>
          </p:nvPr>
        </p:nvSpPr>
        <p:spPr>
          <a:xfrm>
            <a:off x="822960" y="286604"/>
            <a:ext cx="7543800" cy="960305"/>
          </a:xfrm>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F0B7029-CDCA-4407-BAA5-8C80742B6A0E}"/>
              </a:ext>
            </a:extLst>
          </p:cNvPr>
          <p:cNvSpPr>
            <a:spLocks noGrp="1"/>
          </p:cNvSpPr>
          <p:nvPr>
            <p:ph idx="1"/>
          </p:nvPr>
        </p:nvSpPr>
        <p:spPr/>
        <p:txBody>
          <a:bodyPr>
            <a:normAutofit/>
          </a:bodyPr>
          <a:lstStyle/>
          <a:p>
            <a:pPr>
              <a:buFont typeface="Wingdings" panose="05000000000000000000" pitchFamily="2" charset="2"/>
              <a:buChar char="l"/>
            </a:pPr>
            <a:r>
              <a:rPr kumimoji="1" lang="ja-JP" altLang="en-US" sz="3600" dirty="0">
                <a:solidFill>
                  <a:schemeClr val="bg1">
                    <a:lumMod val="75000"/>
                  </a:schemeClr>
                </a:solidFill>
              </a:rPr>
              <a:t>前回の内容</a:t>
            </a:r>
            <a:endParaRPr kumimoji="1" lang="en-US" altLang="ja-JP" sz="3600" dirty="0">
              <a:solidFill>
                <a:schemeClr val="bg1">
                  <a:lumMod val="75000"/>
                </a:schemeClr>
              </a:solidFill>
            </a:endParaRPr>
          </a:p>
          <a:p>
            <a:pPr>
              <a:buFont typeface="Wingdings" panose="05000000000000000000" pitchFamily="2" charset="2"/>
              <a:buChar char="l"/>
            </a:pPr>
            <a:r>
              <a:rPr lang="ja-JP" altLang="en-US" sz="3600" dirty="0">
                <a:solidFill>
                  <a:schemeClr val="tx1"/>
                </a:solidFill>
              </a:rPr>
              <a:t>今回の内容</a:t>
            </a:r>
            <a:endParaRPr lang="en-US" altLang="ja-JP" sz="3600" dirty="0">
              <a:solidFill>
                <a:schemeClr val="tx1"/>
              </a:solidFill>
            </a:endParaRPr>
          </a:p>
          <a:p>
            <a:pPr lvl="1">
              <a:buFont typeface="Wingdings" panose="05000000000000000000" pitchFamily="2" charset="2"/>
              <a:buChar char="u"/>
            </a:pPr>
            <a:r>
              <a:rPr lang="ja-JP" altLang="en-US" sz="2800" dirty="0">
                <a:solidFill>
                  <a:schemeClr val="tx1"/>
                </a:solidFill>
              </a:rPr>
              <a:t>機械学習モデルの説明</a:t>
            </a:r>
            <a:endParaRPr lang="en-US" altLang="ja-JP" sz="2800" dirty="0">
              <a:solidFill>
                <a:schemeClr val="tx1"/>
              </a:solidFill>
            </a:endParaRPr>
          </a:p>
          <a:p>
            <a:pPr lvl="1">
              <a:buFont typeface="Wingdings" panose="05000000000000000000" pitchFamily="2" charset="2"/>
              <a:buChar char="u"/>
            </a:pPr>
            <a:r>
              <a:rPr lang="ja-JP" altLang="en-US" sz="2800" dirty="0">
                <a:solidFill>
                  <a:schemeClr val="tx1"/>
                </a:solidFill>
              </a:rPr>
              <a:t>機械学習の手順</a:t>
            </a:r>
            <a:endParaRPr lang="en-US" altLang="ja-JP" sz="2800" dirty="0">
              <a:solidFill>
                <a:schemeClr val="tx1"/>
              </a:solidFill>
            </a:endParaRPr>
          </a:p>
          <a:p>
            <a:pPr lvl="1">
              <a:buFont typeface="Wingdings" panose="05000000000000000000" pitchFamily="2" charset="2"/>
              <a:buChar char="u"/>
            </a:pPr>
            <a:r>
              <a:rPr lang="ja-JP" altLang="en-US" sz="2800" dirty="0">
                <a:solidFill>
                  <a:schemeClr val="tx1"/>
                </a:solidFill>
              </a:rPr>
              <a:t>機械学習による正答率</a:t>
            </a:r>
          </a:p>
          <a:p>
            <a:pPr lvl="1">
              <a:buFont typeface="Wingdings" panose="05000000000000000000" pitchFamily="2" charset="2"/>
              <a:buChar char="l"/>
            </a:pPr>
            <a:endParaRPr lang="en-US" altLang="ja-JP" sz="2800" dirty="0">
              <a:solidFill>
                <a:schemeClr val="tx1"/>
              </a:solidFill>
            </a:endParaRPr>
          </a:p>
          <a:p>
            <a:pPr>
              <a:buFont typeface="Wingdings" panose="05000000000000000000" pitchFamily="2" charset="2"/>
              <a:buChar char="l"/>
            </a:pPr>
            <a:r>
              <a:rPr lang="ja-JP" altLang="en-US" sz="3600" dirty="0">
                <a:solidFill>
                  <a:schemeClr val="bg1">
                    <a:lumMod val="75000"/>
                  </a:schemeClr>
                </a:solidFill>
              </a:rPr>
              <a:t>今後の予定</a:t>
            </a:r>
            <a:endParaRPr lang="en-US" altLang="ja-JP" sz="3600" dirty="0">
              <a:solidFill>
                <a:schemeClr val="bg1">
                  <a:lumMod val="75000"/>
                </a:schemeClr>
              </a:solidFill>
            </a:endParaRPr>
          </a:p>
        </p:txBody>
      </p:sp>
    </p:spTree>
    <p:extLst>
      <p:ext uri="{BB962C8B-B14F-4D97-AF65-F5344CB8AC3E}">
        <p14:creationId xmlns:p14="http://schemas.microsoft.com/office/powerpoint/2010/main" val="3974556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8E3FA-3451-4C02-9BB3-6A412543D6DC}"/>
              </a:ext>
            </a:extLst>
          </p:cNvPr>
          <p:cNvSpPr>
            <a:spLocks noGrp="1"/>
          </p:cNvSpPr>
          <p:nvPr>
            <p:ph type="title"/>
          </p:nvPr>
        </p:nvSpPr>
        <p:spPr/>
        <p:txBody>
          <a:bodyPr/>
          <a:lstStyle/>
          <a:p>
            <a:r>
              <a:rPr kumimoji="1" lang="ja-JP" altLang="en-US" dirty="0"/>
              <a:t>今回の内容</a:t>
            </a:r>
          </a:p>
        </p:txBody>
      </p:sp>
      <p:sp>
        <p:nvSpPr>
          <p:cNvPr id="3" name="コンテンツ プレースホルダー 2">
            <a:extLst>
              <a:ext uri="{FF2B5EF4-FFF2-40B4-BE49-F238E27FC236}">
                <a16:creationId xmlns:a16="http://schemas.microsoft.com/office/drawing/2014/main" id="{DC97AF0D-1A7C-4E6E-B3A9-4385994A38F6}"/>
              </a:ext>
            </a:extLst>
          </p:cNvPr>
          <p:cNvSpPr>
            <a:spLocks noGrp="1"/>
          </p:cNvSpPr>
          <p:nvPr>
            <p:ph idx="1"/>
          </p:nvPr>
        </p:nvSpPr>
        <p:spPr/>
        <p:txBody>
          <a:bodyPr/>
          <a:lstStyle/>
          <a:p>
            <a:pPr marL="0" indent="0">
              <a:buNone/>
            </a:pPr>
            <a:r>
              <a:rPr lang="ja-JP" altLang="en-US" sz="4000" dirty="0"/>
              <a:t>機械学習を用いて自民党と民主党の分類を行う</a:t>
            </a:r>
            <a:endParaRPr lang="en-US" altLang="ja-JP" sz="4000" dirty="0">
              <a:solidFill>
                <a:schemeClr val="bg1">
                  <a:lumMod val="75000"/>
                </a:schemeClr>
              </a:solidFill>
            </a:endParaRPr>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339556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8E3FA-3451-4C02-9BB3-6A412543D6DC}"/>
              </a:ext>
            </a:extLst>
          </p:cNvPr>
          <p:cNvSpPr>
            <a:spLocks noGrp="1"/>
          </p:cNvSpPr>
          <p:nvPr>
            <p:ph type="title"/>
          </p:nvPr>
        </p:nvSpPr>
        <p:spPr/>
        <p:txBody>
          <a:bodyPr/>
          <a:lstStyle/>
          <a:p>
            <a:r>
              <a:rPr kumimoji="1" lang="ja-JP" altLang="en-US" dirty="0"/>
              <a:t>今回の内容</a:t>
            </a:r>
          </a:p>
        </p:txBody>
      </p:sp>
      <p:sp>
        <p:nvSpPr>
          <p:cNvPr id="3" name="コンテンツ プレースホルダー 2">
            <a:extLst>
              <a:ext uri="{FF2B5EF4-FFF2-40B4-BE49-F238E27FC236}">
                <a16:creationId xmlns:a16="http://schemas.microsoft.com/office/drawing/2014/main" id="{DC97AF0D-1A7C-4E6E-B3A9-4385994A38F6}"/>
              </a:ext>
            </a:extLst>
          </p:cNvPr>
          <p:cNvSpPr>
            <a:spLocks noGrp="1"/>
          </p:cNvSpPr>
          <p:nvPr>
            <p:ph idx="1"/>
          </p:nvPr>
        </p:nvSpPr>
        <p:spPr/>
        <p:txBody>
          <a:bodyPr/>
          <a:lstStyle/>
          <a:p>
            <a:pPr>
              <a:buFont typeface="Wingdings" panose="05000000000000000000" pitchFamily="2" charset="2"/>
              <a:buChar char="l"/>
            </a:pPr>
            <a:r>
              <a:rPr lang="ja-JP" altLang="en-US" dirty="0"/>
              <a:t>機械学習のモデルの説明</a:t>
            </a:r>
            <a:endParaRPr lang="en-US" altLang="ja-JP" dirty="0"/>
          </a:p>
          <a:p>
            <a:pPr lvl="1">
              <a:buFont typeface="Wingdings" panose="05000000000000000000" pitchFamily="2" charset="2"/>
              <a:buChar char="u"/>
            </a:pPr>
            <a:r>
              <a:rPr lang="en-US" altLang="ja-JP" dirty="0" err="1"/>
              <a:t>SVM</a:t>
            </a:r>
            <a:endParaRPr lang="en-US" altLang="ja-JP" dirty="0"/>
          </a:p>
          <a:p>
            <a:pPr lvl="1">
              <a:buFont typeface="Wingdings" panose="05000000000000000000" pitchFamily="2" charset="2"/>
              <a:buChar char="u"/>
            </a:pPr>
            <a:r>
              <a:rPr lang="ja-JP" altLang="en-US" dirty="0"/>
              <a:t>決定木</a:t>
            </a:r>
            <a:endParaRPr lang="en-US" altLang="ja-JP" dirty="0"/>
          </a:p>
          <a:p>
            <a:pPr lvl="1">
              <a:buFont typeface="Wingdings" panose="05000000000000000000" pitchFamily="2" charset="2"/>
              <a:buChar char="u"/>
            </a:pPr>
            <a:r>
              <a:rPr lang="ja-JP" altLang="en-US" dirty="0"/>
              <a:t>ナイーブベイズ法</a:t>
            </a:r>
            <a:endParaRPr lang="en-US" altLang="ja-JP" dirty="0"/>
          </a:p>
          <a:p>
            <a:pPr lvl="1">
              <a:buFont typeface="Wingdings" panose="05000000000000000000" pitchFamily="2" charset="2"/>
              <a:buChar char="u"/>
            </a:pPr>
            <a:r>
              <a:rPr lang="ja-JP" altLang="en-US" dirty="0"/>
              <a:t>最大エントロピー法</a:t>
            </a:r>
            <a:endParaRPr lang="en-US" altLang="ja-JP" dirty="0"/>
          </a:p>
          <a:p>
            <a:pPr>
              <a:buFont typeface="Wingdings" panose="05000000000000000000" pitchFamily="2" charset="2"/>
              <a:buChar char="l"/>
            </a:pPr>
            <a:r>
              <a:rPr kumimoji="1" lang="ja-JP" altLang="en-US" dirty="0">
                <a:solidFill>
                  <a:schemeClr val="bg1">
                    <a:lumMod val="75000"/>
                  </a:schemeClr>
                </a:solidFill>
              </a:rPr>
              <a:t>機械学習の手順の説明</a:t>
            </a:r>
            <a:endParaRPr kumimoji="1" lang="en-US" altLang="ja-JP" dirty="0">
              <a:solidFill>
                <a:schemeClr val="bg1">
                  <a:lumMod val="75000"/>
                </a:schemeClr>
              </a:solidFill>
            </a:endParaRPr>
          </a:p>
          <a:p>
            <a:pPr>
              <a:buFont typeface="Wingdings" panose="05000000000000000000" pitchFamily="2" charset="2"/>
              <a:buChar char="l"/>
            </a:pPr>
            <a:r>
              <a:rPr kumimoji="1" lang="ja-JP" altLang="en-US" dirty="0">
                <a:solidFill>
                  <a:schemeClr val="bg1">
                    <a:lumMod val="75000"/>
                  </a:schemeClr>
                </a:solidFill>
              </a:rPr>
              <a:t>機械学習に</a:t>
            </a:r>
            <a:r>
              <a:rPr lang="ja-JP" altLang="en-US" dirty="0">
                <a:solidFill>
                  <a:schemeClr val="bg1">
                    <a:lumMod val="75000"/>
                  </a:schemeClr>
                </a:solidFill>
              </a:rPr>
              <a:t>よる正答率</a:t>
            </a:r>
            <a:endParaRPr lang="en-US" altLang="ja-JP" dirty="0">
              <a:solidFill>
                <a:schemeClr val="bg1">
                  <a:lumMod val="75000"/>
                </a:schemeClr>
              </a:solidFill>
            </a:endParaRPr>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3163845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FA2E3F-7A83-4CF4-9480-993CEC6B6E42}"/>
              </a:ext>
            </a:extLst>
          </p:cNvPr>
          <p:cNvSpPr>
            <a:spLocks noGrp="1"/>
          </p:cNvSpPr>
          <p:nvPr>
            <p:ph type="title"/>
          </p:nvPr>
        </p:nvSpPr>
        <p:spPr>
          <a:xfrm>
            <a:off x="822960" y="286604"/>
            <a:ext cx="8101584" cy="960305"/>
          </a:xfrm>
        </p:spPr>
        <p:txBody>
          <a:bodyPr>
            <a:normAutofit fontScale="90000"/>
          </a:bodyPr>
          <a:lstStyle/>
          <a:p>
            <a:r>
              <a:rPr kumimoji="1" lang="en-US" altLang="ja-JP" dirty="0" err="1"/>
              <a:t>SVM</a:t>
            </a:r>
            <a:r>
              <a:rPr kumimoji="1" lang="ja-JP" altLang="en-US" dirty="0"/>
              <a:t>（サポートベクターマシン）とは</a:t>
            </a:r>
          </a:p>
        </p:txBody>
      </p:sp>
      <p:pic>
        <p:nvPicPr>
          <p:cNvPr id="4" name="コンテンツ プレースホルダー 3">
            <a:extLst>
              <a:ext uri="{FF2B5EF4-FFF2-40B4-BE49-F238E27FC236}">
                <a16:creationId xmlns:a16="http://schemas.microsoft.com/office/drawing/2014/main" id="{8B9EF9EE-ED96-4BBA-8CE4-D83D29D17B95}"/>
              </a:ext>
            </a:extLst>
          </p:cNvPr>
          <p:cNvPicPr>
            <a:picLocks noGrp="1" noChangeAspect="1"/>
          </p:cNvPicPr>
          <p:nvPr>
            <p:ph idx="1"/>
          </p:nvPr>
        </p:nvPicPr>
        <p:blipFill>
          <a:blip r:embed="rId2"/>
          <a:stretch>
            <a:fillRect/>
          </a:stretch>
        </p:blipFill>
        <p:spPr>
          <a:xfrm>
            <a:off x="3803904" y="4512255"/>
            <a:ext cx="5120640" cy="1709379"/>
          </a:xfrm>
          <a:prstGeom prst="rect">
            <a:avLst/>
          </a:prstGeom>
        </p:spPr>
      </p:pic>
      <p:sp>
        <p:nvSpPr>
          <p:cNvPr id="5" name="テキスト ボックス 4">
            <a:extLst>
              <a:ext uri="{FF2B5EF4-FFF2-40B4-BE49-F238E27FC236}">
                <a16:creationId xmlns:a16="http://schemas.microsoft.com/office/drawing/2014/main" id="{7909E9D9-88AC-460C-8C54-A433AD36F8C0}"/>
              </a:ext>
            </a:extLst>
          </p:cNvPr>
          <p:cNvSpPr txBox="1"/>
          <p:nvPr/>
        </p:nvSpPr>
        <p:spPr>
          <a:xfrm>
            <a:off x="0" y="6488668"/>
            <a:ext cx="8827008" cy="369332"/>
          </a:xfrm>
          <a:prstGeom prst="rect">
            <a:avLst/>
          </a:prstGeom>
          <a:noFill/>
        </p:spPr>
        <p:txBody>
          <a:bodyPr wrap="square" rtlCol="0">
            <a:spAutoFit/>
          </a:bodyPr>
          <a:lstStyle/>
          <a:p>
            <a:r>
              <a:rPr kumimoji="1" lang="ja-JP" altLang="en-US" dirty="0">
                <a:solidFill>
                  <a:schemeClr val="bg1"/>
                </a:solidFill>
              </a:rPr>
              <a:t>参考</a:t>
            </a:r>
            <a:r>
              <a:rPr kumimoji="1" lang="en-US" altLang="ja-JP" dirty="0">
                <a:solidFill>
                  <a:schemeClr val="bg1"/>
                </a:solidFill>
              </a:rPr>
              <a:t>:http://www.sist.ac.jp/~kanakubo/research/neuro/supportvectormachine.html</a:t>
            </a:r>
          </a:p>
        </p:txBody>
      </p:sp>
      <p:sp>
        <p:nvSpPr>
          <p:cNvPr id="6" name="テキスト ボックス 5">
            <a:extLst>
              <a:ext uri="{FF2B5EF4-FFF2-40B4-BE49-F238E27FC236}">
                <a16:creationId xmlns:a16="http://schemas.microsoft.com/office/drawing/2014/main" id="{7945BBA8-6CDB-4E77-BD69-FC8618B88D67}"/>
              </a:ext>
            </a:extLst>
          </p:cNvPr>
          <p:cNvSpPr txBox="1"/>
          <p:nvPr/>
        </p:nvSpPr>
        <p:spPr>
          <a:xfrm>
            <a:off x="810768" y="1773936"/>
            <a:ext cx="7522464" cy="1815882"/>
          </a:xfrm>
          <a:prstGeom prst="rect">
            <a:avLst/>
          </a:prstGeom>
          <a:noFill/>
        </p:spPr>
        <p:txBody>
          <a:bodyPr wrap="square" rtlCol="0">
            <a:spAutoFit/>
          </a:bodyPr>
          <a:lstStyle/>
          <a:p>
            <a:r>
              <a:rPr kumimoji="1" lang="ja-JP" altLang="en-US" sz="2800" dirty="0"/>
              <a:t>二つのグループ間の、最も距離の離れた箇所を見つけ出し、その真ん中に識別の線を引く</a:t>
            </a:r>
            <a:endParaRPr kumimoji="1" lang="en-US" altLang="ja-JP" sz="2800" dirty="0"/>
          </a:p>
          <a:p>
            <a:endParaRPr kumimoji="1" lang="en-US" altLang="ja-JP" sz="2800" dirty="0"/>
          </a:p>
          <a:p>
            <a:r>
              <a:rPr kumimoji="1" lang="ja-JP" altLang="en-US" sz="2800" dirty="0"/>
              <a:t>実際は多次元なので、超平面を引くことになる。</a:t>
            </a:r>
            <a:endParaRPr kumimoji="1" lang="en-US" altLang="ja-JP" sz="2800" dirty="0"/>
          </a:p>
        </p:txBody>
      </p:sp>
    </p:spTree>
    <p:extLst>
      <p:ext uri="{BB962C8B-B14F-4D97-AF65-F5344CB8AC3E}">
        <p14:creationId xmlns:p14="http://schemas.microsoft.com/office/powerpoint/2010/main" val="915628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C9DDAC-D6AA-4C8F-B36F-033472F12F85}"/>
              </a:ext>
            </a:extLst>
          </p:cNvPr>
          <p:cNvSpPr>
            <a:spLocks noGrp="1"/>
          </p:cNvSpPr>
          <p:nvPr>
            <p:ph type="title"/>
          </p:nvPr>
        </p:nvSpPr>
        <p:spPr/>
        <p:txBody>
          <a:bodyPr/>
          <a:lstStyle/>
          <a:p>
            <a:r>
              <a:rPr kumimoji="1" lang="en-US" altLang="ja-JP" dirty="0" err="1"/>
              <a:t>SVM</a:t>
            </a:r>
            <a:r>
              <a:rPr kumimoji="1" lang="ja-JP" altLang="en-US" dirty="0"/>
              <a:t>の利点・欠点</a:t>
            </a:r>
          </a:p>
        </p:txBody>
      </p:sp>
      <p:sp>
        <p:nvSpPr>
          <p:cNvPr id="3" name="コンテンツ プレースホルダー 2">
            <a:extLst>
              <a:ext uri="{FF2B5EF4-FFF2-40B4-BE49-F238E27FC236}">
                <a16:creationId xmlns:a16="http://schemas.microsoft.com/office/drawing/2014/main" id="{049838AC-CB26-443F-8EEE-F24AD0172D4D}"/>
              </a:ext>
            </a:extLst>
          </p:cNvPr>
          <p:cNvSpPr>
            <a:spLocks noGrp="1"/>
          </p:cNvSpPr>
          <p:nvPr>
            <p:ph idx="1"/>
          </p:nvPr>
        </p:nvSpPr>
        <p:spPr>
          <a:xfrm>
            <a:off x="822959" y="1403927"/>
            <a:ext cx="8004049" cy="4465167"/>
          </a:xfrm>
        </p:spPr>
        <p:txBody>
          <a:bodyPr>
            <a:normAutofit/>
          </a:bodyPr>
          <a:lstStyle/>
          <a:p>
            <a:r>
              <a:rPr kumimoji="1" lang="ja-JP" altLang="en-US" dirty="0"/>
              <a:t>利点</a:t>
            </a:r>
            <a:endParaRPr kumimoji="1" lang="en-US" altLang="ja-JP" dirty="0"/>
          </a:p>
          <a:p>
            <a:pPr>
              <a:buFont typeface="Wingdings" panose="05000000000000000000" pitchFamily="2" charset="2"/>
              <a:buChar char="l"/>
            </a:pPr>
            <a:r>
              <a:rPr kumimoji="1" lang="ja-JP" altLang="en-US" dirty="0"/>
              <a:t>次元が大きくなっても精度が良い</a:t>
            </a:r>
            <a:endParaRPr lang="en-US" altLang="ja-JP" dirty="0"/>
          </a:p>
          <a:p>
            <a:pPr>
              <a:buFont typeface="Wingdings" panose="05000000000000000000" pitchFamily="2" charset="2"/>
              <a:buChar char="l"/>
            </a:pPr>
            <a:r>
              <a:rPr kumimoji="1" lang="ja-JP" altLang="en-US" dirty="0"/>
              <a:t>最適化すべきパラメータの数が少ない</a:t>
            </a:r>
            <a:endParaRPr kumimoji="1" lang="en-US" altLang="ja-JP" dirty="0"/>
          </a:p>
          <a:p>
            <a:pPr>
              <a:buFont typeface="Wingdings" panose="05000000000000000000" pitchFamily="2" charset="2"/>
              <a:buChar char="l"/>
            </a:pPr>
            <a:endParaRPr lang="en-US" altLang="ja-JP" dirty="0"/>
          </a:p>
          <a:p>
            <a:pPr marL="0" indent="0">
              <a:buNone/>
            </a:pPr>
            <a:r>
              <a:rPr kumimoji="1" lang="ja-JP" altLang="en-US" dirty="0"/>
              <a:t>欠点</a:t>
            </a:r>
            <a:endParaRPr kumimoji="1" lang="en-US" altLang="ja-JP" dirty="0"/>
          </a:p>
          <a:p>
            <a:pPr>
              <a:buFont typeface="Wingdings" panose="05000000000000000000" pitchFamily="2" charset="2"/>
              <a:buChar char="l"/>
            </a:pPr>
            <a:r>
              <a:rPr lang="ja-JP" altLang="en-US" dirty="0"/>
              <a:t>学習データが増えると計算量が膨大になる</a:t>
            </a:r>
            <a:endParaRPr lang="en-US" altLang="ja-JP" dirty="0"/>
          </a:p>
          <a:p>
            <a:pPr>
              <a:buFont typeface="Wingdings" panose="05000000000000000000" pitchFamily="2" charset="2"/>
              <a:buChar char="l"/>
            </a:pPr>
            <a:r>
              <a:rPr lang="ja-JP" altLang="en-US" dirty="0"/>
              <a:t>基本的に２クラスの分類にしか使えない</a:t>
            </a:r>
            <a:endParaRPr lang="en-US" altLang="ja-JP" dirty="0"/>
          </a:p>
        </p:txBody>
      </p:sp>
    </p:spTree>
    <p:extLst>
      <p:ext uri="{BB962C8B-B14F-4D97-AF65-F5344CB8AC3E}">
        <p14:creationId xmlns:p14="http://schemas.microsoft.com/office/powerpoint/2010/main" val="2415246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FF3B3-1C56-4583-BDC0-B0E219F5BF6A}"/>
              </a:ext>
            </a:extLst>
          </p:cNvPr>
          <p:cNvSpPr>
            <a:spLocks noGrp="1"/>
          </p:cNvSpPr>
          <p:nvPr>
            <p:ph type="title"/>
          </p:nvPr>
        </p:nvSpPr>
        <p:spPr/>
        <p:txBody>
          <a:bodyPr/>
          <a:lstStyle/>
          <a:p>
            <a:r>
              <a:rPr kumimoji="1" lang="ja-JP" altLang="en-US" dirty="0"/>
              <a:t>決定木とは</a:t>
            </a:r>
          </a:p>
        </p:txBody>
      </p:sp>
      <p:pic>
        <p:nvPicPr>
          <p:cNvPr id="8" name="コンテンツ プレースホルダー 7">
            <a:extLst>
              <a:ext uri="{FF2B5EF4-FFF2-40B4-BE49-F238E27FC236}">
                <a16:creationId xmlns:a16="http://schemas.microsoft.com/office/drawing/2014/main" id="{2CA88270-CD4C-44F6-8EC1-99DD0D0866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03688" y="4147227"/>
            <a:ext cx="5540312" cy="2131348"/>
          </a:xfrm>
        </p:spPr>
      </p:pic>
      <p:sp>
        <p:nvSpPr>
          <p:cNvPr id="5" name="テキスト ボックス 4">
            <a:extLst>
              <a:ext uri="{FF2B5EF4-FFF2-40B4-BE49-F238E27FC236}">
                <a16:creationId xmlns:a16="http://schemas.microsoft.com/office/drawing/2014/main" id="{1FB81A54-0EDE-4EEC-8EC6-718CBF1CD14C}"/>
              </a:ext>
            </a:extLst>
          </p:cNvPr>
          <p:cNvSpPr txBox="1"/>
          <p:nvPr/>
        </p:nvSpPr>
        <p:spPr>
          <a:xfrm>
            <a:off x="0" y="5630171"/>
            <a:ext cx="8865326" cy="646331"/>
          </a:xfrm>
          <a:prstGeom prst="rect">
            <a:avLst/>
          </a:prstGeom>
          <a:noFill/>
        </p:spPr>
        <p:txBody>
          <a:bodyPr wrap="square" rtlCol="0">
            <a:spAutoFit/>
          </a:bodyPr>
          <a:lstStyle/>
          <a:p>
            <a:r>
              <a:rPr kumimoji="1" lang="ja-JP" altLang="en-US" dirty="0">
                <a:solidFill>
                  <a:schemeClr val="bg1"/>
                </a:solidFill>
              </a:rPr>
              <a:t>出典</a:t>
            </a:r>
            <a:r>
              <a:rPr kumimoji="1" lang="en-US" altLang="ja-JP" dirty="0">
                <a:solidFill>
                  <a:schemeClr val="bg1"/>
                </a:solidFill>
              </a:rPr>
              <a:t>:http://codecrafthouse.jp/p/2014/09/decision-tree/</a:t>
            </a:r>
          </a:p>
          <a:p>
            <a:r>
              <a:rPr kumimoji="1" lang="ja-JP" altLang="en-US" dirty="0">
                <a:solidFill>
                  <a:schemeClr val="bg1"/>
                </a:solidFill>
              </a:rPr>
              <a:t>「決定木による学習」</a:t>
            </a:r>
            <a:endParaRPr kumimoji="1" lang="en-US" altLang="ja-JP" dirty="0">
              <a:solidFill>
                <a:schemeClr val="bg1"/>
              </a:solidFill>
            </a:endParaRPr>
          </a:p>
        </p:txBody>
      </p:sp>
      <p:sp>
        <p:nvSpPr>
          <p:cNvPr id="6" name="正方形/長方形 5">
            <a:extLst>
              <a:ext uri="{FF2B5EF4-FFF2-40B4-BE49-F238E27FC236}">
                <a16:creationId xmlns:a16="http://schemas.microsoft.com/office/drawing/2014/main" id="{F46DA2B7-A7B8-468A-BE4E-0946B438FF25}"/>
              </a:ext>
            </a:extLst>
          </p:cNvPr>
          <p:cNvSpPr/>
          <p:nvPr/>
        </p:nvSpPr>
        <p:spPr>
          <a:xfrm>
            <a:off x="377950" y="6280648"/>
            <a:ext cx="7059169" cy="646331"/>
          </a:xfrm>
          <a:prstGeom prst="rect">
            <a:avLst/>
          </a:prstGeom>
        </p:spPr>
        <p:txBody>
          <a:bodyPr wrap="square">
            <a:spAutoFit/>
          </a:bodyPr>
          <a:lstStyle/>
          <a:p>
            <a:r>
              <a:rPr kumimoji="1" lang="ja-JP" altLang="en-US" dirty="0">
                <a:solidFill>
                  <a:schemeClr val="bg1"/>
                </a:solidFill>
              </a:rPr>
              <a:t>出典</a:t>
            </a:r>
            <a:r>
              <a:rPr kumimoji="1" lang="en-US" altLang="ja-JP" dirty="0">
                <a:solidFill>
                  <a:schemeClr val="bg1"/>
                </a:solidFill>
              </a:rPr>
              <a:t>:http://codecrafthouse.jp/p/2014/09/decision-tree/</a:t>
            </a:r>
          </a:p>
          <a:p>
            <a:r>
              <a:rPr kumimoji="1" lang="ja-JP" altLang="en-US" dirty="0">
                <a:solidFill>
                  <a:schemeClr val="bg1"/>
                </a:solidFill>
              </a:rPr>
              <a:t>「決定木による学習」</a:t>
            </a:r>
            <a:endParaRPr kumimoji="1" lang="en-US" altLang="ja-JP" dirty="0">
              <a:solidFill>
                <a:schemeClr val="bg1"/>
              </a:solidFill>
            </a:endParaRPr>
          </a:p>
        </p:txBody>
      </p:sp>
      <p:sp>
        <p:nvSpPr>
          <p:cNvPr id="3" name="テキスト ボックス 2">
            <a:extLst>
              <a:ext uri="{FF2B5EF4-FFF2-40B4-BE49-F238E27FC236}">
                <a16:creationId xmlns:a16="http://schemas.microsoft.com/office/drawing/2014/main" id="{A4DAE2CF-71B9-4FE2-BD18-E74B37562002}"/>
              </a:ext>
            </a:extLst>
          </p:cNvPr>
          <p:cNvSpPr txBox="1"/>
          <p:nvPr/>
        </p:nvSpPr>
        <p:spPr>
          <a:xfrm>
            <a:off x="700677" y="1465425"/>
            <a:ext cx="8865326" cy="2677656"/>
          </a:xfrm>
          <a:prstGeom prst="rect">
            <a:avLst/>
          </a:prstGeom>
          <a:noFill/>
        </p:spPr>
        <p:txBody>
          <a:bodyPr wrap="square" rtlCol="0">
            <a:spAutoFit/>
          </a:bodyPr>
          <a:lstStyle/>
          <a:p>
            <a:pPr marL="285750" indent="-285750">
              <a:buClr>
                <a:schemeClr val="accent2"/>
              </a:buClr>
              <a:buFont typeface="Wingdings" panose="05000000000000000000" pitchFamily="2" charset="2"/>
              <a:buChar char="l"/>
            </a:pPr>
            <a:r>
              <a:rPr kumimoji="1" lang="ja-JP" altLang="en-US" sz="2800" dirty="0"/>
              <a:t>単純な識別規則を組み合わせて複雑な識別境界を</a:t>
            </a:r>
            <a:endParaRPr kumimoji="1" lang="en-US" altLang="ja-JP" sz="2800" dirty="0"/>
          </a:p>
          <a:p>
            <a:pPr>
              <a:buClr>
                <a:schemeClr val="accent2"/>
              </a:buClr>
            </a:pPr>
            <a:r>
              <a:rPr kumimoji="1" lang="ja-JP" altLang="en-US" sz="2800" dirty="0"/>
              <a:t>得る手法</a:t>
            </a:r>
            <a:endParaRPr kumimoji="1" lang="en-US" altLang="ja-JP" sz="2800" dirty="0"/>
          </a:p>
          <a:p>
            <a:pPr marL="285750" indent="-285750">
              <a:buClr>
                <a:schemeClr val="accent2"/>
              </a:buClr>
              <a:buFont typeface="Wingdings" panose="05000000000000000000" pitchFamily="2" charset="2"/>
              <a:buChar char="l"/>
            </a:pPr>
            <a:r>
              <a:rPr kumimoji="1" lang="ja-JP" altLang="en-US" sz="2800" dirty="0"/>
              <a:t>根ノードですべての学習データの誤りが</a:t>
            </a:r>
            <a:endParaRPr kumimoji="1" lang="en-US" altLang="ja-JP" sz="2800" dirty="0"/>
          </a:p>
          <a:p>
            <a:pPr>
              <a:buClr>
                <a:schemeClr val="accent2"/>
              </a:buClr>
            </a:pPr>
            <a:r>
              <a:rPr kumimoji="1" lang="ja-JP" altLang="en-US" sz="2800" dirty="0"/>
              <a:t>小さくなるような特徴軸を探す。</a:t>
            </a:r>
            <a:endParaRPr kumimoji="1" lang="en-US" altLang="ja-JP" sz="2800" dirty="0"/>
          </a:p>
          <a:p>
            <a:pPr marL="285750" indent="-285750">
              <a:buClr>
                <a:schemeClr val="accent2"/>
              </a:buClr>
              <a:buFont typeface="Wingdings" panose="05000000000000000000" pitchFamily="2" charset="2"/>
              <a:buChar char="l"/>
            </a:pPr>
            <a:r>
              <a:rPr kumimoji="1" lang="ja-JP" altLang="en-US" sz="2800" dirty="0"/>
              <a:t>それ以降の学習はデータ分けされたサブセットを</a:t>
            </a:r>
            <a:endParaRPr kumimoji="1" lang="en-US" altLang="ja-JP" sz="2800" dirty="0"/>
          </a:p>
          <a:p>
            <a:pPr>
              <a:buClr>
                <a:schemeClr val="accent2"/>
              </a:buClr>
            </a:pPr>
            <a:r>
              <a:rPr kumimoji="1" lang="ja-JP" altLang="en-US" sz="2800" dirty="0"/>
              <a:t>用いて更に木を作っていく</a:t>
            </a:r>
          </a:p>
        </p:txBody>
      </p:sp>
    </p:spTree>
    <p:extLst>
      <p:ext uri="{BB962C8B-B14F-4D97-AF65-F5344CB8AC3E}">
        <p14:creationId xmlns:p14="http://schemas.microsoft.com/office/powerpoint/2010/main" val="4106103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B83583-C8CB-48AD-9806-E9768DB36420}"/>
              </a:ext>
            </a:extLst>
          </p:cNvPr>
          <p:cNvSpPr>
            <a:spLocks noGrp="1"/>
          </p:cNvSpPr>
          <p:nvPr>
            <p:ph type="title"/>
          </p:nvPr>
        </p:nvSpPr>
        <p:spPr/>
        <p:txBody>
          <a:bodyPr>
            <a:normAutofit/>
          </a:bodyPr>
          <a:lstStyle/>
          <a:p>
            <a:r>
              <a:rPr lang="en-US" altLang="ja-JP" dirty="0"/>
              <a:t>Python</a:t>
            </a:r>
            <a:r>
              <a:rPr lang="ja-JP" altLang="en-US" dirty="0"/>
              <a:t>における</a:t>
            </a:r>
            <a:r>
              <a:rPr kumimoji="1" lang="ja-JP" altLang="en-US" dirty="0"/>
              <a:t>決定木とは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D7E1D5C-1709-4694-A6D5-02585A67472D}"/>
                  </a:ext>
                </a:extLst>
              </p:cNvPr>
              <p:cNvSpPr>
                <a:spLocks noGrp="1"/>
              </p:cNvSpPr>
              <p:nvPr>
                <p:ph idx="1"/>
              </p:nvPr>
            </p:nvSpPr>
            <p:spPr>
              <a:xfrm>
                <a:off x="822960" y="1480589"/>
                <a:ext cx="8679543" cy="4465167"/>
              </a:xfrm>
            </p:spPr>
            <p:txBody>
              <a:bodyPr>
                <a:normAutofit/>
              </a:bodyPr>
              <a:lstStyle/>
              <a:p>
                <a:pPr>
                  <a:buFont typeface="Wingdings" panose="05000000000000000000" pitchFamily="2" charset="2"/>
                  <a:buChar char="l"/>
                </a:pPr>
                <a:r>
                  <a:rPr kumimoji="1" lang="en-US" altLang="ja-JP" sz="2800" dirty="0"/>
                  <a:t>Python</a:t>
                </a:r>
                <a:r>
                  <a:rPr lang="ja-JP" altLang="en-US" sz="2800" dirty="0"/>
                  <a:t>のライブラリを使用</a:t>
                </a:r>
                <a:endParaRPr lang="en-US" altLang="ja-JP" sz="2800" dirty="0"/>
              </a:p>
              <a:p>
                <a:pPr>
                  <a:buFont typeface="Wingdings" panose="05000000000000000000" pitchFamily="2" charset="2"/>
                  <a:buChar char="l"/>
                </a:pPr>
                <a:r>
                  <a:rPr lang="ja-JP" altLang="en-US" sz="2800" dirty="0"/>
                  <a:t>トップダウンで学習を行っている。</a:t>
                </a:r>
                <a:endParaRPr lang="en-US" altLang="ja-JP" sz="2800" dirty="0"/>
              </a:p>
              <a:p>
                <a:pPr>
                  <a:buFont typeface="Wingdings" panose="05000000000000000000" pitchFamily="2" charset="2"/>
                  <a:buChar char="l"/>
                </a:pPr>
                <a:r>
                  <a:rPr kumimoji="1" lang="en-US" altLang="ja-JP" sz="2800" dirty="0"/>
                  <a:t>CART(classification and regression tree)</a:t>
                </a:r>
                <a:r>
                  <a:rPr kumimoji="1" lang="ja-JP" altLang="en-US" sz="2800" dirty="0"/>
                  <a:t>という学習方式</a:t>
                </a:r>
                <a:endParaRPr kumimoji="1" lang="en-US" altLang="ja-JP" sz="2800" dirty="0"/>
              </a:p>
              <a:p>
                <a:pPr marL="0" indent="0">
                  <a:buNone/>
                </a:pPr>
                <a:r>
                  <a:rPr kumimoji="1" lang="ja-JP" altLang="en-US" sz="2800" dirty="0"/>
                  <a:t>を用いている。</a:t>
                </a:r>
                <a:endParaRPr kumimoji="1" lang="en-US" altLang="ja-JP" sz="2800" dirty="0"/>
              </a:p>
              <a:p>
                <a:pPr>
                  <a:buFont typeface="Wingdings" panose="05000000000000000000" pitchFamily="2" charset="2"/>
                  <a:buChar char="l"/>
                </a:pPr>
                <a:r>
                  <a:rPr kumimoji="1" lang="ja-JP" altLang="en-US" sz="2800" dirty="0"/>
                  <a:t>分割の際、不純度を表すジニ係数を用いている。</a:t>
                </a:r>
                <a:endParaRPr kumimoji="1" lang="en-US" altLang="ja-JP" sz="2800" dirty="0"/>
              </a:p>
              <a:p>
                <a:pPr marL="201168" lvl="1" indent="0">
                  <a:buNone/>
                </a:pPr>
                <a:r>
                  <a:rPr kumimoji="1" lang="ja-JP" altLang="en-US" b="0" dirty="0"/>
                  <a:t>ジニ係数</a:t>
                </a:r>
                <a14:m>
                  <m:oMath xmlns:m="http://schemas.openxmlformats.org/officeDocument/2006/math">
                    <m:r>
                      <a:rPr lang="ja-JP" altLang="en-US" i="1">
                        <a:latin typeface="Cambria Math" panose="02040503050406030204" pitchFamily="18" charset="0"/>
                      </a:rPr>
                      <m:t>＝</m:t>
                    </m:r>
                    <m:r>
                      <a:rPr kumimoji="1" lang="en-US" altLang="ja-JP" b="0" i="1" smtClean="0">
                        <a:latin typeface="Cambria Math" panose="02040503050406030204" pitchFamily="18" charset="0"/>
                      </a:rPr>
                      <m:t>1−</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𝑃</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1</m:t>
                                </m:r>
                              </m:e>
                            </m:d>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2</m:t>
                                </m:r>
                              </m:e>
                            </m:d>
                          </m:e>
                          <m:sup>
                            <m:r>
                              <a:rPr kumimoji="1" lang="en-US" altLang="ja-JP" b="0" i="1" smtClean="0">
                                <a:latin typeface="Cambria Math" panose="02040503050406030204" pitchFamily="18" charset="0"/>
                              </a:rPr>
                              <m:t>2</m:t>
                            </m:r>
                          </m:sup>
                        </m:sSup>
                      </m:e>
                    </m:d>
                  </m:oMath>
                </a14:m>
                <a:endParaRPr kumimoji="1" lang="en-US" altLang="ja-JP" b="0" dirty="0"/>
              </a:p>
              <a:p>
                <a:pPr marL="201168" lvl="1" indent="0">
                  <a:buNone/>
                </a:pPr>
                <a:endParaRPr lang="en-US" altLang="ja-JP" dirty="0"/>
              </a:p>
              <a:p>
                <a:pPr marL="201168" lvl="1" indent="0">
                  <a:buNone/>
                </a:pPr>
                <a:r>
                  <a:rPr lang="ja-JP" altLang="en-US" dirty="0"/>
                  <a:t>外車を持っている </a:t>
                </a:r>
                <a:r>
                  <a:rPr lang="en-US" altLang="ja-JP" dirty="0"/>
                  <a:t>Yes</a:t>
                </a:r>
                <a:r>
                  <a:rPr lang="ja-JP" altLang="en-US" dirty="0"/>
                  <a:t>➡金持ち率</a:t>
                </a:r>
                <a:r>
                  <a:rPr lang="en-US" altLang="ja-JP" dirty="0"/>
                  <a:t>90%</a:t>
                </a:r>
                <a:r>
                  <a:rPr lang="ja-JP" altLang="en-US" dirty="0" err="1"/>
                  <a:t>、</a:t>
                </a:r>
                <a:r>
                  <a:rPr lang="en-US" altLang="ja-JP" dirty="0"/>
                  <a:t>10%</a:t>
                </a:r>
              </a:p>
              <a:p>
                <a:pPr marL="201168" lvl="1" indent="0">
                  <a:buNone/>
                </a:pPr>
                <a:r>
                  <a:rPr kumimoji="1" lang="ja-JP" altLang="en-US" b="0" dirty="0"/>
                  <a:t>係数＝</a:t>
                </a:r>
                <a:r>
                  <a:rPr lang="en-US" altLang="ja-JP" dirty="0"/>
                  <a:t>1-(0.81+0.01)=0.18</a:t>
                </a:r>
                <a:endParaRPr kumimoji="1" lang="en-US" altLang="ja-JP" b="0" dirty="0"/>
              </a:p>
              <a:p>
                <a:pPr marL="201168" lvl="1"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1D7E1D5C-1709-4694-A6D5-02585A67472D}"/>
                  </a:ext>
                </a:extLst>
              </p:cNvPr>
              <p:cNvSpPr>
                <a:spLocks noGrp="1" noRot="1" noChangeAspect="1" noMove="1" noResize="1" noEditPoints="1" noAdjustHandles="1" noChangeArrowheads="1" noChangeShapeType="1" noTextEdit="1"/>
              </p:cNvSpPr>
              <p:nvPr>
                <p:ph idx="1"/>
              </p:nvPr>
            </p:nvSpPr>
            <p:spPr>
              <a:xfrm>
                <a:off x="822960" y="1480589"/>
                <a:ext cx="8679543" cy="4465167"/>
              </a:xfrm>
              <a:blipFill>
                <a:blip r:embed="rId3"/>
                <a:stretch>
                  <a:fillRect l="-2458" t="-300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39961D6A-FB55-47AC-B604-4FF5B6FC77B7}"/>
              </a:ext>
            </a:extLst>
          </p:cNvPr>
          <p:cNvSpPr txBox="1"/>
          <p:nvPr/>
        </p:nvSpPr>
        <p:spPr>
          <a:xfrm>
            <a:off x="2215243" y="4572000"/>
            <a:ext cx="65" cy="553998"/>
          </a:xfrm>
          <a:prstGeom prst="rect">
            <a:avLst/>
          </a:prstGeom>
          <a:noFill/>
        </p:spPr>
        <p:txBody>
          <a:bodyPr wrap="none" lIns="0" tIns="0" rIns="0" bIns="0" rtlCol="0">
            <a:spAutoFit/>
          </a:bodyPr>
          <a:lstStyle/>
          <a:p>
            <a:endParaRPr kumimoji="1" lang="en-US" altLang="ja-JP" dirty="0"/>
          </a:p>
          <a:p>
            <a:endParaRPr kumimoji="1" lang="ja-JP" altLang="en-US" dirty="0"/>
          </a:p>
        </p:txBody>
      </p:sp>
    </p:spTree>
    <p:extLst>
      <p:ext uri="{BB962C8B-B14F-4D97-AF65-F5344CB8AC3E}">
        <p14:creationId xmlns:p14="http://schemas.microsoft.com/office/powerpoint/2010/main" val="3278735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BC6915-39F5-4843-801C-749D0C08440B}"/>
              </a:ext>
            </a:extLst>
          </p:cNvPr>
          <p:cNvSpPr>
            <a:spLocks noGrp="1"/>
          </p:cNvSpPr>
          <p:nvPr>
            <p:ph type="title"/>
          </p:nvPr>
        </p:nvSpPr>
        <p:spPr>
          <a:xfrm>
            <a:off x="822960" y="286604"/>
            <a:ext cx="7543800" cy="960305"/>
          </a:xfrm>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F0B7029-CDCA-4407-BAA5-8C80742B6A0E}"/>
              </a:ext>
            </a:extLst>
          </p:cNvPr>
          <p:cNvSpPr>
            <a:spLocks noGrp="1"/>
          </p:cNvSpPr>
          <p:nvPr>
            <p:ph idx="1"/>
          </p:nvPr>
        </p:nvSpPr>
        <p:spPr/>
        <p:txBody>
          <a:bodyPr>
            <a:normAutofit/>
          </a:bodyPr>
          <a:lstStyle/>
          <a:p>
            <a:pPr>
              <a:buFont typeface="Wingdings" panose="05000000000000000000" pitchFamily="2" charset="2"/>
              <a:buChar char="l"/>
            </a:pPr>
            <a:r>
              <a:rPr kumimoji="1" lang="ja-JP" altLang="en-US" sz="3600" dirty="0"/>
              <a:t>前回の内容</a:t>
            </a:r>
            <a:endParaRPr kumimoji="1" lang="en-US" altLang="ja-JP" sz="3600" dirty="0"/>
          </a:p>
          <a:p>
            <a:pPr marL="749808" lvl="1" indent="-457200">
              <a:buFont typeface="Wingdings" panose="05000000000000000000" pitchFamily="2" charset="2"/>
              <a:buChar char="u"/>
            </a:pPr>
            <a:r>
              <a:rPr lang="ja-JP" altLang="en-US" sz="2800" dirty="0"/>
              <a:t>前回の内容</a:t>
            </a:r>
            <a:endParaRPr lang="en-US" altLang="ja-JP" sz="2800" dirty="0"/>
          </a:p>
          <a:p>
            <a:pPr marL="749808" lvl="1" indent="-457200">
              <a:buFont typeface="Wingdings" panose="05000000000000000000" pitchFamily="2" charset="2"/>
              <a:buChar char="u"/>
            </a:pPr>
            <a:r>
              <a:rPr lang="ja-JP" altLang="en-US" sz="2800" dirty="0"/>
              <a:t>前回の反省点</a:t>
            </a:r>
            <a:endParaRPr lang="en-US" altLang="ja-JP" sz="2800" dirty="0"/>
          </a:p>
          <a:p>
            <a:pPr marL="749808" lvl="1" indent="-457200">
              <a:buFont typeface="Wingdings" panose="05000000000000000000" pitchFamily="2" charset="2"/>
              <a:buChar char="u"/>
            </a:pPr>
            <a:r>
              <a:rPr lang="ja-JP" altLang="en-US" sz="2800" dirty="0"/>
              <a:t>修正点</a:t>
            </a:r>
            <a:endParaRPr kumimoji="1" lang="en-US" altLang="ja-JP" sz="3600" dirty="0"/>
          </a:p>
          <a:p>
            <a:pPr>
              <a:buFont typeface="Wingdings" panose="05000000000000000000" pitchFamily="2" charset="2"/>
              <a:buChar char="l"/>
            </a:pPr>
            <a:r>
              <a:rPr lang="ja-JP" altLang="en-US" sz="3600" dirty="0">
                <a:solidFill>
                  <a:schemeClr val="bg1">
                    <a:lumMod val="65000"/>
                  </a:schemeClr>
                </a:solidFill>
              </a:rPr>
              <a:t>今回の内容</a:t>
            </a:r>
            <a:endParaRPr lang="en-US" altLang="ja-JP" sz="3600" dirty="0">
              <a:solidFill>
                <a:schemeClr val="bg1">
                  <a:lumMod val="65000"/>
                </a:schemeClr>
              </a:solidFill>
            </a:endParaRPr>
          </a:p>
          <a:p>
            <a:pPr>
              <a:buFont typeface="Wingdings" panose="05000000000000000000" pitchFamily="2" charset="2"/>
              <a:buChar char="l"/>
            </a:pPr>
            <a:r>
              <a:rPr lang="ja-JP" altLang="en-US" sz="3600" dirty="0">
                <a:solidFill>
                  <a:schemeClr val="bg1">
                    <a:lumMod val="65000"/>
                  </a:schemeClr>
                </a:solidFill>
              </a:rPr>
              <a:t>今後の予定</a:t>
            </a:r>
            <a:endParaRPr lang="en-US" altLang="ja-JP" sz="3600" dirty="0">
              <a:solidFill>
                <a:schemeClr val="bg1">
                  <a:lumMod val="65000"/>
                </a:schemeClr>
              </a:solidFill>
            </a:endParaRPr>
          </a:p>
        </p:txBody>
      </p:sp>
    </p:spTree>
    <p:extLst>
      <p:ext uri="{BB962C8B-B14F-4D97-AF65-F5344CB8AC3E}">
        <p14:creationId xmlns:p14="http://schemas.microsoft.com/office/powerpoint/2010/main" val="1219321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ACC48C-48C4-4B72-882A-0A2443AF3199}"/>
              </a:ext>
            </a:extLst>
          </p:cNvPr>
          <p:cNvSpPr>
            <a:spLocks noGrp="1"/>
          </p:cNvSpPr>
          <p:nvPr>
            <p:ph type="title"/>
          </p:nvPr>
        </p:nvSpPr>
        <p:spPr/>
        <p:txBody>
          <a:bodyPr/>
          <a:lstStyle/>
          <a:p>
            <a:r>
              <a:rPr kumimoji="1" lang="ja-JP" altLang="en-US" dirty="0"/>
              <a:t>決定木の利点欠点</a:t>
            </a:r>
          </a:p>
        </p:txBody>
      </p:sp>
      <p:sp>
        <p:nvSpPr>
          <p:cNvPr id="3" name="コンテンツ プレースホルダー 2">
            <a:extLst>
              <a:ext uri="{FF2B5EF4-FFF2-40B4-BE49-F238E27FC236}">
                <a16:creationId xmlns:a16="http://schemas.microsoft.com/office/drawing/2014/main" id="{57D49838-41A5-4A6D-863C-A317CDCC31EF}"/>
              </a:ext>
            </a:extLst>
          </p:cNvPr>
          <p:cNvSpPr>
            <a:spLocks noGrp="1"/>
          </p:cNvSpPr>
          <p:nvPr>
            <p:ph idx="1"/>
          </p:nvPr>
        </p:nvSpPr>
        <p:spPr>
          <a:xfrm>
            <a:off x="822960" y="1475047"/>
            <a:ext cx="8692896" cy="4465167"/>
          </a:xfrm>
        </p:spPr>
        <p:txBody>
          <a:bodyPr>
            <a:normAutofit lnSpcReduction="10000"/>
          </a:bodyPr>
          <a:lstStyle/>
          <a:p>
            <a:pPr marL="0" indent="0">
              <a:buNone/>
            </a:pPr>
            <a:r>
              <a:rPr kumimoji="1" lang="ja-JP" altLang="en-US" dirty="0"/>
              <a:t>利点</a:t>
            </a:r>
            <a:endParaRPr kumimoji="1" lang="en-US" altLang="ja-JP" dirty="0"/>
          </a:p>
          <a:p>
            <a:pPr>
              <a:buFont typeface="Wingdings" panose="05000000000000000000" pitchFamily="2" charset="2"/>
              <a:buChar char="l"/>
            </a:pPr>
            <a:r>
              <a:rPr kumimoji="1" lang="ja-JP" altLang="en-US" dirty="0"/>
              <a:t>仕組みが単純で理解しやすい</a:t>
            </a:r>
            <a:endParaRPr kumimoji="1" lang="en-US" altLang="ja-JP" dirty="0"/>
          </a:p>
          <a:p>
            <a:pPr>
              <a:buFont typeface="Wingdings" panose="05000000000000000000" pitchFamily="2" charset="2"/>
              <a:buChar char="l"/>
            </a:pPr>
            <a:r>
              <a:rPr lang="ja-JP" altLang="en-US" dirty="0"/>
              <a:t>モデルを可視化することができる</a:t>
            </a:r>
            <a:endParaRPr lang="en-US" altLang="ja-JP" dirty="0"/>
          </a:p>
          <a:p>
            <a:pPr marL="0" indent="0">
              <a:buNone/>
            </a:pPr>
            <a:endParaRPr kumimoji="1" lang="en-US" altLang="ja-JP" dirty="0"/>
          </a:p>
          <a:p>
            <a:pPr marL="0" indent="0">
              <a:buNone/>
            </a:pPr>
            <a:r>
              <a:rPr kumimoji="1" lang="ja-JP" altLang="en-US" dirty="0"/>
              <a:t>欠点</a:t>
            </a:r>
            <a:endParaRPr kumimoji="1" lang="en-US" altLang="ja-JP" dirty="0"/>
          </a:p>
          <a:p>
            <a:pPr>
              <a:buFont typeface="Wingdings" panose="05000000000000000000" pitchFamily="2" charset="2"/>
              <a:buChar char="l"/>
            </a:pPr>
            <a:r>
              <a:rPr lang="ja-JP" altLang="en-US" dirty="0"/>
              <a:t>過剰適合しやすく、汎化性能が低い</a:t>
            </a:r>
            <a:endParaRPr lang="en-US" altLang="ja-JP" dirty="0"/>
          </a:p>
          <a:p>
            <a:pPr>
              <a:buFont typeface="Wingdings" panose="05000000000000000000" pitchFamily="2" charset="2"/>
              <a:buChar char="l"/>
            </a:pPr>
            <a:r>
              <a:rPr lang="ja-JP" altLang="en-US" dirty="0"/>
              <a:t>データが少し変わるだけで構築されるモデルが　大きく変わる不安定さがある</a:t>
            </a:r>
            <a:endParaRPr lang="en-US" altLang="ja-JP" dirty="0"/>
          </a:p>
        </p:txBody>
      </p:sp>
    </p:spTree>
    <p:extLst>
      <p:ext uri="{BB962C8B-B14F-4D97-AF65-F5344CB8AC3E}">
        <p14:creationId xmlns:p14="http://schemas.microsoft.com/office/powerpoint/2010/main" val="3485435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5672F-B251-4669-A423-58A80B797517}"/>
              </a:ext>
            </a:extLst>
          </p:cNvPr>
          <p:cNvSpPr>
            <a:spLocks noGrp="1"/>
          </p:cNvSpPr>
          <p:nvPr>
            <p:ph type="title"/>
          </p:nvPr>
        </p:nvSpPr>
        <p:spPr/>
        <p:txBody>
          <a:bodyPr/>
          <a:lstStyle/>
          <a:p>
            <a:r>
              <a:rPr kumimoji="1" lang="ja-JP" altLang="en-US" dirty="0"/>
              <a:t>ランダムフォレストとは</a:t>
            </a:r>
          </a:p>
        </p:txBody>
      </p:sp>
      <p:sp>
        <p:nvSpPr>
          <p:cNvPr id="3" name="コンテンツ プレースホルダー 2">
            <a:extLst>
              <a:ext uri="{FF2B5EF4-FFF2-40B4-BE49-F238E27FC236}">
                <a16:creationId xmlns:a16="http://schemas.microsoft.com/office/drawing/2014/main" id="{92020F3B-929C-4118-A47F-0F13C3AF422D}"/>
              </a:ext>
            </a:extLst>
          </p:cNvPr>
          <p:cNvSpPr>
            <a:spLocks noGrp="1"/>
          </p:cNvSpPr>
          <p:nvPr>
            <p:ph idx="1"/>
          </p:nvPr>
        </p:nvSpPr>
        <p:spPr>
          <a:xfrm>
            <a:off x="822960" y="1604556"/>
            <a:ext cx="8340852" cy="4465167"/>
          </a:xfrm>
        </p:spPr>
        <p:txBody>
          <a:bodyPr>
            <a:normAutofit/>
          </a:bodyPr>
          <a:lstStyle/>
          <a:p>
            <a:r>
              <a:rPr kumimoji="1" lang="ja-JP" altLang="en-US" dirty="0"/>
              <a:t>複数の決定</a:t>
            </a:r>
            <a:r>
              <a:rPr lang="ja-JP" altLang="en-US" dirty="0"/>
              <a:t>木から多数決で判別する手法</a:t>
            </a:r>
            <a:endParaRPr lang="en-US" altLang="ja-JP" dirty="0"/>
          </a:p>
          <a:p>
            <a:endParaRPr lang="en-US" altLang="ja-JP" dirty="0"/>
          </a:p>
          <a:p>
            <a:r>
              <a:rPr lang="ja-JP" altLang="en-US" dirty="0"/>
              <a:t>利点</a:t>
            </a:r>
            <a:endParaRPr lang="en-US" altLang="ja-JP" dirty="0"/>
          </a:p>
          <a:p>
            <a:pPr>
              <a:buFont typeface="Wingdings" panose="05000000000000000000" pitchFamily="2" charset="2"/>
              <a:buChar char="l"/>
            </a:pPr>
            <a:r>
              <a:rPr kumimoji="1" lang="ja-JP" altLang="en-US" dirty="0"/>
              <a:t>決定木同様、出力結果の説明がしやすい</a:t>
            </a:r>
            <a:endParaRPr kumimoji="1" lang="en-US" altLang="ja-JP" dirty="0"/>
          </a:p>
          <a:p>
            <a:endParaRPr kumimoji="1" lang="en-US" altLang="ja-JP" dirty="0"/>
          </a:p>
          <a:p>
            <a:r>
              <a:rPr kumimoji="1" lang="ja-JP" altLang="en-US" dirty="0"/>
              <a:t>欠点</a:t>
            </a:r>
            <a:endParaRPr kumimoji="1" lang="en-US" altLang="ja-JP" dirty="0"/>
          </a:p>
          <a:p>
            <a:pPr>
              <a:buFont typeface="Wingdings" panose="05000000000000000000" pitchFamily="2" charset="2"/>
              <a:buChar char="l"/>
            </a:pPr>
            <a:r>
              <a:rPr kumimoji="1" lang="ja-JP" altLang="en-US" dirty="0"/>
              <a:t>複雑なデータでは汎化性能が低くなる</a:t>
            </a:r>
          </a:p>
        </p:txBody>
      </p:sp>
    </p:spTree>
    <p:extLst>
      <p:ext uri="{BB962C8B-B14F-4D97-AF65-F5344CB8AC3E}">
        <p14:creationId xmlns:p14="http://schemas.microsoft.com/office/powerpoint/2010/main" val="3540031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descr="地図, テキスト が含まれている画像&#10;&#10;高い精度で生成された説明">
            <a:extLst>
              <a:ext uri="{FF2B5EF4-FFF2-40B4-BE49-F238E27FC236}">
                <a16:creationId xmlns:a16="http://schemas.microsoft.com/office/drawing/2014/main" id="{FBA5B8B4-FB65-454F-A40D-97DA0CA432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1" y="731520"/>
            <a:ext cx="7193279" cy="5394959"/>
          </a:xfrm>
          <a:prstGeom prst="rect">
            <a:avLst/>
          </a:prstGeom>
        </p:spPr>
      </p:pic>
      <p:sp>
        <p:nvSpPr>
          <p:cNvPr id="2" name="タイトル 1">
            <a:extLst>
              <a:ext uri="{FF2B5EF4-FFF2-40B4-BE49-F238E27FC236}">
                <a16:creationId xmlns:a16="http://schemas.microsoft.com/office/drawing/2014/main" id="{1CA365BE-3B3A-4115-A536-2BB714886BBB}"/>
              </a:ext>
            </a:extLst>
          </p:cNvPr>
          <p:cNvSpPr>
            <a:spLocks noGrp="1"/>
          </p:cNvSpPr>
          <p:nvPr>
            <p:ph type="title"/>
          </p:nvPr>
        </p:nvSpPr>
        <p:spPr/>
        <p:txBody>
          <a:bodyPr/>
          <a:lstStyle/>
          <a:p>
            <a:r>
              <a:rPr lang="ja-JP" altLang="en-US" dirty="0"/>
              <a:t>ランダムフォレストとは</a:t>
            </a:r>
            <a:endParaRPr kumimoji="1" lang="ja-JP" altLang="en-US" dirty="0"/>
          </a:p>
        </p:txBody>
      </p:sp>
      <p:sp>
        <p:nvSpPr>
          <p:cNvPr id="5" name="正方形/長方形 4">
            <a:extLst>
              <a:ext uri="{FF2B5EF4-FFF2-40B4-BE49-F238E27FC236}">
                <a16:creationId xmlns:a16="http://schemas.microsoft.com/office/drawing/2014/main" id="{4830E160-E819-42CE-98DD-AAF3780376E6}"/>
              </a:ext>
            </a:extLst>
          </p:cNvPr>
          <p:cNvSpPr/>
          <p:nvPr/>
        </p:nvSpPr>
        <p:spPr>
          <a:xfrm>
            <a:off x="162560" y="6488668"/>
            <a:ext cx="6664960" cy="369332"/>
          </a:xfrm>
          <a:prstGeom prst="rect">
            <a:avLst/>
          </a:prstGeom>
        </p:spPr>
        <p:txBody>
          <a:bodyPr wrap="square">
            <a:spAutoFit/>
          </a:bodyPr>
          <a:lstStyle/>
          <a:p>
            <a:r>
              <a:rPr kumimoji="1" lang="ja-JP" altLang="en-US" dirty="0">
                <a:solidFill>
                  <a:schemeClr val="bg1"/>
                </a:solidFill>
              </a:rPr>
              <a:t>参考</a:t>
            </a:r>
            <a:r>
              <a:rPr kumimoji="1" lang="en-US" altLang="ja-JP" dirty="0">
                <a:solidFill>
                  <a:schemeClr val="bg1"/>
                </a:solidFill>
              </a:rPr>
              <a:t>:http://ushinji.hatenablog.com/entry/2017/11/23/092614</a:t>
            </a:r>
            <a:endParaRPr kumimoji="1" lang="ja-JP" altLang="en-US" dirty="0">
              <a:solidFill>
                <a:schemeClr val="bg1"/>
              </a:solidFill>
            </a:endParaRPr>
          </a:p>
        </p:txBody>
      </p:sp>
    </p:spTree>
    <p:extLst>
      <p:ext uri="{BB962C8B-B14F-4D97-AF65-F5344CB8AC3E}">
        <p14:creationId xmlns:p14="http://schemas.microsoft.com/office/powerpoint/2010/main" val="3783025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004AD-F7AB-4CE4-9448-073B6D442842}"/>
              </a:ext>
            </a:extLst>
          </p:cNvPr>
          <p:cNvSpPr>
            <a:spLocks noGrp="1"/>
          </p:cNvSpPr>
          <p:nvPr>
            <p:ph type="title"/>
          </p:nvPr>
        </p:nvSpPr>
        <p:spPr/>
        <p:txBody>
          <a:bodyPr>
            <a:noAutofit/>
          </a:bodyPr>
          <a:lstStyle/>
          <a:p>
            <a:r>
              <a:rPr kumimoji="1" lang="ja-JP" altLang="en-US" sz="3600" dirty="0"/>
              <a:t>ナイーブベイズ（単純ベイズ）法とは</a:t>
            </a:r>
          </a:p>
        </p:txBody>
      </p:sp>
      <p:sp>
        <p:nvSpPr>
          <p:cNvPr id="3" name="コンテンツ プレースホルダー 2">
            <a:extLst>
              <a:ext uri="{FF2B5EF4-FFF2-40B4-BE49-F238E27FC236}">
                <a16:creationId xmlns:a16="http://schemas.microsoft.com/office/drawing/2014/main" id="{9789BB78-EADA-461E-8911-075C19E062D2}"/>
              </a:ext>
            </a:extLst>
          </p:cNvPr>
          <p:cNvSpPr>
            <a:spLocks noGrp="1"/>
          </p:cNvSpPr>
          <p:nvPr>
            <p:ph idx="1"/>
          </p:nvPr>
        </p:nvSpPr>
        <p:spPr>
          <a:xfrm>
            <a:off x="258618" y="1403927"/>
            <a:ext cx="8885382" cy="4465167"/>
          </a:xfrm>
        </p:spPr>
        <p:txBody>
          <a:bodyPr/>
          <a:lstStyle/>
          <a:p>
            <a:r>
              <a:rPr kumimoji="1" lang="ja-JP" altLang="en-US" dirty="0"/>
              <a:t>ベイズの定理を用いた分類法</a:t>
            </a:r>
            <a:endParaRPr kumimoji="1" lang="en-US" altLang="ja-JP" dirty="0"/>
          </a:p>
          <a:p>
            <a:r>
              <a:rPr kumimoji="1" lang="ja-JP" altLang="en-US" dirty="0"/>
              <a:t>文書</a:t>
            </a:r>
            <a:r>
              <a:rPr kumimoji="1" lang="en-US" altLang="ja-JP" dirty="0"/>
              <a:t>doc</a:t>
            </a:r>
            <a:r>
              <a:rPr kumimoji="1" lang="ja-JP" altLang="en-US" dirty="0"/>
              <a:t>が与えられた時のカテゴリ</a:t>
            </a:r>
            <a:r>
              <a:rPr kumimoji="1" lang="en-US" altLang="ja-JP" dirty="0"/>
              <a:t>cat</a:t>
            </a:r>
            <a:r>
              <a:rPr kumimoji="1" lang="ja-JP" altLang="en-US" dirty="0"/>
              <a:t>である確率</a:t>
            </a:r>
            <a:endParaRPr kumimoji="1" lang="en-US" altLang="ja-JP" dirty="0"/>
          </a:p>
          <a:p>
            <a:endParaRPr lang="en-US" altLang="ja-JP" dirty="0"/>
          </a:p>
          <a:p>
            <a:pPr marL="0" indent="0">
              <a:buNone/>
            </a:pPr>
            <a:endParaRPr kumimoji="1" lang="en-US" altLang="ja-JP" dirty="0"/>
          </a:p>
          <a:p>
            <a:r>
              <a:rPr kumimoji="1" lang="ja-JP" altLang="en-US" dirty="0"/>
              <a:t>ナイーブベイズ法では</a:t>
            </a:r>
            <a:r>
              <a:rPr kumimoji="1" lang="en-US" altLang="ja-JP" dirty="0"/>
              <a:t>P(</a:t>
            </a:r>
            <a:r>
              <a:rPr lang="en-US" altLang="ja-JP" dirty="0" err="1"/>
              <a:t>doc</a:t>
            </a:r>
            <a:r>
              <a:rPr kumimoji="1" lang="en-US" altLang="ja-JP" dirty="0" err="1"/>
              <a:t>|</a:t>
            </a:r>
            <a:r>
              <a:rPr lang="en-US" altLang="ja-JP" dirty="0" err="1"/>
              <a:t>cat</a:t>
            </a:r>
            <a:r>
              <a:rPr kumimoji="1" lang="en-US" altLang="ja-JP" dirty="0"/>
              <a:t>)</a:t>
            </a:r>
            <a:r>
              <a:rPr kumimoji="1" lang="ja-JP" altLang="en-US" dirty="0"/>
              <a:t>の形を</a:t>
            </a:r>
            <a:r>
              <a:rPr lang="ja-JP" altLang="en-US" dirty="0"/>
              <a:t>以下に限定する</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F8E9110-53B5-4E73-9964-66B614538BA0}"/>
                  </a:ext>
                </a:extLst>
              </p:cNvPr>
              <p:cNvSpPr txBox="1"/>
              <p:nvPr/>
            </p:nvSpPr>
            <p:spPr>
              <a:xfrm>
                <a:off x="944939" y="2736529"/>
                <a:ext cx="7638622" cy="7822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𝑷</m:t>
                      </m:r>
                      <m:d>
                        <m:dPr>
                          <m:ctrlPr>
                            <a:rPr kumimoji="1" lang="en-US" altLang="ja-JP" sz="2400" b="1" i="1" smtClean="0">
                              <a:latin typeface="Cambria Math" panose="02040503050406030204" pitchFamily="18" charset="0"/>
                            </a:rPr>
                          </m:ctrlPr>
                        </m:dPr>
                        <m:e>
                          <m:r>
                            <a:rPr kumimoji="1" lang="en-US" altLang="ja-JP" sz="2400" b="1" i="1" smtClean="0">
                              <a:latin typeface="Cambria Math" panose="02040503050406030204" pitchFamily="18" charset="0"/>
                            </a:rPr>
                            <m:t>𝒄𝒂𝒕</m:t>
                          </m:r>
                        </m:e>
                        <m:e>
                          <m:r>
                            <a:rPr kumimoji="1" lang="en-US" altLang="ja-JP" sz="2400" b="1" i="1" smtClean="0">
                              <a:latin typeface="Cambria Math" panose="02040503050406030204" pitchFamily="18" charset="0"/>
                            </a:rPr>
                            <m:t>𝒅𝒐𝒄</m:t>
                          </m:r>
                        </m:e>
                      </m:d>
                      <m:r>
                        <a:rPr kumimoji="1" lang="en-US" altLang="ja-JP" sz="2400" b="1" i="1" smtClean="0">
                          <a:latin typeface="Cambria Math" panose="02040503050406030204" pitchFamily="18" charset="0"/>
                        </a:rPr>
                        <m:t>=</m:t>
                      </m:r>
                      <m:f>
                        <m:fPr>
                          <m:ctrlPr>
                            <a:rPr kumimoji="1" lang="en-US" altLang="ja-JP" sz="2400" b="1" i="1" smtClean="0">
                              <a:latin typeface="Cambria Math" panose="02040503050406030204" pitchFamily="18" charset="0"/>
                            </a:rPr>
                          </m:ctrlPr>
                        </m:fPr>
                        <m:num>
                          <m:r>
                            <a:rPr kumimoji="1" lang="en-US" altLang="ja-JP" sz="2400" b="1" i="1" smtClean="0">
                              <a:latin typeface="Cambria Math" panose="02040503050406030204" pitchFamily="18" charset="0"/>
                            </a:rPr>
                            <m:t>𝑷</m:t>
                          </m:r>
                          <m:d>
                            <m:dPr>
                              <m:ctrlPr>
                                <a:rPr kumimoji="1" lang="en-US" altLang="ja-JP" sz="2400" b="1" i="1" smtClean="0">
                                  <a:latin typeface="Cambria Math" panose="02040503050406030204" pitchFamily="18" charset="0"/>
                                </a:rPr>
                              </m:ctrlPr>
                            </m:dPr>
                            <m:e>
                              <m:r>
                                <a:rPr kumimoji="1" lang="en-US" altLang="ja-JP" sz="2400" b="1" i="1" smtClean="0">
                                  <a:latin typeface="Cambria Math" panose="02040503050406030204" pitchFamily="18" charset="0"/>
                                </a:rPr>
                                <m:t>𝒄𝒂𝒕</m:t>
                              </m:r>
                            </m:e>
                          </m:d>
                          <m:r>
                            <a:rPr kumimoji="1" lang="en-US" altLang="ja-JP" sz="2400" b="1" i="1" smtClean="0">
                              <a:latin typeface="Cambria Math" panose="02040503050406030204" pitchFamily="18" charset="0"/>
                            </a:rPr>
                            <m:t>𝑷</m:t>
                          </m:r>
                          <m:d>
                            <m:dPr>
                              <m:ctrlPr>
                                <a:rPr kumimoji="1" lang="en-US" altLang="ja-JP" sz="2400" b="1" i="1" smtClean="0">
                                  <a:latin typeface="Cambria Math" panose="02040503050406030204" pitchFamily="18" charset="0"/>
                                </a:rPr>
                              </m:ctrlPr>
                            </m:dPr>
                            <m:e>
                              <m:r>
                                <a:rPr kumimoji="1" lang="en-US" altLang="ja-JP" sz="2400" b="1" i="1" smtClean="0">
                                  <a:latin typeface="Cambria Math" panose="02040503050406030204" pitchFamily="18" charset="0"/>
                                </a:rPr>
                                <m:t>𝒄𝒂𝒕</m:t>
                              </m:r>
                            </m:e>
                            <m:e>
                              <m:r>
                                <a:rPr kumimoji="1" lang="en-US" altLang="ja-JP" sz="2400" b="1" i="1" smtClean="0">
                                  <a:latin typeface="Cambria Math" panose="02040503050406030204" pitchFamily="18" charset="0"/>
                                </a:rPr>
                                <m:t>𝒅𝒐𝒄</m:t>
                              </m:r>
                            </m:e>
                          </m:d>
                        </m:num>
                        <m:den>
                          <m:r>
                            <a:rPr kumimoji="1" lang="en-US" altLang="ja-JP" sz="2400" b="1" i="1" smtClean="0">
                              <a:latin typeface="Cambria Math" panose="02040503050406030204" pitchFamily="18" charset="0"/>
                            </a:rPr>
                            <m:t>𝑷</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𝒅𝒐𝒄</m:t>
                          </m:r>
                          <m:r>
                            <a:rPr kumimoji="1" lang="en-US" altLang="ja-JP" sz="2400" b="1" i="1" smtClean="0">
                              <a:latin typeface="Cambria Math" panose="02040503050406030204" pitchFamily="18" charset="0"/>
                            </a:rPr>
                            <m:t>)</m:t>
                          </m:r>
                        </m:den>
                      </m:f>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𝑷</m:t>
                      </m:r>
                      <m:d>
                        <m:dPr>
                          <m:ctrlPr>
                            <a:rPr kumimoji="1" lang="en-US" altLang="ja-JP" sz="2400" b="1" i="1" smtClean="0">
                              <a:latin typeface="Cambria Math" panose="02040503050406030204" pitchFamily="18" charset="0"/>
                              <a:ea typeface="Cambria Math" panose="02040503050406030204" pitchFamily="18" charset="0"/>
                            </a:rPr>
                          </m:ctrlPr>
                        </m:dPr>
                        <m:e>
                          <m:r>
                            <a:rPr kumimoji="1" lang="en-US" altLang="ja-JP" sz="2400" b="1" i="1" smtClean="0">
                              <a:latin typeface="Cambria Math" panose="02040503050406030204" pitchFamily="18" charset="0"/>
                              <a:ea typeface="Cambria Math" panose="02040503050406030204" pitchFamily="18" charset="0"/>
                            </a:rPr>
                            <m:t>𝒄𝒂𝒕</m:t>
                          </m:r>
                        </m:e>
                      </m:d>
                      <m:r>
                        <a:rPr kumimoji="1" lang="en-US" altLang="ja-JP" sz="2400" b="1" i="1" smtClean="0">
                          <a:latin typeface="Cambria Math" panose="02040503050406030204" pitchFamily="18" charset="0"/>
                          <a:ea typeface="Cambria Math" panose="02040503050406030204" pitchFamily="18" charset="0"/>
                        </a:rPr>
                        <m:t>𝑷</m:t>
                      </m:r>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𝒅𝒐𝒄</m:t>
                      </m:r>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𝒄𝒂𝒕</m:t>
                      </m:r>
                      <m:r>
                        <a:rPr kumimoji="1" lang="en-US" altLang="ja-JP" sz="2400" b="1" i="1" smtClean="0">
                          <a:latin typeface="Cambria Math" panose="02040503050406030204" pitchFamily="18" charset="0"/>
                          <a:ea typeface="Cambria Math" panose="02040503050406030204" pitchFamily="18" charset="0"/>
                        </a:rPr>
                        <m:t>)</m:t>
                      </m:r>
                    </m:oMath>
                  </m:oMathPara>
                </a14:m>
                <a:endParaRPr kumimoji="1" lang="ja-JP" altLang="en-US" sz="2400" b="1" dirty="0"/>
              </a:p>
            </p:txBody>
          </p:sp>
        </mc:Choice>
        <mc:Fallback xmlns="">
          <p:sp>
            <p:nvSpPr>
              <p:cNvPr id="4" name="テキスト ボックス 3">
                <a:extLst>
                  <a:ext uri="{FF2B5EF4-FFF2-40B4-BE49-F238E27FC236}">
                    <a16:creationId xmlns:a16="http://schemas.microsoft.com/office/drawing/2014/main" id="{5F8E9110-53B5-4E73-9964-66B614538BA0}"/>
                  </a:ext>
                </a:extLst>
              </p:cNvPr>
              <p:cNvSpPr txBox="1">
                <a:spLocks noRot="1" noChangeAspect="1" noMove="1" noResize="1" noEditPoints="1" noAdjustHandles="1" noChangeArrowheads="1" noChangeShapeType="1" noTextEdit="1"/>
              </p:cNvSpPr>
              <p:nvPr/>
            </p:nvSpPr>
            <p:spPr>
              <a:xfrm>
                <a:off x="944939" y="2736529"/>
                <a:ext cx="7638622" cy="7822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9ECD670-51C6-4644-A72B-164AB68ACE01}"/>
                  </a:ext>
                </a:extLst>
              </p:cNvPr>
              <p:cNvSpPr txBox="1"/>
              <p:nvPr/>
            </p:nvSpPr>
            <p:spPr>
              <a:xfrm>
                <a:off x="372040" y="4513120"/>
                <a:ext cx="5919032" cy="10384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𝑷</m:t>
                      </m:r>
                      <m:d>
                        <m:dPr>
                          <m:ctrlPr>
                            <a:rPr kumimoji="1" lang="en-US" altLang="ja-JP" sz="2400" b="1" i="1" smtClean="0">
                              <a:latin typeface="Cambria Math" panose="02040503050406030204" pitchFamily="18" charset="0"/>
                            </a:rPr>
                          </m:ctrlPr>
                        </m:dPr>
                        <m:e>
                          <m:r>
                            <a:rPr kumimoji="1" lang="en-US" altLang="ja-JP" sz="2400" b="1" i="1" smtClean="0">
                              <a:latin typeface="Cambria Math" panose="02040503050406030204" pitchFamily="18" charset="0"/>
                            </a:rPr>
                            <m:t>𝒅𝒐𝒄</m:t>
                          </m:r>
                        </m:e>
                        <m:e>
                          <m:r>
                            <a:rPr kumimoji="1" lang="en-US" altLang="ja-JP" sz="2400" b="1" i="1" smtClean="0">
                              <a:latin typeface="Cambria Math" panose="02040503050406030204" pitchFamily="18" charset="0"/>
                            </a:rPr>
                            <m:t>𝒄𝒂𝒕</m:t>
                          </m:r>
                        </m:e>
                      </m:d>
                      <m:r>
                        <a:rPr kumimoji="1" lang="en-US" altLang="ja-JP" sz="2400" b="1" i="1" smtClean="0">
                          <a:latin typeface="Cambria Math" panose="02040503050406030204" pitchFamily="18" charset="0"/>
                        </a:rPr>
                        <m:t>=</m:t>
                      </m:r>
                      <m:nary>
                        <m:naryPr>
                          <m:chr m:val="∏"/>
                          <m:ctrlPr>
                            <a:rPr kumimoji="1" lang="en-US" altLang="ja-JP" sz="2400" b="1" i="1" smtClean="0">
                              <a:latin typeface="Cambria Math" panose="02040503050406030204" pitchFamily="18" charset="0"/>
                            </a:rPr>
                          </m:ctrlPr>
                        </m:naryPr>
                        <m:sub>
                          <m:r>
                            <m:rPr>
                              <m:brk m:alnAt="23"/>
                            </m:rPr>
                            <a:rPr kumimoji="1" lang="en-US" altLang="ja-JP" sz="2400" b="1" i="1" smtClean="0">
                              <a:latin typeface="Cambria Math" panose="02040503050406030204" pitchFamily="18" charset="0"/>
                            </a:rPr>
                            <m:t>𝒊</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𝟏</m:t>
                          </m:r>
                        </m:sub>
                        <m:sup>
                          <m:r>
                            <a:rPr kumimoji="1" lang="en-US" altLang="ja-JP" sz="2400" b="1" i="1" smtClean="0">
                              <a:latin typeface="Cambria Math" panose="02040503050406030204" pitchFamily="18" charset="0"/>
                            </a:rPr>
                            <m:t>𝑵</m:t>
                          </m:r>
                        </m:sup>
                        <m:e>
                          <m:r>
                            <a:rPr kumimoji="1" lang="en-US" altLang="ja-JP" sz="2400" b="1" i="1" smtClean="0">
                              <a:latin typeface="Cambria Math" panose="02040503050406030204" pitchFamily="18" charset="0"/>
                            </a:rPr>
                            <m:t>𝑷</m:t>
                          </m:r>
                          <m:r>
                            <a:rPr kumimoji="1" lang="en-US" altLang="ja-JP" sz="2400" b="1" i="1" smtClean="0">
                              <a:latin typeface="Cambria Math" panose="02040503050406030204" pitchFamily="18" charset="0"/>
                            </a:rPr>
                            <m:t>(</m:t>
                          </m:r>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𝒘𝒐𝒓𝒅</m:t>
                              </m:r>
                            </m:e>
                            <m:sub>
                              <m:r>
                                <a:rPr kumimoji="1" lang="en-US" altLang="ja-JP" sz="2400" b="1" i="1" smtClean="0">
                                  <a:latin typeface="Cambria Math" panose="02040503050406030204" pitchFamily="18" charset="0"/>
                                </a:rPr>
                                <m:t>𝒊</m:t>
                              </m:r>
                            </m:sub>
                          </m:sSub>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𝒄𝒂𝒕</m:t>
                          </m:r>
                          <m:r>
                            <a:rPr kumimoji="1" lang="en-US" altLang="ja-JP" sz="2400" b="1" i="1" smtClean="0">
                              <a:latin typeface="Cambria Math" panose="02040503050406030204" pitchFamily="18" charset="0"/>
                            </a:rPr>
                            <m:t>)</m:t>
                          </m:r>
                        </m:e>
                      </m:nary>
                    </m:oMath>
                  </m:oMathPara>
                </a14:m>
                <a:endParaRPr kumimoji="1" lang="ja-JP" altLang="en-US" b="1" dirty="0"/>
              </a:p>
            </p:txBody>
          </p:sp>
        </mc:Choice>
        <mc:Fallback xmlns="">
          <p:sp>
            <p:nvSpPr>
              <p:cNvPr id="6" name="テキスト ボックス 5">
                <a:extLst>
                  <a:ext uri="{FF2B5EF4-FFF2-40B4-BE49-F238E27FC236}">
                    <a16:creationId xmlns:a16="http://schemas.microsoft.com/office/drawing/2014/main" id="{C9ECD670-51C6-4644-A72B-164AB68ACE01}"/>
                  </a:ext>
                </a:extLst>
              </p:cNvPr>
              <p:cNvSpPr txBox="1">
                <a:spLocks noRot="1" noChangeAspect="1" noMove="1" noResize="1" noEditPoints="1" noAdjustHandles="1" noChangeArrowheads="1" noChangeShapeType="1" noTextEdit="1"/>
              </p:cNvSpPr>
              <p:nvPr/>
            </p:nvSpPr>
            <p:spPr>
              <a:xfrm>
                <a:off x="372040" y="4513120"/>
                <a:ext cx="5919032" cy="1038489"/>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58155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25294-6EE0-48F9-BC00-1F4C1B922707}"/>
              </a:ext>
            </a:extLst>
          </p:cNvPr>
          <p:cNvSpPr>
            <a:spLocks noGrp="1"/>
          </p:cNvSpPr>
          <p:nvPr>
            <p:ph type="title"/>
          </p:nvPr>
        </p:nvSpPr>
        <p:spPr/>
        <p:txBody>
          <a:bodyPr>
            <a:normAutofit fontScale="90000"/>
          </a:bodyPr>
          <a:lstStyle/>
          <a:p>
            <a:r>
              <a:rPr lang="ja-JP" altLang="en-US" dirty="0"/>
              <a:t>ナイーブベイズ法の利点欠点</a:t>
            </a:r>
            <a:endParaRPr kumimoji="1" lang="ja-JP" altLang="en-US" dirty="0"/>
          </a:p>
        </p:txBody>
      </p:sp>
      <p:sp>
        <p:nvSpPr>
          <p:cNvPr id="3" name="コンテンツ プレースホルダー 2">
            <a:extLst>
              <a:ext uri="{FF2B5EF4-FFF2-40B4-BE49-F238E27FC236}">
                <a16:creationId xmlns:a16="http://schemas.microsoft.com/office/drawing/2014/main" id="{833EBA73-C045-4A35-A0B1-EED2C284AD18}"/>
              </a:ext>
            </a:extLst>
          </p:cNvPr>
          <p:cNvSpPr>
            <a:spLocks noGrp="1"/>
          </p:cNvSpPr>
          <p:nvPr>
            <p:ph idx="1"/>
          </p:nvPr>
        </p:nvSpPr>
        <p:spPr/>
        <p:txBody>
          <a:bodyPr/>
          <a:lstStyle/>
          <a:p>
            <a:pPr>
              <a:buFont typeface="Wingdings" panose="05000000000000000000" pitchFamily="2" charset="2"/>
              <a:buChar char="l"/>
            </a:pPr>
            <a:r>
              <a:rPr kumimoji="1" lang="ja-JP" altLang="en-US" dirty="0"/>
              <a:t>仮定を単純なものにしているので、</a:t>
            </a:r>
            <a:endParaRPr kumimoji="1" lang="en-US" altLang="ja-JP" dirty="0"/>
          </a:p>
          <a:p>
            <a:pPr marL="0" indent="0">
              <a:buNone/>
            </a:pPr>
            <a:r>
              <a:rPr kumimoji="1" lang="ja-JP" altLang="en-US" dirty="0"/>
              <a:t>処理内容がわかりやすい</a:t>
            </a:r>
            <a:endParaRPr kumimoji="1" lang="en-US" altLang="ja-JP" dirty="0"/>
          </a:p>
          <a:p>
            <a:pPr marL="0" indent="0">
              <a:buNone/>
            </a:pPr>
            <a:endParaRPr kumimoji="1" lang="en-US" altLang="ja-JP" dirty="0"/>
          </a:p>
          <a:p>
            <a:pPr>
              <a:buFont typeface="Wingdings" panose="05000000000000000000" pitchFamily="2" charset="2"/>
              <a:buChar char="l"/>
            </a:pPr>
            <a:r>
              <a:rPr lang="ja-JP" altLang="en-US" dirty="0"/>
              <a:t>仮定により計算が高速</a:t>
            </a:r>
            <a:endParaRPr lang="en-US" altLang="ja-JP" dirty="0"/>
          </a:p>
          <a:p>
            <a:pPr>
              <a:buFont typeface="Wingdings" panose="05000000000000000000" pitchFamily="2" charset="2"/>
              <a:buChar char="l"/>
            </a:pPr>
            <a:r>
              <a:rPr lang="ja-JP" altLang="en-US" dirty="0"/>
              <a:t>教師データに一度も出現しない素性について処理が必要</a:t>
            </a:r>
            <a:endParaRPr lang="en-US" altLang="ja-JP" dirty="0"/>
          </a:p>
          <a:p>
            <a:pPr>
              <a:buFont typeface="Wingdings" panose="05000000000000000000" pitchFamily="2" charset="2"/>
              <a:buChar char="l"/>
            </a:pPr>
            <a:r>
              <a:rPr lang="ja-JP" altLang="en-US" dirty="0"/>
              <a:t>その分、精度が落ちる</a:t>
            </a:r>
            <a:endParaRPr kumimoji="1" lang="ja-JP" altLang="en-US" dirty="0"/>
          </a:p>
        </p:txBody>
      </p:sp>
    </p:spTree>
    <p:extLst>
      <p:ext uri="{BB962C8B-B14F-4D97-AF65-F5344CB8AC3E}">
        <p14:creationId xmlns:p14="http://schemas.microsoft.com/office/powerpoint/2010/main" val="3682806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E1C86-333F-4D3B-910C-9B4910C0C403}"/>
              </a:ext>
            </a:extLst>
          </p:cNvPr>
          <p:cNvSpPr>
            <a:spLocks noGrp="1"/>
          </p:cNvSpPr>
          <p:nvPr>
            <p:ph type="title"/>
          </p:nvPr>
        </p:nvSpPr>
        <p:spPr/>
        <p:txBody>
          <a:bodyPr/>
          <a:lstStyle/>
          <a:p>
            <a:r>
              <a:rPr kumimoji="1" lang="ja-JP" altLang="en-US" dirty="0"/>
              <a:t>最大エントロピー法と</a:t>
            </a:r>
            <a:r>
              <a:rPr lang="ja-JP" altLang="en-US" dirty="0"/>
              <a:t>は</a:t>
            </a:r>
            <a:endParaRPr kumimoji="1" lang="ja-JP" altLang="en-US" dirty="0"/>
          </a:p>
        </p:txBody>
      </p:sp>
      <p:sp>
        <p:nvSpPr>
          <p:cNvPr id="3" name="コンテンツ プレースホルダー 2">
            <a:extLst>
              <a:ext uri="{FF2B5EF4-FFF2-40B4-BE49-F238E27FC236}">
                <a16:creationId xmlns:a16="http://schemas.microsoft.com/office/drawing/2014/main" id="{D7E0CEE3-3C7F-4702-82C3-43CF8B1B1337}"/>
              </a:ext>
            </a:extLst>
          </p:cNvPr>
          <p:cNvSpPr>
            <a:spLocks noGrp="1"/>
          </p:cNvSpPr>
          <p:nvPr>
            <p:ph idx="1"/>
          </p:nvPr>
        </p:nvSpPr>
        <p:spPr/>
        <p:txBody>
          <a:bodyPr>
            <a:normAutofit/>
          </a:bodyPr>
          <a:lstStyle/>
          <a:p>
            <a:pPr>
              <a:buFont typeface="Wingdings" panose="05000000000000000000" pitchFamily="2" charset="2"/>
              <a:buChar char="l"/>
            </a:pPr>
            <a:r>
              <a:rPr lang="ja-JP" altLang="en-US" dirty="0"/>
              <a:t>与えられた学習データから各素性の重要度を推測し、そこから確率分布を構成する手法</a:t>
            </a:r>
            <a:endParaRPr lang="en-US" altLang="ja-JP" dirty="0"/>
          </a:p>
          <a:p>
            <a:pPr>
              <a:buFont typeface="Wingdings" panose="05000000000000000000" pitchFamily="2" charset="2"/>
              <a:buChar char="l"/>
            </a:pPr>
            <a:r>
              <a:rPr lang="ja-JP" altLang="en-US" dirty="0"/>
              <a:t>乱数</a:t>
            </a:r>
            <a:r>
              <a:rPr kumimoji="1" lang="ja-JP" altLang="en-US" dirty="0"/>
              <a:t>でパラメータの初期値を決め、最適解に近づくように繰り返す</a:t>
            </a:r>
            <a:endParaRPr kumimoji="1" lang="en-US" altLang="ja-JP" dirty="0"/>
          </a:p>
        </p:txBody>
      </p:sp>
    </p:spTree>
    <p:extLst>
      <p:ext uri="{BB962C8B-B14F-4D97-AF65-F5344CB8AC3E}">
        <p14:creationId xmlns:p14="http://schemas.microsoft.com/office/powerpoint/2010/main" val="4240068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EEA8D-AEFF-4AF1-9AEC-11AE6B41D50D}"/>
              </a:ext>
            </a:extLst>
          </p:cNvPr>
          <p:cNvSpPr>
            <a:spLocks noGrp="1"/>
          </p:cNvSpPr>
          <p:nvPr>
            <p:ph type="title"/>
          </p:nvPr>
        </p:nvSpPr>
        <p:spPr/>
        <p:txBody>
          <a:bodyPr>
            <a:normAutofit/>
          </a:bodyPr>
          <a:lstStyle/>
          <a:p>
            <a:r>
              <a:rPr kumimoji="1" lang="ja-JP" altLang="en-US" dirty="0"/>
              <a:t>最大エントロピー法の特徴</a:t>
            </a:r>
          </a:p>
        </p:txBody>
      </p:sp>
      <p:sp>
        <p:nvSpPr>
          <p:cNvPr id="3" name="コンテンツ プレースホルダー 2">
            <a:extLst>
              <a:ext uri="{FF2B5EF4-FFF2-40B4-BE49-F238E27FC236}">
                <a16:creationId xmlns:a16="http://schemas.microsoft.com/office/drawing/2014/main" id="{58E5E95A-9D9A-4894-BAAF-38F1B5008F79}"/>
              </a:ext>
            </a:extLst>
          </p:cNvPr>
          <p:cNvSpPr>
            <a:spLocks noGrp="1"/>
          </p:cNvSpPr>
          <p:nvPr>
            <p:ph idx="1"/>
          </p:nvPr>
        </p:nvSpPr>
        <p:spPr>
          <a:xfrm>
            <a:off x="822959" y="1403927"/>
            <a:ext cx="8065009" cy="4465167"/>
          </a:xfrm>
        </p:spPr>
        <p:txBody>
          <a:bodyPr/>
          <a:lstStyle/>
          <a:p>
            <a:pPr>
              <a:buFont typeface="Wingdings" panose="05000000000000000000" pitchFamily="2" charset="2"/>
              <a:buChar char="l"/>
            </a:pPr>
            <a:r>
              <a:rPr lang="ja-JP" altLang="en-US" dirty="0"/>
              <a:t>言語現象などの既知データにすべての事象が現れないような現象を扱うのに適している</a:t>
            </a:r>
            <a:endParaRPr kumimoji="1" lang="ja-JP" altLang="en-US" dirty="0"/>
          </a:p>
        </p:txBody>
      </p:sp>
    </p:spTree>
    <p:extLst>
      <p:ext uri="{BB962C8B-B14F-4D97-AF65-F5344CB8AC3E}">
        <p14:creationId xmlns:p14="http://schemas.microsoft.com/office/powerpoint/2010/main" val="1194933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8E3FA-3451-4C02-9BB3-6A412543D6DC}"/>
              </a:ext>
            </a:extLst>
          </p:cNvPr>
          <p:cNvSpPr>
            <a:spLocks noGrp="1"/>
          </p:cNvSpPr>
          <p:nvPr>
            <p:ph type="title"/>
          </p:nvPr>
        </p:nvSpPr>
        <p:spPr/>
        <p:txBody>
          <a:bodyPr/>
          <a:lstStyle/>
          <a:p>
            <a:r>
              <a:rPr kumimoji="1" lang="ja-JP" altLang="en-US" dirty="0"/>
              <a:t>今回の内容</a:t>
            </a:r>
          </a:p>
        </p:txBody>
      </p:sp>
      <p:sp>
        <p:nvSpPr>
          <p:cNvPr id="3" name="コンテンツ プレースホルダー 2">
            <a:extLst>
              <a:ext uri="{FF2B5EF4-FFF2-40B4-BE49-F238E27FC236}">
                <a16:creationId xmlns:a16="http://schemas.microsoft.com/office/drawing/2014/main" id="{DC97AF0D-1A7C-4E6E-B3A9-4385994A38F6}"/>
              </a:ext>
            </a:extLst>
          </p:cNvPr>
          <p:cNvSpPr>
            <a:spLocks noGrp="1"/>
          </p:cNvSpPr>
          <p:nvPr>
            <p:ph idx="1"/>
          </p:nvPr>
        </p:nvSpPr>
        <p:spPr/>
        <p:txBody>
          <a:bodyPr/>
          <a:lstStyle/>
          <a:p>
            <a:pPr>
              <a:buFont typeface="Wingdings" panose="05000000000000000000" pitchFamily="2" charset="2"/>
              <a:buChar char="l"/>
            </a:pPr>
            <a:r>
              <a:rPr lang="ja-JP" altLang="en-US" dirty="0">
                <a:solidFill>
                  <a:schemeClr val="bg1">
                    <a:lumMod val="75000"/>
                  </a:schemeClr>
                </a:solidFill>
              </a:rPr>
              <a:t>機械学習のモデルの説明</a:t>
            </a:r>
            <a:endParaRPr lang="en-US" altLang="ja-JP" dirty="0">
              <a:solidFill>
                <a:schemeClr val="bg1">
                  <a:lumMod val="75000"/>
                </a:schemeClr>
              </a:solidFill>
            </a:endParaRPr>
          </a:p>
          <a:p>
            <a:pPr>
              <a:buFont typeface="Wingdings" panose="05000000000000000000" pitchFamily="2" charset="2"/>
              <a:buChar char="l"/>
            </a:pPr>
            <a:r>
              <a:rPr kumimoji="1" lang="ja-JP" altLang="en-US" dirty="0">
                <a:solidFill>
                  <a:schemeClr val="tx1"/>
                </a:solidFill>
              </a:rPr>
              <a:t>機械学習の手順の説明</a:t>
            </a:r>
            <a:endParaRPr kumimoji="1" lang="en-US" altLang="ja-JP" dirty="0">
              <a:solidFill>
                <a:schemeClr val="tx1"/>
              </a:solidFill>
            </a:endParaRPr>
          </a:p>
          <a:p>
            <a:pPr lvl="1">
              <a:buFont typeface="Wingdings" panose="05000000000000000000" pitchFamily="2" charset="2"/>
              <a:buChar char="l"/>
            </a:pPr>
            <a:r>
              <a:rPr lang="ja-JP" altLang="en-US" dirty="0">
                <a:solidFill>
                  <a:schemeClr val="tx1"/>
                </a:solidFill>
              </a:rPr>
              <a:t>クロスバリデーション</a:t>
            </a:r>
            <a:endParaRPr lang="en-US" altLang="ja-JP" dirty="0">
              <a:solidFill>
                <a:schemeClr val="tx1"/>
              </a:solidFill>
            </a:endParaRPr>
          </a:p>
          <a:p>
            <a:pPr lvl="1">
              <a:buFont typeface="Wingdings" panose="05000000000000000000" pitchFamily="2" charset="2"/>
              <a:buChar char="l"/>
            </a:pPr>
            <a:r>
              <a:rPr kumimoji="1" lang="ja-JP" altLang="en-US" dirty="0">
                <a:solidFill>
                  <a:schemeClr val="tx1"/>
                </a:solidFill>
              </a:rPr>
              <a:t>グリッドサーチ法</a:t>
            </a:r>
            <a:endParaRPr kumimoji="1" lang="en-US" altLang="ja-JP" dirty="0">
              <a:solidFill>
                <a:schemeClr val="tx1"/>
              </a:solidFill>
            </a:endParaRPr>
          </a:p>
          <a:p>
            <a:pPr>
              <a:buFont typeface="Wingdings" panose="05000000000000000000" pitchFamily="2" charset="2"/>
              <a:buChar char="l"/>
            </a:pPr>
            <a:r>
              <a:rPr kumimoji="1" lang="ja-JP" altLang="en-US" dirty="0">
                <a:solidFill>
                  <a:schemeClr val="bg1">
                    <a:lumMod val="75000"/>
                  </a:schemeClr>
                </a:solidFill>
              </a:rPr>
              <a:t>機械学習に</a:t>
            </a:r>
            <a:r>
              <a:rPr lang="ja-JP" altLang="en-US" dirty="0">
                <a:solidFill>
                  <a:schemeClr val="bg1">
                    <a:lumMod val="75000"/>
                  </a:schemeClr>
                </a:solidFill>
              </a:rPr>
              <a:t>よる正答率</a:t>
            </a:r>
            <a:endParaRPr lang="en-US" altLang="ja-JP" dirty="0">
              <a:solidFill>
                <a:schemeClr val="bg1">
                  <a:lumMod val="75000"/>
                </a:schemeClr>
              </a:solidFill>
            </a:endParaRPr>
          </a:p>
          <a:p>
            <a:pPr>
              <a:buFont typeface="Wingdings" panose="05000000000000000000" pitchFamily="2" charset="2"/>
              <a:buChar char="l"/>
            </a:pPr>
            <a:endParaRPr lang="en-US" altLang="ja-JP" dirty="0"/>
          </a:p>
          <a:p>
            <a:endParaRPr kumimoji="1" lang="ja-JP" altLang="en-US" dirty="0"/>
          </a:p>
        </p:txBody>
      </p:sp>
    </p:spTree>
    <p:extLst>
      <p:ext uri="{BB962C8B-B14F-4D97-AF65-F5344CB8AC3E}">
        <p14:creationId xmlns:p14="http://schemas.microsoft.com/office/powerpoint/2010/main" val="1904993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C286D4-FF01-433E-A4C6-7731586B1395}"/>
              </a:ext>
            </a:extLst>
          </p:cNvPr>
          <p:cNvSpPr>
            <a:spLocks noGrp="1"/>
          </p:cNvSpPr>
          <p:nvPr>
            <p:ph type="title"/>
          </p:nvPr>
        </p:nvSpPr>
        <p:spPr/>
        <p:txBody>
          <a:bodyPr>
            <a:normAutofit fontScale="90000"/>
          </a:bodyPr>
          <a:lstStyle/>
          <a:p>
            <a:r>
              <a:rPr kumimoji="1" lang="ja-JP" altLang="en-US" dirty="0"/>
              <a:t>クロスバリデーション（交差検証）</a:t>
            </a:r>
          </a:p>
        </p:txBody>
      </p:sp>
      <p:sp>
        <p:nvSpPr>
          <p:cNvPr id="3" name="コンテンツ プレースホルダー 2">
            <a:extLst>
              <a:ext uri="{FF2B5EF4-FFF2-40B4-BE49-F238E27FC236}">
                <a16:creationId xmlns:a16="http://schemas.microsoft.com/office/drawing/2014/main" id="{1725F61E-C69A-4B9E-9AF0-7EE993C5707D}"/>
              </a:ext>
            </a:extLst>
          </p:cNvPr>
          <p:cNvSpPr>
            <a:spLocks noGrp="1"/>
          </p:cNvSpPr>
          <p:nvPr>
            <p:ph idx="1"/>
          </p:nvPr>
        </p:nvSpPr>
        <p:spPr/>
        <p:txBody>
          <a:bodyPr/>
          <a:lstStyle/>
          <a:p>
            <a:r>
              <a:rPr kumimoji="1" lang="ja-JP" altLang="en-US" dirty="0"/>
              <a:t>従来の機械学習の手順（ホールドアウト法）</a:t>
            </a:r>
            <a:endParaRPr kumimoji="1" lang="en-US" altLang="ja-JP" dirty="0"/>
          </a:p>
          <a:p>
            <a:pPr marL="514350" indent="-514350">
              <a:buFont typeface="+mj-lt"/>
              <a:buAutoNum type="arabicPeriod"/>
            </a:pPr>
            <a:r>
              <a:rPr lang="ja-JP" altLang="en-US" dirty="0"/>
              <a:t>訓練データでモデルを構築</a:t>
            </a:r>
            <a:endParaRPr lang="en-US" altLang="ja-JP" dirty="0"/>
          </a:p>
          <a:p>
            <a:pPr marL="514350" indent="-514350">
              <a:buFont typeface="+mj-lt"/>
              <a:buAutoNum type="arabicPeriod"/>
            </a:pPr>
            <a:r>
              <a:rPr kumimoji="1" lang="ja-JP" altLang="en-US" dirty="0"/>
              <a:t>評価データでモデルを調整</a:t>
            </a:r>
            <a:endParaRPr kumimoji="1" lang="en-US" altLang="ja-JP" dirty="0"/>
          </a:p>
          <a:p>
            <a:pPr marL="514350" indent="-514350">
              <a:buFont typeface="+mj-lt"/>
              <a:buAutoNum type="arabicPeriod"/>
            </a:pPr>
            <a:r>
              <a:rPr lang="ja-JP" altLang="en-US" dirty="0"/>
              <a:t>テストデータでモデルを評価</a:t>
            </a:r>
            <a:endParaRPr kumimoji="1" lang="en-US" altLang="ja-JP" dirty="0"/>
          </a:p>
          <a:p>
            <a:endParaRPr lang="en-US" altLang="ja-JP" dirty="0"/>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4251856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矢印コネクタ 29">
            <a:extLst>
              <a:ext uri="{FF2B5EF4-FFF2-40B4-BE49-F238E27FC236}">
                <a16:creationId xmlns:a16="http://schemas.microsoft.com/office/drawing/2014/main" id="{1A4CE28F-9EBF-4469-9BDD-AB30682AC15E}"/>
              </a:ext>
            </a:extLst>
          </p:cNvPr>
          <p:cNvCxnSpPr>
            <a:cxnSpLocks/>
          </p:cNvCxnSpPr>
          <p:nvPr/>
        </p:nvCxnSpPr>
        <p:spPr>
          <a:xfrm>
            <a:off x="1671484" y="2996969"/>
            <a:ext cx="0" cy="2402904"/>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表 3">
            <a:extLst>
              <a:ext uri="{FF2B5EF4-FFF2-40B4-BE49-F238E27FC236}">
                <a16:creationId xmlns:a16="http://schemas.microsoft.com/office/drawing/2014/main" id="{BF0EDD40-12F3-4902-BF6A-D2CE5FA2A5D7}"/>
              </a:ext>
            </a:extLst>
          </p:cNvPr>
          <p:cNvGraphicFramePr>
            <a:graphicFrameLocks noGrp="1"/>
          </p:cNvGraphicFramePr>
          <p:nvPr>
            <p:extLst>
              <p:ext uri="{D42A27DB-BD31-4B8C-83A1-F6EECF244321}">
                <p14:modId xmlns:p14="http://schemas.microsoft.com/office/powerpoint/2010/main" val="3094006637"/>
              </p:ext>
            </p:extLst>
          </p:nvPr>
        </p:nvGraphicFramePr>
        <p:xfrm>
          <a:off x="1153077" y="2539769"/>
          <a:ext cx="7232241" cy="457200"/>
        </p:xfrm>
        <a:graphic>
          <a:graphicData uri="http://schemas.openxmlformats.org/drawingml/2006/table">
            <a:tbl>
              <a:tblPr firstRow="1" bandRow="1">
                <a:tableStyleId>{5C22544A-7EE6-4342-B048-85BDC9FD1C3A}</a:tableStyleId>
              </a:tblPr>
              <a:tblGrid>
                <a:gridCol w="2761740">
                  <a:extLst>
                    <a:ext uri="{9D8B030D-6E8A-4147-A177-3AD203B41FA5}">
                      <a16:colId xmlns:a16="http://schemas.microsoft.com/office/drawing/2014/main" val="308385533"/>
                    </a:ext>
                  </a:extLst>
                </a:gridCol>
                <a:gridCol w="1905701">
                  <a:extLst>
                    <a:ext uri="{9D8B030D-6E8A-4147-A177-3AD203B41FA5}">
                      <a16:colId xmlns:a16="http://schemas.microsoft.com/office/drawing/2014/main" val="2107137663"/>
                    </a:ext>
                  </a:extLst>
                </a:gridCol>
                <a:gridCol w="2564800">
                  <a:extLst>
                    <a:ext uri="{9D8B030D-6E8A-4147-A177-3AD203B41FA5}">
                      <a16:colId xmlns:a16="http://schemas.microsoft.com/office/drawing/2014/main" val="763380030"/>
                    </a:ext>
                  </a:extLst>
                </a:gridCol>
              </a:tblGrid>
              <a:tr h="232205">
                <a:tc>
                  <a:txBody>
                    <a:bodyPr/>
                    <a:lstStyle/>
                    <a:p>
                      <a:r>
                        <a:rPr kumimoji="1" lang="ja-JP" altLang="en-US" sz="2400" dirty="0"/>
                        <a:t>トレーニングデータ</a:t>
                      </a:r>
                    </a:p>
                  </a:txBody>
                  <a:tcPr/>
                </a:tc>
                <a:tc>
                  <a:txBody>
                    <a:bodyPr/>
                    <a:lstStyle/>
                    <a:p>
                      <a:r>
                        <a:rPr kumimoji="1" lang="ja-JP" altLang="en-US" sz="2400" dirty="0"/>
                        <a:t>検証データ</a:t>
                      </a:r>
                    </a:p>
                  </a:txBody>
                  <a:tcPr/>
                </a:tc>
                <a:tc>
                  <a:txBody>
                    <a:bodyPr/>
                    <a:lstStyle/>
                    <a:p>
                      <a:r>
                        <a:rPr kumimoji="1" lang="ja-JP" altLang="en-US" sz="2400" dirty="0"/>
                        <a:t>テストデータ</a:t>
                      </a:r>
                    </a:p>
                  </a:txBody>
                  <a:tcPr/>
                </a:tc>
                <a:extLst>
                  <a:ext uri="{0D108BD9-81ED-4DB2-BD59-A6C34878D82A}">
                    <a16:rowId xmlns:a16="http://schemas.microsoft.com/office/drawing/2014/main" val="1911335876"/>
                  </a:ext>
                </a:extLst>
              </a:tr>
            </a:tbl>
          </a:graphicData>
        </a:graphic>
      </p:graphicFrame>
      <p:graphicFrame>
        <p:nvGraphicFramePr>
          <p:cNvPr id="5" name="表 4">
            <a:extLst>
              <a:ext uri="{FF2B5EF4-FFF2-40B4-BE49-F238E27FC236}">
                <a16:creationId xmlns:a16="http://schemas.microsoft.com/office/drawing/2014/main" id="{E96E7321-F6C8-452B-9EE9-70C4B0167A89}"/>
              </a:ext>
            </a:extLst>
          </p:cNvPr>
          <p:cNvGraphicFramePr>
            <a:graphicFrameLocks noGrp="1"/>
          </p:cNvGraphicFramePr>
          <p:nvPr>
            <p:extLst>
              <p:ext uri="{D42A27DB-BD31-4B8C-83A1-F6EECF244321}">
                <p14:modId xmlns:p14="http://schemas.microsoft.com/office/powerpoint/2010/main" val="2109433312"/>
              </p:ext>
            </p:extLst>
          </p:nvPr>
        </p:nvGraphicFramePr>
        <p:xfrm>
          <a:off x="1153077" y="19399"/>
          <a:ext cx="7232241" cy="457200"/>
        </p:xfrm>
        <a:graphic>
          <a:graphicData uri="http://schemas.openxmlformats.org/drawingml/2006/table">
            <a:tbl>
              <a:tblPr firstRow="1" bandRow="1">
                <a:tableStyleId>{5C22544A-7EE6-4342-B048-85BDC9FD1C3A}</a:tableStyleId>
              </a:tblPr>
              <a:tblGrid>
                <a:gridCol w="7232241">
                  <a:extLst>
                    <a:ext uri="{9D8B030D-6E8A-4147-A177-3AD203B41FA5}">
                      <a16:colId xmlns:a16="http://schemas.microsoft.com/office/drawing/2014/main" val="3363382077"/>
                    </a:ext>
                  </a:extLst>
                </a:gridCol>
              </a:tblGrid>
              <a:tr h="370840">
                <a:tc>
                  <a:txBody>
                    <a:bodyPr/>
                    <a:lstStyle/>
                    <a:p>
                      <a:r>
                        <a:rPr kumimoji="1" lang="ja-JP" altLang="en-US" sz="2400" dirty="0"/>
                        <a:t>元のデータセット</a:t>
                      </a:r>
                    </a:p>
                  </a:txBody>
                  <a:tcPr/>
                </a:tc>
                <a:extLst>
                  <a:ext uri="{0D108BD9-81ED-4DB2-BD59-A6C34878D82A}">
                    <a16:rowId xmlns:a16="http://schemas.microsoft.com/office/drawing/2014/main" val="944743913"/>
                  </a:ext>
                </a:extLst>
              </a:tr>
            </a:tbl>
          </a:graphicData>
        </a:graphic>
      </p:graphicFrame>
      <p:graphicFrame>
        <p:nvGraphicFramePr>
          <p:cNvPr id="6" name="表 5">
            <a:extLst>
              <a:ext uri="{FF2B5EF4-FFF2-40B4-BE49-F238E27FC236}">
                <a16:creationId xmlns:a16="http://schemas.microsoft.com/office/drawing/2014/main" id="{92B7C371-62EB-4725-AFD1-4EE2E41D4785}"/>
              </a:ext>
            </a:extLst>
          </p:cNvPr>
          <p:cNvGraphicFramePr>
            <a:graphicFrameLocks noGrp="1"/>
          </p:cNvGraphicFramePr>
          <p:nvPr>
            <p:extLst>
              <p:ext uri="{D42A27DB-BD31-4B8C-83A1-F6EECF244321}">
                <p14:modId xmlns:p14="http://schemas.microsoft.com/office/powerpoint/2010/main" val="2899359641"/>
              </p:ext>
            </p:extLst>
          </p:nvPr>
        </p:nvGraphicFramePr>
        <p:xfrm>
          <a:off x="1153077" y="1267241"/>
          <a:ext cx="7240967" cy="457200"/>
        </p:xfrm>
        <a:graphic>
          <a:graphicData uri="http://schemas.openxmlformats.org/drawingml/2006/table">
            <a:tbl>
              <a:tblPr firstRow="1" bandRow="1">
                <a:tableStyleId>{5C22544A-7EE6-4342-B048-85BDC9FD1C3A}</a:tableStyleId>
              </a:tblPr>
              <a:tblGrid>
                <a:gridCol w="4657814">
                  <a:extLst>
                    <a:ext uri="{9D8B030D-6E8A-4147-A177-3AD203B41FA5}">
                      <a16:colId xmlns:a16="http://schemas.microsoft.com/office/drawing/2014/main" val="342296278"/>
                    </a:ext>
                  </a:extLst>
                </a:gridCol>
                <a:gridCol w="2583153">
                  <a:extLst>
                    <a:ext uri="{9D8B030D-6E8A-4147-A177-3AD203B41FA5}">
                      <a16:colId xmlns:a16="http://schemas.microsoft.com/office/drawing/2014/main" val="2485693831"/>
                    </a:ext>
                  </a:extLst>
                </a:gridCol>
              </a:tblGrid>
              <a:tr h="370840">
                <a:tc>
                  <a:txBody>
                    <a:bodyPr/>
                    <a:lstStyle/>
                    <a:p>
                      <a:r>
                        <a:rPr kumimoji="1" lang="ja-JP" altLang="en-US" sz="2400" dirty="0"/>
                        <a:t>トレーニングデータ</a:t>
                      </a:r>
                    </a:p>
                  </a:txBody>
                  <a:tcPr/>
                </a:tc>
                <a:tc>
                  <a:txBody>
                    <a:bodyPr/>
                    <a:lstStyle/>
                    <a:p>
                      <a:r>
                        <a:rPr kumimoji="1" lang="ja-JP" altLang="en-US" sz="2400" dirty="0"/>
                        <a:t>テストデータ</a:t>
                      </a:r>
                    </a:p>
                  </a:txBody>
                  <a:tcPr/>
                </a:tc>
                <a:extLst>
                  <a:ext uri="{0D108BD9-81ED-4DB2-BD59-A6C34878D82A}">
                    <a16:rowId xmlns:a16="http://schemas.microsoft.com/office/drawing/2014/main" val="2020872032"/>
                  </a:ext>
                </a:extLst>
              </a:tr>
            </a:tbl>
          </a:graphicData>
        </a:graphic>
      </p:graphicFrame>
      <p:grpSp>
        <p:nvGrpSpPr>
          <p:cNvPr id="16" name="グループ化 15">
            <a:extLst>
              <a:ext uri="{FF2B5EF4-FFF2-40B4-BE49-F238E27FC236}">
                <a16:creationId xmlns:a16="http://schemas.microsoft.com/office/drawing/2014/main" id="{D3ADAF85-5A22-4467-A1EC-32CE62E23916}"/>
              </a:ext>
            </a:extLst>
          </p:cNvPr>
          <p:cNvGrpSpPr/>
          <p:nvPr/>
        </p:nvGrpSpPr>
        <p:grpSpPr>
          <a:xfrm>
            <a:off x="3077773" y="401912"/>
            <a:ext cx="3497246" cy="820143"/>
            <a:chOff x="2559178" y="343555"/>
            <a:chExt cx="3401218" cy="1696514"/>
          </a:xfrm>
          <a:solidFill>
            <a:schemeClr val="accent2">
              <a:lumMod val="75000"/>
            </a:schemeClr>
          </a:solidFill>
        </p:grpSpPr>
        <p:sp>
          <p:nvSpPr>
            <p:cNvPr id="12" name="矢印: 下 11">
              <a:extLst>
                <a:ext uri="{FF2B5EF4-FFF2-40B4-BE49-F238E27FC236}">
                  <a16:creationId xmlns:a16="http://schemas.microsoft.com/office/drawing/2014/main" id="{DB40A341-2B7A-4596-8E1A-5CE13FDD1E17}"/>
                </a:ext>
              </a:extLst>
            </p:cNvPr>
            <p:cNvSpPr/>
            <p:nvPr/>
          </p:nvSpPr>
          <p:spPr>
            <a:xfrm>
              <a:off x="2559178" y="796998"/>
              <a:ext cx="409374" cy="1216836"/>
            </a:xfrm>
            <a:prstGeom prst="downArrow">
              <a:avLst>
                <a:gd name="adj1" fmla="val 50000"/>
                <a:gd name="adj2" fmla="val 4766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353E9C26-8EEF-4530-83E5-114B3EBA33FA}"/>
                </a:ext>
              </a:extLst>
            </p:cNvPr>
            <p:cNvSpPr/>
            <p:nvPr/>
          </p:nvSpPr>
          <p:spPr>
            <a:xfrm>
              <a:off x="5551022" y="738021"/>
              <a:ext cx="409374" cy="1302048"/>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9A377B73-F7A7-408C-9E22-A12CCADBC12E}"/>
                </a:ext>
              </a:extLst>
            </p:cNvPr>
            <p:cNvSpPr/>
            <p:nvPr/>
          </p:nvSpPr>
          <p:spPr>
            <a:xfrm>
              <a:off x="2657127" y="699417"/>
              <a:ext cx="3205319" cy="3435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889036-B51B-4FE0-96BC-EFB72749B473}"/>
                </a:ext>
              </a:extLst>
            </p:cNvPr>
            <p:cNvSpPr/>
            <p:nvPr/>
          </p:nvSpPr>
          <p:spPr>
            <a:xfrm>
              <a:off x="4080388" y="343555"/>
              <a:ext cx="228549" cy="507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3" name="グループ化 22">
            <a:extLst>
              <a:ext uri="{FF2B5EF4-FFF2-40B4-BE49-F238E27FC236}">
                <a16:creationId xmlns:a16="http://schemas.microsoft.com/office/drawing/2014/main" id="{5B68FC89-5612-48BA-80C0-AB6D41F1E720}"/>
              </a:ext>
            </a:extLst>
          </p:cNvPr>
          <p:cNvGrpSpPr/>
          <p:nvPr/>
        </p:nvGrpSpPr>
        <p:grpSpPr>
          <a:xfrm>
            <a:off x="1817468" y="1677413"/>
            <a:ext cx="3441291" cy="854006"/>
            <a:chOff x="2559178" y="343555"/>
            <a:chExt cx="3401218" cy="1696514"/>
          </a:xfrm>
          <a:solidFill>
            <a:schemeClr val="accent2">
              <a:lumMod val="75000"/>
            </a:schemeClr>
          </a:solidFill>
        </p:grpSpPr>
        <p:sp>
          <p:nvSpPr>
            <p:cNvPr id="24" name="矢印: 下 23">
              <a:extLst>
                <a:ext uri="{FF2B5EF4-FFF2-40B4-BE49-F238E27FC236}">
                  <a16:creationId xmlns:a16="http://schemas.microsoft.com/office/drawing/2014/main" id="{39143407-F4BA-4F9B-A32E-48078DEC3ABB}"/>
                </a:ext>
              </a:extLst>
            </p:cNvPr>
            <p:cNvSpPr/>
            <p:nvPr/>
          </p:nvSpPr>
          <p:spPr>
            <a:xfrm>
              <a:off x="2559178" y="796998"/>
              <a:ext cx="409374" cy="1216836"/>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下 24">
              <a:extLst>
                <a:ext uri="{FF2B5EF4-FFF2-40B4-BE49-F238E27FC236}">
                  <a16:creationId xmlns:a16="http://schemas.microsoft.com/office/drawing/2014/main" id="{05EB2B6E-5AB3-4FFA-9557-5A938BE6E46A}"/>
                </a:ext>
              </a:extLst>
            </p:cNvPr>
            <p:cNvSpPr/>
            <p:nvPr/>
          </p:nvSpPr>
          <p:spPr>
            <a:xfrm>
              <a:off x="5551022" y="738021"/>
              <a:ext cx="409374" cy="1302048"/>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CD51B677-494E-4690-A15A-C03016308200}"/>
                </a:ext>
              </a:extLst>
            </p:cNvPr>
            <p:cNvSpPr/>
            <p:nvPr/>
          </p:nvSpPr>
          <p:spPr>
            <a:xfrm>
              <a:off x="2657127" y="699415"/>
              <a:ext cx="3205319" cy="3525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6CC8D8B-0017-422E-ACD0-62FEA033D158}"/>
                </a:ext>
              </a:extLst>
            </p:cNvPr>
            <p:cNvSpPr/>
            <p:nvPr/>
          </p:nvSpPr>
          <p:spPr>
            <a:xfrm>
              <a:off x="4080388" y="343555"/>
              <a:ext cx="228549" cy="507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8" name="六角形 27">
            <a:extLst>
              <a:ext uri="{FF2B5EF4-FFF2-40B4-BE49-F238E27FC236}">
                <a16:creationId xmlns:a16="http://schemas.microsoft.com/office/drawing/2014/main" id="{6DF72BC3-9C87-45B9-9866-5067E0A58846}"/>
              </a:ext>
            </a:extLst>
          </p:cNvPr>
          <p:cNvSpPr/>
          <p:nvPr/>
        </p:nvSpPr>
        <p:spPr>
          <a:xfrm>
            <a:off x="1238342" y="4096540"/>
            <a:ext cx="2997080" cy="662776"/>
          </a:xfrm>
          <a:prstGeom prst="hex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機械学習</a:t>
            </a:r>
            <a:endParaRPr kumimoji="1" lang="en-US" altLang="ja-JP" sz="2400" b="1" dirty="0"/>
          </a:p>
          <a:p>
            <a:pPr algn="ctr"/>
            <a:r>
              <a:rPr kumimoji="1" lang="ja-JP" altLang="en-US" sz="2400" b="1" dirty="0"/>
              <a:t>アルゴリズム</a:t>
            </a:r>
          </a:p>
        </p:txBody>
      </p:sp>
      <p:cxnSp>
        <p:nvCxnSpPr>
          <p:cNvPr id="32" name="コネクタ: カギ線 31">
            <a:extLst>
              <a:ext uri="{FF2B5EF4-FFF2-40B4-BE49-F238E27FC236}">
                <a16:creationId xmlns:a16="http://schemas.microsoft.com/office/drawing/2014/main" id="{BAE3FEBF-C387-49FC-87DD-DFD019E2C3BA}"/>
              </a:ext>
            </a:extLst>
          </p:cNvPr>
          <p:cNvCxnSpPr>
            <a:cxnSpLocks/>
          </p:cNvCxnSpPr>
          <p:nvPr/>
        </p:nvCxnSpPr>
        <p:spPr>
          <a:xfrm rot="5400000">
            <a:off x="3330683" y="3480100"/>
            <a:ext cx="2338081" cy="1371820"/>
          </a:xfrm>
          <a:prstGeom prst="bentConnector3">
            <a:avLst>
              <a:gd name="adj1" fmla="val 81119"/>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矢印: 上向き折線 42">
            <a:extLst>
              <a:ext uri="{FF2B5EF4-FFF2-40B4-BE49-F238E27FC236}">
                <a16:creationId xmlns:a16="http://schemas.microsoft.com/office/drawing/2014/main" id="{3545FA2D-65AA-4C13-8A9B-91F79BA4C982}"/>
              </a:ext>
            </a:extLst>
          </p:cNvPr>
          <p:cNvSpPr/>
          <p:nvPr/>
        </p:nvSpPr>
        <p:spPr>
          <a:xfrm rot="5400000" flipV="1">
            <a:off x="4383305" y="2537914"/>
            <a:ext cx="2807137" cy="3725252"/>
          </a:xfrm>
          <a:prstGeom prst="bentUpArrow">
            <a:avLst>
              <a:gd name="adj1" fmla="val 4414"/>
              <a:gd name="adj2" fmla="val 5085"/>
              <a:gd name="adj3" fmla="val 1116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四角形: 角を丸くする 43">
            <a:extLst>
              <a:ext uri="{FF2B5EF4-FFF2-40B4-BE49-F238E27FC236}">
                <a16:creationId xmlns:a16="http://schemas.microsoft.com/office/drawing/2014/main" id="{B1284FB4-61CF-4A30-B246-53824536DBAD}"/>
              </a:ext>
            </a:extLst>
          </p:cNvPr>
          <p:cNvSpPr/>
          <p:nvPr/>
        </p:nvSpPr>
        <p:spPr>
          <a:xfrm>
            <a:off x="1244883" y="5399873"/>
            <a:ext cx="2618088" cy="67445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t>予測モデル</a:t>
            </a:r>
          </a:p>
        </p:txBody>
      </p:sp>
      <p:sp>
        <p:nvSpPr>
          <p:cNvPr id="45" name="矢印: 環状 44">
            <a:extLst>
              <a:ext uri="{FF2B5EF4-FFF2-40B4-BE49-F238E27FC236}">
                <a16:creationId xmlns:a16="http://schemas.microsoft.com/office/drawing/2014/main" id="{43B5557A-9E21-4BF0-8222-DE5CBE241FF6}"/>
              </a:ext>
            </a:extLst>
          </p:cNvPr>
          <p:cNvSpPr/>
          <p:nvPr/>
        </p:nvSpPr>
        <p:spPr>
          <a:xfrm>
            <a:off x="4239504" y="3244908"/>
            <a:ext cx="799063" cy="750356"/>
          </a:xfrm>
          <a:prstGeom prst="circularArrow">
            <a:avLst>
              <a:gd name="adj1" fmla="val 9767"/>
              <a:gd name="adj2" fmla="val 914997"/>
              <a:gd name="adj3" fmla="val 562068"/>
              <a:gd name="adj4" fmla="val 2749046"/>
              <a:gd name="adj5" fmla="val 150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ボックス 45">
            <a:extLst>
              <a:ext uri="{FF2B5EF4-FFF2-40B4-BE49-F238E27FC236}">
                <a16:creationId xmlns:a16="http://schemas.microsoft.com/office/drawing/2014/main" id="{DD635FCC-651F-400F-B075-9E373D4E2E05}"/>
              </a:ext>
            </a:extLst>
          </p:cNvPr>
          <p:cNvSpPr txBox="1"/>
          <p:nvPr/>
        </p:nvSpPr>
        <p:spPr>
          <a:xfrm>
            <a:off x="4591664" y="5671169"/>
            <a:ext cx="3491558" cy="523220"/>
          </a:xfrm>
          <a:prstGeom prst="rect">
            <a:avLst/>
          </a:prstGeom>
          <a:noFill/>
        </p:spPr>
        <p:txBody>
          <a:bodyPr wrap="square" rtlCol="0">
            <a:spAutoFit/>
          </a:bodyPr>
          <a:lstStyle/>
          <a:p>
            <a:r>
              <a:rPr kumimoji="1" lang="ja-JP" altLang="en-US" sz="2800" b="1" dirty="0"/>
              <a:t>最終的な性能評価</a:t>
            </a:r>
          </a:p>
        </p:txBody>
      </p:sp>
      <p:sp>
        <p:nvSpPr>
          <p:cNvPr id="47" name="テキスト ボックス 46">
            <a:extLst>
              <a:ext uri="{FF2B5EF4-FFF2-40B4-BE49-F238E27FC236}">
                <a16:creationId xmlns:a16="http://schemas.microsoft.com/office/drawing/2014/main" id="{1CCA1C6C-8763-45B1-9867-58561F26671D}"/>
              </a:ext>
            </a:extLst>
          </p:cNvPr>
          <p:cNvSpPr txBox="1"/>
          <p:nvPr/>
        </p:nvSpPr>
        <p:spPr>
          <a:xfrm>
            <a:off x="723640" y="4798529"/>
            <a:ext cx="931638" cy="523220"/>
          </a:xfrm>
          <a:prstGeom prst="rect">
            <a:avLst/>
          </a:prstGeom>
          <a:noFill/>
        </p:spPr>
        <p:txBody>
          <a:bodyPr wrap="square" rtlCol="0">
            <a:spAutoFit/>
          </a:bodyPr>
          <a:lstStyle/>
          <a:p>
            <a:r>
              <a:rPr kumimoji="1" lang="ja-JP" altLang="en-US" sz="2800" b="1" dirty="0"/>
              <a:t>適合</a:t>
            </a:r>
          </a:p>
        </p:txBody>
      </p:sp>
      <p:sp>
        <p:nvSpPr>
          <p:cNvPr id="48" name="テキスト ボックス 47">
            <a:extLst>
              <a:ext uri="{FF2B5EF4-FFF2-40B4-BE49-F238E27FC236}">
                <a16:creationId xmlns:a16="http://schemas.microsoft.com/office/drawing/2014/main" id="{23A7F4FD-32F9-4914-8E0B-352FB62510D8}"/>
              </a:ext>
            </a:extLst>
          </p:cNvPr>
          <p:cNvSpPr txBox="1"/>
          <p:nvPr/>
        </p:nvSpPr>
        <p:spPr>
          <a:xfrm>
            <a:off x="3875089" y="4860593"/>
            <a:ext cx="1660470" cy="523220"/>
          </a:xfrm>
          <a:prstGeom prst="rect">
            <a:avLst/>
          </a:prstGeom>
          <a:noFill/>
        </p:spPr>
        <p:txBody>
          <a:bodyPr wrap="square" rtlCol="0">
            <a:spAutoFit/>
          </a:bodyPr>
          <a:lstStyle/>
          <a:p>
            <a:r>
              <a:rPr kumimoji="1" lang="ja-JP" altLang="en-US" sz="2800" b="1" dirty="0"/>
              <a:t>評価</a:t>
            </a:r>
          </a:p>
        </p:txBody>
      </p:sp>
      <p:sp>
        <p:nvSpPr>
          <p:cNvPr id="49" name="テキスト ボックス 48">
            <a:extLst>
              <a:ext uri="{FF2B5EF4-FFF2-40B4-BE49-F238E27FC236}">
                <a16:creationId xmlns:a16="http://schemas.microsoft.com/office/drawing/2014/main" id="{3EF8167F-CE0F-4A8D-994D-94F72FCACEBA}"/>
              </a:ext>
            </a:extLst>
          </p:cNvPr>
          <p:cNvSpPr txBox="1"/>
          <p:nvPr/>
        </p:nvSpPr>
        <p:spPr>
          <a:xfrm>
            <a:off x="1664898" y="2983294"/>
            <a:ext cx="3228862" cy="830997"/>
          </a:xfrm>
          <a:prstGeom prst="rect">
            <a:avLst/>
          </a:prstGeom>
          <a:noFill/>
        </p:spPr>
        <p:txBody>
          <a:bodyPr wrap="square" rtlCol="0">
            <a:spAutoFit/>
          </a:bodyPr>
          <a:lstStyle/>
          <a:p>
            <a:r>
              <a:rPr kumimoji="1" lang="ja-JP" altLang="en-US" sz="2400" b="1" dirty="0"/>
              <a:t>ハイパーパラメータの</a:t>
            </a:r>
            <a:endParaRPr kumimoji="1" lang="en-US" altLang="ja-JP" sz="2400" b="1" dirty="0"/>
          </a:p>
          <a:p>
            <a:r>
              <a:rPr kumimoji="1" lang="ja-JP" altLang="en-US" sz="2400" b="1" dirty="0"/>
              <a:t>変更とその繰り返し</a:t>
            </a:r>
          </a:p>
        </p:txBody>
      </p:sp>
      <p:sp>
        <p:nvSpPr>
          <p:cNvPr id="67" name="矢印: 下 66">
            <a:extLst>
              <a:ext uri="{FF2B5EF4-FFF2-40B4-BE49-F238E27FC236}">
                <a16:creationId xmlns:a16="http://schemas.microsoft.com/office/drawing/2014/main" id="{3FD8BEA4-E8E4-47A6-8749-9262AEF90C0F}"/>
              </a:ext>
            </a:extLst>
          </p:cNvPr>
          <p:cNvSpPr/>
          <p:nvPr/>
        </p:nvSpPr>
        <p:spPr>
          <a:xfrm>
            <a:off x="393291" y="196645"/>
            <a:ext cx="614980" cy="2871020"/>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t>データ分割</a:t>
            </a:r>
          </a:p>
        </p:txBody>
      </p:sp>
    </p:spTree>
    <p:extLst>
      <p:ext uri="{BB962C8B-B14F-4D97-AF65-F5344CB8AC3E}">
        <p14:creationId xmlns:p14="http://schemas.microsoft.com/office/powerpoint/2010/main" val="2296245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728BEB-B92A-42DB-A820-4619BA291311}"/>
              </a:ext>
            </a:extLst>
          </p:cNvPr>
          <p:cNvSpPr>
            <a:spLocks noGrp="1"/>
          </p:cNvSpPr>
          <p:nvPr>
            <p:ph type="title"/>
          </p:nvPr>
        </p:nvSpPr>
        <p:spPr>
          <a:xfrm>
            <a:off x="822960" y="286604"/>
            <a:ext cx="7543800" cy="951069"/>
          </a:xfrm>
        </p:spPr>
        <p:txBody>
          <a:bodyPr>
            <a:normAutofit/>
          </a:bodyPr>
          <a:lstStyle/>
          <a:p>
            <a:r>
              <a:rPr kumimoji="1" lang="ja-JP" altLang="en-US" dirty="0"/>
              <a:t>前回の内容</a:t>
            </a:r>
            <a:r>
              <a:rPr lang="ja-JP" altLang="en-US" dirty="0"/>
              <a:t>①</a:t>
            </a:r>
            <a:endParaRPr kumimoji="1" lang="ja-JP" altLang="en-US" dirty="0"/>
          </a:p>
        </p:txBody>
      </p:sp>
      <p:sp>
        <p:nvSpPr>
          <p:cNvPr id="3" name="コンテンツ プレースホルダー 2">
            <a:extLst>
              <a:ext uri="{FF2B5EF4-FFF2-40B4-BE49-F238E27FC236}">
                <a16:creationId xmlns:a16="http://schemas.microsoft.com/office/drawing/2014/main" id="{AFAA1484-C686-4BEA-8C42-BBAB51E13D07}"/>
              </a:ext>
            </a:extLst>
          </p:cNvPr>
          <p:cNvSpPr>
            <a:spLocks noGrp="1"/>
          </p:cNvSpPr>
          <p:nvPr>
            <p:ph idx="1"/>
          </p:nvPr>
        </p:nvSpPr>
        <p:spPr>
          <a:xfrm>
            <a:off x="133096" y="1487056"/>
            <a:ext cx="4334402" cy="4382038"/>
          </a:xfrm>
        </p:spPr>
        <p:txBody>
          <a:bodyPr/>
          <a:lstStyle/>
          <a:p>
            <a:r>
              <a:rPr lang="ja-JP" altLang="en-US" dirty="0">
                <a:solidFill>
                  <a:schemeClr val="accent2">
                    <a:lumMod val="50000"/>
                  </a:schemeClr>
                </a:solidFill>
              </a:rPr>
              <a:t>国会議事録</a:t>
            </a:r>
            <a:r>
              <a:rPr lang="en-US" altLang="ja-JP" dirty="0">
                <a:solidFill>
                  <a:schemeClr val="accent2">
                    <a:lumMod val="50000"/>
                  </a:schemeClr>
                </a:solidFill>
              </a:rPr>
              <a:t>API</a:t>
            </a:r>
            <a:r>
              <a:rPr lang="ja-JP" altLang="en-US" dirty="0"/>
              <a:t>を用いた、</a:t>
            </a:r>
          </a:p>
          <a:p>
            <a:r>
              <a:rPr lang="ja-JP" altLang="en-US" dirty="0"/>
              <a:t>民主党政権時代と</a:t>
            </a:r>
            <a:endParaRPr lang="en-US" altLang="ja-JP" dirty="0"/>
          </a:p>
          <a:p>
            <a:r>
              <a:rPr lang="ja-JP" altLang="en-US" dirty="0"/>
              <a:t>現在の政権の野党の</a:t>
            </a:r>
          </a:p>
          <a:p>
            <a:r>
              <a:rPr lang="ja-JP" altLang="en-US" dirty="0"/>
              <a:t>言葉遣いの比較</a:t>
            </a:r>
          </a:p>
          <a:p>
            <a:endParaRPr kumimoji="1" lang="en-US" altLang="ja-JP" dirty="0"/>
          </a:p>
          <a:p>
            <a:pPr marL="0" indent="0">
              <a:buNone/>
            </a:pPr>
            <a:endParaRPr kumimoji="1" lang="ja-JP" altLang="en-US" dirty="0"/>
          </a:p>
        </p:txBody>
      </p:sp>
      <p:pic>
        <p:nvPicPr>
          <p:cNvPr id="6" name="図 5">
            <a:extLst>
              <a:ext uri="{FF2B5EF4-FFF2-40B4-BE49-F238E27FC236}">
                <a16:creationId xmlns:a16="http://schemas.microsoft.com/office/drawing/2014/main" id="{BB56AF78-5DFA-4E87-BD93-732B5550C9E5}"/>
              </a:ext>
            </a:extLst>
          </p:cNvPr>
          <p:cNvPicPr>
            <a:picLocks noChangeAspect="1"/>
          </p:cNvPicPr>
          <p:nvPr/>
        </p:nvPicPr>
        <p:blipFill>
          <a:blip r:embed="rId2"/>
          <a:stretch>
            <a:fillRect/>
          </a:stretch>
        </p:blipFill>
        <p:spPr>
          <a:xfrm>
            <a:off x="4345103" y="1727436"/>
            <a:ext cx="4798897" cy="4239801"/>
          </a:xfrm>
          <a:prstGeom prst="rect">
            <a:avLst/>
          </a:prstGeom>
          <a:solidFill>
            <a:schemeClr val="bg1"/>
          </a:solidFill>
        </p:spPr>
      </p:pic>
      <p:cxnSp>
        <p:nvCxnSpPr>
          <p:cNvPr id="7" name="直線矢印コネクタ 6">
            <a:extLst>
              <a:ext uri="{FF2B5EF4-FFF2-40B4-BE49-F238E27FC236}">
                <a16:creationId xmlns:a16="http://schemas.microsoft.com/office/drawing/2014/main" id="{CE719A40-1B5A-433A-ABA8-DB67BDB04AE3}"/>
              </a:ext>
            </a:extLst>
          </p:cNvPr>
          <p:cNvCxnSpPr>
            <a:cxnSpLocks/>
          </p:cNvCxnSpPr>
          <p:nvPr/>
        </p:nvCxnSpPr>
        <p:spPr>
          <a:xfrm>
            <a:off x="6087291" y="5092995"/>
            <a:ext cx="1142849"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3C551A1-EE4A-40DF-8653-960F40C313A6}"/>
              </a:ext>
            </a:extLst>
          </p:cNvPr>
          <p:cNvSpPr txBox="1"/>
          <p:nvPr/>
        </p:nvSpPr>
        <p:spPr>
          <a:xfrm>
            <a:off x="7341932" y="4101616"/>
            <a:ext cx="1668972" cy="1754326"/>
          </a:xfrm>
          <a:prstGeom prst="rect">
            <a:avLst/>
          </a:prstGeom>
          <a:noFill/>
        </p:spPr>
        <p:txBody>
          <a:bodyPr wrap="square" rtlCol="0">
            <a:spAutoFit/>
          </a:bodyPr>
          <a:lstStyle/>
          <a:p>
            <a:r>
              <a:rPr kumimoji="1" lang="ja-JP" altLang="en-US" dirty="0"/>
              <a:t>頻出順に並べ、使用割合を</a:t>
            </a:r>
            <a:endParaRPr kumimoji="1" lang="en-US" altLang="ja-JP" dirty="0"/>
          </a:p>
          <a:p>
            <a:r>
              <a:rPr kumimoji="1" lang="ja-JP" altLang="en-US" dirty="0"/>
              <a:t>視覚化</a:t>
            </a:r>
            <a:endParaRPr kumimoji="1" lang="en-US" altLang="ja-JP" dirty="0"/>
          </a:p>
          <a:p>
            <a:endParaRPr kumimoji="1" lang="en-US" altLang="ja-JP" dirty="0"/>
          </a:p>
          <a:p>
            <a:r>
              <a:rPr kumimoji="1" lang="ja-JP" altLang="en-US" dirty="0"/>
              <a:t>積み立てグラフにする</a:t>
            </a:r>
          </a:p>
        </p:txBody>
      </p:sp>
      <p:sp>
        <p:nvSpPr>
          <p:cNvPr id="9" name="テキスト ボックス 8">
            <a:extLst>
              <a:ext uri="{FF2B5EF4-FFF2-40B4-BE49-F238E27FC236}">
                <a16:creationId xmlns:a16="http://schemas.microsoft.com/office/drawing/2014/main" id="{CC2870C5-8415-413A-8656-EA606E606CC5}"/>
              </a:ext>
            </a:extLst>
          </p:cNvPr>
          <p:cNvSpPr txBox="1"/>
          <p:nvPr/>
        </p:nvSpPr>
        <p:spPr>
          <a:xfrm>
            <a:off x="5921534" y="4684622"/>
            <a:ext cx="1362570" cy="307777"/>
          </a:xfrm>
          <a:prstGeom prst="rect">
            <a:avLst/>
          </a:prstGeom>
          <a:noFill/>
        </p:spPr>
        <p:txBody>
          <a:bodyPr wrap="square" rtlCol="0">
            <a:spAutoFit/>
          </a:bodyPr>
          <a:lstStyle/>
          <a:p>
            <a:r>
              <a:rPr kumimoji="1" lang="en-US" altLang="ja-JP" sz="1400" dirty="0">
                <a:latin typeface="メイリオ" panose="020B0604030504040204" pitchFamily="50" charset="-128"/>
                <a:ea typeface="メイリオ" panose="020B0604030504040204" pitchFamily="50" charset="-128"/>
              </a:rPr>
              <a:t>Excel</a:t>
            </a:r>
            <a:r>
              <a:rPr kumimoji="1" lang="ja-JP" altLang="en-US" sz="1400" dirty="0">
                <a:latin typeface="メイリオ" panose="020B0604030504040204" pitchFamily="50" charset="-128"/>
                <a:ea typeface="メイリオ" panose="020B0604030504040204" pitchFamily="50" charset="-128"/>
              </a:rPr>
              <a:t>で視覚化</a:t>
            </a:r>
          </a:p>
        </p:txBody>
      </p:sp>
    </p:spTree>
    <p:extLst>
      <p:ext uri="{BB962C8B-B14F-4D97-AF65-F5344CB8AC3E}">
        <p14:creationId xmlns:p14="http://schemas.microsoft.com/office/powerpoint/2010/main" val="914734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BF0EDD40-12F3-4902-BF6A-D2CE5FA2A5D7}"/>
              </a:ext>
            </a:extLst>
          </p:cNvPr>
          <p:cNvGraphicFramePr>
            <a:graphicFrameLocks noGrp="1"/>
          </p:cNvGraphicFramePr>
          <p:nvPr>
            <p:extLst>
              <p:ext uri="{D42A27DB-BD31-4B8C-83A1-F6EECF244321}">
                <p14:modId xmlns:p14="http://schemas.microsoft.com/office/powerpoint/2010/main" val="2034081635"/>
              </p:ext>
            </p:extLst>
          </p:nvPr>
        </p:nvGraphicFramePr>
        <p:xfrm>
          <a:off x="1153077" y="2539769"/>
          <a:ext cx="7232241" cy="457200"/>
        </p:xfrm>
        <a:graphic>
          <a:graphicData uri="http://schemas.openxmlformats.org/drawingml/2006/table">
            <a:tbl>
              <a:tblPr firstRow="1" bandRow="1">
                <a:tableStyleId>{5C22544A-7EE6-4342-B048-85BDC9FD1C3A}</a:tableStyleId>
              </a:tblPr>
              <a:tblGrid>
                <a:gridCol w="2761740">
                  <a:extLst>
                    <a:ext uri="{9D8B030D-6E8A-4147-A177-3AD203B41FA5}">
                      <a16:colId xmlns:a16="http://schemas.microsoft.com/office/drawing/2014/main" val="308385533"/>
                    </a:ext>
                  </a:extLst>
                </a:gridCol>
                <a:gridCol w="1905701">
                  <a:extLst>
                    <a:ext uri="{9D8B030D-6E8A-4147-A177-3AD203B41FA5}">
                      <a16:colId xmlns:a16="http://schemas.microsoft.com/office/drawing/2014/main" val="2107137663"/>
                    </a:ext>
                  </a:extLst>
                </a:gridCol>
                <a:gridCol w="2564800">
                  <a:extLst>
                    <a:ext uri="{9D8B030D-6E8A-4147-A177-3AD203B41FA5}">
                      <a16:colId xmlns:a16="http://schemas.microsoft.com/office/drawing/2014/main" val="763380030"/>
                    </a:ext>
                  </a:extLst>
                </a:gridCol>
              </a:tblGrid>
              <a:tr h="232205">
                <a:tc>
                  <a:txBody>
                    <a:bodyPr/>
                    <a:lstStyle/>
                    <a:p>
                      <a:r>
                        <a:rPr kumimoji="1" lang="ja-JP" altLang="en-US" sz="2400" dirty="0"/>
                        <a:t>トレーニングデータ</a:t>
                      </a:r>
                    </a:p>
                  </a:txBody>
                  <a:tcPr>
                    <a:solidFill>
                      <a:schemeClr val="accent1"/>
                    </a:solidFill>
                  </a:tcPr>
                </a:tc>
                <a:tc>
                  <a:txBody>
                    <a:bodyPr/>
                    <a:lstStyle/>
                    <a:p>
                      <a:r>
                        <a:rPr kumimoji="1" lang="ja-JP" altLang="en-US" sz="2400" dirty="0"/>
                        <a:t>検証データ</a:t>
                      </a:r>
                    </a:p>
                  </a:txBody>
                  <a:tcPr>
                    <a:solidFill>
                      <a:srgbClr val="FF0000"/>
                    </a:solidFill>
                  </a:tcPr>
                </a:tc>
                <a:tc>
                  <a:txBody>
                    <a:bodyPr/>
                    <a:lstStyle/>
                    <a:p>
                      <a:endParaRPr kumimoji="1" lang="ja-JP" altLang="en-US" sz="2400" dirty="0"/>
                    </a:p>
                  </a:txBody>
                  <a:tcPr/>
                </a:tc>
                <a:extLst>
                  <a:ext uri="{0D108BD9-81ED-4DB2-BD59-A6C34878D82A}">
                    <a16:rowId xmlns:a16="http://schemas.microsoft.com/office/drawing/2014/main" val="1911335876"/>
                  </a:ext>
                </a:extLst>
              </a:tr>
            </a:tbl>
          </a:graphicData>
        </a:graphic>
      </p:graphicFrame>
      <p:sp>
        <p:nvSpPr>
          <p:cNvPr id="2" name="矢印: 下 1">
            <a:extLst>
              <a:ext uri="{FF2B5EF4-FFF2-40B4-BE49-F238E27FC236}">
                <a16:creationId xmlns:a16="http://schemas.microsoft.com/office/drawing/2014/main" id="{7DF5CEEE-55AD-4336-8BCA-971165D470DC}"/>
              </a:ext>
            </a:extLst>
          </p:cNvPr>
          <p:cNvSpPr/>
          <p:nvPr/>
        </p:nvSpPr>
        <p:spPr>
          <a:xfrm>
            <a:off x="2723536" y="3226851"/>
            <a:ext cx="1288026" cy="1268361"/>
          </a:xfrm>
          <a:prstGeom prst="downArrow">
            <a:avLst>
              <a:gd name="adj1" fmla="val 50000"/>
              <a:gd name="adj2" fmla="val 546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1DBAB9A-AB9E-4F3D-B203-3948C1060063}"/>
              </a:ext>
            </a:extLst>
          </p:cNvPr>
          <p:cNvSpPr txBox="1"/>
          <p:nvPr/>
        </p:nvSpPr>
        <p:spPr>
          <a:xfrm>
            <a:off x="526026" y="4495212"/>
            <a:ext cx="8091948" cy="1077218"/>
          </a:xfrm>
          <a:prstGeom prst="rect">
            <a:avLst/>
          </a:prstGeom>
          <a:noFill/>
        </p:spPr>
        <p:txBody>
          <a:bodyPr wrap="square" rtlCol="0">
            <a:spAutoFit/>
          </a:bodyPr>
          <a:lstStyle/>
          <a:p>
            <a:r>
              <a:rPr kumimoji="1" lang="ja-JP" altLang="en-US" sz="3200" b="1" dirty="0"/>
              <a:t>トレーニングデータと検証データをどのように分けるかによって、結果が変わってしまう。</a:t>
            </a:r>
          </a:p>
        </p:txBody>
      </p:sp>
      <p:sp>
        <p:nvSpPr>
          <p:cNvPr id="7" name="テキスト ボックス 6">
            <a:extLst>
              <a:ext uri="{FF2B5EF4-FFF2-40B4-BE49-F238E27FC236}">
                <a16:creationId xmlns:a16="http://schemas.microsoft.com/office/drawing/2014/main" id="{6AE40B4E-7F21-427D-85FA-0EFD8B4B642E}"/>
              </a:ext>
            </a:extLst>
          </p:cNvPr>
          <p:cNvSpPr txBox="1"/>
          <p:nvPr/>
        </p:nvSpPr>
        <p:spPr>
          <a:xfrm>
            <a:off x="442451" y="270387"/>
            <a:ext cx="6744929" cy="769441"/>
          </a:xfrm>
          <a:prstGeom prst="rect">
            <a:avLst/>
          </a:prstGeom>
          <a:noFill/>
        </p:spPr>
        <p:txBody>
          <a:bodyPr wrap="square" rtlCol="0">
            <a:spAutoFit/>
          </a:bodyPr>
          <a:lstStyle/>
          <a:p>
            <a:r>
              <a:rPr kumimoji="1" lang="ja-JP" altLang="en-US" sz="4400" b="1" dirty="0">
                <a:latin typeface="+mj-lt"/>
              </a:rPr>
              <a:t>ホールドアウト法の欠点</a:t>
            </a:r>
          </a:p>
        </p:txBody>
      </p:sp>
    </p:spTree>
    <p:extLst>
      <p:ext uri="{BB962C8B-B14F-4D97-AF65-F5344CB8AC3E}">
        <p14:creationId xmlns:p14="http://schemas.microsoft.com/office/powerpoint/2010/main" val="3167746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3D4BB-9978-4238-8AC8-A038E8F0F2FB}"/>
              </a:ext>
            </a:extLst>
          </p:cNvPr>
          <p:cNvSpPr>
            <a:spLocks noGrp="1"/>
          </p:cNvSpPr>
          <p:nvPr>
            <p:ph type="title"/>
          </p:nvPr>
        </p:nvSpPr>
        <p:spPr/>
        <p:txBody>
          <a:bodyPr>
            <a:normAutofit fontScale="90000"/>
          </a:bodyPr>
          <a:lstStyle/>
          <a:p>
            <a:r>
              <a:rPr kumimoji="1" lang="ja-JP" altLang="en-US" dirty="0"/>
              <a:t>クロスバリデーション（交差検証）</a:t>
            </a:r>
          </a:p>
        </p:txBody>
      </p:sp>
      <p:graphicFrame>
        <p:nvGraphicFramePr>
          <p:cNvPr id="5" name="表 4">
            <a:extLst>
              <a:ext uri="{FF2B5EF4-FFF2-40B4-BE49-F238E27FC236}">
                <a16:creationId xmlns:a16="http://schemas.microsoft.com/office/drawing/2014/main" id="{B89B82B9-B7B7-4CBA-820C-542DD5690F15}"/>
              </a:ext>
            </a:extLst>
          </p:cNvPr>
          <p:cNvGraphicFramePr>
            <a:graphicFrameLocks noGrp="1"/>
          </p:cNvGraphicFramePr>
          <p:nvPr>
            <p:extLst>
              <p:ext uri="{D42A27DB-BD31-4B8C-83A1-F6EECF244321}">
                <p14:modId xmlns:p14="http://schemas.microsoft.com/office/powerpoint/2010/main" val="1014032931"/>
              </p:ext>
            </p:extLst>
          </p:nvPr>
        </p:nvGraphicFramePr>
        <p:xfrm>
          <a:off x="135930" y="1514167"/>
          <a:ext cx="8917860" cy="501446"/>
        </p:xfrm>
        <a:graphic>
          <a:graphicData uri="http://schemas.openxmlformats.org/drawingml/2006/table">
            <a:tbl>
              <a:tblPr firstRow="1" bandRow="1">
                <a:tableStyleId>{5C22544A-7EE6-4342-B048-85BDC9FD1C3A}</a:tableStyleId>
              </a:tblPr>
              <a:tblGrid>
                <a:gridCol w="1783572">
                  <a:extLst>
                    <a:ext uri="{9D8B030D-6E8A-4147-A177-3AD203B41FA5}">
                      <a16:colId xmlns:a16="http://schemas.microsoft.com/office/drawing/2014/main" val="1956840890"/>
                    </a:ext>
                  </a:extLst>
                </a:gridCol>
                <a:gridCol w="1783572">
                  <a:extLst>
                    <a:ext uri="{9D8B030D-6E8A-4147-A177-3AD203B41FA5}">
                      <a16:colId xmlns:a16="http://schemas.microsoft.com/office/drawing/2014/main" val="1037898847"/>
                    </a:ext>
                  </a:extLst>
                </a:gridCol>
                <a:gridCol w="1783572">
                  <a:extLst>
                    <a:ext uri="{9D8B030D-6E8A-4147-A177-3AD203B41FA5}">
                      <a16:colId xmlns:a16="http://schemas.microsoft.com/office/drawing/2014/main" val="4135501472"/>
                    </a:ext>
                  </a:extLst>
                </a:gridCol>
                <a:gridCol w="1783572">
                  <a:extLst>
                    <a:ext uri="{9D8B030D-6E8A-4147-A177-3AD203B41FA5}">
                      <a16:colId xmlns:a16="http://schemas.microsoft.com/office/drawing/2014/main" val="3261024109"/>
                    </a:ext>
                  </a:extLst>
                </a:gridCol>
                <a:gridCol w="1783572">
                  <a:extLst>
                    <a:ext uri="{9D8B030D-6E8A-4147-A177-3AD203B41FA5}">
                      <a16:colId xmlns:a16="http://schemas.microsoft.com/office/drawing/2014/main" val="4143216588"/>
                    </a:ext>
                  </a:extLst>
                </a:gridCol>
              </a:tblGrid>
              <a:tr h="501446">
                <a:tc>
                  <a:txBody>
                    <a:bodyPr/>
                    <a:lstStyle/>
                    <a:p>
                      <a:r>
                        <a:rPr kumimoji="1" lang="ja-JP" altLang="en-US" sz="24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検証</a:t>
                      </a:r>
                    </a:p>
                  </a:txBody>
                  <a:tcPr>
                    <a:solidFill>
                      <a:srgbClr val="FF0000"/>
                    </a:solidFill>
                  </a:tcPr>
                </a:tc>
                <a:extLst>
                  <a:ext uri="{0D108BD9-81ED-4DB2-BD59-A6C34878D82A}">
                    <a16:rowId xmlns:a16="http://schemas.microsoft.com/office/drawing/2014/main" val="3970171142"/>
                  </a:ext>
                </a:extLst>
              </a:tr>
            </a:tbl>
          </a:graphicData>
        </a:graphic>
      </p:graphicFrame>
      <p:graphicFrame>
        <p:nvGraphicFramePr>
          <p:cNvPr id="12" name="表 11">
            <a:extLst>
              <a:ext uri="{FF2B5EF4-FFF2-40B4-BE49-F238E27FC236}">
                <a16:creationId xmlns:a16="http://schemas.microsoft.com/office/drawing/2014/main" id="{DE047BE7-FCD3-4479-BBA1-1C55002CF87A}"/>
              </a:ext>
            </a:extLst>
          </p:cNvPr>
          <p:cNvGraphicFramePr>
            <a:graphicFrameLocks noGrp="1"/>
          </p:cNvGraphicFramePr>
          <p:nvPr>
            <p:extLst>
              <p:ext uri="{D42A27DB-BD31-4B8C-83A1-F6EECF244321}">
                <p14:modId xmlns:p14="http://schemas.microsoft.com/office/powerpoint/2010/main" val="30243779"/>
              </p:ext>
            </p:extLst>
          </p:nvPr>
        </p:nvGraphicFramePr>
        <p:xfrm>
          <a:off x="135930" y="2109019"/>
          <a:ext cx="8917860" cy="501446"/>
        </p:xfrm>
        <a:graphic>
          <a:graphicData uri="http://schemas.openxmlformats.org/drawingml/2006/table">
            <a:tbl>
              <a:tblPr firstRow="1" bandRow="1">
                <a:tableStyleId>{5C22544A-7EE6-4342-B048-85BDC9FD1C3A}</a:tableStyleId>
              </a:tblPr>
              <a:tblGrid>
                <a:gridCol w="1783572">
                  <a:extLst>
                    <a:ext uri="{9D8B030D-6E8A-4147-A177-3AD203B41FA5}">
                      <a16:colId xmlns:a16="http://schemas.microsoft.com/office/drawing/2014/main" val="1956840890"/>
                    </a:ext>
                  </a:extLst>
                </a:gridCol>
                <a:gridCol w="1783572">
                  <a:extLst>
                    <a:ext uri="{9D8B030D-6E8A-4147-A177-3AD203B41FA5}">
                      <a16:colId xmlns:a16="http://schemas.microsoft.com/office/drawing/2014/main" val="1037898847"/>
                    </a:ext>
                  </a:extLst>
                </a:gridCol>
                <a:gridCol w="1783572">
                  <a:extLst>
                    <a:ext uri="{9D8B030D-6E8A-4147-A177-3AD203B41FA5}">
                      <a16:colId xmlns:a16="http://schemas.microsoft.com/office/drawing/2014/main" val="4135501472"/>
                    </a:ext>
                  </a:extLst>
                </a:gridCol>
                <a:gridCol w="1783572">
                  <a:extLst>
                    <a:ext uri="{9D8B030D-6E8A-4147-A177-3AD203B41FA5}">
                      <a16:colId xmlns:a16="http://schemas.microsoft.com/office/drawing/2014/main" val="3261024109"/>
                    </a:ext>
                  </a:extLst>
                </a:gridCol>
                <a:gridCol w="1783572">
                  <a:extLst>
                    <a:ext uri="{9D8B030D-6E8A-4147-A177-3AD203B41FA5}">
                      <a16:colId xmlns:a16="http://schemas.microsoft.com/office/drawing/2014/main" val="4143216588"/>
                    </a:ext>
                  </a:extLst>
                </a:gridCol>
              </a:tblGrid>
              <a:tr h="501446">
                <a:tc>
                  <a:txBody>
                    <a:bodyPr/>
                    <a:lstStyle/>
                    <a:p>
                      <a:r>
                        <a:rPr kumimoji="1" lang="ja-JP" altLang="en-US" sz="24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検証</a:t>
                      </a:r>
                    </a:p>
                  </a:txBody>
                  <a:tcPr>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トレーニング</a:t>
                      </a:r>
                    </a:p>
                  </a:txBody>
                  <a:tcPr/>
                </a:tc>
                <a:extLst>
                  <a:ext uri="{0D108BD9-81ED-4DB2-BD59-A6C34878D82A}">
                    <a16:rowId xmlns:a16="http://schemas.microsoft.com/office/drawing/2014/main" val="3970171142"/>
                  </a:ext>
                </a:extLst>
              </a:tr>
            </a:tbl>
          </a:graphicData>
        </a:graphic>
      </p:graphicFrame>
      <p:graphicFrame>
        <p:nvGraphicFramePr>
          <p:cNvPr id="13" name="表 12">
            <a:extLst>
              <a:ext uri="{FF2B5EF4-FFF2-40B4-BE49-F238E27FC236}">
                <a16:creationId xmlns:a16="http://schemas.microsoft.com/office/drawing/2014/main" id="{F456D38F-CAB3-4272-97C7-70A0DFDA206E}"/>
              </a:ext>
            </a:extLst>
          </p:cNvPr>
          <p:cNvGraphicFramePr>
            <a:graphicFrameLocks noGrp="1"/>
          </p:cNvGraphicFramePr>
          <p:nvPr>
            <p:extLst>
              <p:ext uri="{D42A27DB-BD31-4B8C-83A1-F6EECF244321}">
                <p14:modId xmlns:p14="http://schemas.microsoft.com/office/powerpoint/2010/main" val="68219843"/>
              </p:ext>
            </p:extLst>
          </p:nvPr>
        </p:nvGraphicFramePr>
        <p:xfrm>
          <a:off x="135930" y="2703871"/>
          <a:ext cx="8917860" cy="501446"/>
        </p:xfrm>
        <a:graphic>
          <a:graphicData uri="http://schemas.openxmlformats.org/drawingml/2006/table">
            <a:tbl>
              <a:tblPr firstRow="1" bandRow="1">
                <a:tableStyleId>{5C22544A-7EE6-4342-B048-85BDC9FD1C3A}</a:tableStyleId>
              </a:tblPr>
              <a:tblGrid>
                <a:gridCol w="1783572">
                  <a:extLst>
                    <a:ext uri="{9D8B030D-6E8A-4147-A177-3AD203B41FA5}">
                      <a16:colId xmlns:a16="http://schemas.microsoft.com/office/drawing/2014/main" val="1956840890"/>
                    </a:ext>
                  </a:extLst>
                </a:gridCol>
                <a:gridCol w="1783572">
                  <a:extLst>
                    <a:ext uri="{9D8B030D-6E8A-4147-A177-3AD203B41FA5}">
                      <a16:colId xmlns:a16="http://schemas.microsoft.com/office/drawing/2014/main" val="1037898847"/>
                    </a:ext>
                  </a:extLst>
                </a:gridCol>
                <a:gridCol w="1783572">
                  <a:extLst>
                    <a:ext uri="{9D8B030D-6E8A-4147-A177-3AD203B41FA5}">
                      <a16:colId xmlns:a16="http://schemas.microsoft.com/office/drawing/2014/main" val="4135501472"/>
                    </a:ext>
                  </a:extLst>
                </a:gridCol>
                <a:gridCol w="1783572">
                  <a:extLst>
                    <a:ext uri="{9D8B030D-6E8A-4147-A177-3AD203B41FA5}">
                      <a16:colId xmlns:a16="http://schemas.microsoft.com/office/drawing/2014/main" val="3261024109"/>
                    </a:ext>
                  </a:extLst>
                </a:gridCol>
                <a:gridCol w="1783572">
                  <a:extLst>
                    <a:ext uri="{9D8B030D-6E8A-4147-A177-3AD203B41FA5}">
                      <a16:colId xmlns:a16="http://schemas.microsoft.com/office/drawing/2014/main" val="4143216588"/>
                    </a:ext>
                  </a:extLst>
                </a:gridCol>
              </a:tblGrid>
              <a:tr h="501446">
                <a:tc>
                  <a:txBody>
                    <a:bodyPr/>
                    <a:lstStyle/>
                    <a:p>
                      <a:r>
                        <a:rPr kumimoji="1" lang="ja-JP" altLang="en-US" sz="24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検証</a:t>
                      </a:r>
                    </a:p>
                  </a:txBody>
                  <a:tcPr>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トレーニング</a:t>
                      </a:r>
                    </a:p>
                  </a:txBody>
                  <a:tcPr/>
                </a:tc>
                <a:extLst>
                  <a:ext uri="{0D108BD9-81ED-4DB2-BD59-A6C34878D82A}">
                    <a16:rowId xmlns:a16="http://schemas.microsoft.com/office/drawing/2014/main" val="3970171142"/>
                  </a:ext>
                </a:extLst>
              </a:tr>
            </a:tbl>
          </a:graphicData>
        </a:graphic>
      </p:graphicFrame>
      <p:graphicFrame>
        <p:nvGraphicFramePr>
          <p:cNvPr id="14" name="表 13">
            <a:extLst>
              <a:ext uri="{FF2B5EF4-FFF2-40B4-BE49-F238E27FC236}">
                <a16:creationId xmlns:a16="http://schemas.microsoft.com/office/drawing/2014/main" id="{2ACE120F-CE0C-4F85-9D80-92763E7FA39D}"/>
              </a:ext>
            </a:extLst>
          </p:cNvPr>
          <p:cNvGraphicFramePr>
            <a:graphicFrameLocks noGrp="1"/>
          </p:cNvGraphicFramePr>
          <p:nvPr>
            <p:extLst>
              <p:ext uri="{D42A27DB-BD31-4B8C-83A1-F6EECF244321}">
                <p14:modId xmlns:p14="http://schemas.microsoft.com/office/powerpoint/2010/main" val="1868466935"/>
              </p:ext>
            </p:extLst>
          </p:nvPr>
        </p:nvGraphicFramePr>
        <p:xfrm>
          <a:off x="135930" y="3298723"/>
          <a:ext cx="8917860" cy="501446"/>
        </p:xfrm>
        <a:graphic>
          <a:graphicData uri="http://schemas.openxmlformats.org/drawingml/2006/table">
            <a:tbl>
              <a:tblPr firstRow="1" bandRow="1">
                <a:tableStyleId>{5C22544A-7EE6-4342-B048-85BDC9FD1C3A}</a:tableStyleId>
              </a:tblPr>
              <a:tblGrid>
                <a:gridCol w="1783572">
                  <a:extLst>
                    <a:ext uri="{9D8B030D-6E8A-4147-A177-3AD203B41FA5}">
                      <a16:colId xmlns:a16="http://schemas.microsoft.com/office/drawing/2014/main" val="1956840890"/>
                    </a:ext>
                  </a:extLst>
                </a:gridCol>
                <a:gridCol w="1783572">
                  <a:extLst>
                    <a:ext uri="{9D8B030D-6E8A-4147-A177-3AD203B41FA5}">
                      <a16:colId xmlns:a16="http://schemas.microsoft.com/office/drawing/2014/main" val="1037898847"/>
                    </a:ext>
                  </a:extLst>
                </a:gridCol>
                <a:gridCol w="1783572">
                  <a:extLst>
                    <a:ext uri="{9D8B030D-6E8A-4147-A177-3AD203B41FA5}">
                      <a16:colId xmlns:a16="http://schemas.microsoft.com/office/drawing/2014/main" val="4135501472"/>
                    </a:ext>
                  </a:extLst>
                </a:gridCol>
                <a:gridCol w="1783572">
                  <a:extLst>
                    <a:ext uri="{9D8B030D-6E8A-4147-A177-3AD203B41FA5}">
                      <a16:colId xmlns:a16="http://schemas.microsoft.com/office/drawing/2014/main" val="3261024109"/>
                    </a:ext>
                  </a:extLst>
                </a:gridCol>
                <a:gridCol w="1783572">
                  <a:extLst>
                    <a:ext uri="{9D8B030D-6E8A-4147-A177-3AD203B41FA5}">
                      <a16:colId xmlns:a16="http://schemas.microsoft.com/office/drawing/2014/main" val="4143216588"/>
                    </a:ext>
                  </a:extLst>
                </a:gridCol>
              </a:tblGrid>
              <a:tr h="501446">
                <a:tc>
                  <a:txBody>
                    <a:bodyPr/>
                    <a:lstStyle/>
                    <a:p>
                      <a:r>
                        <a:rPr kumimoji="1" lang="ja-JP" altLang="en-US" sz="24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検証</a:t>
                      </a:r>
                    </a:p>
                  </a:txBody>
                  <a:tcPr>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トレーニング</a:t>
                      </a:r>
                    </a:p>
                  </a:txBody>
                  <a:tcPr/>
                </a:tc>
                <a:extLst>
                  <a:ext uri="{0D108BD9-81ED-4DB2-BD59-A6C34878D82A}">
                    <a16:rowId xmlns:a16="http://schemas.microsoft.com/office/drawing/2014/main" val="3970171142"/>
                  </a:ext>
                </a:extLst>
              </a:tr>
            </a:tbl>
          </a:graphicData>
        </a:graphic>
      </p:graphicFrame>
      <p:graphicFrame>
        <p:nvGraphicFramePr>
          <p:cNvPr id="15" name="表 14">
            <a:extLst>
              <a:ext uri="{FF2B5EF4-FFF2-40B4-BE49-F238E27FC236}">
                <a16:creationId xmlns:a16="http://schemas.microsoft.com/office/drawing/2014/main" id="{6AD19C96-A097-43E3-B3B2-412BFC3132FC}"/>
              </a:ext>
            </a:extLst>
          </p:cNvPr>
          <p:cNvGraphicFramePr>
            <a:graphicFrameLocks noGrp="1"/>
          </p:cNvGraphicFramePr>
          <p:nvPr>
            <p:extLst>
              <p:ext uri="{D42A27DB-BD31-4B8C-83A1-F6EECF244321}">
                <p14:modId xmlns:p14="http://schemas.microsoft.com/office/powerpoint/2010/main" val="446181118"/>
              </p:ext>
            </p:extLst>
          </p:nvPr>
        </p:nvGraphicFramePr>
        <p:xfrm>
          <a:off x="135930" y="3893575"/>
          <a:ext cx="8917860" cy="501446"/>
        </p:xfrm>
        <a:graphic>
          <a:graphicData uri="http://schemas.openxmlformats.org/drawingml/2006/table">
            <a:tbl>
              <a:tblPr firstRow="1" bandRow="1">
                <a:tableStyleId>{5C22544A-7EE6-4342-B048-85BDC9FD1C3A}</a:tableStyleId>
              </a:tblPr>
              <a:tblGrid>
                <a:gridCol w="1783572">
                  <a:extLst>
                    <a:ext uri="{9D8B030D-6E8A-4147-A177-3AD203B41FA5}">
                      <a16:colId xmlns:a16="http://schemas.microsoft.com/office/drawing/2014/main" val="1956840890"/>
                    </a:ext>
                  </a:extLst>
                </a:gridCol>
                <a:gridCol w="1783572">
                  <a:extLst>
                    <a:ext uri="{9D8B030D-6E8A-4147-A177-3AD203B41FA5}">
                      <a16:colId xmlns:a16="http://schemas.microsoft.com/office/drawing/2014/main" val="1037898847"/>
                    </a:ext>
                  </a:extLst>
                </a:gridCol>
                <a:gridCol w="1783572">
                  <a:extLst>
                    <a:ext uri="{9D8B030D-6E8A-4147-A177-3AD203B41FA5}">
                      <a16:colId xmlns:a16="http://schemas.microsoft.com/office/drawing/2014/main" val="4135501472"/>
                    </a:ext>
                  </a:extLst>
                </a:gridCol>
                <a:gridCol w="1783572">
                  <a:extLst>
                    <a:ext uri="{9D8B030D-6E8A-4147-A177-3AD203B41FA5}">
                      <a16:colId xmlns:a16="http://schemas.microsoft.com/office/drawing/2014/main" val="3261024109"/>
                    </a:ext>
                  </a:extLst>
                </a:gridCol>
                <a:gridCol w="1783572">
                  <a:extLst>
                    <a:ext uri="{9D8B030D-6E8A-4147-A177-3AD203B41FA5}">
                      <a16:colId xmlns:a16="http://schemas.microsoft.com/office/drawing/2014/main" val="4143216588"/>
                    </a:ext>
                  </a:extLst>
                </a:gridCol>
              </a:tblGrid>
              <a:tr h="5014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検証</a:t>
                      </a:r>
                    </a:p>
                  </a:txBody>
                  <a:tcPr>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トレーニング</a:t>
                      </a:r>
                    </a:p>
                  </a:txBody>
                  <a:tcPr/>
                </a:tc>
                <a:extLst>
                  <a:ext uri="{0D108BD9-81ED-4DB2-BD59-A6C34878D82A}">
                    <a16:rowId xmlns:a16="http://schemas.microsoft.com/office/drawing/2014/main" val="3970171142"/>
                  </a:ext>
                </a:extLst>
              </a:tr>
            </a:tbl>
          </a:graphicData>
        </a:graphic>
      </p:graphicFrame>
      <p:sp>
        <p:nvSpPr>
          <p:cNvPr id="16" name="テキスト ボックス 15">
            <a:extLst>
              <a:ext uri="{FF2B5EF4-FFF2-40B4-BE49-F238E27FC236}">
                <a16:creationId xmlns:a16="http://schemas.microsoft.com/office/drawing/2014/main" id="{BA8B26AC-1882-4754-9CD9-64E7CA6156D2}"/>
              </a:ext>
            </a:extLst>
          </p:cNvPr>
          <p:cNvSpPr txBox="1"/>
          <p:nvPr/>
        </p:nvSpPr>
        <p:spPr>
          <a:xfrm>
            <a:off x="0" y="4458932"/>
            <a:ext cx="9053790" cy="1384995"/>
          </a:xfrm>
          <a:prstGeom prst="rect">
            <a:avLst/>
          </a:prstGeom>
          <a:noFill/>
        </p:spPr>
        <p:txBody>
          <a:bodyPr wrap="square" rtlCol="0">
            <a:spAutoFit/>
          </a:bodyPr>
          <a:lstStyle/>
          <a:p>
            <a:r>
              <a:rPr kumimoji="1" lang="ja-JP" altLang="en-US" sz="2800" b="1" dirty="0"/>
              <a:t>トレーニングデータセットをランダムに</a:t>
            </a:r>
            <a:r>
              <a:rPr kumimoji="1" lang="en-US" altLang="ja-JP" sz="2800" b="1" dirty="0"/>
              <a:t>K</a:t>
            </a:r>
            <a:r>
              <a:rPr kumimoji="1" lang="ja-JP" altLang="en-US" sz="2800" b="1" dirty="0"/>
              <a:t>分割し、</a:t>
            </a:r>
            <a:endParaRPr kumimoji="1" lang="en-US" altLang="ja-JP" sz="2800" b="1" dirty="0"/>
          </a:p>
          <a:p>
            <a:r>
              <a:rPr kumimoji="1" lang="en-US" altLang="ja-JP" sz="2800" b="1" dirty="0"/>
              <a:t>k-1</a:t>
            </a:r>
            <a:r>
              <a:rPr kumimoji="1" lang="ja-JP" altLang="en-US" sz="2800" b="1" dirty="0"/>
              <a:t>個をモデルのトレーニングに、</a:t>
            </a:r>
            <a:r>
              <a:rPr kumimoji="1" lang="en-US" altLang="ja-JP" sz="2800" b="1" dirty="0"/>
              <a:t>1</a:t>
            </a:r>
            <a:r>
              <a:rPr kumimoji="1" lang="ja-JP" altLang="en-US" sz="2800" b="1" dirty="0"/>
              <a:t>個を性能評価に用いる。これを</a:t>
            </a:r>
            <a:r>
              <a:rPr kumimoji="1" lang="en-US" altLang="ja-JP" sz="2800" b="1" dirty="0"/>
              <a:t>K</a:t>
            </a:r>
            <a:r>
              <a:rPr kumimoji="1" lang="ja-JP" altLang="en-US" sz="2800" b="1" dirty="0"/>
              <a:t>回行い、平均より性能を推定する。</a:t>
            </a:r>
            <a:endParaRPr kumimoji="1" lang="en-US" altLang="ja-JP" sz="2800" b="1" dirty="0"/>
          </a:p>
        </p:txBody>
      </p:sp>
    </p:spTree>
    <p:extLst>
      <p:ext uri="{BB962C8B-B14F-4D97-AF65-F5344CB8AC3E}">
        <p14:creationId xmlns:p14="http://schemas.microsoft.com/office/powerpoint/2010/main" val="3232752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6A109F-6983-4304-B01B-CB00F6B1A8E0}"/>
              </a:ext>
            </a:extLst>
          </p:cNvPr>
          <p:cNvSpPr>
            <a:spLocks noGrp="1"/>
          </p:cNvSpPr>
          <p:nvPr>
            <p:ph type="title"/>
          </p:nvPr>
        </p:nvSpPr>
        <p:spPr/>
        <p:txBody>
          <a:bodyPr/>
          <a:lstStyle/>
          <a:p>
            <a:r>
              <a:rPr kumimoji="1" lang="ja-JP" altLang="en-US" dirty="0"/>
              <a:t>グリッドサーチ法</a:t>
            </a:r>
          </a:p>
        </p:txBody>
      </p:sp>
      <p:sp>
        <p:nvSpPr>
          <p:cNvPr id="3" name="コンテンツ プレースホルダー 2">
            <a:extLst>
              <a:ext uri="{FF2B5EF4-FFF2-40B4-BE49-F238E27FC236}">
                <a16:creationId xmlns:a16="http://schemas.microsoft.com/office/drawing/2014/main" id="{BDE7D94B-22F1-43C3-9E18-3471DF4150BD}"/>
              </a:ext>
            </a:extLst>
          </p:cNvPr>
          <p:cNvSpPr>
            <a:spLocks noGrp="1"/>
          </p:cNvSpPr>
          <p:nvPr>
            <p:ph idx="1"/>
          </p:nvPr>
        </p:nvSpPr>
        <p:spPr>
          <a:xfrm>
            <a:off x="822960" y="1403927"/>
            <a:ext cx="8585200" cy="4465167"/>
          </a:xfrm>
        </p:spPr>
        <p:txBody>
          <a:bodyPr/>
          <a:lstStyle/>
          <a:p>
            <a:r>
              <a:rPr kumimoji="1" lang="ja-JP" altLang="en-US" dirty="0"/>
              <a:t>トレーニングデータによらず、モデル毎に</a:t>
            </a:r>
            <a:endParaRPr kumimoji="1" lang="en-US" altLang="ja-JP" dirty="0"/>
          </a:p>
          <a:p>
            <a:r>
              <a:rPr kumimoji="1" lang="ja-JP" altLang="en-US" dirty="0"/>
              <a:t>存在する、チューニングパラメータ</a:t>
            </a:r>
            <a:endParaRPr kumimoji="1" lang="en-US" altLang="ja-JP" dirty="0"/>
          </a:p>
          <a:p>
            <a:r>
              <a:rPr lang="ja-JP" altLang="en-US" dirty="0"/>
              <a:t>➡ハイパーパラメータ</a:t>
            </a:r>
            <a:endParaRPr lang="en-US" altLang="ja-JP" dirty="0"/>
          </a:p>
          <a:p>
            <a:endParaRPr kumimoji="1" lang="en-US" altLang="ja-JP" dirty="0"/>
          </a:p>
          <a:p>
            <a:r>
              <a:rPr lang="ja-JP" altLang="en-US" dirty="0"/>
              <a:t>ハイパーパラメータの値のリストで指定し、</a:t>
            </a:r>
            <a:endParaRPr lang="en-US" altLang="ja-JP" dirty="0"/>
          </a:p>
          <a:p>
            <a:r>
              <a:rPr kumimoji="1" lang="ja-JP" altLang="en-US" dirty="0"/>
              <a:t>その組み合わせを全て行い、より良い</a:t>
            </a:r>
            <a:endParaRPr kumimoji="1" lang="en-US" altLang="ja-JP" dirty="0"/>
          </a:p>
          <a:p>
            <a:r>
              <a:rPr kumimoji="1" lang="ja-JP" altLang="en-US" dirty="0"/>
              <a:t>ハイパーパラメータを決める手順</a:t>
            </a:r>
          </a:p>
        </p:txBody>
      </p:sp>
    </p:spTree>
    <p:extLst>
      <p:ext uri="{BB962C8B-B14F-4D97-AF65-F5344CB8AC3E}">
        <p14:creationId xmlns:p14="http://schemas.microsoft.com/office/powerpoint/2010/main" val="2623395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4AEC39-9A59-4A30-BBA4-623CB19E2112}"/>
              </a:ext>
            </a:extLst>
          </p:cNvPr>
          <p:cNvSpPr>
            <a:spLocks noGrp="1"/>
          </p:cNvSpPr>
          <p:nvPr>
            <p:ph type="title"/>
          </p:nvPr>
        </p:nvSpPr>
        <p:spPr/>
        <p:txBody>
          <a:bodyPr/>
          <a:lstStyle/>
          <a:p>
            <a:r>
              <a:rPr kumimoji="1" lang="ja-JP" altLang="en-US" dirty="0"/>
              <a:t>入れ子式交差検証</a:t>
            </a:r>
          </a:p>
        </p:txBody>
      </p:sp>
      <p:graphicFrame>
        <p:nvGraphicFramePr>
          <p:cNvPr id="4" name="表 3">
            <a:extLst>
              <a:ext uri="{FF2B5EF4-FFF2-40B4-BE49-F238E27FC236}">
                <a16:creationId xmlns:a16="http://schemas.microsoft.com/office/drawing/2014/main" id="{D9138178-983D-4F07-B621-69B96F5C5461}"/>
              </a:ext>
            </a:extLst>
          </p:cNvPr>
          <p:cNvGraphicFramePr>
            <a:graphicFrameLocks noGrp="1"/>
          </p:cNvGraphicFramePr>
          <p:nvPr>
            <p:extLst>
              <p:ext uri="{D42A27DB-BD31-4B8C-83A1-F6EECF244321}">
                <p14:modId xmlns:p14="http://schemas.microsoft.com/office/powerpoint/2010/main" val="2095554411"/>
              </p:ext>
            </p:extLst>
          </p:nvPr>
        </p:nvGraphicFramePr>
        <p:xfrm>
          <a:off x="165427" y="1924239"/>
          <a:ext cx="7661050" cy="501446"/>
        </p:xfrm>
        <a:graphic>
          <a:graphicData uri="http://schemas.openxmlformats.org/drawingml/2006/table">
            <a:tbl>
              <a:tblPr firstRow="1" bandRow="1">
                <a:tableStyleId>{5C22544A-7EE6-4342-B048-85BDC9FD1C3A}</a:tableStyleId>
              </a:tblPr>
              <a:tblGrid>
                <a:gridCol w="1532210">
                  <a:extLst>
                    <a:ext uri="{9D8B030D-6E8A-4147-A177-3AD203B41FA5}">
                      <a16:colId xmlns:a16="http://schemas.microsoft.com/office/drawing/2014/main" val="1956840890"/>
                    </a:ext>
                  </a:extLst>
                </a:gridCol>
                <a:gridCol w="1532210">
                  <a:extLst>
                    <a:ext uri="{9D8B030D-6E8A-4147-A177-3AD203B41FA5}">
                      <a16:colId xmlns:a16="http://schemas.microsoft.com/office/drawing/2014/main" val="1037898847"/>
                    </a:ext>
                  </a:extLst>
                </a:gridCol>
                <a:gridCol w="1532210">
                  <a:extLst>
                    <a:ext uri="{9D8B030D-6E8A-4147-A177-3AD203B41FA5}">
                      <a16:colId xmlns:a16="http://schemas.microsoft.com/office/drawing/2014/main" val="4135501472"/>
                    </a:ext>
                  </a:extLst>
                </a:gridCol>
                <a:gridCol w="1532210">
                  <a:extLst>
                    <a:ext uri="{9D8B030D-6E8A-4147-A177-3AD203B41FA5}">
                      <a16:colId xmlns:a16="http://schemas.microsoft.com/office/drawing/2014/main" val="3261024109"/>
                    </a:ext>
                  </a:extLst>
                </a:gridCol>
                <a:gridCol w="1532210">
                  <a:extLst>
                    <a:ext uri="{9D8B030D-6E8A-4147-A177-3AD203B41FA5}">
                      <a16:colId xmlns:a16="http://schemas.microsoft.com/office/drawing/2014/main" val="4143216588"/>
                    </a:ext>
                  </a:extLst>
                </a:gridCol>
              </a:tblGrid>
              <a:tr h="501446">
                <a:tc>
                  <a:txBody>
                    <a:bodyPr/>
                    <a:lstStyle/>
                    <a:p>
                      <a:r>
                        <a:rPr kumimoji="1" lang="ja-JP" altLang="en-US" sz="20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テスト</a:t>
                      </a:r>
                    </a:p>
                  </a:txBody>
                  <a:tcPr>
                    <a:solidFill>
                      <a:srgbClr val="FF0000"/>
                    </a:solidFill>
                  </a:tcPr>
                </a:tc>
                <a:extLst>
                  <a:ext uri="{0D108BD9-81ED-4DB2-BD59-A6C34878D82A}">
                    <a16:rowId xmlns:a16="http://schemas.microsoft.com/office/drawing/2014/main" val="3970171142"/>
                  </a:ext>
                </a:extLst>
              </a:tr>
            </a:tbl>
          </a:graphicData>
        </a:graphic>
      </p:graphicFrame>
      <p:graphicFrame>
        <p:nvGraphicFramePr>
          <p:cNvPr id="5" name="表 4">
            <a:extLst>
              <a:ext uri="{FF2B5EF4-FFF2-40B4-BE49-F238E27FC236}">
                <a16:creationId xmlns:a16="http://schemas.microsoft.com/office/drawing/2014/main" id="{518EDEEB-E6A4-4079-A712-2E18E9B4282D}"/>
              </a:ext>
            </a:extLst>
          </p:cNvPr>
          <p:cNvGraphicFramePr>
            <a:graphicFrameLocks noGrp="1"/>
          </p:cNvGraphicFramePr>
          <p:nvPr>
            <p:extLst>
              <p:ext uri="{D42A27DB-BD31-4B8C-83A1-F6EECF244321}">
                <p14:modId xmlns:p14="http://schemas.microsoft.com/office/powerpoint/2010/main" val="2425006801"/>
              </p:ext>
            </p:extLst>
          </p:nvPr>
        </p:nvGraphicFramePr>
        <p:xfrm>
          <a:off x="165427" y="2482644"/>
          <a:ext cx="7661050" cy="501446"/>
        </p:xfrm>
        <a:graphic>
          <a:graphicData uri="http://schemas.openxmlformats.org/drawingml/2006/table">
            <a:tbl>
              <a:tblPr firstRow="1" bandRow="1">
                <a:tableStyleId>{5C22544A-7EE6-4342-B048-85BDC9FD1C3A}</a:tableStyleId>
              </a:tblPr>
              <a:tblGrid>
                <a:gridCol w="1532210">
                  <a:extLst>
                    <a:ext uri="{9D8B030D-6E8A-4147-A177-3AD203B41FA5}">
                      <a16:colId xmlns:a16="http://schemas.microsoft.com/office/drawing/2014/main" val="1956840890"/>
                    </a:ext>
                  </a:extLst>
                </a:gridCol>
                <a:gridCol w="1532210">
                  <a:extLst>
                    <a:ext uri="{9D8B030D-6E8A-4147-A177-3AD203B41FA5}">
                      <a16:colId xmlns:a16="http://schemas.microsoft.com/office/drawing/2014/main" val="1037898847"/>
                    </a:ext>
                  </a:extLst>
                </a:gridCol>
                <a:gridCol w="1532210">
                  <a:extLst>
                    <a:ext uri="{9D8B030D-6E8A-4147-A177-3AD203B41FA5}">
                      <a16:colId xmlns:a16="http://schemas.microsoft.com/office/drawing/2014/main" val="4135501472"/>
                    </a:ext>
                  </a:extLst>
                </a:gridCol>
                <a:gridCol w="1532210">
                  <a:extLst>
                    <a:ext uri="{9D8B030D-6E8A-4147-A177-3AD203B41FA5}">
                      <a16:colId xmlns:a16="http://schemas.microsoft.com/office/drawing/2014/main" val="3261024109"/>
                    </a:ext>
                  </a:extLst>
                </a:gridCol>
                <a:gridCol w="1532210">
                  <a:extLst>
                    <a:ext uri="{9D8B030D-6E8A-4147-A177-3AD203B41FA5}">
                      <a16:colId xmlns:a16="http://schemas.microsoft.com/office/drawing/2014/main" val="4143216588"/>
                    </a:ext>
                  </a:extLst>
                </a:gridCol>
              </a:tblGrid>
              <a:tr h="501446">
                <a:tc>
                  <a:txBody>
                    <a:bodyPr/>
                    <a:lstStyle/>
                    <a:p>
                      <a:r>
                        <a:rPr kumimoji="1" lang="ja-JP" altLang="en-US" sz="20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テスト</a:t>
                      </a:r>
                    </a:p>
                  </a:txBody>
                  <a:tcPr>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トレーニング</a:t>
                      </a:r>
                    </a:p>
                  </a:txBody>
                  <a:tcPr/>
                </a:tc>
                <a:extLst>
                  <a:ext uri="{0D108BD9-81ED-4DB2-BD59-A6C34878D82A}">
                    <a16:rowId xmlns:a16="http://schemas.microsoft.com/office/drawing/2014/main" val="3970171142"/>
                  </a:ext>
                </a:extLst>
              </a:tr>
            </a:tbl>
          </a:graphicData>
        </a:graphic>
      </p:graphicFrame>
      <p:graphicFrame>
        <p:nvGraphicFramePr>
          <p:cNvPr id="6" name="表 5">
            <a:extLst>
              <a:ext uri="{FF2B5EF4-FFF2-40B4-BE49-F238E27FC236}">
                <a16:creationId xmlns:a16="http://schemas.microsoft.com/office/drawing/2014/main" id="{626EA44F-B3F8-4667-BBC7-A44954942FD9}"/>
              </a:ext>
            </a:extLst>
          </p:cNvPr>
          <p:cNvGraphicFramePr>
            <a:graphicFrameLocks noGrp="1"/>
          </p:cNvGraphicFramePr>
          <p:nvPr>
            <p:extLst>
              <p:ext uri="{D42A27DB-BD31-4B8C-83A1-F6EECF244321}">
                <p14:modId xmlns:p14="http://schemas.microsoft.com/office/powerpoint/2010/main" val="3733441881"/>
              </p:ext>
            </p:extLst>
          </p:nvPr>
        </p:nvGraphicFramePr>
        <p:xfrm>
          <a:off x="165427" y="3077496"/>
          <a:ext cx="7661050" cy="501446"/>
        </p:xfrm>
        <a:graphic>
          <a:graphicData uri="http://schemas.openxmlformats.org/drawingml/2006/table">
            <a:tbl>
              <a:tblPr firstRow="1" bandRow="1">
                <a:tableStyleId>{5C22544A-7EE6-4342-B048-85BDC9FD1C3A}</a:tableStyleId>
              </a:tblPr>
              <a:tblGrid>
                <a:gridCol w="1532210">
                  <a:extLst>
                    <a:ext uri="{9D8B030D-6E8A-4147-A177-3AD203B41FA5}">
                      <a16:colId xmlns:a16="http://schemas.microsoft.com/office/drawing/2014/main" val="1956840890"/>
                    </a:ext>
                  </a:extLst>
                </a:gridCol>
                <a:gridCol w="1532210">
                  <a:extLst>
                    <a:ext uri="{9D8B030D-6E8A-4147-A177-3AD203B41FA5}">
                      <a16:colId xmlns:a16="http://schemas.microsoft.com/office/drawing/2014/main" val="1037898847"/>
                    </a:ext>
                  </a:extLst>
                </a:gridCol>
                <a:gridCol w="1532210">
                  <a:extLst>
                    <a:ext uri="{9D8B030D-6E8A-4147-A177-3AD203B41FA5}">
                      <a16:colId xmlns:a16="http://schemas.microsoft.com/office/drawing/2014/main" val="4135501472"/>
                    </a:ext>
                  </a:extLst>
                </a:gridCol>
                <a:gridCol w="1532210">
                  <a:extLst>
                    <a:ext uri="{9D8B030D-6E8A-4147-A177-3AD203B41FA5}">
                      <a16:colId xmlns:a16="http://schemas.microsoft.com/office/drawing/2014/main" val="3261024109"/>
                    </a:ext>
                  </a:extLst>
                </a:gridCol>
                <a:gridCol w="1532210">
                  <a:extLst>
                    <a:ext uri="{9D8B030D-6E8A-4147-A177-3AD203B41FA5}">
                      <a16:colId xmlns:a16="http://schemas.microsoft.com/office/drawing/2014/main" val="4143216588"/>
                    </a:ext>
                  </a:extLst>
                </a:gridCol>
              </a:tblGrid>
              <a:tr h="501446">
                <a:tc>
                  <a:txBody>
                    <a:bodyPr/>
                    <a:lstStyle/>
                    <a:p>
                      <a:r>
                        <a:rPr kumimoji="1" lang="ja-JP" altLang="en-US" sz="20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テスト</a:t>
                      </a:r>
                    </a:p>
                  </a:txBody>
                  <a:tcPr>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トレーニング</a:t>
                      </a:r>
                    </a:p>
                  </a:txBody>
                  <a:tcPr/>
                </a:tc>
                <a:extLst>
                  <a:ext uri="{0D108BD9-81ED-4DB2-BD59-A6C34878D82A}">
                    <a16:rowId xmlns:a16="http://schemas.microsoft.com/office/drawing/2014/main" val="3970171142"/>
                  </a:ext>
                </a:extLst>
              </a:tr>
            </a:tbl>
          </a:graphicData>
        </a:graphic>
      </p:graphicFrame>
      <p:graphicFrame>
        <p:nvGraphicFramePr>
          <p:cNvPr id="7" name="表 6">
            <a:extLst>
              <a:ext uri="{FF2B5EF4-FFF2-40B4-BE49-F238E27FC236}">
                <a16:creationId xmlns:a16="http://schemas.microsoft.com/office/drawing/2014/main" id="{437E25C1-543B-4376-87E2-31634DC1C437}"/>
              </a:ext>
            </a:extLst>
          </p:cNvPr>
          <p:cNvGraphicFramePr>
            <a:graphicFrameLocks noGrp="1"/>
          </p:cNvGraphicFramePr>
          <p:nvPr>
            <p:extLst>
              <p:ext uri="{D42A27DB-BD31-4B8C-83A1-F6EECF244321}">
                <p14:modId xmlns:p14="http://schemas.microsoft.com/office/powerpoint/2010/main" val="2611604106"/>
              </p:ext>
            </p:extLst>
          </p:nvPr>
        </p:nvGraphicFramePr>
        <p:xfrm>
          <a:off x="165427" y="3672348"/>
          <a:ext cx="7661050" cy="501446"/>
        </p:xfrm>
        <a:graphic>
          <a:graphicData uri="http://schemas.openxmlformats.org/drawingml/2006/table">
            <a:tbl>
              <a:tblPr firstRow="1" bandRow="1">
                <a:tableStyleId>{5C22544A-7EE6-4342-B048-85BDC9FD1C3A}</a:tableStyleId>
              </a:tblPr>
              <a:tblGrid>
                <a:gridCol w="1532210">
                  <a:extLst>
                    <a:ext uri="{9D8B030D-6E8A-4147-A177-3AD203B41FA5}">
                      <a16:colId xmlns:a16="http://schemas.microsoft.com/office/drawing/2014/main" val="1956840890"/>
                    </a:ext>
                  </a:extLst>
                </a:gridCol>
                <a:gridCol w="1532210">
                  <a:extLst>
                    <a:ext uri="{9D8B030D-6E8A-4147-A177-3AD203B41FA5}">
                      <a16:colId xmlns:a16="http://schemas.microsoft.com/office/drawing/2014/main" val="1037898847"/>
                    </a:ext>
                  </a:extLst>
                </a:gridCol>
                <a:gridCol w="1532210">
                  <a:extLst>
                    <a:ext uri="{9D8B030D-6E8A-4147-A177-3AD203B41FA5}">
                      <a16:colId xmlns:a16="http://schemas.microsoft.com/office/drawing/2014/main" val="4135501472"/>
                    </a:ext>
                  </a:extLst>
                </a:gridCol>
                <a:gridCol w="1532210">
                  <a:extLst>
                    <a:ext uri="{9D8B030D-6E8A-4147-A177-3AD203B41FA5}">
                      <a16:colId xmlns:a16="http://schemas.microsoft.com/office/drawing/2014/main" val="3261024109"/>
                    </a:ext>
                  </a:extLst>
                </a:gridCol>
                <a:gridCol w="1532210">
                  <a:extLst>
                    <a:ext uri="{9D8B030D-6E8A-4147-A177-3AD203B41FA5}">
                      <a16:colId xmlns:a16="http://schemas.microsoft.com/office/drawing/2014/main" val="4143216588"/>
                    </a:ext>
                  </a:extLst>
                </a:gridCol>
              </a:tblGrid>
              <a:tr h="501446">
                <a:tc>
                  <a:txBody>
                    <a:bodyPr/>
                    <a:lstStyle/>
                    <a:p>
                      <a:r>
                        <a:rPr kumimoji="1" lang="ja-JP" altLang="en-US" sz="20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テスト</a:t>
                      </a:r>
                    </a:p>
                  </a:txBody>
                  <a:tcPr>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トレーニング</a:t>
                      </a:r>
                    </a:p>
                  </a:txBody>
                  <a:tcPr/>
                </a:tc>
                <a:extLst>
                  <a:ext uri="{0D108BD9-81ED-4DB2-BD59-A6C34878D82A}">
                    <a16:rowId xmlns:a16="http://schemas.microsoft.com/office/drawing/2014/main" val="3970171142"/>
                  </a:ext>
                </a:extLst>
              </a:tr>
            </a:tbl>
          </a:graphicData>
        </a:graphic>
      </p:graphicFrame>
      <p:graphicFrame>
        <p:nvGraphicFramePr>
          <p:cNvPr id="8" name="表 7">
            <a:extLst>
              <a:ext uri="{FF2B5EF4-FFF2-40B4-BE49-F238E27FC236}">
                <a16:creationId xmlns:a16="http://schemas.microsoft.com/office/drawing/2014/main" id="{7EBC5F5B-353B-4BED-AA09-B80195389E28}"/>
              </a:ext>
            </a:extLst>
          </p:cNvPr>
          <p:cNvGraphicFramePr>
            <a:graphicFrameLocks noGrp="1"/>
          </p:cNvGraphicFramePr>
          <p:nvPr>
            <p:extLst>
              <p:ext uri="{D42A27DB-BD31-4B8C-83A1-F6EECF244321}">
                <p14:modId xmlns:p14="http://schemas.microsoft.com/office/powerpoint/2010/main" val="1333927560"/>
              </p:ext>
            </p:extLst>
          </p:nvPr>
        </p:nvGraphicFramePr>
        <p:xfrm>
          <a:off x="165427" y="4267200"/>
          <a:ext cx="7661050" cy="501446"/>
        </p:xfrm>
        <a:graphic>
          <a:graphicData uri="http://schemas.openxmlformats.org/drawingml/2006/table">
            <a:tbl>
              <a:tblPr firstRow="1" bandRow="1">
                <a:tableStyleId>{5C22544A-7EE6-4342-B048-85BDC9FD1C3A}</a:tableStyleId>
              </a:tblPr>
              <a:tblGrid>
                <a:gridCol w="1532210">
                  <a:extLst>
                    <a:ext uri="{9D8B030D-6E8A-4147-A177-3AD203B41FA5}">
                      <a16:colId xmlns:a16="http://schemas.microsoft.com/office/drawing/2014/main" val="1956840890"/>
                    </a:ext>
                  </a:extLst>
                </a:gridCol>
                <a:gridCol w="1532210">
                  <a:extLst>
                    <a:ext uri="{9D8B030D-6E8A-4147-A177-3AD203B41FA5}">
                      <a16:colId xmlns:a16="http://schemas.microsoft.com/office/drawing/2014/main" val="1037898847"/>
                    </a:ext>
                  </a:extLst>
                </a:gridCol>
                <a:gridCol w="1532210">
                  <a:extLst>
                    <a:ext uri="{9D8B030D-6E8A-4147-A177-3AD203B41FA5}">
                      <a16:colId xmlns:a16="http://schemas.microsoft.com/office/drawing/2014/main" val="4135501472"/>
                    </a:ext>
                  </a:extLst>
                </a:gridCol>
                <a:gridCol w="1532210">
                  <a:extLst>
                    <a:ext uri="{9D8B030D-6E8A-4147-A177-3AD203B41FA5}">
                      <a16:colId xmlns:a16="http://schemas.microsoft.com/office/drawing/2014/main" val="3261024109"/>
                    </a:ext>
                  </a:extLst>
                </a:gridCol>
                <a:gridCol w="1532210">
                  <a:extLst>
                    <a:ext uri="{9D8B030D-6E8A-4147-A177-3AD203B41FA5}">
                      <a16:colId xmlns:a16="http://schemas.microsoft.com/office/drawing/2014/main" val="4143216588"/>
                    </a:ext>
                  </a:extLst>
                </a:gridCol>
              </a:tblGrid>
              <a:tr h="5014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テスト</a:t>
                      </a:r>
                    </a:p>
                  </a:txBody>
                  <a:tcPr>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トレーニング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トレーニング</a:t>
                      </a:r>
                    </a:p>
                  </a:txBody>
                  <a:tcPr/>
                </a:tc>
                <a:extLst>
                  <a:ext uri="{0D108BD9-81ED-4DB2-BD59-A6C34878D82A}">
                    <a16:rowId xmlns:a16="http://schemas.microsoft.com/office/drawing/2014/main" val="3970171142"/>
                  </a:ext>
                </a:extLst>
              </a:tr>
            </a:tbl>
          </a:graphicData>
        </a:graphic>
      </p:graphicFrame>
      <p:graphicFrame>
        <p:nvGraphicFramePr>
          <p:cNvPr id="9" name="表 8">
            <a:extLst>
              <a:ext uri="{FF2B5EF4-FFF2-40B4-BE49-F238E27FC236}">
                <a16:creationId xmlns:a16="http://schemas.microsoft.com/office/drawing/2014/main" id="{BE60BD6D-A4E2-47E2-AEC7-0318123E3312}"/>
              </a:ext>
            </a:extLst>
          </p:cNvPr>
          <p:cNvGraphicFramePr>
            <a:graphicFrameLocks noGrp="1"/>
          </p:cNvGraphicFramePr>
          <p:nvPr>
            <p:extLst>
              <p:ext uri="{D42A27DB-BD31-4B8C-83A1-F6EECF244321}">
                <p14:modId xmlns:p14="http://schemas.microsoft.com/office/powerpoint/2010/main" val="561343043"/>
              </p:ext>
            </p:extLst>
          </p:nvPr>
        </p:nvGraphicFramePr>
        <p:xfrm>
          <a:off x="165427" y="1397000"/>
          <a:ext cx="7661050" cy="370840"/>
        </p:xfrm>
        <a:graphic>
          <a:graphicData uri="http://schemas.openxmlformats.org/drawingml/2006/table">
            <a:tbl>
              <a:tblPr firstRow="1" bandRow="1">
                <a:tableStyleId>{5C22544A-7EE6-4342-B048-85BDC9FD1C3A}</a:tableStyleId>
              </a:tblPr>
              <a:tblGrid>
                <a:gridCol w="7661050">
                  <a:extLst>
                    <a:ext uri="{9D8B030D-6E8A-4147-A177-3AD203B41FA5}">
                      <a16:colId xmlns:a16="http://schemas.microsoft.com/office/drawing/2014/main" val="2892607191"/>
                    </a:ext>
                  </a:extLst>
                </a:gridCol>
              </a:tblGrid>
              <a:tr h="370840">
                <a:tc>
                  <a:txBody>
                    <a:bodyPr/>
                    <a:lstStyle/>
                    <a:p>
                      <a:r>
                        <a:rPr kumimoji="1" lang="ja-JP" altLang="en-US" dirty="0"/>
                        <a:t>元のデータセット</a:t>
                      </a:r>
                    </a:p>
                  </a:txBody>
                  <a:tcPr/>
                </a:tc>
                <a:extLst>
                  <a:ext uri="{0D108BD9-81ED-4DB2-BD59-A6C34878D82A}">
                    <a16:rowId xmlns:a16="http://schemas.microsoft.com/office/drawing/2014/main" val="584419268"/>
                  </a:ext>
                </a:extLst>
              </a:tr>
            </a:tbl>
          </a:graphicData>
        </a:graphic>
      </p:graphicFrame>
      <p:sp>
        <p:nvSpPr>
          <p:cNvPr id="10" name="矢印: 下 9">
            <a:extLst>
              <a:ext uri="{FF2B5EF4-FFF2-40B4-BE49-F238E27FC236}">
                <a16:creationId xmlns:a16="http://schemas.microsoft.com/office/drawing/2014/main" id="{868BAFCD-A793-4F5D-80B7-5E4DE037DD0E}"/>
              </a:ext>
            </a:extLst>
          </p:cNvPr>
          <p:cNvSpPr/>
          <p:nvPr/>
        </p:nvSpPr>
        <p:spPr>
          <a:xfrm>
            <a:off x="4247535" y="4862052"/>
            <a:ext cx="324465" cy="4135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1" name="表 10">
            <a:extLst>
              <a:ext uri="{FF2B5EF4-FFF2-40B4-BE49-F238E27FC236}">
                <a16:creationId xmlns:a16="http://schemas.microsoft.com/office/drawing/2014/main" id="{9140DAF1-8444-4C90-8CDE-4D42351F236B}"/>
              </a:ext>
            </a:extLst>
          </p:cNvPr>
          <p:cNvGraphicFramePr>
            <a:graphicFrameLocks noGrp="1"/>
          </p:cNvGraphicFramePr>
          <p:nvPr>
            <p:extLst>
              <p:ext uri="{D42A27DB-BD31-4B8C-83A1-F6EECF244321}">
                <p14:modId xmlns:p14="http://schemas.microsoft.com/office/powerpoint/2010/main" val="2018499806"/>
              </p:ext>
            </p:extLst>
          </p:nvPr>
        </p:nvGraphicFramePr>
        <p:xfrm>
          <a:off x="1730477" y="5275580"/>
          <a:ext cx="6096000" cy="370840"/>
        </p:xfrm>
        <a:graphic>
          <a:graphicData uri="http://schemas.openxmlformats.org/drawingml/2006/table">
            <a:tbl>
              <a:tblPr firstRow="1" bandRow="1">
                <a:tableStyleId>{5C22544A-7EE6-4342-B048-85BDC9FD1C3A}</a:tableStyleId>
              </a:tblPr>
              <a:tblGrid>
                <a:gridCol w="3028336">
                  <a:extLst>
                    <a:ext uri="{9D8B030D-6E8A-4147-A177-3AD203B41FA5}">
                      <a16:colId xmlns:a16="http://schemas.microsoft.com/office/drawing/2014/main" val="2964469893"/>
                    </a:ext>
                  </a:extLst>
                </a:gridCol>
                <a:gridCol w="3067664">
                  <a:extLst>
                    <a:ext uri="{9D8B030D-6E8A-4147-A177-3AD203B41FA5}">
                      <a16:colId xmlns:a16="http://schemas.microsoft.com/office/drawing/2014/main" val="1528605095"/>
                    </a:ext>
                  </a:extLst>
                </a:gridCol>
              </a:tblGrid>
              <a:tr h="370840">
                <a:tc>
                  <a:txBody>
                    <a:bodyPr/>
                    <a:lstStyle/>
                    <a:p>
                      <a:r>
                        <a:rPr kumimoji="1" lang="ja-JP" altLang="en-US" dirty="0"/>
                        <a:t>トレーニングサブセット</a:t>
                      </a:r>
                    </a:p>
                  </a:txBody>
                  <a:tcPr/>
                </a:tc>
                <a:tc>
                  <a:txBody>
                    <a:bodyPr/>
                    <a:lstStyle/>
                    <a:p>
                      <a:r>
                        <a:rPr kumimoji="1" lang="ja-JP" altLang="en-US" dirty="0"/>
                        <a:t>検証サブセット</a:t>
                      </a:r>
                    </a:p>
                  </a:txBody>
                  <a:tcPr>
                    <a:solidFill>
                      <a:srgbClr val="92D050"/>
                    </a:solidFill>
                  </a:tcPr>
                </a:tc>
                <a:extLst>
                  <a:ext uri="{0D108BD9-81ED-4DB2-BD59-A6C34878D82A}">
                    <a16:rowId xmlns:a16="http://schemas.microsoft.com/office/drawing/2014/main" val="1218532773"/>
                  </a:ext>
                </a:extLst>
              </a:tr>
            </a:tbl>
          </a:graphicData>
        </a:graphic>
      </p:graphicFrame>
      <p:graphicFrame>
        <p:nvGraphicFramePr>
          <p:cNvPr id="12" name="表 11">
            <a:extLst>
              <a:ext uri="{FF2B5EF4-FFF2-40B4-BE49-F238E27FC236}">
                <a16:creationId xmlns:a16="http://schemas.microsoft.com/office/drawing/2014/main" id="{02E6CDF1-E881-4DDC-8DEC-385FE6F6F1CF}"/>
              </a:ext>
            </a:extLst>
          </p:cNvPr>
          <p:cNvGraphicFramePr>
            <a:graphicFrameLocks noGrp="1"/>
          </p:cNvGraphicFramePr>
          <p:nvPr>
            <p:extLst>
              <p:ext uri="{D42A27DB-BD31-4B8C-83A1-F6EECF244321}">
                <p14:modId xmlns:p14="http://schemas.microsoft.com/office/powerpoint/2010/main" val="182415729"/>
              </p:ext>
            </p:extLst>
          </p:nvPr>
        </p:nvGraphicFramePr>
        <p:xfrm>
          <a:off x="1730477" y="5786611"/>
          <a:ext cx="6096000" cy="370840"/>
        </p:xfrm>
        <a:graphic>
          <a:graphicData uri="http://schemas.openxmlformats.org/drawingml/2006/table">
            <a:tbl>
              <a:tblPr firstRow="1" bandRow="1">
                <a:tableStyleId>{5C22544A-7EE6-4342-B048-85BDC9FD1C3A}</a:tableStyleId>
              </a:tblPr>
              <a:tblGrid>
                <a:gridCol w="3028336">
                  <a:extLst>
                    <a:ext uri="{9D8B030D-6E8A-4147-A177-3AD203B41FA5}">
                      <a16:colId xmlns:a16="http://schemas.microsoft.com/office/drawing/2014/main" val="2964469893"/>
                    </a:ext>
                  </a:extLst>
                </a:gridCol>
                <a:gridCol w="3067664">
                  <a:extLst>
                    <a:ext uri="{9D8B030D-6E8A-4147-A177-3AD203B41FA5}">
                      <a16:colId xmlns:a16="http://schemas.microsoft.com/office/drawing/2014/main" val="1528605095"/>
                    </a:ext>
                  </a:extLst>
                </a:gridCol>
              </a:tblGrid>
              <a:tr h="370840">
                <a:tc>
                  <a:txBody>
                    <a:bodyPr/>
                    <a:lstStyle/>
                    <a:p>
                      <a:r>
                        <a:rPr kumimoji="1" lang="ja-JP" altLang="en-US" dirty="0"/>
                        <a:t>検証サブセット</a:t>
                      </a:r>
                    </a:p>
                  </a:txBody>
                  <a:tcPr>
                    <a:solidFill>
                      <a:srgbClr val="92D050"/>
                    </a:solidFill>
                  </a:tcPr>
                </a:tc>
                <a:tc>
                  <a:txBody>
                    <a:bodyPr/>
                    <a:lstStyle/>
                    <a:p>
                      <a:r>
                        <a:rPr kumimoji="1" lang="ja-JP" altLang="en-US" dirty="0"/>
                        <a:t>トレーニングサブセット</a:t>
                      </a:r>
                    </a:p>
                  </a:txBody>
                  <a:tcPr>
                    <a:solidFill>
                      <a:srgbClr val="00B0F0"/>
                    </a:solidFill>
                  </a:tcPr>
                </a:tc>
                <a:extLst>
                  <a:ext uri="{0D108BD9-81ED-4DB2-BD59-A6C34878D82A}">
                    <a16:rowId xmlns:a16="http://schemas.microsoft.com/office/drawing/2014/main" val="1218532773"/>
                  </a:ext>
                </a:extLst>
              </a:tr>
            </a:tbl>
          </a:graphicData>
        </a:graphic>
      </p:graphicFrame>
      <p:sp>
        <p:nvSpPr>
          <p:cNvPr id="13" name="正方形/長方形 12">
            <a:extLst>
              <a:ext uri="{FF2B5EF4-FFF2-40B4-BE49-F238E27FC236}">
                <a16:creationId xmlns:a16="http://schemas.microsoft.com/office/drawing/2014/main" id="{1F330B46-2B46-47B7-AAD1-856319E8F0AC}"/>
              </a:ext>
            </a:extLst>
          </p:cNvPr>
          <p:cNvSpPr/>
          <p:nvPr/>
        </p:nvSpPr>
        <p:spPr>
          <a:xfrm>
            <a:off x="1730477" y="4190583"/>
            <a:ext cx="6096000" cy="676386"/>
          </a:xfrm>
          <a:prstGeom prst="rect">
            <a:avLst/>
          </a:prstGeom>
          <a:noFill/>
          <a:ln w="349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4" name="右中かっこ 13">
            <a:extLst>
              <a:ext uri="{FF2B5EF4-FFF2-40B4-BE49-F238E27FC236}">
                <a16:creationId xmlns:a16="http://schemas.microsoft.com/office/drawing/2014/main" id="{BACF79C6-E196-435D-ADD9-8AA0C66D029C}"/>
              </a:ext>
            </a:extLst>
          </p:cNvPr>
          <p:cNvSpPr/>
          <p:nvPr/>
        </p:nvSpPr>
        <p:spPr>
          <a:xfrm>
            <a:off x="7934632" y="1924239"/>
            <a:ext cx="432128" cy="293781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右中かっこ 14">
            <a:extLst>
              <a:ext uri="{FF2B5EF4-FFF2-40B4-BE49-F238E27FC236}">
                <a16:creationId xmlns:a16="http://schemas.microsoft.com/office/drawing/2014/main" id="{E3BBD974-95B0-4D74-A26D-523CD932A161}"/>
              </a:ext>
            </a:extLst>
          </p:cNvPr>
          <p:cNvSpPr/>
          <p:nvPr/>
        </p:nvSpPr>
        <p:spPr>
          <a:xfrm>
            <a:off x="7934632" y="5276555"/>
            <a:ext cx="345850" cy="88089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247766F-7164-404E-8218-8C7BCEEDB7F2}"/>
              </a:ext>
            </a:extLst>
          </p:cNvPr>
          <p:cNvSpPr txBox="1"/>
          <p:nvPr/>
        </p:nvSpPr>
        <p:spPr>
          <a:xfrm>
            <a:off x="8342205" y="2174962"/>
            <a:ext cx="553998" cy="1880419"/>
          </a:xfrm>
          <a:prstGeom prst="rect">
            <a:avLst/>
          </a:prstGeom>
          <a:noFill/>
        </p:spPr>
        <p:txBody>
          <a:bodyPr vert="eaVert" wrap="square" rtlCol="0">
            <a:spAutoFit/>
          </a:bodyPr>
          <a:lstStyle/>
          <a:p>
            <a:r>
              <a:rPr kumimoji="1" lang="ja-JP" altLang="en-US" sz="2400" b="1" dirty="0"/>
              <a:t>外側のループ</a:t>
            </a:r>
          </a:p>
        </p:txBody>
      </p:sp>
      <p:sp>
        <p:nvSpPr>
          <p:cNvPr id="18" name="テキスト ボックス 17">
            <a:extLst>
              <a:ext uri="{FF2B5EF4-FFF2-40B4-BE49-F238E27FC236}">
                <a16:creationId xmlns:a16="http://schemas.microsoft.com/office/drawing/2014/main" id="{D7D9A827-894E-428F-97DD-FE3BBC223027}"/>
              </a:ext>
            </a:extLst>
          </p:cNvPr>
          <p:cNvSpPr txBox="1"/>
          <p:nvPr/>
        </p:nvSpPr>
        <p:spPr>
          <a:xfrm>
            <a:off x="8342205" y="4517923"/>
            <a:ext cx="553998" cy="1880418"/>
          </a:xfrm>
          <a:prstGeom prst="rect">
            <a:avLst/>
          </a:prstGeom>
          <a:noFill/>
        </p:spPr>
        <p:txBody>
          <a:bodyPr vert="eaVert" wrap="square" rtlCol="0">
            <a:spAutoFit/>
          </a:bodyPr>
          <a:lstStyle/>
          <a:p>
            <a:r>
              <a:rPr kumimoji="1" lang="ja-JP" altLang="en-US" sz="2400" b="1" dirty="0"/>
              <a:t>内側のループ</a:t>
            </a:r>
          </a:p>
        </p:txBody>
      </p:sp>
    </p:spTree>
    <p:extLst>
      <p:ext uri="{BB962C8B-B14F-4D97-AF65-F5344CB8AC3E}">
        <p14:creationId xmlns:p14="http://schemas.microsoft.com/office/powerpoint/2010/main" val="4282533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F1DDCC-FDE3-480A-9200-08E82008A994}"/>
              </a:ext>
            </a:extLst>
          </p:cNvPr>
          <p:cNvSpPr>
            <a:spLocks noGrp="1"/>
          </p:cNvSpPr>
          <p:nvPr>
            <p:ph type="title"/>
          </p:nvPr>
        </p:nvSpPr>
        <p:spPr/>
        <p:txBody>
          <a:bodyPr/>
          <a:lstStyle/>
          <a:p>
            <a:r>
              <a:rPr kumimoji="1" lang="ja-JP" altLang="en-US" dirty="0"/>
              <a:t>実装コード</a:t>
            </a:r>
          </a:p>
        </p:txBody>
      </p:sp>
      <p:pic>
        <p:nvPicPr>
          <p:cNvPr id="6" name="図 5">
            <a:extLst>
              <a:ext uri="{FF2B5EF4-FFF2-40B4-BE49-F238E27FC236}">
                <a16:creationId xmlns:a16="http://schemas.microsoft.com/office/drawing/2014/main" id="{7A098985-E202-41EF-AF9B-17916327E4D1}"/>
              </a:ext>
            </a:extLst>
          </p:cNvPr>
          <p:cNvPicPr>
            <a:picLocks noChangeAspect="1"/>
          </p:cNvPicPr>
          <p:nvPr/>
        </p:nvPicPr>
        <p:blipFill>
          <a:blip r:embed="rId3"/>
          <a:stretch>
            <a:fillRect/>
          </a:stretch>
        </p:blipFill>
        <p:spPr>
          <a:xfrm>
            <a:off x="0" y="1533524"/>
            <a:ext cx="9143999" cy="4335569"/>
          </a:xfrm>
          <a:prstGeom prst="rect">
            <a:avLst/>
          </a:prstGeom>
        </p:spPr>
      </p:pic>
    </p:spTree>
    <p:extLst>
      <p:ext uri="{BB962C8B-B14F-4D97-AF65-F5344CB8AC3E}">
        <p14:creationId xmlns:p14="http://schemas.microsoft.com/office/powerpoint/2010/main" val="37190111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8E3FA-3451-4C02-9BB3-6A412543D6DC}"/>
              </a:ext>
            </a:extLst>
          </p:cNvPr>
          <p:cNvSpPr>
            <a:spLocks noGrp="1"/>
          </p:cNvSpPr>
          <p:nvPr>
            <p:ph type="title"/>
          </p:nvPr>
        </p:nvSpPr>
        <p:spPr/>
        <p:txBody>
          <a:bodyPr/>
          <a:lstStyle/>
          <a:p>
            <a:r>
              <a:rPr kumimoji="1" lang="ja-JP" altLang="en-US" dirty="0"/>
              <a:t>今回の内容</a:t>
            </a:r>
          </a:p>
        </p:txBody>
      </p:sp>
      <p:sp>
        <p:nvSpPr>
          <p:cNvPr id="3" name="コンテンツ プレースホルダー 2">
            <a:extLst>
              <a:ext uri="{FF2B5EF4-FFF2-40B4-BE49-F238E27FC236}">
                <a16:creationId xmlns:a16="http://schemas.microsoft.com/office/drawing/2014/main" id="{DC97AF0D-1A7C-4E6E-B3A9-4385994A38F6}"/>
              </a:ext>
            </a:extLst>
          </p:cNvPr>
          <p:cNvSpPr>
            <a:spLocks noGrp="1"/>
          </p:cNvSpPr>
          <p:nvPr>
            <p:ph idx="1"/>
          </p:nvPr>
        </p:nvSpPr>
        <p:spPr/>
        <p:txBody>
          <a:bodyPr/>
          <a:lstStyle/>
          <a:p>
            <a:pPr>
              <a:buFont typeface="Wingdings" panose="05000000000000000000" pitchFamily="2" charset="2"/>
              <a:buChar char="l"/>
            </a:pPr>
            <a:r>
              <a:rPr lang="ja-JP" altLang="en-US" dirty="0">
                <a:solidFill>
                  <a:schemeClr val="bg1">
                    <a:lumMod val="75000"/>
                  </a:schemeClr>
                </a:solidFill>
              </a:rPr>
              <a:t>機械学習のモデルの説明</a:t>
            </a:r>
            <a:endParaRPr lang="en-US" altLang="ja-JP" dirty="0">
              <a:solidFill>
                <a:schemeClr val="bg1">
                  <a:lumMod val="75000"/>
                </a:schemeClr>
              </a:solidFill>
            </a:endParaRPr>
          </a:p>
          <a:p>
            <a:pPr>
              <a:buFont typeface="Wingdings" panose="05000000000000000000" pitchFamily="2" charset="2"/>
              <a:buChar char="l"/>
            </a:pPr>
            <a:r>
              <a:rPr kumimoji="1" lang="ja-JP" altLang="en-US" dirty="0">
                <a:solidFill>
                  <a:schemeClr val="bg1">
                    <a:lumMod val="75000"/>
                  </a:schemeClr>
                </a:solidFill>
              </a:rPr>
              <a:t>機械学習の手順の説明</a:t>
            </a:r>
            <a:endParaRPr kumimoji="1" lang="en-US" altLang="ja-JP" dirty="0">
              <a:solidFill>
                <a:schemeClr val="bg1">
                  <a:lumMod val="75000"/>
                </a:schemeClr>
              </a:solidFill>
            </a:endParaRPr>
          </a:p>
          <a:p>
            <a:pPr>
              <a:buFont typeface="Wingdings" panose="05000000000000000000" pitchFamily="2" charset="2"/>
              <a:buChar char="l"/>
            </a:pPr>
            <a:r>
              <a:rPr kumimoji="1" lang="ja-JP" altLang="en-US" dirty="0">
                <a:solidFill>
                  <a:schemeClr val="tx1"/>
                </a:solidFill>
              </a:rPr>
              <a:t>機械学習に</a:t>
            </a:r>
            <a:r>
              <a:rPr lang="ja-JP" altLang="en-US" dirty="0">
                <a:solidFill>
                  <a:schemeClr val="tx1"/>
                </a:solidFill>
              </a:rPr>
              <a:t>よる正答率</a:t>
            </a:r>
            <a:endParaRPr lang="en-US" altLang="ja-JP" dirty="0">
              <a:solidFill>
                <a:schemeClr val="tx1"/>
              </a:solidFill>
            </a:endParaRPr>
          </a:p>
          <a:p>
            <a:pPr lvl="1">
              <a:buFont typeface="Wingdings" panose="05000000000000000000" pitchFamily="2" charset="2"/>
              <a:buChar char="l"/>
            </a:pPr>
            <a:r>
              <a:rPr lang="ja-JP" altLang="en-US" dirty="0">
                <a:solidFill>
                  <a:schemeClr val="tx1"/>
                </a:solidFill>
              </a:rPr>
              <a:t>データ数の選定</a:t>
            </a:r>
            <a:endParaRPr lang="en-US" altLang="ja-JP" dirty="0">
              <a:solidFill>
                <a:schemeClr val="tx1"/>
              </a:solidFill>
            </a:endParaRPr>
          </a:p>
          <a:p>
            <a:pPr lvl="1">
              <a:buFont typeface="Wingdings" panose="05000000000000000000" pitchFamily="2" charset="2"/>
              <a:buChar char="l"/>
            </a:pPr>
            <a:r>
              <a:rPr lang="ja-JP" altLang="en-US" dirty="0">
                <a:solidFill>
                  <a:schemeClr val="tx1"/>
                </a:solidFill>
              </a:rPr>
              <a:t>結果</a:t>
            </a:r>
            <a:endParaRPr lang="en-US" altLang="ja-JP" dirty="0">
              <a:solidFill>
                <a:schemeClr val="tx1"/>
              </a:solidFill>
            </a:endParaRPr>
          </a:p>
          <a:p>
            <a:pPr>
              <a:buFont typeface="Wingdings" panose="05000000000000000000" pitchFamily="2" charset="2"/>
              <a:buChar char="l"/>
            </a:pPr>
            <a:endParaRPr lang="en-US" altLang="ja-JP" dirty="0"/>
          </a:p>
          <a:p>
            <a:endParaRPr kumimoji="1" lang="ja-JP" altLang="en-US" dirty="0"/>
          </a:p>
        </p:txBody>
      </p:sp>
    </p:spTree>
    <p:extLst>
      <p:ext uri="{BB962C8B-B14F-4D97-AF65-F5344CB8AC3E}">
        <p14:creationId xmlns:p14="http://schemas.microsoft.com/office/powerpoint/2010/main" val="543326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FF5139-F32C-4777-9B16-D36222E9AA77}"/>
              </a:ext>
            </a:extLst>
          </p:cNvPr>
          <p:cNvSpPr>
            <a:spLocks noGrp="1"/>
          </p:cNvSpPr>
          <p:nvPr>
            <p:ph type="title"/>
          </p:nvPr>
        </p:nvSpPr>
        <p:spPr/>
        <p:txBody>
          <a:bodyPr/>
          <a:lstStyle/>
          <a:p>
            <a:r>
              <a:rPr kumimoji="1" lang="ja-JP" altLang="en-US" dirty="0"/>
              <a:t>データ（議員）数の選定</a:t>
            </a:r>
          </a:p>
        </p:txBody>
      </p:sp>
      <p:pic>
        <p:nvPicPr>
          <p:cNvPr id="4" name="コンテンツ プレースホルダー 3">
            <a:extLst>
              <a:ext uri="{FF2B5EF4-FFF2-40B4-BE49-F238E27FC236}">
                <a16:creationId xmlns:a16="http://schemas.microsoft.com/office/drawing/2014/main" id="{169F62EA-4F54-49A2-A0AC-31C48002E1CA}"/>
              </a:ext>
            </a:extLst>
          </p:cNvPr>
          <p:cNvPicPr>
            <a:picLocks noGrp="1" noChangeAspect="1"/>
          </p:cNvPicPr>
          <p:nvPr>
            <p:ph idx="1"/>
          </p:nvPr>
        </p:nvPicPr>
        <p:blipFill>
          <a:blip r:embed="rId3"/>
          <a:stretch>
            <a:fillRect/>
          </a:stretch>
        </p:blipFill>
        <p:spPr>
          <a:xfrm>
            <a:off x="4385818" y="1382088"/>
            <a:ext cx="4236623" cy="2337146"/>
          </a:xfrm>
          <a:prstGeom prst="rect">
            <a:avLst/>
          </a:prstGeom>
        </p:spPr>
      </p:pic>
      <p:pic>
        <p:nvPicPr>
          <p:cNvPr id="15" name="図 14">
            <a:extLst>
              <a:ext uri="{FF2B5EF4-FFF2-40B4-BE49-F238E27FC236}">
                <a16:creationId xmlns:a16="http://schemas.microsoft.com/office/drawing/2014/main" id="{FCE1E75E-87D9-4E56-B516-00D1850EECBE}"/>
              </a:ext>
            </a:extLst>
          </p:cNvPr>
          <p:cNvPicPr>
            <a:picLocks noChangeAspect="1"/>
          </p:cNvPicPr>
          <p:nvPr/>
        </p:nvPicPr>
        <p:blipFill>
          <a:blip r:embed="rId4"/>
          <a:stretch>
            <a:fillRect/>
          </a:stretch>
        </p:blipFill>
        <p:spPr>
          <a:xfrm>
            <a:off x="4371570" y="3826790"/>
            <a:ext cx="4542561" cy="2337145"/>
          </a:xfrm>
          <a:prstGeom prst="rect">
            <a:avLst/>
          </a:prstGeom>
        </p:spPr>
      </p:pic>
      <p:sp>
        <p:nvSpPr>
          <p:cNvPr id="18" name="テキスト ボックス 17">
            <a:extLst>
              <a:ext uri="{FF2B5EF4-FFF2-40B4-BE49-F238E27FC236}">
                <a16:creationId xmlns:a16="http://schemas.microsoft.com/office/drawing/2014/main" id="{DDB61F9B-9C0C-47DD-B353-BFFD6E0F39B0}"/>
              </a:ext>
            </a:extLst>
          </p:cNvPr>
          <p:cNvSpPr txBox="1"/>
          <p:nvPr/>
        </p:nvSpPr>
        <p:spPr>
          <a:xfrm>
            <a:off x="618811" y="1314368"/>
            <a:ext cx="4005943" cy="4893647"/>
          </a:xfrm>
          <a:prstGeom prst="rect">
            <a:avLst/>
          </a:prstGeom>
          <a:noFill/>
        </p:spPr>
        <p:txBody>
          <a:bodyPr wrap="square" rtlCol="0">
            <a:spAutoFit/>
          </a:bodyPr>
          <a:lstStyle/>
          <a:p>
            <a:r>
              <a:rPr kumimoji="1" lang="ja-JP" altLang="en-US" sz="2400" dirty="0"/>
              <a:t>今回の入力データ</a:t>
            </a:r>
            <a:endParaRPr kumimoji="1" lang="en-US" altLang="ja-JP" sz="2400" dirty="0"/>
          </a:p>
          <a:p>
            <a:r>
              <a:rPr kumimoji="1" lang="ja-JP" altLang="en-US" sz="2400" dirty="0"/>
              <a:t>旧野党</a:t>
            </a:r>
            <a:r>
              <a:rPr kumimoji="1" lang="en-US" altLang="ja-JP" sz="2400" dirty="0"/>
              <a:t>…29</a:t>
            </a:r>
            <a:r>
              <a:rPr kumimoji="1" lang="ja-JP" altLang="en-US" sz="2400" dirty="0"/>
              <a:t>人・</a:t>
            </a:r>
            <a:r>
              <a:rPr kumimoji="1" lang="en-US" altLang="ja-JP" sz="2400" dirty="0" err="1"/>
              <a:t>4.71MB</a:t>
            </a:r>
            <a:endParaRPr kumimoji="1" lang="en-US" altLang="ja-JP" sz="2400" dirty="0"/>
          </a:p>
          <a:p>
            <a:r>
              <a:rPr kumimoji="1" lang="ja-JP" altLang="en-US" sz="2400" dirty="0"/>
              <a:t>現野党</a:t>
            </a:r>
            <a:r>
              <a:rPr kumimoji="1" lang="en-US" altLang="ja-JP" sz="2400" dirty="0"/>
              <a:t>…34</a:t>
            </a:r>
            <a:r>
              <a:rPr kumimoji="1" lang="ja-JP" altLang="en-US" sz="2400" dirty="0"/>
              <a:t>人・</a:t>
            </a:r>
            <a:r>
              <a:rPr kumimoji="1" lang="en-US" altLang="ja-JP" sz="2400" dirty="0" err="1"/>
              <a:t>5.53MB</a:t>
            </a:r>
            <a:endParaRPr kumimoji="1" lang="ja-JP" altLang="en-US" sz="2400" dirty="0"/>
          </a:p>
          <a:p>
            <a:endParaRPr kumimoji="1" lang="en-US" altLang="ja-JP" sz="2400" dirty="0"/>
          </a:p>
          <a:p>
            <a:endParaRPr kumimoji="1" lang="en-US" altLang="ja-JP" sz="2400" dirty="0"/>
          </a:p>
          <a:p>
            <a:r>
              <a:rPr kumimoji="1" lang="ja-JP" altLang="en-US" sz="2400" dirty="0"/>
              <a:t>ナイーブベイズ法と</a:t>
            </a:r>
            <a:endParaRPr kumimoji="1" lang="en-US" altLang="ja-JP" sz="2400" dirty="0"/>
          </a:p>
          <a:p>
            <a:r>
              <a:rPr kumimoji="1" lang="ja-JP" altLang="en-US" sz="2400" dirty="0"/>
              <a:t>最大エントロピー法、</a:t>
            </a:r>
            <a:endParaRPr kumimoji="1" lang="en-US" altLang="ja-JP" sz="2400" dirty="0"/>
          </a:p>
          <a:p>
            <a:endParaRPr kumimoji="1" lang="en-US" altLang="ja-JP" sz="2400" dirty="0"/>
          </a:p>
          <a:p>
            <a:pPr marL="285750" indent="-285750">
              <a:buFont typeface="Arial" panose="020B0604020202020204" pitchFamily="34" charset="0"/>
              <a:buChar char="•"/>
            </a:pPr>
            <a:r>
              <a:rPr kumimoji="1" lang="ja-JP" altLang="en-US" sz="2400" dirty="0"/>
              <a:t>データ数に偏りがある</a:t>
            </a:r>
            <a:endParaRPr kumimoji="1" lang="en-US" altLang="ja-JP" sz="2400" dirty="0"/>
          </a:p>
          <a:p>
            <a:pPr marL="285750" indent="-285750">
              <a:buFont typeface="Arial" panose="020B0604020202020204" pitchFamily="34" charset="0"/>
              <a:buChar char="•"/>
            </a:pPr>
            <a:r>
              <a:rPr kumimoji="1" lang="ja-JP" altLang="en-US" sz="2400" dirty="0"/>
              <a:t>データ量に偏りがある</a:t>
            </a:r>
            <a:endParaRPr kumimoji="1" lang="en-US" altLang="ja-JP" sz="2400" dirty="0"/>
          </a:p>
          <a:p>
            <a:pPr lvl="1"/>
            <a:endParaRPr kumimoji="1" lang="en-US" altLang="ja-JP" sz="2400" dirty="0"/>
          </a:p>
          <a:p>
            <a:pPr marL="285750" indent="-285750">
              <a:buFont typeface="Arial" panose="020B0604020202020204" pitchFamily="34" charset="0"/>
              <a:buChar char="•"/>
            </a:pPr>
            <a:endParaRPr kumimoji="1" lang="en-US" altLang="ja-JP" sz="2400" dirty="0"/>
          </a:p>
          <a:p>
            <a:r>
              <a:rPr kumimoji="1" lang="ja-JP" altLang="en-US" sz="2400" dirty="0"/>
              <a:t>正しい判別が出来なくなる</a:t>
            </a:r>
          </a:p>
        </p:txBody>
      </p:sp>
      <p:sp>
        <p:nvSpPr>
          <p:cNvPr id="19" name="矢印: 下 18">
            <a:extLst>
              <a:ext uri="{FF2B5EF4-FFF2-40B4-BE49-F238E27FC236}">
                <a16:creationId xmlns:a16="http://schemas.microsoft.com/office/drawing/2014/main" id="{522D6BD8-CD35-4C9E-B1C3-F1599685185C}"/>
              </a:ext>
            </a:extLst>
          </p:cNvPr>
          <p:cNvSpPr/>
          <p:nvPr/>
        </p:nvSpPr>
        <p:spPr>
          <a:xfrm>
            <a:off x="1854926" y="5018314"/>
            <a:ext cx="627017" cy="6640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141537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FF5139-F32C-4777-9B16-D36222E9AA77}"/>
              </a:ext>
            </a:extLst>
          </p:cNvPr>
          <p:cNvSpPr>
            <a:spLocks noGrp="1"/>
          </p:cNvSpPr>
          <p:nvPr>
            <p:ph type="title"/>
          </p:nvPr>
        </p:nvSpPr>
        <p:spPr/>
        <p:txBody>
          <a:bodyPr/>
          <a:lstStyle/>
          <a:p>
            <a:r>
              <a:rPr kumimoji="1" lang="ja-JP" altLang="en-US" dirty="0"/>
              <a:t>データ（議員）数の選定</a:t>
            </a:r>
          </a:p>
        </p:txBody>
      </p:sp>
      <p:sp>
        <p:nvSpPr>
          <p:cNvPr id="5" name="コンテンツ プレースホルダー 4">
            <a:extLst>
              <a:ext uri="{FF2B5EF4-FFF2-40B4-BE49-F238E27FC236}">
                <a16:creationId xmlns:a16="http://schemas.microsoft.com/office/drawing/2014/main" id="{3298A085-B861-422F-AA4E-11C83CD95246}"/>
              </a:ext>
            </a:extLst>
          </p:cNvPr>
          <p:cNvSpPr>
            <a:spLocks noGrp="1"/>
          </p:cNvSpPr>
          <p:nvPr>
            <p:ph idx="1"/>
          </p:nvPr>
        </p:nvSpPr>
        <p:spPr>
          <a:xfrm>
            <a:off x="432083" y="1460275"/>
            <a:ext cx="8760823" cy="4465167"/>
          </a:xfrm>
        </p:spPr>
        <p:txBody>
          <a:bodyPr/>
          <a:lstStyle/>
          <a:p>
            <a:r>
              <a:rPr lang="ja-JP" altLang="en-US" dirty="0"/>
              <a:t>カテゴリ間のデータ量・分布が似るように選定↓</a:t>
            </a:r>
            <a:endParaRPr lang="en-US" altLang="ja-JP" dirty="0"/>
          </a:p>
          <a:p>
            <a:r>
              <a:rPr lang="ja-JP" altLang="en-US" dirty="0"/>
              <a:t>カテゴリ間の相関係数が一番１に近づくように選定</a:t>
            </a:r>
            <a:endParaRPr lang="en-US" altLang="ja-JP" dirty="0"/>
          </a:p>
          <a:p>
            <a:endParaRPr lang="en-US" altLang="ja-JP" dirty="0"/>
          </a:p>
          <a:p>
            <a:r>
              <a:rPr lang="ja-JP" altLang="en-US" dirty="0"/>
              <a:t>旧野党の１番データサイズが大きい議員。</a:t>
            </a:r>
            <a:endParaRPr lang="en-US" altLang="ja-JP" dirty="0"/>
          </a:p>
          <a:p>
            <a:r>
              <a:rPr lang="ja-JP" altLang="en-US" dirty="0"/>
              <a:t>現野党の</a:t>
            </a:r>
            <a:r>
              <a:rPr lang="en-US" altLang="ja-JP" dirty="0"/>
              <a:t>1~6</a:t>
            </a:r>
            <a:r>
              <a:rPr lang="ja-JP" altLang="en-US" dirty="0"/>
              <a:t>番目のデータサイズが大きい議員を</a:t>
            </a:r>
            <a:endParaRPr lang="en-US" altLang="ja-JP" dirty="0"/>
          </a:p>
          <a:p>
            <a:r>
              <a:rPr lang="ja-JP" altLang="en-US" dirty="0"/>
              <a:t>学習から取り除く</a:t>
            </a:r>
          </a:p>
        </p:txBody>
      </p:sp>
    </p:spTree>
    <p:extLst>
      <p:ext uri="{BB962C8B-B14F-4D97-AF65-F5344CB8AC3E}">
        <p14:creationId xmlns:p14="http://schemas.microsoft.com/office/powerpoint/2010/main" val="26774720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A76900-966B-42D2-A248-2776CB8D0522}"/>
              </a:ext>
            </a:extLst>
          </p:cNvPr>
          <p:cNvSpPr>
            <a:spLocks noGrp="1"/>
          </p:cNvSpPr>
          <p:nvPr>
            <p:ph type="title"/>
          </p:nvPr>
        </p:nvSpPr>
        <p:spPr/>
        <p:txBody>
          <a:bodyPr/>
          <a:lstStyle/>
          <a:p>
            <a:r>
              <a:rPr lang="ja-JP" altLang="en-US" dirty="0"/>
              <a:t>データ（議員）数の選定</a:t>
            </a:r>
            <a:endParaRPr kumimoji="1" lang="ja-JP" altLang="en-US" dirty="0"/>
          </a:p>
        </p:txBody>
      </p:sp>
      <p:pic>
        <p:nvPicPr>
          <p:cNvPr id="6" name="コンテンツ プレースホルダー 5">
            <a:extLst>
              <a:ext uri="{FF2B5EF4-FFF2-40B4-BE49-F238E27FC236}">
                <a16:creationId xmlns:a16="http://schemas.microsoft.com/office/drawing/2014/main" id="{CFA9A8A8-149A-44A8-AC8F-71B59D0F2D14}"/>
              </a:ext>
            </a:extLst>
          </p:cNvPr>
          <p:cNvPicPr>
            <a:picLocks noGrp="1" noChangeAspect="1"/>
          </p:cNvPicPr>
          <p:nvPr>
            <p:ph idx="1"/>
          </p:nvPr>
        </p:nvPicPr>
        <p:blipFill>
          <a:blip r:embed="rId3"/>
          <a:stretch>
            <a:fillRect/>
          </a:stretch>
        </p:blipFill>
        <p:spPr>
          <a:xfrm>
            <a:off x="4228551" y="3849877"/>
            <a:ext cx="3940858" cy="2199358"/>
          </a:xfrm>
          <a:prstGeom prst="rect">
            <a:avLst/>
          </a:prstGeom>
        </p:spPr>
      </p:pic>
      <p:pic>
        <p:nvPicPr>
          <p:cNvPr id="4" name="図 3">
            <a:extLst>
              <a:ext uri="{FF2B5EF4-FFF2-40B4-BE49-F238E27FC236}">
                <a16:creationId xmlns:a16="http://schemas.microsoft.com/office/drawing/2014/main" id="{9FD41972-FD60-4418-9ED4-DB501A6472F9}"/>
              </a:ext>
            </a:extLst>
          </p:cNvPr>
          <p:cNvPicPr>
            <a:picLocks noChangeAspect="1"/>
          </p:cNvPicPr>
          <p:nvPr/>
        </p:nvPicPr>
        <p:blipFill>
          <a:blip r:embed="rId4"/>
          <a:stretch>
            <a:fillRect/>
          </a:stretch>
        </p:blipFill>
        <p:spPr>
          <a:xfrm>
            <a:off x="4228551" y="1460276"/>
            <a:ext cx="3940858" cy="2176234"/>
          </a:xfrm>
          <a:prstGeom prst="rect">
            <a:avLst/>
          </a:prstGeom>
        </p:spPr>
      </p:pic>
      <p:sp>
        <p:nvSpPr>
          <p:cNvPr id="8" name="テキスト ボックス 7">
            <a:extLst>
              <a:ext uri="{FF2B5EF4-FFF2-40B4-BE49-F238E27FC236}">
                <a16:creationId xmlns:a16="http://schemas.microsoft.com/office/drawing/2014/main" id="{7985D399-41BB-4FFD-B853-EE421ABA3696}"/>
              </a:ext>
            </a:extLst>
          </p:cNvPr>
          <p:cNvSpPr txBox="1"/>
          <p:nvPr/>
        </p:nvSpPr>
        <p:spPr>
          <a:xfrm>
            <a:off x="381001" y="1680754"/>
            <a:ext cx="3668486" cy="1384995"/>
          </a:xfrm>
          <a:prstGeom prst="rect">
            <a:avLst/>
          </a:prstGeom>
          <a:noFill/>
        </p:spPr>
        <p:txBody>
          <a:bodyPr wrap="square" rtlCol="0">
            <a:spAutoFit/>
          </a:bodyPr>
          <a:lstStyle/>
          <a:p>
            <a:r>
              <a:rPr kumimoji="1" lang="ja-JP" altLang="en-US" sz="2800" dirty="0"/>
              <a:t>旧野党</a:t>
            </a:r>
            <a:r>
              <a:rPr kumimoji="1" lang="en-US" altLang="ja-JP" sz="2800" dirty="0"/>
              <a:t>…28</a:t>
            </a:r>
            <a:r>
              <a:rPr kumimoji="1" lang="ja-JP" altLang="en-US" sz="2800" dirty="0"/>
              <a:t>人・</a:t>
            </a:r>
            <a:r>
              <a:rPr kumimoji="1" lang="en-US" altLang="ja-JP" sz="2800" dirty="0" err="1"/>
              <a:t>4.01MB</a:t>
            </a:r>
            <a:endParaRPr kumimoji="1" lang="en-US" altLang="ja-JP" sz="2800" dirty="0"/>
          </a:p>
          <a:p>
            <a:endParaRPr kumimoji="1" lang="en-US" altLang="ja-JP" sz="2800" dirty="0"/>
          </a:p>
          <a:p>
            <a:r>
              <a:rPr kumimoji="1" lang="ja-JP" altLang="en-US" sz="2800" dirty="0"/>
              <a:t>現野党</a:t>
            </a:r>
            <a:r>
              <a:rPr kumimoji="1" lang="en-US" altLang="ja-JP" sz="2800" dirty="0"/>
              <a:t>…28</a:t>
            </a:r>
            <a:r>
              <a:rPr kumimoji="1" lang="ja-JP" altLang="en-US" sz="2800" dirty="0"/>
              <a:t>人・</a:t>
            </a:r>
            <a:r>
              <a:rPr kumimoji="1" lang="en-US" altLang="ja-JP" sz="2800" dirty="0" err="1"/>
              <a:t>3.31MB</a:t>
            </a:r>
            <a:endParaRPr kumimoji="1" lang="ja-JP" altLang="en-US" sz="2800" dirty="0"/>
          </a:p>
        </p:txBody>
      </p:sp>
    </p:spTree>
    <p:extLst>
      <p:ext uri="{BB962C8B-B14F-4D97-AF65-F5344CB8AC3E}">
        <p14:creationId xmlns:p14="http://schemas.microsoft.com/office/powerpoint/2010/main" val="40785805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87890C-2183-43E4-87E0-FBBDE3ED1412}"/>
              </a:ext>
            </a:extLst>
          </p:cNvPr>
          <p:cNvSpPr>
            <a:spLocks noGrp="1"/>
          </p:cNvSpPr>
          <p:nvPr>
            <p:ph type="title"/>
          </p:nvPr>
        </p:nvSpPr>
        <p:spPr/>
        <p:txBody>
          <a:bodyPr/>
          <a:lstStyle/>
          <a:p>
            <a:r>
              <a:rPr kumimoji="1" lang="ja-JP" altLang="en-US" dirty="0"/>
              <a:t>しかし</a:t>
            </a:r>
          </a:p>
        </p:txBody>
      </p:sp>
      <p:sp>
        <p:nvSpPr>
          <p:cNvPr id="3" name="コンテンツ プレースホルダー 2">
            <a:extLst>
              <a:ext uri="{FF2B5EF4-FFF2-40B4-BE49-F238E27FC236}">
                <a16:creationId xmlns:a16="http://schemas.microsoft.com/office/drawing/2014/main" id="{7A519377-2621-4E55-A3DF-605E32FFEFBA}"/>
              </a:ext>
            </a:extLst>
          </p:cNvPr>
          <p:cNvSpPr>
            <a:spLocks noGrp="1"/>
          </p:cNvSpPr>
          <p:nvPr>
            <p:ph idx="1"/>
          </p:nvPr>
        </p:nvSpPr>
        <p:spPr/>
        <p:txBody>
          <a:bodyPr/>
          <a:lstStyle/>
          <a:p>
            <a:r>
              <a:rPr lang="ja-JP" altLang="en-US" dirty="0"/>
              <a:t>ナイーブベイズ法、最大エントロピー法は、</a:t>
            </a:r>
            <a:endParaRPr lang="en-US" altLang="ja-JP" dirty="0"/>
          </a:p>
          <a:p>
            <a:r>
              <a:rPr lang="ja-JP" altLang="en-US" dirty="0"/>
              <a:t>発言データ量を均一にするべきだった。</a:t>
            </a:r>
            <a:endParaRPr lang="en-US" altLang="ja-JP" dirty="0"/>
          </a:p>
          <a:p>
            <a:endParaRPr lang="en-US" altLang="ja-JP" dirty="0"/>
          </a:p>
          <a:p>
            <a:r>
              <a:rPr lang="ja-JP" altLang="en-US" dirty="0"/>
              <a:t>機械学習アルゴリズムの中身を知るべきだった。</a:t>
            </a:r>
            <a:endParaRPr lang="en-US" altLang="ja-JP" dirty="0"/>
          </a:p>
        </p:txBody>
      </p:sp>
    </p:spTree>
    <p:extLst>
      <p:ext uri="{BB962C8B-B14F-4D97-AF65-F5344CB8AC3E}">
        <p14:creationId xmlns:p14="http://schemas.microsoft.com/office/powerpoint/2010/main" val="2977324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921FE-6D85-4018-B7DD-54CB57B9CB40}"/>
              </a:ext>
            </a:extLst>
          </p:cNvPr>
          <p:cNvSpPr>
            <a:spLocks noGrp="1"/>
          </p:cNvSpPr>
          <p:nvPr>
            <p:ph type="title"/>
          </p:nvPr>
        </p:nvSpPr>
        <p:spPr/>
        <p:txBody>
          <a:bodyPr/>
          <a:lstStyle/>
          <a:p>
            <a:r>
              <a:rPr kumimoji="1" lang="ja-JP" altLang="en-US" dirty="0"/>
              <a:t>前回の内容②</a:t>
            </a:r>
          </a:p>
        </p:txBody>
      </p:sp>
      <p:sp>
        <p:nvSpPr>
          <p:cNvPr id="3" name="コンテンツ プレースホルダー 2">
            <a:extLst>
              <a:ext uri="{FF2B5EF4-FFF2-40B4-BE49-F238E27FC236}">
                <a16:creationId xmlns:a16="http://schemas.microsoft.com/office/drawing/2014/main" id="{83EBEB7F-1F6B-483E-875D-21B16A1EDC3B}"/>
              </a:ext>
            </a:extLst>
          </p:cNvPr>
          <p:cNvSpPr>
            <a:spLocks noGrp="1"/>
          </p:cNvSpPr>
          <p:nvPr>
            <p:ph idx="1"/>
          </p:nvPr>
        </p:nvSpPr>
        <p:spPr>
          <a:xfrm>
            <a:off x="87086" y="1403927"/>
            <a:ext cx="8817427" cy="4465167"/>
          </a:xfrm>
        </p:spPr>
        <p:txBody>
          <a:bodyPr/>
          <a:lstStyle/>
          <a:p>
            <a:pPr marL="514350" indent="-514350">
              <a:lnSpc>
                <a:spcPct val="100000"/>
              </a:lnSpc>
              <a:buFont typeface="+mj-lt"/>
              <a:buAutoNum type="arabicPeriod"/>
            </a:pPr>
            <a:r>
              <a:rPr kumimoji="1" lang="ja-JP" altLang="en-US" dirty="0"/>
              <a:t>国会議事録</a:t>
            </a:r>
            <a:r>
              <a:rPr kumimoji="1" lang="en-US" altLang="ja-JP" dirty="0"/>
              <a:t>API</a:t>
            </a:r>
            <a:r>
              <a:rPr kumimoji="1" lang="ja-JP" altLang="en-US" dirty="0"/>
              <a:t>から衆議院予算委員会の野党の発言を年代ごとに収集</a:t>
            </a:r>
            <a:endParaRPr kumimoji="1" lang="en-US" altLang="ja-JP" dirty="0"/>
          </a:p>
          <a:p>
            <a:pPr marL="514350" indent="-514350">
              <a:lnSpc>
                <a:spcPct val="100000"/>
              </a:lnSpc>
              <a:buFont typeface="+mj-lt"/>
              <a:buAutoNum type="arabicPeriod"/>
            </a:pPr>
            <a:r>
              <a:rPr kumimoji="1" lang="ja-JP" altLang="en-US" dirty="0"/>
              <a:t>形態素解析し、形容詞・動詞・末尾</a:t>
            </a:r>
            <a:r>
              <a:rPr lang="ja-JP" altLang="en-US" dirty="0"/>
              <a:t>表現を出力</a:t>
            </a:r>
            <a:endParaRPr kumimoji="1" lang="en-US" altLang="ja-JP" dirty="0"/>
          </a:p>
          <a:p>
            <a:pPr marL="514350" indent="-514350">
              <a:lnSpc>
                <a:spcPct val="100000"/>
              </a:lnSpc>
              <a:buFont typeface="+mj-lt"/>
              <a:buAutoNum type="arabicPeriod"/>
            </a:pPr>
            <a:r>
              <a:rPr lang="ja-JP" altLang="en-US" dirty="0"/>
              <a:t>頻出頻度・割合の偏りが大きい順に出力</a:t>
            </a:r>
            <a:endParaRPr kumimoji="1" lang="en-US" altLang="ja-JP" dirty="0"/>
          </a:p>
          <a:p>
            <a:pPr marL="514350" indent="-514350">
              <a:buFont typeface="+mj-lt"/>
              <a:buAutoNum type="arabicPeriod"/>
            </a:pPr>
            <a:endParaRPr kumimoji="1" lang="en-US" altLang="ja-JP" dirty="0"/>
          </a:p>
          <a:p>
            <a:endParaRPr kumimoji="1" lang="ja-JP" altLang="en-US" dirty="0"/>
          </a:p>
        </p:txBody>
      </p:sp>
    </p:spTree>
    <p:extLst>
      <p:ext uri="{BB962C8B-B14F-4D97-AF65-F5344CB8AC3E}">
        <p14:creationId xmlns:p14="http://schemas.microsoft.com/office/powerpoint/2010/main" val="3967456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13B044-DBE7-4E01-AD09-EECC80D57E76}"/>
              </a:ext>
            </a:extLst>
          </p:cNvPr>
          <p:cNvSpPr>
            <a:spLocks noGrp="1"/>
          </p:cNvSpPr>
          <p:nvPr>
            <p:ph type="title"/>
          </p:nvPr>
        </p:nvSpPr>
        <p:spPr/>
        <p:txBody>
          <a:bodyPr/>
          <a:lstStyle/>
          <a:p>
            <a:r>
              <a:rPr lang="ja-JP" altLang="en-US" dirty="0"/>
              <a:t>結果①</a:t>
            </a:r>
            <a:endParaRPr kumimoji="1" lang="ja-JP" altLang="en-US" dirty="0"/>
          </a:p>
        </p:txBody>
      </p:sp>
      <p:pic>
        <p:nvPicPr>
          <p:cNvPr id="6" name="図 5">
            <a:extLst>
              <a:ext uri="{FF2B5EF4-FFF2-40B4-BE49-F238E27FC236}">
                <a16:creationId xmlns:a16="http://schemas.microsoft.com/office/drawing/2014/main" id="{D2C5E2C6-57B2-44CF-A572-FBDC45796674}"/>
              </a:ext>
            </a:extLst>
          </p:cNvPr>
          <p:cNvPicPr>
            <a:picLocks noChangeAspect="1"/>
          </p:cNvPicPr>
          <p:nvPr/>
        </p:nvPicPr>
        <p:blipFill>
          <a:blip r:embed="rId2"/>
          <a:stretch>
            <a:fillRect/>
          </a:stretch>
        </p:blipFill>
        <p:spPr>
          <a:xfrm>
            <a:off x="365760" y="2164692"/>
            <a:ext cx="8583168" cy="2528615"/>
          </a:xfrm>
          <a:prstGeom prst="rect">
            <a:avLst/>
          </a:prstGeom>
        </p:spPr>
      </p:pic>
    </p:spTree>
    <p:extLst>
      <p:ext uri="{BB962C8B-B14F-4D97-AF65-F5344CB8AC3E}">
        <p14:creationId xmlns:p14="http://schemas.microsoft.com/office/powerpoint/2010/main" val="2978786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5DC193-3897-4EA2-805B-4BBD1AB94347}"/>
              </a:ext>
            </a:extLst>
          </p:cNvPr>
          <p:cNvSpPr>
            <a:spLocks noGrp="1"/>
          </p:cNvSpPr>
          <p:nvPr>
            <p:ph type="title"/>
          </p:nvPr>
        </p:nvSpPr>
        <p:spPr/>
        <p:txBody>
          <a:bodyPr/>
          <a:lstStyle/>
          <a:p>
            <a:r>
              <a:rPr kumimoji="1" lang="ja-JP" altLang="en-US" dirty="0"/>
              <a:t>考察①</a:t>
            </a:r>
          </a:p>
        </p:txBody>
      </p:sp>
      <p:pic>
        <p:nvPicPr>
          <p:cNvPr id="4" name="コンテンツ プレースホルダー 3">
            <a:extLst>
              <a:ext uri="{FF2B5EF4-FFF2-40B4-BE49-F238E27FC236}">
                <a16:creationId xmlns:a16="http://schemas.microsoft.com/office/drawing/2014/main" id="{3B77ABBD-F6A0-455C-B6DB-B528703FDA10}"/>
              </a:ext>
            </a:extLst>
          </p:cNvPr>
          <p:cNvPicPr>
            <a:picLocks noGrp="1" noChangeAspect="1"/>
          </p:cNvPicPr>
          <p:nvPr>
            <p:ph idx="1"/>
          </p:nvPr>
        </p:nvPicPr>
        <p:blipFill>
          <a:blip r:embed="rId3"/>
          <a:stretch>
            <a:fillRect/>
          </a:stretch>
        </p:blipFill>
        <p:spPr>
          <a:xfrm>
            <a:off x="3005273" y="4505599"/>
            <a:ext cx="5654675" cy="1665876"/>
          </a:xfrm>
          <a:prstGeom prst="rect">
            <a:avLst/>
          </a:prstGeom>
          <a:solidFill>
            <a:schemeClr val="bg1"/>
          </a:solidFill>
        </p:spPr>
      </p:pic>
      <p:sp>
        <p:nvSpPr>
          <p:cNvPr id="3" name="テキスト ボックス 2">
            <a:extLst>
              <a:ext uri="{FF2B5EF4-FFF2-40B4-BE49-F238E27FC236}">
                <a16:creationId xmlns:a16="http://schemas.microsoft.com/office/drawing/2014/main" id="{97D2A9EC-9521-49EB-9C57-365C90876787}"/>
              </a:ext>
            </a:extLst>
          </p:cNvPr>
          <p:cNvSpPr txBox="1"/>
          <p:nvPr/>
        </p:nvSpPr>
        <p:spPr>
          <a:xfrm>
            <a:off x="3093212" y="12918"/>
            <a:ext cx="8510016" cy="120032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末尾</a:t>
            </a:r>
            <a:r>
              <a:rPr kumimoji="1" lang="en-US" altLang="ja-JP" sz="2400" dirty="0"/>
              <a:t>4</a:t>
            </a:r>
            <a:r>
              <a:rPr kumimoji="1" lang="ja-JP" altLang="en-US" sz="2400" dirty="0"/>
              <a:t>語➡ベクトルが長い</a:t>
            </a:r>
            <a:r>
              <a:rPr kumimoji="1" lang="en-US" altLang="ja-JP" sz="2400" dirty="0"/>
              <a:t>/3</a:t>
            </a:r>
            <a:r>
              <a:rPr kumimoji="1" lang="ja-JP" altLang="en-US" sz="2400" dirty="0"/>
              <a:t>語➡短い</a:t>
            </a:r>
            <a:endParaRPr kumimoji="1" lang="en-US" altLang="ja-JP" sz="2400" dirty="0"/>
          </a:p>
          <a:p>
            <a:pPr marL="285750" indent="-285750">
              <a:buFont typeface="Arial" panose="020B0604020202020204" pitchFamily="34" charset="0"/>
              <a:buChar char="•"/>
            </a:pPr>
            <a:r>
              <a:rPr kumimoji="1" lang="ja-JP" altLang="en-US" sz="2400" dirty="0"/>
              <a:t>ファイル数３４対２９➡データ総量が多い</a:t>
            </a:r>
            <a:endParaRPr kumimoji="1" lang="en-US" altLang="ja-JP" sz="2400" dirty="0"/>
          </a:p>
          <a:p>
            <a:pPr marL="285750" indent="-285750">
              <a:buFont typeface="Arial" panose="020B0604020202020204" pitchFamily="34" charset="0"/>
              <a:buChar char="•"/>
            </a:pPr>
            <a:r>
              <a:rPr kumimoji="1" lang="ja-JP" altLang="en-US" sz="2400" dirty="0"/>
              <a:t>ファイル数２８対２８➡少ない</a:t>
            </a:r>
            <a:endParaRPr kumimoji="1" lang="en-US" altLang="ja-JP" sz="2400" dirty="0"/>
          </a:p>
        </p:txBody>
      </p:sp>
      <p:sp>
        <p:nvSpPr>
          <p:cNvPr id="5" name="テキスト ボックス 4">
            <a:extLst>
              <a:ext uri="{FF2B5EF4-FFF2-40B4-BE49-F238E27FC236}">
                <a16:creationId xmlns:a16="http://schemas.microsoft.com/office/drawing/2014/main" id="{0B75D23B-42A0-4D1D-AED5-79693182D30B}"/>
              </a:ext>
            </a:extLst>
          </p:cNvPr>
          <p:cNvSpPr txBox="1"/>
          <p:nvPr/>
        </p:nvSpPr>
        <p:spPr>
          <a:xfrm>
            <a:off x="360172" y="1520595"/>
            <a:ext cx="8948056" cy="2677656"/>
          </a:xfrm>
          <a:prstGeom prst="rect">
            <a:avLst/>
          </a:prstGeom>
          <a:noFill/>
        </p:spPr>
        <p:txBody>
          <a:bodyPr wrap="square" rtlCol="0">
            <a:spAutoFit/>
          </a:bodyPr>
          <a:lstStyle/>
          <a:p>
            <a:r>
              <a:rPr kumimoji="1" lang="en-US" altLang="ja-JP" sz="2800" dirty="0" err="1"/>
              <a:t>SVM</a:t>
            </a:r>
            <a:r>
              <a:rPr kumimoji="1" lang="ja-JP" altLang="en-US" sz="2800" dirty="0"/>
              <a:t>➡データが増えても汎化性能が落ちない</a:t>
            </a:r>
            <a:endParaRPr kumimoji="1" lang="en-US" altLang="ja-JP" sz="2800" dirty="0"/>
          </a:p>
          <a:p>
            <a:endParaRPr kumimoji="1" lang="en-US" altLang="ja-JP" sz="2800" dirty="0"/>
          </a:p>
          <a:p>
            <a:r>
              <a:rPr kumimoji="1" lang="ja-JP" altLang="en-US" sz="2800" dirty="0"/>
              <a:t>決定木・ランダムフォレスト➡</a:t>
            </a:r>
            <a:endParaRPr kumimoji="1" lang="en-US" altLang="ja-JP" sz="2800" dirty="0"/>
          </a:p>
          <a:p>
            <a:r>
              <a:rPr kumimoji="1" lang="en-US" altLang="ja-JP" sz="2800" dirty="0"/>
              <a:t>	</a:t>
            </a:r>
            <a:r>
              <a:rPr kumimoji="1" lang="ja-JP" altLang="en-US" sz="2800" dirty="0"/>
              <a:t>過学習を防ぐため、データが少ないほうが強い？</a:t>
            </a:r>
            <a:endParaRPr kumimoji="1" lang="en-US" altLang="ja-JP" sz="2800" dirty="0"/>
          </a:p>
          <a:p>
            <a:endParaRPr kumimoji="1" lang="en-US" altLang="ja-JP" sz="2800" dirty="0"/>
          </a:p>
          <a:p>
            <a:r>
              <a:rPr kumimoji="1" lang="ja-JP" altLang="en-US" sz="2800" dirty="0"/>
              <a:t>ナイーブベイズ➡末尾４語だと仮定との相違が強い</a:t>
            </a:r>
          </a:p>
        </p:txBody>
      </p:sp>
    </p:spTree>
    <p:extLst>
      <p:ext uri="{BB962C8B-B14F-4D97-AF65-F5344CB8AC3E}">
        <p14:creationId xmlns:p14="http://schemas.microsoft.com/office/powerpoint/2010/main" val="31208047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A6ECDE-76E7-4061-B86E-2C5ADD33487A}"/>
              </a:ext>
            </a:extLst>
          </p:cNvPr>
          <p:cNvSpPr>
            <a:spLocks noGrp="1"/>
          </p:cNvSpPr>
          <p:nvPr>
            <p:ph type="title"/>
          </p:nvPr>
        </p:nvSpPr>
        <p:spPr>
          <a:xfrm>
            <a:off x="628650" y="136525"/>
            <a:ext cx="7886700" cy="950596"/>
          </a:xfrm>
        </p:spPr>
        <p:txBody>
          <a:bodyPr/>
          <a:lstStyle/>
          <a:p>
            <a:r>
              <a:rPr lang="ja-JP" altLang="en-US" dirty="0">
                <a:latin typeface="ＭＳ Ｐゴシック" panose="020B0600070205080204" pitchFamily="50" charset="-128"/>
                <a:ea typeface="ＭＳ Ｐゴシック" panose="020B0600070205080204" pitchFamily="50" charset="-128"/>
              </a:rPr>
              <a:t>結果②（最大エントロピー法）（２８対２８）</a:t>
            </a:r>
            <a:endParaRPr kumimoji="1" lang="ja-JP" altLang="en-US" dirty="0"/>
          </a:p>
        </p:txBody>
      </p:sp>
      <p:sp>
        <p:nvSpPr>
          <p:cNvPr id="4" name="スライド番号プレースホルダー 3">
            <a:extLst>
              <a:ext uri="{FF2B5EF4-FFF2-40B4-BE49-F238E27FC236}">
                <a16:creationId xmlns:a16="http://schemas.microsoft.com/office/drawing/2014/main" id="{CB7564BB-7D6B-44C5-B589-D1C42293F910}"/>
              </a:ext>
            </a:extLst>
          </p:cNvPr>
          <p:cNvSpPr>
            <a:spLocks noGrp="1"/>
          </p:cNvSpPr>
          <p:nvPr>
            <p:ph type="sldNum" sz="quarter" idx="12"/>
          </p:nvPr>
        </p:nvSpPr>
        <p:spPr/>
        <p:txBody>
          <a:bodyPr/>
          <a:lstStyle/>
          <a:p>
            <a:fld id="{CAF7123A-F11E-4334-8DBF-7F384358F8F9}" type="slidenum">
              <a:rPr kumimoji="1" lang="ja-JP" altLang="en-US" smtClean="0"/>
              <a:t>42</a:t>
            </a:fld>
            <a:endParaRPr kumimoji="1" lang="ja-JP" altLang="en-US"/>
          </a:p>
        </p:txBody>
      </p:sp>
      <p:graphicFrame>
        <p:nvGraphicFramePr>
          <p:cNvPr id="5" name="オブジェクト 4">
            <a:extLst>
              <a:ext uri="{FF2B5EF4-FFF2-40B4-BE49-F238E27FC236}">
                <a16:creationId xmlns:a16="http://schemas.microsoft.com/office/drawing/2014/main" id="{52CB9A37-033A-405E-BA8B-4A49DB729834}"/>
              </a:ext>
            </a:extLst>
          </p:cNvPr>
          <p:cNvGraphicFramePr>
            <a:graphicFrameLocks noChangeAspect="1"/>
          </p:cNvGraphicFramePr>
          <p:nvPr>
            <p:extLst>
              <p:ext uri="{D42A27DB-BD31-4B8C-83A1-F6EECF244321}">
                <p14:modId xmlns:p14="http://schemas.microsoft.com/office/powerpoint/2010/main" val="2356963246"/>
              </p:ext>
            </p:extLst>
          </p:nvPr>
        </p:nvGraphicFramePr>
        <p:xfrm>
          <a:off x="628650" y="999744"/>
          <a:ext cx="8143781" cy="5721733"/>
        </p:xfrm>
        <a:graphic>
          <a:graphicData uri="http://schemas.openxmlformats.org/presentationml/2006/ole">
            <mc:AlternateContent xmlns:mc="http://schemas.openxmlformats.org/markup-compatibility/2006">
              <mc:Choice xmlns:v="urn:schemas-microsoft-com:vml" Requires="v">
                <p:oleObj spid="_x0000_s1042" name="Worksheet" r:id="rId4" imgW="6126357" imgH="4343383" progId="Excel.Sheet.12">
                  <p:embed/>
                </p:oleObj>
              </mc:Choice>
              <mc:Fallback>
                <p:oleObj name="Worksheet" r:id="rId4" imgW="6126357" imgH="4343383" progId="Excel.Sheet.12">
                  <p:embed/>
                  <p:pic>
                    <p:nvPicPr>
                      <p:cNvPr id="0" name=""/>
                      <p:cNvPicPr/>
                      <p:nvPr/>
                    </p:nvPicPr>
                    <p:blipFill>
                      <a:blip r:embed="rId5"/>
                      <a:stretch>
                        <a:fillRect/>
                      </a:stretch>
                    </p:blipFill>
                    <p:spPr>
                      <a:xfrm>
                        <a:off x="628650" y="999744"/>
                        <a:ext cx="8143781" cy="5721733"/>
                      </a:xfrm>
                      <a:prstGeom prst="rect">
                        <a:avLst/>
                      </a:prstGeom>
                    </p:spPr>
                  </p:pic>
                </p:oleObj>
              </mc:Fallback>
            </mc:AlternateContent>
          </a:graphicData>
        </a:graphic>
      </p:graphicFrame>
    </p:spTree>
    <p:extLst>
      <p:ext uri="{BB962C8B-B14F-4D97-AF65-F5344CB8AC3E}">
        <p14:creationId xmlns:p14="http://schemas.microsoft.com/office/powerpoint/2010/main" val="791768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F4448-F028-466F-A146-DE20158F5E76}"/>
              </a:ext>
            </a:extLst>
          </p:cNvPr>
          <p:cNvSpPr>
            <a:spLocks noGrp="1"/>
          </p:cNvSpPr>
          <p:nvPr>
            <p:ph type="title"/>
          </p:nvPr>
        </p:nvSpPr>
        <p:spPr>
          <a:xfrm>
            <a:off x="284480" y="286604"/>
            <a:ext cx="8595360" cy="960305"/>
          </a:xfrm>
        </p:spPr>
        <p:txBody>
          <a:bodyPr>
            <a:noAutofit/>
          </a:bodyPr>
          <a:lstStyle/>
          <a:p>
            <a:r>
              <a:rPr lang="ja-JP" altLang="en-US" sz="3600" dirty="0"/>
              <a:t>結果</a:t>
            </a:r>
            <a:r>
              <a:rPr kumimoji="1" lang="ja-JP" altLang="en-US" sz="3600" dirty="0"/>
              <a:t>②</a:t>
            </a:r>
            <a:r>
              <a:rPr lang="ja-JP" altLang="en-US" sz="3600" dirty="0">
                <a:latin typeface="ＭＳ Ｐゴシック" panose="020B0600070205080204" pitchFamily="50" charset="-128"/>
              </a:rPr>
              <a:t>（最大エントロピー法）（２８対２８）</a:t>
            </a:r>
            <a:endParaRPr kumimoji="1" lang="ja-JP" altLang="en-US" sz="3600" dirty="0"/>
          </a:p>
        </p:txBody>
      </p:sp>
      <p:pic>
        <p:nvPicPr>
          <p:cNvPr id="5" name="図 4">
            <a:extLst>
              <a:ext uri="{FF2B5EF4-FFF2-40B4-BE49-F238E27FC236}">
                <a16:creationId xmlns:a16="http://schemas.microsoft.com/office/drawing/2014/main" id="{0D4888D0-ECAF-4DF5-B93C-EF7F2A17B439}"/>
              </a:ext>
            </a:extLst>
          </p:cNvPr>
          <p:cNvPicPr>
            <a:picLocks noChangeAspect="1"/>
          </p:cNvPicPr>
          <p:nvPr/>
        </p:nvPicPr>
        <p:blipFill>
          <a:blip r:embed="rId3"/>
          <a:stretch>
            <a:fillRect/>
          </a:stretch>
        </p:blipFill>
        <p:spPr>
          <a:xfrm>
            <a:off x="198353" y="1753850"/>
            <a:ext cx="8793013" cy="1365269"/>
          </a:xfrm>
          <a:prstGeom prst="rect">
            <a:avLst/>
          </a:prstGeom>
        </p:spPr>
      </p:pic>
      <p:sp>
        <p:nvSpPr>
          <p:cNvPr id="6" name="テキスト ボックス 5">
            <a:extLst>
              <a:ext uri="{FF2B5EF4-FFF2-40B4-BE49-F238E27FC236}">
                <a16:creationId xmlns:a16="http://schemas.microsoft.com/office/drawing/2014/main" id="{EF6359A1-AE45-499D-A686-91B59B3DD739}"/>
              </a:ext>
            </a:extLst>
          </p:cNvPr>
          <p:cNvSpPr txBox="1"/>
          <p:nvPr/>
        </p:nvSpPr>
        <p:spPr>
          <a:xfrm>
            <a:off x="365760" y="3982720"/>
            <a:ext cx="3251200" cy="584775"/>
          </a:xfrm>
          <a:prstGeom prst="rect">
            <a:avLst/>
          </a:prstGeom>
          <a:noFill/>
        </p:spPr>
        <p:txBody>
          <a:bodyPr wrap="square" rtlCol="0">
            <a:spAutoFit/>
          </a:bodyPr>
          <a:lstStyle/>
          <a:p>
            <a:r>
              <a:rPr kumimoji="1" lang="ja-JP" altLang="en-US" sz="3200" dirty="0"/>
              <a:t>正解率 ＝  </a:t>
            </a:r>
            <a:r>
              <a:rPr kumimoji="1" lang="en-US" altLang="ja-JP" sz="3200" dirty="0"/>
              <a:t>71.43 </a:t>
            </a:r>
            <a:endParaRPr kumimoji="1" lang="ja-JP" altLang="en-US" sz="3200" dirty="0"/>
          </a:p>
        </p:txBody>
      </p:sp>
    </p:spTree>
    <p:extLst>
      <p:ext uri="{BB962C8B-B14F-4D97-AF65-F5344CB8AC3E}">
        <p14:creationId xmlns:p14="http://schemas.microsoft.com/office/powerpoint/2010/main" val="8668409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05278A-BB2C-49E1-A787-8E90C23CF058}"/>
              </a:ext>
            </a:extLst>
          </p:cNvPr>
          <p:cNvSpPr>
            <a:spLocks noGrp="1"/>
          </p:cNvSpPr>
          <p:nvPr>
            <p:ph type="title"/>
          </p:nvPr>
        </p:nvSpPr>
        <p:spPr/>
        <p:txBody>
          <a:bodyPr/>
          <a:lstStyle/>
          <a:p>
            <a:r>
              <a:rPr kumimoji="1" lang="ja-JP" altLang="en-US" dirty="0"/>
              <a:t>反省点</a:t>
            </a:r>
          </a:p>
        </p:txBody>
      </p:sp>
      <p:sp>
        <p:nvSpPr>
          <p:cNvPr id="3" name="コンテンツ プレースホルダー 2">
            <a:extLst>
              <a:ext uri="{FF2B5EF4-FFF2-40B4-BE49-F238E27FC236}">
                <a16:creationId xmlns:a16="http://schemas.microsoft.com/office/drawing/2014/main" id="{D8EE2834-288C-44FD-AD6B-31DADA02678F}"/>
              </a:ext>
            </a:extLst>
          </p:cNvPr>
          <p:cNvSpPr>
            <a:spLocks noGrp="1"/>
          </p:cNvSpPr>
          <p:nvPr>
            <p:ph idx="1"/>
          </p:nvPr>
        </p:nvSpPr>
        <p:spPr>
          <a:xfrm>
            <a:off x="414529" y="1403927"/>
            <a:ext cx="8485632" cy="4465167"/>
          </a:xfrm>
        </p:spPr>
        <p:txBody>
          <a:bodyPr/>
          <a:lstStyle/>
          <a:p>
            <a:pPr>
              <a:buFont typeface="Wingdings" panose="05000000000000000000" pitchFamily="2" charset="2"/>
              <a:buChar char="l"/>
            </a:pPr>
            <a:r>
              <a:rPr kumimoji="1" lang="ja-JP" altLang="en-US" dirty="0"/>
              <a:t>コードの実装や検証に注力し、</a:t>
            </a:r>
            <a:endParaRPr kumimoji="1" lang="en-US" altLang="ja-JP" dirty="0"/>
          </a:p>
          <a:p>
            <a:pPr marL="0" indent="0">
              <a:buNone/>
            </a:pPr>
            <a:r>
              <a:rPr lang="en-US" altLang="ja-JP" dirty="0"/>
              <a:t>	</a:t>
            </a:r>
            <a:r>
              <a:rPr kumimoji="1" lang="ja-JP" altLang="en-US" dirty="0"/>
              <a:t>モデルの理解などが追い付いていない</a:t>
            </a:r>
            <a:endParaRPr kumimoji="1" lang="en-US" altLang="ja-JP" dirty="0"/>
          </a:p>
          <a:p>
            <a:pPr marL="0" indent="0">
              <a:buNone/>
            </a:pPr>
            <a:endParaRPr kumimoji="1" lang="en-US" altLang="ja-JP" dirty="0"/>
          </a:p>
          <a:p>
            <a:pPr>
              <a:buFont typeface="Wingdings" panose="05000000000000000000" pitchFamily="2" charset="2"/>
              <a:buChar char="l"/>
            </a:pPr>
            <a:r>
              <a:rPr lang="en-US" altLang="ja-JP" dirty="0"/>
              <a:t>Python</a:t>
            </a:r>
            <a:r>
              <a:rPr lang="ja-JP" altLang="en-US" dirty="0"/>
              <a:t>では、中身がブラックボックスでも　　　　　答えが出てしまうので危険</a:t>
            </a:r>
            <a:endParaRPr lang="en-US" altLang="ja-JP" dirty="0"/>
          </a:p>
          <a:p>
            <a:pPr>
              <a:buFont typeface="Wingdings" panose="05000000000000000000" pitchFamily="2" charset="2"/>
              <a:buChar char="l"/>
            </a:pPr>
            <a:endParaRPr kumimoji="1" lang="en-US" altLang="ja-JP" dirty="0"/>
          </a:p>
          <a:p>
            <a:pPr>
              <a:buFont typeface="Wingdings" panose="05000000000000000000" pitchFamily="2" charset="2"/>
              <a:buChar char="l"/>
            </a:pPr>
            <a:r>
              <a:rPr lang="ja-JP" altLang="en-US" dirty="0"/>
              <a:t>正しい機械学習の知識をつける必要がある</a:t>
            </a:r>
            <a:endParaRPr kumimoji="1" lang="en-US" altLang="ja-JP" dirty="0"/>
          </a:p>
        </p:txBody>
      </p:sp>
    </p:spTree>
    <p:extLst>
      <p:ext uri="{BB962C8B-B14F-4D97-AF65-F5344CB8AC3E}">
        <p14:creationId xmlns:p14="http://schemas.microsoft.com/office/powerpoint/2010/main" val="13090033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BC6915-39F5-4843-801C-749D0C08440B}"/>
              </a:ext>
            </a:extLst>
          </p:cNvPr>
          <p:cNvSpPr>
            <a:spLocks noGrp="1"/>
          </p:cNvSpPr>
          <p:nvPr>
            <p:ph type="title"/>
          </p:nvPr>
        </p:nvSpPr>
        <p:spPr>
          <a:xfrm>
            <a:off x="822960" y="286604"/>
            <a:ext cx="7543800" cy="960305"/>
          </a:xfrm>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F0B7029-CDCA-4407-BAA5-8C80742B6A0E}"/>
              </a:ext>
            </a:extLst>
          </p:cNvPr>
          <p:cNvSpPr>
            <a:spLocks noGrp="1"/>
          </p:cNvSpPr>
          <p:nvPr>
            <p:ph idx="1"/>
          </p:nvPr>
        </p:nvSpPr>
        <p:spPr/>
        <p:txBody>
          <a:bodyPr>
            <a:normAutofit/>
          </a:bodyPr>
          <a:lstStyle/>
          <a:p>
            <a:pPr>
              <a:buFont typeface="Wingdings" panose="05000000000000000000" pitchFamily="2" charset="2"/>
              <a:buChar char="l"/>
            </a:pPr>
            <a:r>
              <a:rPr kumimoji="1" lang="ja-JP" altLang="en-US" sz="3200" dirty="0">
                <a:solidFill>
                  <a:schemeClr val="tx1"/>
                </a:solidFill>
              </a:rPr>
              <a:t>前回の内容</a:t>
            </a:r>
            <a:endParaRPr kumimoji="1" lang="en-US" altLang="ja-JP" sz="3200" dirty="0">
              <a:solidFill>
                <a:schemeClr val="tx1"/>
              </a:solidFill>
            </a:endParaRPr>
          </a:p>
          <a:p>
            <a:pPr>
              <a:buFont typeface="Wingdings" panose="05000000000000000000" pitchFamily="2" charset="2"/>
              <a:buChar char="l"/>
            </a:pPr>
            <a:r>
              <a:rPr lang="ja-JP" altLang="en-US" sz="3200" dirty="0">
                <a:solidFill>
                  <a:schemeClr val="tx1"/>
                </a:solidFill>
              </a:rPr>
              <a:t>今回の内容</a:t>
            </a:r>
            <a:endParaRPr lang="en-US" altLang="ja-JP" sz="3200" dirty="0">
              <a:solidFill>
                <a:schemeClr val="tx1"/>
              </a:solidFill>
            </a:endParaRPr>
          </a:p>
          <a:p>
            <a:pPr>
              <a:buFont typeface="Wingdings" panose="05000000000000000000" pitchFamily="2" charset="2"/>
              <a:buChar char="l"/>
            </a:pPr>
            <a:r>
              <a:rPr lang="ja-JP" altLang="en-US" sz="3200" dirty="0">
                <a:solidFill>
                  <a:schemeClr val="tx1">
                    <a:lumMod val="50000"/>
                    <a:lumOff val="50000"/>
                  </a:schemeClr>
                </a:solidFill>
              </a:rPr>
              <a:t>今後の予定</a:t>
            </a:r>
            <a:endParaRPr lang="en-US" altLang="ja-JP" sz="3200" dirty="0">
              <a:solidFill>
                <a:schemeClr val="tx1">
                  <a:lumMod val="50000"/>
                  <a:lumOff val="50000"/>
                </a:schemeClr>
              </a:solidFill>
            </a:endParaRPr>
          </a:p>
        </p:txBody>
      </p:sp>
    </p:spTree>
    <p:extLst>
      <p:ext uri="{BB962C8B-B14F-4D97-AF65-F5344CB8AC3E}">
        <p14:creationId xmlns:p14="http://schemas.microsoft.com/office/powerpoint/2010/main" val="10232801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E594D9-858E-4296-9C19-289FDFB172DA}"/>
              </a:ext>
            </a:extLst>
          </p:cNvPr>
          <p:cNvSpPr>
            <a:spLocks noGrp="1"/>
          </p:cNvSpPr>
          <p:nvPr>
            <p:ph type="title"/>
          </p:nvPr>
        </p:nvSpPr>
        <p:spPr/>
        <p:txBody>
          <a:bodyPr/>
          <a:lstStyle/>
          <a:p>
            <a:r>
              <a:rPr kumimoji="1" lang="ja-JP" altLang="en-US" dirty="0"/>
              <a:t>今後の予定</a:t>
            </a:r>
          </a:p>
        </p:txBody>
      </p:sp>
      <p:sp>
        <p:nvSpPr>
          <p:cNvPr id="3" name="コンテンツ プレースホルダー 2">
            <a:extLst>
              <a:ext uri="{FF2B5EF4-FFF2-40B4-BE49-F238E27FC236}">
                <a16:creationId xmlns:a16="http://schemas.microsoft.com/office/drawing/2014/main" id="{98E95C34-D741-42D4-9FE0-EF01255987CE}"/>
              </a:ext>
            </a:extLst>
          </p:cNvPr>
          <p:cNvSpPr>
            <a:spLocks noGrp="1"/>
          </p:cNvSpPr>
          <p:nvPr>
            <p:ph idx="1"/>
          </p:nvPr>
        </p:nvSpPr>
        <p:spPr>
          <a:xfrm>
            <a:off x="822959" y="1403927"/>
            <a:ext cx="8120744" cy="4465167"/>
          </a:xfrm>
        </p:spPr>
        <p:txBody>
          <a:bodyPr/>
          <a:lstStyle/>
          <a:p>
            <a:pPr>
              <a:buFont typeface="Wingdings" panose="05000000000000000000" pitchFamily="2" charset="2"/>
              <a:buChar char="l"/>
            </a:pPr>
            <a:r>
              <a:rPr kumimoji="1" lang="ja-JP" altLang="en-US" dirty="0"/>
              <a:t>卒論のテーマ</a:t>
            </a:r>
            <a:r>
              <a:rPr lang="ja-JP" altLang="en-US" dirty="0"/>
              <a:t>を進めていく。↓</a:t>
            </a:r>
            <a:endParaRPr kumimoji="1" lang="en-US" altLang="ja-JP" dirty="0"/>
          </a:p>
          <a:p>
            <a:pPr marL="201168" lvl="1" indent="0">
              <a:buNone/>
            </a:pPr>
            <a:r>
              <a:rPr lang="ja-JP" altLang="en-US" dirty="0"/>
              <a:t>「内閣支持率と大臣の答弁データの相関の予想」</a:t>
            </a:r>
            <a:endParaRPr lang="en-US" altLang="ja-JP" dirty="0"/>
          </a:p>
          <a:p>
            <a:pPr>
              <a:buFont typeface="Wingdings" panose="05000000000000000000" pitchFamily="2" charset="2"/>
              <a:buChar char="l"/>
            </a:pPr>
            <a:r>
              <a:rPr kumimoji="1" lang="ja-JP" altLang="en-US" dirty="0"/>
              <a:t>機械学習アルゴリズムについてより詳しくなる</a:t>
            </a:r>
            <a:endParaRPr kumimoji="1" lang="en-US" altLang="ja-JP" dirty="0"/>
          </a:p>
          <a:p>
            <a:pPr>
              <a:buFont typeface="Wingdings" panose="05000000000000000000" pitchFamily="2" charset="2"/>
              <a:buChar char="l"/>
            </a:pPr>
            <a:r>
              <a:rPr lang="ja-JP" altLang="en-US" dirty="0"/>
              <a:t>結果の可視化</a:t>
            </a:r>
            <a:endParaRPr kumimoji="1" lang="en-US" altLang="ja-JP" dirty="0"/>
          </a:p>
          <a:p>
            <a:pPr>
              <a:buFont typeface="Wingdings" panose="05000000000000000000" pitchFamily="2" charset="2"/>
              <a:buChar char="l"/>
            </a:pPr>
            <a:r>
              <a:rPr lang="ja-JP" altLang="en-US" dirty="0"/>
              <a:t>院試の勉強</a:t>
            </a:r>
            <a:endParaRPr kumimoji="1" lang="en-US" altLang="ja-JP" dirty="0"/>
          </a:p>
        </p:txBody>
      </p:sp>
    </p:spTree>
    <p:extLst>
      <p:ext uri="{BB962C8B-B14F-4D97-AF65-F5344CB8AC3E}">
        <p14:creationId xmlns:p14="http://schemas.microsoft.com/office/powerpoint/2010/main" val="36808065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D3EE8D-1971-470B-8E87-B8B2B32801A0}"/>
              </a:ext>
            </a:extLst>
          </p:cNvPr>
          <p:cNvSpPr>
            <a:spLocks noGrp="1"/>
          </p:cNvSpPr>
          <p:nvPr>
            <p:ph type="title"/>
          </p:nvPr>
        </p:nvSpPr>
        <p:spPr>
          <a:xfrm>
            <a:off x="1110342" y="2611793"/>
            <a:ext cx="7543800" cy="960305"/>
          </a:xfrm>
        </p:spPr>
        <p:txBody>
          <a:bodyPr>
            <a:normAutofit fontScale="90000"/>
          </a:bodyPr>
          <a:lstStyle/>
          <a:p>
            <a:r>
              <a:rPr kumimoji="1" lang="ja-JP" altLang="en-US" dirty="0"/>
              <a:t>ご清聴ありがとうございました</a:t>
            </a:r>
          </a:p>
        </p:txBody>
      </p:sp>
    </p:spTree>
    <p:extLst>
      <p:ext uri="{BB962C8B-B14F-4D97-AF65-F5344CB8AC3E}">
        <p14:creationId xmlns:p14="http://schemas.microsoft.com/office/powerpoint/2010/main" val="2743621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6A95BA-C50E-40FC-916B-80C2537C703A}"/>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733DE51-1AA7-4E77-93C1-E74E57EE744E}"/>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084320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482DD5-977F-4B79-9ABC-F2D5EEDBC280}"/>
              </a:ext>
            </a:extLst>
          </p:cNvPr>
          <p:cNvSpPr>
            <a:spLocks noGrp="1"/>
          </p:cNvSpPr>
          <p:nvPr>
            <p:ph type="title"/>
          </p:nvPr>
        </p:nvSpPr>
        <p:spPr/>
        <p:txBody>
          <a:bodyPr/>
          <a:lstStyle/>
          <a:p>
            <a:r>
              <a:rPr kumimoji="1" lang="ja-JP" altLang="en-US" dirty="0"/>
              <a:t>収集データ</a:t>
            </a:r>
            <a:r>
              <a:rPr kumimoji="1" lang="en-US" altLang="ja-JP" dirty="0"/>
              <a:t>(</a:t>
            </a:r>
            <a:r>
              <a:rPr kumimoji="1" lang="ja-JP" altLang="en-US" dirty="0"/>
              <a:t>前回のもの）</a:t>
            </a:r>
          </a:p>
        </p:txBody>
      </p:sp>
      <p:graphicFrame>
        <p:nvGraphicFramePr>
          <p:cNvPr id="4" name="コンテンツ プレースホルダー 3">
            <a:extLst>
              <a:ext uri="{FF2B5EF4-FFF2-40B4-BE49-F238E27FC236}">
                <a16:creationId xmlns:a16="http://schemas.microsoft.com/office/drawing/2014/main" id="{A6DF61B6-6AF0-4F71-B57F-6A78DCE5A6CE}"/>
              </a:ext>
            </a:extLst>
          </p:cNvPr>
          <p:cNvGraphicFramePr>
            <a:graphicFrameLocks noGrp="1"/>
          </p:cNvGraphicFramePr>
          <p:nvPr>
            <p:ph idx="1"/>
            <p:extLst/>
          </p:nvPr>
        </p:nvGraphicFramePr>
        <p:xfrm>
          <a:off x="182761" y="1737361"/>
          <a:ext cx="8778478" cy="4590813"/>
        </p:xfrm>
        <a:graphic>
          <a:graphicData uri="http://schemas.openxmlformats.org/drawingml/2006/table">
            <a:tbl>
              <a:tblPr firstCol="1">
                <a:tableStyleId>{21E4AEA4-8DFA-4A89-87EB-49C32662AFE0}</a:tableStyleId>
              </a:tblPr>
              <a:tblGrid>
                <a:gridCol w="1562762">
                  <a:extLst>
                    <a:ext uri="{9D8B030D-6E8A-4147-A177-3AD203B41FA5}">
                      <a16:colId xmlns:a16="http://schemas.microsoft.com/office/drawing/2014/main" val="412259020"/>
                    </a:ext>
                  </a:extLst>
                </a:gridCol>
                <a:gridCol w="3850216">
                  <a:extLst>
                    <a:ext uri="{9D8B030D-6E8A-4147-A177-3AD203B41FA5}">
                      <a16:colId xmlns:a16="http://schemas.microsoft.com/office/drawing/2014/main" val="827932371"/>
                    </a:ext>
                  </a:extLst>
                </a:gridCol>
                <a:gridCol w="3365500">
                  <a:extLst>
                    <a:ext uri="{9D8B030D-6E8A-4147-A177-3AD203B41FA5}">
                      <a16:colId xmlns:a16="http://schemas.microsoft.com/office/drawing/2014/main" val="3980157454"/>
                    </a:ext>
                  </a:extLst>
                </a:gridCol>
              </a:tblGrid>
              <a:tr h="783511">
                <a:tc>
                  <a:txBody>
                    <a:bodyPr/>
                    <a:lstStyle/>
                    <a:p>
                      <a:r>
                        <a:rPr kumimoji="1" lang="ja-JP" altLang="en-US" sz="2400" dirty="0">
                          <a:solidFill>
                            <a:schemeClr val="bg1"/>
                          </a:solidFill>
                        </a:rPr>
                        <a:t>対象人物</a:t>
                      </a:r>
                      <a:endParaRPr kumimoji="1" lang="en-US" altLang="ja-JP" sz="2400" dirty="0">
                        <a:solidFill>
                          <a:schemeClr val="bg1"/>
                        </a:solidFill>
                      </a:endParaRPr>
                    </a:p>
                  </a:txBody>
                  <a:tcPr marL="68580" marR="68580" marT="34290" marB="34290"/>
                </a:tc>
                <a:tc>
                  <a:txBody>
                    <a:bodyPr/>
                    <a:lstStyle/>
                    <a:p>
                      <a:r>
                        <a:rPr kumimoji="1" lang="ja-JP" altLang="en-US" sz="2200" dirty="0"/>
                        <a:t>民主党政権時代の予算委員会に参加している野党</a:t>
                      </a:r>
                      <a:endParaRPr kumimoji="1" lang="en-US" altLang="ja-JP" sz="2200" dirty="0"/>
                    </a:p>
                    <a:p>
                      <a:r>
                        <a:rPr kumimoji="1" lang="ja-JP" altLang="en-US" sz="2200" dirty="0"/>
                        <a:t>（自民党・公明党）</a:t>
                      </a:r>
                      <a:endParaRPr kumimoji="1" lang="en-US" altLang="ja-JP" sz="2200" dirty="0"/>
                    </a:p>
                  </a:txBody>
                  <a:tcPr marL="68580" marR="68580" marT="34290" marB="34290"/>
                </a:tc>
                <a:tc>
                  <a:txBody>
                    <a:bodyPr/>
                    <a:lstStyle/>
                    <a:p>
                      <a:r>
                        <a:rPr kumimoji="1" lang="ja-JP" altLang="en-US" sz="2200"/>
                        <a:t>現在の予算委員会に参加している野党</a:t>
                      </a:r>
                      <a:endParaRPr kumimoji="1" lang="en-US" altLang="ja-JP" sz="2200"/>
                    </a:p>
                    <a:p>
                      <a:r>
                        <a:rPr kumimoji="1" lang="ja-JP" altLang="en-US" sz="2200"/>
                        <a:t>民主・民進・希望・立憲</a:t>
                      </a:r>
                      <a:endParaRPr kumimoji="1" lang="en-US" altLang="ja-JP" sz="2200" dirty="0"/>
                    </a:p>
                  </a:txBody>
                  <a:tcPr marL="68580" marR="68580" marT="34290" marB="34290"/>
                </a:tc>
                <a:extLst>
                  <a:ext uri="{0D108BD9-81ED-4DB2-BD59-A6C34878D82A}">
                    <a16:rowId xmlns:a16="http://schemas.microsoft.com/office/drawing/2014/main" val="1553420387"/>
                  </a:ext>
                </a:extLst>
              </a:tr>
              <a:tr h="783511">
                <a:tc>
                  <a:txBody>
                    <a:bodyPr/>
                    <a:lstStyle/>
                    <a:p>
                      <a:r>
                        <a:rPr kumimoji="1" lang="ja-JP" altLang="en-US" sz="2400" dirty="0"/>
                        <a:t>人数</a:t>
                      </a:r>
                    </a:p>
                  </a:txBody>
                  <a:tcPr marL="68580" marR="68580" marT="34290" marB="34290"/>
                </a:tc>
                <a:tc>
                  <a:txBody>
                    <a:bodyPr/>
                    <a:lstStyle/>
                    <a:p>
                      <a:r>
                        <a:rPr kumimoji="1" lang="en-US" altLang="ja-JP" sz="2400" b="0" strike="sngStrike" dirty="0"/>
                        <a:t>110</a:t>
                      </a:r>
                      <a:r>
                        <a:rPr kumimoji="1" lang="ja-JP" altLang="en-US" sz="2400" b="0" strike="sngStrike" dirty="0"/>
                        <a:t>人</a:t>
                      </a:r>
                    </a:p>
                  </a:txBody>
                  <a:tcPr marL="68580" marR="68580" marT="34290" marB="34290"/>
                </a:tc>
                <a:tc>
                  <a:txBody>
                    <a:bodyPr/>
                    <a:lstStyle/>
                    <a:p>
                      <a:r>
                        <a:rPr kumimoji="1" lang="en-US" altLang="ja-JP" sz="2400" b="0" strike="sngStrike" dirty="0"/>
                        <a:t>43</a:t>
                      </a:r>
                      <a:r>
                        <a:rPr kumimoji="1" lang="ja-JP" altLang="en-US" sz="2400" b="0" strike="sngStrike" dirty="0"/>
                        <a:t>人</a:t>
                      </a:r>
                    </a:p>
                  </a:txBody>
                  <a:tcPr marL="68580" marR="68580" marT="34290" marB="34290"/>
                </a:tc>
                <a:extLst>
                  <a:ext uri="{0D108BD9-81ED-4DB2-BD59-A6C34878D82A}">
                    <a16:rowId xmlns:a16="http://schemas.microsoft.com/office/drawing/2014/main" val="836347379"/>
                  </a:ext>
                </a:extLst>
              </a:tr>
              <a:tr h="783511">
                <a:tc>
                  <a:txBody>
                    <a:bodyPr/>
                    <a:lstStyle/>
                    <a:p>
                      <a:r>
                        <a:rPr kumimoji="1" lang="ja-JP" altLang="en-US" sz="2400" dirty="0"/>
                        <a:t>対象期間</a:t>
                      </a:r>
                    </a:p>
                  </a:txBody>
                  <a:tcPr marL="68580" marR="68580" marT="34290" marB="34290"/>
                </a:tc>
                <a:tc>
                  <a:txBody>
                    <a:bodyPr/>
                    <a:lstStyle/>
                    <a:p>
                      <a:r>
                        <a:rPr kumimoji="1" lang="ja-JP" altLang="en-US" sz="2400" b="0" dirty="0"/>
                        <a:t>民主党政権時代</a:t>
                      </a:r>
                      <a:endParaRPr kumimoji="1" lang="en-US" altLang="ja-JP" sz="2400" b="0" dirty="0"/>
                    </a:p>
                    <a:p>
                      <a:r>
                        <a:rPr kumimoji="1" lang="ja-JP" altLang="en-US" sz="2400" b="0" dirty="0"/>
                        <a:t>（</a:t>
                      </a:r>
                      <a:r>
                        <a:rPr kumimoji="1" lang="en-US" altLang="ja-JP" sz="2400" b="0" dirty="0"/>
                        <a:t>2009/09/16-2012/12/25)</a:t>
                      </a:r>
                      <a:endParaRPr kumimoji="1" lang="ja-JP" altLang="en-US" sz="2400" b="0" dirty="0"/>
                    </a:p>
                  </a:txBody>
                  <a:tcPr marL="68580" marR="68580" marT="34290" marB="34290"/>
                </a:tc>
                <a:tc>
                  <a:txBody>
                    <a:bodyPr/>
                    <a:lstStyle/>
                    <a:p>
                      <a:r>
                        <a:rPr kumimoji="1" lang="ja-JP" altLang="en-US" sz="2400" b="0" dirty="0"/>
                        <a:t>安倍政権・直近</a:t>
                      </a:r>
                      <a:r>
                        <a:rPr kumimoji="1" lang="en-US" altLang="ja-JP" sz="2400" b="0" dirty="0"/>
                        <a:t>3</a:t>
                      </a:r>
                      <a:r>
                        <a:rPr kumimoji="1" lang="ja-JP" altLang="en-US" sz="2400" b="0" dirty="0"/>
                        <a:t>年間</a:t>
                      </a:r>
                      <a:endParaRPr kumimoji="1" lang="en-US" altLang="ja-JP" sz="2400" b="0" dirty="0"/>
                    </a:p>
                    <a:p>
                      <a:r>
                        <a:rPr kumimoji="1" lang="ja-JP" altLang="en-US" sz="2400" b="0" dirty="0"/>
                        <a:t>（</a:t>
                      </a:r>
                      <a:r>
                        <a:rPr kumimoji="1" lang="en-US" altLang="ja-JP" sz="2400" b="0" dirty="0"/>
                        <a:t>2014/09/16-2017/12/25)</a:t>
                      </a:r>
                      <a:endParaRPr kumimoji="1" lang="ja-JP" altLang="en-US" sz="2400" b="0" dirty="0"/>
                    </a:p>
                  </a:txBody>
                  <a:tcPr marL="68580" marR="68580" marT="34290" marB="34290"/>
                </a:tc>
                <a:extLst>
                  <a:ext uri="{0D108BD9-81ED-4DB2-BD59-A6C34878D82A}">
                    <a16:rowId xmlns:a16="http://schemas.microsoft.com/office/drawing/2014/main" val="2041144139"/>
                  </a:ext>
                </a:extLst>
              </a:tr>
              <a:tr h="783511">
                <a:tc>
                  <a:txBody>
                    <a:bodyPr/>
                    <a:lstStyle/>
                    <a:p>
                      <a:r>
                        <a:rPr kumimoji="1" lang="ja-JP" altLang="en-US" sz="2400" dirty="0"/>
                        <a:t>発言</a:t>
                      </a:r>
                    </a:p>
                  </a:txBody>
                  <a:tcPr marL="68580" marR="68580" marT="34290" marB="34290"/>
                </a:tc>
                <a:tc gridSpan="2">
                  <a:txBody>
                    <a:bodyPr/>
                    <a:lstStyle/>
                    <a:p>
                      <a:r>
                        <a:rPr kumimoji="1" lang="ja-JP" altLang="en-US" sz="2400" b="0" dirty="0"/>
                        <a:t>衆議院・予算委員会内の発言全て</a:t>
                      </a:r>
                    </a:p>
                  </a:txBody>
                  <a:tcPr marL="68580" marR="68580" marT="34290" marB="34290"/>
                </a:tc>
                <a:tc hMerge="1">
                  <a:txBody>
                    <a:bodyPr/>
                    <a:lstStyle/>
                    <a:p>
                      <a:endParaRPr kumimoji="1" lang="ja-JP" altLang="en-US"/>
                    </a:p>
                  </a:txBody>
                  <a:tcPr/>
                </a:tc>
                <a:extLst>
                  <a:ext uri="{0D108BD9-81ED-4DB2-BD59-A6C34878D82A}">
                    <a16:rowId xmlns:a16="http://schemas.microsoft.com/office/drawing/2014/main" val="1612268771"/>
                  </a:ext>
                </a:extLst>
              </a:tr>
              <a:tr h="783511">
                <a:tc>
                  <a:txBody>
                    <a:bodyPr/>
                    <a:lstStyle/>
                    <a:p>
                      <a:r>
                        <a:rPr kumimoji="1" lang="ja-JP" altLang="en-US" sz="2400" dirty="0"/>
                        <a:t>発言数</a:t>
                      </a:r>
                    </a:p>
                  </a:txBody>
                  <a:tcPr marL="68580" marR="68580" marT="34290" marB="34290"/>
                </a:tc>
                <a:tc gridSpan="2">
                  <a:txBody>
                    <a:bodyPr/>
                    <a:lstStyle/>
                    <a:p>
                      <a:pPr algn="ctr"/>
                      <a:r>
                        <a:rPr kumimoji="1" lang="ja-JP" altLang="en-US" sz="2400" b="0" dirty="0"/>
                        <a:t>両データ共に約５０万字</a:t>
                      </a:r>
                    </a:p>
                  </a:txBody>
                  <a:tcPr marL="68580" marR="68580" marT="34290" marB="34290"/>
                </a:tc>
                <a:tc hMerge="1">
                  <a:txBody>
                    <a:bodyPr/>
                    <a:lstStyle/>
                    <a:p>
                      <a:endParaRPr kumimoji="1" lang="ja-JP" altLang="en-US" sz="2400" b="0" dirty="0"/>
                    </a:p>
                  </a:txBody>
                  <a:tcPr marL="68580" marR="68580" marT="34290" marB="34290"/>
                </a:tc>
                <a:extLst>
                  <a:ext uri="{0D108BD9-81ED-4DB2-BD59-A6C34878D82A}">
                    <a16:rowId xmlns:a16="http://schemas.microsoft.com/office/drawing/2014/main" val="3914399515"/>
                  </a:ext>
                </a:extLst>
              </a:tr>
            </a:tbl>
          </a:graphicData>
        </a:graphic>
      </p:graphicFrame>
      <p:sp>
        <p:nvSpPr>
          <p:cNvPr id="3" name="スライド番号プレースホルダー 2">
            <a:extLst>
              <a:ext uri="{FF2B5EF4-FFF2-40B4-BE49-F238E27FC236}">
                <a16:creationId xmlns:a16="http://schemas.microsoft.com/office/drawing/2014/main" id="{C69B71C8-6BEC-4BBC-AF71-A68F9131432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AF7123A-F11E-4334-8DBF-7F384358F8F9}" type="slidenum">
              <a:rPr kumimoji="1" lang="ja-JP" altLang="en-US" sz="105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1" lang="ja-JP" altLang="en-US" sz="105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28762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8222FB39-C9B1-4348-834E-27F0C40F47F6}"/>
              </a:ext>
            </a:extLst>
          </p:cNvPr>
          <p:cNvGraphicFramePr>
            <a:graphicFrameLocks noGrp="1"/>
          </p:cNvGraphicFramePr>
          <p:nvPr>
            <p:extLst/>
          </p:nvPr>
        </p:nvGraphicFramePr>
        <p:xfrm>
          <a:off x="357374" y="400110"/>
          <a:ext cx="3225799" cy="5761720"/>
        </p:xfrm>
        <a:graphic>
          <a:graphicData uri="http://schemas.openxmlformats.org/drawingml/2006/table">
            <a:tbl>
              <a:tblPr firstRow="1" bandRow="1">
                <a:tableStyleId>{5C22544A-7EE6-4342-B048-85BDC9FD1C3A}</a:tableStyleId>
              </a:tblPr>
              <a:tblGrid>
                <a:gridCol w="1099504">
                  <a:extLst>
                    <a:ext uri="{9D8B030D-6E8A-4147-A177-3AD203B41FA5}">
                      <a16:colId xmlns:a16="http://schemas.microsoft.com/office/drawing/2014/main" val="2871566392"/>
                    </a:ext>
                  </a:extLst>
                </a:gridCol>
                <a:gridCol w="792795">
                  <a:extLst>
                    <a:ext uri="{9D8B030D-6E8A-4147-A177-3AD203B41FA5}">
                      <a16:colId xmlns:a16="http://schemas.microsoft.com/office/drawing/2014/main" val="4226245215"/>
                    </a:ext>
                  </a:extLst>
                </a:gridCol>
                <a:gridCol w="647700">
                  <a:extLst>
                    <a:ext uri="{9D8B030D-6E8A-4147-A177-3AD203B41FA5}">
                      <a16:colId xmlns:a16="http://schemas.microsoft.com/office/drawing/2014/main" val="3134826256"/>
                    </a:ext>
                  </a:extLst>
                </a:gridCol>
                <a:gridCol w="685800">
                  <a:extLst>
                    <a:ext uri="{9D8B030D-6E8A-4147-A177-3AD203B41FA5}">
                      <a16:colId xmlns:a16="http://schemas.microsoft.com/office/drawing/2014/main" val="1874285598"/>
                    </a:ext>
                  </a:extLst>
                </a:gridCol>
              </a:tblGrid>
              <a:tr h="567970">
                <a:tc>
                  <a:txBody>
                    <a:bodyPr/>
                    <a:lstStyle/>
                    <a:p>
                      <a:r>
                        <a:rPr kumimoji="1" lang="ja-JP" altLang="en-US" sz="1800" dirty="0">
                          <a:latin typeface="メイリオ" panose="020B0604030504040204" pitchFamily="50" charset="-128"/>
                          <a:ea typeface="メイリオ" panose="020B0604030504040204" pitchFamily="50" charset="-128"/>
                        </a:rPr>
                        <a:t>単語</a:t>
                      </a:r>
                    </a:p>
                  </a:txBody>
                  <a:tcPr/>
                </a:tc>
                <a:tc>
                  <a:txBody>
                    <a:bodyPr/>
                    <a:lstStyle/>
                    <a:p>
                      <a:r>
                        <a:rPr kumimoji="1" lang="ja-JP" altLang="en-US" sz="1800" dirty="0">
                          <a:latin typeface="メイリオ" panose="020B0604030504040204" pitchFamily="50" charset="-128"/>
                          <a:ea typeface="メイリオ" panose="020B0604030504040204" pitchFamily="50" charset="-128"/>
                        </a:rPr>
                        <a:t>旧野党</a:t>
                      </a:r>
                    </a:p>
                  </a:txBody>
                  <a:tcPr/>
                </a:tc>
                <a:tc>
                  <a:txBody>
                    <a:bodyPr/>
                    <a:lstStyle/>
                    <a:p>
                      <a:r>
                        <a:rPr kumimoji="1" lang="ja-JP" altLang="en-US" sz="1800" dirty="0">
                          <a:latin typeface="メイリオ" panose="020B0604030504040204" pitchFamily="50" charset="-128"/>
                          <a:ea typeface="メイリオ" panose="020B0604030504040204" pitchFamily="50" charset="-128"/>
                        </a:rPr>
                        <a:t>現野党</a:t>
                      </a:r>
                    </a:p>
                  </a:txBody>
                  <a:tcPr/>
                </a:tc>
                <a:tc>
                  <a:txBody>
                    <a:bodyPr/>
                    <a:lstStyle/>
                    <a:p>
                      <a:r>
                        <a:rPr kumimoji="1" lang="ja-JP" altLang="en-US" sz="1800" dirty="0">
                          <a:latin typeface="メイリオ" panose="020B0604030504040204" pitchFamily="50" charset="-128"/>
                          <a:ea typeface="メイリオ" panose="020B0604030504040204" pitchFamily="50" charset="-128"/>
                        </a:rPr>
                        <a:t>比率</a:t>
                      </a:r>
                    </a:p>
                  </a:txBody>
                  <a:tcPr/>
                </a:tc>
                <a:extLst>
                  <a:ext uri="{0D108BD9-81ED-4DB2-BD59-A6C34878D82A}">
                    <a16:rowId xmlns:a16="http://schemas.microsoft.com/office/drawing/2014/main" val="2881788046"/>
                  </a:ext>
                </a:extLst>
              </a:tr>
              <a:tr h="256082">
                <a:tc>
                  <a:txBody>
                    <a:bodyPr/>
                    <a:lstStyle/>
                    <a:p>
                      <a:pPr algn="l" fontAlgn="b"/>
                      <a:r>
                        <a:rPr lang="ja-JP" altLang="en-US" sz="1500" b="1" i="0" u="none" strike="noStrike" dirty="0">
                          <a:solidFill>
                            <a:srgbClr val="000000"/>
                          </a:solidFill>
                          <a:effectLst/>
                          <a:latin typeface="メイリオ" panose="020B0604030504040204" pitchFamily="50" charset="-128"/>
                          <a:ea typeface="メイリオ" panose="020B0604030504040204" pitchFamily="50" charset="-128"/>
                        </a:rPr>
                        <a:t>賢い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10</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9</a:t>
                      </a:r>
                    </a:p>
                  </a:txBody>
                  <a:tcPr marL="7620" marR="7620" marT="7620" marB="0" anchor="b"/>
                </a:tc>
                <a:extLst>
                  <a:ext uri="{0D108BD9-81ED-4DB2-BD59-A6C34878D82A}">
                    <a16:rowId xmlns:a16="http://schemas.microsoft.com/office/drawing/2014/main" val="3831662092"/>
                  </a:ext>
                </a:extLst>
              </a:tr>
              <a:tr h="256082">
                <a:tc>
                  <a:txBody>
                    <a:bodyPr/>
                    <a:lstStyle/>
                    <a:p>
                      <a:pPr algn="l" fontAlgn="b"/>
                      <a:r>
                        <a:rPr lang="ja-JP" altLang="en-US" sz="15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恐ろしい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11</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4.5</a:t>
                      </a:r>
                    </a:p>
                  </a:txBody>
                  <a:tcPr marL="7620" marR="7620" marT="7620" marB="0" anchor="b"/>
                </a:tc>
                <a:extLst>
                  <a:ext uri="{0D108BD9-81ED-4DB2-BD59-A6C34878D82A}">
                    <a16:rowId xmlns:a16="http://schemas.microsoft.com/office/drawing/2014/main" val="1110574077"/>
                  </a:ext>
                </a:extLst>
              </a:tr>
              <a:tr h="256082">
                <a:tc>
                  <a:txBody>
                    <a:bodyPr/>
                    <a:lstStyle/>
                    <a:p>
                      <a:pPr algn="l" fontAlgn="b"/>
                      <a:r>
                        <a:rPr lang="ja-JP" altLang="en-US" sz="15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怖い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22</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5</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3.4</a:t>
                      </a:r>
                    </a:p>
                  </a:txBody>
                  <a:tcPr marL="7620" marR="7620" marT="7620" marB="0" anchor="b"/>
                </a:tc>
                <a:extLst>
                  <a:ext uri="{0D108BD9-81ED-4DB2-BD59-A6C34878D82A}">
                    <a16:rowId xmlns:a16="http://schemas.microsoft.com/office/drawing/2014/main" val="3605411908"/>
                  </a:ext>
                </a:extLst>
              </a:tr>
              <a:tr h="256082">
                <a:tc>
                  <a:txBody>
                    <a:bodyPr/>
                    <a:lstStyle/>
                    <a:p>
                      <a:pPr algn="l" fontAlgn="b"/>
                      <a:r>
                        <a:rPr lang="ja-JP" altLang="en-US" sz="15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悲しい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24</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6</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3</a:t>
                      </a:r>
                    </a:p>
                  </a:txBody>
                  <a:tcPr marL="7620" marR="7620" marT="7620" marB="0" anchor="b"/>
                </a:tc>
                <a:extLst>
                  <a:ext uri="{0D108BD9-81ED-4DB2-BD59-A6C34878D82A}">
                    <a16:rowId xmlns:a16="http://schemas.microsoft.com/office/drawing/2014/main" val="3474300086"/>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うい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20</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5</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3</a:t>
                      </a:r>
                    </a:p>
                  </a:txBody>
                  <a:tcPr marL="7620" marR="7620" marT="7620" marB="0" anchor="b"/>
                </a:tc>
                <a:extLst>
                  <a:ext uri="{0D108BD9-81ED-4DB2-BD59-A6C34878D82A}">
                    <a16:rowId xmlns:a16="http://schemas.microsoft.com/office/drawing/2014/main" val="4214471955"/>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偉い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16</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4</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3</a:t>
                      </a:r>
                    </a:p>
                  </a:txBody>
                  <a:tcPr marL="7620" marR="7620" marT="7620" marB="0" anchor="b"/>
                </a:tc>
                <a:extLst>
                  <a:ext uri="{0D108BD9-81ED-4DB2-BD59-A6C34878D82A}">
                    <a16:rowId xmlns:a16="http://schemas.microsoft.com/office/drawing/2014/main" val="3645608564"/>
                  </a:ext>
                </a:extLst>
              </a:tr>
              <a:tr h="256082">
                <a:tc>
                  <a:txBody>
                    <a:bodyPr/>
                    <a:lstStyle/>
                    <a:p>
                      <a:pPr algn="l" fontAlgn="b"/>
                      <a:r>
                        <a:rPr lang="ja-JP" altLang="en-US" sz="1500" b="1" i="0" u="none" strike="noStrike" dirty="0">
                          <a:solidFill>
                            <a:srgbClr val="000000"/>
                          </a:solidFill>
                          <a:effectLst/>
                          <a:latin typeface="メイリオ" panose="020B0604030504040204" pitchFamily="50" charset="-128"/>
                          <a:ea typeface="メイリオ" panose="020B0604030504040204" pitchFamily="50" charset="-128"/>
                        </a:rPr>
                        <a:t>厚い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12</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3</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3</a:t>
                      </a:r>
                    </a:p>
                  </a:txBody>
                  <a:tcPr marL="7620" marR="7620" marT="7620" marB="0" anchor="b"/>
                </a:tc>
                <a:extLst>
                  <a:ext uri="{0D108BD9-81ED-4DB2-BD59-A6C34878D82A}">
                    <a16:rowId xmlns:a16="http://schemas.microsoft.com/office/drawing/2014/main" val="4211693005"/>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遅い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77</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20</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2.85</a:t>
                      </a:r>
                    </a:p>
                  </a:txBody>
                  <a:tcPr marL="7620" marR="7620" marT="7620" marB="0" anchor="b"/>
                </a:tc>
                <a:extLst>
                  <a:ext uri="{0D108BD9-81ED-4DB2-BD59-A6C34878D82A}">
                    <a16:rowId xmlns:a16="http://schemas.microsoft.com/office/drawing/2014/main" val="3403253863"/>
                  </a:ext>
                </a:extLst>
              </a:tr>
              <a:tr h="256082">
                <a:tc>
                  <a:txBody>
                    <a:bodyPr/>
                    <a:lstStyle/>
                    <a:p>
                      <a:pPr algn="l" fontAlgn="b"/>
                      <a:r>
                        <a:rPr lang="ja-JP" altLang="en-US" sz="1500" b="1" i="0" u="none" strike="noStrike" dirty="0">
                          <a:solidFill>
                            <a:srgbClr val="000000"/>
                          </a:solidFill>
                          <a:effectLst/>
                          <a:latin typeface="メイリオ" panose="020B0604030504040204" pitchFamily="50" charset="-128"/>
                          <a:ea typeface="メイリオ" panose="020B0604030504040204" pitchFamily="50" charset="-128"/>
                        </a:rPr>
                        <a:t>忙しい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28</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8</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2.5</a:t>
                      </a:r>
                    </a:p>
                  </a:txBody>
                  <a:tcPr marL="7620" marR="7620" marT="7620" marB="0" anchor="b"/>
                </a:tc>
                <a:extLst>
                  <a:ext uri="{0D108BD9-81ED-4DB2-BD59-A6C34878D82A}">
                    <a16:rowId xmlns:a16="http://schemas.microsoft.com/office/drawing/2014/main" val="130782640"/>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手厚い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17</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5</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2.4</a:t>
                      </a:r>
                    </a:p>
                  </a:txBody>
                  <a:tcPr marL="7620" marR="7620" marT="7620" marB="0" anchor="b"/>
                </a:tc>
                <a:extLst>
                  <a:ext uri="{0D108BD9-81ED-4DB2-BD59-A6C34878D82A}">
                    <a16:rowId xmlns:a16="http://schemas.microsoft.com/office/drawing/2014/main" val="2869769524"/>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軽い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43</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13</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2.39</a:t>
                      </a:r>
                    </a:p>
                  </a:txBody>
                  <a:tcPr marL="7620" marR="7620" marT="7620" marB="0" anchor="b"/>
                </a:tc>
                <a:extLst>
                  <a:ext uri="{0D108BD9-81ED-4DB2-BD59-A6C34878D82A}">
                    <a16:rowId xmlns:a16="http://schemas.microsoft.com/office/drawing/2014/main" val="2680808461"/>
                  </a:ext>
                </a:extLst>
              </a:tr>
              <a:tr h="256082">
                <a:tc>
                  <a:txBody>
                    <a:bodyPr/>
                    <a:lstStyle/>
                    <a:p>
                      <a:pPr algn="l" fontAlgn="b"/>
                      <a:r>
                        <a:rPr lang="ja-JP" altLang="en-US" sz="15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早い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302</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92</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2.28</a:t>
                      </a:r>
                    </a:p>
                  </a:txBody>
                  <a:tcPr marL="7620" marR="7620" marT="7620" marB="0" anchor="b"/>
                </a:tc>
                <a:extLst>
                  <a:ext uri="{0D108BD9-81ED-4DB2-BD59-A6C34878D82A}">
                    <a16:rowId xmlns:a16="http://schemas.microsoft.com/office/drawing/2014/main" val="825504497"/>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温かい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13</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4</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2.25</a:t>
                      </a:r>
                    </a:p>
                  </a:txBody>
                  <a:tcPr marL="7620" marR="7620" marT="7620" marB="0" anchor="b"/>
                </a:tc>
                <a:extLst>
                  <a:ext uri="{0D108BD9-81ED-4DB2-BD59-A6C34878D82A}">
                    <a16:rowId xmlns:a16="http://schemas.microsoft.com/office/drawing/2014/main" val="853282684"/>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済まない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28</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9</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2.11</a:t>
                      </a:r>
                    </a:p>
                  </a:txBody>
                  <a:tcPr marL="7620" marR="7620" marT="7620" marB="0" anchor="b"/>
                </a:tc>
                <a:extLst>
                  <a:ext uri="{0D108BD9-81ED-4DB2-BD59-A6C34878D82A}">
                    <a16:rowId xmlns:a16="http://schemas.microsoft.com/office/drawing/2014/main" val="148525167"/>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冷たい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20</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7</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1.85</a:t>
                      </a:r>
                    </a:p>
                  </a:txBody>
                  <a:tcPr marL="7620" marR="7620" marT="7620" marB="0" anchor="b"/>
                </a:tc>
                <a:extLst>
                  <a:ext uri="{0D108BD9-81ED-4DB2-BD59-A6C34878D82A}">
                    <a16:rowId xmlns:a16="http://schemas.microsoft.com/office/drawing/2014/main" val="543017517"/>
                  </a:ext>
                </a:extLst>
              </a:tr>
              <a:tr h="256082">
                <a:tc>
                  <a:txBody>
                    <a:bodyPr/>
                    <a:lstStyle/>
                    <a:p>
                      <a:pPr algn="l" fontAlgn="b"/>
                      <a:r>
                        <a:rPr lang="ja-JP" altLang="en-US" sz="1500" b="1" i="0" u="none" strike="noStrike" dirty="0">
                          <a:solidFill>
                            <a:srgbClr val="000000"/>
                          </a:solidFill>
                          <a:effectLst/>
                          <a:latin typeface="メイリオ" panose="020B0604030504040204" pitchFamily="50" charset="-128"/>
                          <a:ea typeface="メイリオ" panose="020B0604030504040204" pitchFamily="50" charset="-128"/>
                        </a:rPr>
                        <a:t>ありがたい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59</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22</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1.68</a:t>
                      </a:r>
                    </a:p>
                  </a:txBody>
                  <a:tcPr marL="7620" marR="7620" marT="7620" marB="0" anchor="b"/>
                </a:tc>
                <a:extLst>
                  <a:ext uri="{0D108BD9-81ED-4DB2-BD59-A6C34878D82A}">
                    <a16:rowId xmlns:a16="http://schemas.microsoft.com/office/drawing/2014/main" val="2064945790"/>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づらい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24</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9</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1.66</a:t>
                      </a:r>
                    </a:p>
                  </a:txBody>
                  <a:tcPr marL="7620" marR="7620" marT="7620" marB="0" anchor="b"/>
                </a:tc>
                <a:extLst>
                  <a:ext uri="{0D108BD9-81ED-4DB2-BD59-A6C34878D82A}">
                    <a16:rowId xmlns:a16="http://schemas.microsoft.com/office/drawing/2014/main" val="1738065444"/>
                  </a:ext>
                </a:extLst>
              </a:tr>
              <a:tr h="256082">
                <a:tc>
                  <a:txBody>
                    <a:bodyPr/>
                    <a:lstStyle/>
                    <a:p>
                      <a:pPr algn="l" fontAlgn="b"/>
                      <a:r>
                        <a:rPr lang="ja-JP" altLang="en-US" sz="15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危うい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16</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6</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1.66</a:t>
                      </a:r>
                    </a:p>
                  </a:txBody>
                  <a:tcPr marL="7620" marR="7620" marT="7620" marB="0" anchor="b"/>
                </a:tc>
                <a:extLst>
                  <a:ext uri="{0D108BD9-81ED-4DB2-BD59-A6C34878D82A}">
                    <a16:rowId xmlns:a16="http://schemas.microsoft.com/office/drawing/2014/main" val="1364302265"/>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若い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69</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26</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1.65</a:t>
                      </a:r>
                    </a:p>
                  </a:txBody>
                  <a:tcPr marL="7620" marR="7620" marT="7620" marB="0" anchor="b"/>
                </a:tc>
                <a:extLst>
                  <a:ext uri="{0D108BD9-81ED-4DB2-BD59-A6C34878D82A}">
                    <a16:rowId xmlns:a16="http://schemas.microsoft.com/office/drawing/2014/main" val="542444147"/>
                  </a:ext>
                </a:extLst>
              </a:tr>
              <a:tr h="256082">
                <a:tc>
                  <a:txBody>
                    <a:bodyPr/>
                    <a:lstStyle/>
                    <a:p>
                      <a:pPr algn="l" fontAlgn="b"/>
                      <a:r>
                        <a:rPr lang="ja-JP" altLang="en-US" sz="1500" b="1" i="0" u="none" strike="noStrike" dirty="0">
                          <a:solidFill>
                            <a:srgbClr val="000000"/>
                          </a:solidFill>
                          <a:effectLst/>
                          <a:latin typeface="メイリオ" panose="020B0604030504040204" pitchFamily="50" charset="-128"/>
                          <a:ea typeface="メイリオ" panose="020B0604030504040204" pitchFamily="50" charset="-128"/>
                        </a:rPr>
                        <a:t>つらい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46</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18</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1.55</a:t>
                      </a:r>
                    </a:p>
                  </a:txBody>
                  <a:tcPr marL="7620" marR="7620" marT="7620" marB="0" anchor="b"/>
                </a:tc>
                <a:extLst>
                  <a:ext uri="{0D108BD9-81ED-4DB2-BD59-A6C34878D82A}">
                    <a16:rowId xmlns:a16="http://schemas.microsoft.com/office/drawing/2014/main" val="2686396080"/>
                  </a:ext>
                </a:extLst>
              </a:tr>
            </a:tbl>
          </a:graphicData>
        </a:graphic>
      </p:graphicFrame>
      <p:graphicFrame>
        <p:nvGraphicFramePr>
          <p:cNvPr id="6" name="表 5">
            <a:extLst>
              <a:ext uri="{FF2B5EF4-FFF2-40B4-BE49-F238E27FC236}">
                <a16:creationId xmlns:a16="http://schemas.microsoft.com/office/drawing/2014/main" id="{43795131-01D7-49FF-88F3-319F6213F2C0}"/>
              </a:ext>
            </a:extLst>
          </p:cNvPr>
          <p:cNvGraphicFramePr>
            <a:graphicFrameLocks noGrp="1"/>
          </p:cNvGraphicFramePr>
          <p:nvPr>
            <p:extLst/>
          </p:nvPr>
        </p:nvGraphicFramePr>
        <p:xfrm>
          <a:off x="5028017" y="400110"/>
          <a:ext cx="3207706" cy="5809450"/>
        </p:xfrm>
        <a:graphic>
          <a:graphicData uri="http://schemas.openxmlformats.org/drawingml/2006/table">
            <a:tbl>
              <a:tblPr firstRow="1" bandRow="1">
                <a:tableStyleId>{21E4AEA4-8DFA-4A89-87EB-49C32662AFE0}</a:tableStyleId>
              </a:tblPr>
              <a:tblGrid>
                <a:gridCol w="1099503">
                  <a:extLst>
                    <a:ext uri="{9D8B030D-6E8A-4147-A177-3AD203B41FA5}">
                      <a16:colId xmlns:a16="http://schemas.microsoft.com/office/drawing/2014/main" val="2871566392"/>
                    </a:ext>
                  </a:extLst>
                </a:gridCol>
                <a:gridCol w="698501">
                  <a:extLst>
                    <a:ext uri="{9D8B030D-6E8A-4147-A177-3AD203B41FA5}">
                      <a16:colId xmlns:a16="http://schemas.microsoft.com/office/drawing/2014/main" val="4226245215"/>
                    </a:ext>
                  </a:extLst>
                </a:gridCol>
                <a:gridCol w="711201">
                  <a:extLst>
                    <a:ext uri="{9D8B030D-6E8A-4147-A177-3AD203B41FA5}">
                      <a16:colId xmlns:a16="http://schemas.microsoft.com/office/drawing/2014/main" val="3134826256"/>
                    </a:ext>
                  </a:extLst>
                </a:gridCol>
                <a:gridCol w="698501">
                  <a:extLst>
                    <a:ext uri="{9D8B030D-6E8A-4147-A177-3AD203B41FA5}">
                      <a16:colId xmlns:a16="http://schemas.microsoft.com/office/drawing/2014/main" val="1874285598"/>
                    </a:ext>
                  </a:extLst>
                </a:gridCol>
              </a:tblGrid>
              <a:tr h="626854">
                <a:tc>
                  <a:txBody>
                    <a:bodyPr/>
                    <a:lstStyle/>
                    <a:p>
                      <a:r>
                        <a:rPr kumimoji="1" lang="ja-JP" altLang="en-US" sz="1800" b="1" dirty="0">
                          <a:latin typeface="メイリオ" panose="020B0604030504040204" pitchFamily="50" charset="-128"/>
                          <a:ea typeface="メイリオ" panose="020B0604030504040204" pitchFamily="50" charset="-128"/>
                        </a:rPr>
                        <a:t>単語</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旧野党</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現野党</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比率</a:t>
                      </a:r>
                    </a:p>
                  </a:txBody>
                  <a:tcPr/>
                </a:tc>
                <a:extLst>
                  <a:ext uri="{0D108BD9-81ED-4DB2-BD59-A6C34878D82A}">
                    <a16:rowId xmlns:a16="http://schemas.microsoft.com/office/drawing/2014/main" val="2881788046"/>
                  </a:ext>
                </a:extLst>
              </a:tr>
              <a:tr h="249644">
                <a:tc>
                  <a:txBody>
                    <a:bodyPr/>
                    <a:lstStyle/>
                    <a:p>
                      <a:pPr algn="l" fontAlgn="b"/>
                      <a:r>
                        <a:rPr lang="ja-JP" altLang="en-US" sz="1600" b="1" u="none" strike="noStrike" dirty="0">
                          <a:effectLst/>
                          <a:highlight>
                            <a:srgbClr val="FFFF00"/>
                          </a:highlight>
                          <a:latin typeface="メイリオ" panose="020B0604030504040204" pitchFamily="50" charset="-128"/>
                          <a:ea typeface="メイリオ" panose="020B0604030504040204" pitchFamily="50" charset="-128"/>
                        </a:rPr>
                        <a:t>怪しい</a:t>
                      </a:r>
                      <a:endPar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4</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30</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7.5</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3831662092"/>
                  </a:ext>
                </a:extLst>
              </a:tr>
              <a:tr h="249644">
                <a:tc>
                  <a:txBody>
                    <a:bodyPr/>
                    <a:lstStyle/>
                    <a:p>
                      <a:pPr algn="l" fontAlgn="b"/>
                      <a:r>
                        <a:rPr lang="ja-JP" altLang="en-US" sz="1600" b="1" u="none" strike="noStrike" dirty="0">
                          <a:effectLst/>
                          <a:highlight>
                            <a:srgbClr val="FFFF00"/>
                          </a:highlight>
                          <a:latin typeface="メイリオ" panose="020B0604030504040204" pitchFamily="50" charset="-128"/>
                          <a:ea typeface="メイリオ" panose="020B0604030504040204" pitchFamily="50" charset="-128"/>
                        </a:rPr>
                        <a:t>黒い</a:t>
                      </a:r>
                      <a:endPar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2</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11</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5.5</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1110574077"/>
                  </a:ext>
                </a:extLst>
              </a:tr>
              <a:tr h="249644">
                <a:tc>
                  <a:txBody>
                    <a:bodyPr/>
                    <a:lstStyle/>
                    <a:p>
                      <a:pPr algn="l" fontAlgn="b"/>
                      <a:r>
                        <a:rPr lang="ja-JP" altLang="en-US" sz="1600" b="1" u="none" strike="noStrike" dirty="0">
                          <a:effectLst/>
                          <a:latin typeface="メイリオ" panose="020B0604030504040204" pitchFamily="50" charset="-128"/>
                          <a:ea typeface="メイリオ" panose="020B0604030504040204" pitchFamily="50" charset="-128"/>
                        </a:rPr>
                        <a:t>痛い</a:t>
                      </a:r>
                      <a:endParaRPr lang="ja-JP" altLang="en-US"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4</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18</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4.5</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3605411908"/>
                  </a:ext>
                </a:extLst>
              </a:tr>
              <a:tr h="249644">
                <a:tc>
                  <a:txBody>
                    <a:bodyPr/>
                    <a:lstStyle/>
                    <a:p>
                      <a:pPr algn="l" fontAlgn="b"/>
                      <a:r>
                        <a:rPr lang="ja-JP" altLang="en-US" sz="1600" b="1" u="none" strike="noStrike" dirty="0">
                          <a:effectLst/>
                          <a:latin typeface="メイリオ" panose="020B0604030504040204" pitchFamily="50" charset="-128"/>
                          <a:ea typeface="メイリオ" panose="020B0604030504040204" pitchFamily="50" charset="-128"/>
                        </a:rPr>
                        <a:t>浅い</a:t>
                      </a:r>
                      <a:endParaRPr lang="ja-JP" altLang="en-US"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2</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9</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4.5</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3474300086"/>
                  </a:ext>
                </a:extLst>
              </a:tr>
              <a:tr h="249644">
                <a:tc>
                  <a:txBody>
                    <a:bodyPr/>
                    <a:lstStyle/>
                    <a:p>
                      <a:pPr algn="l" fontAlgn="b"/>
                      <a:r>
                        <a:rPr lang="ja-JP" altLang="en-US" sz="1600" b="1" u="none" strike="noStrike" dirty="0">
                          <a:effectLst/>
                          <a:highlight>
                            <a:srgbClr val="FFFF00"/>
                          </a:highlight>
                          <a:latin typeface="メイリオ" panose="020B0604030504040204" pitchFamily="50" charset="-128"/>
                          <a:ea typeface="メイリオ" panose="020B0604030504040204" pitchFamily="50" charset="-128"/>
                        </a:rPr>
                        <a:t>疑わしい</a:t>
                      </a:r>
                      <a:endPar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2</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8</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4</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4214471955"/>
                  </a:ext>
                </a:extLst>
              </a:tr>
              <a:tr h="249644">
                <a:tc>
                  <a:txBody>
                    <a:bodyPr/>
                    <a:lstStyle/>
                    <a:p>
                      <a:pPr algn="l" fontAlgn="b"/>
                      <a:r>
                        <a:rPr lang="ja-JP" altLang="en-US" sz="1600" b="1" u="none" strike="noStrike" dirty="0">
                          <a:effectLst/>
                          <a:latin typeface="メイリオ" panose="020B0604030504040204" pitchFamily="50" charset="-128"/>
                          <a:ea typeface="メイリオ" panose="020B0604030504040204" pitchFamily="50" charset="-128"/>
                        </a:rPr>
                        <a:t>おいしい</a:t>
                      </a:r>
                      <a:endParaRPr lang="ja-JP" altLang="en-US"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2</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8</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solidFill>
                            <a:srgbClr val="C00000"/>
                          </a:solidFill>
                          <a:effectLst/>
                          <a:latin typeface="メイリオ" panose="020B0604030504040204" pitchFamily="50" charset="-128"/>
                          <a:ea typeface="メイリオ" panose="020B0604030504040204" pitchFamily="50" charset="-128"/>
                        </a:rPr>
                        <a:t>4</a:t>
                      </a:r>
                      <a:endParaRPr lang="en-US" altLang="ja-JP" sz="1600" b="1" i="0" u="none" strike="noStrike">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3645608564"/>
                  </a:ext>
                </a:extLst>
              </a:tr>
              <a:tr h="249644">
                <a:tc>
                  <a:txBody>
                    <a:bodyPr/>
                    <a:lstStyle/>
                    <a:p>
                      <a:pPr algn="l" fontAlgn="b"/>
                      <a:r>
                        <a:rPr lang="ja-JP" altLang="en-US" sz="1600" b="1" u="none" strike="noStrike" dirty="0">
                          <a:effectLst/>
                          <a:latin typeface="メイリオ" panose="020B0604030504040204" pitchFamily="50" charset="-128"/>
                          <a:ea typeface="メイリオ" panose="020B0604030504040204" pitchFamily="50" charset="-128"/>
                        </a:rPr>
                        <a:t>ゆゆしい</a:t>
                      </a:r>
                      <a:endParaRPr lang="ja-JP" altLang="en-US"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2</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8</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4</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4211693005"/>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ややこしい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2</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8</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solidFill>
                            <a:srgbClr val="C00000"/>
                          </a:solidFill>
                          <a:effectLst/>
                          <a:latin typeface="メイリオ" panose="020B0604030504040204" pitchFamily="50" charset="-128"/>
                          <a:ea typeface="メイリオ" panose="020B0604030504040204" pitchFamily="50" charset="-128"/>
                        </a:rPr>
                        <a:t>4</a:t>
                      </a:r>
                      <a:endParaRPr lang="en-US" altLang="ja-JP" sz="1600" b="1" i="0" u="none" strike="noStrike">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3403253863"/>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かたい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3</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11</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3.66</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130782640"/>
                  </a:ext>
                </a:extLst>
              </a:tr>
              <a:tr h="249644">
                <a:tc>
                  <a:txBody>
                    <a:bodyPr/>
                    <a:lstStyle/>
                    <a:p>
                      <a:pPr algn="l" fontAlgn="b"/>
                      <a:r>
                        <a:rPr lang="ja-JP" altLang="en-US" sz="1600" b="1" u="none" strike="noStrike" dirty="0">
                          <a:effectLst/>
                          <a:highlight>
                            <a:srgbClr val="FFFF00"/>
                          </a:highlight>
                          <a:latin typeface="メイリオ" panose="020B0604030504040204" pitchFamily="50" charset="-128"/>
                          <a:ea typeface="メイリオ" panose="020B0604030504040204" pitchFamily="50" charset="-128"/>
                        </a:rPr>
                        <a:t>やましい</a:t>
                      </a:r>
                      <a:endPar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3</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11</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3.66</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2869769524"/>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著しい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13</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41</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3.15</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2680808461"/>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にくい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28</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81</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2.89</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825504497"/>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くい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6</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16</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2.66</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853282684"/>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狭い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8</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21</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2.62</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148525167"/>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がたい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10</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26</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2.6</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543017517"/>
                  </a:ext>
                </a:extLst>
              </a:tr>
              <a:tr h="391630">
                <a:tc>
                  <a:txBody>
                    <a:bodyPr/>
                    <a:lstStyle/>
                    <a:p>
                      <a:pPr algn="l" fontAlgn="b"/>
                      <a:r>
                        <a:rPr lang="ja-JP" altLang="en-US" sz="1600" b="1" u="none" strike="noStrike" dirty="0">
                          <a:effectLst/>
                          <a:latin typeface="メイリオ" panose="020B0604030504040204" pitchFamily="50" charset="-128"/>
                          <a:ea typeface="メイリオ" panose="020B0604030504040204" pitchFamily="50" charset="-128"/>
                        </a:rPr>
                        <a:t>安い</a:t>
                      </a:r>
                      <a:endParaRPr lang="ja-JP" altLang="en-US"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40</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103</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2.57</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2064945790"/>
                  </a:ext>
                </a:extLst>
              </a:tr>
              <a:tr h="249644">
                <a:tc>
                  <a:txBody>
                    <a:bodyPr/>
                    <a:lstStyle/>
                    <a:p>
                      <a:pPr algn="l" fontAlgn="b"/>
                      <a:r>
                        <a:rPr lang="ja-JP" altLang="en-US" sz="1600" b="1" u="none" strike="noStrike" dirty="0">
                          <a:effectLst/>
                          <a:highlight>
                            <a:srgbClr val="FFFF00"/>
                          </a:highlight>
                          <a:latin typeface="メイリオ" panose="020B0604030504040204" pitchFamily="50" charset="-128"/>
                          <a:ea typeface="メイリオ" panose="020B0604030504040204" pitchFamily="50" charset="-128"/>
                        </a:rPr>
                        <a:t>恥ずかしい</a:t>
                      </a:r>
                      <a:endPar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10</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24</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2.4</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1738065444"/>
                  </a:ext>
                </a:extLst>
              </a:tr>
              <a:tr h="249644">
                <a:tc>
                  <a:txBody>
                    <a:bodyPr/>
                    <a:lstStyle/>
                    <a:p>
                      <a:pPr algn="l" fontAlgn="b"/>
                      <a:r>
                        <a:rPr lang="ja-JP" altLang="en-US" sz="1600" b="1" u="none" strike="noStrike" dirty="0">
                          <a:effectLst/>
                          <a:highlight>
                            <a:srgbClr val="FFFF00"/>
                          </a:highlight>
                          <a:latin typeface="メイリオ" panose="020B0604030504040204" pitchFamily="50" charset="-128"/>
                          <a:ea typeface="メイリオ" panose="020B0604030504040204" pitchFamily="50" charset="-128"/>
                        </a:rPr>
                        <a:t>しつこい</a:t>
                      </a:r>
                      <a:endPar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5</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12</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2.4</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1364302265"/>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青い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3</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7</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2.33</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542444147"/>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珍しい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6</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13</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2.16</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2686396080"/>
                  </a:ext>
                </a:extLst>
              </a:tr>
            </a:tbl>
          </a:graphicData>
        </a:graphic>
      </p:graphicFrame>
      <p:sp>
        <p:nvSpPr>
          <p:cNvPr id="7" name="テキスト ボックス 6">
            <a:extLst>
              <a:ext uri="{FF2B5EF4-FFF2-40B4-BE49-F238E27FC236}">
                <a16:creationId xmlns:a16="http://schemas.microsoft.com/office/drawing/2014/main" id="{D3E788CA-1D25-4694-B554-74A2A1F00A20}"/>
              </a:ext>
            </a:extLst>
          </p:cNvPr>
          <p:cNvSpPr txBox="1"/>
          <p:nvPr/>
        </p:nvSpPr>
        <p:spPr>
          <a:xfrm>
            <a:off x="0" y="0"/>
            <a:ext cx="914400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旧野党が使用する割合が高い形容詞　　　現野党が使用する割合が高い形容詞</a:t>
            </a:r>
          </a:p>
        </p:txBody>
      </p:sp>
      <p:sp>
        <p:nvSpPr>
          <p:cNvPr id="8" name="テキスト ボックス 7">
            <a:extLst>
              <a:ext uri="{FF2B5EF4-FFF2-40B4-BE49-F238E27FC236}">
                <a16:creationId xmlns:a16="http://schemas.microsoft.com/office/drawing/2014/main" id="{282F1B60-C992-4C02-9D8D-B45065E915D5}"/>
              </a:ext>
            </a:extLst>
          </p:cNvPr>
          <p:cNvSpPr txBox="1"/>
          <p:nvPr/>
        </p:nvSpPr>
        <p:spPr>
          <a:xfrm>
            <a:off x="357374" y="6450774"/>
            <a:ext cx="848891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全</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311</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単語中、頻出１００語の中から上位</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20</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単語ずつ選出</a:t>
            </a:r>
          </a:p>
        </p:txBody>
      </p:sp>
      <p:sp>
        <p:nvSpPr>
          <p:cNvPr id="2" name="スライド番号プレースホルダー 1">
            <a:extLst>
              <a:ext uri="{FF2B5EF4-FFF2-40B4-BE49-F238E27FC236}">
                <a16:creationId xmlns:a16="http://schemas.microsoft.com/office/drawing/2014/main" id="{913D1079-4CDC-492F-99EE-CA7FAAA987FA}"/>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AF7123A-F11E-4334-8DBF-7F384358F8F9}" type="slidenum">
              <a:rPr kumimoji="1" lang="ja-JP" altLang="en-US" sz="9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1" lang="ja-JP" altLang="en-US" sz="9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840466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8222FB39-C9B1-4348-834E-27F0C40F47F6}"/>
              </a:ext>
            </a:extLst>
          </p:cNvPr>
          <p:cNvGraphicFramePr>
            <a:graphicFrameLocks noGrp="1"/>
          </p:cNvGraphicFramePr>
          <p:nvPr>
            <p:extLst/>
          </p:nvPr>
        </p:nvGraphicFramePr>
        <p:xfrm>
          <a:off x="209915" y="398425"/>
          <a:ext cx="4067704" cy="6000938"/>
        </p:xfrm>
        <a:graphic>
          <a:graphicData uri="http://schemas.openxmlformats.org/drawingml/2006/table">
            <a:tbl>
              <a:tblPr firstRow="1" bandRow="1">
                <a:tableStyleId>{5C22544A-7EE6-4342-B048-85BDC9FD1C3A}</a:tableStyleId>
              </a:tblPr>
              <a:tblGrid>
                <a:gridCol w="906734">
                  <a:extLst>
                    <a:ext uri="{9D8B030D-6E8A-4147-A177-3AD203B41FA5}">
                      <a16:colId xmlns:a16="http://schemas.microsoft.com/office/drawing/2014/main" val="2871566392"/>
                    </a:ext>
                  </a:extLst>
                </a:gridCol>
                <a:gridCol w="653798">
                  <a:extLst>
                    <a:ext uri="{9D8B030D-6E8A-4147-A177-3AD203B41FA5}">
                      <a16:colId xmlns:a16="http://schemas.microsoft.com/office/drawing/2014/main" val="4226245215"/>
                    </a:ext>
                  </a:extLst>
                </a:gridCol>
                <a:gridCol w="807681">
                  <a:extLst>
                    <a:ext uri="{9D8B030D-6E8A-4147-A177-3AD203B41FA5}">
                      <a16:colId xmlns:a16="http://schemas.microsoft.com/office/drawing/2014/main" val="3134826256"/>
                    </a:ext>
                  </a:extLst>
                </a:gridCol>
                <a:gridCol w="803563">
                  <a:extLst>
                    <a:ext uri="{9D8B030D-6E8A-4147-A177-3AD203B41FA5}">
                      <a16:colId xmlns:a16="http://schemas.microsoft.com/office/drawing/2014/main" val="1874285598"/>
                    </a:ext>
                  </a:extLst>
                </a:gridCol>
                <a:gridCol w="895928">
                  <a:extLst>
                    <a:ext uri="{9D8B030D-6E8A-4147-A177-3AD203B41FA5}">
                      <a16:colId xmlns:a16="http://schemas.microsoft.com/office/drawing/2014/main" val="236151506"/>
                    </a:ext>
                  </a:extLst>
                </a:gridCol>
              </a:tblGrid>
              <a:tr h="0">
                <a:tc>
                  <a:txBody>
                    <a:bodyPr/>
                    <a:lstStyle/>
                    <a:p>
                      <a:r>
                        <a:rPr kumimoji="1" lang="ja-JP" altLang="en-US" sz="1800" dirty="0">
                          <a:latin typeface="メイリオ" panose="020B0604030504040204" pitchFamily="50" charset="-128"/>
                          <a:ea typeface="メイリオ" panose="020B0604030504040204" pitchFamily="50" charset="-128"/>
                        </a:rPr>
                        <a:t>単語</a:t>
                      </a:r>
                    </a:p>
                  </a:txBody>
                  <a:tcPr/>
                </a:tc>
                <a:tc>
                  <a:txBody>
                    <a:bodyPr/>
                    <a:lstStyle/>
                    <a:p>
                      <a:r>
                        <a:rPr kumimoji="1" lang="ja-JP" altLang="en-US" sz="1800" dirty="0">
                          <a:latin typeface="メイリオ" panose="020B0604030504040204" pitchFamily="50" charset="-128"/>
                          <a:ea typeface="メイリオ" panose="020B0604030504040204" pitchFamily="50" charset="-128"/>
                        </a:rPr>
                        <a:t>旧野党</a:t>
                      </a:r>
                    </a:p>
                  </a:txBody>
                  <a:tcPr/>
                </a:tc>
                <a:tc>
                  <a:txBody>
                    <a:bodyPr/>
                    <a:lstStyle/>
                    <a:p>
                      <a:r>
                        <a:rPr kumimoji="1" lang="ja-JP" altLang="en-US" sz="1800" dirty="0">
                          <a:latin typeface="メイリオ" panose="020B0604030504040204" pitchFamily="50" charset="-128"/>
                          <a:ea typeface="メイリオ" panose="020B0604030504040204" pitchFamily="50" charset="-128"/>
                        </a:rPr>
                        <a:t>現野党</a:t>
                      </a:r>
                    </a:p>
                  </a:txBody>
                  <a:tcPr/>
                </a:tc>
                <a:tc>
                  <a:txBody>
                    <a:bodyPr/>
                    <a:lstStyle/>
                    <a:p>
                      <a:r>
                        <a:rPr kumimoji="1" lang="ja-JP" altLang="en-US" sz="1800" dirty="0">
                          <a:latin typeface="メイリオ" panose="020B0604030504040204" pitchFamily="50" charset="-128"/>
                          <a:ea typeface="メイリオ" panose="020B0604030504040204" pitchFamily="50" charset="-128"/>
                        </a:rPr>
                        <a:t>比率</a:t>
                      </a:r>
                    </a:p>
                  </a:txBody>
                  <a:tcPr/>
                </a:tc>
                <a:tc>
                  <a:txBody>
                    <a:bodyPr/>
                    <a:lstStyle/>
                    <a:p>
                      <a:r>
                        <a:rPr kumimoji="1" lang="ja-JP" altLang="en-US" sz="1800" dirty="0">
                          <a:latin typeface="メイリオ" panose="020B0604030504040204" pitchFamily="50" charset="-128"/>
                          <a:ea typeface="メイリオ" panose="020B0604030504040204" pitchFamily="50" charset="-128"/>
                        </a:rPr>
                        <a:t>使用者数</a:t>
                      </a:r>
                    </a:p>
                  </a:txBody>
                  <a:tcPr/>
                </a:tc>
                <a:extLst>
                  <a:ext uri="{0D108BD9-81ED-4DB2-BD59-A6C34878D82A}">
                    <a16:rowId xmlns:a16="http://schemas.microsoft.com/office/drawing/2014/main" val="2881788046"/>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承る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83</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a:t>
                      </a:r>
                    </a:p>
                  </a:txBody>
                  <a:tcPr marL="7620" marR="7620" marT="7620" marB="0" anchor="b"/>
                </a:tc>
                <a:tc>
                  <a:txBody>
                    <a:bodyPr/>
                    <a:lstStyle/>
                    <a:p>
                      <a:pPr algn="r" fontAlgn="b"/>
                      <a:r>
                        <a:rPr lang="en-US" altLang="ja-JP" sz="1600" b="1" i="0" u="none" strike="noStrike">
                          <a:solidFill>
                            <a:srgbClr val="9C0006"/>
                          </a:solidFill>
                          <a:effectLst/>
                          <a:latin typeface="メイリオ" panose="020B0604030504040204" pitchFamily="50" charset="-128"/>
                          <a:ea typeface="メイリオ" panose="020B0604030504040204" pitchFamily="50" charset="-128"/>
                        </a:rPr>
                        <a:t>16.6</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1</a:t>
                      </a:r>
                    </a:p>
                  </a:txBody>
                  <a:tcPr marL="7620" marR="7620" marT="7620" marB="0" anchor="b"/>
                </a:tc>
                <a:extLst>
                  <a:ext uri="{0D108BD9-81ED-4DB2-BD59-A6C34878D82A}">
                    <a16:rowId xmlns:a16="http://schemas.microsoft.com/office/drawing/2014/main" val="3831662092"/>
                  </a:ext>
                </a:extLst>
              </a:tr>
              <a:tr h="256082">
                <a:tc>
                  <a:txBody>
                    <a:bodyPr/>
                    <a:lstStyle/>
                    <a:p>
                      <a:pPr algn="l" fontAlgn="b"/>
                      <a:r>
                        <a:rPr lang="ja-JP" altLang="en-US" sz="16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間に合う</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42</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10</a:t>
                      </a:r>
                    </a:p>
                  </a:txBody>
                  <a:tcPr marL="7620" marR="7620" marT="7620" marB="0" anchor="b"/>
                </a:tc>
                <a:tc>
                  <a:txBody>
                    <a:bodyPr/>
                    <a:lstStyle/>
                    <a:p>
                      <a:pPr algn="r" fontAlgn="b"/>
                      <a:r>
                        <a:rPr lang="en-US" altLang="ja-JP" sz="1600" b="1" i="0" u="none" strike="noStrike">
                          <a:solidFill>
                            <a:srgbClr val="9C0006"/>
                          </a:solidFill>
                          <a:effectLst/>
                          <a:latin typeface="メイリオ" panose="020B0604030504040204" pitchFamily="50" charset="-128"/>
                          <a:ea typeface="メイリオ" panose="020B0604030504040204" pitchFamily="50" charset="-128"/>
                        </a:rPr>
                        <a:t>4.2</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1</a:t>
                      </a:r>
                    </a:p>
                  </a:txBody>
                  <a:tcPr marL="7620" marR="7620" marT="7620" marB="0" anchor="b"/>
                </a:tc>
                <a:extLst>
                  <a:ext uri="{0D108BD9-81ED-4DB2-BD59-A6C34878D82A}">
                    <a16:rowId xmlns:a16="http://schemas.microsoft.com/office/drawing/2014/main" val="1110574077"/>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盛り込む</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60</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17</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3.52</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3</a:t>
                      </a:r>
                    </a:p>
                  </a:txBody>
                  <a:tcPr marL="7620" marR="7620" marT="7620" marB="0" anchor="b"/>
                </a:tc>
                <a:extLst>
                  <a:ext uri="{0D108BD9-81ED-4DB2-BD59-A6C34878D82A}">
                    <a16:rowId xmlns:a16="http://schemas.microsoft.com/office/drawing/2014/main" val="3605411908"/>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はかる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40</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12</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3.33</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2</a:t>
                      </a:r>
                    </a:p>
                  </a:txBody>
                  <a:tcPr marL="7620" marR="7620" marT="7620" marB="0" anchor="b"/>
                </a:tc>
                <a:extLst>
                  <a:ext uri="{0D108BD9-81ED-4DB2-BD59-A6C34878D82A}">
                    <a16:rowId xmlns:a16="http://schemas.microsoft.com/office/drawing/2014/main" val="3474300086"/>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寄せる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50</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16</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3.12</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0</a:t>
                      </a:r>
                    </a:p>
                  </a:txBody>
                  <a:tcPr marL="7620" marR="7620" marT="7620" marB="0" anchor="b"/>
                </a:tc>
                <a:extLst>
                  <a:ext uri="{0D108BD9-81ED-4DB2-BD59-A6C34878D82A}">
                    <a16:rowId xmlns:a16="http://schemas.microsoft.com/office/drawing/2014/main" val="4214471955"/>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参る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49</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17</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2.88</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0</a:t>
                      </a:r>
                    </a:p>
                  </a:txBody>
                  <a:tcPr marL="7620" marR="7620" marT="7620" marB="0" anchor="b"/>
                </a:tc>
                <a:extLst>
                  <a:ext uri="{0D108BD9-81ED-4DB2-BD59-A6C34878D82A}">
                    <a16:rowId xmlns:a16="http://schemas.microsoft.com/office/drawing/2014/main" val="3645608564"/>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生きる</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48</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17</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2.82</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5</a:t>
                      </a:r>
                    </a:p>
                  </a:txBody>
                  <a:tcPr marL="7620" marR="7620" marT="7620" marB="0" anchor="b"/>
                </a:tc>
                <a:extLst>
                  <a:ext uri="{0D108BD9-81ED-4DB2-BD59-A6C34878D82A}">
                    <a16:rowId xmlns:a16="http://schemas.microsoft.com/office/drawing/2014/main" val="4211693005"/>
                  </a:ext>
                </a:extLst>
              </a:tr>
              <a:tr h="256082">
                <a:tc>
                  <a:txBody>
                    <a:bodyPr/>
                    <a:lstStyle/>
                    <a:p>
                      <a:pPr algn="l" fontAlgn="b"/>
                      <a:r>
                        <a:rPr lang="ja-JP" altLang="en-US" sz="16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減らす</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121</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45</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2.68</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9</a:t>
                      </a:r>
                    </a:p>
                  </a:txBody>
                  <a:tcPr marL="7620" marR="7620" marT="7620" marB="0" anchor="b"/>
                </a:tc>
                <a:extLst>
                  <a:ext uri="{0D108BD9-81ED-4DB2-BD59-A6C34878D82A}">
                    <a16:rowId xmlns:a16="http://schemas.microsoft.com/office/drawing/2014/main" val="3403253863"/>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なさる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201</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75</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2.68</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a:t>
                      </a:r>
                    </a:p>
                  </a:txBody>
                  <a:tcPr marL="7620" marR="7620" marT="7620" marB="0" anchor="b"/>
                </a:tc>
                <a:extLst>
                  <a:ext uri="{0D108BD9-81ED-4DB2-BD59-A6C34878D82A}">
                    <a16:rowId xmlns:a16="http://schemas.microsoft.com/office/drawing/2014/main" val="130782640"/>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使える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67</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25</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2.68</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11</a:t>
                      </a:r>
                    </a:p>
                  </a:txBody>
                  <a:tcPr marL="7620" marR="7620" marT="7620" marB="0" anchor="b"/>
                </a:tc>
                <a:extLst>
                  <a:ext uri="{0D108BD9-81ED-4DB2-BD59-A6C34878D82A}">
                    <a16:rowId xmlns:a16="http://schemas.microsoft.com/office/drawing/2014/main" val="2869769524"/>
                  </a:ext>
                </a:extLst>
              </a:tr>
              <a:tr h="25608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おくれる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105</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40</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2.62</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4</a:t>
                      </a:r>
                    </a:p>
                  </a:txBody>
                  <a:tcPr marL="7620" marR="7620" marT="7620" marB="0" anchor="b"/>
                </a:tc>
                <a:extLst>
                  <a:ext uri="{0D108BD9-81ED-4DB2-BD59-A6C34878D82A}">
                    <a16:rowId xmlns:a16="http://schemas.microsoft.com/office/drawing/2014/main" val="2680808461"/>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やってくる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165</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66</a:t>
                      </a:r>
                    </a:p>
                  </a:txBody>
                  <a:tcPr marL="7620" marR="7620" marT="7620" marB="0" anchor="b"/>
                </a:tc>
                <a:tc>
                  <a:txBody>
                    <a:bodyPr/>
                    <a:lstStyle/>
                    <a:p>
                      <a:pPr algn="r" fontAlgn="b"/>
                      <a:r>
                        <a:rPr lang="en-US" altLang="ja-JP" sz="1600" b="1" i="0" u="none" strike="noStrike">
                          <a:solidFill>
                            <a:srgbClr val="9C0006"/>
                          </a:solidFill>
                          <a:effectLst/>
                          <a:latin typeface="メイリオ" panose="020B0604030504040204" pitchFamily="50" charset="-128"/>
                          <a:ea typeface="メイリオ" panose="020B0604030504040204" pitchFamily="50" charset="-128"/>
                        </a:rPr>
                        <a:t>2.5</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3</a:t>
                      </a:r>
                    </a:p>
                  </a:txBody>
                  <a:tcPr marL="7620" marR="7620" marT="7620" marB="0" anchor="b"/>
                </a:tc>
                <a:extLst>
                  <a:ext uri="{0D108BD9-81ED-4DB2-BD59-A6C34878D82A}">
                    <a16:rowId xmlns:a16="http://schemas.microsoft.com/office/drawing/2014/main" val="825504497"/>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苦しむ</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50</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20</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2.5</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a:t>
                      </a:r>
                    </a:p>
                  </a:txBody>
                  <a:tcPr marL="7620" marR="7620" marT="7620" marB="0" anchor="b"/>
                </a:tc>
                <a:extLst>
                  <a:ext uri="{0D108BD9-81ED-4DB2-BD59-A6C34878D82A}">
                    <a16:rowId xmlns:a16="http://schemas.microsoft.com/office/drawing/2014/main" val="853282684"/>
                  </a:ext>
                </a:extLst>
              </a:tr>
              <a:tr h="25608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てる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40</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16</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2.5</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29</a:t>
                      </a:r>
                    </a:p>
                  </a:txBody>
                  <a:tcPr marL="7620" marR="7620" marT="7620" marB="0" anchor="b"/>
                </a:tc>
                <a:extLst>
                  <a:ext uri="{0D108BD9-81ED-4DB2-BD59-A6C34878D82A}">
                    <a16:rowId xmlns:a16="http://schemas.microsoft.com/office/drawing/2014/main" val="148525167"/>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尽くす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36</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15</a:t>
                      </a:r>
                    </a:p>
                  </a:txBody>
                  <a:tcPr marL="7620" marR="7620" marT="7620" marB="0" anchor="b"/>
                </a:tc>
                <a:tc>
                  <a:txBody>
                    <a:bodyPr/>
                    <a:lstStyle/>
                    <a:p>
                      <a:pPr algn="r" fontAlgn="b"/>
                      <a:r>
                        <a:rPr lang="en-US" altLang="ja-JP" sz="1600" b="1" i="0" u="none" strike="noStrike">
                          <a:solidFill>
                            <a:srgbClr val="9C0006"/>
                          </a:solidFill>
                          <a:effectLst/>
                          <a:latin typeface="メイリオ" panose="020B0604030504040204" pitchFamily="50" charset="-128"/>
                          <a:ea typeface="メイリオ" panose="020B0604030504040204" pitchFamily="50" charset="-128"/>
                        </a:rPr>
                        <a:t>2.4</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a:t>
                      </a:r>
                    </a:p>
                  </a:txBody>
                  <a:tcPr marL="7620" marR="7620" marT="7620" marB="0" anchor="b"/>
                </a:tc>
                <a:extLst>
                  <a:ext uri="{0D108BD9-81ED-4DB2-BD59-A6C34878D82A}">
                    <a16:rowId xmlns:a16="http://schemas.microsoft.com/office/drawing/2014/main" val="543017517"/>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支える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67</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28</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2.39</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11</a:t>
                      </a:r>
                    </a:p>
                  </a:txBody>
                  <a:tcPr marL="7620" marR="7620" marT="7620" marB="0" anchor="b"/>
                </a:tc>
                <a:extLst>
                  <a:ext uri="{0D108BD9-81ED-4DB2-BD59-A6C34878D82A}">
                    <a16:rowId xmlns:a16="http://schemas.microsoft.com/office/drawing/2014/main" val="2064945790"/>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伝わる</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47</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20</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2.35</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4</a:t>
                      </a:r>
                    </a:p>
                  </a:txBody>
                  <a:tcPr marL="7620" marR="7620" marT="7620" marB="0" anchor="b"/>
                </a:tc>
                <a:extLst>
                  <a:ext uri="{0D108BD9-81ED-4DB2-BD59-A6C34878D82A}">
                    <a16:rowId xmlns:a16="http://schemas.microsoft.com/office/drawing/2014/main" val="1738065444"/>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生かす</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43</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19</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2.26</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6</a:t>
                      </a:r>
                    </a:p>
                  </a:txBody>
                  <a:tcPr marL="7620" marR="7620" marT="7620" marB="0" anchor="b"/>
                </a:tc>
                <a:extLst>
                  <a:ext uri="{0D108BD9-81ED-4DB2-BD59-A6C34878D82A}">
                    <a16:rowId xmlns:a16="http://schemas.microsoft.com/office/drawing/2014/main" val="1364302265"/>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足りる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88</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39</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2.25</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2</a:t>
                      </a:r>
                    </a:p>
                  </a:txBody>
                  <a:tcPr marL="7620" marR="7620" marT="7620" marB="0" anchor="b"/>
                </a:tc>
                <a:extLst>
                  <a:ext uri="{0D108BD9-81ED-4DB2-BD59-A6C34878D82A}">
                    <a16:rowId xmlns:a16="http://schemas.microsoft.com/office/drawing/2014/main" val="542444147"/>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やれる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66</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30</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2.2</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9</a:t>
                      </a:r>
                    </a:p>
                  </a:txBody>
                  <a:tcPr marL="7620" marR="7620" marT="7620" marB="0" anchor="b"/>
                </a:tc>
                <a:extLst>
                  <a:ext uri="{0D108BD9-81ED-4DB2-BD59-A6C34878D82A}">
                    <a16:rowId xmlns:a16="http://schemas.microsoft.com/office/drawing/2014/main" val="2686396080"/>
                  </a:ext>
                </a:extLst>
              </a:tr>
            </a:tbl>
          </a:graphicData>
        </a:graphic>
      </p:graphicFrame>
      <p:graphicFrame>
        <p:nvGraphicFramePr>
          <p:cNvPr id="6" name="表 5">
            <a:extLst>
              <a:ext uri="{FF2B5EF4-FFF2-40B4-BE49-F238E27FC236}">
                <a16:creationId xmlns:a16="http://schemas.microsoft.com/office/drawing/2014/main" id="{43795131-01D7-49FF-88F3-319F6213F2C0}"/>
              </a:ext>
            </a:extLst>
          </p:cNvPr>
          <p:cNvGraphicFramePr>
            <a:graphicFrameLocks noGrp="1"/>
          </p:cNvGraphicFramePr>
          <p:nvPr>
            <p:extLst/>
          </p:nvPr>
        </p:nvGraphicFramePr>
        <p:xfrm>
          <a:off x="4866382" y="328142"/>
          <a:ext cx="3520236" cy="6083770"/>
        </p:xfrm>
        <a:graphic>
          <a:graphicData uri="http://schemas.openxmlformats.org/drawingml/2006/table">
            <a:tbl>
              <a:tblPr firstRow="1" bandRow="1">
                <a:tableStyleId>{21E4AEA4-8DFA-4A89-87EB-49C32662AFE0}</a:tableStyleId>
              </a:tblPr>
              <a:tblGrid>
                <a:gridCol w="961658">
                  <a:extLst>
                    <a:ext uri="{9D8B030D-6E8A-4147-A177-3AD203B41FA5}">
                      <a16:colId xmlns:a16="http://schemas.microsoft.com/office/drawing/2014/main" val="2871566392"/>
                    </a:ext>
                  </a:extLst>
                </a:gridCol>
                <a:gridCol w="610929">
                  <a:extLst>
                    <a:ext uri="{9D8B030D-6E8A-4147-A177-3AD203B41FA5}">
                      <a16:colId xmlns:a16="http://schemas.microsoft.com/office/drawing/2014/main" val="4226245215"/>
                    </a:ext>
                  </a:extLst>
                </a:gridCol>
                <a:gridCol w="622037">
                  <a:extLst>
                    <a:ext uri="{9D8B030D-6E8A-4147-A177-3AD203B41FA5}">
                      <a16:colId xmlns:a16="http://schemas.microsoft.com/office/drawing/2014/main" val="3134826256"/>
                    </a:ext>
                  </a:extLst>
                </a:gridCol>
                <a:gridCol w="626480">
                  <a:extLst>
                    <a:ext uri="{9D8B030D-6E8A-4147-A177-3AD203B41FA5}">
                      <a16:colId xmlns:a16="http://schemas.microsoft.com/office/drawing/2014/main" val="1874285598"/>
                    </a:ext>
                  </a:extLst>
                </a:gridCol>
                <a:gridCol w="699132">
                  <a:extLst>
                    <a:ext uri="{9D8B030D-6E8A-4147-A177-3AD203B41FA5}">
                      <a16:colId xmlns:a16="http://schemas.microsoft.com/office/drawing/2014/main" val="3741386636"/>
                    </a:ext>
                  </a:extLst>
                </a:gridCol>
              </a:tblGrid>
              <a:tr h="626854">
                <a:tc>
                  <a:txBody>
                    <a:bodyPr/>
                    <a:lstStyle/>
                    <a:p>
                      <a:r>
                        <a:rPr kumimoji="1" lang="ja-JP" altLang="en-US" sz="1800" b="1" dirty="0">
                          <a:latin typeface="メイリオ" panose="020B0604030504040204" pitchFamily="50" charset="-128"/>
                          <a:ea typeface="メイリオ" panose="020B0604030504040204" pitchFamily="50" charset="-128"/>
                        </a:rPr>
                        <a:t>単語</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旧野党</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現野党</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比率</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使用者数</a:t>
                      </a:r>
                    </a:p>
                  </a:txBody>
                  <a:tcPr/>
                </a:tc>
                <a:extLst>
                  <a:ext uri="{0D108BD9-81ED-4DB2-BD59-A6C34878D82A}">
                    <a16:rowId xmlns:a16="http://schemas.microsoft.com/office/drawing/2014/main" val="2881788046"/>
                  </a:ext>
                </a:extLst>
              </a:tr>
              <a:tr h="249644">
                <a:tc>
                  <a:txBody>
                    <a:bodyPr/>
                    <a:lstStyle/>
                    <a:p>
                      <a:pPr algn="l" fontAlgn="b"/>
                      <a:r>
                        <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準ずる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52</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26</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6</a:t>
                      </a:r>
                    </a:p>
                  </a:txBody>
                  <a:tcPr marL="7620" marR="7620" marT="7620" marB="0" anchor="b"/>
                </a:tc>
                <a:extLst>
                  <a:ext uri="{0D108BD9-81ED-4DB2-BD59-A6C34878D82A}">
                    <a16:rowId xmlns:a16="http://schemas.microsoft.com/office/drawing/2014/main" val="3831662092"/>
                  </a:ext>
                </a:extLst>
              </a:tr>
              <a:tr h="249644">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用いる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8</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52</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6.5</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2</a:t>
                      </a:r>
                    </a:p>
                  </a:txBody>
                  <a:tcPr marL="7620" marR="7620" marT="7620" marB="0" anchor="b"/>
                </a:tc>
                <a:extLst>
                  <a:ext uri="{0D108BD9-81ED-4DB2-BD59-A6C34878D82A}">
                    <a16:rowId xmlns:a16="http://schemas.microsoft.com/office/drawing/2014/main" val="1110574077"/>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渡す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15</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58</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3.86</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6</a:t>
                      </a:r>
                    </a:p>
                  </a:txBody>
                  <a:tcPr marL="7620" marR="7620" marT="7620" marB="0" anchor="b"/>
                </a:tc>
                <a:extLst>
                  <a:ext uri="{0D108BD9-81ED-4DB2-BD59-A6C34878D82A}">
                    <a16:rowId xmlns:a16="http://schemas.microsoft.com/office/drawing/2014/main" val="3605411908"/>
                  </a:ext>
                </a:extLst>
              </a:tr>
              <a:tr h="249644">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要する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13</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49</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3.76</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24</a:t>
                      </a:r>
                    </a:p>
                  </a:txBody>
                  <a:tcPr marL="7620" marR="7620" marT="7620" marB="0" anchor="b"/>
                </a:tc>
                <a:extLst>
                  <a:ext uri="{0D108BD9-81ED-4DB2-BD59-A6C34878D82A}">
                    <a16:rowId xmlns:a16="http://schemas.microsoft.com/office/drawing/2014/main" val="3474300086"/>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見つかる</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15</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56</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3.73</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3</a:t>
                      </a:r>
                    </a:p>
                  </a:txBody>
                  <a:tcPr marL="7620" marR="7620" marT="7620" marB="0" anchor="b"/>
                </a:tc>
                <a:extLst>
                  <a:ext uri="{0D108BD9-81ED-4DB2-BD59-A6C34878D82A}">
                    <a16:rowId xmlns:a16="http://schemas.microsoft.com/office/drawing/2014/main" val="4214471955"/>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抜く</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11</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40</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3.63</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7</a:t>
                      </a:r>
                    </a:p>
                  </a:txBody>
                  <a:tcPr marL="7620" marR="7620" marT="7620" marB="0" anchor="b"/>
                </a:tc>
                <a:extLst>
                  <a:ext uri="{0D108BD9-81ED-4DB2-BD59-A6C34878D82A}">
                    <a16:rowId xmlns:a16="http://schemas.microsoft.com/office/drawing/2014/main" val="3645608564"/>
                  </a:ext>
                </a:extLst>
              </a:tr>
              <a:tr h="249644">
                <a:tc>
                  <a:txBody>
                    <a:bodyPr/>
                    <a:lstStyle/>
                    <a:p>
                      <a:pPr algn="l" fontAlgn="b"/>
                      <a:r>
                        <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売る</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31</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107</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3.45</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10</a:t>
                      </a:r>
                    </a:p>
                  </a:txBody>
                  <a:tcPr marL="7620" marR="7620" marT="7620" marB="0" anchor="b"/>
                </a:tc>
                <a:extLst>
                  <a:ext uri="{0D108BD9-81ED-4DB2-BD59-A6C34878D82A}">
                    <a16:rowId xmlns:a16="http://schemas.microsoft.com/office/drawing/2014/main" val="4211693005"/>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生じる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45</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125</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2.77</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15</a:t>
                      </a:r>
                    </a:p>
                  </a:txBody>
                  <a:tcPr marL="7620" marR="7620" marT="7620" marB="0" anchor="b"/>
                </a:tc>
                <a:extLst>
                  <a:ext uri="{0D108BD9-81ED-4DB2-BD59-A6C34878D82A}">
                    <a16:rowId xmlns:a16="http://schemas.microsoft.com/office/drawing/2014/main" val="3403253863"/>
                  </a:ext>
                </a:extLst>
              </a:tr>
              <a:tr h="249644">
                <a:tc>
                  <a:txBody>
                    <a:bodyPr/>
                    <a:lstStyle/>
                    <a:p>
                      <a:pPr algn="l" fontAlgn="b"/>
                      <a:r>
                        <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買う</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56</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152</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2.71</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17</a:t>
                      </a:r>
                    </a:p>
                  </a:txBody>
                  <a:tcPr marL="7620" marR="7620" marT="7620" marB="0" anchor="b"/>
                </a:tc>
                <a:extLst>
                  <a:ext uri="{0D108BD9-81ED-4DB2-BD59-A6C34878D82A}">
                    <a16:rowId xmlns:a16="http://schemas.microsoft.com/office/drawing/2014/main" val="130782640"/>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積む</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21</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56</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2.66</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3</a:t>
                      </a:r>
                    </a:p>
                  </a:txBody>
                  <a:tcPr marL="7620" marR="7620" marT="7620" marB="0" anchor="b"/>
                </a:tc>
                <a:extLst>
                  <a:ext uri="{0D108BD9-81ED-4DB2-BD59-A6C34878D82A}">
                    <a16:rowId xmlns:a16="http://schemas.microsoft.com/office/drawing/2014/main" val="2869769524"/>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向き合う</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14</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37</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2.64</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5</a:t>
                      </a:r>
                    </a:p>
                  </a:txBody>
                  <a:tcPr marL="7620" marR="7620" marT="7620" marB="0" anchor="b"/>
                </a:tc>
                <a:extLst>
                  <a:ext uri="{0D108BD9-81ED-4DB2-BD59-A6C34878D82A}">
                    <a16:rowId xmlns:a16="http://schemas.microsoft.com/office/drawing/2014/main" val="2680808461"/>
                  </a:ext>
                </a:extLst>
              </a:tr>
              <a:tr h="249644">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反する</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16</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41</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2.56</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23</a:t>
                      </a:r>
                    </a:p>
                  </a:txBody>
                  <a:tcPr marL="7620" marR="7620" marT="7620" marB="0" anchor="b"/>
                </a:tc>
                <a:extLst>
                  <a:ext uri="{0D108BD9-81ED-4DB2-BD59-A6C34878D82A}">
                    <a16:rowId xmlns:a16="http://schemas.microsoft.com/office/drawing/2014/main" val="825504497"/>
                  </a:ext>
                </a:extLst>
              </a:tr>
              <a:tr h="249644">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飲む</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17</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43</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2.52</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6</a:t>
                      </a:r>
                    </a:p>
                  </a:txBody>
                  <a:tcPr marL="7620" marR="7620" marT="7620" marB="0" anchor="b"/>
                </a:tc>
                <a:extLst>
                  <a:ext uri="{0D108BD9-81ED-4DB2-BD59-A6C34878D82A}">
                    <a16:rowId xmlns:a16="http://schemas.microsoft.com/office/drawing/2014/main" val="853282684"/>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受け取る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31</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77</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2.48</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7</a:t>
                      </a:r>
                    </a:p>
                  </a:txBody>
                  <a:tcPr marL="7620" marR="7620" marT="7620" marB="0" anchor="b"/>
                </a:tc>
                <a:extLst>
                  <a:ext uri="{0D108BD9-81ED-4DB2-BD59-A6C34878D82A}">
                    <a16:rowId xmlns:a16="http://schemas.microsoft.com/office/drawing/2014/main" val="148525167"/>
                  </a:ext>
                </a:extLst>
              </a:tr>
              <a:tr h="249644">
                <a:tc>
                  <a:txBody>
                    <a:bodyPr/>
                    <a:lstStyle/>
                    <a:p>
                      <a:pPr algn="l" fontAlgn="b"/>
                      <a:r>
                        <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下がる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94</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226</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2.40</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17</a:t>
                      </a:r>
                    </a:p>
                  </a:txBody>
                  <a:tcPr marL="7620" marR="7620" marT="7620" marB="0" anchor="b"/>
                </a:tc>
                <a:extLst>
                  <a:ext uri="{0D108BD9-81ED-4DB2-BD59-A6C34878D82A}">
                    <a16:rowId xmlns:a16="http://schemas.microsoft.com/office/drawing/2014/main" val="543017517"/>
                  </a:ext>
                </a:extLst>
              </a:tr>
              <a:tr h="391630">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隠す</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20</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47</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2.35</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7</a:t>
                      </a:r>
                    </a:p>
                  </a:txBody>
                  <a:tcPr marL="7620" marR="7620" marT="7620" marB="0" anchor="b"/>
                </a:tc>
                <a:extLst>
                  <a:ext uri="{0D108BD9-81ED-4DB2-BD59-A6C34878D82A}">
                    <a16:rowId xmlns:a16="http://schemas.microsoft.com/office/drawing/2014/main" val="2064945790"/>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異なる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22</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51</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2.31</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10</a:t>
                      </a:r>
                    </a:p>
                  </a:txBody>
                  <a:tcPr marL="7620" marR="7620" marT="7620" marB="0" anchor="b"/>
                </a:tc>
                <a:extLst>
                  <a:ext uri="{0D108BD9-81ED-4DB2-BD59-A6C34878D82A}">
                    <a16:rowId xmlns:a16="http://schemas.microsoft.com/office/drawing/2014/main" val="1738065444"/>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当たる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70</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155</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2.21</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20</a:t>
                      </a:r>
                    </a:p>
                  </a:txBody>
                  <a:tcPr marL="7620" marR="7620" marT="7620" marB="0" anchor="b"/>
                </a:tc>
                <a:extLst>
                  <a:ext uri="{0D108BD9-81ED-4DB2-BD59-A6C34878D82A}">
                    <a16:rowId xmlns:a16="http://schemas.microsoft.com/office/drawing/2014/main" val="1364302265"/>
                  </a:ext>
                </a:extLst>
              </a:tr>
              <a:tr h="249644">
                <a:tc>
                  <a:txBody>
                    <a:bodyPr/>
                    <a:lstStyle/>
                    <a:p>
                      <a:pPr algn="l" fontAlgn="b"/>
                      <a:r>
                        <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疑う</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19</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42</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2.21</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4</a:t>
                      </a:r>
                    </a:p>
                  </a:txBody>
                  <a:tcPr marL="7620" marR="7620" marT="7620" marB="0" anchor="b"/>
                </a:tc>
                <a:extLst>
                  <a:ext uri="{0D108BD9-81ED-4DB2-BD59-A6C34878D82A}">
                    <a16:rowId xmlns:a16="http://schemas.microsoft.com/office/drawing/2014/main" val="542444147"/>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満たす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26</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57</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2.19</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5</a:t>
                      </a:r>
                    </a:p>
                  </a:txBody>
                  <a:tcPr marL="7620" marR="7620" marT="7620" marB="0" anchor="b"/>
                </a:tc>
                <a:extLst>
                  <a:ext uri="{0D108BD9-81ED-4DB2-BD59-A6C34878D82A}">
                    <a16:rowId xmlns:a16="http://schemas.microsoft.com/office/drawing/2014/main" val="2686396080"/>
                  </a:ext>
                </a:extLst>
              </a:tr>
            </a:tbl>
          </a:graphicData>
        </a:graphic>
      </p:graphicFrame>
      <p:sp>
        <p:nvSpPr>
          <p:cNvPr id="7" name="テキスト ボックス 6">
            <a:extLst>
              <a:ext uri="{FF2B5EF4-FFF2-40B4-BE49-F238E27FC236}">
                <a16:creationId xmlns:a16="http://schemas.microsoft.com/office/drawing/2014/main" id="{D3E788CA-1D25-4694-B554-74A2A1F00A20}"/>
              </a:ext>
            </a:extLst>
          </p:cNvPr>
          <p:cNvSpPr txBox="1"/>
          <p:nvPr/>
        </p:nvSpPr>
        <p:spPr>
          <a:xfrm>
            <a:off x="157421" y="41327"/>
            <a:ext cx="914400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旧野党が使用する割合が高い動詞　　　現野党が使用する割合が高い動詞</a:t>
            </a:r>
          </a:p>
        </p:txBody>
      </p:sp>
      <p:sp>
        <p:nvSpPr>
          <p:cNvPr id="2" name="テキスト ボックス 1">
            <a:extLst>
              <a:ext uri="{FF2B5EF4-FFF2-40B4-BE49-F238E27FC236}">
                <a16:creationId xmlns:a16="http://schemas.microsoft.com/office/drawing/2014/main" id="{824823FC-5B9E-4315-8530-0C04050683A4}"/>
              </a:ext>
            </a:extLst>
          </p:cNvPr>
          <p:cNvSpPr txBox="1"/>
          <p:nvPr/>
        </p:nvSpPr>
        <p:spPr>
          <a:xfrm>
            <a:off x="421169" y="6372844"/>
            <a:ext cx="838258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全</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2562</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単語中、頻出</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300</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語の中から上位</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20</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単語ずつ選出</a:t>
            </a:r>
          </a:p>
        </p:txBody>
      </p:sp>
      <p:sp>
        <p:nvSpPr>
          <p:cNvPr id="3" name="スライド番号プレースホルダー 2">
            <a:extLst>
              <a:ext uri="{FF2B5EF4-FFF2-40B4-BE49-F238E27FC236}">
                <a16:creationId xmlns:a16="http://schemas.microsoft.com/office/drawing/2014/main" id="{F7676AF3-DE32-4E64-AC1C-50E6F329417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AF7123A-F11E-4334-8DBF-7F384358F8F9}" type="slidenum">
              <a:rPr kumimoji="1" lang="ja-JP" altLang="en-US" sz="9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1" lang="ja-JP" altLang="en-US" sz="9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219730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8222FB39-C9B1-4348-834E-27F0C40F47F6}"/>
              </a:ext>
            </a:extLst>
          </p:cNvPr>
          <p:cNvGraphicFramePr>
            <a:graphicFrameLocks noGrp="1"/>
          </p:cNvGraphicFramePr>
          <p:nvPr>
            <p:extLst/>
          </p:nvPr>
        </p:nvGraphicFramePr>
        <p:xfrm>
          <a:off x="157421" y="411819"/>
          <a:ext cx="4603335" cy="5782070"/>
        </p:xfrm>
        <a:graphic>
          <a:graphicData uri="http://schemas.openxmlformats.org/drawingml/2006/table">
            <a:tbl>
              <a:tblPr firstRow="1" bandRow="1">
                <a:tableStyleId>{5C22544A-7EE6-4342-B048-85BDC9FD1C3A}</a:tableStyleId>
              </a:tblPr>
              <a:tblGrid>
                <a:gridCol w="1635241">
                  <a:extLst>
                    <a:ext uri="{9D8B030D-6E8A-4147-A177-3AD203B41FA5}">
                      <a16:colId xmlns:a16="http://schemas.microsoft.com/office/drawing/2014/main" val="2871566392"/>
                    </a:ext>
                  </a:extLst>
                </a:gridCol>
                <a:gridCol w="736257">
                  <a:extLst>
                    <a:ext uri="{9D8B030D-6E8A-4147-A177-3AD203B41FA5}">
                      <a16:colId xmlns:a16="http://schemas.microsoft.com/office/drawing/2014/main" val="4226245215"/>
                    </a:ext>
                  </a:extLst>
                </a:gridCol>
                <a:gridCol w="652261">
                  <a:extLst>
                    <a:ext uri="{9D8B030D-6E8A-4147-A177-3AD203B41FA5}">
                      <a16:colId xmlns:a16="http://schemas.microsoft.com/office/drawing/2014/main" val="3134826256"/>
                    </a:ext>
                  </a:extLst>
                </a:gridCol>
                <a:gridCol w="789788">
                  <a:extLst>
                    <a:ext uri="{9D8B030D-6E8A-4147-A177-3AD203B41FA5}">
                      <a16:colId xmlns:a16="http://schemas.microsoft.com/office/drawing/2014/main" val="1874285598"/>
                    </a:ext>
                  </a:extLst>
                </a:gridCol>
                <a:gridCol w="789788">
                  <a:extLst>
                    <a:ext uri="{9D8B030D-6E8A-4147-A177-3AD203B41FA5}">
                      <a16:colId xmlns:a16="http://schemas.microsoft.com/office/drawing/2014/main" val="2836848365"/>
                    </a:ext>
                  </a:extLst>
                </a:gridCol>
              </a:tblGrid>
              <a:tr h="605432">
                <a:tc>
                  <a:txBody>
                    <a:bodyPr/>
                    <a:lstStyle/>
                    <a:p>
                      <a:r>
                        <a:rPr kumimoji="1" lang="ja-JP" altLang="en-US" sz="1800" dirty="0">
                          <a:latin typeface="メイリオ" panose="020B0604030504040204" pitchFamily="50" charset="-128"/>
                          <a:ea typeface="メイリオ" panose="020B0604030504040204" pitchFamily="50" charset="-128"/>
                        </a:rPr>
                        <a:t>単語</a:t>
                      </a:r>
                    </a:p>
                  </a:txBody>
                  <a:tcPr/>
                </a:tc>
                <a:tc>
                  <a:txBody>
                    <a:bodyPr/>
                    <a:lstStyle/>
                    <a:p>
                      <a:r>
                        <a:rPr kumimoji="1" lang="ja-JP" altLang="en-US" sz="1800" dirty="0">
                          <a:latin typeface="メイリオ" panose="020B0604030504040204" pitchFamily="50" charset="-128"/>
                          <a:ea typeface="メイリオ" panose="020B0604030504040204" pitchFamily="50" charset="-128"/>
                        </a:rPr>
                        <a:t>旧野党</a:t>
                      </a:r>
                    </a:p>
                  </a:txBody>
                  <a:tcPr/>
                </a:tc>
                <a:tc>
                  <a:txBody>
                    <a:bodyPr/>
                    <a:lstStyle/>
                    <a:p>
                      <a:r>
                        <a:rPr kumimoji="1" lang="ja-JP" altLang="en-US" sz="1800" dirty="0">
                          <a:latin typeface="メイリオ" panose="020B0604030504040204" pitchFamily="50" charset="-128"/>
                          <a:ea typeface="メイリオ" panose="020B0604030504040204" pitchFamily="50" charset="-128"/>
                        </a:rPr>
                        <a:t>現野党</a:t>
                      </a:r>
                    </a:p>
                  </a:txBody>
                  <a:tcPr/>
                </a:tc>
                <a:tc>
                  <a:txBody>
                    <a:bodyPr/>
                    <a:lstStyle/>
                    <a:p>
                      <a:r>
                        <a:rPr kumimoji="1" lang="ja-JP" altLang="en-US" sz="1800" dirty="0">
                          <a:latin typeface="メイリオ" panose="020B0604030504040204" pitchFamily="50" charset="-128"/>
                          <a:ea typeface="メイリオ" panose="020B0604030504040204" pitchFamily="50" charset="-128"/>
                        </a:rPr>
                        <a:t>比率</a:t>
                      </a:r>
                    </a:p>
                  </a:txBody>
                  <a:tcPr/>
                </a:tc>
                <a:tc>
                  <a:txBody>
                    <a:bodyPr/>
                    <a:lstStyle/>
                    <a:p>
                      <a:r>
                        <a:rPr kumimoji="1" lang="ja-JP" altLang="en-US" sz="1800" dirty="0">
                          <a:latin typeface="メイリオ" panose="020B0604030504040204" pitchFamily="50" charset="-128"/>
                          <a:ea typeface="メイリオ" panose="020B0604030504040204" pitchFamily="50" charset="-128"/>
                        </a:rPr>
                        <a:t>使用者数</a:t>
                      </a:r>
                    </a:p>
                  </a:txBody>
                  <a:tcPr/>
                </a:tc>
                <a:extLst>
                  <a:ext uri="{0D108BD9-81ED-4DB2-BD59-A6C34878D82A}">
                    <a16:rowId xmlns:a16="http://schemas.microsoft.com/office/drawing/2014/main" val="2881788046"/>
                  </a:ext>
                </a:extLst>
              </a:tr>
              <a:tr h="254838">
                <a:tc>
                  <a:txBody>
                    <a:bodyPr/>
                    <a:lstStyle/>
                    <a:p>
                      <a:pPr algn="l" fontAlgn="b"/>
                      <a:r>
                        <a:rPr lang="ja-JP" altLang="en-US" sz="1400" b="1" i="0" u="none" strike="noStrike" dirty="0" err="1">
                          <a:solidFill>
                            <a:srgbClr val="000000"/>
                          </a:solidFill>
                          <a:effectLst/>
                          <a:highlight>
                            <a:srgbClr val="00FFFF"/>
                          </a:highlight>
                          <a:latin typeface="メイリオ" panose="020B0604030504040204" pitchFamily="50" charset="-128"/>
                          <a:ea typeface="メイリオ" panose="020B0604030504040204" pitchFamily="50" charset="-128"/>
                        </a:rPr>
                        <a:t>ので</a:t>
                      </a:r>
                      <a:r>
                        <a:rPr lang="ja-JP" altLang="en-US" sz="14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あります</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81</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6</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13.5</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32</a:t>
                      </a:r>
                    </a:p>
                  </a:txBody>
                  <a:tcPr marL="7620" marR="7620" marT="7620" marB="0" anchor="b"/>
                </a:tc>
                <a:extLst>
                  <a:ext uri="{0D108BD9-81ED-4DB2-BD59-A6C34878D82A}">
                    <a16:rowId xmlns:a16="http://schemas.microsoft.com/office/drawing/2014/main" val="3831662092"/>
                  </a:ext>
                </a:extLst>
              </a:tr>
              <a:tr h="254838">
                <a:tc>
                  <a:txBody>
                    <a:bodyPr/>
                    <a:lstStyle/>
                    <a:p>
                      <a:pPr algn="l" fontAlgn="b"/>
                      <a:r>
                        <a:rPr lang="ja-JP" altLang="en-US" sz="14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ものであります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106</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39</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2.71</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24</a:t>
                      </a:r>
                    </a:p>
                  </a:txBody>
                  <a:tcPr marL="7620" marR="7620" marT="7620" marB="0" anchor="b"/>
                </a:tc>
                <a:extLst>
                  <a:ext uri="{0D108BD9-81ED-4DB2-BD59-A6C34878D82A}">
                    <a16:rowId xmlns:a16="http://schemas.microsoft.com/office/drawing/2014/main" val="1110574077"/>
                  </a:ext>
                </a:extLst>
              </a:tr>
              <a:tr h="254838">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たんですよ</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186</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85</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2.18</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17</a:t>
                      </a:r>
                    </a:p>
                  </a:txBody>
                  <a:tcPr marL="7620" marR="7620" marT="7620" marB="0" anchor="b"/>
                </a:tc>
                <a:extLst>
                  <a:ext uri="{0D108BD9-81ED-4DB2-BD59-A6C34878D82A}">
                    <a16:rowId xmlns:a16="http://schemas.microsoft.com/office/drawing/2014/main" val="3605411908"/>
                  </a:ext>
                </a:extLst>
              </a:tr>
              <a:tr h="254838">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ておりました</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81</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39</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2.07</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45</a:t>
                      </a:r>
                    </a:p>
                  </a:txBody>
                  <a:tcPr marL="7620" marR="7620" marT="7620" marB="0" anchor="b"/>
                </a:tc>
                <a:extLst>
                  <a:ext uri="{0D108BD9-81ED-4DB2-BD59-A6C34878D82A}">
                    <a16:rowId xmlns:a16="http://schemas.microsoft.com/office/drawing/2014/main" val="3474300086"/>
                  </a:ext>
                </a:extLst>
              </a:tr>
              <a:tr h="254838">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をいたしました</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64</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33</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1.93</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31</a:t>
                      </a:r>
                    </a:p>
                  </a:txBody>
                  <a:tcPr marL="7620" marR="7620" marT="7620" marB="0" anchor="b"/>
                </a:tc>
                <a:extLst>
                  <a:ext uri="{0D108BD9-81ED-4DB2-BD59-A6C34878D82A}">
                    <a16:rowId xmlns:a16="http://schemas.microsoft.com/office/drawing/2014/main" val="4214471955"/>
                  </a:ext>
                </a:extLst>
              </a:tr>
              <a:tr h="223074">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わけでございます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118</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61</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1.93</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36</a:t>
                      </a:r>
                    </a:p>
                  </a:txBody>
                  <a:tcPr marL="7620" marR="7620" marT="7620" marB="0" anchor="b"/>
                </a:tc>
                <a:extLst>
                  <a:ext uri="{0D108BD9-81ED-4DB2-BD59-A6C34878D82A}">
                    <a16:rowId xmlns:a16="http://schemas.microsoft.com/office/drawing/2014/main" val="3645608564"/>
                  </a:ext>
                </a:extLst>
              </a:tr>
              <a:tr h="331832">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ところでございます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57</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30</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1.9</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42</a:t>
                      </a:r>
                    </a:p>
                  </a:txBody>
                  <a:tcPr marL="7620" marR="7620" marT="7620" marB="0" anchor="b"/>
                </a:tc>
                <a:extLst>
                  <a:ext uri="{0D108BD9-81ED-4DB2-BD59-A6C34878D82A}">
                    <a16:rowId xmlns:a16="http://schemas.microsoft.com/office/drawing/2014/main" val="4211693005"/>
                  </a:ext>
                </a:extLst>
              </a:tr>
              <a:tr h="254838">
                <a:tc>
                  <a:txBody>
                    <a:bodyPr/>
                    <a:lstStyle/>
                    <a:p>
                      <a:pPr algn="l" fontAlgn="b"/>
                      <a:r>
                        <a:rPr lang="ja-JP" altLang="en-US" sz="14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わけであります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435</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246</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1.76</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45</a:t>
                      </a:r>
                    </a:p>
                  </a:txBody>
                  <a:tcPr marL="7620" marR="7620" marT="7620" marB="0" anchor="b"/>
                </a:tc>
                <a:extLst>
                  <a:ext uri="{0D108BD9-81ED-4DB2-BD59-A6C34878D82A}">
                    <a16:rowId xmlns:a16="http://schemas.microsoft.com/office/drawing/2014/main" val="3403253863"/>
                  </a:ext>
                </a:extLst>
              </a:tr>
              <a:tr h="254838">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考えでしょうか</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56</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32</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1.75</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9</a:t>
                      </a:r>
                    </a:p>
                  </a:txBody>
                  <a:tcPr marL="7620" marR="7620" marT="7620" marB="0" anchor="b"/>
                </a:tc>
                <a:extLst>
                  <a:ext uri="{0D108BD9-81ED-4DB2-BD59-A6C34878D82A}">
                    <a16:rowId xmlns:a16="http://schemas.microsoft.com/office/drawing/2014/main" val="130782640"/>
                  </a:ext>
                </a:extLst>
              </a:tr>
              <a:tr h="254838">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でありました</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102</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59</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1.72</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31</a:t>
                      </a:r>
                    </a:p>
                  </a:txBody>
                  <a:tcPr marL="7620" marR="7620" marT="7620" marB="0" anchor="b"/>
                </a:tc>
                <a:extLst>
                  <a:ext uri="{0D108BD9-81ED-4DB2-BD59-A6C34878D82A}">
                    <a16:rowId xmlns:a16="http://schemas.microsoft.com/office/drawing/2014/main" val="2869769524"/>
                  </a:ext>
                </a:extLst>
              </a:tr>
              <a:tr h="254838">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どうですか</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72</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46</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1.56</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14</a:t>
                      </a:r>
                    </a:p>
                  </a:txBody>
                  <a:tcPr marL="7620" marR="7620" marT="7620" marB="0" anchor="b"/>
                </a:tc>
                <a:extLst>
                  <a:ext uri="{0D108BD9-81ED-4DB2-BD59-A6C34878D82A}">
                    <a16:rowId xmlns:a16="http://schemas.microsoft.com/office/drawing/2014/main" val="2680808461"/>
                  </a:ext>
                </a:extLst>
              </a:tr>
              <a:tr h="254838">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てきました</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86</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55</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1.56</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33</a:t>
                      </a:r>
                    </a:p>
                  </a:txBody>
                  <a:tcPr marL="7620" marR="7620" marT="7620" marB="0" anchor="b"/>
                </a:tc>
                <a:extLst>
                  <a:ext uri="{0D108BD9-81ED-4DB2-BD59-A6C34878D82A}">
                    <a16:rowId xmlns:a16="http://schemas.microsoft.com/office/drawing/2014/main" val="825504497"/>
                  </a:ext>
                </a:extLst>
              </a:tr>
              <a:tr h="254838">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はありません</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138</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91</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1.51</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33</a:t>
                      </a:r>
                    </a:p>
                  </a:txBody>
                  <a:tcPr marL="7620" marR="7620" marT="7620" marB="0" anchor="b"/>
                </a:tc>
                <a:extLst>
                  <a:ext uri="{0D108BD9-81ED-4DB2-BD59-A6C34878D82A}">
                    <a16:rowId xmlns:a16="http://schemas.microsoft.com/office/drawing/2014/main" val="853282684"/>
                  </a:ext>
                </a:extLst>
              </a:tr>
              <a:tr h="254838">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ではないか</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67</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46</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1.45</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59</a:t>
                      </a:r>
                    </a:p>
                  </a:txBody>
                  <a:tcPr marL="7620" marR="7620" marT="7620" marB="0" anchor="b"/>
                </a:tc>
                <a:extLst>
                  <a:ext uri="{0D108BD9-81ED-4DB2-BD59-A6C34878D82A}">
                    <a16:rowId xmlns:a16="http://schemas.microsoft.com/office/drawing/2014/main" val="148525167"/>
                  </a:ext>
                </a:extLst>
              </a:tr>
              <a:tr h="254838">
                <a:tc>
                  <a:txBody>
                    <a:bodyPr/>
                    <a:lstStyle/>
                    <a:p>
                      <a:pPr algn="l" fontAlgn="b"/>
                      <a:r>
                        <a:rPr lang="ja-JP" altLang="en-US" sz="14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思っております</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299</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216</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1.38</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62</a:t>
                      </a:r>
                    </a:p>
                  </a:txBody>
                  <a:tcPr marL="7620" marR="7620" marT="7620" marB="0" anchor="b"/>
                </a:tc>
                <a:extLst>
                  <a:ext uri="{0D108BD9-81ED-4DB2-BD59-A6C34878D82A}">
                    <a16:rowId xmlns:a16="http://schemas.microsoft.com/office/drawing/2014/main" val="543017517"/>
                  </a:ext>
                </a:extLst>
              </a:tr>
              <a:tr h="254838">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じゃないんです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51</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37</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1.37</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22</a:t>
                      </a:r>
                    </a:p>
                  </a:txBody>
                  <a:tcPr marL="7620" marR="7620" marT="7620" marB="0" anchor="b"/>
                </a:tc>
                <a:extLst>
                  <a:ext uri="{0D108BD9-81ED-4DB2-BD59-A6C34878D82A}">
                    <a16:rowId xmlns:a16="http://schemas.microsoft.com/office/drawing/2014/main" val="2064945790"/>
                  </a:ext>
                </a:extLst>
              </a:tr>
              <a:tr h="254838">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ていますよ</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79</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58</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1.36</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19</a:t>
                      </a:r>
                    </a:p>
                  </a:txBody>
                  <a:tcPr marL="7620" marR="7620" marT="7620" marB="0" anchor="b"/>
                </a:tc>
                <a:extLst>
                  <a:ext uri="{0D108BD9-81ED-4DB2-BD59-A6C34878D82A}">
                    <a16:rowId xmlns:a16="http://schemas.microsoft.com/office/drawing/2014/main" val="1738065444"/>
                  </a:ext>
                </a:extLst>
              </a:tr>
              <a:tr h="254838">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てまいりました</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104</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77</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1.35</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44</a:t>
                      </a:r>
                    </a:p>
                  </a:txBody>
                  <a:tcPr marL="7620" marR="7620" marT="7620" marB="0" anchor="b"/>
                </a:tc>
                <a:extLst>
                  <a:ext uri="{0D108BD9-81ED-4DB2-BD59-A6C34878D82A}">
                    <a16:rowId xmlns:a16="http://schemas.microsoft.com/office/drawing/2014/main" val="1364302265"/>
                  </a:ext>
                </a:extLst>
              </a:tr>
              <a:tr h="254838">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質問を終わります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79</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59</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1.33</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21</a:t>
                      </a:r>
                    </a:p>
                  </a:txBody>
                  <a:tcPr marL="7620" marR="7620" marT="7620" marB="0" anchor="b"/>
                </a:tc>
                <a:extLst>
                  <a:ext uri="{0D108BD9-81ED-4DB2-BD59-A6C34878D82A}">
                    <a16:rowId xmlns:a16="http://schemas.microsoft.com/office/drawing/2014/main" val="542444147"/>
                  </a:ext>
                </a:extLst>
              </a:tr>
              <a:tr h="254838">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になっている</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60</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46</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1.30</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57</a:t>
                      </a:r>
                    </a:p>
                  </a:txBody>
                  <a:tcPr marL="7620" marR="7620" marT="7620" marB="0" anchor="b"/>
                </a:tc>
                <a:extLst>
                  <a:ext uri="{0D108BD9-81ED-4DB2-BD59-A6C34878D82A}">
                    <a16:rowId xmlns:a16="http://schemas.microsoft.com/office/drawing/2014/main" val="2686396080"/>
                  </a:ext>
                </a:extLst>
              </a:tr>
            </a:tbl>
          </a:graphicData>
        </a:graphic>
      </p:graphicFrame>
      <p:graphicFrame>
        <p:nvGraphicFramePr>
          <p:cNvPr id="6" name="表 5">
            <a:extLst>
              <a:ext uri="{FF2B5EF4-FFF2-40B4-BE49-F238E27FC236}">
                <a16:creationId xmlns:a16="http://schemas.microsoft.com/office/drawing/2014/main" id="{43795131-01D7-49FF-88F3-319F6213F2C0}"/>
              </a:ext>
            </a:extLst>
          </p:cNvPr>
          <p:cNvGraphicFramePr>
            <a:graphicFrameLocks noGrp="1"/>
          </p:cNvGraphicFramePr>
          <p:nvPr>
            <p:extLst/>
          </p:nvPr>
        </p:nvGraphicFramePr>
        <p:xfrm>
          <a:off x="5024179" y="365433"/>
          <a:ext cx="3962400" cy="5680828"/>
        </p:xfrm>
        <a:graphic>
          <a:graphicData uri="http://schemas.openxmlformats.org/drawingml/2006/table">
            <a:tbl>
              <a:tblPr firstRow="1" bandRow="1">
                <a:tableStyleId>{21E4AEA4-8DFA-4A89-87EB-49C32662AFE0}</a:tableStyleId>
              </a:tblPr>
              <a:tblGrid>
                <a:gridCol w="1579418">
                  <a:extLst>
                    <a:ext uri="{9D8B030D-6E8A-4147-A177-3AD203B41FA5}">
                      <a16:colId xmlns:a16="http://schemas.microsoft.com/office/drawing/2014/main" val="2871566392"/>
                    </a:ext>
                  </a:extLst>
                </a:gridCol>
                <a:gridCol w="545309">
                  <a:extLst>
                    <a:ext uri="{9D8B030D-6E8A-4147-A177-3AD203B41FA5}">
                      <a16:colId xmlns:a16="http://schemas.microsoft.com/office/drawing/2014/main" val="4226245215"/>
                    </a:ext>
                  </a:extLst>
                </a:gridCol>
                <a:gridCol w="581527">
                  <a:extLst>
                    <a:ext uri="{9D8B030D-6E8A-4147-A177-3AD203B41FA5}">
                      <a16:colId xmlns:a16="http://schemas.microsoft.com/office/drawing/2014/main" val="3134826256"/>
                    </a:ext>
                  </a:extLst>
                </a:gridCol>
                <a:gridCol w="627985">
                  <a:extLst>
                    <a:ext uri="{9D8B030D-6E8A-4147-A177-3AD203B41FA5}">
                      <a16:colId xmlns:a16="http://schemas.microsoft.com/office/drawing/2014/main" val="1874285598"/>
                    </a:ext>
                  </a:extLst>
                </a:gridCol>
                <a:gridCol w="628161">
                  <a:extLst>
                    <a:ext uri="{9D8B030D-6E8A-4147-A177-3AD203B41FA5}">
                      <a16:colId xmlns:a16="http://schemas.microsoft.com/office/drawing/2014/main" val="4025211907"/>
                    </a:ext>
                  </a:extLst>
                </a:gridCol>
              </a:tblGrid>
              <a:tr h="752855">
                <a:tc>
                  <a:txBody>
                    <a:bodyPr/>
                    <a:lstStyle/>
                    <a:p>
                      <a:r>
                        <a:rPr kumimoji="1" lang="ja-JP" altLang="en-US" sz="1600" b="1" dirty="0">
                          <a:latin typeface="メイリオ" panose="020B0604030504040204" pitchFamily="50" charset="-128"/>
                          <a:ea typeface="メイリオ" panose="020B0604030504040204" pitchFamily="50" charset="-128"/>
                        </a:rPr>
                        <a:t>単語</a:t>
                      </a:r>
                    </a:p>
                  </a:txBody>
                  <a:tcPr/>
                </a:tc>
                <a:tc>
                  <a:txBody>
                    <a:bodyPr/>
                    <a:lstStyle/>
                    <a:p>
                      <a:r>
                        <a:rPr kumimoji="1" lang="ja-JP" altLang="en-US" sz="1600" b="1" dirty="0">
                          <a:latin typeface="メイリオ" panose="020B0604030504040204" pitchFamily="50" charset="-128"/>
                          <a:ea typeface="メイリオ" panose="020B0604030504040204" pitchFamily="50" charset="-128"/>
                        </a:rPr>
                        <a:t>旧野党</a:t>
                      </a:r>
                    </a:p>
                  </a:txBody>
                  <a:tcPr/>
                </a:tc>
                <a:tc>
                  <a:txBody>
                    <a:bodyPr/>
                    <a:lstStyle/>
                    <a:p>
                      <a:r>
                        <a:rPr kumimoji="1" lang="ja-JP" altLang="en-US" sz="1600" b="1" dirty="0">
                          <a:latin typeface="メイリオ" panose="020B0604030504040204" pitchFamily="50" charset="-128"/>
                          <a:ea typeface="メイリオ" panose="020B0604030504040204" pitchFamily="50" charset="-128"/>
                        </a:rPr>
                        <a:t>現野党</a:t>
                      </a:r>
                    </a:p>
                  </a:txBody>
                  <a:tcPr/>
                </a:tc>
                <a:tc>
                  <a:txBody>
                    <a:bodyPr/>
                    <a:lstStyle/>
                    <a:p>
                      <a:r>
                        <a:rPr kumimoji="1" lang="ja-JP" altLang="en-US" sz="1600" b="1" dirty="0">
                          <a:latin typeface="メイリオ" panose="020B0604030504040204" pitchFamily="50" charset="-128"/>
                          <a:ea typeface="メイリオ" panose="020B0604030504040204" pitchFamily="50" charset="-128"/>
                        </a:rPr>
                        <a:t>比率</a:t>
                      </a:r>
                    </a:p>
                  </a:txBody>
                  <a:tcPr/>
                </a:tc>
                <a:tc>
                  <a:txBody>
                    <a:bodyPr/>
                    <a:lstStyle/>
                    <a:p>
                      <a:r>
                        <a:rPr kumimoji="1" lang="ja-JP" altLang="en-US" sz="1600" b="1" dirty="0">
                          <a:latin typeface="メイリオ" panose="020B0604030504040204" pitchFamily="50" charset="-128"/>
                          <a:ea typeface="メイリオ" panose="020B0604030504040204" pitchFamily="50" charset="-128"/>
                        </a:rPr>
                        <a:t>使用者数</a:t>
                      </a:r>
                    </a:p>
                  </a:txBody>
                  <a:tcPr/>
                </a:tc>
                <a:extLst>
                  <a:ext uri="{0D108BD9-81ED-4DB2-BD59-A6C34878D82A}">
                    <a16:rowId xmlns:a16="http://schemas.microsoft.com/office/drawing/2014/main" val="2881788046"/>
                  </a:ext>
                </a:extLst>
              </a:tr>
              <a:tr h="298662">
                <a:tc>
                  <a:txBody>
                    <a:bodyPr/>
                    <a:lstStyle/>
                    <a:p>
                      <a:pPr algn="l" fontAlgn="b"/>
                      <a:r>
                        <a:rPr lang="ja-JP" altLang="en-US" sz="14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でよろしいですか</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19</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99</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5.21</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25</a:t>
                      </a:r>
                    </a:p>
                  </a:txBody>
                  <a:tcPr marL="7620" marR="7620" marT="7620" marB="0" anchor="b"/>
                </a:tc>
                <a:extLst>
                  <a:ext uri="{0D108BD9-81ED-4DB2-BD59-A6C34878D82A}">
                    <a16:rowId xmlns:a16="http://schemas.microsoft.com/office/drawing/2014/main" val="3831662092"/>
                  </a:ext>
                </a:extLst>
              </a:tr>
              <a:tr h="230039">
                <a:tc>
                  <a:txBody>
                    <a:bodyPr/>
                    <a:lstStyle/>
                    <a:p>
                      <a:pPr algn="l" fontAlgn="b"/>
                      <a:r>
                        <a:rPr lang="ja-JP" altLang="en-US" sz="1400" b="1" i="0" u="none" strike="noStrike" dirty="0" err="1">
                          <a:solidFill>
                            <a:srgbClr val="000000"/>
                          </a:solidFill>
                          <a:effectLst/>
                          <a:latin typeface="メイリオ" panose="020B0604030504040204" pitchFamily="50" charset="-128"/>
                          <a:ea typeface="メイリオ" panose="020B0604030504040204" pitchFamily="50" charset="-128"/>
                        </a:rPr>
                        <a:t>れて</a:t>
                      </a:r>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います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76</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217</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2.85</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38</a:t>
                      </a:r>
                    </a:p>
                  </a:txBody>
                  <a:tcPr marL="7620" marR="7620" marT="7620" marB="0" anchor="b"/>
                </a:tc>
                <a:extLst>
                  <a:ext uri="{0D108BD9-81ED-4DB2-BD59-A6C34878D82A}">
                    <a16:rowId xmlns:a16="http://schemas.microsoft.com/office/drawing/2014/main" val="1110574077"/>
                  </a:ext>
                </a:extLst>
              </a:tr>
              <a:tr h="230039">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ふうに思います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127</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362</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2.85</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32</a:t>
                      </a:r>
                    </a:p>
                  </a:txBody>
                  <a:tcPr marL="7620" marR="7620" marT="7620" marB="0" anchor="b"/>
                </a:tc>
                <a:extLst>
                  <a:ext uri="{0D108BD9-81ED-4DB2-BD59-A6C34878D82A}">
                    <a16:rowId xmlns:a16="http://schemas.microsoft.com/office/drawing/2014/main" val="3605411908"/>
                  </a:ext>
                </a:extLst>
              </a:tr>
              <a:tr h="230039">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ているわけです</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70</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184</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2.62</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37</a:t>
                      </a:r>
                    </a:p>
                  </a:txBody>
                  <a:tcPr marL="7620" marR="7620" marT="7620" marB="0" anchor="b"/>
                </a:tc>
                <a:extLst>
                  <a:ext uri="{0D108BD9-81ED-4DB2-BD59-A6C34878D82A}">
                    <a16:rowId xmlns:a16="http://schemas.microsoft.com/office/drawing/2014/main" val="3474300086"/>
                  </a:ext>
                </a:extLst>
              </a:tr>
              <a:tr h="230039">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ておられます</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47</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114</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2.42</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24</a:t>
                      </a:r>
                    </a:p>
                  </a:txBody>
                  <a:tcPr marL="7620" marR="7620" marT="7620" marB="0" anchor="b"/>
                </a:tc>
                <a:extLst>
                  <a:ext uri="{0D108BD9-81ED-4DB2-BD59-A6C34878D82A}">
                    <a16:rowId xmlns:a16="http://schemas.microsoft.com/office/drawing/2014/main" val="4214471955"/>
                  </a:ext>
                </a:extLst>
              </a:tr>
              <a:tr h="230039">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と思いますよ</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116</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262</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2.25</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34</a:t>
                      </a:r>
                    </a:p>
                  </a:txBody>
                  <a:tcPr marL="7620" marR="7620" marT="7620" marB="0" anchor="b"/>
                </a:tc>
                <a:extLst>
                  <a:ext uri="{0D108BD9-81ED-4DB2-BD59-A6C34878D82A}">
                    <a16:rowId xmlns:a16="http://schemas.microsoft.com/office/drawing/2014/main" val="3645608564"/>
                  </a:ext>
                </a:extLst>
              </a:tr>
              <a:tr h="230039">
                <a:tc>
                  <a:txBody>
                    <a:bodyPr/>
                    <a:lstStyle/>
                    <a:p>
                      <a:pPr algn="l" fontAlgn="b"/>
                      <a:r>
                        <a:rPr lang="ja-JP" altLang="en-US" sz="14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いるわけですね</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45</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101</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2.24</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26</a:t>
                      </a:r>
                    </a:p>
                  </a:txBody>
                  <a:tcPr marL="7620" marR="7620" marT="7620" marB="0" anchor="b"/>
                </a:tc>
                <a:extLst>
                  <a:ext uri="{0D108BD9-81ED-4DB2-BD59-A6C34878D82A}">
                    <a16:rowId xmlns:a16="http://schemas.microsoft.com/office/drawing/2014/main" val="4211693005"/>
                  </a:ext>
                </a:extLst>
              </a:tr>
              <a:tr h="230039">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いるわけですよ</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48</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105</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2.18</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24</a:t>
                      </a:r>
                    </a:p>
                  </a:txBody>
                  <a:tcPr marL="7620" marR="7620" marT="7620" marB="0" anchor="b"/>
                </a:tc>
                <a:extLst>
                  <a:ext uri="{0D108BD9-81ED-4DB2-BD59-A6C34878D82A}">
                    <a16:rowId xmlns:a16="http://schemas.microsoft.com/office/drawing/2014/main" val="3403253863"/>
                  </a:ext>
                </a:extLst>
              </a:tr>
              <a:tr h="230039">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ますでしょうか</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43</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92</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2.13</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19</a:t>
                      </a:r>
                    </a:p>
                  </a:txBody>
                  <a:tcPr marL="7620" marR="7620" marT="7620" marB="0" anchor="b"/>
                </a:tc>
                <a:extLst>
                  <a:ext uri="{0D108BD9-81ED-4DB2-BD59-A6C34878D82A}">
                    <a16:rowId xmlns:a16="http://schemas.microsoft.com/office/drawing/2014/main" val="130782640"/>
                  </a:ext>
                </a:extLst>
              </a:tr>
              <a:tr h="295861">
                <a:tc>
                  <a:txBody>
                    <a:bodyPr/>
                    <a:lstStyle/>
                    <a:p>
                      <a:pPr algn="l" fontAlgn="b"/>
                      <a:r>
                        <a:rPr lang="ja-JP" altLang="en-US" sz="14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ということですね</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34</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69</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2.02</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23</a:t>
                      </a:r>
                    </a:p>
                  </a:txBody>
                  <a:tcPr marL="7620" marR="7620" marT="7620" marB="0" anchor="b"/>
                </a:tc>
                <a:extLst>
                  <a:ext uri="{0D108BD9-81ED-4DB2-BD59-A6C34878D82A}">
                    <a16:rowId xmlns:a16="http://schemas.microsoft.com/office/drawing/2014/main" val="2869769524"/>
                  </a:ext>
                </a:extLst>
              </a:tr>
              <a:tr h="230039">
                <a:tc>
                  <a:txBody>
                    <a:bodyPr/>
                    <a:lstStyle/>
                    <a:p>
                      <a:pPr algn="l" fontAlgn="b"/>
                      <a:r>
                        <a:rPr lang="ja-JP" altLang="en-US" sz="14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いるんですね</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116</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225</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1.93</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32</a:t>
                      </a:r>
                    </a:p>
                  </a:txBody>
                  <a:tcPr marL="7620" marR="7620" marT="7620" marB="0" anchor="b"/>
                </a:tc>
                <a:extLst>
                  <a:ext uri="{0D108BD9-81ED-4DB2-BD59-A6C34878D82A}">
                    <a16:rowId xmlns:a16="http://schemas.microsoft.com/office/drawing/2014/main" val="2680808461"/>
                  </a:ext>
                </a:extLst>
              </a:tr>
              <a:tr h="230039">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しています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92</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177</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1.92</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37</a:t>
                      </a:r>
                    </a:p>
                  </a:txBody>
                  <a:tcPr marL="7620" marR="7620" marT="7620" marB="0" anchor="b"/>
                </a:tc>
                <a:extLst>
                  <a:ext uri="{0D108BD9-81ED-4DB2-BD59-A6C34878D82A}">
                    <a16:rowId xmlns:a16="http://schemas.microsoft.com/office/drawing/2014/main" val="825504497"/>
                  </a:ext>
                </a:extLst>
              </a:tr>
              <a:tr h="230039">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なっています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49</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92</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1.87</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34</a:t>
                      </a:r>
                    </a:p>
                  </a:txBody>
                  <a:tcPr marL="7620" marR="7620" marT="7620" marB="0" anchor="b"/>
                </a:tc>
                <a:extLst>
                  <a:ext uri="{0D108BD9-81ED-4DB2-BD59-A6C34878D82A}">
                    <a16:rowId xmlns:a16="http://schemas.microsoft.com/office/drawing/2014/main" val="853282684"/>
                  </a:ext>
                </a:extLst>
              </a:tr>
              <a:tr h="230039">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ことなんです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43</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79</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1.83</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35</a:t>
                      </a:r>
                    </a:p>
                  </a:txBody>
                  <a:tcPr marL="7620" marR="7620" marT="7620" marB="0" anchor="b"/>
                </a:tc>
                <a:extLst>
                  <a:ext uri="{0D108BD9-81ED-4DB2-BD59-A6C34878D82A}">
                    <a16:rowId xmlns:a16="http://schemas.microsoft.com/office/drawing/2014/main" val="148525167"/>
                  </a:ext>
                </a:extLst>
              </a:tr>
              <a:tr h="230039">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です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62</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109</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1.75</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40</a:t>
                      </a:r>
                    </a:p>
                  </a:txBody>
                  <a:tcPr marL="7620" marR="7620" marT="7620" marB="0" anchor="b"/>
                </a:tc>
                <a:extLst>
                  <a:ext uri="{0D108BD9-81ED-4DB2-BD59-A6C34878D82A}">
                    <a16:rowId xmlns:a16="http://schemas.microsoft.com/office/drawing/2014/main" val="543017517"/>
                  </a:ext>
                </a:extLst>
              </a:tr>
              <a:tr h="352682">
                <a:tc>
                  <a:txBody>
                    <a:bodyPr/>
                    <a:lstStyle/>
                    <a:p>
                      <a:pPr algn="l" fontAlgn="b"/>
                      <a:r>
                        <a:rPr lang="ja-JP" altLang="en-US" sz="1400" b="1" i="0" u="none" strike="noStrike" dirty="0" err="1">
                          <a:solidFill>
                            <a:srgbClr val="000000"/>
                          </a:solidFill>
                          <a:effectLst/>
                          <a:latin typeface="メイリオ" panose="020B0604030504040204" pitchFamily="50" charset="-128"/>
                          <a:ea typeface="メイリオ" panose="020B0604030504040204" pitchFamily="50" charset="-128"/>
                        </a:rPr>
                        <a:t>ばと</a:t>
                      </a:r>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思います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53</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93</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1.75</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19</a:t>
                      </a:r>
                    </a:p>
                  </a:txBody>
                  <a:tcPr marL="7620" marR="7620" marT="7620" marB="0" anchor="b"/>
                </a:tc>
                <a:extLst>
                  <a:ext uri="{0D108BD9-81ED-4DB2-BD59-A6C34878D82A}">
                    <a16:rowId xmlns:a16="http://schemas.microsoft.com/office/drawing/2014/main" val="2064945790"/>
                  </a:ext>
                </a:extLst>
              </a:tr>
              <a:tr h="230039">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総理</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57</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98</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1.71</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40</a:t>
                      </a:r>
                    </a:p>
                  </a:txBody>
                  <a:tcPr marL="7620" marR="7620" marT="7620" marB="0" anchor="b"/>
                </a:tc>
                <a:extLst>
                  <a:ext uri="{0D108BD9-81ED-4DB2-BD59-A6C34878D82A}">
                    <a16:rowId xmlns:a16="http://schemas.microsoft.com/office/drawing/2014/main" val="1738065444"/>
                  </a:ext>
                </a:extLst>
              </a:tr>
              <a:tr h="230039">
                <a:tc>
                  <a:txBody>
                    <a:bodyPr/>
                    <a:lstStyle/>
                    <a:p>
                      <a:pPr algn="l" fontAlgn="b"/>
                      <a:r>
                        <a:rPr lang="ja-JP" altLang="en-US" sz="14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いかがですか</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89</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153</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1.71</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31</a:t>
                      </a:r>
                    </a:p>
                  </a:txBody>
                  <a:tcPr marL="7620" marR="7620" marT="7620" marB="0" anchor="b"/>
                </a:tc>
                <a:extLst>
                  <a:ext uri="{0D108BD9-81ED-4DB2-BD59-A6C34878D82A}">
                    <a16:rowId xmlns:a16="http://schemas.microsoft.com/office/drawing/2014/main" val="1364302265"/>
                  </a:ext>
                </a:extLst>
              </a:tr>
              <a:tr h="230039">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ていますね</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46</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78</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1.69</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21</a:t>
                      </a:r>
                    </a:p>
                  </a:txBody>
                  <a:tcPr marL="7620" marR="7620" marT="7620" marB="0" anchor="b"/>
                </a:tc>
                <a:extLst>
                  <a:ext uri="{0D108BD9-81ED-4DB2-BD59-A6C34878D82A}">
                    <a16:rowId xmlns:a16="http://schemas.microsoft.com/office/drawing/2014/main" val="542444147"/>
                  </a:ext>
                </a:extLst>
              </a:tr>
              <a:tr h="230039">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ているんです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301</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510</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1.69</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40</a:t>
                      </a:r>
                    </a:p>
                  </a:txBody>
                  <a:tcPr marL="7620" marR="7620" marT="7620" marB="0" anchor="b"/>
                </a:tc>
                <a:extLst>
                  <a:ext uri="{0D108BD9-81ED-4DB2-BD59-A6C34878D82A}">
                    <a16:rowId xmlns:a16="http://schemas.microsoft.com/office/drawing/2014/main" val="2686396080"/>
                  </a:ext>
                </a:extLst>
              </a:tr>
            </a:tbl>
          </a:graphicData>
        </a:graphic>
      </p:graphicFrame>
      <p:sp>
        <p:nvSpPr>
          <p:cNvPr id="7" name="テキスト ボックス 6">
            <a:extLst>
              <a:ext uri="{FF2B5EF4-FFF2-40B4-BE49-F238E27FC236}">
                <a16:creationId xmlns:a16="http://schemas.microsoft.com/office/drawing/2014/main" id="{D3E788CA-1D25-4694-B554-74A2A1F00A20}"/>
              </a:ext>
            </a:extLst>
          </p:cNvPr>
          <p:cNvSpPr txBox="1"/>
          <p:nvPr/>
        </p:nvSpPr>
        <p:spPr>
          <a:xfrm>
            <a:off x="157421" y="41327"/>
            <a:ext cx="914400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旧野党が使用する割合が高い末尾表現　現野党が使用する割合が高い末尾表現</a:t>
            </a:r>
          </a:p>
        </p:txBody>
      </p:sp>
      <p:sp>
        <p:nvSpPr>
          <p:cNvPr id="2" name="テキスト ボックス 1">
            <a:extLst>
              <a:ext uri="{FF2B5EF4-FFF2-40B4-BE49-F238E27FC236}">
                <a16:creationId xmlns:a16="http://schemas.microsoft.com/office/drawing/2014/main" id="{824823FC-5B9E-4315-8530-0C04050683A4}"/>
              </a:ext>
            </a:extLst>
          </p:cNvPr>
          <p:cNvSpPr txBox="1"/>
          <p:nvPr/>
        </p:nvSpPr>
        <p:spPr>
          <a:xfrm>
            <a:off x="286327" y="6370367"/>
            <a:ext cx="838258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全</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12996</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パターンの末尾表現中、頻出</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100</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語の中から上位</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20</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単語ずつ選出</a:t>
            </a:r>
          </a:p>
        </p:txBody>
      </p:sp>
      <p:sp>
        <p:nvSpPr>
          <p:cNvPr id="3" name="スライド番号プレースホルダー 2">
            <a:extLst>
              <a:ext uri="{FF2B5EF4-FFF2-40B4-BE49-F238E27FC236}">
                <a16:creationId xmlns:a16="http://schemas.microsoft.com/office/drawing/2014/main" id="{B855937A-C50D-426F-B98A-E8FA183CFFC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AF7123A-F11E-4334-8DBF-7F384358F8F9}" type="slidenum">
              <a:rPr kumimoji="1" lang="ja-JP" altLang="en-US" sz="9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1" lang="ja-JP" altLang="en-US" sz="9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073852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4C7C1D-56D0-4EBD-8B87-7097F62C9C5E}"/>
              </a:ext>
            </a:extLst>
          </p:cNvPr>
          <p:cNvSpPr>
            <a:spLocks noGrp="1"/>
          </p:cNvSpPr>
          <p:nvPr>
            <p:ph type="title"/>
          </p:nvPr>
        </p:nvSpPr>
        <p:spPr/>
        <p:txBody>
          <a:bodyPr/>
          <a:lstStyle/>
          <a:p>
            <a:r>
              <a:rPr lang="ja-JP" altLang="en-US" dirty="0"/>
              <a:t>前回の反省点</a:t>
            </a:r>
            <a:endParaRPr kumimoji="1" lang="ja-JP" altLang="en-US" dirty="0"/>
          </a:p>
        </p:txBody>
      </p:sp>
      <p:sp>
        <p:nvSpPr>
          <p:cNvPr id="3" name="コンテンツ プレースホルダー 2">
            <a:extLst>
              <a:ext uri="{FF2B5EF4-FFF2-40B4-BE49-F238E27FC236}">
                <a16:creationId xmlns:a16="http://schemas.microsoft.com/office/drawing/2014/main" id="{B341EB73-9B59-4736-A28D-C328F1C49B82}"/>
              </a:ext>
            </a:extLst>
          </p:cNvPr>
          <p:cNvSpPr>
            <a:spLocks noGrp="1"/>
          </p:cNvSpPr>
          <p:nvPr>
            <p:ph idx="1"/>
          </p:nvPr>
        </p:nvSpPr>
        <p:spPr/>
        <p:txBody>
          <a:bodyPr/>
          <a:lstStyle/>
          <a:p>
            <a:pPr>
              <a:buFont typeface="Wingdings" panose="05000000000000000000" pitchFamily="2" charset="2"/>
              <a:buChar char="u"/>
            </a:pPr>
            <a:r>
              <a:rPr kumimoji="1" lang="ja-JP" altLang="en-US" dirty="0"/>
              <a:t>有効数字が正しく考慮されていない</a:t>
            </a:r>
            <a:endParaRPr kumimoji="1" lang="en-US" altLang="ja-JP" dirty="0"/>
          </a:p>
          <a:p>
            <a:pPr>
              <a:buFont typeface="Wingdings" panose="05000000000000000000" pitchFamily="2" charset="2"/>
              <a:buChar char="u"/>
            </a:pPr>
            <a:r>
              <a:rPr kumimoji="1" lang="ja-JP" altLang="en-US" dirty="0"/>
              <a:t>議員数が正しくない</a:t>
            </a:r>
            <a:endParaRPr kumimoji="1" lang="en-US" altLang="ja-JP" dirty="0"/>
          </a:p>
          <a:p>
            <a:pPr>
              <a:lnSpc>
                <a:spcPct val="150000"/>
              </a:lnSpc>
              <a:buFont typeface="Wingdings" panose="05000000000000000000" pitchFamily="2" charset="2"/>
              <a:buChar char="u"/>
            </a:pPr>
            <a:r>
              <a:rPr kumimoji="1" lang="ja-JP" altLang="en-US" dirty="0"/>
              <a:t>末尾表現が出力が正確でない</a:t>
            </a:r>
            <a:endParaRPr lang="en-US" altLang="ja-JP" dirty="0"/>
          </a:p>
          <a:p>
            <a:pPr marL="0" indent="0">
              <a:lnSpc>
                <a:spcPct val="150000"/>
              </a:lnSpc>
              <a:buNone/>
            </a:pPr>
            <a:r>
              <a:rPr kumimoji="1" lang="ja-JP" altLang="en-US" dirty="0"/>
              <a:t>（読点が入っている・ない等）</a:t>
            </a:r>
            <a:endParaRPr kumimoji="1" lang="en-US" altLang="ja-JP" dirty="0"/>
          </a:p>
        </p:txBody>
      </p:sp>
    </p:spTree>
    <p:extLst>
      <p:ext uri="{BB962C8B-B14F-4D97-AF65-F5344CB8AC3E}">
        <p14:creationId xmlns:p14="http://schemas.microsoft.com/office/powerpoint/2010/main" val="2591099491"/>
      </p:ext>
    </p:extLst>
  </p:cSld>
  <p:clrMapOvr>
    <a:masterClrMapping/>
  </p:clrMapOvr>
</p:sld>
</file>

<file path=ppt/theme/theme1.xml><?xml version="1.0" encoding="utf-8"?>
<a:theme xmlns:a="http://schemas.openxmlformats.org/drawingml/2006/main" name="レトロスペクト(水平線上昇）">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10272</TotalTime>
  <Words>3237</Words>
  <Application>Microsoft Office PowerPoint</Application>
  <PresentationFormat>画面に合わせる (4:3)</PresentationFormat>
  <Paragraphs>1028</Paragraphs>
  <Slides>48</Slides>
  <Notes>20</Notes>
  <HiddenSlides>0</HiddenSlides>
  <MMClips>0</MMClips>
  <ScaleCrop>false</ScaleCrop>
  <HeadingPairs>
    <vt:vector size="8" baseType="variant">
      <vt:variant>
        <vt:lpstr>使用されているフォント</vt:lpstr>
      </vt:variant>
      <vt:variant>
        <vt:i4>10</vt:i4>
      </vt:variant>
      <vt:variant>
        <vt:lpstr>テーマ</vt:lpstr>
      </vt:variant>
      <vt:variant>
        <vt:i4>3</vt:i4>
      </vt:variant>
      <vt:variant>
        <vt:lpstr>埋め込まれた OLE サーバー</vt:lpstr>
      </vt:variant>
      <vt:variant>
        <vt:i4>1</vt:i4>
      </vt:variant>
      <vt:variant>
        <vt:lpstr>スライド タイトル</vt:lpstr>
      </vt:variant>
      <vt:variant>
        <vt:i4>48</vt:i4>
      </vt:variant>
    </vt:vector>
  </HeadingPairs>
  <TitlesOfParts>
    <vt:vector size="62" baseType="lpstr">
      <vt:lpstr>Hiragino Maru Gothic ProN W4</vt:lpstr>
      <vt:lpstr>ＭＳ Ｐゴシック</vt:lpstr>
      <vt:lpstr>メイリオ</vt:lpstr>
      <vt:lpstr>游ゴシック</vt:lpstr>
      <vt:lpstr>游ゴシック Light</vt:lpstr>
      <vt:lpstr>Arial</vt:lpstr>
      <vt:lpstr>Calibri</vt:lpstr>
      <vt:lpstr>Calibri Light</vt:lpstr>
      <vt:lpstr>Cambria Math</vt:lpstr>
      <vt:lpstr>Wingdings</vt:lpstr>
      <vt:lpstr>レトロスペクト(水平線上昇）</vt:lpstr>
      <vt:lpstr>Office テーマ</vt:lpstr>
      <vt:lpstr>レトロスペクト</vt:lpstr>
      <vt:lpstr>Worksheet</vt:lpstr>
      <vt:lpstr>進捗報告 2018/07/17</vt:lpstr>
      <vt:lpstr>目次</vt:lpstr>
      <vt:lpstr>前回の内容①</vt:lpstr>
      <vt:lpstr>前回の内容②</vt:lpstr>
      <vt:lpstr>収集データ(前回のもの）</vt:lpstr>
      <vt:lpstr>PowerPoint プレゼンテーション</vt:lpstr>
      <vt:lpstr>PowerPoint プレゼンテーション</vt:lpstr>
      <vt:lpstr>PowerPoint プレゼンテーション</vt:lpstr>
      <vt:lpstr>前回の反省点</vt:lpstr>
      <vt:lpstr>修正点①　議員数</vt:lpstr>
      <vt:lpstr>修正点②　末尾表現の定義</vt:lpstr>
      <vt:lpstr>修正点②　末尾表現の定義</vt:lpstr>
      <vt:lpstr>目次</vt:lpstr>
      <vt:lpstr>今回の内容</vt:lpstr>
      <vt:lpstr>今回の内容</vt:lpstr>
      <vt:lpstr>SVM（サポートベクターマシン）とは</vt:lpstr>
      <vt:lpstr>SVMの利点・欠点</vt:lpstr>
      <vt:lpstr>決定木とは</vt:lpstr>
      <vt:lpstr>Pythonにおける決定木とは</vt:lpstr>
      <vt:lpstr>決定木の利点欠点</vt:lpstr>
      <vt:lpstr>ランダムフォレストとは</vt:lpstr>
      <vt:lpstr>ランダムフォレストとは</vt:lpstr>
      <vt:lpstr>ナイーブベイズ（単純ベイズ）法とは</vt:lpstr>
      <vt:lpstr>ナイーブベイズ法の利点欠点</vt:lpstr>
      <vt:lpstr>最大エントロピー法とは</vt:lpstr>
      <vt:lpstr>最大エントロピー法の特徴</vt:lpstr>
      <vt:lpstr>今回の内容</vt:lpstr>
      <vt:lpstr>クロスバリデーション（交差検証）</vt:lpstr>
      <vt:lpstr>PowerPoint プレゼンテーション</vt:lpstr>
      <vt:lpstr>PowerPoint プレゼンテーション</vt:lpstr>
      <vt:lpstr>クロスバリデーション（交差検証）</vt:lpstr>
      <vt:lpstr>グリッドサーチ法</vt:lpstr>
      <vt:lpstr>入れ子式交差検証</vt:lpstr>
      <vt:lpstr>実装コード</vt:lpstr>
      <vt:lpstr>今回の内容</vt:lpstr>
      <vt:lpstr>データ（議員）数の選定</vt:lpstr>
      <vt:lpstr>データ（議員）数の選定</vt:lpstr>
      <vt:lpstr>データ（議員）数の選定</vt:lpstr>
      <vt:lpstr>しかし</vt:lpstr>
      <vt:lpstr>結果①</vt:lpstr>
      <vt:lpstr>考察①</vt:lpstr>
      <vt:lpstr>結果②（最大エントロピー法）（２８対２８）</vt:lpstr>
      <vt:lpstr>結果②（最大エントロピー法）（２８対２８）</vt:lpstr>
      <vt:lpstr>反省点</vt:lpstr>
      <vt:lpstr>目次</vt:lpstr>
      <vt:lpstr>今後の予定</vt:lpstr>
      <vt:lpstr>ご清聴ありがとうございました</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 2018/07/17</dc:title>
  <dc:creator>樋口 心</dc:creator>
  <cp:lastModifiedBy>樋口 心</cp:lastModifiedBy>
  <cp:revision>70</cp:revision>
  <dcterms:created xsi:type="dcterms:W3CDTF">2018-07-10T20:16:30Z</dcterms:created>
  <dcterms:modified xsi:type="dcterms:W3CDTF">2018-08-21T02:53:25Z</dcterms:modified>
</cp:coreProperties>
</file>