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11"/>
  </p:notesMasterIdLst>
  <p:sldIdLst>
    <p:sldId id="256" r:id="rId3"/>
    <p:sldId id="257" r:id="rId4"/>
    <p:sldId id="297" r:id="rId5"/>
    <p:sldId id="328" r:id="rId6"/>
    <p:sldId id="261" r:id="rId7"/>
    <p:sldId id="264" r:id="rId8"/>
    <p:sldId id="291" r:id="rId9"/>
    <p:sldId id="329"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329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C4A82-6AA5-4549-AC3A-5ED22DE856DB}" type="datetimeFigureOut">
              <a:rPr kumimoji="1" lang="ja-JP" altLang="en-US" smtClean="0"/>
              <a:t>2018/9/18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7A891B-83A4-416C-8374-8E6B1F2FE38C}" type="slidenum">
              <a:rPr kumimoji="1" lang="ja-JP" altLang="en-US" smtClean="0"/>
              <a:t>‹#›</a:t>
            </a:fld>
            <a:endParaRPr kumimoji="1" lang="ja-JP" altLang="en-US"/>
          </a:p>
        </p:txBody>
      </p:sp>
    </p:spTree>
    <p:extLst>
      <p:ext uri="{BB962C8B-B14F-4D97-AF65-F5344CB8AC3E}">
        <p14:creationId xmlns:p14="http://schemas.microsoft.com/office/powerpoint/2010/main" val="340384036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次に研究手法について説明します。</a:t>
            </a:r>
            <a:endParaRPr kumimoji="1" lang="en-US" altLang="ja-JP" dirty="0"/>
          </a:p>
          <a:p>
            <a:endParaRPr kumimoji="1" lang="en-US" altLang="ja-JP" dirty="0"/>
          </a:p>
          <a:p>
            <a:r>
              <a:rPr kumimoji="1" lang="ja-JP" altLang="en-US" dirty="0"/>
              <a:t>まず、研究するにあたって元データを収集します。</a:t>
            </a:r>
            <a:endParaRPr kumimoji="1" lang="en-US" altLang="ja-JP" dirty="0"/>
          </a:p>
          <a:p>
            <a:r>
              <a:rPr kumimoji="1" lang="ja-JP" altLang="en-US" dirty="0"/>
              <a:t>内閣支持率は、</a:t>
            </a:r>
            <a:r>
              <a:rPr kumimoji="1" lang="en-US" altLang="ja-JP" dirty="0"/>
              <a:t>NHK</a:t>
            </a:r>
            <a:r>
              <a:rPr kumimoji="1" lang="ja-JP" altLang="en-US" dirty="0"/>
              <a:t>などが電話を用いた世論調査を</a:t>
            </a:r>
            <a:r>
              <a:rPr kumimoji="1" lang="en-US" altLang="ja-JP" dirty="0"/>
              <a:t>WEB</a:t>
            </a:r>
            <a:r>
              <a:rPr kumimoji="1" lang="ja-JP" altLang="en-US" dirty="0"/>
              <a:t>上にアップロードしていますので、こちらを</a:t>
            </a:r>
            <a:endParaRPr kumimoji="1" lang="en-US" altLang="ja-JP" dirty="0"/>
          </a:p>
          <a:p>
            <a:r>
              <a:rPr kumimoji="1" lang="ja-JP" altLang="en-US" dirty="0"/>
              <a:t>スクレイピングすることにより収集いたします。</a:t>
            </a:r>
            <a:endParaRPr kumimoji="1" lang="en-US" altLang="ja-JP" dirty="0"/>
          </a:p>
          <a:p>
            <a:endParaRPr kumimoji="1" lang="en-US" altLang="ja-JP" dirty="0"/>
          </a:p>
          <a:p>
            <a:r>
              <a:rPr kumimoji="1" lang="ja-JP" altLang="en-US" dirty="0"/>
              <a:t>大臣の発言データは国会会議録</a:t>
            </a:r>
            <a:r>
              <a:rPr kumimoji="1" lang="en-US" altLang="ja-JP" dirty="0"/>
              <a:t>API</a:t>
            </a:r>
            <a:r>
              <a:rPr kumimoji="1" lang="ja-JP" altLang="en-US" dirty="0"/>
              <a:t>より収集します。</a:t>
            </a:r>
            <a:endParaRPr kumimoji="1" lang="en-US" altLang="ja-JP" dirty="0"/>
          </a:p>
          <a:p>
            <a:r>
              <a:rPr kumimoji="1" lang="ja-JP" altLang="en-US" dirty="0"/>
              <a:t>内閣支持率は大臣、特に内閣総理大臣の答弁が大きく寄与しますので箇条書き二つの部分から収集したいと思います。</a:t>
            </a:r>
            <a:endParaRPr kumimoji="1" lang="en-US" altLang="ja-JP" dirty="0"/>
          </a:p>
          <a:p>
            <a:endParaRPr kumimoji="1" lang="en-US" altLang="ja-JP" dirty="0"/>
          </a:p>
          <a:p>
            <a:endParaRPr kumimoji="1" lang="en-US" altLang="ja-JP" dirty="0"/>
          </a:p>
          <a:p>
            <a:r>
              <a:rPr kumimoji="1" lang="ja-JP" altLang="en-US" dirty="0"/>
              <a:t>次にデータ解析の手法を説明します。</a:t>
            </a:r>
            <a:endParaRPr kumimoji="1" lang="en-US" altLang="ja-JP" dirty="0"/>
          </a:p>
          <a:p>
            <a:r>
              <a:rPr kumimoji="1" lang="ja-JP" altLang="en-US" dirty="0"/>
              <a:t>まずは内閣支持率を収集し、精査し、特徴を得たいと思います。</a:t>
            </a:r>
            <a:endParaRPr kumimoji="1" lang="en-US" altLang="ja-JP" dirty="0"/>
          </a:p>
          <a:p>
            <a:endParaRPr kumimoji="1" lang="en-US" altLang="ja-JP" dirty="0"/>
          </a:p>
          <a:p>
            <a:r>
              <a:rPr kumimoji="1" lang="ja-JP" altLang="en-US" dirty="0"/>
              <a:t>具体的には、支持率が大きく上下した月をマーキングし、その期間の発言内容をグルーピングする。</a:t>
            </a:r>
            <a:endParaRPr kumimoji="1" lang="en-US" altLang="ja-JP" dirty="0"/>
          </a:p>
          <a:p>
            <a:r>
              <a:rPr kumimoji="1" lang="ja-JP" altLang="en-US" dirty="0"/>
              <a:t>そして、言語データを形態素解析し、頻出単語を同定し特徴を分析する。</a:t>
            </a:r>
            <a:endParaRPr kumimoji="1" lang="en-US" altLang="ja-JP" dirty="0"/>
          </a:p>
          <a:p>
            <a:endParaRPr kumimoji="1" lang="en-US" altLang="ja-JP" dirty="0"/>
          </a:p>
          <a:p>
            <a:r>
              <a:rPr kumimoji="1" lang="ja-JP" altLang="en-US" dirty="0"/>
              <a:t>また、大きく上下する直前の発言も同様にグルーピングし、</a:t>
            </a:r>
            <a:endParaRPr kumimoji="1" lang="en-US" altLang="ja-JP" dirty="0"/>
          </a:p>
          <a:p>
            <a:r>
              <a:rPr kumimoji="1" lang="ja-JP" altLang="en-US" dirty="0"/>
              <a:t>どういった発言を行うと支持率に影響を及ぼすか分析します</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9477F54-22EF-471E-A1F6-1E1C77BAAE9E}"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505377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31B65E-EB9F-4909-82BA-745C1C8DA377}"/>
              </a:ext>
            </a:extLst>
          </p:cNvPr>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711F0C3-55C6-4B93-8563-061C5D8C4EE8}"/>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A0386BA-6614-4D39-8484-DA58AA404C04}"/>
              </a:ext>
            </a:extLst>
          </p:cNvPr>
          <p:cNvSpPr>
            <a:spLocks noGrp="1"/>
          </p:cNvSpPr>
          <p:nvPr>
            <p:ph type="dt" sz="half" idx="10"/>
          </p:nvPr>
        </p:nvSpPr>
        <p:spPr/>
        <p:txBody>
          <a:bodyPr/>
          <a:lstStyle/>
          <a:p>
            <a:fld id="{4310C514-BCC6-43AD-A81A-D8940CAB7938}" type="datetimeFigureOut">
              <a:rPr kumimoji="1" lang="ja-JP" altLang="en-US" smtClean="0"/>
              <a:t>2018/9/18</a:t>
            </a:fld>
            <a:endParaRPr kumimoji="1" lang="ja-JP" altLang="en-US"/>
          </a:p>
        </p:txBody>
      </p:sp>
      <p:sp>
        <p:nvSpPr>
          <p:cNvPr id="5" name="フッター プレースホルダー 4">
            <a:extLst>
              <a:ext uri="{FF2B5EF4-FFF2-40B4-BE49-F238E27FC236}">
                <a16:creationId xmlns:a16="http://schemas.microsoft.com/office/drawing/2014/main" id="{35A6D24C-6CDB-4BF7-9286-C8610A9B1F0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F6810E1-E159-4B3C-B8AD-A2E3DFE96ED0}"/>
              </a:ext>
            </a:extLst>
          </p:cNvPr>
          <p:cNvSpPr>
            <a:spLocks noGrp="1"/>
          </p:cNvSpPr>
          <p:nvPr>
            <p:ph type="sldNum" sz="quarter" idx="12"/>
          </p:nvPr>
        </p:nvSpPr>
        <p:spPr/>
        <p:txBody>
          <a:body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3342599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B9C801-401E-4108-AF92-88F7313714E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A11523D-92AD-4836-BA15-94329F921C9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6BF8776-6683-457D-B907-B90D7E4B9592}"/>
              </a:ext>
            </a:extLst>
          </p:cNvPr>
          <p:cNvSpPr>
            <a:spLocks noGrp="1"/>
          </p:cNvSpPr>
          <p:nvPr>
            <p:ph type="dt" sz="half" idx="10"/>
          </p:nvPr>
        </p:nvSpPr>
        <p:spPr/>
        <p:txBody>
          <a:bodyPr/>
          <a:lstStyle/>
          <a:p>
            <a:fld id="{4310C514-BCC6-43AD-A81A-D8940CAB7938}" type="datetimeFigureOut">
              <a:rPr kumimoji="1" lang="ja-JP" altLang="en-US" smtClean="0"/>
              <a:t>2018/9/18</a:t>
            </a:fld>
            <a:endParaRPr kumimoji="1" lang="ja-JP" altLang="en-US"/>
          </a:p>
        </p:txBody>
      </p:sp>
      <p:sp>
        <p:nvSpPr>
          <p:cNvPr id="5" name="フッター プレースホルダー 4">
            <a:extLst>
              <a:ext uri="{FF2B5EF4-FFF2-40B4-BE49-F238E27FC236}">
                <a16:creationId xmlns:a16="http://schemas.microsoft.com/office/drawing/2014/main" id="{13715BDC-A4DD-4AB6-8015-7B61CFED93E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8B61F0-80B4-46F6-A0C7-6E58D26DE27F}"/>
              </a:ext>
            </a:extLst>
          </p:cNvPr>
          <p:cNvSpPr>
            <a:spLocks noGrp="1"/>
          </p:cNvSpPr>
          <p:nvPr>
            <p:ph type="sldNum" sz="quarter" idx="12"/>
          </p:nvPr>
        </p:nvSpPr>
        <p:spPr/>
        <p:txBody>
          <a:body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3630653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61FF210-899D-440B-AFDB-B923A6C68759}"/>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A7675C8-5770-479F-9119-D76AE6BE494E}"/>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F58CC26-D453-497E-9AA6-74B7F469CF46}"/>
              </a:ext>
            </a:extLst>
          </p:cNvPr>
          <p:cNvSpPr>
            <a:spLocks noGrp="1"/>
          </p:cNvSpPr>
          <p:nvPr>
            <p:ph type="dt" sz="half" idx="10"/>
          </p:nvPr>
        </p:nvSpPr>
        <p:spPr/>
        <p:txBody>
          <a:bodyPr/>
          <a:lstStyle/>
          <a:p>
            <a:fld id="{4310C514-BCC6-43AD-A81A-D8940CAB7938}" type="datetimeFigureOut">
              <a:rPr kumimoji="1" lang="ja-JP" altLang="en-US" smtClean="0"/>
              <a:t>2018/9/18</a:t>
            </a:fld>
            <a:endParaRPr kumimoji="1" lang="ja-JP" altLang="en-US"/>
          </a:p>
        </p:txBody>
      </p:sp>
      <p:sp>
        <p:nvSpPr>
          <p:cNvPr id="5" name="フッター プレースホルダー 4">
            <a:extLst>
              <a:ext uri="{FF2B5EF4-FFF2-40B4-BE49-F238E27FC236}">
                <a16:creationId xmlns:a16="http://schemas.microsoft.com/office/drawing/2014/main" id="{BB2B11A6-03EA-47C2-AA09-A87EB004DAA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326FA2-A466-44B1-ABC2-39CCE440B05F}"/>
              </a:ext>
            </a:extLst>
          </p:cNvPr>
          <p:cNvSpPr>
            <a:spLocks noGrp="1"/>
          </p:cNvSpPr>
          <p:nvPr>
            <p:ph type="sldNum" sz="quarter" idx="12"/>
          </p:nvPr>
        </p:nvSpPr>
        <p:spPr/>
        <p:txBody>
          <a:body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592019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3DCACBF8-2627-4B05-8153-B57084BA0D00}" type="datetimeFigureOut">
              <a:rPr kumimoji="1" lang="ja-JP" altLang="en-US" smtClean="0"/>
              <a:t>2018/9/18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30A52F-A000-403D-81F0-D59116469C9C}" type="slidenum">
              <a:rPr kumimoji="1" lang="ja-JP" altLang="en-US" smtClean="0"/>
              <a:pPr/>
              <a:t>‹#›</a:t>
            </a:fld>
            <a:endParaRPr kumimoji="1"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469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89471" y="57803"/>
            <a:ext cx="7543800" cy="873073"/>
          </a:xfrm>
        </p:spPr>
        <p:txBody>
          <a:body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3DCACBF8-2627-4B05-8153-B57084BA0D00}" type="datetimeFigureOut">
              <a:rPr kumimoji="1" lang="ja-JP" altLang="en-US" smtClean="0"/>
              <a:t>2018/9/18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30A52F-A000-403D-81F0-D59116469C9C}" type="slidenum">
              <a:rPr kumimoji="1" lang="ja-JP" altLang="en-US" smtClean="0"/>
              <a:t>‹#›</a:t>
            </a:fld>
            <a:endParaRPr kumimoji="1" lang="ja-JP" altLang="en-US"/>
          </a:p>
        </p:txBody>
      </p:sp>
    </p:spTree>
    <p:extLst>
      <p:ext uri="{BB962C8B-B14F-4D97-AF65-F5344CB8AC3E}">
        <p14:creationId xmlns:p14="http://schemas.microsoft.com/office/powerpoint/2010/main" val="3013136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DCACBF8-2627-4B05-8153-B57084BA0D00}" type="datetimeFigureOut">
              <a:rPr kumimoji="1" lang="ja-JP" altLang="en-US" smtClean="0"/>
              <a:t>2018/9/18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30A52F-A000-403D-81F0-D59116469C9C}"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3428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DCACBF8-2627-4B05-8153-B57084BA0D00}" type="datetimeFigureOut">
              <a:rPr kumimoji="1" lang="ja-JP" altLang="en-US" smtClean="0"/>
              <a:t>2018/9/18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C30A52F-A000-403D-81F0-D59116469C9C}" type="slidenum">
              <a:rPr kumimoji="1" lang="ja-JP" altLang="en-US" smtClean="0"/>
              <a:t>‹#›</a:t>
            </a:fld>
            <a:endParaRPr kumimoji="1" lang="ja-JP" altLang="en-US"/>
          </a:p>
        </p:txBody>
      </p:sp>
    </p:spTree>
    <p:extLst>
      <p:ext uri="{BB962C8B-B14F-4D97-AF65-F5344CB8AC3E}">
        <p14:creationId xmlns:p14="http://schemas.microsoft.com/office/powerpoint/2010/main" val="502657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3DCACBF8-2627-4B05-8153-B57084BA0D00}" type="datetimeFigureOut">
              <a:rPr kumimoji="1" lang="ja-JP" altLang="en-US" smtClean="0"/>
              <a:t>2018/9/18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C30A52F-A000-403D-81F0-D59116469C9C}" type="slidenum">
              <a:rPr kumimoji="1" lang="ja-JP" altLang="en-US" smtClean="0"/>
              <a:t>‹#›</a:t>
            </a:fld>
            <a:endParaRPr kumimoji="1" lang="ja-JP" altLang="en-US"/>
          </a:p>
        </p:txBody>
      </p:sp>
    </p:spTree>
    <p:extLst>
      <p:ext uri="{BB962C8B-B14F-4D97-AF65-F5344CB8AC3E}">
        <p14:creationId xmlns:p14="http://schemas.microsoft.com/office/powerpoint/2010/main" val="4067908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3DCACBF8-2627-4B05-8153-B57084BA0D00}" type="datetimeFigureOut">
              <a:rPr kumimoji="1" lang="ja-JP" altLang="en-US" smtClean="0"/>
              <a:t>2018/9/18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C30A52F-A000-403D-81F0-D59116469C9C}" type="slidenum">
              <a:rPr kumimoji="1" lang="ja-JP" altLang="en-US" smtClean="0"/>
              <a:t>‹#›</a:t>
            </a:fld>
            <a:endParaRPr kumimoji="1" lang="ja-JP" altLang="en-US"/>
          </a:p>
        </p:txBody>
      </p:sp>
    </p:spTree>
    <p:extLst>
      <p:ext uri="{BB962C8B-B14F-4D97-AF65-F5344CB8AC3E}">
        <p14:creationId xmlns:p14="http://schemas.microsoft.com/office/powerpoint/2010/main" val="30289817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DCACBF8-2627-4B05-8153-B57084BA0D00}" type="datetimeFigureOut">
              <a:rPr kumimoji="1" lang="ja-JP" altLang="en-US" smtClean="0"/>
              <a:t>2018/9/18</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EC30A52F-A000-403D-81F0-D59116469C9C}" type="slidenum">
              <a:rPr kumimoji="1" lang="ja-JP" altLang="en-US" smtClean="0"/>
              <a:t>‹#›</a:t>
            </a:fld>
            <a:endParaRPr kumimoji="1" lang="ja-JP" altLang="en-US"/>
          </a:p>
        </p:txBody>
      </p:sp>
    </p:spTree>
    <p:extLst>
      <p:ext uri="{BB962C8B-B14F-4D97-AF65-F5344CB8AC3E}">
        <p14:creationId xmlns:p14="http://schemas.microsoft.com/office/powerpoint/2010/main" val="23348226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DCACBF8-2627-4B05-8153-B57084BA0D00}" type="datetimeFigureOut">
              <a:rPr kumimoji="1" lang="ja-JP" altLang="en-US" smtClean="0"/>
              <a:t>2018/9/18</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C30A52F-A000-403D-81F0-D59116469C9C}" type="slidenum">
              <a:rPr kumimoji="1" lang="ja-JP" altLang="en-US" smtClean="0"/>
              <a:t>‹#›</a:t>
            </a:fld>
            <a:endParaRPr kumimoji="1" lang="ja-JP" altLang="en-US"/>
          </a:p>
        </p:txBody>
      </p:sp>
    </p:spTree>
    <p:extLst>
      <p:ext uri="{BB962C8B-B14F-4D97-AF65-F5344CB8AC3E}">
        <p14:creationId xmlns:p14="http://schemas.microsoft.com/office/powerpoint/2010/main" val="2080719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FCF45E-2688-4D2A-9A11-0FDB93B59692}"/>
              </a:ext>
            </a:extLst>
          </p:cNvPr>
          <p:cNvSpPr>
            <a:spLocks noGrp="1"/>
          </p:cNvSpPr>
          <p:nvPr>
            <p:ph type="title"/>
          </p:nvPr>
        </p:nvSpPr>
        <p:spPr>
          <a:xfrm>
            <a:off x="0" y="139119"/>
            <a:ext cx="9144000" cy="945572"/>
          </a:xfrm>
        </p:spPr>
        <p:txBody>
          <a:body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979C27B5-0EBE-4642-AD0C-D1089884503B}"/>
              </a:ext>
            </a:extLst>
          </p:cNvPr>
          <p:cNvSpPr>
            <a:spLocks noGrp="1"/>
          </p:cNvSpPr>
          <p:nvPr>
            <p:ph idx="1"/>
          </p:nvPr>
        </p:nvSpPr>
        <p:spPr>
          <a:xfrm>
            <a:off x="0" y="1253331"/>
            <a:ext cx="9144000" cy="4351338"/>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4828D0E3-DEA0-4DE1-AB47-BC20710A2ACC}"/>
              </a:ext>
            </a:extLst>
          </p:cNvPr>
          <p:cNvSpPr>
            <a:spLocks noGrp="1"/>
          </p:cNvSpPr>
          <p:nvPr>
            <p:ph type="dt" sz="half" idx="10"/>
          </p:nvPr>
        </p:nvSpPr>
        <p:spPr/>
        <p:txBody>
          <a:bodyPr/>
          <a:lstStyle/>
          <a:p>
            <a:fld id="{4310C514-BCC6-43AD-A81A-D8940CAB7938}" type="datetimeFigureOut">
              <a:rPr kumimoji="1" lang="ja-JP" altLang="en-US" smtClean="0"/>
              <a:t>2018/9/18</a:t>
            </a:fld>
            <a:endParaRPr kumimoji="1" lang="ja-JP" altLang="en-US"/>
          </a:p>
        </p:txBody>
      </p:sp>
      <p:sp>
        <p:nvSpPr>
          <p:cNvPr id="5" name="フッター プレースホルダー 4">
            <a:extLst>
              <a:ext uri="{FF2B5EF4-FFF2-40B4-BE49-F238E27FC236}">
                <a16:creationId xmlns:a16="http://schemas.microsoft.com/office/drawing/2014/main" id="{D1790EE9-9534-4949-9FA2-65CB86219E9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75CF2C-9849-4326-BCC3-9B838C0D5E2B}"/>
              </a:ext>
            </a:extLst>
          </p:cNvPr>
          <p:cNvSpPr>
            <a:spLocks noGrp="1"/>
          </p:cNvSpPr>
          <p:nvPr>
            <p:ph type="sldNum" sz="quarter" idx="12"/>
          </p:nvPr>
        </p:nvSpPr>
        <p:spPr/>
        <p:txBody>
          <a:body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7983751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DCACBF8-2627-4B05-8153-B57084BA0D00}" type="datetimeFigureOut">
              <a:rPr kumimoji="1" lang="ja-JP" altLang="en-US" smtClean="0"/>
              <a:t>2018/9/18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C30A52F-A000-403D-81F0-D59116469C9C}" type="slidenum">
              <a:rPr kumimoji="1" lang="ja-JP" altLang="en-US" smtClean="0"/>
              <a:t>‹#›</a:t>
            </a:fld>
            <a:endParaRPr kumimoji="1" lang="ja-JP" altLang="en-US"/>
          </a:p>
        </p:txBody>
      </p:sp>
    </p:spTree>
    <p:extLst>
      <p:ext uri="{BB962C8B-B14F-4D97-AF65-F5344CB8AC3E}">
        <p14:creationId xmlns:p14="http://schemas.microsoft.com/office/powerpoint/2010/main" val="2668941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DCACBF8-2627-4B05-8153-B57084BA0D00}" type="datetimeFigureOut">
              <a:rPr kumimoji="1" lang="ja-JP" altLang="en-US" smtClean="0"/>
              <a:t>2018/9/18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30A52F-A000-403D-81F0-D59116469C9C}" type="slidenum">
              <a:rPr kumimoji="1" lang="ja-JP" altLang="en-US" smtClean="0"/>
              <a:t>‹#›</a:t>
            </a:fld>
            <a:endParaRPr kumimoji="1" lang="ja-JP" altLang="en-US"/>
          </a:p>
        </p:txBody>
      </p:sp>
      <p:cxnSp>
        <p:nvCxnSpPr>
          <p:cNvPr id="7" name="直線コネクタ 6">
            <a:extLst>
              <a:ext uri="{FF2B5EF4-FFF2-40B4-BE49-F238E27FC236}">
                <a16:creationId xmlns:a16="http://schemas.microsoft.com/office/drawing/2014/main" id="{94F8AA6A-05F5-414C-A6F4-C382388E1379}"/>
              </a:ext>
            </a:extLst>
          </p:cNvPr>
          <p:cNvCxnSpPr/>
          <p:nvPr userDrawn="1"/>
        </p:nvCxnSpPr>
        <p:spPr>
          <a:xfrm>
            <a:off x="822960" y="1385455"/>
            <a:ext cx="7543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42355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DCACBF8-2627-4B05-8153-B57084BA0D00}" type="datetimeFigureOut">
              <a:rPr kumimoji="1" lang="ja-JP" altLang="en-US" smtClean="0"/>
              <a:t>2018/9/18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30A52F-A000-403D-81F0-D59116469C9C}" type="slidenum">
              <a:rPr kumimoji="1" lang="ja-JP" altLang="en-US" smtClean="0"/>
              <a:t>‹#›</a:t>
            </a:fld>
            <a:endParaRPr kumimoji="1" lang="ja-JP" altLang="en-US"/>
          </a:p>
        </p:txBody>
      </p:sp>
    </p:spTree>
    <p:extLst>
      <p:ext uri="{BB962C8B-B14F-4D97-AF65-F5344CB8AC3E}">
        <p14:creationId xmlns:p14="http://schemas.microsoft.com/office/powerpoint/2010/main" val="913966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2CF560-9877-4802-9781-31846531DBE3}"/>
              </a:ext>
            </a:extLst>
          </p:cNvPr>
          <p:cNvSpPr>
            <a:spLocks noGrp="1"/>
          </p:cNvSpPr>
          <p:nvPr>
            <p:ph type="title"/>
          </p:nvPr>
        </p:nvSpPr>
        <p:spPr>
          <a:xfrm>
            <a:off x="623888" y="1709739"/>
            <a:ext cx="78867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9D7288D-72AD-4D21-995A-ED070EF2F564}"/>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150DCD5-D990-4E73-B2EC-E138FFED11DB}"/>
              </a:ext>
            </a:extLst>
          </p:cNvPr>
          <p:cNvSpPr>
            <a:spLocks noGrp="1"/>
          </p:cNvSpPr>
          <p:nvPr>
            <p:ph type="dt" sz="half" idx="10"/>
          </p:nvPr>
        </p:nvSpPr>
        <p:spPr/>
        <p:txBody>
          <a:bodyPr/>
          <a:lstStyle/>
          <a:p>
            <a:fld id="{4310C514-BCC6-43AD-A81A-D8940CAB7938}" type="datetimeFigureOut">
              <a:rPr kumimoji="1" lang="ja-JP" altLang="en-US" smtClean="0"/>
              <a:t>2018/9/18</a:t>
            </a:fld>
            <a:endParaRPr kumimoji="1" lang="ja-JP" altLang="en-US"/>
          </a:p>
        </p:txBody>
      </p:sp>
      <p:sp>
        <p:nvSpPr>
          <p:cNvPr id="5" name="フッター プレースホルダー 4">
            <a:extLst>
              <a:ext uri="{FF2B5EF4-FFF2-40B4-BE49-F238E27FC236}">
                <a16:creationId xmlns:a16="http://schemas.microsoft.com/office/drawing/2014/main" id="{DD3C165E-C641-4088-BF9C-C5C88144E15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598A78-A8D2-45D0-82DE-F965A8F75510}"/>
              </a:ext>
            </a:extLst>
          </p:cNvPr>
          <p:cNvSpPr>
            <a:spLocks noGrp="1"/>
          </p:cNvSpPr>
          <p:nvPr>
            <p:ph type="sldNum" sz="quarter" idx="12"/>
          </p:nvPr>
        </p:nvSpPr>
        <p:spPr/>
        <p:txBody>
          <a:body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332719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E48BDE-52D2-436A-996F-629295242CA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ECCCA1F-ADB3-441C-8F4C-49AA9DE803A4}"/>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3C12FEC-704C-4516-B5C0-ECC07C70FDEB}"/>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36C2D21-7E16-4978-9BA6-366117D930B3}"/>
              </a:ext>
            </a:extLst>
          </p:cNvPr>
          <p:cNvSpPr>
            <a:spLocks noGrp="1"/>
          </p:cNvSpPr>
          <p:nvPr>
            <p:ph type="dt" sz="half" idx="10"/>
          </p:nvPr>
        </p:nvSpPr>
        <p:spPr/>
        <p:txBody>
          <a:bodyPr/>
          <a:lstStyle/>
          <a:p>
            <a:fld id="{4310C514-BCC6-43AD-A81A-D8940CAB7938}" type="datetimeFigureOut">
              <a:rPr kumimoji="1" lang="ja-JP" altLang="en-US" smtClean="0"/>
              <a:t>2018/9/18</a:t>
            </a:fld>
            <a:endParaRPr kumimoji="1" lang="ja-JP" altLang="en-US"/>
          </a:p>
        </p:txBody>
      </p:sp>
      <p:sp>
        <p:nvSpPr>
          <p:cNvPr id="6" name="フッター プレースホルダー 5">
            <a:extLst>
              <a:ext uri="{FF2B5EF4-FFF2-40B4-BE49-F238E27FC236}">
                <a16:creationId xmlns:a16="http://schemas.microsoft.com/office/drawing/2014/main" id="{5B5130B4-2AA1-4F71-B83E-DF06CBDAFE2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3B698CE-A1E1-4CE7-B5EE-47B6D3EDD175}"/>
              </a:ext>
            </a:extLst>
          </p:cNvPr>
          <p:cNvSpPr>
            <a:spLocks noGrp="1"/>
          </p:cNvSpPr>
          <p:nvPr>
            <p:ph type="sldNum" sz="quarter" idx="12"/>
          </p:nvPr>
        </p:nvSpPr>
        <p:spPr/>
        <p:txBody>
          <a:body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2817160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FE65C-D6ED-4EDA-9257-83D5DFE2FA67}"/>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39FEC2A-9944-4214-A440-9F2E2E7F3A66}"/>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49B8D42-4EAE-44FF-B5BC-50DDE13C9E2E}"/>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AA1BE8A-171A-4DD7-89D4-C5D7E7EB6CA5}"/>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484138A-5F02-4D5D-B9D7-1D4CC64AB101}"/>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9DF8982-8B99-4918-B7C6-05757506A688}"/>
              </a:ext>
            </a:extLst>
          </p:cNvPr>
          <p:cNvSpPr>
            <a:spLocks noGrp="1"/>
          </p:cNvSpPr>
          <p:nvPr>
            <p:ph type="dt" sz="half" idx="10"/>
          </p:nvPr>
        </p:nvSpPr>
        <p:spPr/>
        <p:txBody>
          <a:bodyPr/>
          <a:lstStyle/>
          <a:p>
            <a:fld id="{4310C514-BCC6-43AD-A81A-D8940CAB7938}" type="datetimeFigureOut">
              <a:rPr kumimoji="1" lang="ja-JP" altLang="en-US" smtClean="0"/>
              <a:t>2018/9/18</a:t>
            </a:fld>
            <a:endParaRPr kumimoji="1" lang="ja-JP" altLang="en-US"/>
          </a:p>
        </p:txBody>
      </p:sp>
      <p:sp>
        <p:nvSpPr>
          <p:cNvPr id="8" name="フッター プレースホルダー 7">
            <a:extLst>
              <a:ext uri="{FF2B5EF4-FFF2-40B4-BE49-F238E27FC236}">
                <a16:creationId xmlns:a16="http://schemas.microsoft.com/office/drawing/2014/main" id="{B4567C8F-14C7-4FA2-A8EB-B7812B5D6F8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415460B-33FF-4842-8F59-CE490B52E6C1}"/>
              </a:ext>
            </a:extLst>
          </p:cNvPr>
          <p:cNvSpPr>
            <a:spLocks noGrp="1"/>
          </p:cNvSpPr>
          <p:nvPr>
            <p:ph type="sldNum" sz="quarter" idx="12"/>
          </p:nvPr>
        </p:nvSpPr>
        <p:spPr/>
        <p:txBody>
          <a:body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3862201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672AA3-C1F0-4601-8315-AFFB7C278E4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1E3585C-FD73-4BA4-AE83-43F1FD303DFC}"/>
              </a:ext>
            </a:extLst>
          </p:cNvPr>
          <p:cNvSpPr>
            <a:spLocks noGrp="1"/>
          </p:cNvSpPr>
          <p:nvPr>
            <p:ph type="dt" sz="half" idx="10"/>
          </p:nvPr>
        </p:nvSpPr>
        <p:spPr/>
        <p:txBody>
          <a:bodyPr/>
          <a:lstStyle/>
          <a:p>
            <a:fld id="{4310C514-BCC6-43AD-A81A-D8940CAB7938}" type="datetimeFigureOut">
              <a:rPr kumimoji="1" lang="ja-JP" altLang="en-US" smtClean="0"/>
              <a:t>2018/9/18</a:t>
            </a:fld>
            <a:endParaRPr kumimoji="1" lang="ja-JP" altLang="en-US"/>
          </a:p>
        </p:txBody>
      </p:sp>
      <p:sp>
        <p:nvSpPr>
          <p:cNvPr id="4" name="フッター プレースホルダー 3">
            <a:extLst>
              <a:ext uri="{FF2B5EF4-FFF2-40B4-BE49-F238E27FC236}">
                <a16:creationId xmlns:a16="http://schemas.microsoft.com/office/drawing/2014/main" id="{3319E853-7456-4460-830B-1D9A8452EF0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E1540B3-6637-4F67-A3A8-38B0E2AEFA7B}"/>
              </a:ext>
            </a:extLst>
          </p:cNvPr>
          <p:cNvSpPr>
            <a:spLocks noGrp="1"/>
          </p:cNvSpPr>
          <p:nvPr>
            <p:ph type="sldNum" sz="quarter" idx="12"/>
          </p:nvPr>
        </p:nvSpPr>
        <p:spPr/>
        <p:txBody>
          <a:body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676623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475199A-A8CB-46DD-9AE5-71B90B72DB45}"/>
              </a:ext>
            </a:extLst>
          </p:cNvPr>
          <p:cNvSpPr>
            <a:spLocks noGrp="1"/>
          </p:cNvSpPr>
          <p:nvPr>
            <p:ph type="dt" sz="half" idx="10"/>
          </p:nvPr>
        </p:nvSpPr>
        <p:spPr/>
        <p:txBody>
          <a:bodyPr/>
          <a:lstStyle/>
          <a:p>
            <a:fld id="{4310C514-BCC6-43AD-A81A-D8940CAB7938}" type="datetimeFigureOut">
              <a:rPr kumimoji="1" lang="ja-JP" altLang="en-US" smtClean="0"/>
              <a:t>2018/9/18</a:t>
            </a:fld>
            <a:endParaRPr kumimoji="1" lang="ja-JP" altLang="en-US"/>
          </a:p>
        </p:txBody>
      </p:sp>
      <p:sp>
        <p:nvSpPr>
          <p:cNvPr id="3" name="フッター プレースホルダー 2">
            <a:extLst>
              <a:ext uri="{FF2B5EF4-FFF2-40B4-BE49-F238E27FC236}">
                <a16:creationId xmlns:a16="http://schemas.microsoft.com/office/drawing/2014/main" id="{4D6BD773-ECCC-4551-9EB5-8996293AEEC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A71CF86-C65C-4461-AF98-617E0324AC04}"/>
              </a:ext>
            </a:extLst>
          </p:cNvPr>
          <p:cNvSpPr>
            <a:spLocks noGrp="1"/>
          </p:cNvSpPr>
          <p:nvPr>
            <p:ph type="sldNum" sz="quarter" idx="12"/>
          </p:nvPr>
        </p:nvSpPr>
        <p:spPr/>
        <p:txBody>
          <a:body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1044773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137650-EC65-45E8-B3B0-2F3B9995A667}"/>
              </a:ext>
            </a:extLst>
          </p:cNvPr>
          <p:cNvSpPr>
            <a:spLocks noGrp="1"/>
          </p:cNvSpPr>
          <p:nvPr>
            <p:ph type="title"/>
          </p:nvPr>
        </p:nvSpPr>
        <p:spPr>
          <a:xfrm>
            <a:off x="629841" y="457200"/>
            <a:ext cx="2949178"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DF27D19-9EC0-4E86-96D5-480D7D65048B}"/>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18F6807-B1F8-4878-A327-86716F1D5A94}"/>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3839497-52A1-4E18-BC9C-2888830F14FA}"/>
              </a:ext>
            </a:extLst>
          </p:cNvPr>
          <p:cNvSpPr>
            <a:spLocks noGrp="1"/>
          </p:cNvSpPr>
          <p:nvPr>
            <p:ph type="dt" sz="half" idx="10"/>
          </p:nvPr>
        </p:nvSpPr>
        <p:spPr/>
        <p:txBody>
          <a:bodyPr/>
          <a:lstStyle/>
          <a:p>
            <a:fld id="{4310C514-BCC6-43AD-A81A-D8940CAB7938}" type="datetimeFigureOut">
              <a:rPr kumimoji="1" lang="ja-JP" altLang="en-US" smtClean="0"/>
              <a:t>2018/9/18</a:t>
            </a:fld>
            <a:endParaRPr kumimoji="1" lang="ja-JP" altLang="en-US"/>
          </a:p>
        </p:txBody>
      </p:sp>
      <p:sp>
        <p:nvSpPr>
          <p:cNvPr id="6" name="フッター プレースホルダー 5">
            <a:extLst>
              <a:ext uri="{FF2B5EF4-FFF2-40B4-BE49-F238E27FC236}">
                <a16:creationId xmlns:a16="http://schemas.microsoft.com/office/drawing/2014/main" id="{885ACA64-130B-4817-99EF-8DE569ABC65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5F8783B-EB68-464D-B1EC-29A1E7CCDCB1}"/>
              </a:ext>
            </a:extLst>
          </p:cNvPr>
          <p:cNvSpPr>
            <a:spLocks noGrp="1"/>
          </p:cNvSpPr>
          <p:nvPr>
            <p:ph type="sldNum" sz="quarter" idx="12"/>
          </p:nvPr>
        </p:nvSpPr>
        <p:spPr/>
        <p:txBody>
          <a:body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3966359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932462-DE7E-4B9F-AA56-4A69A3B6DB0B}"/>
              </a:ext>
            </a:extLst>
          </p:cNvPr>
          <p:cNvSpPr>
            <a:spLocks noGrp="1"/>
          </p:cNvSpPr>
          <p:nvPr>
            <p:ph type="title"/>
          </p:nvPr>
        </p:nvSpPr>
        <p:spPr>
          <a:xfrm>
            <a:off x="629841" y="457200"/>
            <a:ext cx="2949178"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5B2AFC7-2D77-4BF8-AB2B-2EFF8FEA0FDB}"/>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DA43DC2-DD46-40AF-87FF-1408FDEDDDF6}"/>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3C63F47-4233-465F-8195-24D079219D92}"/>
              </a:ext>
            </a:extLst>
          </p:cNvPr>
          <p:cNvSpPr>
            <a:spLocks noGrp="1"/>
          </p:cNvSpPr>
          <p:nvPr>
            <p:ph type="dt" sz="half" idx="10"/>
          </p:nvPr>
        </p:nvSpPr>
        <p:spPr/>
        <p:txBody>
          <a:bodyPr/>
          <a:lstStyle/>
          <a:p>
            <a:fld id="{4310C514-BCC6-43AD-A81A-D8940CAB7938}" type="datetimeFigureOut">
              <a:rPr kumimoji="1" lang="ja-JP" altLang="en-US" smtClean="0"/>
              <a:t>2018/9/18</a:t>
            </a:fld>
            <a:endParaRPr kumimoji="1" lang="ja-JP" altLang="en-US"/>
          </a:p>
        </p:txBody>
      </p:sp>
      <p:sp>
        <p:nvSpPr>
          <p:cNvPr id="6" name="フッター プレースホルダー 5">
            <a:extLst>
              <a:ext uri="{FF2B5EF4-FFF2-40B4-BE49-F238E27FC236}">
                <a16:creationId xmlns:a16="http://schemas.microsoft.com/office/drawing/2014/main" id="{875DAF1D-2907-41F2-A27B-589894A39F8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5CD52B1-4A5C-4188-9041-14DF0AECA2F8}"/>
              </a:ext>
            </a:extLst>
          </p:cNvPr>
          <p:cNvSpPr>
            <a:spLocks noGrp="1"/>
          </p:cNvSpPr>
          <p:nvPr>
            <p:ph type="sldNum" sz="quarter" idx="12"/>
          </p:nvPr>
        </p:nvSpPr>
        <p:spPr/>
        <p:txBody>
          <a:body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2112665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2877321-2F69-4B86-B2FD-8369D7A44BF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4BAB8C42-01C4-4FC9-BB20-198A4D4C058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005BEF34-42C9-42DB-9636-D7C9115853C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10C514-BCC6-43AD-A81A-D8940CAB7938}" type="datetimeFigureOut">
              <a:rPr kumimoji="1" lang="ja-JP" altLang="en-US" smtClean="0"/>
              <a:t>2018/9/18</a:t>
            </a:fld>
            <a:endParaRPr kumimoji="1" lang="ja-JP" altLang="en-US"/>
          </a:p>
        </p:txBody>
      </p:sp>
      <p:sp>
        <p:nvSpPr>
          <p:cNvPr id="5" name="フッター プレースホルダー 4">
            <a:extLst>
              <a:ext uri="{FF2B5EF4-FFF2-40B4-BE49-F238E27FC236}">
                <a16:creationId xmlns:a16="http://schemas.microsoft.com/office/drawing/2014/main" id="{4A5A9004-F564-4A12-84D4-8F7A67BA7DD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B517093-6FFD-4DB3-9804-6F7564F711B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36762A-88F1-4415-9460-2C897E80372C}" type="slidenum">
              <a:rPr kumimoji="1" lang="ja-JP" altLang="en-US" smtClean="0"/>
              <a:t>‹#›</a:t>
            </a:fld>
            <a:endParaRPr kumimoji="1" lang="ja-JP" altLang="en-US"/>
          </a:p>
        </p:txBody>
      </p:sp>
    </p:spTree>
    <p:extLst>
      <p:ext uri="{BB962C8B-B14F-4D97-AF65-F5344CB8AC3E}">
        <p14:creationId xmlns:p14="http://schemas.microsoft.com/office/powerpoint/2010/main" val="1860001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0" y="33089"/>
            <a:ext cx="9144000" cy="873073"/>
          </a:xfrm>
          <a:prstGeom prst="rect">
            <a:avLst/>
          </a:prstGeom>
        </p:spPr>
        <p:txBody>
          <a:bodyPr vert="horz" lIns="91440" tIns="45720" rIns="91440" bIns="45720" rtlCol="0" anchor="b">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221597" y="1121788"/>
            <a:ext cx="8864738" cy="5179437"/>
          </a:xfrm>
          <a:prstGeom prst="rect">
            <a:avLst/>
          </a:prstGeom>
        </p:spPr>
        <p:txBody>
          <a:bodyPr vert="horz" lIns="0" tIns="45720" rIns="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310C514-BCC6-43AD-A81A-D8940CAB7938}" type="datetimeFigureOut">
              <a:rPr kumimoji="1" lang="ja-JP" altLang="en-US" smtClean="0"/>
              <a:t>2018/9/18</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8336762A-88F1-4415-9460-2C897E80372C}" type="slidenum">
              <a:rPr kumimoji="1" lang="ja-JP" altLang="en-US" smtClean="0"/>
              <a:t>‹#›</a:t>
            </a:fld>
            <a:endParaRPr kumimoji="1" lang="ja-JP" altLang="en-US"/>
          </a:p>
        </p:txBody>
      </p:sp>
      <p:cxnSp>
        <p:nvCxnSpPr>
          <p:cNvPr id="10" name="Straight Connector 9"/>
          <p:cNvCxnSpPr>
            <a:cxnSpLocks/>
          </p:cNvCxnSpPr>
          <p:nvPr/>
        </p:nvCxnSpPr>
        <p:spPr>
          <a:xfrm>
            <a:off x="153743" y="1037629"/>
            <a:ext cx="893259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1971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57B946-F8FC-4137-9D28-5C4CFD711FFB}"/>
              </a:ext>
            </a:extLst>
          </p:cNvPr>
          <p:cNvSpPr>
            <a:spLocks noGrp="1"/>
          </p:cNvSpPr>
          <p:nvPr>
            <p:ph type="ctrTitle"/>
          </p:nvPr>
        </p:nvSpPr>
        <p:spPr>
          <a:xfrm>
            <a:off x="825040" y="1259380"/>
            <a:ext cx="4541289" cy="2444403"/>
          </a:xfrm>
        </p:spPr>
        <p:txBody>
          <a:bodyPr>
            <a:normAutofit fontScale="90000"/>
          </a:bodyPr>
          <a:lstStyle/>
          <a:p>
            <a:pPr>
              <a:lnSpc>
                <a:spcPct val="150000"/>
              </a:lnSpc>
            </a:pPr>
            <a:r>
              <a:rPr lang="ja-JP" altLang="en-US" sz="6000" dirty="0"/>
              <a:t>進捗報告</a:t>
            </a:r>
            <a:br>
              <a:rPr lang="en-US" altLang="ja-JP" sz="4800" dirty="0"/>
            </a:br>
            <a:r>
              <a:rPr lang="en-US" altLang="ja-JP" sz="4800" dirty="0">
                <a:latin typeface="Hiragino Maru Gothic ProN W4" charset="-128"/>
                <a:ea typeface="Hiragino Maru Gothic ProN W4" charset="-128"/>
                <a:cs typeface="Hiragino Maru Gothic ProN W4" charset="-128"/>
              </a:rPr>
              <a:t>2018/09/25</a:t>
            </a:r>
            <a:endParaRPr lang="ja-JP" altLang="en-US" sz="4800" dirty="0"/>
          </a:p>
        </p:txBody>
      </p:sp>
      <p:sp>
        <p:nvSpPr>
          <p:cNvPr id="3" name="字幕 2">
            <a:extLst>
              <a:ext uri="{FF2B5EF4-FFF2-40B4-BE49-F238E27FC236}">
                <a16:creationId xmlns:a16="http://schemas.microsoft.com/office/drawing/2014/main" id="{13DEAD52-D7C3-43FE-933F-2024382AE5F6}"/>
              </a:ext>
            </a:extLst>
          </p:cNvPr>
          <p:cNvSpPr>
            <a:spLocks noGrp="1"/>
          </p:cNvSpPr>
          <p:nvPr>
            <p:ph type="subTitle" idx="1"/>
          </p:nvPr>
        </p:nvSpPr>
        <p:spPr/>
        <p:txBody>
          <a:bodyPr/>
          <a:lstStyle/>
          <a:p>
            <a:pPr algn="r"/>
            <a:r>
              <a:rPr lang="en-US" altLang="ja-JP" b="1" dirty="0">
                <a:latin typeface="Hiragino Maru Gothic ProN W4" charset="-128"/>
                <a:ea typeface="Hiragino Maru Gothic ProN W4" charset="-128"/>
                <a:cs typeface="Hiragino Maru Gothic ProN W4" charset="-128"/>
              </a:rPr>
              <a:t>201511175  </a:t>
            </a:r>
            <a:r>
              <a:rPr lang="en-US" altLang="ja-JP" b="1" dirty="0" err="1">
                <a:latin typeface="Hiragino Maru Gothic ProN W4" charset="-128"/>
                <a:ea typeface="Hiragino Maru Gothic ProN W4" charset="-128"/>
                <a:cs typeface="Hiragino Maru Gothic ProN W4" charset="-128"/>
              </a:rPr>
              <a:t>B4</a:t>
            </a:r>
            <a:r>
              <a:rPr lang="ja-JP" altLang="en-US" b="1" dirty="0">
                <a:latin typeface="Hiragino Maru Gothic ProN W4" charset="-128"/>
                <a:ea typeface="Hiragino Maru Gothic ProN W4" charset="-128"/>
                <a:cs typeface="Hiragino Maru Gothic ProN W4" charset="-128"/>
              </a:rPr>
              <a:t>　樋口心</a:t>
            </a:r>
            <a:endParaRPr lang="en-US" altLang="ja-JP" b="1" dirty="0">
              <a:latin typeface="Hiragino Maru Gothic ProN W4" charset="-128"/>
              <a:ea typeface="Hiragino Maru Gothic ProN W4" charset="-128"/>
              <a:cs typeface="Hiragino Maru Gothic ProN W4" charset="-128"/>
            </a:endParaRPr>
          </a:p>
          <a:p>
            <a:pPr algn="r"/>
            <a:r>
              <a:rPr lang="ja-JP" altLang="en-US" b="1" dirty="0">
                <a:latin typeface="Hiragino Maru Gothic ProN W4" charset="-128"/>
                <a:ea typeface="Hiragino Maru Gothic ProN W4" charset="-128"/>
                <a:cs typeface="Hiragino Maru Gothic ProN W4" charset="-128"/>
              </a:rPr>
              <a:t>視覚メディア研究室</a:t>
            </a:r>
          </a:p>
          <a:p>
            <a:endParaRPr kumimoji="1" lang="ja-JP" altLang="en-US" dirty="0"/>
          </a:p>
        </p:txBody>
      </p:sp>
      <p:pic>
        <p:nvPicPr>
          <p:cNvPr id="7" name="図 6">
            <a:extLst>
              <a:ext uri="{FF2B5EF4-FFF2-40B4-BE49-F238E27FC236}">
                <a16:creationId xmlns:a16="http://schemas.microsoft.com/office/drawing/2014/main" id="{04E21C48-0446-41F7-B658-2853EB84A83D}"/>
              </a:ext>
            </a:extLst>
          </p:cNvPr>
          <p:cNvPicPr>
            <a:picLocks noChangeAspect="1"/>
          </p:cNvPicPr>
          <p:nvPr/>
        </p:nvPicPr>
        <p:blipFill>
          <a:blip r:embed="rId2"/>
          <a:stretch>
            <a:fillRect/>
          </a:stretch>
        </p:blipFill>
        <p:spPr>
          <a:xfrm>
            <a:off x="6864407" y="1021282"/>
            <a:ext cx="904875" cy="333375"/>
          </a:xfrm>
          <a:prstGeom prst="rect">
            <a:avLst/>
          </a:prstGeom>
        </p:spPr>
      </p:pic>
      <p:pic>
        <p:nvPicPr>
          <p:cNvPr id="8" name="図 7">
            <a:extLst>
              <a:ext uri="{FF2B5EF4-FFF2-40B4-BE49-F238E27FC236}">
                <a16:creationId xmlns:a16="http://schemas.microsoft.com/office/drawing/2014/main" id="{217AFB9A-3AD8-418B-B3E6-A7E272788B39}"/>
              </a:ext>
            </a:extLst>
          </p:cNvPr>
          <p:cNvPicPr>
            <a:picLocks noChangeAspect="1"/>
          </p:cNvPicPr>
          <p:nvPr/>
        </p:nvPicPr>
        <p:blipFill>
          <a:blip r:embed="rId3"/>
          <a:stretch>
            <a:fillRect/>
          </a:stretch>
        </p:blipFill>
        <p:spPr>
          <a:xfrm>
            <a:off x="6359585" y="1011757"/>
            <a:ext cx="352425" cy="352425"/>
          </a:xfrm>
          <a:prstGeom prst="rect">
            <a:avLst/>
          </a:prstGeom>
        </p:spPr>
      </p:pic>
    </p:spTree>
    <p:extLst>
      <p:ext uri="{BB962C8B-B14F-4D97-AF65-F5344CB8AC3E}">
        <p14:creationId xmlns:p14="http://schemas.microsoft.com/office/powerpoint/2010/main" val="2847126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BC6915-39F5-4843-801C-749D0C08440B}"/>
              </a:ext>
            </a:extLst>
          </p:cNvPr>
          <p:cNvSpPr>
            <a:spLocks noGrp="1"/>
          </p:cNvSpPr>
          <p:nvPr>
            <p:ph type="title"/>
          </p:nvPr>
        </p:nvSpPr>
        <p:spPr>
          <a:xfrm>
            <a:off x="137160" y="76622"/>
            <a:ext cx="7543800" cy="960305"/>
          </a:xfrm>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9F0B7029-CDCA-4407-BAA5-8C80742B6A0E}"/>
              </a:ext>
            </a:extLst>
          </p:cNvPr>
          <p:cNvSpPr>
            <a:spLocks noGrp="1"/>
          </p:cNvSpPr>
          <p:nvPr>
            <p:ph idx="1"/>
          </p:nvPr>
        </p:nvSpPr>
        <p:spPr/>
        <p:txBody>
          <a:bodyPr>
            <a:normAutofit/>
          </a:bodyPr>
          <a:lstStyle/>
          <a:p>
            <a:pPr>
              <a:buFont typeface="Wingdings" panose="05000000000000000000" pitchFamily="2" charset="2"/>
              <a:buChar char="l"/>
            </a:pPr>
            <a:r>
              <a:rPr kumimoji="1" lang="ja-JP" altLang="en-US" sz="3600" dirty="0"/>
              <a:t>前回の内容</a:t>
            </a:r>
            <a:endParaRPr kumimoji="1" lang="en-US" altLang="ja-JP" sz="3600" dirty="0"/>
          </a:p>
          <a:p>
            <a:pPr marL="749808" lvl="1" indent="-457200">
              <a:buFont typeface="Wingdings" panose="05000000000000000000" pitchFamily="2" charset="2"/>
              <a:buChar char="u"/>
            </a:pPr>
            <a:r>
              <a:rPr lang="ja-JP" altLang="en-US" sz="2800" dirty="0"/>
              <a:t>前回の内容</a:t>
            </a:r>
            <a:endParaRPr lang="en-US" altLang="ja-JP" sz="2800" dirty="0"/>
          </a:p>
          <a:p>
            <a:pPr marL="749808" lvl="1" indent="-457200">
              <a:buFont typeface="Wingdings" panose="05000000000000000000" pitchFamily="2" charset="2"/>
              <a:buChar char="u"/>
            </a:pPr>
            <a:r>
              <a:rPr lang="ja-JP" altLang="en-US" sz="2800" dirty="0"/>
              <a:t>前回の反省点</a:t>
            </a:r>
            <a:endParaRPr lang="en-US" altLang="ja-JP" sz="2800" dirty="0"/>
          </a:p>
          <a:p>
            <a:pPr marL="749808" lvl="1" indent="-457200">
              <a:buFont typeface="Wingdings" panose="05000000000000000000" pitchFamily="2" charset="2"/>
              <a:buChar char="u"/>
            </a:pPr>
            <a:r>
              <a:rPr lang="ja-JP" altLang="en-US" sz="2800" dirty="0"/>
              <a:t>修正点</a:t>
            </a:r>
            <a:endParaRPr kumimoji="1" lang="en-US" altLang="ja-JP" sz="3600" dirty="0"/>
          </a:p>
          <a:p>
            <a:pPr>
              <a:buFont typeface="Wingdings" panose="05000000000000000000" pitchFamily="2" charset="2"/>
              <a:buChar char="l"/>
            </a:pPr>
            <a:r>
              <a:rPr lang="ja-JP" altLang="en-US" sz="3600" dirty="0">
                <a:solidFill>
                  <a:schemeClr val="bg1">
                    <a:lumMod val="65000"/>
                  </a:schemeClr>
                </a:solidFill>
              </a:rPr>
              <a:t>今回の内容</a:t>
            </a:r>
            <a:endParaRPr lang="en-US" altLang="ja-JP" sz="3600" dirty="0">
              <a:solidFill>
                <a:schemeClr val="bg1">
                  <a:lumMod val="65000"/>
                </a:schemeClr>
              </a:solidFill>
            </a:endParaRPr>
          </a:p>
          <a:p>
            <a:pPr>
              <a:buFont typeface="Wingdings" panose="05000000000000000000" pitchFamily="2" charset="2"/>
              <a:buChar char="l"/>
            </a:pPr>
            <a:r>
              <a:rPr lang="ja-JP" altLang="en-US" sz="3600" dirty="0">
                <a:solidFill>
                  <a:schemeClr val="bg1">
                    <a:lumMod val="65000"/>
                  </a:schemeClr>
                </a:solidFill>
              </a:rPr>
              <a:t>今後の予定</a:t>
            </a:r>
            <a:endParaRPr lang="en-US" altLang="ja-JP" sz="3600" dirty="0">
              <a:solidFill>
                <a:schemeClr val="bg1">
                  <a:lumMod val="65000"/>
                </a:schemeClr>
              </a:solidFill>
            </a:endParaRPr>
          </a:p>
        </p:txBody>
      </p:sp>
    </p:spTree>
    <p:extLst>
      <p:ext uri="{BB962C8B-B14F-4D97-AF65-F5344CB8AC3E}">
        <p14:creationId xmlns:p14="http://schemas.microsoft.com/office/powerpoint/2010/main" val="1219321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BC6915-39F5-4843-801C-749D0C08440B}"/>
              </a:ext>
            </a:extLst>
          </p:cNvPr>
          <p:cNvSpPr>
            <a:spLocks noGrp="1"/>
          </p:cNvSpPr>
          <p:nvPr>
            <p:ph type="title"/>
          </p:nvPr>
        </p:nvSpPr>
        <p:spPr>
          <a:xfrm>
            <a:off x="93199" y="0"/>
            <a:ext cx="7543800" cy="960305"/>
          </a:xfrm>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9F0B7029-CDCA-4407-BAA5-8C80742B6A0E}"/>
              </a:ext>
            </a:extLst>
          </p:cNvPr>
          <p:cNvSpPr>
            <a:spLocks noGrp="1"/>
          </p:cNvSpPr>
          <p:nvPr>
            <p:ph idx="1"/>
          </p:nvPr>
        </p:nvSpPr>
        <p:spPr/>
        <p:txBody>
          <a:bodyPr>
            <a:normAutofit/>
          </a:bodyPr>
          <a:lstStyle/>
          <a:p>
            <a:pPr>
              <a:buFont typeface="Wingdings" panose="05000000000000000000" pitchFamily="2" charset="2"/>
              <a:buChar char="l"/>
            </a:pPr>
            <a:r>
              <a:rPr kumimoji="1" lang="ja-JP" altLang="en-US" sz="3600" dirty="0">
                <a:solidFill>
                  <a:schemeClr val="bg1">
                    <a:lumMod val="75000"/>
                  </a:schemeClr>
                </a:solidFill>
              </a:rPr>
              <a:t>前回の内容</a:t>
            </a:r>
            <a:endParaRPr kumimoji="1" lang="en-US" altLang="ja-JP" sz="3600" dirty="0">
              <a:solidFill>
                <a:schemeClr val="bg1">
                  <a:lumMod val="75000"/>
                </a:schemeClr>
              </a:solidFill>
            </a:endParaRPr>
          </a:p>
          <a:p>
            <a:pPr>
              <a:buFont typeface="Wingdings" panose="05000000000000000000" pitchFamily="2" charset="2"/>
              <a:buChar char="l"/>
            </a:pPr>
            <a:r>
              <a:rPr lang="ja-JP" altLang="en-US" sz="3600" dirty="0">
                <a:solidFill>
                  <a:schemeClr val="tx1"/>
                </a:solidFill>
              </a:rPr>
              <a:t>今回の内容</a:t>
            </a:r>
            <a:endParaRPr lang="en-US" altLang="ja-JP" sz="3600" dirty="0">
              <a:solidFill>
                <a:schemeClr val="tx1"/>
              </a:solidFill>
            </a:endParaRPr>
          </a:p>
          <a:p>
            <a:pPr lvl="1">
              <a:buFont typeface="Wingdings" panose="05000000000000000000" pitchFamily="2" charset="2"/>
              <a:buChar char="u"/>
            </a:pPr>
            <a:r>
              <a:rPr lang="ja-JP" altLang="en-US" sz="2800" dirty="0">
                <a:solidFill>
                  <a:schemeClr val="tx1"/>
                </a:solidFill>
              </a:rPr>
              <a:t>テーマ全体の説明</a:t>
            </a:r>
            <a:endParaRPr lang="en-US" altLang="ja-JP" sz="2800" dirty="0">
              <a:solidFill>
                <a:schemeClr val="tx1"/>
              </a:solidFill>
            </a:endParaRPr>
          </a:p>
          <a:p>
            <a:pPr lvl="1">
              <a:buFont typeface="Wingdings" panose="05000000000000000000" pitchFamily="2" charset="2"/>
              <a:buChar char="u"/>
            </a:pPr>
            <a:r>
              <a:rPr lang="ja-JP" altLang="en-US" sz="2800" dirty="0">
                <a:solidFill>
                  <a:schemeClr val="tx1"/>
                </a:solidFill>
              </a:rPr>
              <a:t>今回の進捗説明</a:t>
            </a:r>
            <a:endParaRPr lang="en-US" altLang="ja-JP" sz="2800" dirty="0">
              <a:solidFill>
                <a:schemeClr val="tx1"/>
              </a:solidFill>
            </a:endParaRPr>
          </a:p>
          <a:p>
            <a:pPr lvl="1">
              <a:buFont typeface="Wingdings" panose="05000000000000000000" pitchFamily="2" charset="2"/>
              <a:buChar char="u"/>
            </a:pPr>
            <a:r>
              <a:rPr lang="ja-JP" altLang="en-US" sz="2800" dirty="0">
                <a:solidFill>
                  <a:schemeClr val="tx1"/>
                </a:solidFill>
              </a:rPr>
              <a:t>結果</a:t>
            </a:r>
            <a:endParaRPr lang="en-US" altLang="ja-JP" sz="2800" dirty="0">
              <a:solidFill>
                <a:schemeClr val="tx1"/>
              </a:solidFill>
            </a:endParaRPr>
          </a:p>
          <a:p>
            <a:pPr lvl="1">
              <a:buFont typeface="Wingdings" panose="05000000000000000000" pitchFamily="2" charset="2"/>
              <a:buChar char="u"/>
            </a:pPr>
            <a:r>
              <a:rPr lang="ja-JP" altLang="en-US" sz="2800" dirty="0">
                <a:solidFill>
                  <a:schemeClr val="tx1"/>
                </a:solidFill>
              </a:rPr>
              <a:t>考察</a:t>
            </a:r>
          </a:p>
          <a:p>
            <a:pPr lvl="1">
              <a:buFont typeface="Wingdings" panose="05000000000000000000" pitchFamily="2" charset="2"/>
              <a:buChar char="l"/>
            </a:pPr>
            <a:endParaRPr lang="en-US" altLang="ja-JP" sz="2800" dirty="0">
              <a:solidFill>
                <a:schemeClr val="tx1"/>
              </a:solidFill>
            </a:endParaRPr>
          </a:p>
          <a:p>
            <a:pPr>
              <a:buFont typeface="Wingdings" panose="05000000000000000000" pitchFamily="2" charset="2"/>
              <a:buChar char="l"/>
            </a:pPr>
            <a:r>
              <a:rPr lang="ja-JP" altLang="en-US" sz="3600" dirty="0">
                <a:solidFill>
                  <a:schemeClr val="bg1">
                    <a:lumMod val="75000"/>
                  </a:schemeClr>
                </a:solidFill>
              </a:rPr>
              <a:t>今後の予定</a:t>
            </a:r>
            <a:endParaRPr lang="en-US" altLang="ja-JP" sz="3600" dirty="0">
              <a:solidFill>
                <a:schemeClr val="bg1">
                  <a:lumMod val="75000"/>
                </a:schemeClr>
              </a:solidFill>
            </a:endParaRPr>
          </a:p>
        </p:txBody>
      </p:sp>
    </p:spTree>
    <p:extLst>
      <p:ext uri="{BB962C8B-B14F-4D97-AF65-F5344CB8AC3E}">
        <p14:creationId xmlns:p14="http://schemas.microsoft.com/office/powerpoint/2010/main" val="3974556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88E3FA-3451-4C02-9BB3-6A412543D6DC}"/>
              </a:ext>
            </a:extLst>
          </p:cNvPr>
          <p:cNvSpPr>
            <a:spLocks noGrp="1"/>
          </p:cNvSpPr>
          <p:nvPr>
            <p:ph type="title"/>
          </p:nvPr>
        </p:nvSpPr>
        <p:spPr/>
        <p:txBody>
          <a:bodyPr/>
          <a:lstStyle/>
          <a:p>
            <a:r>
              <a:rPr kumimoji="1" lang="ja-JP" altLang="en-US" dirty="0"/>
              <a:t>今回の内容</a:t>
            </a:r>
          </a:p>
        </p:txBody>
      </p:sp>
      <p:sp>
        <p:nvSpPr>
          <p:cNvPr id="3" name="コンテンツ プレースホルダー 2">
            <a:extLst>
              <a:ext uri="{FF2B5EF4-FFF2-40B4-BE49-F238E27FC236}">
                <a16:creationId xmlns:a16="http://schemas.microsoft.com/office/drawing/2014/main" id="{DC97AF0D-1A7C-4E6E-B3A9-4385994A38F6}"/>
              </a:ext>
            </a:extLst>
          </p:cNvPr>
          <p:cNvSpPr>
            <a:spLocks noGrp="1"/>
          </p:cNvSpPr>
          <p:nvPr>
            <p:ph idx="1"/>
          </p:nvPr>
        </p:nvSpPr>
        <p:spPr/>
        <p:txBody>
          <a:bodyPr/>
          <a:lstStyle/>
          <a:p>
            <a:pPr marL="0" indent="0" algn="ctr">
              <a:buNone/>
            </a:pPr>
            <a:r>
              <a:rPr lang="ja-JP" altLang="en-US" sz="4000" dirty="0">
                <a:solidFill>
                  <a:schemeClr val="tx1"/>
                </a:solidFill>
              </a:rPr>
              <a:t>新テーマ</a:t>
            </a:r>
            <a:endParaRPr lang="en-US" altLang="ja-JP" sz="4000" dirty="0">
              <a:solidFill>
                <a:schemeClr val="tx1"/>
              </a:solidFill>
            </a:endParaRPr>
          </a:p>
          <a:p>
            <a:pPr marL="0" indent="0" algn="ctr">
              <a:buNone/>
            </a:pPr>
            <a:r>
              <a:rPr lang="ja-JP" altLang="en-US" sz="4000" dirty="0">
                <a:solidFill>
                  <a:schemeClr val="tx1"/>
                </a:solidFill>
              </a:rPr>
              <a:t>「内閣支持率と答弁データの</a:t>
            </a:r>
            <a:endParaRPr lang="en-US" altLang="ja-JP" sz="4000" dirty="0">
              <a:solidFill>
                <a:schemeClr val="tx1"/>
              </a:solidFill>
            </a:endParaRPr>
          </a:p>
          <a:p>
            <a:pPr marL="0" indent="0" algn="ctr">
              <a:buNone/>
            </a:pPr>
            <a:r>
              <a:rPr lang="ja-JP" altLang="en-US" sz="4000" dirty="0">
                <a:solidFill>
                  <a:schemeClr val="tx1"/>
                </a:solidFill>
              </a:rPr>
              <a:t>　動的相関の研究」</a:t>
            </a:r>
            <a:endParaRPr lang="en-US" altLang="ja-JP" sz="4000" dirty="0">
              <a:solidFill>
                <a:schemeClr val="tx1"/>
              </a:solidFill>
            </a:endParaRPr>
          </a:p>
          <a:p>
            <a:pPr marL="0" indent="0">
              <a:buNone/>
            </a:pPr>
            <a:endParaRPr lang="en-US" altLang="ja-JP" dirty="0"/>
          </a:p>
          <a:p>
            <a:endParaRPr kumimoji="1" lang="ja-JP" altLang="en-US" dirty="0"/>
          </a:p>
        </p:txBody>
      </p:sp>
    </p:spTree>
    <p:extLst>
      <p:ext uri="{BB962C8B-B14F-4D97-AF65-F5344CB8AC3E}">
        <p14:creationId xmlns:p14="http://schemas.microsoft.com/office/powerpoint/2010/main" val="339556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DA22D8-DA61-4646-B439-55F1C0CC1BEA}"/>
              </a:ext>
            </a:extLst>
          </p:cNvPr>
          <p:cNvSpPr>
            <a:spLocks noGrp="1"/>
          </p:cNvSpPr>
          <p:nvPr>
            <p:ph type="title"/>
          </p:nvPr>
        </p:nvSpPr>
        <p:spPr>
          <a:xfrm>
            <a:off x="124656" y="82221"/>
            <a:ext cx="7886700" cy="955869"/>
          </a:xfrm>
        </p:spPr>
        <p:txBody>
          <a:bodyPr/>
          <a:lstStyle/>
          <a:p>
            <a:r>
              <a:rPr kumimoji="1" lang="ja-JP" altLang="en-US" dirty="0">
                <a:latin typeface="ＭＳ Ｐゴシック" panose="020B0600070205080204" pitchFamily="50" charset="-128"/>
                <a:ea typeface="ＭＳ Ｐゴシック" panose="020B0600070205080204" pitchFamily="50" charset="-128"/>
              </a:rPr>
              <a:t>研究目的</a:t>
            </a:r>
          </a:p>
        </p:txBody>
      </p:sp>
      <p:sp>
        <p:nvSpPr>
          <p:cNvPr id="4" name="コンテンツ プレースホルダー 2">
            <a:extLst>
              <a:ext uri="{FF2B5EF4-FFF2-40B4-BE49-F238E27FC236}">
                <a16:creationId xmlns:a16="http://schemas.microsoft.com/office/drawing/2014/main" id="{053CD152-0C5E-4FC1-8638-50D2E3515FE4}"/>
              </a:ext>
            </a:extLst>
          </p:cNvPr>
          <p:cNvSpPr txBox="1">
            <a:spLocks/>
          </p:cNvSpPr>
          <p:nvPr/>
        </p:nvSpPr>
        <p:spPr>
          <a:xfrm>
            <a:off x="322327" y="1593984"/>
            <a:ext cx="8193024" cy="361860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27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「言語データの動的分析手法の確立」</a:t>
            </a:r>
            <a:endParaRPr kumimoji="1" lang="en-US" altLang="ja-JP" sz="27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7" name="正方形/長方形 6">
            <a:extLst>
              <a:ext uri="{FF2B5EF4-FFF2-40B4-BE49-F238E27FC236}">
                <a16:creationId xmlns:a16="http://schemas.microsoft.com/office/drawing/2014/main" id="{0C12571D-47C3-4667-A07D-7A8E77EBC4BA}"/>
              </a:ext>
            </a:extLst>
          </p:cNvPr>
          <p:cNvSpPr/>
          <p:nvPr/>
        </p:nvSpPr>
        <p:spPr>
          <a:xfrm>
            <a:off x="437598" y="999617"/>
            <a:ext cx="8077753" cy="58477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ja-JP" altLang="en-US" sz="32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内閣支持率と答弁言語データの時系列解析</a:t>
            </a:r>
            <a:endParaRPr kumimoji="0" lang="ja-JP" altLang="en-US" sz="20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9" name="テキスト ボックス 8">
            <a:extLst>
              <a:ext uri="{FF2B5EF4-FFF2-40B4-BE49-F238E27FC236}">
                <a16:creationId xmlns:a16="http://schemas.microsoft.com/office/drawing/2014/main" id="{988B033B-7D6E-4BB7-AA49-4A811EE4D97C}"/>
              </a:ext>
            </a:extLst>
          </p:cNvPr>
          <p:cNvSpPr txBox="1"/>
          <p:nvPr/>
        </p:nvSpPr>
        <p:spPr>
          <a:xfrm>
            <a:off x="417834" y="2481374"/>
            <a:ext cx="8308331"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従来の静的な研究では、データを測定した時点での</a:t>
            </a:r>
            <a:endParaRPr kumimoji="1" lang="en-US" altLang="ja-JP"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特徴しか得られない。</a:t>
            </a:r>
            <a:r>
              <a:rPr kumimoji="1" lang="en-US" altLang="ja-JP"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	</a:t>
            </a:r>
            <a:endParaRPr kumimoji="1" lang="ja-JP" altLang="en-US"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10" name="矢印: 右 9">
            <a:extLst>
              <a:ext uri="{FF2B5EF4-FFF2-40B4-BE49-F238E27FC236}">
                <a16:creationId xmlns:a16="http://schemas.microsoft.com/office/drawing/2014/main" id="{C8F5C5DD-9C51-441A-9D58-B6B40E7FB624}"/>
              </a:ext>
            </a:extLst>
          </p:cNvPr>
          <p:cNvSpPr/>
          <p:nvPr/>
        </p:nvSpPr>
        <p:spPr>
          <a:xfrm rot="5400000">
            <a:off x="3976334" y="3200160"/>
            <a:ext cx="595908" cy="6034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1" name="テキスト ボックス 10">
            <a:extLst>
              <a:ext uri="{FF2B5EF4-FFF2-40B4-BE49-F238E27FC236}">
                <a16:creationId xmlns:a16="http://schemas.microsoft.com/office/drawing/2014/main" id="{FF98CA37-EE56-4516-8248-E5162D595F4D}"/>
              </a:ext>
            </a:extLst>
          </p:cNvPr>
          <p:cNvSpPr txBox="1"/>
          <p:nvPr/>
        </p:nvSpPr>
        <p:spPr>
          <a:xfrm>
            <a:off x="437598" y="3916229"/>
            <a:ext cx="7874000"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時系列データと比較することにより、</a:t>
            </a:r>
            <a:endParaRPr kumimoji="1" lang="en-US" altLang="ja-JP"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動的に言語データをグルーピングする。</a:t>
            </a:r>
          </a:p>
        </p:txBody>
      </p:sp>
      <p:sp>
        <p:nvSpPr>
          <p:cNvPr id="13" name="矢印: 右 12">
            <a:extLst>
              <a:ext uri="{FF2B5EF4-FFF2-40B4-BE49-F238E27FC236}">
                <a16:creationId xmlns:a16="http://schemas.microsoft.com/office/drawing/2014/main" id="{8BC3CF06-278C-4D50-8397-5E143E17C238}"/>
              </a:ext>
            </a:extLst>
          </p:cNvPr>
          <p:cNvSpPr/>
          <p:nvPr/>
        </p:nvSpPr>
        <p:spPr>
          <a:xfrm rot="5400000">
            <a:off x="3972316" y="4767409"/>
            <a:ext cx="595908" cy="6034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5" name="テキスト ボックス 14">
            <a:extLst>
              <a:ext uri="{FF2B5EF4-FFF2-40B4-BE49-F238E27FC236}">
                <a16:creationId xmlns:a16="http://schemas.microsoft.com/office/drawing/2014/main" id="{1E1364BA-C9E2-43F6-917B-116B14078606}"/>
              </a:ext>
            </a:extLst>
          </p:cNvPr>
          <p:cNvSpPr txBox="1"/>
          <p:nvPr/>
        </p:nvSpPr>
        <p:spPr>
          <a:xfrm>
            <a:off x="322327" y="5368504"/>
            <a:ext cx="7874000"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400" b="1" i="0" u="none" strike="noStrike" kern="1200" cap="none" spc="0" normalizeH="0" baseline="0" noProof="0" dirty="0">
                <a:ln>
                  <a:noFill/>
                </a:ln>
                <a:solidFill>
                  <a:srgbClr val="FF0000"/>
                </a:solidFill>
                <a:effectLst/>
                <a:uLnTx/>
                <a:uFillTx/>
                <a:latin typeface="Calibri" panose="020F0502020204030204"/>
                <a:ea typeface="游ゴシック" panose="020B0400000000000000" pitchFamily="50" charset="-128"/>
                <a:cs typeface="+mn-cs"/>
              </a:rPr>
              <a:t>現在のデータから未来の特徴予測などを実現する</a:t>
            </a:r>
            <a:endParaRPr kumimoji="1" lang="en-US" altLang="ja-JP" sz="2400" b="1" i="0" u="none" strike="noStrike" kern="1200" cap="none" spc="0" normalizeH="0" baseline="0" noProof="0" dirty="0">
              <a:ln>
                <a:noFill/>
              </a:ln>
              <a:solidFill>
                <a:srgbClr val="FF0000"/>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628702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86DAF0-9B03-4471-844F-F67D88B0E4D8}"/>
              </a:ext>
            </a:extLst>
          </p:cNvPr>
          <p:cNvSpPr>
            <a:spLocks noGrp="1"/>
          </p:cNvSpPr>
          <p:nvPr>
            <p:ph type="title"/>
          </p:nvPr>
        </p:nvSpPr>
        <p:spPr>
          <a:xfrm>
            <a:off x="151259" y="71490"/>
            <a:ext cx="7886700" cy="886872"/>
          </a:xfrm>
        </p:spPr>
        <p:txBody>
          <a:bodyPr/>
          <a:lstStyle/>
          <a:p>
            <a:r>
              <a:rPr kumimoji="1" lang="ja-JP" altLang="en-US" dirty="0">
                <a:latin typeface="ＭＳ Ｐゴシック" panose="020B0600070205080204" pitchFamily="50" charset="-128"/>
                <a:ea typeface="ＭＳ Ｐゴシック" panose="020B0600070205080204" pitchFamily="50" charset="-128"/>
              </a:rPr>
              <a:t>研究手法（全体）</a:t>
            </a:r>
          </a:p>
        </p:txBody>
      </p:sp>
      <p:sp>
        <p:nvSpPr>
          <p:cNvPr id="5" name="テキスト ボックス 4">
            <a:extLst>
              <a:ext uri="{FF2B5EF4-FFF2-40B4-BE49-F238E27FC236}">
                <a16:creationId xmlns:a16="http://schemas.microsoft.com/office/drawing/2014/main" id="{A0A94AAA-B890-40A9-A0FB-10234D7CDFC1}"/>
              </a:ext>
            </a:extLst>
          </p:cNvPr>
          <p:cNvSpPr txBox="1"/>
          <p:nvPr/>
        </p:nvSpPr>
        <p:spPr>
          <a:xfrm>
            <a:off x="343610" y="5734919"/>
            <a:ext cx="7694349"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4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両データを比較し、有益な相関を見出す。</a:t>
            </a:r>
          </a:p>
        </p:txBody>
      </p:sp>
      <p:pic>
        <p:nvPicPr>
          <p:cNvPr id="13" name="図 12">
            <a:extLst>
              <a:ext uri="{FF2B5EF4-FFF2-40B4-BE49-F238E27FC236}">
                <a16:creationId xmlns:a16="http://schemas.microsoft.com/office/drawing/2014/main" id="{06276A2C-930D-43FA-9341-59B73332B7E6}"/>
              </a:ext>
            </a:extLst>
          </p:cNvPr>
          <p:cNvPicPr>
            <a:picLocks noChangeAspect="1"/>
          </p:cNvPicPr>
          <p:nvPr/>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87660" y="1061149"/>
            <a:ext cx="9121041" cy="2536752"/>
          </a:xfrm>
          <a:prstGeom prst="rect">
            <a:avLst/>
          </a:prstGeom>
        </p:spPr>
      </p:pic>
      <p:sp>
        <p:nvSpPr>
          <p:cNvPr id="14" name="テキスト ボックス 13">
            <a:extLst>
              <a:ext uri="{FF2B5EF4-FFF2-40B4-BE49-F238E27FC236}">
                <a16:creationId xmlns:a16="http://schemas.microsoft.com/office/drawing/2014/main" id="{1DFB6F9D-2633-450E-9BF6-BCEC096B2186}"/>
              </a:ext>
            </a:extLst>
          </p:cNvPr>
          <p:cNvSpPr txBox="1"/>
          <p:nvPr/>
        </p:nvSpPr>
        <p:spPr>
          <a:xfrm>
            <a:off x="243840" y="3429000"/>
            <a:ext cx="8789541" cy="2123658"/>
          </a:xfrm>
          <a:prstGeom prst="rect">
            <a:avLst/>
          </a:prstGeom>
          <a:noFill/>
        </p:spPr>
        <p:txBody>
          <a:bodyPr wrap="square" rtlCol="0">
            <a:spAutoFit/>
          </a:bodyPr>
          <a:lstStyle/>
          <a:p>
            <a:pPr marL="342900" marR="0" lvl="0" indent="-342900" algn="l" defTabSz="457200" rtl="0" eaLnBrk="1" fontAlgn="auto" latinLnBrk="0" hangingPunct="1">
              <a:lnSpc>
                <a:spcPct val="250000"/>
              </a:lnSpc>
              <a:spcBef>
                <a:spcPts val="0"/>
              </a:spcBef>
              <a:spcAft>
                <a:spcPts val="0"/>
              </a:spcAft>
              <a:buClrTx/>
              <a:buSzTx/>
              <a:buFont typeface="+mj-lt"/>
              <a:buAutoNum type="arabicPeriod"/>
              <a:tabLst/>
              <a:defRPr/>
            </a:pPr>
            <a:r>
              <a:rPr kumimoji="1" lang="ja-JP" altLang="en-US"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形態素解析により、大臣の発言データを品詞ごとに分類</a:t>
            </a:r>
            <a:endParaRPr kumimoji="1" lang="en-US" altLang="ja-JP"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r>
              <a:rPr kumimoji="1" lang="ja-JP" altLang="en-US"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内閣支持率データを各大臣の任期で区切り、時系列的特徴が大きい部分の発言データに着目</a:t>
            </a:r>
            <a:endParaRPr kumimoji="1" lang="en-US" altLang="ja-JP"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r>
              <a:rPr kumimoji="1" lang="ja-JP" altLang="en-US"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文書内重要度から特徴語を同定する</a:t>
            </a:r>
          </a:p>
        </p:txBody>
      </p:sp>
    </p:spTree>
    <p:extLst>
      <p:ext uri="{BB962C8B-B14F-4D97-AF65-F5344CB8AC3E}">
        <p14:creationId xmlns:p14="http://schemas.microsoft.com/office/powerpoint/2010/main" val="3874622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45AC89-282B-4055-852C-A3FC04352283}"/>
              </a:ext>
            </a:extLst>
          </p:cNvPr>
          <p:cNvSpPr>
            <a:spLocks noGrp="1"/>
          </p:cNvSpPr>
          <p:nvPr>
            <p:ph type="title"/>
          </p:nvPr>
        </p:nvSpPr>
        <p:spPr>
          <a:xfrm>
            <a:off x="135670" y="-62025"/>
            <a:ext cx="7886700" cy="970751"/>
          </a:xfrm>
        </p:spPr>
        <p:txBody>
          <a:bodyPr/>
          <a:lstStyle/>
          <a:p>
            <a:r>
              <a:rPr kumimoji="1" lang="ja-JP" altLang="en-US" dirty="0">
                <a:latin typeface="ＭＳ Ｐゴシック" panose="020B0600070205080204" pitchFamily="50" charset="-128"/>
                <a:ea typeface="ＭＳ Ｐゴシック" panose="020B0600070205080204" pitchFamily="50" charset="-128"/>
              </a:rPr>
              <a:t>研究手法②（詳細）</a:t>
            </a:r>
          </a:p>
        </p:txBody>
      </p:sp>
      <p:sp>
        <p:nvSpPr>
          <p:cNvPr id="3" name="コンテンツ プレースホルダー 2">
            <a:extLst>
              <a:ext uri="{FF2B5EF4-FFF2-40B4-BE49-F238E27FC236}">
                <a16:creationId xmlns:a16="http://schemas.microsoft.com/office/drawing/2014/main" id="{E86101E7-B485-4D05-B92F-C2FAC995E46F}"/>
              </a:ext>
            </a:extLst>
          </p:cNvPr>
          <p:cNvSpPr>
            <a:spLocks noGrp="1"/>
          </p:cNvSpPr>
          <p:nvPr>
            <p:ph idx="1"/>
          </p:nvPr>
        </p:nvSpPr>
        <p:spPr>
          <a:xfrm>
            <a:off x="135670" y="1110008"/>
            <a:ext cx="8866928" cy="3394259"/>
          </a:xfrm>
        </p:spPr>
        <p:txBody>
          <a:bodyPr/>
          <a:lstStyle/>
          <a:p>
            <a:pPr marL="0" indent="0">
              <a:buNone/>
            </a:pPr>
            <a:r>
              <a:rPr kumimoji="1" lang="ja-JP" altLang="en-US" dirty="0"/>
              <a:t>内閣支持率データから言語データをグルーピング</a:t>
            </a:r>
            <a:endParaRPr kumimoji="1" lang="en-US" altLang="ja-JP" dirty="0"/>
          </a:p>
          <a:p>
            <a:pPr marL="0" indent="0">
              <a:buNone/>
            </a:pPr>
            <a:endParaRPr kumimoji="1" lang="en-US" altLang="ja-JP" dirty="0"/>
          </a:p>
        </p:txBody>
      </p:sp>
      <p:grpSp>
        <p:nvGrpSpPr>
          <p:cNvPr id="20" name="グループ化 19">
            <a:extLst>
              <a:ext uri="{FF2B5EF4-FFF2-40B4-BE49-F238E27FC236}">
                <a16:creationId xmlns:a16="http://schemas.microsoft.com/office/drawing/2014/main" id="{B50DCCF1-CB3A-4A01-BA04-5303AFF78060}"/>
              </a:ext>
            </a:extLst>
          </p:cNvPr>
          <p:cNvGrpSpPr/>
          <p:nvPr/>
        </p:nvGrpSpPr>
        <p:grpSpPr>
          <a:xfrm>
            <a:off x="234019" y="2218910"/>
            <a:ext cx="3635018" cy="2786240"/>
            <a:chOff x="135670" y="2973420"/>
            <a:chExt cx="5007268" cy="3167097"/>
          </a:xfrm>
        </p:grpSpPr>
        <p:pic>
          <p:nvPicPr>
            <p:cNvPr id="15" name="図 14">
              <a:extLst>
                <a:ext uri="{FF2B5EF4-FFF2-40B4-BE49-F238E27FC236}">
                  <a16:creationId xmlns:a16="http://schemas.microsoft.com/office/drawing/2014/main" id="{7C75EFE6-C037-4BB6-B346-217B50EFF17F}"/>
                </a:ext>
              </a:extLst>
            </p:cNvPr>
            <p:cNvPicPr>
              <a:picLocks noChangeAspect="1"/>
            </p:cNvPicPr>
            <p:nvPr/>
          </p:nvPicPr>
          <p:blipFill>
            <a:blip r:embed="rId2"/>
            <a:stretch>
              <a:fillRect/>
            </a:stretch>
          </p:blipFill>
          <p:spPr>
            <a:xfrm>
              <a:off x="135670" y="2973420"/>
              <a:ext cx="5007268" cy="3167097"/>
            </a:xfrm>
            <a:prstGeom prst="rect">
              <a:avLst/>
            </a:prstGeom>
          </p:spPr>
        </p:pic>
        <p:sp>
          <p:nvSpPr>
            <p:cNvPr id="17" name="四角形: 角を丸くする 16">
              <a:extLst>
                <a:ext uri="{FF2B5EF4-FFF2-40B4-BE49-F238E27FC236}">
                  <a16:creationId xmlns:a16="http://schemas.microsoft.com/office/drawing/2014/main" id="{8BD427BE-BCF8-468D-A7AF-948D37DA7523}"/>
                </a:ext>
              </a:extLst>
            </p:cNvPr>
            <p:cNvSpPr/>
            <p:nvPr/>
          </p:nvSpPr>
          <p:spPr>
            <a:xfrm rot="1951404">
              <a:off x="1713720" y="4340655"/>
              <a:ext cx="454035" cy="147418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BEF25B26-5BC8-4963-BC4B-B776EF5219B3}"/>
                </a:ext>
              </a:extLst>
            </p:cNvPr>
            <p:cNvSpPr/>
            <p:nvPr/>
          </p:nvSpPr>
          <p:spPr>
            <a:xfrm rot="905866">
              <a:off x="4373522" y="3951886"/>
              <a:ext cx="416560" cy="179885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a:extLst>
              <a:ext uri="{FF2B5EF4-FFF2-40B4-BE49-F238E27FC236}">
                <a16:creationId xmlns:a16="http://schemas.microsoft.com/office/drawing/2014/main" id="{566B8490-DF7E-4B4D-98E3-B69E368491D6}"/>
              </a:ext>
            </a:extLst>
          </p:cNvPr>
          <p:cNvGrpSpPr/>
          <p:nvPr/>
        </p:nvGrpSpPr>
        <p:grpSpPr>
          <a:xfrm>
            <a:off x="5573918" y="1995005"/>
            <a:ext cx="3527028" cy="2894340"/>
            <a:chOff x="4880082" y="2149642"/>
            <a:chExt cx="4328940" cy="1178342"/>
          </a:xfrm>
        </p:grpSpPr>
        <p:sp>
          <p:nvSpPr>
            <p:cNvPr id="22" name="テキスト ボックス 21">
              <a:extLst>
                <a:ext uri="{FF2B5EF4-FFF2-40B4-BE49-F238E27FC236}">
                  <a16:creationId xmlns:a16="http://schemas.microsoft.com/office/drawing/2014/main" id="{63DE2D56-FFF1-4082-9C0F-C03CEFD1BB44}"/>
                </a:ext>
              </a:extLst>
            </p:cNvPr>
            <p:cNvSpPr txBox="1"/>
            <p:nvPr/>
          </p:nvSpPr>
          <p:spPr>
            <a:xfrm>
              <a:off x="4880082" y="2149642"/>
              <a:ext cx="4328940" cy="263134"/>
            </a:xfrm>
            <a:prstGeom prst="rect">
              <a:avLst/>
            </a:prstGeom>
            <a:noFill/>
            <a:ln>
              <a:solidFill>
                <a:schemeClr val="tx1"/>
              </a:solidFill>
            </a:ln>
          </p:spPr>
          <p:txBody>
            <a:bodyPr wrap="square" rtlCol="0">
              <a:spAutoFit/>
            </a:bodyPr>
            <a:lstStyle/>
            <a:p>
              <a:r>
                <a:rPr kumimoji="1" lang="ja-JP" altLang="en-US" b="1" dirty="0"/>
                <a:t>支持率が上がる</a:t>
              </a:r>
              <a:r>
                <a:rPr kumimoji="1" lang="ja-JP" altLang="en-US" b="1" dirty="0">
                  <a:solidFill>
                    <a:srgbClr val="FF0000"/>
                  </a:solidFill>
                </a:rPr>
                <a:t>直前</a:t>
              </a:r>
              <a:r>
                <a:rPr kumimoji="1" lang="ja-JP" altLang="en-US" b="1" dirty="0"/>
                <a:t>に出てくる特徴語</a:t>
              </a:r>
            </a:p>
          </p:txBody>
        </p:sp>
        <p:sp>
          <p:nvSpPr>
            <p:cNvPr id="27" name="テキスト ボックス 26">
              <a:extLst>
                <a:ext uri="{FF2B5EF4-FFF2-40B4-BE49-F238E27FC236}">
                  <a16:creationId xmlns:a16="http://schemas.microsoft.com/office/drawing/2014/main" id="{0EDEA0FB-13B7-423A-896A-C4E9B79854E2}"/>
                </a:ext>
              </a:extLst>
            </p:cNvPr>
            <p:cNvSpPr txBox="1"/>
            <p:nvPr/>
          </p:nvSpPr>
          <p:spPr>
            <a:xfrm>
              <a:off x="4880082" y="2603383"/>
              <a:ext cx="4328940" cy="263134"/>
            </a:xfrm>
            <a:prstGeom prst="rect">
              <a:avLst/>
            </a:prstGeom>
            <a:noFill/>
            <a:ln>
              <a:solidFill>
                <a:schemeClr val="tx1"/>
              </a:solidFill>
            </a:ln>
          </p:spPr>
          <p:txBody>
            <a:bodyPr wrap="square" rtlCol="0">
              <a:spAutoFit/>
            </a:bodyPr>
            <a:lstStyle/>
            <a:p>
              <a:r>
                <a:rPr kumimoji="1" lang="ja-JP" altLang="en-US" b="1" dirty="0"/>
                <a:t>支持率が上がる</a:t>
              </a:r>
              <a:r>
                <a:rPr kumimoji="1" lang="ja-JP" altLang="en-US" b="1" dirty="0">
                  <a:solidFill>
                    <a:srgbClr val="FF0000"/>
                  </a:solidFill>
                </a:rPr>
                <a:t>途中</a:t>
              </a:r>
              <a:r>
                <a:rPr kumimoji="1" lang="ja-JP" altLang="en-US" b="1" dirty="0"/>
                <a:t>に出てくる特徴語</a:t>
              </a:r>
            </a:p>
          </p:txBody>
        </p:sp>
        <p:sp>
          <p:nvSpPr>
            <p:cNvPr id="28" name="テキスト ボックス 27">
              <a:extLst>
                <a:ext uri="{FF2B5EF4-FFF2-40B4-BE49-F238E27FC236}">
                  <a16:creationId xmlns:a16="http://schemas.microsoft.com/office/drawing/2014/main" id="{3B6D4C9F-A419-44CA-80B6-18ADC76BD256}"/>
                </a:ext>
              </a:extLst>
            </p:cNvPr>
            <p:cNvSpPr txBox="1"/>
            <p:nvPr/>
          </p:nvSpPr>
          <p:spPr>
            <a:xfrm>
              <a:off x="4880082" y="3064850"/>
              <a:ext cx="4328940" cy="263134"/>
            </a:xfrm>
            <a:prstGeom prst="rect">
              <a:avLst/>
            </a:prstGeom>
            <a:noFill/>
            <a:ln>
              <a:solidFill>
                <a:schemeClr val="tx1"/>
              </a:solidFill>
            </a:ln>
          </p:spPr>
          <p:txBody>
            <a:bodyPr wrap="square" rtlCol="0">
              <a:spAutoFit/>
            </a:bodyPr>
            <a:lstStyle/>
            <a:p>
              <a:r>
                <a:rPr kumimoji="1" lang="ja-JP" altLang="en-US" b="1" dirty="0"/>
                <a:t>支持率が上がった</a:t>
              </a:r>
              <a:r>
                <a:rPr kumimoji="1" lang="ja-JP" altLang="en-US" b="1" dirty="0">
                  <a:solidFill>
                    <a:srgbClr val="FF0000"/>
                  </a:solidFill>
                </a:rPr>
                <a:t>後</a:t>
              </a:r>
              <a:r>
                <a:rPr kumimoji="1" lang="ja-JP" altLang="en-US" b="1" dirty="0"/>
                <a:t>に出てくる特徴語</a:t>
              </a:r>
            </a:p>
          </p:txBody>
        </p:sp>
      </p:grpSp>
      <p:sp>
        <p:nvSpPr>
          <p:cNvPr id="29" name="テキスト ボックス 28">
            <a:extLst>
              <a:ext uri="{FF2B5EF4-FFF2-40B4-BE49-F238E27FC236}">
                <a16:creationId xmlns:a16="http://schemas.microsoft.com/office/drawing/2014/main" id="{ECDF98D8-3ED1-4B72-8C61-D90626AF26D8}"/>
              </a:ext>
            </a:extLst>
          </p:cNvPr>
          <p:cNvSpPr txBox="1"/>
          <p:nvPr/>
        </p:nvSpPr>
        <p:spPr>
          <a:xfrm>
            <a:off x="5573918" y="5144627"/>
            <a:ext cx="4328940" cy="369332"/>
          </a:xfrm>
          <a:prstGeom prst="rect">
            <a:avLst/>
          </a:prstGeom>
          <a:noFill/>
        </p:spPr>
        <p:txBody>
          <a:bodyPr wrap="square" rtlCol="0">
            <a:spAutoFit/>
          </a:bodyPr>
          <a:lstStyle/>
          <a:p>
            <a:r>
              <a:rPr kumimoji="1" lang="en-US" altLang="ja-JP" b="1" dirty="0"/>
              <a:t>etc.</a:t>
            </a:r>
            <a:endParaRPr kumimoji="1" lang="ja-JP" altLang="en-US" b="1" dirty="0"/>
          </a:p>
        </p:txBody>
      </p:sp>
      <p:grpSp>
        <p:nvGrpSpPr>
          <p:cNvPr id="44" name="グループ化 43">
            <a:extLst>
              <a:ext uri="{FF2B5EF4-FFF2-40B4-BE49-F238E27FC236}">
                <a16:creationId xmlns:a16="http://schemas.microsoft.com/office/drawing/2014/main" id="{9E7DB76E-EB8C-4F84-A27B-767915C3510F}"/>
              </a:ext>
            </a:extLst>
          </p:cNvPr>
          <p:cNvGrpSpPr/>
          <p:nvPr/>
        </p:nvGrpSpPr>
        <p:grpSpPr>
          <a:xfrm>
            <a:off x="3918907" y="2814270"/>
            <a:ext cx="1740614" cy="2217782"/>
            <a:chOff x="3775273" y="3174799"/>
            <a:chExt cx="1740614" cy="2217782"/>
          </a:xfrm>
        </p:grpSpPr>
        <p:sp>
          <p:nvSpPr>
            <p:cNvPr id="39" name="矢印: 右 38">
              <a:extLst>
                <a:ext uri="{FF2B5EF4-FFF2-40B4-BE49-F238E27FC236}">
                  <a16:creationId xmlns:a16="http://schemas.microsoft.com/office/drawing/2014/main" id="{0C6D277B-D300-4403-998B-406B535AD5E4}"/>
                </a:ext>
              </a:extLst>
            </p:cNvPr>
            <p:cNvSpPr/>
            <p:nvPr/>
          </p:nvSpPr>
          <p:spPr>
            <a:xfrm rot="19528051">
              <a:off x="3775273" y="3174799"/>
              <a:ext cx="1740614" cy="3699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B6B7FB87-3696-48B1-B55B-6E3F3F445D72}"/>
                </a:ext>
              </a:extLst>
            </p:cNvPr>
            <p:cNvSpPr/>
            <p:nvPr/>
          </p:nvSpPr>
          <p:spPr>
            <a:xfrm>
              <a:off x="3955109" y="3619336"/>
              <a:ext cx="1447777" cy="3532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矢印: 右 40">
              <a:extLst>
                <a:ext uri="{FF2B5EF4-FFF2-40B4-BE49-F238E27FC236}">
                  <a16:creationId xmlns:a16="http://schemas.microsoft.com/office/drawing/2014/main" id="{944183AE-6E09-430A-A336-896F1FA3FB05}"/>
                </a:ext>
              </a:extLst>
            </p:cNvPr>
            <p:cNvSpPr/>
            <p:nvPr/>
          </p:nvSpPr>
          <p:spPr>
            <a:xfrm rot="2890931">
              <a:off x="3583392" y="4285305"/>
              <a:ext cx="1882809" cy="331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 name="テキスト ボックス 41">
            <a:extLst>
              <a:ext uri="{FF2B5EF4-FFF2-40B4-BE49-F238E27FC236}">
                <a16:creationId xmlns:a16="http://schemas.microsoft.com/office/drawing/2014/main" id="{371323B1-388F-44FA-8DBA-7C11C20DC8D9}"/>
              </a:ext>
            </a:extLst>
          </p:cNvPr>
          <p:cNvSpPr txBox="1"/>
          <p:nvPr/>
        </p:nvSpPr>
        <p:spPr>
          <a:xfrm>
            <a:off x="465653" y="1903898"/>
            <a:ext cx="2992910" cy="369332"/>
          </a:xfrm>
          <a:prstGeom prst="rect">
            <a:avLst/>
          </a:prstGeom>
          <a:noFill/>
        </p:spPr>
        <p:txBody>
          <a:bodyPr wrap="square" rtlCol="0">
            <a:spAutoFit/>
          </a:bodyPr>
          <a:lstStyle/>
          <a:p>
            <a:r>
              <a:rPr kumimoji="1" lang="ja-JP" altLang="en-US" b="1" dirty="0"/>
              <a:t>内閣支持率データ</a:t>
            </a:r>
          </a:p>
        </p:txBody>
      </p:sp>
      <p:sp>
        <p:nvSpPr>
          <p:cNvPr id="48" name="テキスト ボックス 47">
            <a:extLst>
              <a:ext uri="{FF2B5EF4-FFF2-40B4-BE49-F238E27FC236}">
                <a16:creationId xmlns:a16="http://schemas.microsoft.com/office/drawing/2014/main" id="{6321AB05-03C5-464B-86D9-FC2285E4F3F1}"/>
              </a:ext>
            </a:extLst>
          </p:cNvPr>
          <p:cNvSpPr txBox="1"/>
          <p:nvPr/>
        </p:nvSpPr>
        <p:spPr>
          <a:xfrm>
            <a:off x="243840" y="5513959"/>
            <a:ext cx="8829040" cy="369332"/>
          </a:xfrm>
          <a:prstGeom prst="rect">
            <a:avLst/>
          </a:prstGeom>
          <a:noFill/>
        </p:spPr>
        <p:txBody>
          <a:bodyPr wrap="square" rtlCol="0">
            <a:spAutoFit/>
          </a:bodyPr>
          <a:lstStyle/>
          <a:p>
            <a:r>
              <a:rPr kumimoji="1" lang="ja-JP" altLang="en-US" b="1" dirty="0"/>
              <a:t>特徴語の収集期間をずらし、支持率を上昇を予兆する発言などをグルーピングする</a:t>
            </a:r>
            <a:endParaRPr kumimoji="1" lang="en-US" altLang="ja-JP" b="1" dirty="0"/>
          </a:p>
        </p:txBody>
      </p:sp>
    </p:spTree>
    <p:extLst>
      <p:ext uri="{BB962C8B-B14F-4D97-AF65-F5344CB8AC3E}">
        <p14:creationId xmlns:p14="http://schemas.microsoft.com/office/powerpoint/2010/main" val="3827081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151276-3E8F-417E-803E-A86E6822955D}"/>
              </a:ext>
            </a:extLst>
          </p:cNvPr>
          <p:cNvSpPr>
            <a:spLocks noGrp="1"/>
          </p:cNvSpPr>
          <p:nvPr>
            <p:ph type="title"/>
          </p:nvPr>
        </p:nvSpPr>
        <p:spPr/>
        <p:txBody>
          <a:bodyPr/>
          <a:lstStyle/>
          <a:p>
            <a:r>
              <a:rPr kumimoji="1" lang="ja-JP" altLang="en-US" dirty="0"/>
              <a:t>今回の進捗内容</a:t>
            </a:r>
          </a:p>
        </p:txBody>
      </p:sp>
      <p:sp>
        <p:nvSpPr>
          <p:cNvPr id="3" name="コンテンツ プレースホルダー 2">
            <a:extLst>
              <a:ext uri="{FF2B5EF4-FFF2-40B4-BE49-F238E27FC236}">
                <a16:creationId xmlns:a16="http://schemas.microsoft.com/office/drawing/2014/main" id="{DB186124-78EC-4EED-B3E0-E7BBDA13BC4C}"/>
              </a:ext>
            </a:extLst>
          </p:cNvPr>
          <p:cNvSpPr>
            <a:spLocks noGrp="1"/>
          </p:cNvSpPr>
          <p:nvPr>
            <p:ph idx="1"/>
          </p:nvPr>
        </p:nvSpPr>
        <p:spPr/>
        <p:txBody>
          <a:bodyPr/>
          <a:lstStyle/>
          <a:p>
            <a:pPr>
              <a:buFont typeface="Wingdings" panose="05000000000000000000" pitchFamily="2" charset="2"/>
              <a:buChar char="l"/>
            </a:pPr>
            <a:r>
              <a:rPr kumimoji="1" lang="ja-JP" altLang="en-US" dirty="0"/>
              <a:t>月毎に安倍総理大臣の答弁データを収集</a:t>
            </a:r>
            <a:endParaRPr kumimoji="1" lang="en-US" altLang="ja-JP" dirty="0"/>
          </a:p>
          <a:p>
            <a:pPr>
              <a:buFont typeface="Wingdings" panose="05000000000000000000" pitchFamily="2" charset="2"/>
              <a:buChar char="l"/>
            </a:pPr>
            <a:r>
              <a:rPr lang="ja-JP" altLang="en-US" dirty="0"/>
              <a:t>支持率が増えた</a:t>
            </a:r>
            <a:r>
              <a:rPr lang="en-US" altLang="ja-JP" dirty="0"/>
              <a:t>/</a:t>
            </a:r>
            <a:r>
              <a:rPr lang="ja-JP" altLang="en-US" dirty="0"/>
              <a:t>落ちた月のデータをグルーピング</a:t>
            </a:r>
            <a:endParaRPr lang="en-US" altLang="ja-JP" dirty="0"/>
          </a:p>
          <a:p>
            <a:pPr>
              <a:buFont typeface="Wingdings" panose="05000000000000000000" pitchFamily="2" charset="2"/>
              <a:buChar char="l"/>
            </a:pPr>
            <a:r>
              <a:rPr kumimoji="1" lang="ja-JP" altLang="en-US"/>
              <a:t>両者の特徴分析</a:t>
            </a:r>
            <a:endParaRPr kumimoji="1" lang="ja-JP" altLang="en-US" dirty="0"/>
          </a:p>
        </p:txBody>
      </p:sp>
    </p:spTree>
    <p:extLst>
      <p:ext uri="{BB962C8B-B14F-4D97-AF65-F5344CB8AC3E}">
        <p14:creationId xmlns:p14="http://schemas.microsoft.com/office/powerpoint/2010/main" val="62120415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702</TotalTime>
  <Words>454</Words>
  <Application>Microsoft Office PowerPoint</Application>
  <PresentationFormat>画面に合わせる (4:3)</PresentationFormat>
  <Paragraphs>71</Paragraphs>
  <Slides>8</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8</vt:i4>
      </vt:variant>
    </vt:vector>
  </HeadingPairs>
  <TitlesOfParts>
    <vt:vector size="18" baseType="lpstr">
      <vt:lpstr>Hiragino Maru Gothic ProN W4</vt:lpstr>
      <vt:lpstr>ＭＳ Ｐゴシック</vt:lpstr>
      <vt:lpstr>游ゴシック</vt:lpstr>
      <vt:lpstr>游ゴシック Light</vt:lpstr>
      <vt:lpstr>Arial</vt:lpstr>
      <vt:lpstr>Calibri</vt:lpstr>
      <vt:lpstr>Calibri Light</vt:lpstr>
      <vt:lpstr>Wingdings</vt:lpstr>
      <vt:lpstr>Office テーマ</vt:lpstr>
      <vt:lpstr>レトロスペクト</vt:lpstr>
      <vt:lpstr>進捗報告 2018/09/25</vt:lpstr>
      <vt:lpstr>目次</vt:lpstr>
      <vt:lpstr>目次</vt:lpstr>
      <vt:lpstr>今回の内容</vt:lpstr>
      <vt:lpstr>研究目的</vt:lpstr>
      <vt:lpstr>研究手法（全体）</vt:lpstr>
      <vt:lpstr>研究手法②（詳細）</vt:lpstr>
      <vt:lpstr>今回の進捗内容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進捗報告 2018/09/25</dc:title>
  <dc:creator>樋口 心</dc:creator>
  <cp:lastModifiedBy>樋口 心</cp:lastModifiedBy>
  <cp:revision>5</cp:revision>
  <dcterms:created xsi:type="dcterms:W3CDTF">2018-09-18T03:21:22Z</dcterms:created>
  <dcterms:modified xsi:type="dcterms:W3CDTF">2018-09-18T15:04:03Z</dcterms:modified>
</cp:coreProperties>
</file>