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5"/>
  </p:notesMasterIdLst>
  <p:sldIdLst>
    <p:sldId id="256" r:id="rId3"/>
    <p:sldId id="297" r:id="rId4"/>
    <p:sldId id="328" r:id="rId5"/>
    <p:sldId id="261" r:id="rId6"/>
    <p:sldId id="264" r:id="rId7"/>
    <p:sldId id="291" r:id="rId8"/>
    <p:sldId id="329" r:id="rId9"/>
    <p:sldId id="330" r:id="rId10"/>
    <p:sldId id="331" r:id="rId11"/>
    <p:sldId id="335" r:id="rId12"/>
    <p:sldId id="345" r:id="rId13"/>
    <p:sldId id="344" r:id="rId14"/>
    <p:sldId id="333" r:id="rId15"/>
    <p:sldId id="334" r:id="rId16"/>
    <p:sldId id="339" r:id="rId17"/>
    <p:sldId id="341" r:id="rId18"/>
    <p:sldId id="342" r:id="rId19"/>
    <p:sldId id="346" r:id="rId20"/>
    <p:sldId id="336" r:id="rId21"/>
    <p:sldId id="343" r:id="rId22"/>
    <p:sldId id="337" r:id="rId23"/>
    <p:sldId id="332"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樋口 心" initials="樋口" lastIdx="1" clrIdx="0">
    <p:extLst>
      <p:ext uri="{19B8F6BF-5375-455C-9EA6-DF929625EA0E}">
        <p15:presenceInfo xmlns:p15="http://schemas.microsoft.com/office/powerpoint/2012/main" userId="25a50a33c7456e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198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2T12:28:57.665"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C4A82-6AA5-4549-AC3A-5ED22DE856DB}" type="datetimeFigureOut">
              <a:rPr kumimoji="1" lang="ja-JP" altLang="en-US" smtClean="0"/>
              <a:t>2018/9/25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A891B-83A4-416C-8374-8E6B1F2FE38C}" type="slidenum">
              <a:rPr kumimoji="1" lang="ja-JP" altLang="en-US" smtClean="0"/>
              <a:t>‹#›</a:t>
            </a:fld>
            <a:endParaRPr kumimoji="1" lang="ja-JP" altLang="en-US"/>
          </a:p>
        </p:txBody>
      </p:sp>
    </p:spTree>
    <p:extLst>
      <p:ext uri="{BB962C8B-B14F-4D97-AF65-F5344CB8AC3E}">
        <p14:creationId xmlns:p14="http://schemas.microsoft.com/office/powerpoint/2010/main" val="34038403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次に研究手法について説明します。</a:t>
            </a:r>
            <a:endParaRPr kumimoji="1" lang="en-US" altLang="ja-JP" dirty="0"/>
          </a:p>
          <a:p>
            <a:endParaRPr kumimoji="1" lang="en-US" altLang="ja-JP" dirty="0"/>
          </a:p>
          <a:p>
            <a:r>
              <a:rPr kumimoji="1" lang="ja-JP" altLang="en-US" dirty="0"/>
              <a:t>まず、研究するにあたって元データを収集します。</a:t>
            </a:r>
            <a:endParaRPr kumimoji="1" lang="en-US" altLang="ja-JP" dirty="0"/>
          </a:p>
          <a:p>
            <a:r>
              <a:rPr kumimoji="1" lang="ja-JP" altLang="en-US" dirty="0"/>
              <a:t>内閣支持率は、</a:t>
            </a:r>
            <a:r>
              <a:rPr kumimoji="1" lang="en-US" altLang="ja-JP" dirty="0"/>
              <a:t>NHK</a:t>
            </a:r>
            <a:r>
              <a:rPr kumimoji="1" lang="ja-JP" altLang="en-US" dirty="0"/>
              <a:t>などが電話を用いた世論調査を</a:t>
            </a:r>
            <a:r>
              <a:rPr kumimoji="1" lang="en-US" altLang="ja-JP" dirty="0"/>
              <a:t>WEB</a:t>
            </a:r>
            <a:r>
              <a:rPr kumimoji="1" lang="ja-JP" altLang="en-US" dirty="0"/>
              <a:t>上にアップロードしていますので、こちらを</a:t>
            </a:r>
            <a:endParaRPr kumimoji="1" lang="en-US" altLang="ja-JP" dirty="0"/>
          </a:p>
          <a:p>
            <a:r>
              <a:rPr kumimoji="1" lang="ja-JP" altLang="en-US" dirty="0"/>
              <a:t>スクレイピングすることにより収集いたします。</a:t>
            </a:r>
            <a:endParaRPr kumimoji="1" lang="en-US" altLang="ja-JP" dirty="0"/>
          </a:p>
          <a:p>
            <a:endParaRPr kumimoji="1" lang="en-US" altLang="ja-JP" dirty="0"/>
          </a:p>
          <a:p>
            <a:r>
              <a:rPr kumimoji="1" lang="ja-JP" altLang="en-US" dirty="0"/>
              <a:t>大臣の発言データは国会会議録</a:t>
            </a:r>
            <a:r>
              <a:rPr kumimoji="1" lang="en-US" altLang="ja-JP" dirty="0"/>
              <a:t>API</a:t>
            </a:r>
            <a:r>
              <a:rPr kumimoji="1" lang="ja-JP" altLang="en-US" dirty="0"/>
              <a:t>より収集します。</a:t>
            </a:r>
            <a:endParaRPr kumimoji="1" lang="en-US" altLang="ja-JP" dirty="0"/>
          </a:p>
          <a:p>
            <a:r>
              <a:rPr kumimoji="1" lang="ja-JP" altLang="en-US" dirty="0"/>
              <a:t>内閣支持率は大臣、特に内閣総理大臣の答弁が大きく寄与しますので箇条書き二つの部分から収集したいと思います。</a:t>
            </a:r>
            <a:endParaRPr kumimoji="1" lang="en-US" altLang="ja-JP" dirty="0"/>
          </a:p>
          <a:p>
            <a:endParaRPr kumimoji="1" lang="en-US" altLang="ja-JP" dirty="0"/>
          </a:p>
          <a:p>
            <a:endParaRPr kumimoji="1" lang="en-US" altLang="ja-JP" dirty="0"/>
          </a:p>
          <a:p>
            <a:r>
              <a:rPr kumimoji="1" lang="ja-JP" altLang="en-US" dirty="0"/>
              <a:t>次にデータ解析の手法を説明します。</a:t>
            </a:r>
            <a:endParaRPr kumimoji="1" lang="en-US" altLang="ja-JP" dirty="0"/>
          </a:p>
          <a:p>
            <a:r>
              <a:rPr kumimoji="1" lang="ja-JP" altLang="en-US" dirty="0"/>
              <a:t>まずは内閣支持率を収集し、精査し、特徴を得たいと思います。</a:t>
            </a:r>
            <a:endParaRPr kumimoji="1" lang="en-US" altLang="ja-JP" dirty="0"/>
          </a:p>
          <a:p>
            <a:endParaRPr kumimoji="1" lang="en-US" altLang="ja-JP" dirty="0"/>
          </a:p>
          <a:p>
            <a:r>
              <a:rPr kumimoji="1" lang="ja-JP" altLang="en-US" dirty="0"/>
              <a:t>具体的には、支持率が大きく上下した月をマーキングし、その期間の発言内容をグルーピングする。</a:t>
            </a:r>
            <a:endParaRPr kumimoji="1" lang="en-US" altLang="ja-JP" dirty="0"/>
          </a:p>
          <a:p>
            <a:r>
              <a:rPr kumimoji="1" lang="ja-JP" altLang="en-US" dirty="0"/>
              <a:t>そして、言語データを形態素解析し、頻出単語を同定し特徴を分析する。</a:t>
            </a:r>
            <a:endParaRPr kumimoji="1" lang="en-US" altLang="ja-JP" dirty="0"/>
          </a:p>
          <a:p>
            <a:endParaRPr kumimoji="1" lang="en-US" altLang="ja-JP" dirty="0"/>
          </a:p>
          <a:p>
            <a:r>
              <a:rPr kumimoji="1" lang="ja-JP" altLang="en-US" dirty="0"/>
              <a:t>また、大きく上下する直前の発言も同様にグルーピングし、</a:t>
            </a:r>
            <a:endParaRPr kumimoji="1" lang="en-US" altLang="ja-JP" dirty="0"/>
          </a:p>
          <a:p>
            <a:r>
              <a:rPr kumimoji="1" lang="ja-JP" altLang="en-US" dirty="0"/>
              <a:t>どういった発言を行うと支持率に影響を及ぼすか分析します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477F54-22EF-471E-A1F6-1E1C77BAAE9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0537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E7A891B-83A4-416C-8374-8E6B1F2FE38C}" type="slidenum">
              <a:rPr kumimoji="1" lang="ja-JP" altLang="en-US" smtClean="0"/>
              <a:t>17</a:t>
            </a:fld>
            <a:endParaRPr kumimoji="1" lang="ja-JP" altLang="en-US"/>
          </a:p>
        </p:txBody>
      </p:sp>
    </p:spTree>
    <p:extLst>
      <p:ext uri="{BB962C8B-B14F-4D97-AF65-F5344CB8AC3E}">
        <p14:creationId xmlns:p14="http://schemas.microsoft.com/office/powerpoint/2010/main" val="203979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1B65E-EB9F-4909-82BA-745C1C8DA377}"/>
              </a:ext>
            </a:extLst>
          </p:cNvPr>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711F0C3-55C6-4B93-8563-061C5D8C4EE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0386BA-6614-4D39-8484-DA58AA404C04}"/>
              </a:ext>
            </a:extLst>
          </p:cNvPr>
          <p:cNvSpPr>
            <a:spLocks noGrp="1"/>
          </p:cNvSpPr>
          <p:nvPr>
            <p:ph type="dt" sz="half" idx="10"/>
          </p:nvPr>
        </p:nvSpPr>
        <p:spPr/>
        <p:txBody>
          <a:bodyPr/>
          <a:lstStyle/>
          <a:p>
            <a:fld id="{4310C514-BCC6-43AD-A81A-D8940CAB7938}" type="datetimeFigureOut">
              <a:rPr kumimoji="1" lang="ja-JP" altLang="en-US" smtClean="0"/>
              <a:t>2018/9/25</a:t>
            </a:fld>
            <a:endParaRPr kumimoji="1" lang="ja-JP" altLang="en-US"/>
          </a:p>
        </p:txBody>
      </p:sp>
      <p:sp>
        <p:nvSpPr>
          <p:cNvPr id="5" name="フッター プレースホルダー 4">
            <a:extLst>
              <a:ext uri="{FF2B5EF4-FFF2-40B4-BE49-F238E27FC236}">
                <a16:creationId xmlns:a16="http://schemas.microsoft.com/office/drawing/2014/main" id="{35A6D24C-6CDB-4BF7-9286-C8610A9B1F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6810E1-E159-4B3C-B8AD-A2E3DFE96ED0}"/>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34259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B9C801-401E-4108-AF92-88F731371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11523D-92AD-4836-BA15-94329F921C9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BF8776-6683-457D-B907-B90D7E4B9592}"/>
              </a:ext>
            </a:extLst>
          </p:cNvPr>
          <p:cNvSpPr>
            <a:spLocks noGrp="1"/>
          </p:cNvSpPr>
          <p:nvPr>
            <p:ph type="dt" sz="half" idx="10"/>
          </p:nvPr>
        </p:nvSpPr>
        <p:spPr/>
        <p:txBody>
          <a:bodyPr/>
          <a:lstStyle/>
          <a:p>
            <a:fld id="{4310C514-BCC6-43AD-A81A-D8940CAB7938}" type="datetimeFigureOut">
              <a:rPr kumimoji="1" lang="ja-JP" altLang="en-US" smtClean="0"/>
              <a:t>2018/9/25</a:t>
            </a:fld>
            <a:endParaRPr kumimoji="1" lang="ja-JP" altLang="en-US"/>
          </a:p>
        </p:txBody>
      </p:sp>
      <p:sp>
        <p:nvSpPr>
          <p:cNvPr id="5" name="フッター プレースホルダー 4">
            <a:extLst>
              <a:ext uri="{FF2B5EF4-FFF2-40B4-BE49-F238E27FC236}">
                <a16:creationId xmlns:a16="http://schemas.microsoft.com/office/drawing/2014/main" id="{13715BDC-A4DD-4AB6-8015-7B61CFED93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8B61F0-80B4-46F6-A0C7-6E58D26DE27F}"/>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63065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1FF210-899D-440B-AFDB-B923A6C68759}"/>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7675C8-5770-479F-9119-D76AE6BE494E}"/>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58CC26-D453-497E-9AA6-74B7F469CF46}"/>
              </a:ext>
            </a:extLst>
          </p:cNvPr>
          <p:cNvSpPr>
            <a:spLocks noGrp="1"/>
          </p:cNvSpPr>
          <p:nvPr>
            <p:ph type="dt" sz="half" idx="10"/>
          </p:nvPr>
        </p:nvSpPr>
        <p:spPr/>
        <p:txBody>
          <a:bodyPr/>
          <a:lstStyle/>
          <a:p>
            <a:fld id="{4310C514-BCC6-43AD-A81A-D8940CAB7938}" type="datetimeFigureOut">
              <a:rPr kumimoji="1" lang="ja-JP" altLang="en-US" smtClean="0"/>
              <a:t>2018/9/25</a:t>
            </a:fld>
            <a:endParaRPr kumimoji="1" lang="ja-JP" altLang="en-US"/>
          </a:p>
        </p:txBody>
      </p:sp>
      <p:sp>
        <p:nvSpPr>
          <p:cNvPr id="5" name="フッター プレースホルダー 4">
            <a:extLst>
              <a:ext uri="{FF2B5EF4-FFF2-40B4-BE49-F238E27FC236}">
                <a16:creationId xmlns:a16="http://schemas.microsoft.com/office/drawing/2014/main" id="{BB2B11A6-03EA-47C2-AA09-A87EB004DA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326FA2-A466-44B1-ABC2-39CCE440B05F}"/>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59201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469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89471" y="57803"/>
            <a:ext cx="7543800" cy="873073"/>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301313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428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DCACBF8-2627-4B05-8153-B57084BA0D00}" type="datetimeFigureOut">
              <a:rPr kumimoji="1" lang="ja-JP" altLang="en-US" smtClean="0"/>
              <a:t>2018/9/25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502657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DCACBF8-2627-4B05-8153-B57084BA0D00}" type="datetimeFigureOut">
              <a:rPr kumimoji="1" lang="ja-JP" altLang="en-US" smtClean="0"/>
              <a:t>2018/9/25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406790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DCACBF8-2627-4B05-8153-B57084BA0D00}" type="datetimeFigureOut">
              <a:rPr kumimoji="1" lang="ja-JP" altLang="en-US" smtClean="0"/>
              <a:t>2018/9/25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3028981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CACBF8-2627-4B05-8153-B57084BA0D00}" type="datetimeFigureOut">
              <a:rPr kumimoji="1" lang="ja-JP" altLang="en-US" smtClean="0"/>
              <a:t>2018/9/25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33482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DCACBF8-2627-4B05-8153-B57084BA0D00}" type="datetimeFigureOut">
              <a:rPr kumimoji="1" lang="ja-JP" altLang="en-US" smtClean="0"/>
              <a:t>2018/9/25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08071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CF45E-2688-4D2A-9A11-0FDB93B59692}"/>
              </a:ext>
            </a:extLst>
          </p:cNvPr>
          <p:cNvSpPr>
            <a:spLocks noGrp="1"/>
          </p:cNvSpPr>
          <p:nvPr>
            <p:ph type="title"/>
          </p:nvPr>
        </p:nvSpPr>
        <p:spPr>
          <a:xfrm>
            <a:off x="0" y="139119"/>
            <a:ext cx="9144000" cy="945572"/>
          </a:xfrm>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979C27B5-0EBE-4642-AD0C-D1089884503B}"/>
              </a:ext>
            </a:extLst>
          </p:cNvPr>
          <p:cNvSpPr>
            <a:spLocks noGrp="1"/>
          </p:cNvSpPr>
          <p:nvPr>
            <p:ph idx="1"/>
          </p:nvPr>
        </p:nvSpPr>
        <p:spPr>
          <a:xfrm>
            <a:off x="0" y="1253331"/>
            <a:ext cx="9144000" cy="435133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828D0E3-DEA0-4DE1-AB47-BC20710A2ACC}"/>
              </a:ext>
            </a:extLst>
          </p:cNvPr>
          <p:cNvSpPr>
            <a:spLocks noGrp="1"/>
          </p:cNvSpPr>
          <p:nvPr>
            <p:ph type="dt" sz="half" idx="10"/>
          </p:nvPr>
        </p:nvSpPr>
        <p:spPr/>
        <p:txBody>
          <a:bodyPr/>
          <a:lstStyle/>
          <a:p>
            <a:fld id="{4310C514-BCC6-43AD-A81A-D8940CAB7938}" type="datetimeFigureOut">
              <a:rPr kumimoji="1" lang="ja-JP" altLang="en-US" smtClean="0"/>
              <a:t>2018/9/25</a:t>
            </a:fld>
            <a:endParaRPr kumimoji="1" lang="ja-JP" altLang="en-US"/>
          </a:p>
        </p:txBody>
      </p:sp>
      <p:sp>
        <p:nvSpPr>
          <p:cNvPr id="5" name="フッター プレースホルダー 4">
            <a:extLst>
              <a:ext uri="{FF2B5EF4-FFF2-40B4-BE49-F238E27FC236}">
                <a16:creationId xmlns:a16="http://schemas.microsoft.com/office/drawing/2014/main" id="{D1790EE9-9534-4949-9FA2-65CB86219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75CF2C-9849-4326-BCC3-9B838C0D5E2B}"/>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798375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CACBF8-2627-4B05-8153-B57084BA0D00}" type="datetimeFigureOut">
              <a:rPr kumimoji="1" lang="ja-JP" altLang="en-US" smtClean="0"/>
              <a:t>2018/9/25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66894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94F8AA6A-05F5-414C-A6F4-C382388E1379}"/>
              </a:ext>
            </a:extLst>
          </p:cNvPr>
          <p:cNvCxnSpPr/>
          <p:nvPr userDrawn="1"/>
        </p:nvCxnSpPr>
        <p:spPr>
          <a:xfrm>
            <a:off x="822960" y="1385455"/>
            <a:ext cx="7543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235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91396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CF560-9877-4802-9781-31846531DBE3}"/>
              </a:ext>
            </a:extLst>
          </p:cNvPr>
          <p:cNvSpPr>
            <a:spLocks noGrp="1"/>
          </p:cNvSpPr>
          <p:nvPr>
            <p:ph type="title"/>
          </p:nvPr>
        </p:nvSpPr>
        <p:spPr>
          <a:xfrm>
            <a:off x="623888" y="1709739"/>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D7288D-72AD-4D21-995A-ED070EF2F564}"/>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150DCD5-D990-4E73-B2EC-E138FFED11DB}"/>
              </a:ext>
            </a:extLst>
          </p:cNvPr>
          <p:cNvSpPr>
            <a:spLocks noGrp="1"/>
          </p:cNvSpPr>
          <p:nvPr>
            <p:ph type="dt" sz="half" idx="10"/>
          </p:nvPr>
        </p:nvSpPr>
        <p:spPr/>
        <p:txBody>
          <a:bodyPr/>
          <a:lstStyle/>
          <a:p>
            <a:fld id="{4310C514-BCC6-43AD-A81A-D8940CAB7938}" type="datetimeFigureOut">
              <a:rPr kumimoji="1" lang="ja-JP" altLang="en-US" smtClean="0"/>
              <a:t>2018/9/25</a:t>
            </a:fld>
            <a:endParaRPr kumimoji="1" lang="ja-JP" altLang="en-US"/>
          </a:p>
        </p:txBody>
      </p:sp>
      <p:sp>
        <p:nvSpPr>
          <p:cNvPr id="5" name="フッター プレースホルダー 4">
            <a:extLst>
              <a:ext uri="{FF2B5EF4-FFF2-40B4-BE49-F238E27FC236}">
                <a16:creationId xmlns:a16="http://schemas.microsoft.com/office/drawing/2014/main" id="{DD3C165E-C641-4088-BF9C-C5C88144E1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598A78-A8D2-45D0-82DE-F965A8F75510}"/>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32719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48BDE-52D2-436A-996F-629295242C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CCCA1F-ADB3-441C-8F4C-49AA9DE803A4}"/>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3C12FEC-704C-4516-B5C0-ECC07C70FDEB}"/>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36C2D21-7E16-4978-9BA6-366117D930B3}"/>
              </a:ext>
            </a:extLst>
          </p:cNvPr>
          <p:cNvSpPr>
            <a:spLocks noGrp="1"/>
          </p:cNvSpPr>
          <p:nvPr>
            <p:ph type="dt" sz="half" idx="10"/>
          </p:nvPr>
        </p:nvSpPr>
        <p:spPr/>
        <p:txBody>
          <a:bodyPr/>
          <a:lstStyle/>
          <a:p>
            <a:fld id="{4310C514-BCC6-43AD-A81A-D8940CAB7938}" type="datetimeFigureOut">
              <a:rPr kumimoji="1" lang="ja-JP" altLang="en-US" smtClean="0"/>
              <a:t>2018/9/25</a:t>
            </a:fld>
            <a:endParaRPr kumimoji="1" lang="ja-JP" altLang="en-US"/>
          </a:p>
        </p:txBody>
      </p:sp>
      <p:sp>
        <p:nvSpPr>
          <p:cNvPr id="6" name="フッター プレースホルダー 5">
            <a:extLst>
              <a:ext uri="{FF2B5EF4-FFF2-40B4-BE49-F238E27FC236}">
                <a16:creationId xmlns:a16="http://schemas.microsoft.com/office/drawing/2014/main" id="{5B5130B4-2AA1-4F71-B83E-DF06CBDAFE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B698CE-A1E1-4CE7-B5EE-47B6D3EDD175}"/>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281716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FE65C-D6ED-4EDA-9257-83D5DFE2FA67}"/>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9FEC2A-9944-4214-A440-9F2E2E7F3A66}"/>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B8D42-4EAE-44FF-B5BC-50DDE13C9E2E}"/>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A1BE8A-171A-4DD7-89D4-C5D7E7EB6CA5}"/>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84138A-5F02-4D5D-B9D7-1D4CC64AB101}"/>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DF8982-8B99-4918-B7C6-05757506A688}"/>
              </a:ext>
            </a:extLst>
          </p:cNvPr>
          <p:cNvSpPr>
            <a:spLocks noGrp="1"/>
          </p:cNvSpPr>
          <p:nvPr>
            <p:ph type="dt" sz="half" idx="10"/>
          </p:nvPr>
        </p:nvSpPr>
        <p:spPr/>
        <p:txBody>
          <a:bodyPr/>
          <a:lstStyle/>
          <a:p>
            <a:fld id="{4310C514-BCC6-43AD-A81A-D8940CAB7938}" type="datetimeFigureOut">
              <a:rPr kumimoji="1" lang="ja-JP" altLang="en-US" smtClean="0"/>
              <a:t>2018/9/25</a:t>
            </a:fld>
            <a:endParaRPr kumimoji="1" lang="ja-JP" altLang="en-US"/>
          </a:p>
        </p:txBody>
      </p:sp>
      <p:sp>
        <p:nvSpPr>
          <p:cNvPr id="8" name="フッター プレースホルダー 7">
            <a:extLst>
              <a:ext uri="{FF2B5EF4-FFF2-40B4-BE49-F238E27FC236}">
                <a16:creationId xmlns:a16="http://schemas.microsoft.com/office/drawing/2014/main" id="{B4567C8F-14C7-4FA2-A8EB-B7812B5D6F8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415460B-33FF-4842-8F59-CE490B52E6C1}"/>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862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72AA3-C1F0-4601-8315-AFFB7C278E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1E3585C-FD73-4BA4-AE83-43F1FD303DFC}"/>
              </a:ext>
            </a:extLst>
          </p:cNvPr>
          <p:cNvSpPr>
            <a:spLocks noGrp="1"/>
          </p:cNvSpPr>
          <p:nvPr>
            <p:ph type="dt" sz="half" idx="10"/>
          </p:nvPr>
        </p:nvSpPr>
        <p:spPr/>
        <p:txBody>
          <a:bodyPr/>
          <a:lstStyle/>
          <a:p>
            <a:fld id="{4310C514-BCC6-43AD-A81A-D8940CAB7938}" type="datetimeFigureOut">
              <a:rPr kumimoji="1" lang="ja-JP" altLang="en-US" smtClean="0"/>
              <a:t>2018/9/25</a:t>
            </a:fld>
            <a:endParaRPr kumimoji="1" lang="ja-JP" altLang="en-US"/>
          </a:p>
        </p:txBody>
      </p:sp>
      <p:sp>
        <p:nvSpPr>
          <p:cNvPr id="4" name="フッター プレースホルダー 3">
            <a:extLst>
              <a:ext uri="{FF2B5EF4-FFF2-40B4-BE49-F238E27FC236}">
                <a16:creationId xmlns:a16="http://schemas.microsoft.com/office/drawing/2014/main" id="{3319E853-7456-4460-830B-1D9A8452EF0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E1540B3-6637-4F67-A3A8-38B0E2AEFA7B}"/>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67662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75199A-A8CB-46DD-9AE5-71B90B72DB45}"/>
              </a:ext>
            </a:extLst>
          </p:cNvPr>
          <p:cNvSpPr>
            <a:spLocks noGrp="1"/>
          </p:cNvSpPr>
          <p:nvPr>
            <p:ph type="dt" sz="half" idx="10"/>
          </p:nvPr>
        </p:nvSpPr>
        <p:spPr/>
        <p:txBody>
          <a:bodyPr/>
          <a:lstStyle/>
          <a:p>
            <a:fld id="{4310C514-BCC6-43AD-A81A-D8940CAB7938}" type="datetimeFigureOut">
              <a:rPr kumimoji="1" lang="ja-JP" altLang="en-US" smtClean="0"/>
              <a:t>2018/9/25</a:t>
            </a:fld>
            <a:endParaRPr kumimoji="1" lang="ja-JP" altLang="en-US"/>
          </a:p>
        </p:txBody>
      </p:sp>
      <p:sp>
        <p:nvSpPr>
          <p:cNvPr id="3" name="フッター プレースホルダー 2">
            <a:extLst>
              <a:ext uri="{FF2B5EF4-FFF2-40B4-BE49-F238E27FC236}">
                <a16:creationId xmlns:a16="http://schemas.microsoft.com/office/drawing/2014/main" id="{4D6BD773-ECCC-4551-9EB5-8996293AEE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71CF86-C65C-4461-AF98-617E0324AC04}"/>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104477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37650-EC65-45E8-B3B0-2F3B9995A667}"/>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F27D19-9EC0-4E86-96D5-480D7D65048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8F6807-B1F8-4878-A327-86716F1D5A9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839497-52A1-4E18-BC9C-2888830F14FA}"/>
              </a:ext>
            </a:extLst>
          </p:cNvPr>
          <p:cNvSpPr>
            <a:spLocks noGrp="1"/>
          </p:cNvSpPr>
          <p:nvPr>
            <p:ph type="dt" sz="half" idx="10"/>
          </p:nvPr>
        </p:nvSpPr>
        <p:spPr/>
        <p:txBody>
          <a:bodyPr/>
          <a:lstStyle/>
          <a:p>
            <a:fld id="{4310C514-BCC6-43AD-A81A-D8940CAB7938}" type="datetimeFigureOut">
              <a:rPr kumimoji="1" lang="ja-JP" altLang="en-US" smtClean="0"/>
              <a:t>2018/9/25</a:t>
            </a:fld>
            <a:endParaRPr kumimoji="1" lang="ja-JP" altLang="en-US"/>
          </a:p>
        </p:txBody>
      </p:sp>
      <p:sp>
        <p:nvSpPr>
          <p:cNvPr id="6" name="フッター プレースホルダー 5">
            <a:extLst>
              <a:ext uri="{FF2B5EF4-FFF2-40B4-BE49-F238E27FC236}">
                <a16:creationId xmlns:a16="http://schemas.microsoft.com/office/drawing/2014/main" id="{885ACA64-130B-4817-99EF-8DE569ABC6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F8783B-EB68-464D-B1EC-29A1E7CCDCB1}"/>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96635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32462-DE7E-4B9F-AA56-4A69A3B6DB0B}"/>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B2AFC7-2D77-4BF8-AB2B-2EFF8FEA0FDB}"/>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DA43DC2-DD46-40AF-87FF-1408FDEDDDF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C63F47-4233-465F-8195-24D079219D92}"/>
              </a:ext>
            </a:extLst>
          </p:cNvPr>
          <p:cNvSpPr>
            <a:spLocks noGrp="1"/>
          </p:cNvSpPr>
          <p:nvPr>
            <p:ph type="dt" sz="half" idx="10"/>
          </p:nvPr>
        </p:nvSpPr>
        <p:spPr/>
        <p:txBody>
          <a:bodyPr/>
          <a:lstStyle/>
          <a:p>
            <a:fld id="{4310C514-BCC6-43AD-A81A-D8940CAB7938}" type="datetimeFigureOut">
              <a:rPr kumimoji="1" lang="ja-JP" altLang="en-US" smtClean="0"/>
              <a:t>2018/9/25</a:t>
            </a:fld>
            <a:endParaRPr kumimoji="1" lang="ja-JP" altLang="en-US"/>
          </a:p>
        </p:txBody>
      </p:sp>
      <p:sp>
        <p:nvSpPr>
          <p:cNvPr id="6" name="フッター プレースホルダー 5">
            <a:extLst>
              <a:ext uri="{FF2B5EF4-FFF2-40B4-BE49-F238E27FC236}">
                <a16:creationId xmlns:a16="http://schemas.microsoft.com/office/drawing/2014/main" id="{875DAF1D-2907-41F2-A27B-589894A39F8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CD52B1-4A5C-4188-9041-14DF0AECA2F8}"/>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211266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2877321-2F69-4B86-B2FD-8369D7A44BF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4BAB8C42-01C4-4FC9-BB20-198A4D4C05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05BEF34-42C9-42DB-9636-D7C9115853C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0C514-BCC6-43AD-A81A-D8940CAB7938}" type="datetimeFigureOut">
              <a:rPr kumimoji="1" lang="ja-JP" altLang="en-US" smtClean="0"/>
              <a:t>2018/9/25</a:t>
            </a:fld>
            <a:endParaRPr kumimoji="1" lang="ja-JP" altLang="en-US"/>
          </a:p>
        </p:txBody>
      </p:sp>
      <p:sp>
        <p:nvSpPr>
          <p:cNvPr id="5" name="フッター プレースホルダー 4">
            <a:extLst>
              <a:ext uri="{FF2B5EF4-FFF2-40B4-BE49-F238E27FC236}">
                <a16:creationId xmlns:a16="http://schemas.microsoft.com/office/drawing/2014/main" id="{4A5A9004-F564-4A12-84D4-8F7A67BA7DD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517093-6FFD-4DB3-9804-6F7564F711B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1860001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33089"/>
            <a:ext cx="9144000" cy="873073"/>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21597" y="1121788"/>
            <a:ext cx="8864738" cy="5179437"/>
          </a:xfrm>
          <a:prstGeom prst="rect">
            <a:avLst/>
          </a:prstGeom>
        </p:spPr>
        <p:txBody>
          <a:bodyPr vert="horz" lIns="0" tIns="45720" rIns="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310C514-BCC6-43AD-A81A-D8940CAB7938}" type="datetimeFigureOut">
              <a:rPr kumimoji="1" lang="ja-JP" altLang="en-US" smtClean="0"/>
              <a:t>2018/9/25</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336762A-88F1-4415-9460-2C897E80372C}" type="slidenum">
              <a:rPr kumimoji="1" lang="ja-JP" altLang="en-US" smtClean="0"/>
              <a:t>‹#›</a:t>
            </a:fld>
            <a:endParaRPr kumimoji="1" lang="ja-JP" altLang="en-US"/>
          </a:p>
        </p:txBody>
      </p:sp>
      <p:cxnSp>
        <p:nvCxnSpPr>
          <p:cNvPr id="10" name="Straight Connector 9"/>
          <p:cNvCxnSpPr>
            <a:cxnSpLocks/>
          </p:cNvCxnSpPr>
          <p:nvPr/>
        </p:nvCxnSpPr>
        <p:spPr>
          <a:xfrm>
            <a:off x="153743" y="1037629"/>
            <a:ext cx="893259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1971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13.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t.co/gCArq2T2H3" TargetMode="Externa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57B946-F8FC-4137-9D28-5C4CFD711FFB}"/>
              </a:ext>
            </a:extLst>
          </p:cNvPr>
          <p:cNvSpPr>
            <a:spLocks noGrp="1"/>
          </p:cNvSpPr>
          <p:nvPr>
            <p:ph type="ctrTitle"/>
          </p:nvPr>
        </p:nvSpPr>
        <p:spPr>
          <a:xfrm>
            <a:off x="825040" y="1259380"/>
            <a:ext cx="4541289" cy="2444403"/>
          </a:xfrm>
        </p:spPr>
        <p:txBody>
          <a:bodyPr>
            <a:normAutofit fontScale="90000"/>
          </a:bodyPr>
          <a:lstStyle/>
          <a:p>
            <a:pPr>
              <a:lnSpc>
                <a:spcPct val="150000"/>
              </a:lnSpc>
            </a:pPr>
            <a:r>
              <a:rPr lang="ja-JP" altLang="en-US" sz="6000" dirty="0"/>
              <a:t>進捗報告</a:t>
            </a:r>
            <a:br>
              <a:rPr lang="en-US" altLang="ja-JP" sz="4800" dirty="0"/>
            </a:br>
            <a:r>
              <a:rPr lang="en-US" altLang="ja-JP" sz="4800" dirty="0">
                <a:latin typeface="Hiragino Maru Gothic ProN W4" charset="-128"/>
                <a:ea typeface="Hiragino Maru Gothic ProN W4" charset="-128"/>
                <a:cs typeface="Hiragino Maru Gothic ProN W4" charset="-128"/>
              </a:rPr>
              <a:t>2018/09/25</a:t>
            </a:r>
            <a:endParaRPr lang="ja-JP" altLang="en-US" sz="4800" dirty="0"/>
          </a:p>
        </p:txBody>
      </p:sp>
      <p:sp>
        <p:nvSpPr>
          <p:cNvPr id="3" name="字幕 2">
            <a:extLst>
              <a:ext uri="{FF2B5EF4-FFF2-40B4-BE49-F238E27FC236}">
                <a16:creationId xmlns:a16="http://schemas.microsoft.com/office/drawing/2014/main" id="{13DEAD52-D7C3-43FE-933F-2024382AE5F6}"/>
              </a:ext>
            </a:extLst>
          </p:cNvPr>
          <p:cNvSpPr>
            <a:spLocks noGrp="1"/>
          </p:cNvSpPr>
          <p:nvPr>
            <p:ph type="subTitle" idx="1"/>
          </p:nvPr>
        </p:nvSpPr>
        <p:spPr/>
        <p:txBody>
          <a:bodyPr/>
          <a:lstStyle/>
          <a:p>
            <a:pPr algn="r"/>
            <a:r>
              <a:rPr lang="en-US" altLang="ja-JP" b="1" dirty="0">
                <a:latin typeface="Hiragino Maru Gothic ProN W4" charset="-128"/>
                <a:ea typeface="Hiragino Maru Gothic ProN W4" charset="-128"/>
                <a:cs typeface="Hiragino Maru Gothic ProN W4" charset="-128"/>
              </a:rPr>
              <a:t>201511175  </a:t>
            </a:r>
            <a:r>
              <a:rPr lang="en-US" altLang="ja-JP" b="1" dirty="0" err="1">
                <a:latin typeface="Hiragino Maru Gothic ProN W4" charset="-128"/>
                <a:ea typeface="Hiragino Maru Gothic ProN W4" charset="-128"/>
                <a:cs typeface="Hiragino Maru Gothic ProN W4" charset="-128"/>
              </a:rPr>
              <a:t>B4</a:t>
            </a:r>
            <a:r>
              <a:rPr lang="ja-JP" altLang="en-US" b="1" dirty="0">
                <a:latin typeface="Hiragino Maru Gothic ProN W4" charset="-128"/>
                <a:ea typeface="Hiragino Maru Gothic ProN W4" charset="-128"/>
                <a:cs typeface="Hiragino Maru Gothic ProN W4" charset="-128"/>
              </a:rPr>
              <a:t>　樋口心</a:t>
            </a:r>
            <a:endParaRPr lang="en-US" altLang="ja-JP" b="1" dirty="0">
              <a:latin typeface="Hiragino Maru Gothic ProN W4" charset="-128"/>
              <a:ea typeface="Hiragino Maru Gothic ProN W4" charset="-128"/>
              <a:cs typeface="Hiragino Maru Gothic ProN W4" charset="-128"/>
            </a:endParaRPr>
          </a:p>
          <a:p>
            <a:pPr algn="r"/>
            <a:r>
              <a:rPr lang="ja-JP" altLang="en-US" b="1" dirty="0">
                <a:latin typeface="Hiragino Maru Gothic ProN W4" charset="-128"/>
                <a:ea typeface="Hiragino Maru Gothic ProN W4" charset="-128"/>
                <a:cs typeface="Hiragino Maru Gothic ProN W4" charset="-128"/>
              </a:rPr>
              <a:t>視覚メディア研究室</a:t>
            </a:r>
          </a:p>
          <a:p>
            <a:endParaRPr kumimoji="1" lang="ja-JP" altLang="en-US" dirty="0"/>
          </a:p>
        </p:txBody>
      </p:sp>
      <p:pic>
        <p:nvPicPr>
          <p:cNvPr id="7" name="図 6">
            <a:extLst>
              <a:ext uri="{FF2B5EF4-FFF2-40B4-BE49-F238E27FC236}">
                <a16:creationId xmlns:a16="http://schemas.microsoft.com/office/drawing/2014/main" id="{04E21C48-0446-41F7-B658-2853EB84A83D}"/>
              </a:ext>
            </a:extLst>
          </p:cNvPr>
          <p:cNvPicPr>
            <a:picLocks noChangeAspect="1"/>
          </p:cNvPicPr>
          <p:nvPr/>
        </p:nvPicPr>
        <p:blipFill>
          <a:blip r:embed="rId2"/>
          <a:stretch>
            <a:fillRect/>
          </a:stretch>
        </p:blipFill>
        <p:spPr>
          <a:xfrm>
            <a:off x="6864407" y="1021282"/>
            <a:ext cx="904875" cy="333375"/>
          </a:xfrm>
          <a:prstGeom prst="rect">
            <a:avLst/>
          </a:prstGeom>
        </p:spPr>
      </p:pic>
      <p:pic>
        <p:nvPicPr>
          <p:cNvPr id="8" name="図 7">
            <a:extLst>
              <a:ext uri="{FF2B5EF4-FFF2-40B4-BE49-F238E27FC236}">
                <a16:creationId xmlns:a16="http://schemas.microsoft.com/office/drawing/2014/main" id="{217AFB9A-3AD8-418B-B3E6-A7E272788B39}"/>
              </a:ext>
            </a:extLst>
          </p:cNvPr>
          <p:cNvPicPr>
            <a:picLocks noChangeAspect="1"/>
          </p:cNvPicPr>
          <p:nvPr/>
        </p:nvPicPr>
        <p:blipFill>
          <a:blip r:embed="rId3"/>
          <a:stretch>
            <a:fillRect/>
          </a:stretch>
        </p:blipFill>
        <p:spPr>
          <a:xfrm>
            <a:off x="6359585" y="1011757"/>
            <a:ext cx="352425" cy="352425"/>
          </a:xfrm>
          <a:prstGeom prst="rect">
            <a:avLst/>
          </a:prstGeom>
        </p:spPr>
      </p:pic>
    </p:spTree>
    <p:extLst>
      <p:ext uri="{BB962C8B-B14F-4D97-AF65-F5344CB8AC3E}">
        <p14:creationId xmlns:p14="http://schemas.microsoft.com/office/powerpoint/2010/main" val="284712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0EC41D-60B8-4565-85D2-ABC34EC29B58}"/>
              </a:ext>
            </a:extLst>
          </p:cNvPr>
          <p:cNvSpPr>
            <a:spLocks noGrp="1"/>
          </p:cNvSpPr>
          <p:nvPr>
            <p:ph type="title"/>
          </p:nvPr>
        </p:nvSpPr>
        <p:spPr>
          <a:xfrm>
            <a:off x="189471" y="57803"/>
            <a:ext cx="8286314" cy="873073"/>
          </a:xfrm>
        </p:spPr>
        <p:txBody>
          <a:bodyPr>
            <a:normAutofit/>
          </a:bodyPr>
          <a:lstStyle/>
          <a:p>
            <a:r>
              <a:rPr lang="ja-JP" altLang="en-US" dirty="0"/>
              <a:t>データのグルーピング方法②</a:t>
            </a:r>
            <a:endParaRPr kumimoji="1" lang="ja-JP" altLang="en-US" dirty="0"/>
          </a:p>
        </p:txBody>
      </p:sp>
      <p:pic>
        <p:nvPicPr>
          <p:cNvPr id="11" name="コンテンツ プレースホルダー 10">
            <a:extLst>
              <a:ext uri="{FF2B5EF4-FFF2-40B4-BE49-F238E27FC236}">
                <a16:creationId xmlns:a16="http://schemas.microsoft.com/office/drawing/2014/main" id="{D2B016B9-1F8A-49F3-B20A-5A3871F55012}"/>
              </a:ext>
            </a:extLst>
          </p:cNvPr>
          <p:cNvPicPr>
            <a:picLocks noGrp="1" noChangeAspect="1"/>
          </p:cNvPicPr>
          <p:nvPr>
            <p:ph idx="1"/>
          </p:nvPr>
        </p:nvPicPr>
        <p:blipFill>
          <a:blip r:embed="rId2"/>
          <a:stretch>
            <a:fillRect/>
          </a:stretch>
        </p:blipFill>
        <p:spPr>
          <a:xfrm>
            <a:off x="48507" y="1076546"/>
            <a:ext cx="1674498" cy="5123309"/>
          </a:xfrm>
          <a:prstGeom prst="rect">
            <a:avLst/>
          </a:prstGeom>
        </p:spPr>
      </p:pic>
      <p:sp>
        <p:nvSpPr>
          <p:cNvPr id="12" name="テキスト ボックス 11">
            <a:extLst>
              <a:ext uri="{FF2B5EF4-FFF2-40B4-BE49-F238E27FC236}">
                <a16:creationId xmlns:a16="http://schemas.microsoft.com/office/drawing/2014/main" id="{497B61CD-CD69-4D3E-8464-885E70B86B82}"/>
              </a:ext>
            </a:extLst>
          </p:cNvPr>
          <p:cNvSpPr txBox="1"/>
          <p:nvPr/>
        </p:nvSpPr>
        <p:spPr>
          <a:xfrm>
            <a:off x="3944983" y="1336431"/>
            <a:ext cx="5303520" cy="1323439"/>
          </a:xfrm>
          <a:prstGeom prst="rect">
            <a:avLst/>
          </a:prstGeom>
          <a:noFill/>
        </p:spPr>
        <p:txBody>
          <a:bodyPr wrap="square" rtlCol="0">
            <a:spAutoFit/>
          </a:bodyPr>
          <a:lstStyle/>
          <a:p>
            <a:pPr marL="342900" indent="-342900">
              <a:buFont typeface="+mj-lt"/>
              <a:buAutoNum type="arabicPeriod"/>
            </a:pPr>
            <a:r>
              <a:rPr kumimoji="1" lang="ja-JP" altLang="en-US" sz="2000" b="1" dirty="0">
                <a:latin typeface="游ゴシック" panose="020B0400000000000000" pitchFamily="50" charset="-128"/>
                <a:ea typeface="游ゴシック" panose="020B0400000000000000" pitchFamily="50" charset="-128"/>
              </a:rPr>
              <a:t>各係数、昇順</a:t>
            </a:r>
            <a:r>
              <a:rPr kumimoji="1" lang="en-US" altLang="ja-JP" sz="2000" b="1" dirty="0">
                <a:latin typeface="游ゴシック" panose="020B0400000000000000" pitchFamily="50" charset="-128"/>
                <a:ea typeface="游ゴシック" panose="020B0400000000000000" pitchFamily="50" charset="-128"/>
              </a:rPr>
              <a:t>/</a:t>
            </a:r>
            <a:r>
              <a:rPr kumimoji="1" lang="ja-JP" altLang="en-US" sz="2000" b="1" dirty="0">
                <a:latin typeface="游ゴシック" panose="020B0400000000000000" pitchFamily="50" charset="-128"/>
                <a:ea typeface="游ゴシック" panose="020B0400000000000000" pitchFamily="50" charset="-128"/>
              </a:rPr>
              <a:t>降順に並べる</a:t>
            </a:r>
            <a:endParaRPr kumimoji="1" lang="en-US" altLang="ja-JP" sz="2000" b="1" dirty="0">
              <a:latin typeface="游ゴシック" panose="020B0400000000000000" pitchFamily="50" charset="-128"/>
              <a:ea typeface="游ゴシック" panose="020B0400000000000000" pitchFamily="50" charset="-128"/>
            </a:endParaRPr>
          </a:p>
          <a:p>
            <a:pPr marL="342900" indent="-342900">
              <a:buFont typeface="+mj-lt"/>
              <a:buAutoNum type="arabicPeriod"/>
            </a:pPr>
            <a:r>
              <a:rPr lang="ja-JP" altLang="en-US" sz="2000" b="1" dirty="0">
                <a:latin typeface="游ゴシック" panose="020B0400000000000000" pitchFamily="50" charset="-128"/>
                <a:ea typeface="游ゴシック" panose="020B0400000000000000" pitchFamily="50" charset="-128"/>
              </a:rPr>
              <a:t>存在しないデータ以外で</a:t>
            </a:r>
            <a:r>
              <a:rPr lang="en-US" altLang="ja-JP" sz="2000" b="1" dirty="0">
                <a:latin typeface="游ゴシック" panose="020B0400000000000000" pitchFamily="50" charset="-128"/>
                <a:ea typeface="游ゴシック" panose="020B0400000000000000" pitchFamily="50" charset="-128"/>
              </a:rPr>
              <a:t>10</a:t>
            </a:r>
            <a:r>
              <a:rPr lang="ja-JP" altLang="en-US" sz="2000" b="1" dirty="0">
                <a:latin typeface="游ゴシック" panose="020B0400000000000000" pitchFamily="50" charset="-128"/>
                <a:ea typeface="游ゴシック" panose="020B0400000000000000" pitchFamily="50" charset="-128"/>
              </a:rPr>
              <a:t>か月を集め　　</a:t>
            </a:r>
            <a:r>
              <a:rPr lang="en-US" altLang="ja-JP" sz="2000" b="1" dirty="0">
                <a:latin typeface="游ゴシック" panose="020B0400000000000000" pitchFamily="50" charset="-128"/>
                <a:ea typeface="游ゴシック" panose="020B0400000000000000" pitchFamily="50" charset="-128"/>
              </a:rPr>
              <a:t>1</a:t>
            </a:r>
            <a:r>
              <a:rPr lang="ja-JP" altLang="en-US" sz="2000" b="1" dirty="0" err="1">
                <a:latin typeface="游ゴシック" panose="020B0400000000000000" pitchFamily="50" charset="-128"/>
                <a:ea typeface="游ゴシック" panose="020B0400000000000000" pitchFamily="50" charset="-128"/>
              </a:rPr>
              <a:t>つの</a:t>
            </a:r>
            <a:r>
              <a:rPr lang="ja-JP" altLang="en-US" sz="2000" b="1" dirty="0">
                <a:latin typeface="游ゴシック" panose="020B0400000000000000" pitchFamily="50" charset="-128"/>
                <a:ea typeface="游ゴシック" panose="020B0400000000000000" pitchFamily="50" charset="-128"/>
              </a:rPr>
              <a:t>データセットとする</a:t>
            </a:r>
            <a:endParaRPr lang="en-US" altLang="ja-JP" sz="2000" b="1" dirty="0">
              <a:latin typeface="游ゴシック" panose="020B0400000000000000" pitchFamily="50" charset="-128"/>
              <a:ea typeface="游ゴシック" panose="020B0400000000000000" pitchFamily="50" charset="-128"/>
            </a:endParaRPr>
          </a:p>
          <a:p>
            <a:pPr marL="342900" indent="-342900">
              <a:buFont typeface="+mj-lt"/>
              <a:buAutoNum type="arabicPeriod"/>
            </a:pPr>
            <a:r>
              <a:rPr kumimoji="1" lang="en-US" altLang="ja-JP" sz="2000" b="1" dirty="0">
                <a:latin typeface="游ゴシック" panose="020B0400000000000000" pitchFamily="50" charset="-128"/>
                <a:ea typeface="游ゴシック" panose="020B0400000000000000" pitchFamily="50" charset="-128"/>
              </a:rPr>
              <a:t>6</a:t>
            </a:r>
            <a:r>
              <a:rPr kumimoji="1" lang="ja-JP" altLang="en-US" sz="2000" b="1" dirty="0" err="1">
                <a:latin typeface="游ゴシック" panose="020B0400000000000000" pitchFamily="50" charset="-128"/>
                <a:ea typeface="游ゴシック" panose="020B0400000000000000" pitchFamily="50" charset="-128"/>
              </a:rPr>
              <a:t>つの</a:t>
            </a:r>
            <a:r>
              <a:rPr kumimoji="1" lang="ja-JP" altLang="en-US" sz="2000" b="1" dirty="0">
                <a:latin typeface="游ゴシック" panose="020B0400000000000000" pitchFamily="50" charset="-128"/>
                <a:ea typeface="游ゴシック" panose="020B0400000000000000" pitchFamily="50" charset="-128"/>
              </a:rPr>
              <a:t>データセットに分類する</a:t>
            </a:r>
          </a:p>
        </p:txBody>
      </p:sp>
      <p:pic>
        <p:nvPicPr>
          <p:cNvPr id="13" name="図 12">
            <a:extLst>
              <a:ext uri="{FF2B5EF4-FFF2-40B4-BE49-F238E27FC236}">
                <a16:creationId xmlns:a16="http://schemas.microsoft.com/office/drawing/2014/main" id="{8CF6922E-4523-4E4C-BF71-3364EB50722A}"/>
              </a:ext>
            </a:extLst>
          </p:cNvPr>
          <p:cNvPicPr>
            <a:picLocks noChangeAspect="1"/>
          </p:cNvPicPr>
          <p:nvPr/>
        </p:nvPicPr>
        <p:blipFill rotWithShape="1">
          <a:blip r:embed="rId3"/>
          <a:srcRect r="37304"/>
          <a:stretch/>
        </p:blipFill>
        <p:spPr>
          <a:xfrm>
            <a:off x="5589495" y="4360582"/>
            <a:ext cx="3505998" cy="1882104"/>
          </a:xfrm>
          <a:prstGeom prst="rect">
            <a:avLst/>
          </a:prstGeom>
          <a:ln>
            <a:noFill/>
          </a:ln>
          <a:effectLst>
            <a:outerShdw blurRad="292100" dist="139700" dir="2700000" algn="tl" rotWithShape="0">
              <a:srgbClr val="333333">
                <a:alpha val="65000"/>
              </a:srgbClr>
            </a:outerShdw>
          </a:effectLst>
        </p:spPr>
      </p:pic>
      <p:pic>
        <p:nvPicPr>
          <p:cNvPr id="14" name="図 13">
            <a:extLst>
              <a:ext uri="{FF2B5EF4-FFF2-40B4-BE49-F238E27FC236}">
                <a16:creationId xmlns:a16="http://schemas.microsoft.com/office/drawing/2014/main" id="{7FB921BB-E059-4761-9E32-CAA01B2E184C}"/>
              </a:ext>
            </a:extLst>
          </p:cNvPr>
          <p:cNvPicPr>
            <a:picLocks noChangeAspect="1"/>
          </p:cNvPicPr>
          <p:nvPr/>
        </p:nvPicPr>
        <p:blipFill>
          <a:blip r:embed="rId4"/>
          <a:stretch>
            <a:fillRect/>
          </a:stretch>
        </p:blipFill>
        <p:spPr>
          <a:xfrm>
            <a:off x="2107932" y="1071971"/>
            <a:ext cx="1692563" cy="2751533"/>
          </a:xfrm>
          <a:prstGeom prst="rect">
            <a:avLst/>
          </a:prstGeom>
        </p:spPr>
      </p:pic>
      <p:cxnSp>
        <p:nvCxnSpPr>
          <p:cNvPr id="18" name="コネクタ: カギ線 17">
            <a:extLst>
              <a:ext uri="{FF2B5EF4-FFF2-40B4-BE49-F238E27FC236}">
                <a16:creationId xmlns:a16="http://schemas.microsoft.com/office/drawing/2014/main" id="{BE856048-9CD0-4934-9822-C37E8335C29E}"/>
              </a:ext>
            </a:extLst>
          </p:cNvPr>
          <p:cNvCxnSpPr>
            <a:cxnSpLocks/>
          </p:cNvCxnSpPr>
          <p:nvPr/>
        </p:nvCxnSpPr>
        <p:spPr>
          <a:xfrm>
            <a:off x="2271633" y="4527861"/>
            <a:ext cx="3302693" cy="167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908FBB25-E5BA-40DD-8EED-769706E97C8E}"/>
              </a:ext>
            </a:extLst>
          </p:cNvPr>
          <p:cNvCxnSpPr>
            <a:cxnSpLocks/>
            <a:stCxn id="27" idx="1"/>
          </p:cNvCxnSpPr>
          <p:nvPr/>
        </p:nvCxnSpPr>
        <p:spPr>
          <a:xfrm>
            <a:off x="4088423" y="3705624"/>
            <a:ext cx="1485903" cy="7520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左中かっこ 26">
            <a:extLst>
              <a:ext uri="{FF2B5EF4-FFF2-40B4-BE49-F238E27FC236}">
                <a16:creationId xmlns:a16="http://schemas.microsoft.com/office/drawing/2014/main" id="{DAB981A1-B24F-45F2-BCEE-ACE3990BA5B7}"/>
              </a:ext>
            </a:extLst>
          </p:cNvPr>
          <p:cNvSpPr/>
          <p:nvPr/>
        </p:nvSpPr>
        <p:spPr>
          <a:xfrm rot="10800000">
            <a:off x="3697166" y="1071971"/>
            <a:ext cx="391257" cy="2823021"/>
          </a:xfrm>
          <a:prstGeom prst="leftBrace">
            <a:avLst>
              <a:gd name="adj1" fmla="val 8333"/>
              <a:gd name="adj2" fmla="val 67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右中かっこ 37">
            <a:extLst>
              <a:ext uri="{FF2B5EF4-FFF2-40B4-BE49-F238E27FC236}">
                <a16:creationId xmlns:a16="http://schemas.microsoft.com/office/drawing/2014/main" id="{3BFED049-A73D-423E-AB76-388F836281CE}"/>
              </a:ext>
            </a:extLst>
          </p:cNvPr>
          <p:cNvSpPr/>
          <p:nvPr/>
        </p:nvSpPr>
        <p:spPr>
          <a:xfrm>
            <a:off x="1760639" y="1156188"/>
            <a:ext cx="347293" cy="3798277"/>
          </a:xfrm>
          <a:prstGeom prst="rightBrace">
            <a:avLst>
              <a:gd name="adj1" fmla="val 8333"/>
              <a:gd name="adj2" fmla="val 891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63135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6DB4B9-3C79-432A-9E4D-F70EB76E72AE}"/>
              </a:ext>
            </a:extLst>
          </p:cNvPr>
          <p:cNvSpPr>
            <a:spLocks noGrp="1"/>
          </p:cNvSpPr>
          <p:nvPr>
            <p:ph type="title"/>
          </p:nvPr>
        </p:nvSpPr>
        <p:spPr/>
        <p:txBody>
          <a:bodyPr/>
          <a:lstStyle/>
          <a:p>
            <a:endParaRPr kumimoji="1" lang="ja-JP" altLang="en-US"/>
          </a:p>
        </p:txBody>
      </p:sp>
      <p:pic>
        <p:nvPicPr>
          <p:cNvPr id="4" name="コンテンツ プレースホルダー 3">
            <a:extLst>
              <a:ext uri="{FF2B5EF4-FFF2-40B4-BE49-F238E27FC236}">
                <a16:creationId xmlns:a16="http://schemas.microsoft.com/office/drawing/2014/main" id="{6935673A-E102-4060-9A8F-564ECBE29EAC}"/>
              </a:ext>
            </a:extLst>
          </p:cNvPr>
          <p:cNvPicPr>
            <a:picLocks noGrp="1" noChangeAspect="1"/>
          </p:cNvPicPr>
          <p:nvPr>
            <p:ph idx="1"/>
          </p:nvPr>
        </p:nvPicPr>
        <p:blipFill>
          <a:blip r:embed="rId2"/>
          <a:stretch>
            <a:fillRect/>
          </a:stretch>
        </p:blipFill>
        <p:spPr>
          <a:xfrm>
            <a:off x="222250" y="2455265"/>
            <a:ext cx="8864600" cy="2512621"/>
          </a:xfrm>
          <a:prstGeom prst="rect">
            <a:avLst/>
          </a:prstGeom>
        </p:spPr>
      </p:pic>
    </p:spTree>
    <p:extLst>
      <p:ext uri="{BB962C8B-B14F-4D97-AF65-F5344CB8AC3E}">
        <p14:creationId xmlns:p14="http://schemas.microsoft.com/office/powerpoint/2010/main" val="103163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C6915-39F5-4843-801C-749D0C08440B}"/>
              </a:ext>
            </a:extLst>
          </p:cNvPr>
          <p:cNvSpPr>
            <a:spLocks noGrp="1"/>
          </p:cNvSpPr>
          <p:nvPr>
            <p:ph type="title"/>
          </p:nvPr>
        </p:nvSpPr>
        <p:spPr>
          <a:xfrm>
            <a:off x="93199" y="0"/>
            <a:ext cx="7543800" cy="960305"/>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F0B7029-CDCA-4407-BAA5-8C80742B6A0E}"/>
              </a:ext>
            </a:extLst>
          </p:cNvPr>
          <p:cNvSpPr>
            <a:spLocks noGrp="1"/>
          </p:cNvSpPr>
          <p:nvPr>
            <p:ph idx="1"/>
          </p:nvPr>
        </p:nvSpPr>
        <p:spPr/>
        <p:txBody>
          <a:bodyPr>
            <a:normAutofit/>
          </a:bodyPr>
          <a:lstStyle/>
          <a:p>
            <a:pPr>
              <a:buFont typeface="Wingdings" panose="05000000000000000000" pitchFamily="2" charset="2"/>
              <a:buChar char="l"/>
            </a:pPr>
            <a:r>
              <a:rPr lang="ja-JP" altLang="en-US" sz="3600" dirty="0">
                <a:solidFill>
                  <a:schemeClr val="bg1">
                    <a:lumMod val="65000"/>
                  </a:schemeClr>
                </a:solidFill>
              </a:rPr>
              <a:t>今回の内容</a:t>
            </a:r>
            <a:endParaRPr lang="en-US" altLang="ja-JP" sz="3600" dirty="0">
              <a:solidFill>
                <a:schemeClr val="bg1">
                  <a:lumMod val="65000"/>
                </a:schemeClr>
              </a:solidFill>
            </a:endParaRPr>
          </a:p>
          <a:p>
            <a:pPr lvl="1">
              <a:buFont typeface="Wingdings" panose="05000000000000000000" pitchFamily="2" charset="2"/>
              <a:buChar char="u"/>
            </a:pPr>
            <a:r>
              <a:rPr lang="ja-JP" altLang="en-US" sz="2800" dirty="0">
                <a:solidFill>
                  <a:schemeClr val="bg1">
                    <a:lumMod val="65000"/>
                  </a:schemeClr>
                </a:solidFill>
              </a:rPr>
              <a:t>テーマ全体の説明</a:t>
            </a:r>
            <a:endParaRPr lang="en-US" altLang="ja-JP" sz="2800" dirty="0">
              <a:solidFill>
                <a:schemeClr val="bg1">
                  <a:lumMod val="65000"/>
                </a:schemeClr>
              </a:solidFill>
            </a:endParaRPr>
          </a:p>
          <a:p>
            <a:pPr lvl="1">
              <a:buFont typeface="Wingdings" panose="05000000000000000000" pitchFamily="2" charset="2"/>
              <a:buChar char="u"/>
            </a:pPr>
            <a:r>
              <a:rPr lang="ja-JP" altLang="en-US" sz="2800" dirty="0">
                <a:solidFill>
                  <a:schemeClr val="bg1">
                    <a:lumMod val="65000"/>
                  </a:schemeClr>
                </a:solidFill>
              </a:rPr>
              <a:t>今回の進捗説明</a:t>
            </a:r>
            <a:endParaRPr lang="en-US" altLang="ja-JP" sz="2800" dirty="0">
              <a:solidFill>
                <a:schemeClr val="bg1">
                  <a:lumMod val="65000"/>
                </a:schemeClr>
              </a:solidFill>
            </a:endParaRPr>
          </a:p>
          <a:p>
            <a:pPr lvl="1">
              <a:buFont typeface="Wingdings" panose="05000000000000000000" pitchFamily="2" charset="2"/>
              <a:buChar char="u"/>
            </a:pPr>
            <a:r>
              <a:rPr lang="ja-JP" altLang="en-US" sz="3600" dirty="0">
                <a:solidFill>
                  <a:schemeClr val="tx1"/>
                </a:solidFill>
              </a:rPr>
              <a:t>結果</a:t>
            </a:r>
            <a:endParaRPr lang="en-US" altLang="ja-JP" sz="3600" dirty="0">
              <a:solidFill>
                <a:schemeClr val="tx1"/>
              </a:solidFill>
            </a:endParaRPr>
          </a:p>
          <a:p>
            <a:pPr marL="841248" lvl="2" indent="-457200">
              <a:buFont typeface="+mj-lt"/>
              <a:buAutoNum type="arabicPeriod"/>
            </a:pPr>
            <a:r>
              <a:rPr lang="ja-JP" altLang="en-US" sz="3200" dirty="0">
                <a:solidFill>
                  <a:schemeClr val="tx1"/>
                </a:solidFill>
              </a:rPr>
              <a:t>逆接</a:t>
            </a:r>
            <a:r>
              <a:rPr lang="en-US" altLang="ja-JP" sz="3200" dirty="0">
                <a:solidFill>
                  <a:schemeClr val="tx1"/>
                </a:solidFill>
              </a:rPr>
              <a:t>/</a:t>
            </a:r>
            <a:r>
              <a:rPr lang="ja-JP" altLang="en-US" sz="3200" dirty="0">
                <a:solidFill>
                  <a:schemeClr val="tx1"/>
                </a:solidFill>
              </a:rPr>
              <a:t>順接の頻度検証</a:t>
            </a:r>
            <a:endParaRPr lang="en-US" altLang="ja-JP" sz="3200" dirty="0">
              <a:solidFill>
                <a:schemeClr val="tx1"/>
              </a:solidFill>
            </a:endParaRPr>
          </a:p>
          <a:p>
            <a:pPr marL="841248" lvl="2" indent="-457200">
              <a:buFont typeface="+mj-lt"/>
              <a:buAutoNum type="arabicPeriod"/>
            </a:pPr>
            <a:r>
              <a:rPr lang="ja-JP" altLang="en-US" sz="3200" dirty="0">
                <a:solidFill>
                  <a:schemeClr val="tx1"/>
                </a:solidFill>
              </a:rPr>
              <a:t>各データセットの特徴語</a:t>
            </a:r>
            <a:endParaRPr lang="en-US" altLang="ja-JP" sz="3200" dirty="0">
              <a:solidFill>
                <a:schemeClr val="tx1"/>
              </a:solidFill>
            </a:endParaRPr>
          </a:p>
          <a:p>
            <a:pPr marL="841248" lvl="2" indent="-457200">
              <a:buFont typeface="+mj-lt"/>
              <a:buAutoNum type="arabicPeriod"/>
            </a:pPr>
            <a:r>
              <a:rPr lang="ja-JP" altLang="en-US" sz="3200" dirty="0">
                <a:solidFill>
                  <a:schemeClr val="tx1"/>
                </a:solidFill>
              </a:rPr>
              <a:t>機械学習による分類</a:t>
            </a:r>
            <a:endParaRPr lang="en-US" altLang="ja-JP" sz="3200" dirty="0">
              <a:solidFill>
                <a:schemeClr val="tx1"/>
              </a:solidFill>
            </a:endParaRPr>
          </a:p>
          <a:p>
            <a:pPr marL="841248" lvl="2" indent="-457200">
              <a:buFont typeface="+mj-lt"/>
              <a:buAutoNum type="arabicPeriod"/>
            </a:pPr>
            <a:endParaRPr lang="en-US" altLang="ja-JP" sz="2400" dirty="0">
              <a:solidFill>
                <a:schemeClr val="tx1"/>
              </a:solidFill>
            </a:endParaRPr>
          </a:p>
          <a:p>
            <a:pPr lvl="1">
              <a:buFont typeface="Wingdings" panose="05000000000000000000" pitchFamily="2" charset="2"/>
              <a:buChar char="u"/>
            </a:pPr>
            <a:r>
              <a:rPr lang="ja-JP" altLang="en-US" sz="2800" dirty="0">
                <a:solidFill>
                  <a:schemeClr val="bg1">
                    <a:lumMod val="65000"/>
                  </a:schemeClr>
                </a:solidFill>
              </a:rPr>
              <a:t>考察</a:t>
            </a:r>
          </a:p>
          <a:p>
            <a:pPr lvl="1">
              <a:buFont typeface="Wingdings" panose="05000000000000000000" pitchFamily="2" charset="2"/>
              <a:buChar char="l"/>
            </a:pPr>
            <a:endParaRPr lang="en-US" altLang="ja-JP" sz="2800" dirty="0">
              <a:solidFill>
                <a:schemeClr val="tx1"/>
              </a:solidFill>
            </a:endParaRPr>
          </a:p>
        </p:txBody>
      </p:sp>
    </p:spTree>
    <p:extLst>
      <p:ext uri="{BB962C8B-B14F-4D97-AF65-F5344CB8AC3E}">
        <p14:creationId xmlns:p14="http://schemas.microsoft.com/office/powerpoint/2010/main" val="70531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844F0-E4E1-49DA-A87B-0C049AD38C94}"/>
              </a:ext>
            </a:extLst>
          </p:cNvPr>
          <p:cNvSpPr>
            <a:spLocks noGrp="1"/>
          </p:cNvSpPr>
          <p:nvPr>
            <p:ph type="title"/>
          </p:nvPr>
        </p:nvSpPr>
        <p:spPr/>
        <p:txBody>
          <a:bodyPr/>
          <a:lstStyle/>
          <a:p>
            <a:r>
              <a:rPr kumimoji="1" lang="en-US" altLang="ja-JP" dirty="0"/>
              <a:t>1</a:t>
            </a:r>
            <a:r>
              <a:rPr kumimoji="1" lang="ja-JP" altLang="en-US" dirty="0" err="1"/>
              <a:t>．</a:t>
            </a:r>
            <a:r>
              <a:rPr kumimoji="1" lang="ja-JP" altLang="en-US" dirty="0"/>
              <a:t>逆接</a:t>
            </a:r>
            <a:r>
              <a:rPr kumimoji="1" lang="en-US" altLang="ja-JP" dirty="0"/>
              <a:t>/</a:t>
            </a:r>
            <a:r>
              <a:rPr kumimoji="1" lang="ja-JP" altLang="en-US" dirty="0"/>
              <a:t>順接の頻度検証</a:t>
            </a:r>
          </a:p>
        </p:txBody>
      </p:sp>
      <p:sp>
        <p:nvSpPr>
          <p:cNvPr id="3" name="コンテンツ プレースホルダー 2">
            <a:extLst>
              <a:ext uri="{FF2B5EF4-FFF2-40B4-BE49-F238E27FC236}">
                <a16:creationId xmlns:a16="http://schemas.microsoft.com/office/drawing/2014/main" id="{E8D811B0-70D0-4A49-9A97-E2545DCEAE7E}"/>
              </a:ext>
            </a:extLst>
          </p:cNvPr>
          <p:cNvSpPr>
            <a:spLocks noGrp="1"/>
          </p:cNvSpPr>
          <p:nvPr>
            <p:ph idx="1"/>
          </p:nvPr>
        </p:nvSpPr>
        <p:spPr>
          <a:xfrm>
            <a:off x="221597" y="1121788"/>
            <a:ext cx="4738029" cy="5179437"/>
          </a:xfrm>
        </p:spPr>
        <p:txBody>
          <a:bodyPr>
            <a:normAutofit/>
          </a:bodyPr>
          <a:lstStyle/>
          <a:p>
            <a:pPr>
              <a:buFont typeface="Wingdings" panose="05000000000000000000" pitchFamily="2" charset="2"/>
              <a:buChar char="l"/>
            </a:pPr>
            <a:r>
              <a:rPr kumimoji="1" lang="ja-JP" altLang="en-US" sz="2400" dirty="0"/>
              <a:t>仮定</a:t>
            </a:r>
            <a:endParaRPr kumimoji="1" lang="en-US" altLang="ja-JP" sz="2400" dirty="0"/>
          </a:p>
          <a:p>
            <a:pPr marL="201168" lvl="1" indent="0">
              <a:buNone/>
            </a:pPr>
            <a:r>
              <a:rPr lang="ja-JP" altLang="en-US" sz="2000" dirty="0"/>
              <a:t>支持率が下がるときには野党の質問を</a:t>
            </a:r>
            <a:endParaRPr lang="en-US" altLang="ja-JP" sz="2000" dirty="0"/>
          </a:p>
          <a:p>
            <a:pPr marL="201168" lvl="1" indent="0">
              <a:buNone/>
            </a:pPr>
            <a:r>
              <a:rPr lang="ja-JP" altLang="en-US" sz="2000" dirty="0"/>
              <a:t>切り返すために、</a:t>
            </a:r>
            <a:endParaRPr lang="en-US" altLang="ja-JP" sz="2000" dirty="0"/>
          </a:p>
          <a:p>
            <a:pPr marL="201168" lvl="1" indent="0">
              <a:buNone/>
            </a:pPr>
            <a:r>
              <a:rPr lang="ja-JP" altLang="en-US" sz="2000" dirty="0"/>
              <a:t>「しかし」「ですが」などの逆接の表現が増えるのではないか</a:t>
            </a:r>
            <a:endParaRPr lang="en-US" altLang="ja-JP" sz="2000" dirty="0"/>
          </a:p>
          <a:p>
            <a:pPr marL="201168" lvl="1" indent="0">
              <a:buNone/>
            </a:pPr>
            <a:endParaRPr kumimoji="1" lang="en-US" altLang="ja-JP" sz="2000" dirty="0"/>
          </a:p>
          <a:p>
            <a:pPr lvl="1">
              <a:buFont typeface="Wingdings" panose="05000000000000000000" pitchFamily="2" charset="2"/>
              <a:buChar char="l"/>
            </a:pPr>
            <a:r>
              <a:rPr lang="ja-JP" altLang="en-US" sz="2000" dirty="0"/>
              <a:t>結果</a:t>
            </a:r>
            <a:endParaRPr lang="en-US" altLang="ja-JP" sz="2000" dirty="0"/>
          </a:p>
          <a:p>
            <a:pPr marL="201168" lvl="1" indent="0">
              <a:buNone/>
            </a:pPr>
            <a:r>
              <a:rPr lang="ja-JP" altLang="en-US" sz="2000" dirty="0"/>
              <a:t>先行係数・遅行係数では、</a:t>
            </a:r>
            <a:endParaRPr lang="en-US" altLang="ja-JP" sz="2000" dirty="0"/>
          </a:p>
          <a:p>
            <a:pPr marL="201168" lvl="1" indent="0">
              <a:buNone/>
            </a:pPr>
            <a:r>
              <a:rPr lang="ja-JP" altLang="en-US" sz="2000" dirty="0"/>
              <a:t>逆接の表現が増えていることが判明</a:t>
            </a:r>
            <a:endParaRPr lang="en-US" altLang="ja-JP" sz="2000" dirty="0"/>
          </a:p>
          <a:p>
            <a:pPr marL="201168" lvl="1" indent="0">
              <a:buNone/>
            </a:pPr>
            <a:endParaRPr lang="en-US" altLang="ja-JP" sz="2000" dirty="0"/>
          </a:p>
          <a:p>
            <a:pPr marL="201168" lvl="1" indent="0">
              <a:buNone/>
            </a:pPr>
            <a:endParaRPr lang="en-US" altLang="ja-JP" sz="2000" dirty="0"/>
          </a:p>
          <a:p>
            <a:pPr marL="201168" lvl="1" indent="0">
              <a:buNone/>
            </a:pPr>
            <a:endParaRPr lang="en-US" altLang="ja-JP" sz="2000" dirty="0"/>
          </a:p>
          <a:p>
            <a:pPr marL="201168" lvl="1" indent="0">
              <a:buNone/>
            </a:pPr>
            <a:r>
              <a:rPr lang="ja-JP" altLang="en-US" sz="2000" dirty="0"/>
              <a:t>しかし、決定的な値とは言えない・・・？</a:t>
            </a:r>
            <a:endParaRPr lang="en-US" altLang="ja-JP" sz="2000" dirty="0"/>
          </a:p>
        </p:txBody>
      </p:sp>
      <p:pic>
        <p:nvPicPr>
          <p:cNvPr id="4" name="図 3">
            <a:extLst>
              <a:ext uri="{FF2B5EF4-FFF2-40B4-BE49-F238E27FC236}">
                <a16:creationId xmlns:a16="http://schemas.microsoft.com/office/drawing/2014/main" id="{F8A8804A-F88D-42E4-A0A7-56ADC53E0479}"/>
              </a:ext>
            </a:extLst>
          </p:cNvPr>
          <p:cNvPicPr>
            <a:picLocks noChangeAspect="1"/>
          </p:cNvPicPr>
          <p:nvPr/>
        </p:nvPicPr>
        <p:blipFill>
          <a:blip r:embed="rId2"/>
          <a:stretch>
            <a:fillRect/>
          </a:stretch>
        </p:blipFill>
        <p:spPr>
          <a:xfrm>
            <a:off x="5074235" y="1121788"/>
            <a:ext cx="3782295" cy="5179436"/>
          </a:xfrm>
          <a:prstGeom prst="rect">
            <a:avLst/>
          </a:prstGeom>
        </p:spPr>
      </p:pic>
      <p:pic>
        <p:nvPicPr>
          <p:cNvPr id="5" name="図 4">
            <a:extLst>
              <a:ext uri="{FF2B5EF4-FFF2-40B4-BE49-F238E27FC236}">
                <a16:creationId xmlns:a16="http://schemas.microsoft.com/office/drawing/2014/main" id="{09DAAF30-E017-4C51-829A-2002E773E73C}"/>
              </a:ext>
            </a:extLst>
          </p:cNvPr>
          <p:cNvPicPr>
            <a:picLocks noChangeAspect="1"/>
          </p:cNvPicPr>
          <p:nvPr/>
        </p:nvPicPr>
        <p:blipFill>
          <a:blip r:embed="rId3"/>
          <a:stretch>
            <a:fillRect/>
          </a:stretch>
        </p:blipFill>
        <p:spPr>
          <a:xfrm>
            <a:off x="287470" y="4245574"/>
            <a:ext cx="4360811" cy="734193"/>
          </a:xfrm>
          <a:prstGeom prst="rect">
            <a:avLst/>
          </a:prstGeom>
        </p:spPr>
      </p:pic>
    </p:spTree>
    <p:extLst>
      <p:ext uri="{BB962C8B-B14F-4D97-AF65-F5344CB8AC3E}">
        <p14:creationId xmlns:p14="http://schemas.microsoft.com/office/powerpoint/2010/main" val="75949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9929F-C155-4005-8D51-CD9FD1B4158E}"/>
              </a:ext>
            </a:extLst>
          </p:cNvPr>
          <p:cNvSpPr>
            <a:spLocks noGrp="1"/>
          </p:cNvSpPr>
          <p:nvPr>
            <p:ph type="title"/>
          </p:nvPr>
        </p:nvSpPr>
        <p:spPr/>
        <p:txBody>
          <a:bodyPr>
            <a:normAutofit/>
          </a:bodyPr>
          <a:lstStyle/>
          <a:p>
            <a:r>
              <a:rPr kumimoji="1" lang="ja-JP" altLang="en-US" dirty="0"/>
              <a:t>各データセットの特徴語選定</a:t>
            </a:r>
          </a:p>
        </p:txBody>
      </p:sp>
      <p:graphicFrame>
        <p:nvGraphicFramePr>
          <p:cNvPr id="10" name="コンテンツ プレースホルダー 9">
            <a:extLst>
              <a:ext uri="{FF2B5EF4-FFF2-40B4-BE49-F238E27FC236}">
                <a16:creationId xmlns:a16="http://schemas.microsoft.com/office/drawing/2014/main" id="{5FDACF0B-5179-4D32-B39A-86D5D7180834}"/>
              </a:ext>
            </a:extLst>
          </p:cNvPr>
          <p:cNvGraphicFramePr>
            <a:graphicFrameLocks noGrp="1"/>
          </p:cNvGraphicFramePr>
          <p:nvPr>
            <p:ph idx="1"/>
            <p:extLst>
              <p:ext uri="{D42A27DB-BD31-4B8C-83A1-F6EECF244321}">
                <p14:modId xmlns:p14="http://schemas.microsoft.com/office/powerpoint/2010/main" val="43288388"/>
              </p:ext>
            </p:extLst>
          </p:nvPr>
        </p:nvGraphicFramePr>
        <p:xfrm>
          <a:off x="189473" y="1093694"/>
          <a:ext cx="8802131" cy="5118857"/>
        </p:xfrm>
        <a:graphic>
          <a:graphicData uri="http://schemas.openxmlformats.org/drawingml/2006/table">
            <a:tbl>
              <a:tblPr>
                <a:tableStyleId>{5C22544A-7EE6-4342-B048-85BDC9FD1C3A}</a:tableStyleId>
              </a:tblPr>
              <a:tblGrid>
                <a:gridCol w="856037">
                  <a:extLst>
                    <a:ext uri="{9D8B030D-6E8A-4147-A177-3AD203B41FA5}">
                      <a16:colId xmlns:a16="http://schemas.microsoft.com/office/drawing/2014/main" val="771439325"/>
                    </a:ext>
                  </a:extLst>
                </a:gridCol>
                <a:gridCol w="586545">
                  <a:extLst>
                    <a:ext uri="{9D8B030D-6E8A-4147-A177-3AD203B41FA5}">
                      <a16:colId xmlns:a16="http://schemas.microsoft.com/office/drawing/2014/main" val="771870803"/>
                    </a:ext>
                  </a:extLst>
                </a:gridCol>
                <a:gridCol w="586545">
                  <a:extLst>
                    <a:ext uri="{9D8B030D-6E8A-4147-A177-3AD203B41FA5}">
                      <a16:colId xmlns:a16="http://schemas.microsoft.com/office/drawing/2014/main" val="4021792485"/>
                    </a:ext>
                  </a:extLst>
                </a:gridCol>
                <a:gridCol w="586545">
                  <a:extLst>
                    <a:ext uri="{9D8B030D-6E8A-4147-A177-3AD203B41FA5}">
                      <a16:colId xmlns:a16="http://schemas.microsoft.com/office/drawing/2014/main" val="3665349117"/>
                    </a:ext>
                  </a:extLst>
                </a:gridCol>
                <a:gridCol w="348756">
                  <a:extLst>
                    <a:ext uri="{9D8B030D-6E8A-4147-A177-3AD203B41FA5}">
                      <a16:colId xmlns:a16="http://schemas.microsoft.com/office/drawing/2014/main" val="3577251804"/>
                    </a:ext>
                  </a:extLst>
                </a:gridCol>
                <a:gridCol w="856037">
                  <a:extLst>
                    <a:ext uri="{9D8B030D-6E8A-4147-A177-3AD203B41FA5}">
                      <a16:colId xmlns:a16="http://schemas.microsoft.com/office/drawing/2014/main" val="3801730482"/>
                    </a:ext>
                  </a:extLst>
                </a:gridCol>
                <a:gridCol w="618250">
                  <a:extLst>
                    <a:ext uri="{9D8B030D-6E8A-4147-A177-3AD203B41FA5}">
                      <a16:colId xmlns:a16="http://schemas.microsoft.com/office/drawing/2014/main" val="3333921156"/>
                    </a:ext>
                  </a:extLst>
                </a:gridCol>
                <a:gridCol w="618250">
                  <a:extLst>
                    <a:ext uri="{9D8B030D-6E8A-4147-A177-3AD203B41FA5}">
                      <a16:colId xmlns:a16="http://schemas.microsoft.com/office/drawing/2014/main" val="3011536094"/>
                    </a:ext>
                  </a:extLst>
                </a:gridCol>
                <a:gridCol w="618250">
                  <a:extLst>
                    <a:ext uri="{9D8B030D-6E8A-4147-A177-3AD203B41FA5}">
                      <a16:colId xmlns:a16="http://schemas.microsoft.com/office/drawing/2014/main" val="2654781936"/>
                    </a:ext>
                  </a:extLst>
                </a:gridCol>
                <a:gridCol w="321014">
                  <a:extLst>
                    <a:ext uri="{9D8B030D-6E8A-4147-A177-3AD203B41FA5}">
                      <a16:colId xmlns:a16="http://schemas.microsoft.com/office/drawing/2014/main" val="1485064083"/>
                    </a:ext>
                  </a:extLst>
                </a:gridCol>
                <a:gridCol w="856037">
                  <a:extLst>
                    <a:ext uri="{9D8B030D-6E8A-4147-A177-3AD203B41FA5}">
                      <a16:colId xmlns:a16="http://schemas.microsoft.com/office/drawing/2014/main" val="4056360703"/>
                    </a:ext>
                  </a:extLst>
                </a:gridCol>
                <a:gridCol w="649955">
                  <a:extLst>
                    <a:ext uri="{9D8B030D-6E8A-4147-A177-3AD203B41FA5}">
                      <a16:colId xmlns:a16="http://schemas.microsoft.com/office/drawing/2014/main" val="1475553319"/>
                    </a:ext>
                  </a:extLst>
                </a:gridCol>
                <a:gridCol w="649955">
                  <a:extLst>
                    <a:ext uri="{9D8B030D-6E8A-4147-A177-3AD203B41FA5}">
                      <a16:colId xmlns:a16="http://schemas.microsoft.com/office/drawing/2014/main" val="2867413355"/>
                    </a:ext>
                  </a:extLst>
                </a:gridCol>
                <a:gridCol w="649955">
                  <a:extLst>
                    <a:ext uri="{9D8B030D-6E8A-4147-A177-3AD203B41FA5}">
                      <a16:colId xmlns:a16="http://schemas.microsoft.com/office/drawing/2014/main" val="3407523196"/>
                    </a:ext>
                  </a:extLst>
                </a:gridCol>
              </a:tblGrid>
              <a:tr h="222559">
                <a:tc>
                  <a:txBody>
                    <a:bodyPr/>
                    <a:lstStyle/>
                    <a:p>
                      <a:pPr algn="l" fontAlgn="b"/>
                      <a:r>
                        <a:rPr lang="ja-JP" altLang="en-US" sz="1200" u="none" strike="noStrike">
                          <a:effectLst/>
                        </a:rPr>
                        <a:t>先行</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現在</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遅行</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728371034"/>
                  </a:ext>
                </a:extLst>
              </a:tr>
              <a:tr h="222559">
                <a:tc>
                  <a:txBody>
                    <a:bodyPr/>
                    <a:lstStyle/>
                    <a:p>
                      <a:pPr algn="l" fontAlgn="b"/>
                      <a:r>
                        <a:rPr lang="ja-JP" altLang="en-US" sz="1200" u="none" strike="noStrike">
                          <a:effectLst/>
                        </a:rPr>
                        <a:t>知る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118.7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32.1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与える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84.9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55.2</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まいる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694.9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289.5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892655448"/>
                  </a:ext>
                </a:extLst>
              </a:tr>
              <a:tr h="222559">
                <a:tc>
                  <a:txBody>
                    <a:bodyPr/>
                    <a:lstStyle/>
                    <a:p>
                      <a:pPr algn="l" fontAlgn="b"/>
                      <a:r>
                        <a:rPr lang="ja-JP" altLang="en-US" sz="1200" u="none" strike="noStrike">
                          <a:effectLst/>
                        </a:rPr>
                        <a:t>増える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56.9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23.7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呼ぶ</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66.1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43.7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応える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58.6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25.6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854331640"/>
                  </a:ext>
                </a:extLst>
              </a:tr>
              <a:tr h="222559">
                <a:tc>
                  <a:txBody>
                    <a:bodyPr/>
                    <a:lstStyle/>
                    <a:p>
                      <a:pPr algn="l" fontAlgn="b"/>
                      <a:r>
                        <a:rPr lang="ja-JP" altLang="en-US" sz="1200" u="none" strike="noStrike">
                          <a:effectLst/>
                        </a:rPr>
                        <a:t>満たす</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58.3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24.5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認める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102.2</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71.0</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引き続く</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87.9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41.1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536928623"/>
                  </a:ext>
                </a:extLst>
              </a:tr>
              <a:tr h="222559">
                <a:tc>
                  <a:txBody>
                    <a:bodyPr/>
                    <a:lstStyle/>
                    <a:p>
                      <a:pPr algn="l" fontAlgn="b"/>
                      <a:r>
                        <a:rPr lang="ja-JP" altLang="en-US" sz="1200" u="none" strike="noStrike">
                          <a:effectLst/>
                        </a:rPr>
                        <a:t>応える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62.5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29.8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取る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74.4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52.2</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目指す</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168.5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96.5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444987257"/>
                  </a:ext>
                </a:extLst>
              </a:tr>
              <a:tr h="222559">
                <a:tc>
                  <a:txBody>
                    <a:bodyPr/>
                    <a:lstStyle/>
                    <a:p>
                      <a:pPr algn="l" fontAlgn="b"/>
                      <a:r>
                        <a:rPr lang="ja-JP" altLang="en-US" sz="1200" u="none" strike="noStrike">
                          <a:effectLst/>
                        </a:rPr>
                        <a:t>至る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86.8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45.2</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脅かす</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30.0</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21.8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向ける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346.1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211.5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758600141"/>
                  </a:ext>
                </a:extLst>
              </a:tr>
              <a:tr h="222559">
                <a:tc>
                  <a:txBody>
                    <a:bodyPr/>
                    <a:lstStyle/>
                    <a:p>
                      <a:pPr algn="l" fontAlgn="b"/>
                      <a:r>
                        <a:rPr lang="ja-JP" altLang="en-US" sz="1200" u="none" strike="noStrike">
                          <a:effectLst/>
                        </a:rPr>
                        <a:t>取る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84.0</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49.0</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至る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81.9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取り組む</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330.5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208.5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89067149"/>
                  </a:ext>
                </a:extLst>
              </a:tr>
              <a:tr h="222559">
                <a:tc>
                  <a:txBody>
                    <a:bodyPr/>
                    <a:lstStyle/>
                    <a:p>
                      <a:pPr algn="l" fontAlgn="b"/>
                      <a:r>
                        <a:rPr lang="ja-JP" altLang="en-US" sz="1200" u="none" strike="noStrike">
                          <a:effectLst/>
                        </a:rPr>
                        <a:t>脅かす</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60.4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37.5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おく</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165.2</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126.7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努める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70.5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45.3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76917214"/>
                  </a:ext>
                </a:extLst>
              </a:tr>
              <a:tr h="222559">
                <a:tc>
                  <a:txBody>
                    <a:bodyPr/>
                    <a:lstStyle/>
                    <a:p>
                      <a:pPr algn="l" fontAlgn="b"/>
                      <a:r>
                        <a:rPr lang="ja-JP" altLang="en-US" sz="1200" u="none" strike="noStrike">
                          <a:effectLst/>
                        </a:rPr>
                        <a:t>果たす</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153.4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98.0</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入る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111.2</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86.1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続ける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104.4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72.7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2333328710"/>
                  </a:ext>
                </a:extLst>
              </a:tr>
              <a:tr h="222559">
                <a:tc>
                  <a:txBody>
                    <a:bodyPr/>
                    <a:lstStyle/>
                    <a:p>
                      <a:pPr algn="l" fontAlgn="b"/>
                      <a:r>
                        <a:rPr lang="ja-JP" altLang="en-US" sz="1200" u="none" strike="noStrike">
                          <a:effectLst/>
                        </a:rPr>
                        <a:t>繰り返す</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72.2</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47.5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見る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237.4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184.3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進める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631.7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446.2</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2788181193"/>
                  </a:ext>
                </a:extLst>
              </a:tr>
              <a:tr h="222559">
                <a:tc>
                  <a:txBody>
                    <a:bodyPr/>
                    <a:lstStyle/>
                    <a:p>
                      <a:pPr algn="l" fontAlgn="b"/>
                      <a:r>
                        <a:rPr lang="ja-JP" altLang="en-US" sz="1200" u="none" strike="noStrike">
                          <a:effectLst/>
                        </a:rPr>
                        <a:t>尽くす</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81.2</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54.3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守る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dirty="0">
                          <a:effectLst/>
                        </a:rPr>
                        <a:t>242.6</a:t>
                      </a:r>
                      <a:endParaRPr lang="en-US" altLang="ja-JP" sz="1200" b="1"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191.0</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させる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88.8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63.7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823697043"/>
                  </a:ext>
                </a:extLst>
              </a:tr>
              <a:tr h="222559">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888084641"/>
                  </a:ext>
                </a:extLst>
              </a:tr>
              <a:tr h="222559">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4006699434"/>
                  </a:ext>
                </a:extLst>
              </a:tr>
              <a:tr h="222559">
                <a:tc>
                  <a:txBody>
                    <a:bodyPr/>
                    <a:lstStyle/>
                    <a:p>
                      <a:pPr algn="l" fontAlgn="b"/>
                      <a:r>
                        <a:rPr lang="ja-JP" altLang="en-US" sz="1200" u="none" strike="noStrike">
                          <a:effectLst/>
                        </a:rPr>
                        <a:t>とる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85.4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146.2</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応える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36.8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66.1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書く</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33.9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75.7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2923132257"/>
                  </a:ext>
                </a:extLst>
              </a:tr>
              <a:tr h="222559">
                <a:tc>
                  <a:txBody>
                    <a:bodyPr/>
                    <a:lstStyle/>
                    <a:p>
                      <a:pPr algn="l" fontAlgn="b"/>
                      <a:r>
                        <a:rPr lang="ja-JP" altLang="en-US" sz="1200" u="none" strike="noStrike">
                          <a:effectLst/>
                        </a:rPr>
                        <a:t>呼ぶ</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60.4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97.2</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起こる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71.4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126.7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知る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34.8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73.3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225249536"/>
                  </a:ext>
                </a:extLst>
              </a:tr>
              <a:tr h="222559">
                <a:tc>
                  <a:txBody>
                    <a:bodyPr/>
                    <a:lstStyle/>
                    <a:p>
                      <a:pPr algn="l" fontAlgn="b"/>
                      <a:r>
                        <a:rPr lang="ja-JP" altLang="en-US" sz="1200" u="none" strike="noStrike">
                          <a:effectLst/>
                        </a:rPr>
                        <a:t>させる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66.6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104.1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わかる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42.1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74.6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関わる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31.1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64.9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359586124"/>
                  </a:ext>
                </a:extLst>
              </a:tr>
              <a:tr h="222559">
                <a:tc>
                  <a:txBody>
                    <a:bodyPr/>
                    <a:lstStyle/>
                    <a:p>
                      <a:pPr algn="l" fontAlgn="b"/>
                      <a:r>
                        <a:rPr lang="ja-JP" altLang="en-US" sz="1200" u="none" strike="noStrike">
                          <a:effectLst/>
                        </a:rPr>
                        <a:t>おっしゃる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113.1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164.6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しれる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39.8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63.7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満たす</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22.9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46.5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219815194"/>
                  </a:ext>
                </a:extLst>
              </a:tr>
              <a:tr h="222559">
                <a:tc>
                  <a:txBody>
                    <a:bodyPr/>
                    <a:lstStyle/>
                    <a:p>
                      <a:pPr algn="l" fontAlgn="b"/>
                      <a:r>
                        <a:rPr lang="ja-JP" altLang="en-US" sz="1200" u="none" strike="noStrike">
                          <a:effectLst/>
                        </a:rPr>
                        <a:t>かかわる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88.8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126.3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もらう</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64.6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101.9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守る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173.9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340.7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265326802"/>
                  </a:ext>
                </a:extLst>
              </a:tr>
              <a:tr h="222559">
                <a:tc>
                  <a:txBody>
                    <a:bodyPr/>
                    <a:lstStyle/>
                    <a:p>
                      <a:pPr algn="l" fontAlgn="b"/>
                      <a:r>
                        <a:rPr lang="ja-JP" altLang="en-US" sz="1200" u="none" strike="noStrike">
                          <a:effectLst/>
                        </a:rPr>
                        <a:t>上がる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74.3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104.9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関わる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39.8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61.9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起こる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54.0</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98.9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98372190"/>
                  </a:ext>
                </a:extLst>
              </a:tr>
              <a:tr h="222559">
                <a:tc>
                  <a:txBody>
                    <a:bodyPr/>
                    <a:lstStyle/>
                    <a:p>
                      <a:pPr algn="l" fontAlgn="b"/>
                      <a:r>
                        <a:rPr lang="ja-JP" altLang="en-US" sz="1200" u="none" strike="noStrike">
                          <a:effectLst/>
                        </a:rPr>
                        <a:t>いける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134.0</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186.8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dirty="0">
                          <a:effectLst/>
                        </a:rPr>
                        <a:t>かかわる</a:t>
                      </a:r>
                      <a:endParaRPr lang="ja-JP" altLang="en-US" sz="1200" b="1"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69.9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103.1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来る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48.5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78.6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2001436805"/>
                  </a:ext>
                </a:extLst>
              </a:tr>
              <a:tr h="222559">
                <a:tc>
                  <a:txBody>
                    <a:bodyPr/>
                    <a:lstStyle/>
                    <a:p>
                      <a:pPr algn="l" fontAlgn="b"/>
                      <a:r>
                        <a:rPr lang="ja-JP" altLang="en-US" sz="1200" u="none" strike="noStrike">
                          <a:effectLst/>
                        </a:rPr>
                        <a:t>行く</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91.6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127.1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生かす</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61.6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89.7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行く</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81.5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130.5</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727373999"/>
                  </a:ext>
                </a:extLst>
              </a:tr>
              <a:tr h="222559">
                <a:tc>
                  <a:txBody>
                    <a:bodyPr/>
                    <a:lstStyle/>
                    <a:p>
                      <a:pPr algn="l" fontAlgn="b"/>
                      <a:r>
                        <a:rPr lang="ja-JP" altLang="en-US" sz="1200" u="none" strike="noStrike">
                          <a:effectLst/>
                        </a:rPr>
                        <a:t>やる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181.9</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251.0</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変える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71.4</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103.1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あり</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107.1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166.8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350741681"/>
                  </a:ext>
                </a:extLst>
              </a:tr>
              <a:tr h="222559">
                <a:tc>
                  <a:txBody>
                    <a:bodyPr/>
                    <a:lstStyle/>
                    <a:p>
                      <a:pPr algn="l" fontAlgn="b"/>
                      <a:r>
                        <a:rPr lang="ja-JP" altLang="en-US" sz="1200" u="none" strike="noStrike">
                          <a:effectLst/>
                        </a:rPr>
                        <a:t>踏まえる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172.8</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237.3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尽くす</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55.6</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80.0</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0.7</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1200" u="none" strike="noStrike">
                          <a:effectLst/>
                        </a:rPr>
                        <a:t>重ねる</a:t>
                      </a:r>
                      <a:endParaRPr lang="ja-JP" altLang="en-US"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42.1</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a:effectLst/>
                        </a:rPr>
                        <a:t>64.3</a:t>
                      </a:r>
                      <a:endParaRPr lang="en-US" altLang="ja-JP" sz="1200" b="1"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200" u="none" strike="noStrike" dirty="0">
                          <a:effectLst/>
                        </a:rPr>
                        <a:t>0.7</a:t>
                      </a:r>
                      <a:endParaRPr lang="en-US" altLang="ja-JP" sz="1200" b="1"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767779461"/>
                  </a:ext>
                </a:extLst>
              </a:tr>
            </a:tbl>
          </a:graphicData>
        </a:graphic>
      </p:graphicFrame>
    </p:spTree>
    <p:extLst>
      <p:ext uri="{BB962C8B-B14F-4D97-AF65-F5344CB8AC3E}">
        <p14:creationId xmlns:p14="http://schemas.microsoft.com/office/powerpoint/2010/main" val="187194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9929F-C155-4005-8D51-CD9FD1B4158E}"/>
              </a:ext>
            </a:extLst>
          </p:cNvPr>
          <p:cNvSpPr>
            <a:spLocks noGrp="1"/>
          </p:cNvSpPr>
          <p:nvPr>
            <p:ph type="title"/>
          </p:nvPr>
        </p:nvSpPr>
        <p:spPr>
          <a:xfrm>
            <a:off x="189470" y="57803"/>
            <a:ext cx="8321483" cy="873073"/>
          </a:xfrm>
        </p:spPr>
        <p:txBody>
          <a:bodyPr>
            <a:normAutofit fontScale="90000"/>
          </a:bodyPr>
          <a:lstStyle/>
          <a:p>
            <a:r>
              <a:rPr kumimoji="1" lang="ja-JP" altLang="en-US" dirty="0"/>
              <a:t>２．各データセットの特徴語（動詞）</a:t>
            </a:r>
          </a:p>
        </p:txBody>
      </p:sp>
      <p:sp>
        <p:nvSpPr>
          <p:cNvPr id="15" name="テキスト ボックス 14">
            <a:extLst>
              <a:ext uri="{FF2B5EF4-FFF2-40B4-BE49-F238E27FC236}">
                <a16:creationId xmlns:a16="http://schemas.microsoft.com/office/drawing/2014/main" id="{9A045599-5DC9-4AC3-B4C3-492D4923459D}"/>
              </a:ext>
            </a:extLst>
          </p:cNvPr>
          <p:cNvSpPr txBox="1"/>
          <p:nvPr/>
        </p:nvSpPr>
        <p:spPr>
          <a:xfrm>
            <a:off x="6462056" y="1154528"/>
            <a:ext cx="2681944" cy="830997"/>
          </a:xfrm>
          <a:prstGeom prst="rect">
            <a:avLst/>
          </a:prstGeom>
          <a:noFill/>
        </p:spPr>
        <p:txBody>
          <a:bodyPr wrap="square" rtlCol="0">
            <a:spAutoFit/>
          </a:bodyPr>
          <a:lstStyle/>
          <a:p>
            <a:r>
              <a:rPr kumimoji="1" lang="ja-JP" altLang="en-US" sz="2400" b="1" dirty="0">
                <a:latin typeface="游ゴシック" panose="020B0400000000000000" pitchFamily="50" charset="-128"/>
                <a:ea typeface="游ゴシック" panose="020B0400000000000000" pitchFamily="50" charset="-128"/>
              </a:rPr>
              <a:t>使用頻度上位</a:t>
            </a:r>
            <a:r>
              <a:rPr lang="en-US" altLang="ja-JP" sz="2400" b="1" dirty="0">
                <a:latin typeface="游ゴシック" panose="020B0400000000000000" pitchFamily="50" charset="-128"/>
                <a:ea typeface="游ゴシック" panose="020B0400000000000000" pitchFamily="50" charset="-128"/>
              </a:rPr>
              <a:t>10</a:t>
            </a:r>
            <a:r>
              <a:rPr kumimoji="1" lang="en-US" altLang="ja-JP" sz="2400" b="1" dirty="0">
                <a:latin typeface="游ゴシック" panose="020B0400000000000000" pitchFamily="50" charset="-128"/>
                <a:ea typeface="游ゴシック" panose="020B0400000000000000" pitchFamily="50" charset="-128"/>
              </a:rPr>
              <a:t>0</a:t>
            </a:r>
            <a:r>
              <a:rPr kumimoji="1" lang="ja-JP" altLang="en-US" sz="2400" b="1" dirty="0">
                <a:latin typeface="游ゴシック" panose="020B0400000000000000" pitchFamily="50" charset="-128"/>
                <a:ea typeface="游ゴシック" panose="020B0400000000000000" pitchFamily="50" charset="-128"/>
              </a:rPr>
              <a:t>単語の中から選定</a:t>
            </a:r>
          </a:p>
        </p:txBody>
      </p:sp>
      <p:graphicFrame>
        <p:nvGraphicFramePr>
          <p:cNvPr id="16" name="表 15">
            <a:extLst>
              <a:ext uri="{FF2B5EF4-FFF2-40B4-BE49-F238E27FC236}">
                <a16:creationId xmlns:a16="http://schemas.microsoft.com/office/drawing/2014/main" id="{65925280-C379-48D4-AF19-05CDF537B31F}"/>
              </a:ext>
            </a:extLst>
          </p:cNvPr>
          <p:cNvGraphicFramePr>
            <a:graphicFrameLocks noGrp="1"/>
          </p:cNvGraphicFramePr>
          <p:nvPr>
            <p:extLst>
              <p:ext uri="{D42A27DB-BD31-4B8C-83A1-F6EECF244321}">
                <p14:modId xmlns:p14="http://schemas.microsoft.com/office/powerpoint/2010/main" val="3538998212"/>
              </p:ext>
            </p:extLst>
          </p:nvPr>
        </p:nvGraphicFramePr>
        <p:xfrm>
          <a:off x="189470" y="1057094"/>
          <a:ext cx="6101915" cy="5318760"/>
        </p:xfrm>
        <a:graphic>
          <a:graphicData uri="http://schemas.openxmlformats.org/drawingml/2006/table">
            <a:tbl>
              <a:tblPr/>
              <a:tblGrid>
                <a:gridCol w="1115070">
                  <a:extLst>
                    <a:ext uri="{9D8B030D-6E8A-4147-A177-3AD203B41FA5}">
                      <a16:colId xmlns:a16="http://schemas.microsoft.com/office/drawing/2014/main" val="3434501139"/>
                    </a:ext>
                  </a:extLst>
                </a:gridCol>
                <a:gridCol w="712406">
                  <a:extLst>
                    <a:ext uri="{9D8B030D-6E8A-4147-A177-3AD203B41FA5}">
                      <a16:colId xmlns:a16="http://schemas.microsoft.com/office/drawing/2014/main" val="1711329063"/>
                    </a:ext>
                  </a:extLst>
                </a:gridCol>
                <a:gridCol w="309742">
                  <a:extLst>
                    <a:ext uri="{9D8B030D-6E8A-4147-A177-3AD203B41FA5}">
                      <a16:colId xmlns:a16="http://schemas.microsoft.com/office/drawing/2014/main" val="3767701380"/>
                    </a:ext>
                  </a:extLst>
                </a:gridCol>
                <a:gridCol w="1115070">
                  <a:extLst>
                    <a:ext uri="{9D8B030D-6E8A-4147-A177-3AD203B41FA5}">
                      <a16:colId xmlns:a16="http://schemas.microsoft.com/office/drawing/2014/main" val="3413596197"/>
                    </a:ext>
                  </a:extLst>
                </a:gridCol>
                <a:gridCol w="634973">
                  <a:extLst>
                    <a:ext uri="{9D8B030D-6E8A-4147-A177-3AD203B41FA5}">
                      <a16:colId xmlns:a16="http://schemas.microsoft.com/office/drawing/2014/main" val="999675584"/>
                    </a:ext>
                  </a:extLst>
                </a:gridCol>
                <a:gridCol w="418151">
                  <a:extLst>
                    <a:ext uri="{9D8B030D-6E8A-4147-A177-3AD203B41FA5}">
                      <a16:colId xmlns:a16="http://schemas.microsoft.com/office/drawing/2014/main" val="1392259525"/>
                    </a:ext>
                  </a:extLst>
                </a:gridCol>
                <a:gridCol w="1086626">
                  <a:extLst>
                    <a:ext uri="{9D8B030D-6E8A-4147-A177-3AD203B41FA5}">
                      <a16:colId xmlns:a16="http://schemas.microsoft.com/office/drawing/2014/main" val="881877323"/>
                    </a:ext>
                  </a:extLst>
                </a:gridCol>
                <a:gridCol w="709877">
                  <a:extLst>
                    <a:ext uri="{9D8B030D-6E8A-4147-A177-3AD203B41FA5}">
                      <a16:colId xmlns:a16="http://schemas.microsoft.com/office/drawing/2014/main" val="3921294112"/>
                    </a:ext>
                  </a:extLst>
                </a:gridCol>
              </a:tblGrid>
              <a:tr h="184845">
                <a:tc gridSpan="6">
                  <a:txBody>
                    <a:bodyPr/>
                    <a:lstStyle/>
                    <a:p>
                      <a:pPr algn="l" fontAlgn="b"/>
                      <a:r>
                        <a:rPr lang="ja-JP" altLang="en-US" sz="12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支持率が上がった時に多くみられる動詞</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b"/>
                      <a:endParaRPr lang="ja-JP" altLang="en-US" sz="12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ja-JP" altLang="en-US" sz="12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84040"/>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先行</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現在</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遅行</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68720"/>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知る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3.7</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与える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まいる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9793498"/>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増える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2.4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呼ぶ</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応える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2.3</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4043844"/>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満たす</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2.4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認める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引き続く</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7190447"/>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応える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取る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目指す</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0181035"/>
                  </a:ext>
                </a:extLst>
              </a:tr>
              <a:tr h="214127">
                <a:tc>
                  <a:txBody>
                    <a:bodyPr/>
                    <a:lstStyle/>
                    <a:p>
                      <a:pPr algn="l" fontAlgn="b"/>
                      <a:r>
                        <a:rPr lang="ja-JP" altLang="en-US" sz="1400" b="1" i="0" u="none" strike="noStrike" dirty="0">
                          <a:solidFill>
                            <a:srgbClr val="000000"/>
                          </a:solidFill>
                          <a:effectLst/>
                          <a:highlight>
                            <a:srgbClr val="FFFF00"/>
                          </a:highlight>
                          <a:latin typeface="UD デジタル 教科書体 NK-B" panose="02020700000000000000" pitchFamily="18" charset="-128"/>
                          <a:ea typeface="UD デジタル 教科書体 NK-B" panose="02020700000000000000" pitchFamily="18" charset="-128"/>
                        </a:rPr>
                        <a:t>至る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1.9</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脅かす</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向ける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208289"/>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取る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highlight>
                            <a:srgbClr val="FFFF00"/>
                          </a:highlight>
                          <a:latin typeface="UD デジタル 教科書体 NK-B" panose="02020700000000000000" pitchFamily="18" charset="-128"/>
                          <a:ea typeface="UD デジタル 教科書体 NK-B" panose="02020700000000000000" pitchFamily="18" charset="-128"/>
                        </a:rPr>
                        <a:t>至る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取り組む</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1835779"/>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脅かす</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おく</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1.3</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努める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9331481"/>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果たす</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入る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1.3</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続ける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8108106"/>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繰り返す</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見る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1.3</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進める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2129613"/>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尽くす</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守る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1.3</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させる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1322037"/>
                  </a:ext>
                </a:extLst>
              </a:tr>
              <a:tr h="214127">
                <a:tc>
                  <a:txBody>
                    <a:bodyPr/>
                    <a:lstStyle/>
                    <a:p>
                      <a:pPr algn="l" fontAlgn="b"/>
                      <a:endPar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05320428"/>
                  </a:ext>
                </a:extLst>
              </a:tr>
              <a:tr h="214127">
                <a:tc gridSpan="6">
                  <a:txBody>
                    <a:bodyPr/>
                    <a:lstStyle/>
                    <a:p>
                      <a:pPr algn="l" fontAlgn="b"/>
                      <a:r>
                        <a:rPr lang="ja-JP" altLang="en-US" sz="12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支持率が下がった時に多くみられる動詞</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b"/>
                      <a:endPar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3622640"/>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とる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応える</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書く</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2.2</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4921627"/>
                  </a:ext>
                </a:extLst>
              </a:tr>
              <a:tr h="214127">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呼ぶ</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起こる</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知る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1696996"/>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させる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わかる</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関わる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6833645"/>
                  </a:ext>
                </a:extLst>
              </a:tr>
              <a:tr h="214127">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おっしゃる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しれる</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満たす</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2.0</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6816441"/>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かかわる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もらう</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守る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2.0</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6282677"/>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上がる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関わる</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起こる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171825"/>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いける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かかわる</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来る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5206617"/>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行く</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生かす</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行く</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6863978"/>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やる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変える</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あり</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0932530"/>
                  </a:ext>
                </a:extLst>
              </a:tr>
              <a:tr h="214127">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踏まえる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尽くす</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重ねる</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8802681"/>
                  </a:ext>
                </a:extLst>
              </a:tr>
            </a:tbl>
          </a:graphicData>
        </a:graphic>
      </p:graphicFrame>
    </p:spTree>
    <p:extLst>
      <p:ext uri="{BB962C8B-B14F-4D97-AF65-F5344CB8AC3E}">
        <p14:creationId xmlns:p14="http://schemas.microsoft.com/office/powerpoint/2010/main" val="136183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9929F-C155-4005-8D51-CD9FD1B4158E}"/>
              </a:ext>
            </a:extLst>
          </p:cNvPr>
          <p:cNvSpPr>
            <a:spLocks noGrp="1"/>
          </p:cNvSpPr>
          <p:nvPr>
            <p:ph type="title"/>
          </p:nvPr>
        </p:nvSpPr>
        <p:spPr>
          <a:xfrm>
            <a:off x="189470" y="57803"/>
            <a:ext cx="7932553" cy="873073"/>
          </a:xfrm>
        </p:spPr>
        <p:txBody>
          <a:bodyPr>
            <a:normAutofit fontScale="90000"/>
          </a:bodyPr>
          <a:lstStyle/>
          <a:p>
            <a:r>
              <a:rPr kumimoji="1" lang="ja-JP" altLang="en-US" dirty="0"/>
              <a:t>各データセットの特徴語（形容詞）</a:t>
            </a:r>
          </a:p>
        </p:txBody>
      </p:sp>
      <p:graphicFrame>
        <p:nvGraphicFramePr>
          <p:cNvPr id="3" name="表 2">
            <a:extLst>
              <a:ext uri="{FF2B5EF4-FFF2-40B4-BE49-F238E27FC236}">
                <a16:creationId xmlns:a16="http://schemas.microsoft.com/office/drawing/2014/main" id="{8E9C6610-FCF0-42A1-9A5D-3703D94DB057}"/>
              </a:ext>
            </a:extLst>
          </p:cNvPr>
          <p:cNvGraphicFramePr>
            <a:graphicFrameLocks noGrp="1"/>
          </p:cNvGraphicFramePr>
          <p:nvPr>
            <p:extLst>
              <p:ext uri="{D42A27DB-BD31-4B8C-83A1-F6EECF244321}">
                <p14:modId xmlns:p14="http://schemas.microsoft.com/office/powerpoint/2010/main" val="1485380958"/>
              </p:ext>
            </p:extLst>
          </p:nvPr>
        </p:nvGraphicFramePr>
        <p:xfrm>
          <a:off x="457201" y="1192306"/>
          <a:ext cx="8373032" cy="4918610"/>
        </p:xfrm>
        <a:graphic>
          <a:graphicData uri="http://schemas.openxmlformats.org/drawingml/2006/table">
            <a:tbl>
              <a:tblPr/>
              <a:tblGrid>
                <a:gridCol w="788050">
                  <a:extLst>
                    <a:ext uri="{9D8B030D-6E8A-4147-A177-3AD203B41FA5}">
                      <a16:colId xmlns:a16="http://schemas.microsoft.com/office/drawing/2014/main" val="3602640989"/>
                    </a:ext>
                  </a:extLst>
                </a:gridCol>
                <a:gridCol w="448750">
                  <a:extLst>
                    <a:ext uri="{9D8B030D-6E8A-4147-A177-3AD203B41FA5}">
                      <a16:colId xmlns:a16="http://schemas.microsoft.com/office/drawing/2014/main" val="3942838886"/>
                    </a:ext>
                  </a:extLst>
                </a:gridCol>
                <a:gridCol w="448750">
                  <a:extLst>
                    <a:ext uri="{9D8B030D-6E8A-4147-A177-3AD203B41FA5}">
                      <a16:colId xmlns:a16="http://schemas.microsoft.com/office/drawing/2014/main" val="1248108825"/>
                    </a:ext>
                  </a:extLst>
                </a:gridCol>
                <a:gridCol w="448750">
                  <a:extLst>
                    <a:ext uri="{9D8B030D-6E8A-4147-A177-3AD203B41FA5}">
                      <a16:colId xmlns:a16="http://schemas.microsoft.com/office/drawing/2014/main" val="2561831395"/>
                    </a:ext>
                  </a:extLst>
                </a:gridCol>
                <a:gridCol w="350245">
                  <a:extLst>
                    <a:ext uri="{9D8B030D-6E8A-4147-A177-3AD203B41FA5}">
                      <a16:colId xmlns:a16="http://schemas.microsoft.com/office/drawing/2014/main" val="3969549558"/>
                    </a:ext>
                  </a:extLst>
                </a:gridCol>
                <a:gridCol w="788050">
                  <a:extLst>
                    <a:ext uri="{9D8B030D-6E8A-4147-A177-3AD203B41FA5}">
                      <a16:colId xmlns:a16="http://schemas.microsoft.com/office/drawing/2014/main" val="2822323556"/>
                    </a:ext>
                  </a:extLst>
                </a:gridCol>
                <a:gridCol w="689544">
                  <a:extLst>
                    <a:ext uri="{9D8B030D-6E8A-4147-A177-3AD203B41FA5}">
                      <a16:colId xmlns:a16="http://schemas.microsoft.com/office/drawing/2014/main" val="2884631362"/>
                    </a:ext>
                  </a:extLst>
                </a:gridCol>
                <a:gridCol w="689544">
                  <a:extLst>
                    <a:ext uri="{9D8B030D-6E8A-4147-A177-3AD203B41FA5}">
                      <a16:colId xmlns:a16="http://schemas.microsoft.com/office/drawing/2014/main" val="2644394044"/>
                    </a:ext>
                  </a:extLst>
                </a:gridCol>
                <a:gridCol w="437805">
                  <a:extLst>
                    <a:ext uri="{9D8B030D-6E8A-4147-A177-3AD203B41FA5}">
                      <a16:colId xmlns:a16="http://schemas.microsoft.com/office/drawing/2014/main" val="345942463"/>
                    </a:ext>
                  </a:extLst>
                </a:gridCol>
                <a:gridCol w="291870">
                  <a:extLst>
                    <a:ext uri="{9D8B030D-6E8A-4147-A177-3AD203B41FA5}">
                      <a16:colId xmlns:a16="http://schemas.microsoft.com/office/drawing/2014/main" val="565409240"/>
                    </a:ext>
                  </a:extLst>
                </a:gridCol>
                <a:gridCol w="1109108">
                  <a:extLst>
                    <a:ext uri="{9D8B030D-6E8A-4147-A177-3AD203B41FA5}">
                      <a16:colId xmlns:a16="http://schemas.microsoft.com/office/drawing/2014/main" val="56249537"/>
                    </a:ext>
                  </a:extLst>
                </a:gridCol>
                <a:gridCol w="715083">
                  <a:extLst>
                    <a:ext uri="{9D8B030D-6E8A-4147-A177-3AD203B41FA5}">
                      <a16:colId xmlns:a16="http://schemas.microsoft.com/office/drawing/2014/main" val="2176227102"/>
                    </a:ext>
                  </a:extLst>
                </a:gridCol>
                <a:gridCol w="715083">
                  <a:extLst>
                    <a:ext uri="{9D8B030D-6E8A-4147-A177-3AD203B41FA5}">
                      <a16:colId xmlns:a16="http://schemas.microsoft.com/office/drawing/2014/main" val="2330186729"/>
                    </a:ext>
                  </a:extLst>
                </a:gridCol>
                <a:gridCol w="452400">
                  <a:extLst>
                    <a:ext uri="{9D8B030D-6E8A-4147-A177-3AD203B41FA5}">
                      <a16:colId xmlns:a16="http://schemas.microsoft.com/office/drawing/2014/main" val="1599425986"/>
                    </a:ext>
                  </a:extLst>
                </a:gridCol>
              </a:tblGrid>
              <a:tr h="185498">
                <a:tc gridSpan="6">
                  <a:txBody>
                    <a:bodyPr/>
                    <a:lstStyle/>
                    <a:p>
                      <a:pPr algn="l" fontAlgn="b"/>
                      <a:r>
                        <a:rPr lang="ja-JP" altLang="en-US" sz="11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支持率が上がった時に多く見られる動詞</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b"/>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lnL>
                      <a:noFill/>
                    </a:lnL>
                    <a:lnR>
                      <a:noFill/>
                    </a:lnR>
                    <a:lnT>
                      <a:noFill/>
                    </a:lnT>
                    <a:lnB>
                      <a:noFill/>
                    </a:lnB>
                  </a:tcPr>
                </a:tc>
                <a:tc>
                  <a:txBody>
                    <a:bodyPr/>
                    <a:lstStyle/>
                    <a:p>
                      <a:pPr algn="l" fontAlgn="b"/>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476752"/>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先行</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現在</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遅行</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8885287"/>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危うい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危うい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安い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34.3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363129"/>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おいしい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おいしい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やむを得ない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10.9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2358548"/>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固い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固い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8.0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著しい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10.9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3457652"/>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明るい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明るい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8.0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おかしい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0237874"/>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ほしい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ほしい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長い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32.0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091603"/>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粘り強い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粘り強い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弱い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25.0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8815062"/>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にくい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にくい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35.5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深い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27.3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6730350"/>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激しい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激しい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良い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47.6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8255522"/>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弱い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弱い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正しい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49.1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049804"/>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乏しい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乏しい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新しい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102.2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70.4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686545"/>
                  </a:ext>
                </a:extLst>
              </a:tr>
              <a:tr h="197213">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16087737"/>
                  </a:ext>
                </a:extLst>
              </a:tr>
              <a:tr h="197213">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extLst>
                  <a:ext uri="{0D108BD9-81ED-4DB2-BD59-A6C34878D82A}">
                    <a16:rowId xmlns:a16="http://schemas.microsoft.com/office/drawing/2014/main" val="2129837686"/>
                  </a:ext>
                </a:extLst>
              </a:tr>
              <a:tr h="197213">
                <a:tc gridSpan="6">
                  <a:txBody>
                    <a:bodyPr/>
                    <a:lstStyle/>
                    <a:p>
                      <a:pPr algn="l" fontAlgn="b"/>
                      <a:r>
                        <a:rPr lang="ja-JP" altLang="en-US" sz="11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支持率が下がった時に多く見られる動詞</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47495"/>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おかしい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おかしい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8.0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乏しい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868506"/>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長い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長い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26.8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危うい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099450"/>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短い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短い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10.9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温かい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1632120"/>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深い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深い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13.0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明るい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813538"/>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著しい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著しい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6.5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激しい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4988882"/>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近い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近い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短い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9.4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6650445"/>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難しい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難しい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42.0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61.6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がたい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0781558"/>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少ない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少ない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13.0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近い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10.9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417667"/>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いい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200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いい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145.0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198.5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力強い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39.0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3760985"/>
                  </a:ext>
                </a:extLst>
              </a:tr>
              <a:tr h="197213">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低い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低い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31.9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固い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2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097196"/>
                  </a:ext>
                </a:extLst>
              </a:tr>
            </a:tbl>
          </a:graphicData>
        </a:graphic>
      </p:graphicFrame>
    </p:spTree>
    <p:extLst>
      <p:ext uri="{BB962C8B-B14F-4D97-AF65-F5344CB8AC3E}">
        <p14:creationId xmlns:p14="http://schemas.microsoft.com/office/powerpoint/2010/main" val="337377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9929F-C155-4005-8D51-CD9FD1B4158E}"/>
              </a:ext>
            </a:extLst>
          </p:cNvPr>
          <p:cNvSpPr>
            <a:spLocks noGrp="1"/>
          </p:cNvSpPr>
          <p:nvPr>
            <p:ph type="title"/>
          </p:nvPr>
        </p:nvSpPr>
        <p:spPr>
          <a:xfrm>
            <a:off x="189470" y="57803"/>
            <a:ext cx="8587207" cy="873073"/>
          </a:xfrm>
        </p:spPr>
        <p:txBody>
          <a:bodyPr>
            <a:normAutofit fontScale="90000"/>
          </a:bodyPr>
          <a:lstStyle/>
          <a:p>
            <a:r>
              <a:rPr lang="ja-JP" altLang="en-US" dirty="0"/>
              <a:t>２．</a:t>
            </a:r>
            <a:r>
              <a:rPr kumimoji="1" lang="ja-JP" altLang="en-US" dirty="0"/>
              <a:t>各データセットの特徴語（形容詞）</a:t>
            </a:r>
          </a:p>
        </p:txBody>
      </p:sp>
      <p:sp>
        <p:nvSpPr>
          <p:cNvPr id="6" name="テキスト ボックス 5">
            <a:extLst>
              <a:ext uri="{FF2B5EF4-FFF2-40B4-BE49-F238E27FC236}">
                <a16:creationId xmlns:a16="http://schemas.microsoft.com/office/drawing/2014/main" id="{FD090880-613F-4BEA-8D5E-C4C2F518F388}"/>
              </a:ext>
            </a:extLst>
          </p:cNvPr>
          <p:cNvSpPr txBox="1"/>
          <p:nvPr/>
        </p:nvSpPr>
        <p:spPr>
          <a:xfrm>
            <a:off x="6458007" y="1114044"/>
            <a:ext cx="2685993" cy="830997"/>
          </a:xfrm>
          <a:prstGeom prst="rect">
            <a:avLst/>
          </a:prstGeom>
          <a:noFill/>
        </p:spPr>
        <p:txBody>
          <a:bodyPr wrap="square" rtlCol="0">
            <a:spAutoFit/>
          </a:bodyPr>
          <a:lstStyle/>
          <a:p>
            <a:r>
              <a:rPr kumimoji="1" lang="ja-JP" altLang="en-US" sz="2400" b="1" dirty="0">
                <a:latin typeface="游ゴシック" panose="020B0400000000000000" pitchFamily="50" charset="-128"/>
                <a:ea typeface="游ゴシック" panose="020B0400000000000000" pitchFamily="50" charset="-128"/>
              </a:rPr>
              <a:t>使用頻度上位</a:t>
            </a:r>
            <a:r>
              <a:rPr kumimoji="1" lang="en-US" altLang="ja-JP" sz="2400" b="1" dirty="0">
                <a:latin typeface="游ゴシック" panose="020B0400000000000000" pitchFamily="50" charset="-128"/>
                <a:ea typeface="游ゴシック" panose="020B0400000000000000" pitchFamily="50" charset="-128"/>
              </a:rPr>
              <a:t>50</a:t>
            </a:r>
          </a:p>
          <a:p>
            <a:r>
              <a:rPr kumimoji="1" lang="ja-JP" altLang="en-US" sz="2400" b="1" dirty="0">
                <a:latin typeface="游ゴシック" panose="020B0400000000000000" pitchFamily="50" charset="-128"/>
                <a:ea typeface="游ゴシック" panose="020B0400000000000000" pitchFamily="50" charset="-128"/>
              </a:rPr>
              <a:t>単語の中から選定</a:t>
            </a:r>
          </a:p>
        </p:txBody>
      </p:sp>
      <p:graphicFrame>
        <p:nvGraphicFramePr>
          <p:cNvPr id="8" name="表 7">
            <a:extLst>
              <a:ext uri="{FF2B5EF4-FFF2-40B4-BE49-F238E27FC236}">
                <a16:creationId xmlns:a16="http://schemas.microsoft.com/office/drawing/2014/main" id="{90B89487-CA4B-43A1-BF25-2550C1F7544C}"/>
              </a:ext>
            </a:extLst>
          </p:cNvPr>
          <p:cNvGraphicFramePr>
            <a:graphicFrameLocks noGrp="1"/>
          </p:cNvGraphicFramePr>
          <p:nvPr>
            <p:extLst>
              <p:ext uri="{D42A27DB-BD31-4B8C-83A1-F6EECF244321}">
                <p14:modId xmlns:p14="http://schemas.microsoft.com/office/powerpoint/2010/main" val="4071580430"/>
              </p:ext>
            </p:extLst>
          </p:nvPr>
        </p:nvGraphicFramePr>
        <p:xfrm>
          <a:off x="189470" y="1039446"/>
          <a:ext cx="6171494" cy="5126355"/>
        </p:xfrm>
        <a:graphic>
          <a:graphicData uri="http://schemas.openxmlformats.org/drawingml/2006/table">
            <a:tbl>
              <a:tblPr/>
              <a:tblGrid>
                <a:gridCol w="885155">
                  <a:extLst>
                    <a:ext uri="{9D8B030D-6E8A-4147-A177-3AD203B41FA5}">
                      <a16:colId xmlns:a16="http://schemas.microsoft.com/office/drawing/2014/main" val="764746482"/>
                    </a:ext>
                  </a:extLst>
                </a:gridCol>
                <a:gridCol w="885155">
                  <a:extLst>
                    <a:ext uri="{9D8B030D-6E8A-4147-A177-3AD203B41FA5}">
                      <a16:colId xmlns:a16="http://schemas.microsoft.com/office/drawing/2014/main" val="1179536429"/>
                    </a:ext>
                  </a:extLst>
                </a:gridCol>
                <a:gridCol w="245877">
                  <a:extLst>
                    <a:ext uri="{9D8B030D-6E8A-4147-A177-3AD203B41FA5}">
                      <a16:colId xmlns:a16="http://schemas.microsoft.com/office/drawing/2014/main" val="956082981"/>
                    </a:ext>
                  </a:extLst>
                </a:gridCol>
                <a:gridCol w="1106441">
                  <a:extLst>
                    <a:ext uri="{9D8B030D-6E8A-4147-A177-3AD203B41FA5}">
                      <a16:colId xmlns:a16="http://schemas.microsoft.com/office/drawing/2014/main" val="3603323738"/>
                    </a:ext>
                  </a:extLst>
                </a:gridCol>
                <a:gridCol w="885155">
                  <a:extLst>
                    <a:ext uri="{9D8B030D-6E8A-4147-A177-3AD203B41FA5}">
                      <a16:colId xmlns:a16="http://schemas.microsoft.com/office/drawing/2014/main" val="2783642870"/>
                    </a:ext>
                  </a:extLst>
                </a:gridCol>
                <a:gridCol w="213092">
                  <a:extLst>
                    <a:ext uri="{9D8B030D-6E8A-4147-A177-3AD203B41FA5}">
                      <a16:colId xmlns:a16="http://schemas.microsoft.com/office/drawing/2014/main" val="851117500"/>
                    </a:ext>
                  </a:extLst>
                </a:gridCol>
                <a:gridCol w="1065464">
                  <a:extLst>
                    <a:ext uri="{9D8B030D-6E8A-4147-A177-3AD203B41FA5}">
                      <a16:colId xmlns:a16="http://schemas.microsoft.com/office/drawing/2014/main" val="1897395615"/>
                    </a:ext>
                  </a:extLst>
                </a:gridCol>
                <a:gridCol w="885155">
                  <a:extLst>
                    <a:ext uri="{9D8B030D-6E8A-4147-A177-3AD203B41FA5}">
                      <a16:colId xmlns:a16="http://schemas.microsoft.com/office/drawing/2014/main" val="313561186"/>
                    </a:ext>
                  </a:extLst>
                </a:gridCol>
              </a:tblGrid>
              <a:tr h="200015">
                <a:tc gridSpan="5">
                  <a:txBody>
                    <a:bodyPr/>
                    <a:lstStyle/>
                    <a:p>
                      <a:pPr algn="l" fontAlgn="b"/>
                      <a:r>
                        <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支持率が上がった時に多く見られる形容詞</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b"/>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lnL>
                      <a:noFill/>
                    </a:lnL>
                    <a:lnR>
                      <a:noFill/>
                    </a:lnR>
                    <a:lnT>
                      <a:noFill/>
                    </a:lnT>
                    <a:lnB>
                      <a:noFill/>
                    </a:lnB>
                  </a:tcPr>
                </a:tc>
                <a:tc>
                  <a:txBody>
                    <a:bodyPr/>
                    <a:lstStyle/>
                    <a:p>
                      <a:pPr algn="l" fontAlgn="b"/>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102187"/>
                  </a:ext>
                </a:extLst>
              </a:tr>
              <a:tr h="200015">
                <a:tc>
                  <a:txBody>
                    <a:bodyPr/>
                    <a:lstStyle/>
                    <a:p>
                      <a:pPr algn="l" fontAlgn="b"/>
                      <a:r>
                        <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先行</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現在</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遅行</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3769258"/>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危うい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安い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dirty="0">
                          <a:solidFill>
                            <a:srgbClr val="000000"/>
                          </a:solidFill>
                          <a:effectLst/>
                          <a:highlight>
                            <a:srgbClr val="FFFF00"/>
                          </a:highlight>
                          <a:latin typeface="UD デジタル 教科書体 NK-B" panose="02020700000000000000" pitchFamily="18" charset="-128"/>
                          <a:ea typeface="UD デジタル 教科書体 NK-B" panose="02020700000000000000" pitchFamily="18" charset="-128"/>
                        </a:rPr>
                        <a:t>粘り強い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229201"/>
                  </a:ext>
                </a:extLst>
              </a:tr>
              <a:tr h="200015">
                <a:tc>
                  <a:txBody>
                    <a:bodyPr/>
                    <a:lstStyle/>
                    <a:p>
                      <a:pPr algn="l" fontAlgn="b"/>
                      <a:r>
                        <a:rPr lang="ja-JP" altLang="en-US" sz="1400" b="1" i="0" u="none" strike="noStrike" dirty="0">
                          <a:solidFill>
                            <a:srgbClr val="000000"/>
                          </a:solidFill>
                          <a:effectLst/>
                          <a:highlight>
                            <a:srgbClr val="FFFF00"/>
                          </a:highlight>
                          <a:latin typeface="UD デジタル 教科書体 NK-B" panose="02020700000000000000" pitchFamily="18" charset="-128"/>
                          <a:ea typeface="UD デジタル 教科書体 NK-B" panose="02020700000000000000" pitchFamily="18" charset="-128"/>
                        </a:rPr>
                        <a:t>おいしい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やむを得ない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dirty="0">
                          <a:solidFill>
                            <a:srgbClr val="000000"/>
                          </a:solidFill>
                          <a:effectLst/>
                          <a:highlight>
                            <a:srgbClr val="FFFF00"/>
                          </a:highlight>
                          <a:latin typeface="UD デジタル 教科書体 NK-B" panose="02020700000000000000" pitchFamily="18" charset="-128"/>
                          <a:ea typeface="UD デジタル 教科書体 NK-B" panose="02020700000000000000" pitchFamily="18" charset="-128"/>
                        </a:rPr>
                        <a:t>おいしい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7707966"/>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固い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著しい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乏しい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4278605"/>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明るい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おかしい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きめ細かい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0669071"/>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ほしい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長い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著しい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949801"/>
                  </a:ext>
                </a:extLst>
              </a:tr>
              <a:tr h="200015">
                <a:tc>
                  <a:txBody>
                    <a:bodyPr/>
                    <a:lstStyle/>
                    <a:p>
                      <a:pPr algn="l" fontAlgn="b"/>
                      <a:r>
                        <a:rPr lang="ja-JP" altLang="en-US" sz="1400" b="1" i="0" u="none" strike="noStrike" dirty="0">
                          <a:solidFill>
                            <a:srgbClr val="000000"/>
                          </a:solidFill>
                          <a:effectLst/>
                          <a:highlight>
                            <a:srgbClr val="FFFF00"/>
                          </a:highlight>
                          <a:latin typeface="UD デジタル 教科書体 NK-B" panose="02020700000000000000" pitchFamily="18" charset="-128"/>
                          <a:ea typeface="UD デジタル 教科書体 NK-B" panose="02020700000000000000" pitchFamily="18" charset="-128"/>
                        </a:rPr>
                        <a:t>粘り強い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弱い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固い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7563315"/>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にくい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深い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幅広い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3408734"/>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激しい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良い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がたい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7342973"/>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弱い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正しい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明るい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305609"/>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乏しい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新しい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温かい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2809245"/>
                  </a:ext>
                </a:extLst>
              </a:tr>
              <a:tr h="200015">
                <a:tc gridSpan="5">
                  <a:txBody>
                    <a:bodyPr/>
                    <a:lstStyle/>
                    <a:p>
                      <a:pPr algn="l" fontAlgn="b"/>
                      <a:r>
                        <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支持率が下がった時に多く見られる形容詞</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a:noFill/>
                    </a:lnT>
                    <a:lnB>
                      <a:noFill/>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56779"/>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おかしい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すばらしい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ほしい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966258"/>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長い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乏しい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詳しい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5522574"/>
                  </a:ext>
                </a:extLst>
              </a:tr>
              <a:tr h="200015">
                <a:tc>
                  <a:txBody>
                    <a:bodyPr/>
                    <a:lstStyle/>
                    <a:p>
                      <a:pPr algn="l" fontAlgn="b"/>
                      <a:r>
                        <a:rPr lang="ja-JP" altLang="en-US" sz="1400" b="1" i="0" u="none" strike="noStrike" dirty="0">
                          <a:solidFill>
                            <a:srgbClr val="000000"/>
                          </a:solidFill>
                          <a:effectLst/>
                          <a:highlight>
                            <a:srgbClr val="FFFF00"/>
                          </a:highlight>
                          <a:latin typeface="UD デジタル 教科書体 NK-B" panose="02020700000000000000" pitchFamily="18" charset="-128"/>
                          <a:ea typeface="UD デジタル 教科書体 NK-B" panose="02020700000000000000" pitchFamily="18" charset="-128"/>
                        </a:rPr>
                        <a:t>短い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危うい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近い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1709636"/>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深い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温かい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やむを得ない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4968387"/>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著しい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明るい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危うい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4299980"/>
                  </a:ext>
                </a:extLst>
              </a:tr>
              <a:tr h="193323">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近い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激しい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にくい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165480"/>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難しい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dirty="0">
                          <a:solidFill>
                            <a:srgbClr val="000000"/>
                          </a:solidFill>
                          <a:effectLst/>
                          <a:highlight>
                            <a:srgbClr val="FFFF00"/>
                          </a:highlight>
                          <a:latin typeface="UD デジタル 教科書体 NK-B" panose="02020700000000000000" pitchFamily="18" charset="-128"/>
                          <a:ea typeface="UD デジタル 教科書体 NK-B" panose="02020700000000000000" pitchFamily="18" charset="-128"/>
                        </a:rPr>
                        <a:t>短い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いい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0755491"/>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少ない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がたい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dirty="0">
                          <a:solidFill>
                            <a:srgbClr val="000000"/>
                          </a:solidFill>
                          <a:effectLst/>
                          <a:highlight>
                            <a:srgbClr val="FFFF00"/>
                          </a:highlight>
                          <a:latin typeface="UD デジタル 教科書体 NK-B" panose="02020700000000000000" pitchFamily="18" charset="-128"/>
                          <a:ea typeface="UD デジタル 教科書体 NK-B" panose="02020700000000000000" pitchFamily="18" charset="-128"/>
                        </a:rPr>
                        <a:t>短い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391902"/>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いい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近い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良い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464414"/>
                  </a:ext>
                </a:extLst>
              </a:tr>
              <a:tr h="200015">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低い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力強い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ja-JP" altLang="en-US" sz="1400" b="1" i="0" u="none" strike="noStrike">
                          <a:solidFill>
                            <a:srgbClr val="000000"/>
                          </a:solidFill>
                          <a:effectLst/>
                          <a:latin typeface="UD デジタル 教科書体 NK-B" panose="02020700000000000000" pitchFamily="18" charset="-128"/>
                          <a:ea typeface="UD デジタル 教科書体 NK-B" panose="02020700000000000000" pitchFamily="18" charset="-128"/>
                        </a:rPr>
                        <a:t>おかしい</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400" b="1"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749996"/>
                  </a:ext>
                </a:extLst>
              </a:tr>
            </a:tbl>
          </a:graphicData>
        </a:graphic>
      </p:graphicFrame>
    </p:spTree>
    <p:extLst>
      <p:ext uri="{BB962C8B-B14F-4D97-AF65-F5344CB8AC3E}">
        <p14:creationId xmlns:p14="http://schemas.microsoft.com/office/powerpoint/2010/main" val="2909700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8309D-CE13-4BA8-9E6D-842DA663716B}"/>
              </a:ext>
            </a:extLst>
          </p:cNvPr>
          <p:cNvSpPr>
            <a:spLocks noGrp="1"/>
          </p:cNvSpPr>
          <p:nvPr>
            <p:ph type="title"/>
          </p:nvPr>
        </p:nvSpPr>
        <p:spPr/>
        <p:txBody>
          <a:bodyPr>
            <a:normAutofit fontScale="90000"/>
          </a:bodyPr>
          <a:lstStyle/>
          <a:p>
            <a:r>
              <a:rPr kumimoji="1" lang="ja-JP" altLang="en-US" dirty="0"/>
              <a:t>特徴語がつかわれている文脈</a:t>
            </a:r>
          </a:p>
        </p:txBody>
      </p:sp>
      <p:sp>
        <p:nvSpPr>
          <p:cNvPr id="3" name="コンテンツ プレースホルダー 2">
            <a:extLst>
              <a:ext uri="{FF2B5EF4-FFF2-40B4-BE49-F238E27FC236}">
                <a16:creationId xmlns:a16="http://schemas.microsoft.com/office/drawing/2014/main" id="{EFC40FC4-60D6-48D8-8096-85958042FDDC}"/>
              </a:ext>
            </a:extLst>
          </p:cNvPr>
          <p:cNvSpPr>
            <a:spLocks noGrp="1"/>
          </p:cNvSpPr>
          <p:nvPr>
            <p:ph idx="1"/>
          </p:nvPr>
        </p:nvSpPr>
        <p:spPr/>
        <p:txBody>
          <a:bodyPr>
            <a:normAutofit/>
          </a:bodyPr>
          <a:lstStyle/>
          <a:p>
            <a:r>
              <a:rPr kumimoji="1" lang="ja-JP" altLang="en-US" sz="2200" b="1" dirty="0">
                <a:latin typeface="游ゴシック" panose="020B0400000000000000" pitchFamily="50" charset="-128"/>
                <a:ea typeface="游ゴシック" panose="020B0400000000000000" pitchFamily="50" charset="-128"/>
              </a:rPr>
              <a:t>片方に寄っている特徴語をキーワードを実際に国会会議録内で</a:t>
            </a:r>
            <a:endParaRPr kumimoji="1" lang="en-US" altLang="ja-JP" sz="2200" b="1" dirty="0">
              <a:latin typeface="游ゴシック" panose="020B0400000000000000" pitchFamily="50" charset="-128"/>
              <a:ea typeface="游ゴシック" panose="020B0400000000000000" pitchFamily="50" charset="-128"/>
            </a:endParaRPr>
          </a:p>
          <a:p>
            <a:r>
              <a:rPr kumimoji="1" lang="ja-JP" altLang="en-US" sz="2200" b="1" dirty="0">
                <a:latin typeface="游ゴシック" panose="020B0400000000000000" pitchFamily="50" charset="-128"/>
                <a:ea typeface="游ゴシック" panose="020B0400000000000000" pitchFamily="50" charset="-128"/>
              </a:rPr>
              <a:t>検索しました。</a:t>
            </a:r>
            <a:endParaRPr kumimoji="1" lang="en-US" altLang="ja-JP" sz="2200" b="1" dirty="0">
              <a:latin typeface="游ゴシック" panose="020B0400000000000000" pitchFamily="50" charset="-128"/>
              <a:ea typeface="游ゴシック" panose="020B0400000000000000" pitchFamily="50" charset="-128"/>
            </a:endParaRPr>
          </a:p>
          <a:p>
            <a:r>
              <a:rPr kumimoji="1" lang="ja-JP" altLang="en-US" sz="2200" b="1" dirty="0">
                <a:solidFill>
                  <a:srgbClr val="0070C0"/>
                </a:solidFill>
                <a:latin typeface="游ゴシック" panose="020B0400000000000000" pitchFamily="50" charset="-128"/>
                <a:ea typeface="游ゴシック" panose="020B0400000000000000" pitchFamily="50" charset="-128"/>
              </a:rPr>
              <a:t>短い</a:t>
            </a:r>
            <a:endParaRPr kumimoji="1" lang="en-US" altLang="ja-JP" sz="2200" b="1" dirty="0">
              <a:solidFill>
                <a:srgbClr val="0070C0"/>
              </a:solidFill>
              <a:latin typeface="游ゴシック" panose="020B0400000000000000" pitchFamily="50" charset="-128"/>
              <a:ea typeface="游ゴシック" panose="020B0400000000000000" pitchFamily="50" charset="-128"/>
            </a:endParaRPr>
          </a:p>
          <a:p>
            <a:r>
              <a:rPr kumimoji="1" lang="en-US" altLang="ja-JP" sz="2200" b="1" dirty="0">
                <a:latin typeface="游ゴシック" panose="020B0400000000000000" pitchFamily="50" charset="-128"/>
                <a:ea typeface="游ゴシック" panose="020B0400000000000000" pitchFamily="50" charset="-128"/>
              </a:rPr>
              <a:t>…</a:t>
            </a:r>
            <a:r>
              <a:rPr kumimoji="1" lang="ja-JP" altLang="en-US" sz="2200" b="1" dirty="0">
                <a:latin typeface="游ゴシック" panose="020B0400000000000000" pitchFamily="50" charset="-128"/>
                <a:ea typeface="游ゴシック" panose="020B0400000000000000" pitchFamily="50" charset="-128"/>
              </a:rPr>
              <a:t>「</a:t>
            </a:r>
            <a:r>
              <a:rPr lang="ja-JP" altLang="en-US" sz="2200" b="1" dirty="0">
                <a:latin typeface="游ゴシック" panose="020B0400000000000000" pitchFamily="50" charset="-128"/>
                <a:ea typeface="游ゴシック" panose="020B0400000000000000" pitchFamily="50" charset="-128"/>
              </a:rPr>
              <a:t>短いメッセージ」➝籠池氏からの留守電メッセージ</a:t>
            </a:r>
            <a:endParaRPr lang="en-US" altLang="ja-JP" sz="2200" b="1" dirty="0">
              <a:latin typeface="游ゴシック" panose="020B0400000000000000" pitchFamily="50" charset="-128"/>
              <a:ea typeface="游ゴシック" panose="020B0400000000000000" pitchFamily="50" charset="-128"/>
            </a:endParaRPr>
          </a:p>
          <a:p>
            <a:r>
              <a:rPr lang="en-US" altLang="ja-JP" sz="2200" b="1" dirty="0">
                <a:latin typeface="游ゴシック" panose="020B0400000000000000" pitchFamily="50" charset="-128"/>
                <a:ea typeface="游ゴシック" panose="020B0400000000000000" pitchFamily="50" charset="-128"/>
              </a:rPr>
              <a:t>...</a:t>
            </a:r>
            <a:r>
              <a:rPr lang="ja-JP" altLang="en-US" sz="2200" b="1" dirty="0">
                <a:latin typeface="游ゴシック" panose="020B0400000000000000" pitchFamily="50" charset="-128"/>
                <a:ea typeface="游ゴシック" panose="020B0400000000000000" pitchFamily="50" charset="-128"/>
              </a:rPr>
              <a:t>「短い期間でデフレ脱却」➝デフレ脱却・アベノミクス</a:t>
            </a:r>
            <a:endParaRPr lang="en-US" altLang="ja-JP" sz="2200" b="1" dirty="0">
              <a:latin typeface="游ゴシック" panose="020B0400000000000000" pitchFamily="50" charset="-128"/>
              <a:ea typeface="游ゴシック" panose="020B0400000000000000" pitchFamily="50" charset="-128"/>
            </a:endParaRPr>
          </a:p>
          <a:p>
            <a:pPr marL="0" indent="0">
              <a:buNone/>
            </a:pPr>
            <a:endParaRPr lang="en-US" altLang="ja-JP" sz="2200" b="1" dirty="0">
              <a:latin typeface="游ゴシック" panose="020B0400000000000000" pitchFamily="50" charset="-128"/>
              <a:ea typeface="游ゴシック" panose="020B0400000000000000" pitchFamily="50" charset="-128"/>
            </a:endParaRPr>
          </a:p>
          <a:p>
            <a:r>
              <a:rPr lang="ja-JP" altLang="en-US" sz="2200" b="1" dirty="0">
                <a:solidFill>
                  <a:schemeClr val="accent4"/>
                </a:solidFill>
                <a:latin typeface="游ゴシック" panose="020B0400000000000000" pitchFamily="50" charset="-128"/>
                <a:ea typeface="游ゴシック" panose="020B0400000000000000" pitchFamily="50" charset="-128"/>
              </a:rPr>
              <a:t>粘り強い</a:t>
            </a:r>
            <a:endParaRPr lang="en-US" altLang="ja-JP" sz="2200" b="1" dirty="0">
              <a:solidFill>
                <a:schemeClr val="accent4"/>
              </a:solidFill>
              <a:latin typeface="游ゴシック" panose="020B0400000000000000" pitchFamily="50" charset="-128"/>
              <a:ea typeface="游ゴシック" panose="020B0400000000000000" pitchFamily="50" charset="-128"/>
            </a:endParaRPr>
          </a:p>
          <a:p>
            <a:r>
              <a:rPr lang="en-US" altLang="ja-JP" sz="2200" b="1" dirty="0">
                <a:latin typeface="游ゴシック" panose="020B0400000000000000" pitchFamily="50" charset="-128"/>
                <a:ea typeface="游ゴシック" panose="020B0400000000000000" pitchFamily="50" charset="-128"/>
              </a:rPr>
              <a:t>...</a:t>
            </a:r>
            <a:r>
              <a:rPr lang="ja-JP" altLang="en-US" sz="2200" b="1" dirty="0">
                <a:latin typeface="游ゴシック" panose="020B0400000000000000" pitchFamily="50" charset="-128"/>
                <a:ea typeface="游ゴシック" panose="020B0400000000000000" pitchFamily="50" charset="-128"/>
              </a:rPr>
              <a:t>「</a:t>
            </a:r>
            <a:r>
              <a:rPr lang="en-US" altLang="ja-JP" sz="2200" b="1" dirty="0">
                <a:latin typeface="游ゴシック" panose="020B0400000000000000" pitchFamily="50" charset="-128"/>
                <a:ea typeface="游ゴシック" panose="020B0400000000000000" pitchFamily="50" charset="-128"/>
              </a:rPr>
              <a:t>8</a:t>
            </a:r>
            <a:r>
              <a:rPr lang="ja-JP" altLang="en-US" sz="2200" b="1" dirty="0">
                <a:latin typeface="游ゴシック" panose="020B0400000000000000" pitchFamily="50" charset="-128"/>
                <a:ea typeface="游ゴシック" panose="020B0400000000000000" pitchFamily="50" charset="-128"/>
              </a:rPr>
              <a:t>年間に及ぶ粘り強い交渉」➝</a:t>
            </a:r>
            <a:r>
              <a:rPr lang="en-US" altLang="ja-JP" sz="2200" b="1" dirty="0" err="1">
                <a:latin typeface="游ゴシック" panose="020B0400000000000000" pitchFamily="50" charset="-128"/>
                <a:ea typeface="游ゴシック" panose="020B0400000000000000" pitchFamily="50" charset="-128"/>
              </a:rPr>
              <a:t>TPP</a:t>
            </a:r>
            <a:endParaRPr lang="en-US" altLang="ja-JP" sz="2200" b="1" dirty="0">
              <a:latin typeface="游ゴシック" panose="020B0400000000000000" pitchFamily="50" charset="-128"/>
              <a:ea typeface="游ゴシック" panose="020B0400000000000000" pitchFamily="50" charset="-128"/>
            </a:endParaRPr>
          </a:p>
          <a:p>
            <a:r>
              <a:rPr lang="ja-JP" altLang="en-US" sz="2200" b="1" dirty="0">
                <a:solidFill>
                  <a:schemeClr val="accent4"/>
                </a:solidFill>
                <a:latin typeface="游ゴシック" panose="020B0400000000000000" pitchFamily="50" charset="-128"/>
                <a:ea typeface="游ゴシック" panose="020B0400000000000000" pitchFamily="50" charset="-128"/>
              </a:rPr>
              <a:t>おいしい</a:t>
            </a:r>
            <a:endParaRPr lang="en-US" altLang="ja-JP" sz="2200" b="1" dirty="0">
              <a:solidFill>
                <a:schemeClr val="accent4"/>
              </a:solidFill>
              <a:latin typeface="游ゴシック" panose="020B0400000000000000" pitchFamily="50" charset="-128"/>
              <a:ea typeface="游ゴシック" panose="020B0400000000000000" pitchFamily="50" charset="-128"/>
            </a:endParaRPr>
          </a:p>
          <a:p>
            <a:r>
              <a:rPr lang="en-US" altLang="ja-JP" sz="2200" b="1" dirty="0">
                <a:latin typeface="游ゴシック" panose="020B0400000000000000" pitchFamily="50" charset="-128"/>
                <a:ea typeface="游ゴシック" panose="020B0400000000000000" pitchFamily="50" charset="-128"/>
              </a:rPr>
              <a:t>…</a:t>
            </a:r>
            <a:r>
              <a:rPr lang="ja-JP" altLang="en-US" sz="2200" b="1" dirty="0">
                <a:latin typeface="游ゴシック" panose="020B0400000000000000" pitchFamily="50" charset="-128"/>
                <a:ea typeface="游ゴシック" panose="020B0400000000000000" pitchFamily="50" charset="-128"/>
              </a:rPr>
              <a:t>「おいしいお米</a:t>
            </a:r>
            <a:r>
              <a:rPr lang="en-US" altLang="ja-JP" sz="2200" b="1" dirty="0">
                <a:latin typeface="游ゴシック" panose="020B0400000000000000" pitchFamily="50" charset="-128"/>
                <a:ea typeface="游ゴシック" panose="020B0400000000000000" pitchFamily="50" charset="-128"/>
              </a:rPr>
              <a:t>/</a:t>
            </a:r>
            <a:r>
              <a:rPr lang="ja-JP" altLang="en-US" sz="2200" b="1" dirty="0">
                <a:latin typeface="游ゴシック" panose="020B0400000000000000" pitchFamily="50" charset="-128"/>
                <a:ea typeface="游ゴシック" panose="020B0400000000000000" pitchFamily="50" charset="-128"/>
              </a:rPr>
              <a:t>魚」➝食文化・</a:t>
            </a:r>
            <a:r>
              <a:rPr lang="en-US" altLang="ja-JP" sz="2200" b="1" dirty="0" err="1">
                <a:latin typeface="游ゴシック" panose="020B0400000000000000" pitchFamily="50" charset="-128"/>
                <a:ea typeface="游ゴシック" panose="020B0400000000000000" pitchFamily="50" charset="-128"/>
              </a:rPr>
              <a:t>TPP</a:t>
            </a:r>
            <a:r>
              <a:rPr lang="ja-JP" altLang="en-US" sz="2200" b="1" dirty="0">
                <a:latin typeface="游ゴシック" panose="020B0400000000000000" pitchFamily="50" charset="-128"/>
                <a:ea typeface="游ゴシック" panose="020B0400000000000000" pitchFamily="50" charset="-128"/>
              </a:rPr>
              <a:t>・日本の農水産物の世界展開</a:t>
            </a:r>
            <a:endParaRPr lang="en-US" altLang="ja-JP" sz="2200"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70955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256FE-71E8-4A26-BB8A-FCAACBCD9B45}"/>
              </a:ext>
            </a:extLst>
          </p:cNvPr>
          <p:cNvSpPr>
            <a:spLocks noGrp="1"/>
          </p:cNvSpPr>
          <p:nvPr>
            <p:ph type="title"/>
          </p:nvPr>
        </p:nvSpPr>
        <p:spPr/>
        <p:txBody>
          <a:bodyPr>
            <a:normAutofit/>
          </a:bodyPr>
          <a:lstStyle/>
          <a:p>
            <a:r>
              <a:rPr kumimoji="1" lang="ja-JP" altLang="en-US" dirty="0"/>
              <a:t>３．機械学習による分類</a:t>
            </a:r>
          </a:p>
        </p:txBody>
      </p:sp>
      <p:pic>
        <p:nvPicPr>
          <p:cNvPr id="8" name="コンテンツ プレースホルダー 7">
            <a:extLst>
              <a:ext uri="{FF2B5EF4-FFF2-40B4-BE49-F238E27FC236}">
                <a16:creationId xmlns:a16="http://schemas.microsoft.com/office/drawing/2014/main" id="{10D4498A-8936-422B-9796-08B817362F8E}"/>
              </a:ext>
            </a:extLst>
          </p:cNvPr>
          <p:cNvPicPr>
            <a:picLocks noGrp="1" noChangeAspect="1"/>
          </p:cNvPicPr>
          <p:nvPr>
            <p:ph idx="1"/>
          </p:nvPr>
        </p:nvPicPr>
        <p:blipFill>
          <a:blip r:embed="rId2"/>
          <a:stretch>
            <a:fillRect/>
          </a:stretch>
        </p:blipFill>
        <p:spPr>
          <a:xfrm>
            <a:off x="6551257" y="1065488"/>
            <a:ext cx="2496028" cy="1686504"/>
          </a:xfrm>
          <a:prstGeom prst="rect">
            <a:avLst/>
          </a:prstGeom>
          <a:ln>
            <a:noFill/>
          </a:ln>
          <a:effectLst>
            <a:outerShdw blurRad="292100" dist="139700" dir="2700000" algn="tl" rotWithShape="0">
              <a:srgbClr val="333333">
                <a:alpha val="65000"/>
              </a:srgbClr>
            </a:outerShdw>
          </a:effectLst>
        </p:spPr>
      </p:pic>
      <p:pic>
        <p:nvPicPr>
          <p:cNvPr id="4" name="図 3">
            <a:extLst>
              <a:ext uri="{FF2B5EF4-FFF2-40B4-BE49-F238E27FC236}">
                <a16:creationId xmlns:a16="http://schemas.microsoft.com/office/drawing/2014/main" id="{1285A327-BF32-4846-9BD8-BED2C8B73707}"/>
              </a:ext>
            </a:extLst>
          </p:cNvPr>
          <p:cNvPicPr>
            <a:picLocks noChangeAspect="1"/>
          </p:cNvPicPr>
          <p:nvPr/>
        </p:nvPicPr>
        <p:blipFill>
          <a:blip r:embed="rId3"/>
          <a:stretch>
            <a:fillRect/>
          </a:stretch>
        </p:blipFill>
        <p:spPr>
          <a:xfrm>
            <a:off x="189471" y="1135827"/>
            <a:ext cx="3660575" cy="1041081"/>
          </a:xfrm>
          <a:prstGeom prst="rect">
            <a:avLst/>
          </a:prstGeom>
          <a:ln>
            <a:noFill/>
          </a:ln>
          <a:effectLst>
            <a:outerShdw blurRad="292100" dist="139700" dir="2700000" algn="tl" rotWithShape="0">
              <a:srgbClr val="333333">
                <a:alpha val="65000"/>
              </a:srgbClr>
            </a:outerShdw>
          </a:effectLst>
        </p:spPr>
      </p:pic>
      <p:sp>
        <p:nvSpPr>
          <p:cNvPr id="5" name="テキスト ボックス 4">
            <a:extLst>
              <a:ext uri="{FF2B5EF4-FFF2-40B4-BE49-F238E27FC236}">
                <a16:creationId xmlns:a16="http://schemas.microsoft.com/office/drawing/2014/main" id="{9F9C0709-E59C-4251-ACF4-0BDD0D315678}"/>
              </a:ext>
            </a:extLst>
          </p:cNvPr>
          <p:cNvSpPr txBox="1"/>
          <p:nvPr/>
        </p:nvSpPr>
        <p:spPr>
          <a:xfrm>
            <a:off x="189471" y="2828835"/>
            <a:ext cx="8192809" cy="1323439"/>
          </a:xfrm>
          <a:prstGeom prst="rect">
            <a:avLst/>
          </a:prstGeom>
          <a:noFill/>
        </p:spPr>
        <p:txBody>
          <a:bodyPr wrap="square" rtlCol="0">
            <a:spAutoFit/>
          </a:bodyPr>
          <a:lstStyle/>
          <a:p>
            <a:r>
              <a:rPr kumimoji="1" lang="en-US" altLang="ja-JP" sz="2000" b="1" dirty="0">
                <a:latin typeface="游ゴシック" panose="020B0400000000000000" pitchFamily="50" charset="-128"/>
                <a:ea typeface="游ゴシック" panose="020B0400000000000000" pitchFamily="50" charset="-128"/>
              </a:rPr>
              <a:t>100</a:t>
            </a:r>
            <a:r>
              <a:rPr kumimoji="1" lang="ja-JP" altLang="en-US" sz="2000" b="1" dirty="0">
                <a:latin typeface="游ゴシック" panose="020B0400000000000000" pitchFamily="50" charset="-128"/>
                <a:ea typeface="游ゴシック" panose="020B0400000000000000" pitchFamily="50" charset="-128"/>
              </a:rPr>
              <a:t>発言毎にファイルを別にすることで、</a:t>
            </a:r>
            <a:endParaRPr kumimoji="1" lang="en-US" altLang="ja-JP" sz="2000" b="1" dirty="0">
              <a:latin typeface="游ゴシック" panose="020B0400000000000000" pitchFamily="50" charset="-128"/>
              <a:ea typeface="游ゴシック" panose="020B0400000000000000" pitchFamily="50" charset="-128"/>
            </a:endParaRPr>
          </a:p>
          <a:p>
            <a:r>
              <a:rPr kumimoji="1" lang="ja-JP" altLang="en-US" sz="2000" b="1" dirty="0">
                <a:latin typeface="游ゴシック" panose="020B0400000000000000" pitchFamily="50" charset="-128"/>
                <a:ea typeface="游ゴシック" panose="020B0400000000000000" pitchFamily="50" charset="-128"/>
              </a:rPr>
              <a:t>・データセット毎のデータ量の偏り</a:t>
            </a:r>
            <a:endParaRPr kumimoji="1" lang="en-US" altLang="ja-JP" sz="2000" b="1" dirty="0">
              <a:latin typeface="游ゴシック" panose="020B0400000000000000" pitchFamily="50" charset="-128"/>
              <a:ea typeface="游ゴシック" panose="020B0400000000000000" pitchFamily="50" charset="-128"/>
            </a:endParaRPr>
          </a:p>
          <a:p>
            <a:r>
              <a:rPr lang="ja-JP" altLang="en-US" sz="2000" b="1" dirty="0">
                <a:latin typeface="游ゴシック" panose="020B0400000000000000" pitchFamily="50" charset="-128"/>
                <a:ea typeface="游ゴシック" panose="020B0400000000000000" pitchFamily="50" charset="-128"/>
              </a:rPr>
              <a:t>・データセットが少ないこと</a:t>
            </a:r>
            <a:endParaRPr lang="en-US" altLang="ja-JP" sz="2000" b="1" dirty="0">
              <a:latin typeface="游ゴシック" panose="020B0400000000000000" pitchFamily="50" charset="-128"/>
              <a:ea typeface="游ゴシック" panose="020B0400000000000000" pitchFamily="50" charset="-128"/>
            </a:endParaRPr>
          </a:p>
          <a:p>
            <a:r>
              <a:rPr kumimoji="1" lang="ja-JP" altLang="en-US" sz="2000" b="1" dirty="0">
                <a:latin typeface="游ゴシック" panose="020B0400000000000000" pitchFamily="50" charset="-128"/>
                <a:ea typeface="游ゴシック" panose="020B0400000000000000" pitchFamily="50" charset="-128"/>
              </a:rPr>
              <a:t>を解消</a:t>
            </a:r>
          </a:p>
        </p:txBody>
      </p:sp>
      <p:sp>
        <p:nvSpPr>
          <p:cNvPr id="9" name="矢印: 右 8">
            <a:extLst>
              <a:ext uri="{FF2B5EF4-FFF2-40B4-BE49-F238E27FC236}">
                <a16:creationId xmlns:a16="http://schemas.microsoft.com/office/drawing/2014/main" id="{38EF3139-B015-4AE3-B2DE-9961FF4C9A16}"/>
              </a:ext>
            </a:extLst>
          </p:cNvPr>
          <p:cNvSpPr/>
          <p:nvPr/>
        </p:nvSpPr>
        <p:spPr>
          <a:xfrm>
            <a:off x="4572000" y="1450731"/>
            <a:ext cx="1616801" cy="360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 name="表 2">
            <a:extLst>
              <a:ext uri="{FF2B5EF4-FFF2-40B4-BE49-F238E27FC236}">
                <a16:creationId xmlns:a16="http://schemas.microsoft.com/office/drawing/2014/main" id="{CFD9CDDD-1FB6-41D5-8772-5CD52BD12E5F}"/>
              </a:ext>
            </a:extLst>
          </p:cNvPr>
          <p:cNvGraphicFramePr>
            <a:graphicFrameLocks noGrp="1"/>
          </p:cNvGraphicFramePr>
          <p:nvPr>
            <p:extLst>
              <p:ext uri="{D42A27DB-BD31-4B8C-83A1-F6EECF244321}">
                <p14:modId xmlns:p14="http://schemas.microsoft.com/office/powerpoint/2010/main" val="2038656486"/>
              </p:ext>
            </p:extLst>
          </p:nvPr>
        </p:nvGraphicFramePr>
        <p:xfrm>
          <a:off x="1237875" y="4309152"/>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96890560"/>
                    </a:ext>
                  </a:extLst>
                </a:gridCol>
                <a:gridCol w="2032000">
                  <a:extLst>
                    <a:ext uri="{9D8B030D-6E8A-4147-A177-3AD203B41FA5}">
                      <a16:colId xmlns:a16="http://schemas.microsoft.com/office/drawing/2014/main" val="1811328633"/>
                    </a:ext>
                  </a:extLst>
                </a:gridCol>
                <a:gridCol w="2032000">
                  <a:extLst>
                    <a:ext uri="{9D8B030D-6E8A-4147-A177-3AD203B41FA5}">
                      <a16:colId xmlns:a16="http://schemas.microsoft.com/office/drawing/2014/main" val="1675498968"/>
                    </a:ext>
                  </a:extLst>
                </a:gridCol>
              </a:tblGrid>
              <a:tr h="370840">
                <a:tc>
                  <a:txBody>
                    <a:bodyPr/>
                    <a:lstStyle/>
                    <a:p>
                      <a:r>
                        <a:rPr kumimoji="1" lang="ja-JP" altLang="en-US" dirty="0"/>
                        <a:t>データセット</a:t>
                      </a:r>
                      <a:endParaRPr kumimoji="1" lang="en-US" altLang="ja-JP" dirty="0"/>
                    </a:p>
                  </a:txBody>
                  <a:tcPr/>
                </a:tc>
                <a:tc>
                  <a:txBody>
                    <a:bodyPr/>
                    <a:lstStyle/>
                    <a:p>
                      <a:r>
                        <a:rPr kumimoji="1" lang="ja-JP" altLang="en-US" dirty="0"/>
                        <a:t>支持率上昇</a:t>
                      </a:r>
                    </a:p>
                  </a:txBody>
                  <a:tcPr/>
                </a:tc>
                <a:tc>
                  <a:txBody>
                    <a:bodyPr/>
                    <a:lstStyle/>
                    <a:p>
                      <a:r>
                        <a:rPr kumimoji="1" lang="ja-JP" altLang="en-US" dirty="0"/>
                        <a:t>支持率降下</a:t>
                      </a:r>
                    </a:p>
                  </a:txBody>
                  <a:tcPr/>
                </a:tc>
                <a:extLst>
                  <a:ext uri="{0D108BD9-81ED-4DB2-BD59-A6C34878D82A}">
                    <a16:rowId xmlns:a16="http://schemas.microsoft.com/office/drawing/2014/main" val="617590891"/>
                  </a:ext>
                </a:extLst>
              </a:tr>
              <a:tr h="370840">
                <a:tc>
                  <a:txBody>
                    <a:bodyPr/>
                    <a:lstStyle/>
                    <a:p>
                      <a:r>
                        <a:rPr kumimoji="1" lang="ja-JP" altLang="en-US" dirty="0"/>
                        <a:t>ラベル数</a:t>
                      </a:r>
                    </a:p>
                  </a:txBody>
                  <a:tcPr/>
                </a:tc>
                <a:tc>
                  <a:txBody>
                    <a:bodyPr/>
                    <a:lstStyle/>
                    <a:p>
                      <a:r>
                        <a:rPr kumimoji="1" lang="en-US" altLang="ja-JP" dirty="0"/>
                        <a:t>24</a:t>
                      </a:r>
                      <a:endParaRPr kumimoji="1" lang="ja-JP" altLang="en-US" dirty="0"/>
                    </a:p>
                  </a:txBody>
                  <a:tcPr/>
                </a:tc>
                <a:tc>
                  <a:txBody>
                    <a:bodyPr/>
                    <a:lstStyle/>
                    <a:p>
                      <a:r>
                        <a:rPr kumimoji="1" lang="en-US" altLang="ja-JP" dirty="0"/>
                        <a:t>24</a:t>
                      </a:r>
                      <a:endParaRPr kumimoji="1" lang="ja-JP" altLang="en-US" dirty="0"/>
                    </a:p>
                  </a:txBody>
                  <a:tcPr/>
                </a:tc>
                <a:extLst>
                  <a:ext uri="{0D108BD9-81ED-4DB2-BD59-A6C34878D82A}">
                    <a16:rowId xmlns:a16="http://schemas.microsoft.com/office/drawing/2014/main" val="2136650226"/>
                  </a:ext>
                </a:extLst>
              </a:tr>
              <a:tr h="370840">
                <a:tc>
                  <a:txBody>
                    <a:bodyPr/>
                    <a:lstStyle/>
                    <a:p>
                      <a:r>
                        <a:rPr kumimoji="1" lang="ja-JP" altLang="en-US" dirty="0"/>
                        <a:t>データ量</a:t>
                      </a:r>
                    </a:p>
                  </a:txBody>
                  <a:tcPr/>
                </a:tc>
                <a:tc>
                  <a:txBody>
                    <a:bodyPr/>
                    <a:lstStyle/>
                    <a:p>
                      <a:r>
                        <a:rPr kumimoji="1" lang="en-US" altLang="ja-JP" dirty="0"/>
                        <a:t>2.15 MB</a:t>
                      </a:r>
                      <a:endParaRPr kumimoji="1" lang="ja-JP" altLang="en-US" dirty="0"/>
                    </a:p>
                  </a:txBody>
                  <a:tcPr/>
                </a:tc>
                <a:tc>
                  <a:txBody>
                    <a:bodyPr/>
                    <a:lstStyle/>
                    <a:p>
                      <a:r>
                        <a:rPr kumimoji="1" lang="en-US" altLang="ja-JP" dirty="0"/>
                        <a:t>2.53</a:t>
                      </a:r>
                      <a:r>
                        <a:rPr kumimoji="1" lang="ja-JP" altLang="en-US" dirty="0"/>
                        <a:t> </a:t>
                      </a:r>
                      <a:r>
                        <a:rPr kumimoji="1" lang="en-US" altLang="ja-JP" dirty="0"/>
                        <a:t>MB</a:t>
                      </a:r>
                      <a:endParaRPr kumimoji="1" lang="ja-JP" altLang="en-US" dirty="0"/>
                    </a:p>
                  </a:txBody>
                  <a:tcPr/>
                </a:tc>
                <a:extLst>
                  <a:ext uri="{0D108BD9-81ED-4DB2-BD59-A6C34878D82A}">
                    <a16:rowId xmlns:a16="http://schemas.microsoft.com/office/drawing/2014/main" val="66771689"/>
                  </a:ext>
                </a:extLst>
              </a:tr>
              <a:tr h="370840">
                <a:tc>
                  <a:txBody>
                    <a:bodyPr/>
                    <a:lstStyle/>
                    <a:p>
                      <a:r>
                        <a:rPr kumimoji="1" lang="ja-JP" altLang="en-US" dirty="0"/>
                        <a:t>使用素性</a:t>
                      </a:r>
                    </a:p>
                  </a:txBody>
                  <a:tcPr/>
                </a:tc>
                <a:tc>
                  <a:txBody>
                    <a:bodyPr/>
                    <a:lstStyle/>
                    <a:p>
                      <a:r>
                        <a:rPr kumimoji="1" lang="ja-JP" altLang="en-US" dirty="0"/>
                        <a:t>動詞</a:t>
                      </a:r>
                      <a:r>
                        <a:rPr kumimoji="1" lang="en-US" altLang="ja-JP" dirty="0"/>
                        <a:t>/</a:t>
                      </a:r>
                      <a:r>
                        <a:rPr kumimoji="1" lang="ja-JP" altLang="en-US" dirty="0"/>
                        <a:t>形容詞</a:t>
                      </a:r>
                      <a:endParaRPr kumimoji="1" lang="en-US" altLang="ja-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動詞</a:t>
                      </a:r>
                      <a:r>
                        <a:rPr kumimoji="1" lang="en-US" altLang="ja-JP" dirty="0"/>
                        <a:t>/</a:t>
                      </a:r>
                      <a:r>
                        <a:rPr kumimoji="1" lang="ja-JP" altLang="en-US" dirty="0"/>
                        <a:t>形容詞</a:t>
                      </a:r>
                      <a:endParaRPr kumimoji="1" lang="en-US" altLang="ja-JP" dirty="0"/>
                    </a:p>
                  </a:txBody>
                  <a:tcPr/>
                </a:tc>
                <a:extLst>
                  <a:ext uri="{0D108BD9-81ED-4DB2-BD59-A6C34878D82A}">
                    <a16:rowId xmlns:a16="http://schemas.microsoft.com/office/drawing/2014/main" val="1079449483"/>
                  </a:ext>
                </a:extLst>
              </a:tr>
            </a:tbl>
          </a:graphicData>
        </a:graphic>
      </p:graphicFrame>
    </p:spTree>
    <p:extLst>
      <p:ext uri="{BB962C8B-B14F-4D97-AF65-F5344CB8AC3E}">
        <p14:creationId xmlns:p14="http://schemas.microsoft.com/office/powerpoint/2010/main" val="285697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C6915-39F5-4843-801C-749D0C08440B}"/>
              </a:ext>
            </a:extLst>
          </p:cNvPr>
          <p:cNvSpPr>
            <a:spLocks noGrp="1"/>
          </p:cNvSpPr>
          <p:nvPr>
            <p:ph type="title"/>
          </p:nvPr>
        </p:nvSpPr>
        <p:spPr>
          <a:xfrm>
            <a:off x="93199" y="0"/>
            <a:ext cx="7543800" cy="960305"/>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F0B7029-CDCA-4407-BAA5-8C80742B6A0E}"/>
              </a:ext>
            </a:extLst>
          </p:cNvPr>
          <p:cNvSpPr>
            <a:spLocks noGrp="1"/>
          </p:cNvSpPr>
          <p:nvPr>
            <p:ph idx="1"/>
          </p:nvPr>
        </p:nvSpPr>
        <p:spPr/>
        <p:txBody>
          <a:bodyPr>
            <a:normAutofit/>
          </a:bodyPr>
          <a:lstStyle/>
          <a:p>
            <a:pPr>
              <a:buFont typeface="Wingdings" panose="05000000000000000000" pitchFamily="2" charset="2"/>
              <a:buChar char="l"/>
            </a:pPr>
            <a:r>
              <a:rPr lang="ja-JP" altLang="en-US" sz="3600" dirty="0">
                <a:solidFill>
                  <a:schemeClr val="tx1"/>
                </a:solidFill>
              </a:rPr>
              <a:t>今回の内容</a:t>
            </a:r>
            <a:endParaRPr lang="en-US" altLang="ja-JP" sz="3600" dirty="0">
              <a:solidFill>
                <a:schemeClr val="tx1"/>
              </a:solidFill>
            </a:endParaRPr>
          </a:p>
          <a:p>
            <a:pPr lvl="1">
              <a:buFont typeface="Wingdings" panose="05000000000000000000" pitchFamily="2" charset="2"/>
              <a:buChar char="u"/>
            </a:pPr>
            <a:r>
              <a:rPr lang="ja-JP" altLang="en-US" sz="2800" dirty="0">
                <a:solidFill>
                  <a:schemeClr val="tx1"/>
                </a:solidFill>
              </a:rPr>
              <a:t>テーマ全体の説明</a:t>
            </a:r>
            <a:endParaRPr lang="en-US" altLang="ja-JP" sz="2800" dirty="0">
              <a:solidFill>
                <a:schemeClr val="tx1"/>
              </a:solidFill>
            </a:endParaRPr>
          </a:p>
          <a:p>
            <a:pPr lvl="1">
              <a:buFont typeface="Wingdings" panose="05000000000000000000" pitchFamily="2" charset="2"/>
              <a:buChar char="u"/>
            </a:pPr>
            <a:r>
              <a:rPr lang="ja-JP" altLang="en-US" sz="2800" dirty="0">
                <a:solidFill>
                  <a:schemeClr val="tx1"/>
                </a:solidFill>
              </a:rPr>
              <a:t>今回の進捗説明</a:t>
            </a:r>
            <a:endParaRPr lang="en-US" altLang="ja-JP" sz="2800" dirty="0">
              <a:solidFill>
                <a:schemeClr val="tx1"/>
              </a:solidFill>
            </a:endParaRPr>
          </a:p>
          <a:p>
            <a:pPr lvl="1">
              <a:buFont typeface="Wingdings" panose="05000000000000000000" pitchFamily="2" charset="2"/>
              <a:buChar char="u"/>
            </a:pPr>
            <a:r>
              <a:rPr lang="ja-JP" altLang="en-US" sz="2800" dirty="0">
                <a:solidFill>
                  <a:schemeClr val="tx1"/>
                </a:solidFill>
              </a:rPr>
              <a:t>結果</a:t>
            </a:r>
            <a:endParaRPr lang="en-US" altLang="ja-JP" sz="2800" dirty="0">
              <a:solidFill>
                <a:schemeClr val="tx1"/>
              </a:solidFill>
            </a:endParaRPr>
          </a:p>
          <a:p>
            <a:pPr lvl="1">
              <a:buFont typeface="Wingdings" panose="05000000000000000000" pitchFamily="2" charset="2"/>
              <a:buChar char="u"/>
            </a:pPr>
            <a:r>
              <a:rPr lang="ja-JP" altLang="en-US" sz="2800" dirty="0">
                <a:solidFill>
                  <a:schemeClr val="tx1"/>
                </a:solidFill>
              </a:rPr>
              <a:t>考察</a:t>
            </a:r>
          </a:p>
          <a:p>
            <a:pPr lvl="1">
              <a:buFont typeface="Wingdings" panose="05000000000000000000" pitchFamily="2" charset="2"/>
              <a:buChar char="l"/>
            </a:pPr>
            <a:endParaRPr lang="en-US" altLang="ja-JP" sz="2800" dirty="0">
              <a:solidFill>
                <a:schemeClr val="tx1"/>
              </a:solidFill>
            </a:endParaRPr>
          </a:p>
        </p:txBody>
      </p:sp>
    </p:spTree>
    <p:extLst>
      <p:ext uri="{BB962C8B-B14F-4D97-AF65-F5344CB8AC3E}">
        <p14:creationId xmlns:p14="http://schemas.microsoft.com/office/powerpoint/2010/main" val="3974556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EAB5A5-D320-43B8-AA10-5390C41422FA}"/>
              </a:ext>
            </a:extLst>
          </p:cNvPr>
          <p:cNvSpPr>
            <a:spLocks noGrp="1"/>
          </p:cNvSpPr>
          <p:nvPr>
            <p:ph type="title"/>
          </p:nvPr>
        </p:nvSpPr>
        <p:spPr/>
        <p:txBody>
          <a:bodyPr>
            <a:normAutofit/>
          </a:bodyPr>
          <a:lstStyle/>
          <a:p>
            <a:r>
              <a:rPr lang="ja-JP" altLang="en-US" dirty="0"/>
              <a:t>結果</a:t>
            </a:r>
            <a:endParaRPr kumimoji="1" lang="ja-JP" altLang="en-US" dirty="0"/>
          </a:p>
        </p:txBody>
      </p:sp>
      <p:pic>
        <p:nvPicPr>
          <p:cNvPr id="8" name="図 7">
            <a:extLst>
              <a:ext uri="{FF2B5EF4-FFF2-40B4-BE49-F238E27FC236}">
                <a16:creationId xmlns:a16="http://schemas.microsoft.com/office/drawing/2014/main" id="{140B13DD-F9A9-4E70-B148-AF2EFEB89AC1}"/>
              </a:ext>
            </a:extLst>
          </p:cNvPr>
          <p:cNvPicPr>
            <a:picLocks noChangeAspect="1"/>
          </p:cNvPicPr>
          <p:nvPr/>
        </p:nvPicPr>
        <p:blipFill>
          <a:blip r:embed="rId2"/>
          <a:stretch>
            <a:fillRect/>
          </a:stretch>
        </p:blipFill>
        <p:spPr>
          <a:xfrm>
            <a:off x="4854633" y="1575688"/>
            <a:ext cx="4174268" cy="2853297"/>
          </a:xfrm>
          <a:prstGeom prst="rect">
            <a:avLst/>
          </a:prstGeom>
          <a:ln>
            <a:noFill/>
          </a:ln>
          <a:effectLst>
            <a:outerShdw blurRad="190500" algn="tl" rotWithShape="0">
              <a:srgbClr val="000000">
                <a:alpha val="70000"/>
              </a:srgbClr>
            </a:outerShdw>
          </a:effectLst>
        </p:spPr>
      </p:pic>
      <p:pic>
        <p:nvPicPr>
          <p:cNvPr id="11" name="コンテンツ プレースホルダー 10">
            <a:extLst>
              <a:ext uri="{FF2B5EF4-FFF2-40B4-BE49-F238E27FC236}">
                <a16:creationId xmlns:a16="http://schemas.microsoft.com/office/drawing/2014/main" id="{3E4D4136-4F89-43B1-A2BB-E7856D413358}"/>
              </a:ext>
            </a:extLst>
          </p:cNvPr>
          <p:cNvPicPr>
            <a:picLocks noGrp="1" noChangeAspect="1"/>
          </p:cNvPicPr>
          <p:nvPr>
            <p:ph idx="1"/>
          </p:nvPr>
        </p:nvPicPr>
        <p:blipFill>
          <a:blip r:embed="rId3"/>
          <a:stretch>
            <a:fillRect/>
          </a:stretch>
        </p:blipFill>
        <p:spPr>
          <a:xfrm>
            <a:off x="189471" y="1575688"/>
            <a:ext cx="4217035" cy="2853297"/>
          </a:xfrm>
          <a:prstGeom prst="rect">
            <a:avLst/>
          </a:prstGeom>
          <a:ln>
            <a:noFill/>
          </a:ln>
          <a:effectLst>
            <a:outerShdw blurRad="292100" dist="139700" dir="2700000" algn="tl" rotWithShape="0">
              <a:srgbClr val="333333">
                <a:alpha val="65000"/>
              </a:srgbClr>
            </a:outerShdw>
          </a:effectLst>
        </p:spPr>
      </p:pic>
      <p:sp>
        <p:nvSpPr>
          <p:cNvPr id="12" name="テキスト ボックス 11">
            <a:extLst>
              <a:ext uri="{FF2B5EF4-FFF2-40B4-BE49-F238E27FC236}">
                <a16:creationId xmlns:a16="http://schemas.microsoft.com/office/drawing/2014/main" id="{B5E9DDBF-0877-43EA-957F-6001CDBDE8AC}"/>
              </a:ext>
            </a:extLst>
          </p:cNvPr>
          <p:cNvSpPr txBox="1"/>
          <p:nvPr/>
        </p:nvSpPr>
        <p:spPr>
          <a:xfrm>
            <a:off x="189471" y="1200835"/>
            <a:ext cx="4217035" cy="369332"/>
          </a:xfrm>
          <a:prstGeom prst="rect">
            <a:avLst/>
          </a:prstGeom>
          <a:noFill/>
        </p:spPr>
        <p:txBody>
          <a:bodyPr wrap="square" rtlCol="0">
            <a:spAutoFit/>
          </a:bodyPr>
          <a:lstStyle/>
          <a:p>
            <a:r>
              <a:rPr kumimoji="1" lang="ja-JP" altLang="en-US" dirty="0"/>
              <a:t>動詞</a:t>
            </a:r>
          </a:p>
        </p:txBody>
      </p:sp>
      <p:sp>
        <p:nvSpPr>
          <p:cNvPr id="13" name="テキスト ボックス 12">
            <a:extLst>
              <a:ext uri="{FF2B5EF4-FFF2-40B4-BE49-F238E27FC236}">
                <a16:creationId xmlns:a16="http://schemas.microsoft.com/office/drawing/2014/main" id="{4C4E0CE2-E636-4EC9-A007-0643C74F5276}"/>
              </a:ext>
            </a:extLst>
          </p:cNvPr>
          <p:cNvSpPr txBox="1"/>
          <p:nvPr/>
        </p:nvSpPr>
        <p:spPr>
          <a:xfrm>
            <a:off x="4833250" y="1200835"/>
            <a:ext cx="4217035" cy="369332"/>
          </a:xfrm>
          <a:prstGeom prst="rect">
            <a:avLst/>
          </a:prstGeom>
          <a:noFill/>
        </p:spPr>
        <p:txBody>
          <a:bodyPr wrap="square" rtlCol="0">
            <a:spAutoFit/>
          </a:bodyPr>
          <a:lstStyle/>
          <a:p>
            <a:r>
              <a:rPr lang="ja-JP" altLang="en-US" dirty="0"/>
              <a:t>形容詞</a:t>
            </a:r>
            <a:endParaRPr kumimoji="1" lang="ja-JP" altLang="en-US" dirty="0"/>
          </a:p>
        </p:txBody>
      </p:sp>
      <p:sp>
        <p:nvSpPr>
          <p:cNvPr id="14" name="テキスト ボックス 13">
            <a:extLst>
              <a:ext uri="{FF2B5EF4-FFF2-40B4-BE49-F238E27FC236}">
                <a16:creationId xmlns:a16="http://schemas.microsoft.com/office/drawing/2014/main" id="{F7B51BBD-858B-494D-8CDD-E5221E0D9DC2}"/>
              </a:ext>
            </a:extLst>
          </p:cNvPr>
          <p:cNvSpPr txBox="1"/>
          <p:nvPr/>
        </p:nvSpPr>
        <p:spPr>
          <a:xfrm>
            <a:off x="543169" y="4956970"/>
            <a:ext cx="6260123" cy="461665"/>
          </a:xfrm>
          <a:prstGeom prst="rect">
            <a:avLst/>
          </a:prstGeom>
          <a:noFill/>
        </p:spPr>
        <p:txBody>
          <a:bodyPr wrap="square" rtlCol="0">
            <a:spAutoFit/>
          </a:bodyPr>
          <a:lstStyle/>
          <a:p>
            <a:r>
              <a:rPr lang="en-US" altLang="ja-JP" sz="2400" b="1" dirty="0">
                <a:latin typeface="游ゴシック" panose="020B0400000000000000" pitchFamily="50" charset="-128"/>
                <a:ea typeface="游ゴシック" panose="020B0400000000000000" pitchFamily="50" charset="-128"/>
              </a:rPr>
              <a:t>F</a:t>
            </a:r>
            <a:r>
              <a:rPr lang="ja-JP" altLang="en-US" sz="2400" b="1" dirty="0">
                <a:latin typeface="游ゴシック" panose="020B0400000000000000" pitchFamily="50" charset="-128"/>
                <a:ea typeface="游ゴシック" panose="020B0400000000000000" pitchFamily="50" charset="-128"/>
              </a:rPr>
              <a:t>値、</a:t>
            </a:r>
            <a:r>
              <a:rPr kumimoji="1" lang="en-US" altLang="ja-JP" sz="2400" b="1" dirty="0">
                <a:latin typeface="游ゴシック" panose="020B0400000000000000" pitchFamily="50" charset="-128"/>
                <a:ea typeface="游ゴシック" panose="020B0400000000000000" pitchFamily="50" charset="-128"/>
              </a:rPr>
              <a:t>58%</a:t>
            </a:r>
            <a:r>
              <a:rPr kumimoji="1" lang="ja-JP" altLang="en-US" sz="2400" b="1" dirty="0">
                <a:latin typeface="游ゴシック" panose="020B0400000000000000" pitchFamily="50" charset="-128"/>
                <a:ea typeface="游ゴシック" panose="020B0400000000000000" pitchFamily="50" charset="-128"/>
              </a:rPr>
              <a:t>と低</a:t>
            </a:r>
            <a:r>
              <a:rPr lang="ja-JP" altLang="en-US" sz="2400" b="1" dirty="0">
                <a:latin typeface="游ゴシック" panose="020B0400000000000000" pitchFamily="50" charset="-128"/>
                <a:ea typeface="游ゴシック" panose="020B0400000000000000" pitchFamily="50" charset="-128"/>
              </a:rPr>
              <a:t>い精度</a:t>
            </a:r>
            <a:endParaRPr kumimoji="1" lang="ja-JP" altLang="en-US" sz="2400"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111228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205BB-933A-43A9-925E-FFDB69C9A609}"/>
              </a:ext>
            </a:extLst>
          </p:cNvPr>
          <p:cNvSpPr>
            <a:spLocks noGrp="1"/>
          </p:cNvSpPr>
          <p:nvPr>
            <p:ph type="title"/>
          </p:nvPr>
        </p:nvSpPr>
        <p:spPr/>
        <p:txBody>
          <a:bodyPr>
            <a:normAutofit/>
          </a:bodyPr>
          <a:lstStyle/>
          <a:p>
            <a:r>
              <a:rPr kumimoji="1" lang="ja-JP" altLang="en-US" dirty="0"/>
              <a:t>考察・今後の方針</a:t>
            </a:r>
          </a:p>
        </p:txBody>
      </p:sp>
      <p:sp>
        <p:nvSpPr>
          <p:cNvPr id="3" name="コンテンツ プレースホルダー 2">
            <a:extLst>
              <a:ext uri="{FF2B5EF4-FFF2-40B4-BE49-F238E27FC236}">
                <a16:creationId xmlns:a16="http://schemas.microsoft.com/office/drawing/2014/main" id="{44145606-7964-4AFC-B5B5-4915F39BAF99}"/>
              </a:ext>
            </a:extLst>
          </p:cNvPr>
          <p:cNvSpPr>
            <a:spLocks noGrp="1"/>
          </p:cNvSpPr>
          <p:nvPr>
            <p:ph idx="1"/>
          </p:nvPr>
        </p:nvSpPr>
        <p:spPr/>
        <p:txBody>
          <a:bodyPr/>
          <a:lstStyle/>
          <a:p>
            <a:pPr>
              <a:buFont typeface="Wingdings" panose="05000000000000000000" pitchFamily="2" charset="2"/>
              <a:buChar char="l"/>
            </a:pPr>
            <a:r>
              <a:rPr kumimoji="1" lang="ja-JP" altLang="en-US" sz="2400" dirty="0">
                <a:solidFill>
                  <a:schemeClr val="tx1"/>
                </a:solidFill>
              </a:rPr>
              <a:t>同じ人の発言のため、特徴が出にくい。</a:t>
            </a:r>
            <a:endParaRPr kumimoji="1" lang="en-US" altLang="ja-JP" sz="2400" dirty="0">
              <a:solidFill>
                <a:schemeClr val="tx1"/>
              </a:solidFill>
            </a:endParaRPr>
          </a:p>
          <a:p>
            <a:pPr marL="0" indent="0">
              <a:buNone/>
            </a:pPr>
            <a:r>
              <a:rPr lang="ja-JP" altLang="en-US" sz="2400" dirty="0">
                <a:solidFill>
                  <a:schemeClr val="tx1"/>
                </a:solidFill>
              </a:rPr>
              <a:t>➝したがって、機械学習における判別が難しい</a:t>
            </a:r>
            <a:endParaRPr lang="en-US" altLang="ja-JP" sz="2400" dirty="0">
              <a:solidFill>
                <a:schemeClr val="tx1"/>
              </a:solidFill>
            </a:endParaRPr>
          </a:p>
          <a:p>
            <a:pPr marL="0" indent="0">
              <a:buNone/>
            </a:pPr>
            <a:endParaRPr lang="en-US" altLang="ja-JP" sz="2400" dirty="0">
              <a:solidFill>
                <a:schemeClr val="tx1"/>
              </a:solidFill>
            </a:endParaRPr>
          </a:p>
          <a:p>
            <a:pPr>
              <a:buFont typeface="Wingdings" panose="05000000000000000000" pitchFamily="2" charset="2"/>
              <a:buChar char="l"/>
            </a:pPr>
            <a:r>
              <a:rPr lang="en-US" altLang="ja-JP" sz="2400" dirty="0">
                <a:solidFill>
                  <a:schemeClr val="tx1"/>
                </a:solidFill>
              </a:rPr>
              <a:t>Bag of Words</a:t>
            </a:r>
            <a:r>
              <a:rPr lang="ja-JP" altLang="en-US" sz="2400" dirty="0">
                <a:solidFill>
                  <a:schemeClr val="tx1"/>
                </a:solidFill>
              </a:rPr>
              <a:t>の次元が大きすぎるため過学習してしまう。</a:t>
            </a:r>
            <a:endParaRPr lang="en-US" altLang="ja-JP" sz="2400" dirty="0">
              <a:solidFill>
                <a:schemeClr val="tx1"/>
              </a:solidFill>
            </a:endParaRPr>
          </a:p>
          <a:p>
            <a:pPr marL="0" indent="0">
              <a:buNone/>
            </a:pPr>
            <a:r>
              <a:rPr lang="ja-JP" altLang="en-US" sz="2400" dirty="0">
                <a:solidFill>
                  <a:schemeClr val="tx1"/>
                </a:solidFill>
              </a:rPr>
              <a:t>➝</a:t>
            </a:r>
            <a:r>
              <a:rPr lang="en-US" altLang="ja-JP" sz="2400" dirty="0">
                <a:solidFill>
                  <a:schemeClr val="tx1"/>
                </a:solidFill>
              </a:rPr>
              <a:t>LSI</a:t>
            </a:r>
            <a:r>
              <a:rPr lang="ja-JP" altLang="en-US" sz="2400" dirty="0">
                <a:solidFill>
                  <a:schemeClr val="tx1"/>
                </a:solidFill>
              </a:rPr>
              <a:t>等による次元削減を試みる。</a:t>
            </a:r>
            <a:endParaRPr lang="en-US" altLang="ja-JP" sz="2400" dirty="0">
              <a:solidFill>
                <a:schemeClr val="tx1"/>
              </a:solidFill>
            </a:endParaRPr>
          </a:p>
          <a:p>
            <a:pPr marL="0" indent="0">
              <a:buNone/>
            </a:pPr>
            <a:r>
              <a:rPr lang="ja-JP" altLang="en-US" sz="2400" dirty="0">
                <a:solidFill>
                  <a:schemeClr val="tx1"/>
                </a:solidFill>
              </a:rPr>
              <a:t>➝</a:t>
            </a:r>
            <a:r>
              <a:rPr lang="en-US" altLang="ja-JP" sz="2400" dirty="0">
                <a:solidFill>
                  <a:schemeClr val="tx1"/>
                </a:solidFill>
              </a:rPr>
              <a:t>TF</a:t>
            </a:r>
            <a:r>
              <a:rPr lang="ja-JP" altLang="en-US" sz="2400" dirty="0">
                <a:solidFill>
                  <a:schemeClr val="tx1"/>
                </a:solidFill>
              </a:rPr>
              <a:t>・</a:t>
            </a:r>
            <a:r>
              <a:rPr lang="en-US" altLang="ja-JP" sz="2400" dirty="0" err="1">
                <a:solidFill>
                  <a:schemeClr val="tx1"/>
                </a:solidFill>
              </a:rPr>
              <a:t>IDF</a:t>
            </a:r>
            <a:r>
              <a:rPr lang="ja-JP" altLang="en-US" sz="2400" dirty="0">
                <a:solidFill>
                  <a:schemeClr val="tx1"/>
                </a:solidFill>
              </a:rPr>
              <a:t>値を用いてみる</a:t>
            </a:r>
            <a:endParaRPr lang="en-US" altLang="ja-JP" sz="2400" dirty="0">
              <a:solidFill>
                <a:schemeClr val="tx1"/>
              </a:solidFill>
            </a:endParaRPr>
          </a:p>
          <a:p>
            <a:pPr marL="0" indent="0">
              <a:buNone/>
            </a:pPr>
            <a:r>
              <a:rPr lang="ja-JP" altLang="en-US" sz="2400" dirty="0">
                <a:solidFill>
                  <a:schemeClr val="tx1"/>
                </a:solidFill>
              </a:rPr>
              <a:t>➝出現頻度が高すぎる</a:t>
            </a:r>
            <a:r>
              <a:rPr lang="en-US" altLang="ja-JP" sz="2400" dirty="0">
                <a:solidFill>
                  <a:schemeClr val="tx1"/>
                </a:solidFill>
              </a:rPr>
              <a:t>/</a:t>
            </a:r>
            <a:r>
              <a:rPr lang="ja-JP" altLang="en-US" sz="2400" dirty="0">
                <a:solidFill>
                  <a:schemeClr val="tx1"/>
                </a:solidFill>
              </a:rPr>
              <a:t>低すぎる単語をあらかじめ取り除く。</a:t>
            </a:r>
            <a:endParaRPr lang="en-US" altLang="ja-JP" sz="2400" dirty="0">
              <a:solidFill>
                <a:schemeClr val="tx1"/>
              </a:solidFill>
            </a:endParaRPr>
          </a:p>
          <a:p>
            <a:pPr>
              <a:buFont typeface="Wingdings" panose="05000000000000000000" pitchFamily="2" charset="2"/>
              <a:buChar char="l"/>
            </a:pPr>
            <a:r>
              <a:rPr lang="ja-JP" altLang="en-US" sz="2400" dirty="0">
                <a:solidFill>
                  <a:schemeClr val="tx1"/>
                </a:solidFill>
              </a:rPr>
              <a:t>トピック生成など、特徴がつかみやすい形に出力する</a:t>
            </a:r>
            <a:endParaRPr lang="en-US" altLang="ja-JP" sz="2400" dirty="0">
              <a:solidFill>
                <a:schemeClr val="tx1"/>
              </a:solidFill>
            </a:endParaRPr>
          </a:p>
          <a:p>
            <a:pPr marL="0" indent="0">
              <a:buNone/>
            </a:pPr>
            <a:endParaRPr kumimoji="1" lang="en-US" altLang="ja-JP" dirty="0">
              <a:solidFill>
                <a:schemeClr val="tx1"/>
              </a:solidFill>
            </a:endParaRPr>
          </a:p>
          <a:p>
            <a:pPr marL="0" indent="0">
              <a:buNone/>
            </a:pPr>
            <a:r>
              <a:rPr lang="ja-JP" altLang="en-US" b="1" dirty="0">
                <a:solidFill>
                  <a:schemeClr val="tx1"/>
                </a:solidFill>
                <a:latin typeface="游ゴシック" panose="020B0400000000000000" pitchFamily="50" charset="-128"/>
                <a:ea typeface="游ゴシック" panose="020B0400000000000000" pitchFamily="50" charset="-128"/>
              </a:rPr>
              <a:t>➝ただ、頻出単語などで見ても特徴がつかみづらいので、グループ分けに工夫する</a:t>
            </a:r>
            <a:r>
              <a:rPr lang="en-US" altLang="ja-JP" b="1" dirty="0">
                <a:solidFill>
                  <a:schemeClr val="tx1"/>
                </a:solidFill>
                <a:latin typeface="游ゴシック" panose="020B0400000000000000" pitchFamily="50" charset="-128"/>
                <a:ea typeface="游ゴシック" panose="020B0400000000000000" pitchFamily="50" charset="-128"/>
              </a:rPr>
              <a:t>&amp;</a:t>
            </a:r>
            <a:r>
              <a:rPr lang="ja-JP" altLang="en-US" b="1" dirty="0">
                <a:solidFill>
                  <a:schemeClr val="tx1"/>
                </a:solidFill>
                <a:latin typeface="游ゴシック" panose="020B0400000000000000" pitchFamily="50" charset="-128"/>
                <a:ea typeface="游ゴシック" panose="020B0400000000000000" pitchFamily="50" charset="-128"/>
              </a:rPr>
              <a:t>特徴が出やすい元データの収集をしないと難しいと思われる。</a:t>
            </a:r>
            <a:endParaRPr kumimoji="1" lang="en-US" altLang="ja-JP" b="1" dirty="0">
              <a:solidFill>
                <a:schemeClr val="tx1"/>
              </a:solidFill>
              <a:latin typeface="游ゴシック" panose="020B0400000000000000" pitchFamily="50" charset="-128"/>
              <a:ea typeface="游ゴシック" panose="020B0400000000000000" pitchFamily="50" charset="-128"/>
            </a:endParaRPr>
          </a:p>
          <a:p>
            <a:pPr marL="0" indent="0">
              <a:buNone/>
            </a:pPr>
            <a:endParaRPr kumimoji="1" lang="ja-JP" altLang="en-US" dirty="0"/>
          </a:p>
        </p:txBody>
      </p:sp>
    </p:spTree>
    <p:extLst>
      <p:ext uri="{BB962C8B-B14F-4D97-AF65-F5344CB8AC3E}">
        <p14:creationId xmlns:p14="http://schemas.microsoft.com/office/powerpoint/2010/main" val="735828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06B2C-5FE1-4D7B-876D-B72DE8B53AF0}"/>
              </a:ext>
            </a:extLst>
          </p:cNvPr>
          <p:cNvSpPr>
            <a:spLocks noGrp="1"/>
          </p:cNvSpPr>
          <p:nvPr>
            <p:ph type="title"/>
          </p:nvPr>
        </p:nvSpPr>
        <p:spPr>
          <a:xfrm>
            <a:off x="189471" y="57803"/>
            <a:ext cx="7543800" cy="873073"/>
          </a:xfrm>
        </p:spPr>
        <p:txBody>
          <a:bodyPr/>
          <a:lstStyle/>
          <a:p>
            <a:r>
              <a:rPr kumimoji="1" lang="ja-JP" altLang="en-US" dirty="0"/>
              <a:t>余談</a:t>
            </a:r>
          </a:p>
        </p:txBody>
      </p:sp>
      <p:sp>
        <p:nvSpPr>
          <p:cNvPr id="3" name="コンテンツ プレースホルダー 2">
            <a:extLst>
              <a:ext uri="{FF2B5EF4-FFF2-40B4-BE49-F238E27FC236}">
                <a16:creationId xmlns:a16="http://schemas.microsoft.com/office/drawing/2014/main" id="{A9217674-74F5-4A68-BEF4-146968128EF3}"/>
              </a:ext>
            </a:extLst>
          </p:cNvPr>
          <p:cNvSpPr>
            <a:spLocks noGrp="1"/>
          </p:cNvSpPr>
          <p:nvPr>
            <p:ph idx="1"/>
          </p:nvPr>
        </p:nvSpPr>
        <p:spPr/>
        <p:txBody>
          <a:bodyPr/>
          <a:lstStyle/>
          <a:p>
            <a:pPr>
              <a:buFont typeface="Wingdings" panose="05000000000000000000" pitchFamily="2" charset="2"/>
              <a:buChar char="l"/>
            </a:pPr>
            <a:r>
              <a:rPr lang="ja-JP" altLang="en-US" dirty="0"/>
              <a:t>深層学習の転移学習を用いたアプリを作成しました。</a:t>
            </a:r>
            <a:endParaRPr lang="en-US" altLang="ja-JP" dirty="0">
              <a:hlinkClick r:id="rId2"/>
            </a:endParaRPr>
          </a:p>
          <a:p>
            <a:pPr marL="0" indent="0">
              <a:buNone/>
            </a:pPr>
            <a:r>
              <a:rPr lang="en-US" altLang="ja-JP" dirty="0">
                <a:hlinkClick r:id="rId2"/>
              </a:rPr>
              <a:t>secure-forest-47133.herokuapp.com</a:t>
            </a:r>
            <a:endParaRPr lang="en-US" altLang="ja-JP" dirty="0"/>
          </a:p>
          <a:p>
            <a:pPr marL="0" indent="0">
              <a:buNone/>
            </a:pPr>
            <a:r>
              <a:rPr lang="ja-JP" altLang="en-US" dirty="0"/>
              <a:t>「</a:t>
            </a:r>
            <a:r>
              <a:rPr lang="en-US" altLang="ja-JP" dirty="0" err="1"/>
              <a:t>ShikiSya</a:t>
            </a:r>
            <a:r>
              <a:rPr lang="ja-JP" altLang="en-US" dirty="0"/>
              <a:t>」</a:t>
            </a:r>
            <a:endParaRPr lang="en-US" altLang="ja-JP" dirty="0"/>
          </a:p>
          <a:p>
            <a:pPr marL="0" indent="0">
              <a:buNone/>
            </a:pPr>
            <a:r>
              <a:rPr lang="ja-JP" altLang="en-US" dirty="0"/>
              <a:t>写真の四季を判定します</a:t>
            </a:r>
            <a:endParaRPr lang="en-US" altLang="ja-JP" dirty="0"/>
          </a:p>
          <a:p>
            <a:pPr marL="0" indent="0">
              <a:buNone/>
            </a:pPr>
            <a:r>
              <a:rPr lang="en-US" altLang="ja-JP" dirty="0" err="1"/>
              <a:t>VGG16</a:t>
            </a:r>
            <a:r>
              <a:rPr lang="ja-JP" altLang="en-US" dirty="0"/>
              <a:t>に</a:t>
            </a:r>
            <a:r>
              <a:rPr lang="en-US" altLang="ja-JP" dirty="0"/>
              <a:t>75*</a:t>
            </a:r>
            <a:r>
              <a:rPr lang="en-US" altLang="ja-JP" dirty="0" err="1"/>
              <a:t>75px</a:t>
            </a:r>
            <a:r>
              <a:rPr lang="ja-JP" altLang="en-US" dirty="0"/>
              <a:t>の画像データを</a:t>
            </a:r>
            <a:endParaRPr lang="en-US" altLang="ja-JP" dirty="0"/>
          </a:p>
          <a:p>
            <a:pPr marL="0" indent="0">
              <a:buNone/>
            </a:pPr>
            <a:r>
              <a:rPr lang="en-US" altLang="ja-JP" dirty="0"/>
              <a:t>300</a:t>
            </a:r>
            <a:r>
              <a:rPr lang="ja-JP" altLang="en-US" dirty="0"/>
              <a:t>枚</a:t>
            </a:r>
            <a:r>
              <a:rPr lang="en-US" altLang="ja-JP" dirty="0"/>
              <a:t>×4</a:t>
            </a:r>
            <a:r>
              <a:rPr lang="ja-JP" altLang="en-US" dirty="0"/>
              <a:t>クラス学習させました</a:t>
            </a:r>
            <a:endParaRPr lang="en-US" altLang="ja-JP" dirty="0"/>
          </a:p>
          <a:p>
            <a:pPr marL="0" indent="0">
              <a:buNone/>
            </a:pPr>
            <a:endParaRPr kumimoji="1" lang="en-US" altLang="ja-JP" dirty="0"/>
          </a:p>
          <a:p>
            <a:pPr>
              <a:buFont typeface="Wingdings" panose="05000000000000000000" pitchFamily="2" charset="2"/>
              <a:buChar char="l"/>
            </a:pPr>
            <a:r>
              <a:rPr lang="en-US" altLang="ja-JP" dirty="0"/>
              <a:t>Kaggle</a:t>
            </a:r>
            <a:r>
              <a:rPr lang="ja-JP" altLang="en-US" dirty="0"/>
              <a:t>を始めました</a:t>
            </a:r>
            <a:endParaRPr lang="en-US" altLang="ja-JP" dirty="0"/>
          </a:p>
          <a:p>
            <a:pPr marL="0" indent="0">
              <a:buNone/>
            </a:pPr>
            <a:r>
              <a:rPr lang="en-US" altLang="ja-JP" dirty="0"/>
              <a:t>https://www.kaggle.com/zerebom</a:t>
            </a:r>
            <a:endParaRPr kumimoji="1" lang="en-US" altLang="ja-JP" dirty="0"/>
          </a:p>
        </p:txBody>
      </p:sp>
      <p:pic>
        <p:nvPicPr>
          <p:cNvPr id="5" name="図 4">
            <a:extLst>
              <a:ext uri="{FF2B5EF4-FFF2-40B4-BE49-F238E27FC236}">
                <a16:creationId xmlns:a16="http://schemas.microsoft.com/office/drawing/2014/main" id="{658EE151-F036-4375-AE04-322E16E76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156" y="1484375"/>
            <a:ext cx="3376247" cy="2186888"/>
          </a:xfrm>
          <a:prstGeom prst="rect">
            <a:avLst/>
          </a:prstGeom>
        </p:spPr>
      </p:pic>
      <p:pic>
        <p:nvPicPr>
          <p:cNvPr id="6" name="図 5">
            <a:extLst>
              <a:ext uri="{FF2B5EF4-FFF2-40B4-BE49-F238E27FC236}">
                <a16:creationId xmlns:a16="http://schemas.microsoft.com/office/drawing/2014/main" id="{0693525B-CC50-4777-B3D7-5F75CE5A75E7}"/>
              </a:ext>
            </a:extLst>
          </p:cNvPr>
          <p:cNvPicPr>
            <a:picLocks noChangeAspect="1"/>
          </p:cNvPicPr>
          <p:nvPr/>
        </p:nvPicPr>
        <p:blipFill>
          <a:blip r:embed="rId4"/>
          <a:stretch>
            <a:fillRect/>
          </a:stretch>
        </p:blipFill>
        <p:spPr>
          <a:xfrm>
            <a:off x="5546156" y="4122151"/>
            <a:ext cx="3376247" cy="2135773"/>
          </a:xfrm>
          <a:prstGeom prst="rect">
            <a:avLst/>
          </a:prstGeom>
        </p:spPr>
      </p:pic>
    </p:spTree>
    <p:extLst>
      <p:ext uri="{BB962C8B-B14F-4D97-AF65-F5344CB8AC3E}">
        <p14:creationId xmlns:p14="http://schemas.microsoft.com/office/powerpoint/2010/main" val="84269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8E3FA-3451-4C02-9BB3-6A412543D6DC}"/>
              </a:ext>
            </a:extLst>
          </p:cNvPr>
          <p:cNvSpPr>
            <a:spLocks noGrp="1"/>
          </p:cNvSpPr>
          <p:nvPr>
            <p:ph type="title"/>
          </p:nvPr>
        </p:nvSpPr>
        <p:spPr/>
        <p:txBody>
          <a:bodyPr/>
          <a:lstStyle/>
          <a:p>
            <a:r>
              <a:rPr kumimoji="1" lang="ja-JP" altLang="en-US" dirty="0"/>
              <a:t>今回の内容</a:t>
            </a:r>
          </a:p>
        </p:txBody>
      </p:sp>
      <p:sp>
        <p:nvSpPr>
          <p:cNvPr id="3" name="コンテンツ プレースホルダー 2">
            <a:extLst>
              <a:ext uri="{FF2B5EF4-FFF2-40B4-BE49-F238E27FC236}">
                <a16:creationId xmlns:a16="http://schemas.microsoft.com/office/drawing/2014/main" id="{DC97AF0D-1A7C-4E6E-B3A9-4385994A38F6}"/>
              </a:ext>
            </a:extLst>
          </p:cNvPr>
          <p:cNvSpPr>
            <a:spLocks noGrp="1"/>
          </p:cNvSpPr>
          <p:nvPr>
            <p:ph idx="1"/>
          </p:nvPr>
        </p:nvSpPr>
        <p:spPr/>
        <p:txBody>
          <a:bodyPr/>
          <a:lstStyle/>
          <a:p>
            <a:pPr marL="0" indent="0" algn="ctr">
              <a:buNone/>
            </a:pPr>
            <a:r>
              <a:rPr lang="ja-JP" altLang="en-US" sz="4000" dirty="0">
                <a:solidFill>
                  <a:schemeClr val="tx1"/>
                </a:solidFill>
              </a:rPr>
              <a:t>新テーマ</a:t>
            </a:r>
            <a:endParaRPr lang="en-US" altLang="ja-JP" sz="4000" dirty="0">
              <a:solidFill>
                <a:schemeClr val="tx1"/>
              </a:solidFill>
            </a:endParaRPr>
          </a:p>
          <a:p>
            <a:pPr marL="0" indent="0" algn="ctr">
              <a:buNone/>
            </a:pPr>
            <a:r>
              <a:rPr lang="ja-JP" altLang="en-US" sz="3200" dirty="0">
                <a:solidFill>
                  <a:schemeClr val="tx1"/>
                </a:solidFill>
              </a:rPr>
              <a:t>「内閣支持率と答弁データの動的相関の研究」</a:t>
            </a:r>
            <a:endParaRPr lang="en-US" altLang="ja-JP" sz="3200" dirty="0">
              <a:solidFill>
                <a:schemeClr val="tx1"/>
              </a:solidFill>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33955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A22D8-DA61-4646-B439-55F1C0CC1BEA}"/>
              </a:ext>
            </a:extLst>
          </p:cNvPr>
          <p:cNvSpPr>
            <a:spLocks noGrp="1"/>
          </p:cNvSpPr>
          <p:nvPr>
            <p:ph type="title"/>
          </p:nvPr>
        </p:nvSpPr>
        <p:spPr>
          <a:xfrm>
            <a:off x="124656" y="82221"/>
            <a:ext cx="7886700" cy="955869"/>
          </a:xfrm>
        </p:spPr>
        <p:txBody>
          <a:bodyPr/>
          <a:lstStyle/>
          <a:p>
            <a:r>
              <a:rPr kumimoji="1" lang="ja-JP" altLang="en-US" dirty="0">
                <a:latin typeface="ＭＳ Ｐゴシック" panose="020B0600070205080204" pitchFamily="50" charset="-128"/>
                <a:ea typeface="ＭＳ Ｐゴシック" panose="020B0600070205080204" pitchFamily="50" charset="-128"/>
              </a:rPr>
              <a:t>研究目的</a:t>
            </a:r>
          </a:p>
        </p:txBody>
      </p:sp>
      <p:sp>
        <p:nvSpPr>
          <p:cNvPr id="4" name="コンテンツ プレースホルダー 2">
            <a:extLst>
              <a:ext uri="{FF2B5EF4-FFF2-40B4-BE49-F238E27FC236}">
                <a16:creationId xmlns:a16="http://schemas.microsoft.com/office/drawing/2014/main" id="{053CD152-0C5E-4FC1-8638-50D2E3515FE4}"/>
              </a:ext>
            </a:extLst>
          </p:cNvPr>
          <p:cNvSpPr txBox="1">
            <a:spLocks/>
          </p:cNvSpPr>
          <p:nvPr/>
        </p:nvSpPr>
        <p:spPr>
          <a:xfrm>
            <a:off x="322327" y="1593984"/>
            <a:ext cx="8193024" cy="36186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7" name="正方形/長方形 6">
            <a:extLst>
              <a:ext uri="{FF2B5EF4-FFF2-40B4-BE49-F238E27FC236}">
                <a16:creationId xmlns:a16="http://schemas.microsoft.com/office/drawing/2014/main" id="{0C12571D-47C3-4667-A07D-7A8E77EBC4BA}"/>
              </a:ext>
            </a:extLst>
          </p:cNvPr>
          <p:cNvSpPr/>
          <p:nvPr/>
        </p:nvSpPr>
        <p:spPr>
          <a:xfrm>
            <a:off x="0" y="999617"/>
            <a:ext cx="9141114" cy="584775"/>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32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内閣支持率と答弁言語データの時系列解析</a:t>
            </a:r>
            <a:endParaRPr kumimoji="0"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988B033B-7D6E-4BB7-AA49-4A811EE4D97C}"/>
              </a:ext>
            </a:extLst>
          </p:cNvPr>
          <p:cNvSpPr txBox="1"/>
          <p:nvPr/>
        </p:nvSpPr>
        <p:spPr>
          <a:xfrm>
            <a:off x="124656" y="1999443"/>
            <a:ext cx="886694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従来研究では、データを測定した時点での特徴しか得られない。</a:t>
            </a:r>
            <a:r>
              <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endPar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 name="矢印: 右 9">
            <a:extLst>
              <a:ext uri="{FF2B5EF4-FFF2-40B4-BE49-F238E27FC236}">
                <a16:creationId xmlns:a16="http://schemas.microsoft.com/office/drawing/2014/main" id="{C8F5C5DD-9C51-441A-9D58-B6B40E7FB624}"/>
              </a:ext>
            </a:extLst>
          </p:cNvPr>
          <p:cNvSpPr/>
          <p:nvPr/>
        </p:nvSpPr>
        <p:spPr>
          <a:xfrm rot="5400000">
            <a:off x="4120885" y="2733074"/>
            <a:ext cx="595908" cy="60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FF98CA37-EE56-4516-8248-E5162D595F4D}"/>
              </a:ext>
            </a:extLst>
          </p:cNvPr>
          <p:cNvSpPr txBox="1"/>
          <p:nvPr/>
        </p:nvSpPr>
        <p:spPr>
          <a:xfrm>
            <a:off x="0" y="3487495"/>
            <a:ext cx="8991600"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時系列データと比較することにより、</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動的に言語データをグルーピングする。</a:t>
            </a:r>
          </a:p>
        </p:txBody>
      </p:sp>
      <p:sp>
        <p:nvSpPr>
          <p:cNvPr id="13" name="矢印: 右 12">
            <a:extLst>
              <a:ext uri="{FF2B5EF4-FFF2-40B4-BE49-F238E27FC236}">
                <a16:creationId xmlns:a16="http://schemas.microsoft.com/office/drawing/2014/main" id="{8BC3CF06-278C-4D50-8397-5E143E17C238}"/>
              </a:ext>
            </a:extLst>
          </p:cNvPr>
          <p:cNvSpPr/>
          <p:nvPr/>
        </p:nvSpPr>
        <p:spPr>
          <a:xfrm rot="5400000">
            <a:off x="4120885" y="4743268"/>
            <a:ext cx="595908" cy="60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 name="テキスト ボックス 14">
            <a:extLst>
              <a:ext uri="{FF2B5EF4-FFF2-40B4-BE49-F238E27FC236}">
                <a16:creationId xmlns:a16="http://schemas.microsoft.com/office/drawing/2014/main" id="{1E1364BA-C9E2-43F6-917B-116B14078606}"/>
              </a:ext>
            </a:extLst>
          </p:cNvPr>
          <p:cNvSpPr txBox="1"/>
          <p:nvPr/>
        </p:nvSpPr>
        <p:spPr>
          <a:xfrm>
            <a:off x="2886" y="5473317"/>
            <a:ext cx="9141114" cy="461665"/>
          </a:xfrm>
          <a:prstGeom prst="rect">
            <a:avLst/>
          </a:prstGeom>
          <a:noFill/>
        </p:spPr>
        <p:txBody>
          <a:bodyPr wrap="square" rtlCol="0">
            <a:spAutoFit/>
          </a:bodyPr>
          <a:lstStyle/>
          <a:p>
            <a:pPr lvl="0" algn="ctr" defTabSz="457200">
              <a:defRPr/>
            </a:pPr>
            <a:r>
              <a:rPr lang="ja-JP" altLang="en-US" sz="2400" b="1" dirty="0">
                <a:solidFill>
                  <a:prstClr val="black"/>
                </a:solidFill>
                <a:ea typeface="游ゴシック" panose="020B0400000000000000" pitchFamily="50" charset="-128"/>
              </a:rPr>
              <a:t>言語データの動的分析手法の確立</a:t>
            </a:r>
            <a:endParaRPr kumimoji="1" lang="en-US" altLang="ja-JP" sz="2400" b="1" i="0" u="none"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2870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6DAF0-9B03-4471-844F-F67D88B0E4D8}"/>
              </a:ext>
            </a:extLst>
          </p:cNvPr>
          <p:cNvSpPr>
            <a:spLocks noGrp="1"/>
          </p:cNvSpPr>
          <p:nvPr>
            <p:ph type="title"/>
          </p:nvPr>
        </p:nvSpPr>
        <p:spPr>
          <a:xfrm>
            <a:off x="151259" y="71490"/>
            <a:ext cx="7886700" cy="886872"/>
          </a:xfrm>
        </p:spPr>
        <p:txBody>
          <a:bodyPr/>
          <a:lstStyle/>
          <a:p>
            <a:r>
              <a:rPr kumimoji="1" lang="ja-JP" altLang="en-US" dirty="0">
                <a:latin typeface="ＭＳ Ｐゴシック" panose="020B0600070205080204" pitchFamily="50" charset="-128"/>
                <a:ea typeface="ＭＳ Ｐゴシック" panose="020B0600070205080204" pitchFamily="50" charset="-128"/>
              </a:rPr>
              <a:t>研究手法（全体）</a:t>
            </a:r>
          </a:p>
        </p:txBody>
      </p:sp>
      <p:sp>
        <p:nvSpPr>
          <p:cNvPr id="5" name="テキスト ボックス 4">
            <a:extLst>
              <a:ext uri="{FF2B5EF4-FFF2-40B4-BE49-F238E27FC236}">
                <a16:creationId xmlns:a16="http://schemas.microsoft.com/office/drawing/2014/main" id="{A0A94AAA-B890-40A9-A0FB-10234D7CDFC1}"/>
              </a:ext>
            </a:extLst>
          </p:cNvPr>
          <p:cNvSpPr txBox="1"/>
          <p:nvPr/>
        </p:nvSpPr>
        <p:spPr>
          <a:xfrm>
            <a:off x="243840" y="5183326"/>
            <a:ext cx="769434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両データを比較し、有益な相関を見出す。</a:t>
            </a:r>
          </a:p>
        </p:txBody>
      </p:sp>
      <p:pic>
        <p:nvPicPr>
          <p:cNvPr id="13" name="図 12">
            <a:extLst>
              <a:ext uri="{FF2B5EF4-FFF2-40B4-BE49-F238E27FC236}">
                <a16:creationId xmlns:a16="http://schemas.microsoft.com/office/drawing/2014/main" id="{06276A2C-930D-43FA-9341-59B73332B7E6}"/>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7660" y="1061149"/>
            <a:ext cx="9121041" cy="2536752"/>
          </a:xfrm>
          <a:prstGeom prst="rect">
            <a:avLst/>
          </a:prstGeom>
        </p:spPr>
      </p:pic>
      <p:sp>
        <p:nvSpPr>
          <p:cNvPr id="14" name="テキスト ボックス 13">
            <a:extLst>
              <a:ext uri="{FF2B5EF4-FFF2-40B4-BE49-F238E27FC236}">
                <a16:creationId xmlns:a16="http://schemas.microsoft.com/office/drawing/2014/main" id="{1DFB6F9D-2633-450E-9BF6-BCEC096B2186}"/>
              </a:ext>
            </a:extLst>
          </p:cNvPr>
          <p:cNvSpPr txBox="1"/>
          <p:nvPr/>
        </p:nvSpPr>
        <p:spPr>
          <a:xfrm>
            <a:off x="243840" y="3429000"/>
            <a:ext cx="8789541" cy="1754326"/>
          </a:xfrm>
          <a:prstGeom prst="rect">
            <a:avLst/>
          </a:prstGeom>
          <a:noFill/>
        </p:spPr>
        <p:txBody>
          <a:bodyPr wrap="square" rtlCol="0">
            <a:spAutoFit/>
          </a:bodyPr>
          <a:lstStyle/>
          <a:p>
            <a:pPr marL="342900" marR="0" lvl="0" indent="-342900" algn="l" defTabSz="457200" rtl="0" eaLnBrk="1" fontAlgn="auto" latinLnBrk="0" hangingPunct="1">
              <a:lnSpc>
                <a:spcPct val="250000"/>
              </a:lnSpc>
              <a:spcBef>
                <a:spcPts val="0"/>
              </a:spcBef>
              <a:spcAft>
                <a:spcPts val="0"/>
              </a:spcAft>
              <a:buClrTx/>
              <a:buSzTx/>
              <a:buFont typeface="+mj-lt"/>
              <a:buAutoNum type="arabicPeriod"/>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形態素解析</a:t>
            </a:r>
            <a:r>
              <a:rPr lang="ja-JP" altLang="en-US" sz="2400" dirty="0">
                <a:solidFill>
                  <a:prstClr val="black"/>
                </a:solidFill>
                <a:latin typeface="Calibri" panose="020F0502020204030204"/>
                <a:ea typeface="游ゴシック" panose="020B0400000000000000" pitchFamily="50" charset="-128"/>
              </a:rPr>
              <a:t>を行い</a:t>
            </a:r>
            <a:r>
              <a:rPr kumimoji="1" lang="ja-JP" altLang="en-US" sz="2400" b="0" i="0" u="none" strike="noStrike" kern="1200" cap="none" spc="0" normalizeH="0" baseline="0" noProof="0" dirty="0" err="1">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大臣の発言データを品詞ごとに分類</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内閣支持率データを時系列解析し、変動が大きい部分に着目</a:t>
            </a:r>
            <a:endParaRPr lang="en-US" altLang="ja-JP" sz="2400" dirty="0">
              <a:solidFill>
                <a:prstClr val="black"/>
              </a:solidFill>
              <a:latin typeface="Calibri" panose="020F0502020204030204"/>
              <a:ea typeface="游ゴシック" panose="020B0400000000000000" pitchFamily="50" charset="-128"/>
            </a:endParaRPr>
          </a:p>
          <a:p>
            <a:pPr marR="0" lvl="0" algn="l" defTabSz="457200" rtl="0" eaLnBrk="1" fontAlgn="auto" latinLnBrk="0" hangingPunct="1">
              <a:lnSpc>
                <a:spcPct val="100000"/>
              </a:lnSpc>
              <a:spcBef>
                <a:spcPts val="0"/>
              </a:spcBef>
              <a:spcAft>
                <a:spcPts val="0"/>
              </a:spcAft>
              <a:buClrTx/>
              <a:buSzTx/>
              <a:tabLst/>
              <a:defRPr/>
            </a:pPr>
            <a:endPar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7462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5AC89-282B-4055-852C-A3FC04352283}"/>
              </a:ext>
            </a:extLst>
          </p:cNvPr>
          <p:cNvSpPr>
            <a:spLocks noGrp="1"/>
          </p:cNvSpPr>
          <p:nvPr>
            <p:ph type="title"/>
          </p:nvPr>
        </p:nvSpPr>
        <p:spPr>
          <a:xfrm>
            <a:off x="135670" y="-62025"/>
            <a:ext cx="7886700" cy="970751"/>
          </a:xfrm>
        </p:spPr>
        <p:txBody>
          <a:bodyPr/>
          <a:lstStyle/>
          <a:p>
            <a:r>
              <a:rPr kumimoji="1" lang="ja-JP" altLang="en-US" dirty="0">
                <a:latin typeface="ＭＳ Ｐゴシック" panose="020B0600070205080204" pitchFamily="50" charset="-128"/>
                <a:ea typeface="ＭＳ Ｐゴシック" panose="020B0600070205080204" pitchFamily="50" charset="-128"/>
              </a:rPr>
              <a:t>研究手法②（詳細）</a:t>
            </a:r>
          </a:p>
        </p:txBody>
      </p:sp>
      <p:grpSp>
        <p:nvGrpSpPr>
          <p:cNvPr id="20" name="グループ化 19">
            <a:extLst>
              <a:ext uri="{FF2B5EF4-FFF2-40B4-BE49-F238E27FC236}">
                <a16:creationId xmlns:a16="http://schemas.microsoft.com/office/drawing/2014/main" id="{B50DCCF1-CB3A-4A01-BA04-5303AFF78060}"/>
              </a:ext>
            </a:extLst>
          </p:cNvPr>
          <p:cNvGrpSpPr/>
          <p:nvPr/>
        </p:nvGrpSpPr>
        <p:grpSpPr>
          <a:xfrm>
            <a:off x="234019" y="2218910"/>
            <a:ext cx="3635018" cy="2786240"/>
            <a:chOff x="135670" y="2973420"/>
            <a:chExt cx="5007268" cy="3167097"/>
          </a:xfrm>
        </p:grpSpPr>
        <p:pic>
          <p:nvPicPr>
            <p:cNvPr id="15" name="図 14">
              <a:extLst>
                <a:ext uri="{FF2B5EF4-FFF2-40B4-BE49-F238E27FC236}">
                  <a16:creationId xmlns:a16="http://schemas.microsoft.com/office/drawing/2014/main" id="{7C75EFE6-C037-4BB6-B346-217B50EFF17F}"/>
                </a:ext>
              </a:extLst>
            </p:cNvPr>
            <p:cNvPicPr>
              <a:picLocks noChangeAspect="1"/>
            </p:cNvPicPr>
            <p:nvPr/>
          </p:nvPicPr>
          <p:blipFill>
            <a:blip r:embed="rId2"/>
            <a:stretch>
              <a:fillRect/>
            </a:stretch>
          </p:blipFill>
          <p:spPr>
            <a:xfrm>
              <a:off x="135670" y="2973420"/>
              <a:ext cx="5007268" cy="3167097"/>
            </a:xfrm>
            <a:prstGeom prst="rect">
              <a:avLst/>
            </a:prstGeom>
          </p:spPr>
        </p:pic>
        <p:sp>
          <p:nvSpPr>
            <p:cNvPr id="17" name="四角形: 角を丸くする 16">
              <a:extLst>
                <a:ext uri="{FF2B5EF4-FFF2-40B4-BE49-F238E27FC236}">
                  <a16:creationId xmlns:a16="http://schemas.microsoft.com/office/drawing/2014/main" id="{8BD427BE-BCF8-468D-A7AF-948D37DA7523}"/>
                </a:ext>
              </a:extLst>
            </p:cNvPr>
            <p:cNvSpPr/>
            <p:nvPr/>
          </p:nvSpPr>
          <p:spPr>
            <a:xfrm rot="1951404">
              <a:off x="1713720" y="4340655"/>
              <a:ext cx="454035" cy="14741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BEF25B26-5BC8-4963-BC4B-B776EF5219B3}"/>
                </a:ext>
              </a:extLst>
            </p:cNvPr>
            <p:cNvSpPr/>
            <p:nvPr/>
          </p:nvSpPr>
          <p:spPr>
            <a:xfrm rot="905866">
              <a:off x="4373522" y="3951886"/>
              <a:ext cx="416560" cy="17988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566B8490-DF7E-4B4D-98E3-B69E368491D6}"/>
              </a:ext>
            </a:extLst>
          </p:cNvPr>
          <p:cNvGrpSpPr/>
          <p:nvPr/>
        </p:nvGrpSpPr>
        <p:grpSpPr>
          <a:xfrm>
            <a:off x="5573918" y="1995005"/>
            <a:ext cx="3527028" cy="2894340"/>
            <a:chOff x="4880082" y="2149642"/>
            <a:chExt cx="4328940" cy="1178342"/>
          </a:xfrm>
        </p:grpSpPr>
        <p:sp>
          <p:nvSpPr>
            <p:cNvPr id="22" name="テキスト ボックス 21">
              <a:extLst>
                <a:ext uri="{FF2B5EF4-FFF2-40B4-BE49-F238E27FC236}">
                  <a16:creationId xmlns:a16="http://schemas.microsoft.com/office/drawing/2014/main" id="{63DE2D56-FFF1-4082-9C0F-C03CEFD1BB44}"/>
                </a:ext>
              </a:extLst>
            </p:cNvPr>
            <p:cNvSpPr txBox="1"/>
            <p:nvPr/>
          </p:nvSpPr>
          <p:spPr>
            <a:xfrm>
              <a:off x="4880082" y="2149642"/>
              <a:ext cx="4328940" cy="263134"/>
            </a:xfrm>
            <a:prstGeom prst="rect">
              <a:avLst/>
            </a:prstGeom>
            <a:noFill/>
            <a:ln>
              <a:solidFill>
                <a:schemeClr val="tx1"/>
              </a:solidFill>
            </a:ln>
          </p:spPr>
          <p:txBody>
            <a:bodyPr wrap="square" rtlCol="0">
              <a:spAutoFit/>
            </a:bodyPr>
            <a:lstStyle/>
            <a:p>
              <a:r>
                <a:rPr kumimoji="1" lang="ja-JP" altLang="en-US" b="1" dirty="0">
                  <a:latin typeface="游ゴシック" panose="020B0400000000000000" pitchFamily="50" charset="-128"/>
                  <a:ea typeface="游ゴシック" panose="020B0400000000000000" pitchFamily="50" charset="-128"/>
                </a:rPr>
                <a:t>支持率が上がる</a:t>
              </a:r>
              <a:r>
                <a:rPr kumimoji="1" lang="ja-JP" altLang="en-US" b="1" dirty="0">
                  <a:solidFill>
                    <a:srgbClr val="FF0000"/>
                  </a:solidFill>
                  <a:latin typeface="游ゴシック" panose="020B0400000000000000" pitchFamily="50" charset="-128"/>
                  <a:ea typeface="游ゴシック" panose="020B0400000000000000" pitchFamily="50" charset="-128"/>
                </a:rPr>
                <a:t>直前</a:t>
              </a:r>
              <a:r>
                <a:rPr kumimoji="1" lang="ja-JP" altLang="en-US" b="1" dirty="0">
                  <a:latin typeface="游ゴシック" panose="020B0400000000000000" pitchFamily="50" charset="-128"/>
                  <a:ea typeface="游ゴシック" panose="020B0400000000000000" pitchFamily="50" charset="-128"/>
                </a:rPr>
                <a:t>に出てくる</a:t>
              </a:r>
              <a:endParaRPr kumimoji="1" lang="en-US" altLang="ja-JP" b="1" dirty="0">
                <a:latin typeface="游ゴシック" panose="020B0400000000000000" pitchFamily="50" charset="-128"/>
                <a:ea typeface="游ゴシック" panose="020B0400000000000000" pitchFamily="50" charset="-128"/>
              </a:endParaRPr>
            </a:p>
            <a:p>
              <a:r>
                <a:rPr kumimoji="1" lang="ja-JP" altLang="en-US" b="1" dirty="0">
                  <a:latin typeface="游ゴシック" panose="020B0400000000000000" pitchFamily="50" charset="-128"/>
                  <a:ea typeface="游ゴシック" panose="020B0400000000000000" pitchFamily="50" charset="-128"/>
                </a:rPr>
                <a:t>特徴語</a:t>
              </a:r>
            </a:p>
          </p:txBody>
        </p:sp>
        <p:sp>
          <p:nvSpPr>
            <p:cNvPr id="27" name="テキスト ボックス 26">
              <a:extLst>
                <a:ext uri="{FF2B5EF4-FFF2-40B4-BE49-F238E27FC236}">
                  <a16:creationId xmlns:a16="http://schemas.microsoft.com/office/drawing/2014/main" id="{0EDEA0FB-13B7-423A-896A-C4E9B79854E2}"/>
                </a:ext>
              </a:extLst>
            </p:cNvPr>
            <p:cNvSpPr txBox="1"/>
            <p:nvPr/>
          </p:nvSpPr>
          <p:spPr>
            <a:xfrm>
              <a:off x="4880082" y="2603383"/>
              <a:ext cx="4328940" cy="263134"/>
            </a:xfrm>
            <a:prstGeom prst="rect">
              <a:avLst/>
            </a:prstGeom>
            <a:noFill/>
            <a:ln>
              <a:solidFill>
                <a:schemeClr val="tx1"/>
              </a:solidFill>
            </a:ln>
          </p:spPr>
          <p:txBody>
            <a:bodyPr wrap="square" rtlCol="0">
              <a:spAutoFit/>
            </a:bodyPr>
            <a:lstStyle/>
            <a:p>
              <a:r>
                <a:rPr kumimoji="1" lang="ja-JP" altLang="en-US" b="1" dirty="0">
                  <a:latin typeface="游ゴシック" panose="020B0400000000000000" pitchFamily="50" charset="-128"/>
                  <a:ea typeface="游ゴシック" panose="020B0400000000000000" pitchFamily="50" charset="-128"/>
                </a:rPr>
                <a:t>支持率が上がっている</a:t>
              </a:r>
              <a:r>
                <a:rPr lang="ja-JP" altLang="en-US" b="1" dirty="0">
                  <a:solidFill>
                    <a:srgbClr val="FF0000"/>
                  </a:solidFill>
                  <a:latin typeface="游ゴシック" panose="020B0400000000000000" pitchFamily="50" charset="-128"/>
                  <a:ea typeface="游ゴシック" panose="020B0400000000000000" pitchFamily="50" charset="-128"/>
                </a:rPr>
                <a:t>最中</a:t>
              </a:r>
              <a:r>
                <a:rPr kumimoji="1" lang="ja-JP" altLang="en-US" b="1" dirty="0">
                  <a:latin typeface="游ゴシック" panose="020B0400000000000000" pitchFamily="50" charset="-128"/>
                  <a:ea typeface="游ゴシック" panose="020B0400000000000000" pitchFamily="50" charset="-128"/>
                </a:rPr>
                <a:t>に</a:t>
              </a:r>
              <a:endParaRPr kumimoji="1" lang="en-US" altLang="ja-JP" b="1" dirty="0">
                <a:latin typeface="游ゴシック" panose="020B0400000000000000" pitchFamily="50" charset="-128"/>
                <a:ea typeface="游ゴシック" panose="020B0400000000000000" pitchFamily="50" charset="-128"/>
              </a:endParaRPr>
            </a:p>
            <a:p>
              <a:r>
                <a:rPr kumimoji="1" lang="ja-JP" altLang="en-US" b="1" dirty="0">
                  <a:latin typeface="游ゴシック" panose="020B0400000000000000" pitchFamily="50" charset="-128"/>
                  <a:ea typeface="游ゴシック" panose="020B0400000000000000" pitchFamily="50" charset="-128"/>
                </a:rPr>
                <a:t>出てくる特徴語</a:t>
              </a:r>
            </a:p>
          </p:txBody>
        </p:sp>
        <p:sp>
          <p:nvSpPr>
            <p:cNvPr id="28" name="テキスト ボックス 27">
              <a:extLst>
                <a:ext uri="{FF2B5EF4-FFF2-40B4-BE49-F238E27FC236}">
                  <a16:creationId xmlns:a16="http://schemas.microsoft.com/office/drawing/2014/main" id="{3B6D4C9F-A419-44CA-80B6-18ADC76BD256}"/>
                </a:ext>
              </a:extLst>
            </p:cNvPr>
            <p:cNvSpPr txBox="1"/>
            <p:nvPr/>
          </p:nvSpPr>
          <p:spPr>
            <a:xfrm>
              <a:off x="4880082" y="3064850"/>
              <a:ext cx="4328940" cy="263134"/>
            </a:xfrm>
            <a:prstGeom prst="rect">
              <a:avLst/>
            </a:prstGeom>
            <a:noFill/>
            <a:ln>
              <a:solidFill>
                <a:schemeClr val="tx1"/>
              </a:solidFill>
            </a:ln>
          </p:spPr>
          <p:txBody>
            <a:bodyPr wrap="square" rtlCol="0">
              <a:spAutoFit/>
            </a:bodyPr>
            <a:lstStyle/>
            <a:p>
              <a:r>
                <a:rPr kumimoji="1" lang="ja-JP" altLang="en-US" b="1" dirty="0">
                  <a:latin typeface="游ゴシック" panose="020B0400000000000000" pitchFamily="50" charset="-128"/>
                  <a:ea typeface="游ゴシック" panose="020B0400000000000000" pitchFamily="50" charset="-128"/>
                </a:rPr>
                <a:t>支持率が上がった</a:t>
              </a:r>
              <a:r>
                <a:rPr kumimoji="1" lang="ja-JP" altLang="en-US" b="1" dirty="0">
                  <a:solidFill>
                    <a:srgbClr val="FF0000"/>
                  </a:solidFill>
                  <a:latin typeface="游ゴシック" panose="020B0400000000000000" pitchFamily="50" charset="-128"/>
                  <a:ea typeface="游ゴシック" panose="020B0400000000000000" pitchFamily="50" charset="-128"/>
                </a:rPr>
                <a:t>後</a:t>
              </a:r>
              <a:r>
                <a:rPr kumimoji="1" lang="ja-JP" altLang="en-US" b="1" dirty="0">
                  <a:latin typeface="游ゴシック" panose="020B0400000000000000" pitchFamily="50" charset="-128"/>
                  <a:ea typeface="游ゴシック" panose="020B0400000000000000" pitchFamily="50" charset="-128"/>
                </a:rPr>
                <a:t>に出てくる</a:t>
              </a:r>
              <a:endParaRPr kumimoji="1" lang="en-US" altLang="ja-JP" b="1" dirty="0">
                <a:latin typeface="游ゴシック" panose="020B0400000000000000" pitchFamily="50" charset="-128"/>
                <a:ea typeface="游ゴシック" panose="020B0400000000000000" pitchFamily="50" charset="-128"/>
              </a:endParaRPr>
            </a:p>
            <a:p>
              <a:r>
                <a:rPr kumimoji="1" lang="ja-JP" altLang="en-US" b="1" dirty="0">
                  <a:latin typeface="游ゴシック" panose="020B0400000000000000" pitchFamily="50" charset="-128"/>
                  <a:ea typeface="游ゴシック" panose="020B0400000000000000" pitchFamily="50" charset="-128"/>
                </a:rPr>
                <a:t>特徴語</a:t>
              </a:r>
            </a:p>
          </p:txBody>
        </p:sp>
      </p:grpSp>
      <p:sp>
        <p:nvSpPr>
          <p:cNvPr id="29" name="テキスト ボックス 28">
            <a:extLst>
              <a:ext uri="{FF2B5EF4-FFF2-40B4-BE49-F238E27FC236}">
                <a16:creationId xmlns:a16="http://schemas.microsoft.com/office/drawing/2014/main" id="{ECDF98D8-3ED1-4B72-8C61-D90626AF26D8}"/>
              </a:ext>
            </a:extLst>
          </p:cNvPr>
          <p:cNvSpPr txBox="1"/>
          <p:nvPr/>
        </p:nvSpPr>
        <p:spPr>
          <a:xfrm>
            <a:off x="5573918" y="5144627"/>
            <a:ext cx="4328940" cy="369332"/>
          </a:xfrm>
          <a:prstGeom prst="rect">
            <a:avLst/>
          </a:prstGeom>
          <a:noFill/>
        </p:spPr>
        <p:txBody>
          <a:bodyPr wrap="square" rtlCol="0">
            <a:spAutoFit/>
          </a:bodyPr>
          <a:lstStyle/>
          <a:p>
            <a:r>
              <a:rPr kumimoji="1" lang="en-US" altLang="ja-JP" b="1" dirty="0"/>
              <a:t>etc.</a:t>
            </a:r>
            <a:endParaRPr kumimoji="1" lang="ja-JP" altLang="en-US" b="1" dirty="0"/>
          </a:p>
        </p:txBody>
      </p:sp>
      <p:grpSp>
        <p:nvGrpSpPr>
          <p:cNvPr id="44" name="グループ化 43">
            <a:extLst>
              <a:ext uri="{FF2B5EF4-FFF2-40B4-BE49-F238E27FC236}">
                <a16:creationId xmlns:a16="http://schemas.microsoft.com/office/drawing/2014/main" id="{9E7DB76E-EB8C-4F84-A27B-767915C3510F}"/>
              </a:ext>
            </a:extLst>
          </p:cNvPr>
          <p:cNvGrpSpPr/>
          <p:nvPr/>
        </p:nvGrpSpPr>
        <p:grpSpPr>
          <a:xfrm>
            <a:off x="3918907" y="2814270"/>
            <a:ext cx="1740614" cy="2217782"/>
            <a:chOff x="3775273" y="3174799"/>
            <a:chExt cx="1740614" cy="2217782"/>
          </a:xfrm>
        </p:grpSpPr>
        <p:sp>
          <p:nvSpPr>
            <p:cNvPr id="39" name="矢印: 右 38">
              <a:extLst>
                <a:ext uri="{FF2B5EF4-FFF2-40B4-BE49-F238E27FC236}">
                  <a16:creationId xmlns:a16="http://schemas.microsoft.com/office/drawing/2014/main" id="{0C6D277B-D300-4403-998B-406B535AD5E4}"/>
                </a:ext>
              </a:extLst>
            </p:cNvPr>
            <p:cNvSpPr/>
            <p:nvPr/>
          </p:nvSpPr>
          <p:spPr>
            <a:xfrm rot="19528051">
              <a:off x="3775273" y="3174799"/>
              <a:ext cx="1740614" cy="369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B6B7FB87-3696-48B1-B55B-6E3F3F445D72}"/>
                </a:ext>
              </a:extLst>
            </p:cNvPr>
            <p:cNvSpPr/>
            <p:nvPr/>
          </p:nvSpPr>
          <p:spPr>
            <a:xfrm>
              <a:off x="3955109" y="3619336"/>
              <a:ext cx="1447777" cy="353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944183AE-6E09-430A-A336-896F1FA3FB05}"/>
                </a:ext>
              </a:extLst>
            </p:cNvPr>
            <p:cNvSpPr/>
            <p:nvPr/>
          </p:nvSpPr>
          <p:spPr>
            <a:xfrm rot="2890931">
              <a:off x="3583392" y="4285305"/>
              <a:ext cx="1882809" cy="331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371323B1-388F-44FA-8DBA-7C11C20DC8D9}"/>
              </a:ext>
            </a:extLst>
          </p:cNvPr>
          <p:cNvSpPr txBox="1"/>
          <p:nvPr/>
        </p:nvSpPr>
        <p:spPr>
          <a:xfrm>
            <a:off x="465653" y="1903898"/>
            <a:ext cx="2992910" cy="369332"/>
          </a:xfrm>
          <a:prstGeom prst="rect">
            <a:avLst/>
          </a:prstGeom>
          <a:noFill/>
        </p:spPr>
        <p:txBody>
          <a:bodyPr wrap="square" rtlCol="0">
            <a:spAutoFit/>
          </a:bodyPr>
          <a:lstStyle/>
          <a:p>
            <a:r>
              <a:rPr kumimoji="1" lang="ja-JP" altLang="en-US" b="1" dirty="0">
                <a:latin typeface="游ゴシック" panose="020B0400000000000000" pitchFamily="50" charset="-128"/>
                <a:ea typeface="游ゴシック" panose="020B0400000000000000" pitchFamily="50" charset="-128"/>
              </a:rPr>
              <a:t>内閣支持率データ</a:t>
            </a:r>
          </a:p>
        </p:txBody>
      </p:sp>
      <p:sp>
        <p:nvSpPr>
          <p:cNvPr id="48" name="テキスト ボックス 47">
            <a:extLst>
              <a:ext uri="{FF2B5EF4-FFF2-40B4-BE49-F238E27FC236}">
                <a16:creationId xmlns:a16="http://schemas.microsoft.com/office/drawing/2014/main" id="{6321AB05-03C5-464B-86D9-FC2285E4F3F1}"/>
              </a:ext>
            </a:extLst>
          </p:cNvPr>
          <p:cNvSpPr txBox="1"/>
          <p:nvPr/>
        </p:nvSpPr>
        <p:spPr>
          <a:xfrm>
            <a:off x="243840" y="5513959"/>
            <a:ext cx="8829040" cy="830997"/>
          </a:xfrm>
          <a:prstGeom prst="rect">
            <a:avLst/>
          </a:prstGeom>
          <a:noFill/>
        </p:spPr>
        <p:txBody>
          <a:bodyPr wrap="square" rtlCol="0">
            <a:spAutoFit/>
          </a:bodyPr>
          <a:lstStyle/>
          <a:p>
            <a:r>
              <a:rPr kumimoji="1" lang="ja-JP" altLang="en-US" sz="2400" b="1" dirty="0">
                <a:latin typeface="游ゴシック" panose="020B0400000000000000" pitchFamily="50" charset="-128"/>
                <a:ea typeface="游ゴシック" panose="020B0400000000000000" pitchFamily="50" charset="-128"/>
              </a:rPr>
              <a:t>支持率の変動によって言語データをグループ分けし、</a:t>
            </a:r>
            <a:endParaRPr kumimoji="1" lang="en-US" altLang="ja-JP" sz="2400" b="1" dirty="0">
              <a:latin typeface="游ゴシック" panose="020B0400000000000000" pitchFamily="50" charset="-128"/>
              <a:ea typeface="游ゴシック" panose="020B0400000000000000" pitchFamily="50" charset="-128"/>
            </a:endParaRPr>
          </a:p>
          <a:p>
            <a:r>
              <a:rPr kumimoji="1" lang="ja-JP" altLang="en-US" sz="2400" b="1" dirty="0">
                <a:latin typeface="游ゴシック" panose="020B0400000000000000" pitchFamily="50" charset="-128"/>
                <a:ea typeface="游ゴシック" panose="020B0400000000000000" pitchFamily="50" charset="-128"/>
              </a:rPr>
              <a:t>支持率の上下により、発言に特徴が出るか検証する</a:t>
            </a:r>
            <a:endParaRPr kumimoji="1" lang="en-US" altLang="ja-JP" sz="2400"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82708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1276-3E8F-417E-803E-A86E6822955D}"/>
              </a:ext>
            </a:extLst>
          </p:cNvPr>
          <p:cNvSpPr>
            <a:spLocks noGrp="1"/>
          </p:cNvSpPr>
          <p:nvPr>
            <p:ph type="title"/>
          </p:nvPr>
        </p:nvSpPr>
        <p:spPr/>
        <p:txBody>
          <a:bodyPr/>
          <a:lstStyle/>
          <a:p>
            <a:r>
              <a:rPr kumimoji="1" lang="ja-JP" altLang="en-US" dirty="0"/>
              <a:t>今回の進捗内容</a:t>
            </a:r>
          </a:p>
        </p:txBody>
      </p:sp>
      <p:sp>
        <p:nvSpPr>
          <p:cNvPr id="3" name="コンテンツ プレースホルダー 2">
            <a:extLst>
              <a:ext uri="{FF2B5EF4-FFF2-40B4-BE49-F238E27FC236}">
                <a16:creationId xmlns:a16="http://schemas.microsoft.com/office/drawing/2014/main" id="{DB186124-78EC-4EED-B3E0-E7BBDA13BC4C}"/>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2800" dirty="0"/>
              <a:t>データの収集</a:t>
            </a:r>
            <a:endParaRPr kumimoji="1" lang="en-US" altLang="ja-JP" sz="2800" dirty="0"/>
          </a:p>
          <a:p>
            <a:pPr lvl="1">
              <a:buFont typeface="Wingdings" panose="05000000000000000000" pitchFamily="2" charset="2"/>
              <a:buChar char="l"/>
            </a:pPr>
            <a:r>
              <a:rPr lang="ja-JP" altLang="en-US" sz="2400" dirty="0"/>
              <a:t>月毎に安倍総理大臣の答弁データを集める</a:t>
            </a:r>
            <a:endParaRPr lang="en-US" altLang="ja-JP" sz="2400" dirty="0"/>
          </a:p>
          <a:p>
            <a:pPr lvl="1">
              <a:buFont typeface="Wingdings" panose="05000000000000000000" pitchFamily="2" charset="2"/>
              <a:buChar char="l"/>
            </a:pPr>
            <a:r>
              <a:rPr kumimoji="1" lang="en-US" altLang="ja-JP" sz="2400" dirty="0"/>
              <a:t>NHK</a:t>
            </a:r>
            <a:r>
              <a:rPr kumimoji="1" lang="ja-JP" altLang="en-US" sz="2400" dirty="0"/>
              <a:t>のサイトから内閣支持率を収集</a:t>
            </a:r>
            <a:endParaRPr kumimoji="1" lang="en-US" altLang="ja-JP" sz="2600" dirty="0"/>
          </a:p>
          <a:p>
            <a:pPr>
              <a:buFont typeface="Wingdings" panose="05000000000000000000" pitchFamily="2" charset="2"/>
              <a:buChar char="l"/>
            </a:pPr>
            <a:r>
              <a:rPr lang="ja-JP" altLang="en-US" sz="2800" dirty="0"/>
              <a:t>データのグルーピング</a:t>
            </a:r>
            <a:endParaRPr lang="en-US" altLang="ja-JP" sz="2800" dirty="0"/>
          </a:p>
          <a:p>
            <a:pPr lvl="1">
              <a:buFont typeface="Wingdings" panose="05000000000000000000" pitchFamily="2" charset="2"/>
              <a:buChar char="l"/>
            </a:pPr>
            <a:r>
              <a:rPr lang="ja-JP" altLang="en-US" sz="2400" dirty="0"/>
              <a:t>支持率が上下するタイミング毎にデータを纏める</a:t>
            </a:r>
            <a:endParaRPr lang="en-US" altLang="ja-JP" sz="2400" dirty="0"/>
          </a:p>
          <a:p>
            <a:pPr>
              <a:buFont typeface="Wingdings" panose="05000000000000000000" pitchFamily="2" charset="2"/>
              <a:buChar char="l"/>
            </a:pPr>
            <a:r>
              <a:rPr kumimoji="1" lang="ja-JP" altLang="en-US" sz="2800" dirty="0"/>
              <a:t>両データの特徴分析</a:t>
            </a:r>
            <a:endParaRPr lang="en-US" altLang="ja-JP" sz="2600" dirty="0"/>
          </a:p>
          <a:p>
            <a:pPr lvl="1">
              <a:buFont typeface="Wingdings" panose="05000000000000000000" pitchFamily="2" charset="2"/>
              <a:buChar char="l"/>
            </a:pPr>
            <a:r>
              <a:rPr lang="ja-JP" altLang="en-US" sz="2400" dirty="0"/>
              <a:t>接続詞の順接・逆接の使用頻度の確認</a:t>
            </a:r>
            <a:endParaRPr kumimoji="1" lang="en-US" altLang="ja-JP" sz="2400" dirty="0"/>
          </a:p>
          <a:p>
            <a:pPr lvl="1">
              <a:buFont typeface="Wingdings" panose="05000000000000000000" pitchFamily="2" charset="2"/>
              <a:buChar char="l"/>
            </a:pPr>
            <a:r>
              <a:rPr lang="ja-JP" altLang="en-US" sz="2400" dirty="0"/>
              <a:t>頻出単語を確認し、特徴語を分析</a:t>
            </a:r>
            <a:endParaRPr lang="en-US" altLang="ja-JP" sz="2400" dirty="0"/>
          </a:p>
          <a:p>
            <a:pPr lvl="1">
              <a:buFont typeface="Wingdings" panose="05000000000000000000" pitchFamily="2" charset="2"/>
              <a:buChar char="l"/>
            </a:pPr>
            <a:r>
              <a:rPr lang="ja-JP" altLang="en-US" sz="2400" dirty="0"/>
              <a:t>機械学習を行い、支持率の上下により言語データを判別できるか</a:t>
            </a:r>
            <a:endParaRPr lang="en-US" altLang="ja-JP" sz="2400" dirty="0"/>
          </a:p>
          <a:p>
            <a:pPr lvl="1">
              <a:buFont typeface="Wingdings" panose="05000000000000000000" pitchFamily="2" charset="2"/>
              <a:buChar char="l"/>
            </a:pPr>
            <a:endParaRPr lang="en-US" altLang="ja-JP" sz="2400" dirty="0"/>
          </a:p>
        </p:txBody>
      </p:sp>
    </p:spTree>
    <p:extLst>
      <p:ext uri="{BB962C8B-B14F-4D97-AF65-F5344CB8AC3E}">
        <p14:creationId xmlns:p14="http://schemas.microsoft.com/office/powerpoint/2010/main" val="62120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FA19C8-9624-48BF-8CB7-F3360155CFFF}"/>
              </a:ext>
            </a:extLst>
          </p:cNvPr>
          <p:cNvSpPr>
            <a:spLocks noGrp="1"/>
          </p:cNvSpPr>
          <p:nvPr>
            <p:ph type="title"/>
          </p:nvPr>
        </p:nvSpPr>
        <p:spPr/>
        <p:txBody>
          <a:bodyPr/>
          <a:lstStyle/>
          <a:p>
            <a:r>
              <a:rPr kumimoji="1" lang="ja-JP" altLang="en-US" dirty="0"/>
              <a:t>収集データの詳細</a:t>
            </a:r>
          </a:p>
        </p:txBody>
      </p:sp>
      <p:graphicFrame>
        <p:nvGraphicFramePr>
          <p:cNvPr id="4" name="コンテンツ プレースホルダー 3">
            <a:extLst>
              <a:ext uri="{FF2B5EF4-FFF2-40B4-BE49-F238E27FC236}">
                <a16:creationId xmlns:a16="http://schemas.microsoft.com/office/drawing/2014/main" id="{BD7516F2-DA74-40A5-B1DC-DA04E52125AC}"/>
              </a:ext>
            </a:extLst>
          </p:cNvPr>
          <p:cNvGraphicFramePr>
            <a:graphicFrameLocks noGrp="1"/>
          </p:cNvGraphicFramePr>
          <p:nvPr>
            <p:ph idx="1"/>
            <p:extLst>
              <p:ext uri="{D42A27DB-BD31-4B8C-83A1-F6EECF244321}">
                <p14:modId xmlns:p14="http://schemas.microsoft.com/office/powerpoint/2010/main" val="3831962874"/>
              </p:ext>
            </p:extLst>
          </p:nvPr>
        </p:nvGraphicFramePr>
        <p:xfrm>
          <a:off x="746506" y="1355026"/>
          <a:ext cx="7763510" cy="1828800"/>
        </p:xfrm>
        <a:graphic>
          <a:graphicData uri="http://schemas.openxmlformats.org/drawingml/2006/table">
            <a:tbl>
              <a:tblPr firstRow="1" bandRow="1">
                <a:tableStyleId>{5C22544A-7EE6-4342-B048-85BDC9FD1C3A}</a:tableStyleId>
              </a:tblPr>
              <a:tblGrid>
                <a:gridCol w="2230205">
                  <a:extLst>
                    <a:ext uri="{9D8B030D-6E8A-4147-A177-3AD203B41FA5}">
                      <a16:colId xmlns:a16="http://schemas.microsoft.com/office/drawing/2014/main" val="1393332607"/>
                    </a:ext>
                  </a:extLst>
                </a:gridCol>
                <a:gridCol w="3253401">
                  <a:extLst>
                    <a:ext uri="{9D8B030D-6E8A-4147-A177-3AD203B41FA5}">
                      <a16:colId xmlns:a16="http://schemas.microsoft.com/office/drawing/2014/main" val="2790751385"/>
                    </a:ext>
                  </a:extLst>
                </a:gridCol>
                <a:gridCol w="2279904">
                  <a:extLst>
                    <a:ext uri="{9D8B030D-6E8A-4147-A177-3AD203B41FA5}">
                      <a16:colId xmlns:a16="http://schemas.microsoft.com/office/drawing/2014/main" val="2017730626"/>
                    </a:ext>
                  </a:extLst>
                </a:gridCol>
              </a:tblGrid>
              <a:tr h="334404">
                <a:tc>
                  <a:txBody>
                    <a:bodyPr/>
                    <a:lstStyle/>
                    <a:p>
                      <a:endParaRPr kumimoji="1" lang="ja-JP" altLang="en-US" dirty="0"/>
                    </a:p>
                  </a:txBody>
                  <a:tcPr/>
                </a:tc>
                <a:tc>
                  <a:txBody>
                    <a:bodyPr/>
                    <a:lstStyle/>
                    <a:p>
                      <a:r>
                        <a:rPr kumimoji="1" lang="ja-JP" altLang="en-US" dirty="0"/>
                        <a:t>国会会議録</a:t>
                      </a:r>
                      <a:r>
                        <a:rPr kumimoji="1" lang="en-US" altLang="ja-JP" dirty="0"/>
                        <a:t>API</a:t>
                      </a:r>
                      <a:endParaRPr kumimoji="1" lang="ja-JP" altLang="en-US" dirty="0"/>
                    </a:p>
                  </a:txBody>
                  <a:tcPr/>
                </a:tc>
                <a:tc>
                  <a:txBody>
                    <a:bodyPr/>
                    <a:lstStyle/>
                    <a:p>
                      <a:r>
                        <a:rPr kumimoji="1" lang="ja-JP" altLang="en-US" dirty="0"/>
                        <a:t>内閣支持率</a:t>
                      </a:r>
                    </a:p>
                  </a:txBody>
                  <a:tcPr/>
                </a:tc>
                <a:extLst>
                  <a:ext uri="{0D108BD9-81ED-4DB2-BD59-A6C34878D82A}">
                    <a16:rowId xmlns:a16="http://schemas.microsoft.com/office/drawing/2014/main" val="3720151585"/>
                  </a:ext>
                </a:extLst>
              </a:tr>
              <a:tr h="334404">
                <a:tc>
                  <a:txBody>
                    <a:bodyPr/>
                    <a:lstStyle/>
                    <a:p>
                      <a:r>
                        <a:rPr kumimoji="1" lang="ja-JP" altLang="en-US" b="1" dirty="0">
                          <a:latin typeface="游ゴシック" panose="020B0400000000000000" pitchFamily="50" charset="-128"/>
                          <a:ea typeface="游ゴシック" panose="020B0400000000000000" pitchFamily="50" charset="-128"/>
                        </a:rPr>
                        <a:t>取得時期</a:t>
                      </a:r>
                    </a:p>
                  </a:txBody>
                  <a:tcPr/>
                </a:tc>
                <a:tc>
                  <a:txBody>
                    <a:bodyPr/>
                    <a:lstStyle/>
                    <a:p>
                      <a:r>
                        <a:rPr kumimoji="1" lang="en-US" altLang="ja-JP" b="1" dirty="0">
                          <a:latin typeface="游ゴシック" panose="020B0400000000000000" pitchFamily="50" charset="-128"/>
                          <a:ea typeface="游ゴシック" panose="020B0400000000000000" pitchFamily="50" charset="-128"/>
                        </a:rPr>
                        <a:t>2013/01~2018/8</a:t>
                      </a:r>
                      <a:endParaRPr kumimoji="1" lang="ja-JP" altLang="en-US" b="1" dirty="0">
                        <a:latin typeface="游ゴシック" panose="020B0400000000000000" pitchFamily="50" charset="-128"/>
                        <a:ea typeface="游ゴシック" panose="020B0400000000000000" pitchFamily="50" charset="-128"/>
                      </a:endParaRPr>
                    </a:p>
                  </a:txBody>
                  <a:tcPr/>
                </a:tc>
                <a:tc>
                  <a:txBody>
                    <a:bodyPr/>
                    <a:lstStyle/>
                    <a:p>
                      <a:r>
                        <a:rPr kumimoji="1" lang="en-US" altLang="ja-JP" b="1" dirty="0">
                          <a:latin typeface="游ゴシック" panose="020B0400000000000000" pitchFamily="50" charset="-128"/>
                          <a:ea typeface="游ゴシック" panose="020B0400000000000000" pitchFamily="50" charset="-128"/>
                        </a:rPr>
                        <a:t>2013/01~2018/8</a:t>
                      </a:r>
                    </a:p>
                  </a:txBody>
                  <a:tcPr/>
                </a:tc>
                <a:extLst>
                  <a:ext uri="{0D108BD9-81ED-4DB2-BD59-A6C34878D82A}">
                    <a16:rowId xmlns:a16="http://schemas.microsoft.com/office/drawing/2014/main" val="4258223403"/>
                  </a:ext>
                </a:extLst>
              </a:tr>
              <a:tr h="334404">
                <a:tc>
                  <a:txBody>
                    <a:bodyPr/>
                    <a:lstStyle/>
                    <a:p>
                      <a:r>
                        <a:rPr kumimoji="1" lang="ja-JP" altLang="en-US" b="1" dirty="0">
                          <a:latin typeface="游ゴシック" panose="020B0400000000000000" pitchFamily="50" charset="-128"/>
                          <a:ea typeface="游ゴシック" panose="020B0400000000000000" pitchFamily="50" charset="-128"/>
                        </a:rPr>
                        <a:t>取得対象者</a:t>
                      </a:r>
                      <a:r>
                        <a:rPr kumimoji="1" lang="en-US" altLang="ja-JP" b="1" dirty="0">
                          <a:latin typeface="游ゴシック" panose="020B0400000000000000" pitchFamily="50" charset="-128"/>
                          <a:ea typeface="游ゴシック" panose="020B0400000000000000" pitchFamily="50" charset="-128"/>
                        </a:rPr>
                        <a:t>/</a:t>
                      </a:r>
                      <a:r>
                        <a:rPr kumimoji="1" lang="ja-JP" altLang="en-US" b="1" dirty="0">
                          <a:latin typeface="游ゴシック" panose="020B0400000000000000" pitchFamily="50" charset="-128"/>
                          <a:ea typeface="游ゴシック" panose="020B0400000000000000" pitchFamily="50" charset="-128"/>
                        </a:rPr>
                        <a:t>取得元</a:t>
                      </a:r>
                    </a:p>
                  </a:txBody>
                  <a:tcPr/>
                </a:tc>
                <a:tc>
                  <a:txBody>
                    <a:bodyPr/>
                    <a:lstStyle/>
                    <a:p>
                      <a:r>
                        <a:rPr kumimoji="1" lang="ja-JP" altLang="en-US" b="1" dirty="0">
                          <a:latin typeface="游ゴシック" panose="020B0400000000000000" pitchFamily="50" charset="-128"/>
                          <a:ea typeface="游ゴシック" panose="020B0400000000000000" pitchFamily="50" charset="-128"/>
                        </a:rPr>
                        <a:t>安倍晋三</a:t>
                      </a:r>
                    </a:p>
                  </a:txBody>
                  <a:tcPr/>
                </a:tc>
                <a:tc>
                  <a:txBody>
                    <a:bodyPr/>
                    <a:lstStyle/>
                    <a:p>
                      <a:r>
                        <a:rPr kumimoji="1" lang="en-US" altLang="ja-JP" b="1" dirty="0">
                          <a:latin typeface="游ゴシック" panose="020B0400000000000000" pitchFamily="50" charset="-128"/>
                          <a:ea typeface="游ゴシック" panose="020B0400000000000000" pitchFamily="50" charset="-128"/>
                        </a:rPr>
                        <a:t>NHK</a:t>
                      </a:r>
                    </a:p>
                  </a:txBody>
                  <a:tcPr/>
                </a:tc>
                <a:extLst>
                  <a:ext uri="{0D108BD9-81ED-4DB2-BD59-A6C34878D82A}">
                    <a16:rowId xmlns:a16="http://schemas.microsoft.com/office/drawing/2014/main" val="906785234"/>
                  </a:ext>
                </a:extLst>
              </a:tr>
              <a:tr h="334404">
                <a:tc>
                  <a:txBody>
                    <a:bodyPr/>
                    <a:lstStyle/>
                    <a:p>
                      <a:r>
                        <a:rPr kumimoji="1" lang="ja-JP" altLang="en-US" b="1" dirty="0">
                          <a:latin typeface="游ゴシック" panose="020B0400000000000000" pitchFamily="50" charset="-128"/>
                          <a:ea typeface="游ゴシック" panose="020B0400000000000000" pitchFamily="50" charset="-128"/>
                        </a:rPr>
                        <a:t>使用素性</a:t>
                      </a:r>
                    </a:p>
                  </a:txBody>
                  <a:tcPr/>
                </a:tc>
                <a:tc>
                  <a:txBody>
                    <a:bodyPr/>
                    <a:lstStyle/>
                    <a:p>
                      <a:r>
                        <a:rPr kumimoji="1" lang="ja-JP" altLang="en-US" b="1" dirty="0">
                          <a:latin typeface="游ゴシック" panose="020B0400000000000000" pitchFamily="50" charset="-128"/>
                          <a:ea typeface="游ゴシック" panose="020B0400000000000000" pitchFamily="50" charset="-128"/>
                        </a:rPr>
                        <a:t>動詞・形容詞・接続詞</a:t>
                      </a:r>
                    </a:p>
                  </a:txBody>
                  <a:tcPr/>
                </a:tc>
                <a:tc>
                  <a:txBody>
                    <a:bodyPr/>
                    <a:lstStyle/>
                    <a:p>
                      <a:pPr algn="ctr"/>
                      <a:r>
                        <a:rPr kumimoji="1" lang="en-US" altLang="ja-JP" b="1" dirty="0">
                          <a:latin typeface="游ゴシック" panose="020B0400000000000000" pitchFamily="50" charset="-128"/>
                          <a:ea typeface="游ゴシック" panose="020B0400000000000000" pitchFamily="50" charset="-128"/>
                        </a:rPr>
                        <a:t>-</a:t>
                      </a:r>
                    </a:p>
                  </a:txBody>
                  <a:tcPr/>
                </a:tc>
                <a:extLst>
                  <a:ext uri="{0D108BD9-81ED-4DB2-BD59-A6C34878D82A}">
                    <a16:rowId xmlns:a16="http://schemas.microsoft.com/office/drawing/2014/main" val="1296886553"/>
                  </a:ext>
                </a:extLst>
              </a:tr>
              <a:tr h="334404">
                <a:tc>
                  <a:txBody>
                    <a:bodyPr/>
                    <a:lstStyle/>
                    <a:p>
                      <a:r>
                        <a:rPr kumimoji="1" lang="ja-JP" altLang="en-US" b="1" dirty="0">
                          <a:latin typeface="游ゴシック" panose="020B0400000000000000" pitchFamily="50" charset="-128"/>
                          <a:ea typeface="游ゴシック" panose="020B0400000000000000" pitchFamily="50" charset="-128"/>
                        </a:rPr>
                        <a:t>データセット</a:t>
                      </a:r>
                    </a:p>
                  </a:txBody>
                  <a:tcPr/>
                </a:tc>
                <a:tc>
                  <a:txBody>
                    <a:bodyPr/>
                    <a:lstStyle/>
                    <a:p>
                      <a:r>
                        <a:rPr kumimoji="1" lang="ja-JP" altLang="en-US" b="1" dirty="0">
                          <a:latin typeface="游ゴシック" panose="020B0400000000000000" pitchFamily="50" charset="-128"/>
                          <a:ea typeface="游ゴシック" panose="020B0400000000000000" pitchFamily="50" charset="-128"/>
                        </a:rPr>
                        <a:t>月毎に一つにまとめる</a:t>
                      </a:r>
                    </a:p>
                  </a:txBody>
                  <a:tcPr/>
                </a:tc>
                <a:tc>
                  <a:txBody>
                    <a:bodyPr/>
                    <a:lstStyle/>
                    <a:p>
                      <a:pPr algn="ctr"/>
                      <a:r>
                        <a:rPr kumimoji="1" lang="en-US" altLang="ja-JP" b="1" dirty="0">
                          <a:latin typeface="游ゴシック" panose="020B0400000000000000" pitchFamily="50" charset="-128"/>
                          <a:ea typeface="游ゴシック" panose="020B0400000000000000" pitchFamily="50" charset="-128"/>
                        </a:rPr>
                        <a:t>-</a:t>
                      </a:r>
                      <a:endParaRPr kumimoji="1" lang="ja-JP" altLang="en-US" b="1" dirty="0">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2589537356"/>
                  </a:ext>
                </a:extLst>
              </a:tr>
            </a:tbl>
          </a:graphicData>
        </a:graphic>
      </p:graphicFrame>
      <p:graphicFrame>
        <p:nvGraphicFramePr>
          <p:cNvPr id="9" name="表 8">
            <a:extLst>
              <a:ext uri="{FF2B5EF4-FFF2-40B4-BE49-F238E27FC236}">
                <a16:creationId xmlns:a16="http://schemas.microsoft.com/office/drawing/2014/main" id="{92E166DD-4C00-4E80-AB59-745FA60BA864}"/>
              </a:ext>
            </a:extLst>
          </p:cNvPr>
          <p:cNvGraphicFramePr>
            <a:graphicFrameLocks noGrp="1"/>
          </p:cNvGraphicFramePr>
          <p:nvPr>
            <p:extLst>
              <p:ext uri="{D42A27DB-BD31-4B8C-83A1-F6EECF244321}">
                <p14:modId xmlns:p14="http://schemas.microsoft.com/office/powerpoint/2010/main" val="2342417860"/>
              </p:ext>
            </p:extLst>
          </p:nvPr>
        </p:nvGraphicFramePr>
        <p:xfrm>
          <a:off x="5931916" y="4742879"/>
          <a:ext cx="1320800" cy="1520190"/>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3957282523"/>
                    </a:ext>
                  </a:extLst>
                </a:gridCol>
              </a:tblGrid>
              <a:tr h="238125">
                <a:tc>
                  <a:txBody>
                    <a:bodyPr/>
                    <a:lstStyle/>
                    <a:p>
                      <a:pPr algn="r" fontAlgn="b"/>
                      <a:r>
                        <a:rPr lang="en-US" altLang="ja-JP" sz="1600" b="1" u="none" strike="noStrike" dirty="0">
                          <a:effectLst/>
                        </a:rPr>
                        <a:t>2013</a:t>
                      </a:r>
                      <a:r>
                        <a:rPr lang="ja-JP" altLang="en-US" sz="1600" b="1" u="none" strike="noStrike" dirty="0">
                          <a:effectLst/>
                        </a:rPr>
                        <a:t>年</a:t>
                      </a:r>
                      <a:r>
                        <a:rPr lang="en-US" altLang="ja-JP" sz="1600" b="1" u="none" strike="noStrike" dirty="0">
                          <a:effectLst/>
                        </a:rPr>
                        <a:t>7</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3489123103"/>
                  </a:ext>
                </a:extLst>
              </a:tr>
              <a:tr h="238125">
                <a:tc>
                  <a:txBody>
                    <a:bodyPr/>
                    <a:lstStyle/>
                    <a:p>
                      <a:pPr algn="r" fontAlgn="b"/>
                      <a:r>
                        <a:rPr lang="en-US" altLang="ja-JP" sz="1600" b="1" u="none" strike="noStrike" dirty="0">
                          <a:effectLst/>
                        </a:rPr>
                        <a:t>2013</a:t>
                      </a:r>
                      <a:r>
                        <a:rPr lang="ja-JP" altLang="en-US" sz="1600" b="1" u="none" strike="noStrike" dirty="0">
                          <a:effectLst/>
                        </a:rPr>
                        <a:t>年</a:t>
                      </a:r>
                      <a:r>
                        <a:rPr lang="en-US" altLang="ja-JP" sz="1600" b="1" u="none" strike="noStrike" dirty="0">
                          <a:effectLst/>
                        </a:rPr>
                        <a:t>8</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287887593"/>
                  </a:ext>
                </a:extLst>
              </a:tr>
              <a:tr h="238125">
                <a:tc>
                  <a:txBody>
                    <a:bodyPr/>
                    <a:lstStyle/>
                    <a:p>
                      <a:pPr algn="r" fontAlgn="b"/>
                      <a:r>
                        <a:rPr lang="en-US" altLang="ja-JP" sz="1600" b="1" u="none" strike="noStrike" dirty="0">
                          <a:effectLst/>
                        </a:rPr>
                        <a:t>2013</a:t>
                      </a:r>
                      <a:r>
                        <a:rPr lang="ja-JP" altLang="en-US" sz="1600" b="1" u="none" strike="noStrike" dirty="0">
                          <a:effectLst/>
                        </a:rPr>
                        <a:t>年</a:t>
                      </a:r>
                      <a:r>
                        <a:rPr lang="en-US" altLang="ja-JP" sz="1600" b="1" u="none" strike="noStrike" dirty="0">
                          <a:effectLst/>
                        </a:rPr>
                        <a:t>9</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3865643125"/>
                  </a:ext>
                </a:extLst>
              </a:tr>
              <a:tr h="238125">
                <a:tc>
                  <a:txBody>
                    <a:bodyPr/>
                    <a:lstStyle/>
                    <a:p>
                      <a:pPr algn="r" fontAlgn="b"/>
                      <a:r>
                        <a:rPr lang="en-US" altLang="ja-JP" sz="1600" b="1" u="none" strike="noStrike" dirty="0">
                          <a:effectLst/>
                        </a:rPr>
                        <a:t>2014</a:t>
                      </a:r>
                      <a:r>
                        <a:rPr lang="ja-JP" altLang="en-US" sz="1600" b="1" u="none" strike="noStrike" dirty="0">
                          <a:effectLst/>
                        </a:rPr>
                        <a:t>年</a:t>
                      </a:r>
                      <a:r>
                        <a:rPr lang="en-US" altLang="ja-JP" sz="1600" b="1" u="none" strike="noStrike" dirty="0">
                          <a:effectLst/>
                        </a:rPr>
                        <a:t>8</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145883789"/>
                  </a:ext>
                </a:extLst>
              </a:tr>
              <a:tr h="238125">
                <a:tc>
                  <a:txBody>
                    <a:bodyPr/>
                    <a:lstStyle/>
                    <a:p>
                      <a:pPr algn="r" fontAlgn="b"/>
                      <a:r>
                        <a:rPr lang="en-US" altLang="ja-JP" sz="1600" b="1" u="none" strike="noStrike" dirty="0">
                          <a:effectLst/>
                        </a:rPr>
                        <a:t>2014</a:t>
                      </a:r>
                      <a:r>
                        <a:rPr lang="ja-JP" altLang="en-US" sz="1600" b="1" u="none" strike="noStrike" dirty="0">
                          <a:effectLst/>
                        </a:rPr>
                        <a:t>年</a:t>
                      </a:r>
                      <a:r>
                        <a:rPr lang="en-US" altLang="ja-JP" sz="1600" b="1" u="none" strike="noStrike" dirty="0">
                          <a:effectLst/>
                        </a:rPr>
                        <a:t>12</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2896044148"/>
                  </a:ext>
                </a:extLst>
              </a:tr>
              <a:tr h="238125">
                <a:tc>
                  <a:txBody>
                    <a:bodyPr/>
                    <a:lstStyle/>
                    <a:p>
                      <a:pPr algn="r" fontAlgn="b"/>
                      <a:r>
                        <a:rPr lang="en-US" altLang="ja-JP" sz="1600" b="1" u="none" strike="noStrike" dirty="0">
                          <a:effectLst/>
                        </a:rPr>
                        <a:t>2015</a:t>
                      </a:r>
                      <a:r>
                        <a:rPr lang="ja-JP" altLang="en-US" sz="1600" b="1" u="none" strike="noStrike" dirty="0">
                          <a:effectLst/>
                        </a:rPr>
                        <a:t>年</a:t>
                      </a:r>
                      <a:r>
                        <a:rPr lang="en-US" altLang="ja-JP" sz="1600" b="1" u="none" strike="noStrike" dirty="0">
                          <a:effectLst/>
                        </a:rPr>
                        <a:t>10</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3996825767"/>
                  </a:ext>
                </a:extLst>
              </a:tr>
            </a:tbl>
          </a:graphicData>
        </a:graphic>
      </p:graphicFrame>
      <p:graphicFrame>
        <p:nvGraphicFramePr>
          <p:cNvPr id="10" name="表 9">
            <a:extLst>
              <a:ext uri="{FF2B5EF4-FFF2-40B4-BE49-F238E27FC236}">
                <a16:creationId xmlns:a16="http://schemas.microsoft.com/office/drawing/2014/main" id="{3B79F356-227B-4D86-9FDE-1293A614D4B1}"/>
              </a:ext>
            </a:extLst>
          </p:cNvPr>
          <p:cNvGraphicFramePr>
            <a:graphicFrameLocks noGrp="1"/>
          </p:cNvGraphicFramePr>
          <p:nvPr>
            <p:extLst>
              <p:ext uri="{D42A27DB-BD31-4B8C-83A1-F6EECF244321}">
                <p14:modId xmlns:p14="http://schemas.microsoft.com/office/powerpoint/2010/main" val="955387234"/>
              </p:ext>
            </p:extLst>
          </p:nvPr>
        </p:nvGraphicFramePr>
        <p:xfrm>
          <a:off x="7252716" y="4489514"/>
          <a:ext cx="1320800" cy="1773555"/>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3801491610"/>
                    </a:ext>
                  </a:extLst>
                </a:gridCol>
              </a:tblGrid>
              <a:tr h="238125">
                <a:tc>
                  <a:txBody>
                    <a:bodyPr/>
                    <a:lstStyle/>
                    <a:p>
                      <a:pPr algn="r" fontAlgn="b"/>
                      <a:r>
                        <a:rPr lang="en-US" altLang="ja-JP" sz="1600" b="1" u="none" strike="noStrike" dirty="0">
                          <a:effectLst/>
                        </a:rPr>
                        <a:t>2015</a:t>
                      </a:r>
                      <a:r>
                        <a:rPr lang="ja-JP" altLang="en-US" sz="1600" b="1" u="none" strike="noStrike" dirty="0">
                          <a:effectLst/>
                        </a:rPr>
                        <a:t>年</a:t>
                      </a:r>
                      <a:r>
                        <a:rPr lang="en-US" altLang="ja-JP" sz="1600" b="1" u="none" strike="noStrike" dirty="0">
                          <a:effectLst/>
                        </a:rPr>
                        <a:t>12</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2592704729"/>
                  </a:ext>
                </a:extLst>
              </a:tr>
              <a:tr h="238125">
                <a:tc>
                  <a:txBody>
                    <a:bodyPr/>
                    <a:lstStyle/>
                    <a:p>
                      <a:pPr algn="r" fontAlgn="b"/>
                      <a:r>
                        <a:rPr lang="en-US" altLang="ja-JP" sz="1600" b="1" u="none" strike="noStrike" dirty="0">
                          <a:effectLst/>
                        </a:rPr>
                        <a:t>2016</a:t>
                      </a:r>
                      <a:r>
                        <a:rPr lang="ja-JP" altLang="en-US" sz="1600" b="1" u="none" strike="noStrike" dirty="0">
                          <a:effectLst/>
                        </a:rPr>
                        <a:t>年</a:t>
                      </a:r>
                      <a:r>
                        <a:rPr lang="en-US" altLang="ja-JP" sz="1600" b="1" u="none" strike="noStrike" dirty="0">
                          <a:effectLst/>
                        </a:rPr>
                        <a:t>6</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2433187857"/>
                  </a:ext>
                </a:extLst>
              </a:tr>
              <a:tr h="238125">
                <a:tc>
                  <a:txBody>
                    <a:bodyPr/>
                    <a:lstStyle/>
                    <a:p>
                      <a:pPr algn="r" fontAlgn="b"/>
                      <a:r>
                        <a:rPr lang="en-US" altLang="ja-JP" sz="1600" b="1" u="none" strike="noStrike" dirty="0">
                          <a:effectLst/>
                        </a:rPr>
                        <a:t>2016</a:t>
                      </a:r>
                      <a:r>
                        <a:rPr lang="ja-JP" altLang="en-US" sz="1600" b="1" u="none" strike="noStrike" dirty="0">
                          <a:effectLst/>
                        </a:rPr>
                        <a:t>年</a:t>
                      </a:r>
                      <a:r>
                        <a:rPr lang="en-US" altLang="ja-JP" sz="1600" b="1" u="none" strike="noStrike" dirty="0">
                          <a:effectLst/>
                        </a:rPr>
                        <a:t>7</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1721445432"/>
                  </a:ext>
                </a:extLst>
              </a:tr>
              <a:tr h="238125">
                <a:tc>
                  <a:txBody>
                    <a:bodyPr/>
                    <a:lstStyle/>
                    <a:p>
                      <a:pPr algn="r" fontAlgn="b"/>
                      <a:r>
                        <a:rPr lang="en-US" altLang="ja-JP" sz="1600" b="1" u="none" strike="noStrike" dirty="0">
                          <a:effectLst/>
                        </a:rPr>
                        <a:t>2016</a:t>
                      </a:r>
                      <a:r>
                        <a:rPr lang="ja-JP" altLang="en-US" sz="1600" b="1" u="none" strike="noStrike" dirty="0">
                          <a:effectLst/>
                        </a:rPr>
                        <a:t>年</a:t>
                      </a:r>
                      <a:r>
                        <a:rPr lang="en-US" altLang="ja-JP" sz="1600" b="1" u="none" strike="noStrike" dirty="0">
                          <a:effectLst/>
                        </a:rPr>
                        <a:t>8</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1366750301"/>
                  </a:ext>
                </a:extLst>
              </a:tr>
              <a:tr h="238125">
                <a:tc>
                  <a:txBody>
                    <a:bodyPr/>
                    <a:lstStyle/>
                    <a:p>
                      <a:pPr algn="r" fontAlgn="b"/>
                      <a:r>
                        <a:rPr lang="en-US" altLang="ja-JP" sz="1600" b="1" u="none" strike="noStrike" dirty="0">
                          <a:effectLst/>
                        </a:rPr>
                        <a:t>2017</a:t>
                      </a:r>
                      <a:r>
                        <a:rPr lang="ja-JP" altLang="en-US" sz="1600" b="1" u="none" strike="noStrike" dirty="0">
                          <a:effectLst/>
                        </a:rPr>
                        <a:t>年</a:t>
                      </a:r>
                      <a:r>
                        <a:rPr lang="en-US" altLang="ja-JP" sz="1600" b="1" u="none" strike="noStrike" dirty="0">
                          <a:effectLst/>
                        </a:rPr>
                        <a:t>8</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1095571200"/>
                  </a:ext>
                </a:extLst>
              </a:tr>
              <a:tr h="238125">
                <a:tc>
                  <a:txBody>
                    <a:bodyPr/>
                    <a:lstStyle/>
                    <a:p>
                      <a:pPr algn="r" fontAlgn="b"/>
                      <a:r>
                        <a:rPr lang="en-US" altLang="ja-JP" sz="1600" b="1" u="none" strike="noStrike" dirty="0">
                          <a:effectLst/>
                        </a:rPr>
                        <a:t>2017</a:t>
                      </a:r>
                      <a:r>
                        <a:rPr lang="ja-JP" altLang="en-US" sz="1600" b="1" u="none" strike="noStrike" dirty="0">
                          <a:effectLst/>
                        </a:rPr>
                        <a:t>年</a:t>
                      </a:r>
                      <a:r>
                        <a:rPr lang="en-US" altLang="ja-JP" sz="1600" b="1" u="none" strike="noStrike" dirty="0">
                          <a:effectLst/>
                        </a:rPr>
                        <a:t>9</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21190295"/>
                  </a:ext>
                </a:extLst>
              </a:tr>
              <a:tr h="238125">
                <a:tc>
                  <a:txBody>
                    <a:bodyPr/>
                    <a:lstStyle/>
                    <a:p>
                      <a:pPr algn="r" fontAlgn="b"/>
                      <a:r>
                        <a:rPr lang="en-US" altLang="ja-JP" sz="1600" b="1" u="none" strike="noStrike" dirty="0">
                          <a:effectLst/>
                        </a:rPr>
                        <a:t>2017</a:t>
                      </a:r>
                      <a:r>
                        <a:rPr lang="ja-JP" altLang="en-US" sz="1600" b="1" u="none" strike="noStrike" dirty="0">
                          <a:effectLst/>
                        </a:rPr>
                        <a:t>年</a:t>
                      </a:r>
                      <a:r>
                        <a:rPr lang="en-US" altLang="ja-JP" sz="1600" b="1" u="none" strike="noStrike" dirty="0">
                          <a:effectLst/>
                        </a:rPr>
                        <a:t>10</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3770977857"/>
                  </a:ext>
                </a:extLst>
              </a:tr>
            </a:tbl>
          </a:graphicData>
        </a:graphic>
      </p:graphicFrame>
      <p:sp>
        <p:nvSpPr>
          <p:cNvPr id="11" name="テキスト ボックス 10">
            <a:extLst>
              <a:ext uri="{FF2B5EF4-FFF2-40B4-BE49-F238E27FC236}">
                <a16:creationId xmlns:a16="http://schemas.microsoft.com/office/drawing/2014/main" id="{FB0E3998-E735-443A-ADB9-16735D3283A8}"/>
              </a:ext>
            </a:extLst>
          </p:cNvPr>
          <p:cNvSpPr txBox="1"/>
          <p:nvPr/>
        </p:nvSpPr>
        <p:spPr>
          <a:xfrm>
            <a:off x="5758023" y="4153883"/>
            <a:ext cx="2989385" cy="646331"/>
          </a:xfrm>
          <a:prstGeom prst="rect">
            <a:avLst/>
          </a:prstGeom>
          <a:noFill/>
        </p:spPr>
        <p:txBody>
          <a:bodyPr wrap="square" rtlCol="0">
            <a:spAutoFit/>
          </a:bodyPr>
          <a:lstStyle/>
          <a:p>
            <a:r>
              <a:rPr kumimoji="1" lang="ja-JP" altLang="en-US" dirty="0">
                <a:latin typeface="游ゴシック" panose="020B0400000000000000" pitchFamily="50" charset="-128"/>
                <a:ea typeface="游ゴシック" panose="020B0400000000000000" pitchFamily="50" charset="-128"/>
              </a:rPr>
              <a:t>発言データが存在しない月↓</a:t>
            </a:r>
          </a:p>
        </p:txBody>
      </p:sp>
    </p:spTree>
    <p:extLst>
      <p:ext uri="{BB962C8B-B14F-4D97-AF65-F5344CB8AC3E}">
        <p14:creationId xmlns:p14="http://schemas.microsoft.com/office/powerpoint/2010/main" val="310347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F6173A6-3DEB-47BF-A785-55C2FE7C3154}"/>
              </a:ext>
            </a:extLst>
          </p:cNvPr>
          <p:cNvSpPr>
            <a:spLocks noGrp="1"/>
          </p:cNvSpPr>
          <p:nvPr>
            <p:ph type="title"/>
          </p:nvPr>
        </p:nvSpPr>
        <p:spPr/>
        <p:txBody>
          <a:bodyPr>
            <a:normAutofit/>
          </a:bodyPr>
          <a:lstStyle/>
          <a:p>
            <a:r>
              <a:rPr lang="ja-JP" altLang="en-US" dirty="0"/>
              <a:t>データのグルーピング方法</a:t>
            </a:r>
          </a:p>
        </p:txBody>
      </p:sp>
      <p:pic>
        <p:nvPicPr>
          <p:cNvPr id="13" name="コンテンツ プレースホルダー 12">
            <a:extLst>
              <a:ext uri="{FF2B5EF4-FFF2-40B4-BE49-F238E27FC236}">
                <a16:creationId xmlns:a16="http://schemas.microsoft.com/office/drawing/2014/main" id="{1B9A43DE-B636-414E-BFFE-47D7FA3C4C78}"/>
              </a:ext>
            </a:extLst>
          </p:cNvPr>
          <p:cNvPicPr>
            <a:picLocks noGrp="1" noChangeAspect="1"/>
          </p:cNvPicPr>
          <p:nvPr>
            <p:ph idx="1"/>
          </p:nvPr>
        </p:nvPicPr>
        <p:blipFill rotWithShape="1">
          <a:blip r:embed="rId2"/>
          <a:srcRect b="31811"/>
          <a:stretch/>
        </p:blipFill>
        <p:spPr>
          <a:xfrm>
            <a:off x="139700" y="1087410"/>
            <a:ext cx="8864600" cy="1315131"/>
          </a:xfrm>
          <a:prstGeom prst="rect">
            <a:avLst/>
          </a:prstGeom>
        </p:spPr>
      </p:pic>
      <p:sp>
        <p:nvSpPr>
          <p:cNvPr id="16" name="矢印: 下 15">
            <a:extLst>
              <a:ext uri="{FF2B5EF4-FFF2-40B4-BE49-F238E27FC236}">
                <a16:creationId xmlns:a16="http://schemas.microsoft.com/office/drawing/2014/main" id="{CB9EA1FD-D845-4C7C-9531-28C117590949}"/>
              </a:ext>
            </a:extLst>
          </p:cNvPr>
          <p:cNvSpPr/>
          <p:nvPr/>
        </p:nvSpPr>
        <p:spPr>
          <a:xfrm rot="5400000">
            <a:off x="4853531" y="1310921"/>
            <a:ext cx="255030" cy="5886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816BA9B-8C82-46A8-8F27-87AD37233AAD}"/>
              </a:ext>
            </a:extLst>
          </p:cNvPr>
          <p:cNvSpPr txBox="1"/>
          <p:nvPr/>
        </p:nvSpPr>
        <p:spPr>
          <a:xfrm>
            <a:off x="189470" y="3331016"/>
            <a:ext cx="8954529" cy="1323439"/>
          </a:xfrm>
          <a:prstGeom prst="rect">
            <a:avLst/>
          </a:prstGeom>
          <a:noFill/>
        </p:spPr>
        <p:txBody>
          <a:bodyPr wrap="square" rtlCol="0">
            <a:spAutoFit/>
          </a:bodyPr>
          <a:lstStyle/>
          <a:p>
            <a:r>
              <a:rPr lang="ja-JP" altLang="en-US" sz="2000" b="1" dirty="0">
                <a:latin typeface="游ゴシック" panose="020B0400000000000000" pitchFamily="50" charset="-128"/>
                <a:ea typeface="游ゴシック" panose="020B0400000000000000" pitchFamily="50" charset="-128"/>
              </a:rPr>
              <a:t>支持率の上下により各月の係数を決定</a:t>
            </a:r>
            <a:endParaRPr lang="en-US" altLang="ja-JP" sz="2000" b="1" dirty="0">
              <a:latin typeface="游ゴシック" panose="020B0400000000000000" pitchFamily="50" charset="-128"/>
              <a:ea typeface="游ゴシック" panose="020B0400000000000000" pitchFamily="50" charset="-128"/>
            </a:endParaRPr>
          </a:p>
          <a:p>
            <a:r>
              <a:rPr lang="ja-JP" altLang="en-US" sz="2000" b="1" dirty="0">
                <a:latin typeface="游ゴシック" panose="020B0400000000000000" pitchFamily="50" charset="-128"/>
                <a:ea typeface="游ゴシック" panose="020B0400000000000000" pitchFamily="50" charset="-128"/>
              </a:rPr>
              <a:t>遅行係数</a:t>
            </a:r>
            <a:r>
              <a:rPr lang="en-US" altLang="ja-JP" sz="2000" b="1" dirty="0">
                <a:latin typeface="游ゴシック" panose="020B0400000000000000" pitchFamily="50" charset="-128"/>
                <a:ea typeface="游ゴシック" panose="020B0400000000000000" pitchFamily="50" charset="-128"/>
              </a:rPr>
              <a:t>…</a:t>
            </a:r>
            <a:r>
              <a:rPr lang="ja-JP" altLang="en-US" sz="2000" b="1" dirty="0">
                <a:latin typeface="游ゴシック" panose="020B0400000000000000" pitchFamily="50" charset="-128"/>
                <a:ea typeface="游ゴシック" panose="020B0400000000000000" pitchFamily="50" charset="-128"/>
              </a:rPr>
              <a:t>支持率が上下した値を翌月の発言につける</a:t>
            </a:r>
            <a:endParaRPr lang="en-US" altLang="ja-JP" sz="2000" b="1" dirty="0">
              <a:latin typeface="游ゴシック" panose="020B0400000000000000" pitchFamily="50" charset="-128"/>
              <a:ea typeface="游ゴシック" panose="020B0400000000000000" pitchFamily="50" charset="-128"/>
            </a:endParaRPr>
          </a:p>
          <a:p>
            <a:r>
              <a:rPr lang="ja-JP" altLang="en-US" sz="2000" b="1" dirty="0">
                <a:latin typeface="游ゴシック" panose="020B0400000000000000" pitchFamily="50" charset="-128"/>
                <a:ea typeface="游ゴシック" panose="020B0400000000000000" pitchFamily="50" charset="-128"/>
              </a:rPr>
              <a:t>現在係数</a:t>
            </a:r>
            <a:r>
              <a:rPr lang="en-US" altLang="ja-JP" sz="2000" b="1" dirty="0">
                <a:latin typeface="游ゴシック" panose="020B0400000000000000" pitchFamily="50" charset="-128"/>
                <a:ea typeface="游ゴシック" panose="020B0400000000000000" pitchFamily="50" charset="-128"/>
              </a:rPr>
              <a:t>…</a:t>
            </a:r>
            <a:r>
              <a:rPr lang="ja-JP" altLang="en-US" sz="2000" b="1" dirty="0">
                <a:latin typeface="游ゴシック" panose="020B0400000000000000" pitchFamily="50" charset="-128"/>
                <a:ea typeface="游ゴシック" panose="020B0400000000000000" pitchFamily="50" charset="-128"/>
              </a:rPr>
              <a:t>上下した値を当月の発言につける</a:t>
            </a:r>
            <a:endParaRPr lang="en-US" altLang="ja-JP" sz="2000" b="1" dirty="0">
              <a:latin typeface="游ゴシック" panose="020B0400000000000000" pitchFamily="50" charset="-128"/>
              <a:ea typeface="游ゴシック" panose="020B0400000000000000" pitchFamily="50" charset="-128"/>
            </a:endParaRPr>
          </a:p>
          <a:p>
            <a:r>
              <a:rPr lang="ja-JP" altLang="en-US" sz="2000" b="1" dirty="0">
                <a:latin typeface="游ゴシック" panose="020B0400000000000000" pitchFamily="50" charset="-128"/>
                <a:ea typeface="游ゴシック" panose="020B0400000000000000" pitchFamily="50" charset="-128"/>
              </a:rPr>
              <a:t>先行係数</a:t>
            </a:r>
            <a:r>
              <a:rPr lang="en-US" altLang="ja-JP" sz="2000" b="1" dirty="0">
                <a:latin typeface="游ゴシック" panose="020B0400000000000000" pitchFamily="50" charset="-128"/>
                <a:ea typeface="游ゴシック" panose="020B0400000000000000" pitchFamily="50" charset="-128"/>
              </a:rPr>
              <a:t>…</a:t>
            </a:r>
            <a:r>
              <a:rPr lang="ja-JP" altLang="en-US" sz="2000" b="1" dirty="0">
                <a:latin typeface="游ゴシック" panose="020B0400000000000000" pitchFamily="50" charset="-128"/>
                <a:ea typeface="游ゴシック" panose="020B0400000000000000" pitchFamily="50" charset="-128"/>
              </a:rPr>
              <a:t>上下した値を前月の発言につける</a:t>
            </a:r>
            <a:endParaRPr lang="en-US" altLang="ja-JP" sz="2000" b="1" dirty="0">
              <a:latin typeface="游ゴシック" panose="020B0400000000000000" pitchFamily="50" charset="-128"/>
              <a:ea typeface="游ゴシック" panose="020B0400000000000000" pitchFamily="50" charset="-128"/>
            </a:endParaRPr>
          </a:p>
        </p:txBody>
      </p:sp>
      <p:sp>
        <p:nvSpPr>
          <p:cNvPr id="19" name="矢印: 下 18">
            <a:extLst>
              <a:ext uri="{FF2B5EF4-FFF2-40B4-BE49-F238E27FC236}">
                <a16:creationId xmlns:a16="http://schemas.microsoft.com/office/drawing/2014/main" id="{89E1A9A0-4ABD-449B-9BA7-97ED3B268292}"/>
              </a:ext>
            </a:extLst>
          </p:cNvPr>
          <p:cNvSpPr/>
          <p:nvPr/>
        </p:nvSpPr>
        <p:spPr>
          <a:xfrm>
            <a:off x="4285303" y="4739074"/>
            <a:ext cx="527539" cy="401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31B5C119-102B-4F25-9A78-98F745CCC3E5}"/>
              </a:ext>
            </a:extLst>
          </p:cNvPr>
          <p:cNvSpPr txBox="1"/>
          <p:nvPr/>
        </p:nvSpPr>
        <p:spPr>
          <a:xfrm>
            <a:off x="238699" y="5416647"/>
            <a:ext cx="8765601" cy="707886"/>
          </a:xfrm>
          <a:prstGeom prst="rect">
            <a:avLst/>
          </a:prstGeom>
          <a:noFill/>
        </p:spPr>
        <p:txBody>
          <a:bodyPr wrap="square" rtlCol="0">
            <a:spAutoFit/>
          </a:bodyPr>
          <a:lstStyle/>
          <a:p>
            <a:r>
              <a:rPr lang="ja-JP" altLang="en-US" sz="2000" b="1" dirty="0">
                <a:latin typeface="游ゴシック" panose="020B0400000000000000" pitchFamily="50" charset="-128"/>
                <a:ea typeface="游ゴシック" panose="020B0400000000000000" pitchFamily="50" charset="-128"/>
              </a:rPr>
              <a:t>各係数が上昇・降下した月のデータを値が大きい順に</a:t>
            </a:r>
            <a:r>
              <a:rPr lang="en-US" altLang="ja-JP" sz="2000" b="1" dirty="0">
                <a:latin typeface="游ゴシック" panose="020B0400000000000000" pitchFamily="50" charset="-128"/>
                <a:ea typeface="游ゴシック" panose="020B0400000000000000" pitchFamily="50" charset="-128"/>
              </a:rPr>
              <a:t>10</a:t>
            </a:r>
            <a:r>
              <a:rPr lang="ja-JP" altLang="en-US" sz="2000" b="1" dirty="0">
                <a:latin typeface="游ゴシック" panose="020B0400000000000000" pitchFamily="50" charset="-128"/>
                <a:ea typeface="游ゴシック" panose="020B0400000000000000" pitchFamily="50" charset="-128"/>
              </a:rPr>
              <a:t>個を</a:t>
            </a:r>
            <a:endParaRPr lang="en-US" altLang="ja-JP" sz="2000" b="1" dirty="0">
              <a:latin typeface="游ゴシック" panose="020B0400000000000000" pitchFamily="50" charset="-128"/>
              <a:ea typeface="游ゴシック" panose="020B0400000000000000" pitchFamily="50" charset="-128"/>
            </a:endParaRPr>
          </a:p>
          <a:p>
            <a:r>
              <a:rPr lang="ja-JP" altLang="en-US" sz="2000" b="1" dirty="0">
                <a:latin typeface="游ゴシック" panose="020B0400000000000000" pitchFamily="50" charset="-128"/>
                <a:ea typeface="游ゴシック" panose="020B0400000000000000" pitchFamily="50" charset="-128"/>
              </a:rPr>
              <a:t>データセットとした</a:t>
            </a:r>
            <a:endParaRPr kumimoji="1" lang="ja-JP" altLang="en-US" sz="2000" b="1" dirty="0">
              <a:latin typeface="游ゴシック" panose="020B0400000000000000" pitchFamily="50" charset="-128"/>
              <a:ea typeface="游ゴシック" panose="020B0400000000000000" pitchFamily="50" charset="-128"/>
            </a:endParaRPr>
          </a:p>
        </p:txBody>
      </p:sp>
      <p:pic>
        <p:nvPicPr>
          <p:cNvPr id="11" name="コンテンツ プレースホルダー 12">
            <a:extLst>
              <a:ext uri="{FF2B5EF4-FFF2-40B4-BE49-F238E27FC236}">
                <a16:creationId xmlns:a16="http://schemas.microsoft.com/office/drawing/2014/main" id="{A911F7EA-6655-43F7-A3F2-FE5A9731B531}"/>
              </a:ext>
            </a:extLst>
          </p:cNvPr>
          <p:cNvPicPr>
            <a:picLocks noChangeAspect="1"/>
          </p:cNvPicPr>
          <p:nvPr/>
        </p:nvPicPr>
        <p:blipFill rotWithShape="1">
          <a:blip r:embed="rId2"/>
          <a:srcRect t="50000"/>
          <a:stretch/>
        </p:blipFill>
        <p:spPr>
          <a:xfrm>
            <a:off x="139700" y="1718919"/>
            <a:ext cx="8864600" cy="964333"/>
          </a:xfrm>
          <a:prstGeom prst="rect">
            <a:avLst/>
          </a:prstGeom>
        </p:spPr>
      </p:pic>
      <p:sp>
        <p:nvSpPr>
          <p:cNvPr id="12" name="矢印: 下 11">
            <a:extLst>
              <a:ext uri="{FF2B5EF4-FFF2-40B4-BE49-F238E27FC236}">
                <a16:creationId xmlns:a16="http://schemas.microsoft.com/office/drawing/2014/main" id="{8F579916-4A01-4DE9-A3D7-B09C07DF982D}"/>
              </a:ext>
            </a:extLst>
          </p:cNvPr>
          <p:cNvSpPr/>
          <p:nvPr/>
        </p:nvSpPr>
        <p:spPr>
          <a:xfrm rot="4110838">
            <a:off x="4871059" y="1692936"/>
            <a:ext cx="255030" cy="6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下 20">
            <a:extLst>
              <a:ext uri="{FF2B5EF4-FFF2-40B4-BE49-F238E27FC236}">
                <a16:creationId xmlns:a16="http://schemas.microsoft.com/office/drawing/2014/main" id="{FB3E9DBF-5D0E-4A0E-BDFC-A1625AECEEEF}"/>
              </a:ext>
            </a:extLst>
          </p:cNvPr>
          <p:cNvSpPr/>
          <p:nvPr/>
        </p:nvSpPr>
        <p:spPr>
          <a:xfrm rot="3978882">
            <a:off x="3838428" y="2051810"/>
            <a:ext cx="242721" cy="7014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9732780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1889</Words>
  <Application>Microsoft Office PowerPoint</Application>
  <PresentationFormat>画面に合わせる (4:3)</PresentationFormat>
  <Paragraphs>1025</Paragraphs>
  <Slides>22</Slides>
  <Notes>2</Notes>
  <HiddenSlides>3</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22</vt:i4>
      </vt:variant>
    </vt:vector>
  </HeadingPairs>
  <TitlesOfParts>
    <vt:vector size="34" baseType="lpstr">
      <vt:lpstr>Hiragino Maru Gothic ProN W4</vt:lpstr>
      <vt:lpstr>ＭＳ Ｐゴシック</vt:lpstr>
      <vt:lpstr>UD デジタル 教科書体 NK-B</vt:lpstr>
      <vt:lpstr>Yu Gothic</vt:lpstr>
      <vt:lpstr>Yu Gothic</vt:lpstr>
      <vt:lpstr>游ゴシック Light</vt:lpstr>
      <vt:lpstr>Arial</vt:lpstr>
      <vt:lpstr>Calibri</vt:lpstr>
      <vt:lpstr>Calibri Light</vt:lpstr>
      <vt:lpstr>Wingdings</vt:lpstr>
      <vt:lpstr>Office テーマ</vt:lpstr>
      <vt:lpstr>レトロスペクト</vt:lpstr>
      <vt:lpstr>進捗報告 2018/09/25</vt:lpstr>
      <vt:lpstr>目次</vt:lpstr>
      <vt:lpstr>今回の内容</vt:lpstr>
      <vt:lpstr>研究目的</vt:lpstr>
      <vt:lpstr>研究手法（全体）</vt:lpstr>
      <vt:lpstr>研究手法②（詳細）</vt:lpstr>
      <vt:lpstr>今回の進捗内容</vt:lpstr>
      <vt:lpstr>収集データの詳細</vt:lpstr>
      <vt:lpstr>データのグルーピング方法</vt:lpstr>
      <vt:lpstr>データのグルーピング方法②</vt:lpstr>
      <vt:lpstr>PowerPoint プレゼンテーション</vt:lpstr>
      <vt:lpstr>目次</vt:lpstr>
      <vt:lpstr>1．逆接/順接の頻度検証</vt:lpstr>
      <vt:lpstr>各データセットの特徴語選定</vt:lpstr>
      <vt:lpstr>２．各データセットの特徴語（動詞）</vt:lpstr>
      <vt:lpstr>各データセットの特徴語（形容詞）</vt:lpstr>
      <vt:lpstr>２．各データセットの特徴語（形容詞）</vt:lpstr>
      <vt:lpstr>特徴語がつかわれている文脈</vt:lpstr>
      <vt:lpstr>３．機械学習による分類</vt:lpstr>
      <vt:lpstr>結果</vt:lpstr>
      <vt:lpstr>考察・今後の方針</vt:lpstr>
      <vt:lpstr>余談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 2018/09/25</dc:title>
  <dc:creator>樋口 心</dc:creator>
  <cp:lastModifiedBy>樋口 心</cp:lastModifiedBy>
  <cp:revision>39</cp:revision>
  <dcterms:created xsi:type="dcterms:W3CDTF">2018-09-18T03:21:22Z</dcterms:created>
  <dcterms:modified xsi:type="dcterms:W3CDTF">2018-09-25T06:02:05Z</dcterms:modified>
</cp:coreProperties>
</file>