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97" r:id="rId3"/>
    <p:sldId id="347" r:id="rId4"/>
    <p:sldId id="348" r:id="rId5"/>
    <p:sldId id="349" r:id="rId6"/>
    <p:sldId id="350" r:id="rId7"/>
    <p:sldId id="361" r:id="rId8"/>
    <p:sldId id="362" r:id="rId9"/>
    <p:sldId id="364" r:id="rId10"/>
    <p:sldId id="351" r:id="rId11"/>
    <p:sldId id="354" r:id="rId12"/>
    <p:sldId id="355" r:id="rId13"/>
    <p:sldId id="365" r:id="rId14"/>
    <p:sldId id="357" r:id="rId15"/>
    <p:sldId id="358" r:id="rId16"/>
    <p:sldId id="359" r:id="rId17"/>
    <p:sldId id="353" r:id="rId18"/>
    <p:sldId id="360" r:id="rId19"/>
    <p:sldId id="352" r:id="rId20"/>
    <p:sldId id="367" r:id="rId21"/>
    <p:sldId id="356" r:id="rId22"/>
    <p:sldId id="363" r:id="rId23"/>
    <p:sldId id="366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7D66C79-025F-4466-BF6B-FC5493D1E503}">
          <p14:sldIdLst>
            <p14:sldId id="256"/>
            <p14:sldId id="297"/>
            <p14:sldId id="347"/>
            <p14:sldId id="348"/>
            <p14:sldId id="349"/>
            <p14:sldId id="350"/>
            <p14:sldId id="361"/>
            <p14:sldId id="362"/>
            <p14:sldId id="364"/>
            <p14:sldId id="351"/>
            <p14:sldId id="354"/>
            <p14:sldId id="355"/>
            <p14:sldId id="365"/>
            <p14:sldId id="357"/>
            <p14:sldId id="358"/>
            <p14:sldId id="359"/>
            <p14:sldId id="353"/>
            <p14:sldId id="360"/>
            <p14:sldId id="352"/>
            <p14:sldId id="367"/>
            <p14:sldId id="356"/>
            <p14:sldId id="363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樋口 心" initials="樋口" lastIdx="1" clrIdx="0">
    <p:extLst>
      <p:ext uri="{19B8F6BF-5375-455C-9EA6-DF929625EA0E}">
        <p15:presenceInfo xmlns:p15="http://schemas.microsoft.com/office/powerpoint/2012/main" userId="25a50a33c7456e98" providerId="Windows Live"/>
      </p:ext>
    </p:extLst>
  </p:cmAuthor>
  <p:cmAuthor id="2" name="k-higuchi" initials="k" lastIdx="1" clrIdx="1">
    <p:extLst>
      <p:ext uri="{19B8F6BF-5375-455C-9EA6-DF929625EA0E}">
        <p15:presenceInfo xmlns:p15="http://schemas.microsoft.com/office/powerpoint/2012/main" userId="k-higuc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2168" autoAdjust="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27T17:09:21.88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C4A82-6AA5-4549-AC3A-5ED22DE856DB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A891B-83A4-416C-8374-8E6B1F2FE3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84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2003</a:t>
            </a:r>
            <a:r>
              <a:rPr kumimoji="1" lang="ja-JP" altLang="en-US" dirty="0"/>
              <a:t>年を代表する大ベストセラーであり、タイトルがこの年の流行語にもなった本書は、著者の独白を文章にまとめるという実験的な試みであった。「人間というものは、結局自分の脳に入ることしか理解できない」、これが著者の言うところの「バカの壁」であり、この概念を軸に戦争や犯罪、宗教、科学、教育、経済など世界を見渡し、縦横無尽に斬ったのが本書であ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A891B-83A4-416C-8374-8E6B1F2FE38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04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このバカの壁は賛否両論ある、共感し、高評価をレビューした人。反対に読んで、共感できず反感を覚え低評価を押した人の間には、確かな違いがあるのではないかと仮定し、</a:t>
            </a:r>
            <a:endParaRPr kumimoji="1" lang="en-US" altLang="ja-JP" dirty="0"/>
          </a:p>
          <a:p>
            <a:r>
              <a:rPr kumimoji="1" lang="ja-JP" altLang="en-US" dirty="0"/>
              <a:t>レビューワーの分類から考察したい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A891B-83A4-416C-8374-8E6B1F2FE38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48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CBF8-2627-4B05-8153-B57084BA0D0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A52F-A000-403D-81F0-D59116469C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46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CBF8-2627-4B05-8153-B57084BA0D0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A52F-A000-403D-81F0-D59116469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4F8AA6A-05F5-414C-A6F4-C382388E1379}"/>
              </a:ext>
            </a:extLst>
          </p:cNvPr>
          <p:cNvCxnSpPr/>
          <p:nvPr userDrawn="1"/>
        </p:nvCxnSpPr>
        <p:spPr>
          <a:xfrm>
            <a:off x="822960" y="1385455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23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CBF8-2627-4B05-8153-B57084BA0D0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A52F-A000-403D-81F0-D59116469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96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1" y="57803"/>
            <a:ext cx="7543800" cy="87307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CBF8-2627-4B05-8153-B57084BA0D0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A52F-A000-403D-81F0-D59116469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13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CBF8-2627-4B05-8153-B57084BA0D0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A52F-A000-403D-81F0-D59116469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42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CBF8-2627-4B05-8153-B57084BA0D0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A52F-A000-403D-81F0-D59116469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65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CBF8-2627-4B05-8153-B57084BA0D0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A52F-A000-403D-81F0-D59116469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90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CBF8-2627-4B05-8153-B57084BA0D0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A52F-A000-403D-81F0-D59116469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8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CBF8-2627-4B05-8153-B57084BA0D0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A52F-A000-403D-81F0-D59116469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8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DCACBF8-2627-4B05-8153-B57084BA0D0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30A52F-A000-403D-81F0-D59116469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71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CBF8-2627-4B05-8153-B57084BA0D0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A52F-A000-403D-81F0-D59116469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9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3089"/>
            <a:ext cx="9144000" cy="8730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597" y="1121788"/>
            <a:ext cx="8864738" cy="51794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10C514-BCC6-43AD-A81A-D8940CAB793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36762A-88F1-4415-9460-2C897E803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53743" y="1037629"/>
            <a:ext cx="893259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9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57B946-F8FC-4137-9D28-5C4CFD711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040" y="1259380"/>
            <a:ext cx="4541289" cy="244440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ja-JP" altLang="en-US" sz="6000" dirty="0"/>
              <a:t>進捗報告</a:t>
            </a:r>
            <a:br>
              <a:rPr lang="en-US" altLang="ja-JP" sz="4800" dirty="0"/>
            </a:br>
            <a:r>
              <a:rPr lang="en-US" altLang="ja-JP" sz="4800" dirty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2018/11/28</a:t>
            </a:r>
            <a:endParaRPr lang="ja-JP" altLang="en-US" sz="4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DEAD52-D7C3-43FE-933F-2024382AE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ja-JP" b="1" dirty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201511175  </a:t>
            </a:r>
            <a:r>
              <a:rPr lang="en-US" altLang="ja-JP" b="1" dirty="0" err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B4</a:t>
            </a:r>
            <a:r>
              <a:rPr lang="ja-JP" altLang="en-US" b="1" dirty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　樋口心</a:t>
            </a:r>
            <a:endParaRPr lang="en-US" altLang="ja-JP" b="1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algn="r"/>
            <a:r>
              <a:rPr lang="ja-JP" altLang="en-US" b="1" dirty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視覚メディア研究室</a:t>
            </a:r>
          </a:p>
          <a:p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4E21C48-0446-41F7-B658-2853EB84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407" y="1021282"/>
            <a:ext cx="904875" cy="3333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17AFB9A-3AD8-418B-B3E6-A7E272788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585" y="1011757"/>
            <a:ext cx="3524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2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1E4E83-E8B6-46BD-BEBA-C63EA6F7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前回の進捗状況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9890B-9EEA-4118-9CC0-56461E77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ja-JP" altLang="en-US" sz="2800" dirty="0"/>
              <a:t>全レビュワーの詳細</a:t>
            </a:r>
            <a:r>
              <a:rPr lang="en-US" altLang="ja-JP" sz="2800" dirty="0"/>
              <a:t>URL</a:t>
            </a:r>
            <a:r>
              <a:rPr lang="ja-JP" altLang="en-US" sz="2800" dirty="0"/>
              <a:t>を取得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sz="2800" dirty="0"/>
              <a:t>SQLite3</a:t>
            </a:r>
            <a:r>
              <a:rPr lang="ja-JP" altLang="en-US" sz="2800" dirty="0"/>
              <a:t>のデータベースに格納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2800" dirty="0"/>
              <a:t>レビュ</a:t>
            </a:r>
            <a:r>
              <a:rPr lang="ja-JP" altLang="en-US" sz="2800" dirty="0"/>
              <a:t>ワーのレビューした商品の全</a:t>
            </a:r>
            <a:r>
              <a:rPr lang="en-US" altLang="ja-JP" sz="2800" dirty="0"/>
              <a:t>URL</a:t>
            </a:r>
            <a:r>
              <a:rPr lang="ja-JP" altLang="en-US" sz="2800" dirty="0"/>
              <a:t>を取得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2800" dirty="0"/>
              <a:t>各レビューの商品カテゴリを取得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>
              <a:buFont typeface="游ゴシック" panose="020B0400000000000000" pitchFamily="50" charset="-128"/>
              <a:buChar char="X"/>
            </a:pPr>
            <a:r>
              <a:rPr lang="ja-JP" altLang="en-US" sz="2800" dirty="0"/>
              <a:t>各データを適切に</a:t>
            </a:r>
            <a:r>
              <a:rPr lang="en-US" altLang="ja-JP" sz="2800" dirty="0"/>
              <a:t>DB</a:t>
            </a:r>
            <a:r>
              <a:rPr lang="ja-JP" altLang="en-US" sz="2800" dirty="0"/>
              <a:t>に収納する方法の考案</a:t>
            </a:r>
            <a:endParaRPr lang="en-US" altLang="ja-JP" sz="2800" dirty="0"/>
          </a:p>
          <a:p>
            <a:pPr>
              <a:buFont typeface="游ゴシック" panose="020B0400000000000000" pitchFamily="50" charset="-128"/>
              <a:buChar char="X"/>
            </a:pPr>
            <a:r>
              <a:rPr lang="ja-JP" altLang="en-US" sz="2800" dirty="0"/>
              <a:t>両カテゴリーで購入する商品の種類を比較</a:t>
            </a:r>
            <a:endParaRPr lang="en-US" altLang="ja-JP" sz="2800" dirty="0"/>
          </a:p>
          <a:p>
            <a:pPr>
              <a:buFont typeface="游ゴシック" panose="020B0400000000000000" pitchFamily="50" charset="-128"/>
              <a:buChar char="X"/>
            </a:pPr>
            <a:r>
              <a:rPr lang="ja-JP" altLang="en-US" sz="2800" dirty="0"/>
              <a:t>両カテゴリーのレビューの特徴を解析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4712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42126B-44E4-46F5-ADDC-58A113D4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今回の進捗状況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2F6B2-F06F-4C16-8AD2-2C2A3D2B2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ja-JP" altLang="en-US" sz="2800" dirty="0"/>
              <a:t>各データを適切に</a:t>
            </a:r>
            <a:r>
              <a:rPr lang="en-US" altLang="ja-JP" sz="2800" dirty="0"/>
              <a:t>DB</a:t>
            </a:r>
            <a:r>
              <a:rPr lang="ja-JP" altLang="en-US" sz="2800" dirty="0"/>
              <a:t>に収納する方法の考案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2800" dirty="0"/>
              <a:t>両カテゴリーで購入する商品の種類を比較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2800" dirty="0"/>
              <a:t>両カテゴリーのレビューを用いた機械学習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2800" dirty="0"/>
              <a:t>カテゴリー毎のベストセラーを集計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ja-JP" sz="2800" dirty="0"/>
          </a:p>
          <a:p>
            <a:pPr>
              <a:buFont typeface="游ゴシック" panose="020B0400000000000000" pitchFamily="50" charset="-128"/>
              <a:buChar char="Ｘ"/>
            </a:pPr>
            <a:r>
              <a:rPr lang="ja-JP" altLang="en-US" sz="2800" dirty="0"/>
              <a:t>様々な条件での機械学習</a:t>
            </a:r>
            <a:endParaRPr lang="en-US" altLang="ja-JP" sz="2800" dirty="0"/>
          </a:p>
          <a:p>
            <a:pPr>
              <a:buFont typeface="游ゴシック" panose="020B0400000000000000" pitchFamily="50" charset="-128"/>
              <a:buChar char="Ｘ"/>
            </a:pPr>
            <a:r>
              <a:rPr lang="ja-JP" altLang="en-US" sz="2800" dirty="0"/>
              <a:t>全レビューの収集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ja-JP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848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0C8C65-EFFE-4887-A73D-E6B15C5F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収集したデータの情報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BC36CF1C-B37E-4938-A222-184462A84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755813"/>
              </p:ext>
            </p:extLst>
          </p:nvPr>
        </p:nvGraphicFramePr>
        <p:xfrm>
          <a:off x="189471" y="1104900"/>
          <a:ext cx="8725929" cy="3032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1351">
                  <a:extLst>
                    <a:ext uri="{9D8B030D-6E8A-4147-A177-3AD203B41FA5}">
                      <a16:colId xmlns:a16="http://schemas.microsoft.com/office/drawing/2014/main" val="2015958865"/>
                    </a:ext>
                  </a:extLst>
                </a:gridCol>
                <a:gridCol w="1597289">
                  <a:extLst>
                    <a:ext uri="{9D8B030D-6E8A-4147-A177-3AD203B41FA5}">
                      <a16:colId xmlns:a16="http://schemas.microsoft.com/office/drawing/2014/main" val="662539779"/>
                    </a:ext>
                  </a:extLst>
                </a:gridCol>
                <a:gridCol w="1597289">
                  <a:extLst>
                    <a:ext uri="{9D8B030D-6E8A-4147-A177-3AD203B41FA5}">
                      <a16:colId xmlns:a16="http://schemas.microsoft.com/office/drawing/2014/main" val="262175107"/>
                    </a:ext>
                  </a:extLst>
                </a:gridCol>
              </a:tblGrid>
              <a:tr h="606425">
                <a:tc>
                  <a:txBody>
                    <a:bodyPr/>
                    <a:lstStyle/>
                    <a:p>
                      <a:pPr algn="l" fontAlgn="b"/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400" b="1" u="none" strike="noStrike" dirty="0">
                          <a:effectLst/>
                        </a:rPr>
                        <a:t>高評価者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400" b="1" u="none" strike="noStrike">
                          <a:effectLst/>
                        </a:rPr>
                        <a:t>低評価者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180958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400" b="1" u="none" strike="noStrike" dirty="0">
                          <a:effectLst/>
                        </a:rPr>
                        <a:t>人数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b="1" u="none" strike="noStrike" dirty="0">
                          <a:effectLst/>
                        </a:rPr>
                        <a:t>203</a:t>
                      </a:r>
                      <a:r>
                        <a:rPr lang="ja-JP" altLang="en-US" sz="2400" b="1" u="none" strike="noStrike" dirty="0">
                          <a:effectLst/>
                        </a:rPr>
                        <a:t>人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b="1" u="none" strike="noStrike" dirty="0">
                          <a:effectLst/>
                        </a:rPr>
                        <a:t>222</a:t>
                      </a:r>
                      <a:r>
                        <a:rPr lang="ja-JP" altLang="en-US" sz="2400" b="1" u="none" strike="noStrike" dirty="0">
                          <a:effectLst/>
                        </a:rPr>
                        <a:t>人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6678321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400" b="1" u="none" strike="noStrike" dirty="0">
                          <a:effectLst/>
                        </a:rPr>
                        <a:t>レビュー数（件</a:t>
                      </a:r>
                      <a:r>
                        <a:rPr lang="en-US" altLang="ja-JP" sz="2400" b="1" u="none" strike="noStrike" dirty="0">
                          <a:effectLst/>
                        </a:rPr>
                        <a:t>)(1</a:t>
                      </a:r>
                      <a:r>
                        <a:rPr lang="ja-JP" altLang="en-US" sz="2400" b="1" u="none" strike="noStrike" dirty="0">
                          <a:effectLst/>
                        </a:rPr>
                        <a:t>人</a:t>
                      </a:r>
                      <a:r>
                        <a:rPr lang="en-US" altLang="ja-JP" sz="2400" b="1" u="none" strike="noStrike" dirty="0">
                          <a:effectLst/>
                        </a:rPr>
                        <a:t>100</a:t>
                      </a:r>
                      <a:r>
                        <a:rPr lang="ja-JP" altLang="en-US" sz="2400" b="1" u="none" strike="noStrike" dirty="0">
                          <a:effectLst/>
                        </a:rPr>
                        <a:t>件まで</a:t>
                      </a:r>
                      <a:r>
                        <a:rPr lang="en-US" altLang="ja-JP" sz="2400" b="1" u="none" strike="noStrike" dirty="0">
                          <a:effectLst/>
                        </a:rPr>
                        <a:t>)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b="1" u="none" strike="noStrike" dirty="0">
                          <a:effectLst/>
                        </a:rPr>
                        <a:t>9030</a:t>
                      </a:r>
                      <a:r>
                        <a:rPr lang="ja-JP" altLang="en-US" sz="2400" b="1" u="none" strike="noStrike" dirty="0">
                          <a:effectLst/>
                        </a:rPr>
                        <a:t>件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b="1" u="none" strike="noStrike" dirty="0">
                          <a:effectLst/>
                        </a:rPr>
                        <a:t>8026</a:t>
                      </a:r>
                      <a:r>
                        <a:rPr lang="ja-JP" altLang="en-US" sz="2400" b="1" u="none" strike="noStrike" dirty="0">
                          <a:effectLst/>
                        </a:rPr>
                        <a:t>件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1508537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b="1" u="none" strike="noStrike" dirty="0">
                          <a:effectLst/>
                        </a:rPr>
                        <a:t>レビュー数（件</a:t>
                      </a:r>
                      <a:r>
                        <a:rPr lang="en-US" altLang="ja-JP" sz="2400" b="1" u="none" strike="noStrike" dirty="0">
                          <a:effectLst/>
                        </a:rPr>
                        <a:t>)(1</a:t>
                      </a:r>
                      <a:r>
                        <a:rPr lang="ja-JP" altLang="en-US" sz="2400" b="1" u="none" strike="noStrike" dirty="0">
                          <a:effectLst/>
                        </a:rPr>
                        <a:t>人</a:t>
                      </a:r>
                      <a:r>
                        <a:rPr lang="en-US" altLang="ja-JP" sz="2400" b="1" u="none" strike="noStrike" dirty="0">
                          <a:effectLst/>
                        </a:rPr>
                        <a:t>500</a:t>
                      </a:r>
                      <a:r>
                        <a:rPr lang="ja-JP" altLang="en-US" sz="2400" b="1" u="none" strike="noStrike" dirty="0">
                          <a:effectLst/>
                        </a:rPr>
                        <a:t>件まで</a:t>
                      </a:r>
                      <a:r>
                        <a:rPr lang="en-US" altLang="ja-JP" sz="2400" b="1" u="none" strike="noStrike" dirty="0">
                          <a:effectLst/>
                        </a:rPr>
                        <a:t>)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14527</a:t>
                      </a:r>
                      <a:r>
                        <a:rPr lang="ja-JP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件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18973</a:t>
                      </a:r>
                      <a:r>
                        <a:rPr lang="ja-JP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件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220238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400" b="1" u="none" strike="noStrike" dirty="0">
                          <a:effectLst/>
                        </a:rPr>
                        <a:t>レビュー量（字</a:t>
                      </a:r>
                      <a:r>
                        <a:rPr lang="en-US" altLang="ja-JP" sz="2400" b="1" u="none" strike="noStrike" dirty="0">
                          <a:effectLst/>
                        </a:rPr>
                        <a:t>) (1</a:t>
                      </a:r>
                      <a:r>
                        <a:rPr lang="ja-JP" altLang="en-US" sz="2400" b="1" u="none" strike="noStrike" dirty="0">
                          <a:effectLst/>
                        </a:rPr>
                        <a:t>人</a:t>
                      </a:r>
                      <a:r>
                        <a:rPr lang="en-US" altLang="ja-JP" sz="2400" b="1" u="none" strike="noStrike" dirty="0">
                          <a:effectLst/>
                        </a:rPr>
                        <a:t>100</a:t>
                      </a:r>
                      <a:r>
                        <a:rPr lang="ja-JP" altLang="en-US" sz="2400" b="1" u="none" strike="noStrike" dirty="0">
                          <a:effectLst/>
                        </a:rPr>
                        <a:t>件まで</a:t>
                      </a:r>
                      <a:r>
                        <a:rPr lang="en-US" altLang="ja-JP" sz="2400" b="1" u="none" strike="noStrike" dirty="0">
                          <a:effectLst/>
                        </a:rPr>
                        <a:t>)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b="1" u="none" strike="noStrike" dirty="0">
                          <a:effectLst/>
                        </a:rPr>
                        <a:t>2627151</a:t>
                      </a:r>
                      <a:r>
                        <a:rPr lang="ja-JP" altLang="en-US" sz="2400" b="1" u="none" strike="noStrike" dirty="0">
                          <a:effectLst/>
                        </a:rPr>
                        <a:t>字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b="1" u="none" strike="noStrike" dirty="0">
                          <a:effectLst/>
                        </a:rPr>
                        <a:t>2764065</a:t>
                      </a:r>
                      <a:r>
                        <a:rPr lang="ja-JP" altLang="en-US" sz="2400" b="1" u="none" strike="noStrike" dirty="0">
                          <a:effectLst/>
                        </a:rPr>
                        <a:t>字</a:t>
                      </a:r>
                      <a:endParaRPr lang="en-US" altLang="ja-JP" sz="2400" b="1" u="none" strike="noStrike" dirty="0"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6503530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3BE2D0-0870-4F41-B5B2-21264827335F}"/>
              </a:ext>
            </a:extLst>
          </p:cNvPr>
          <p:cNvSpPr txBox="1"/>
          <p:nvPr/>
        </p:nvSpPr>
        <p:spPr>
          <a:xfrm>
            <a:off x="117044" y="4499572"/>
            <a:ext cx="4843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商品</a:t>
            </a:r>
            <a:r>
              <a:rPr lang="en-US" altLang="ja-JP" b="1" dirty="0"/>
              <a:t>URL,</a:t>
            </a:r>
            <a:r>
              <a:rPr lang="ja-JP" altLang="en-US" b="1" dirty="0"/>
              <a:t>カテゴリー</a:t>
            </a:r>
            <a:r>
              <a:rPr lang="en-US" altLang="ja-JP" b="1" dirty="0"/>
              <a:t>,</a:t>
            </a:r>
            <a:r>
              <a:rPr lang="ja-JP" altLang="en-US" b="1" dirty="0"/>
              <a:t>商品名は</a:t>
            </a:r>
            <a:r>
              <a:rPr lang="en-US" altLang="ja-JP" b="1" dirty="0"/>
              <a:t>500</a:t>
            </a:r>
            <a:r>
              <a:rPr lang="ja-JP" altLang="en-US" b="1" dirty="0"/>
              <a:t>件まで</a:t>
            </a:r>
            <a:endParaRPr lang="en-US" altLang="ja-JP" b="1" dirty="0"/>
          </a:p>
          <a:p>
            <a:r>
              <a:rPr lang="ja-JP" altLang="en-US" b="1" dirty="0"/>
              <a:t>レビュー本文は</a:t>
            </a:r>
            <a:r>
              <a:rPr lang="en-US" altLang="ja-JP" b="1" dirty="0"/>
              <a:t>100</a:t>
            </a:r>
            <a:r>
              <a:rPr lang="ja-JP" altLang="en-US" b="1" dirty="0"/>
              <a:t>件まで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53692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C6915-39F5-4843-801C-749D0C08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9" y="0"/>
            <a:ext cx="7543800" cy="960305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0B7029-CDCA-4407-BAA5-8C80742B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600" dirty="0">
                <a:solidFill>
                  <a:schemeClr val="tx1"/>
                </a:solidFill>
              </a:rPr>
              <a:t>進捗状況報告</a:t>
            </a:r>
            <a:endParaRPr lang="en-US" altLang="ja-JP" sz="2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tx1"/>
                </a:solidFill>
              </a:rPr>
              <a:t>両カテゴリーのベストセラー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tx1"/>
                </a:solidFill>
              </a:rPr>
              <a:t>購入カテゴリーの比較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tx1"/>
                </a:solidFill>
              </a:rPr>
              <a:t>機械学習における分類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ja-JP" sz="20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ja-JP" sz="20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ja-JP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365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8FED7-5EFF-4958-85A1-4D3ED689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両カテゴリのベストセラー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AC2D24-AF2C-4DA8-A039-A855943F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全レビュー中、カテゴリーが「本」のもののみ商品名を取得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両カテゴリーで人気な商品を降順にならべる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1C4777-C60A-4086-9A4C-C6FC21623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25801"/>
              </p:ext>
            </p:extLst>
          </p:nvPr>
        </p:nvGraphicFramePr>
        <p:xfrm>
          <a:off x="748269" y="1987550"/>
          <a:ext cx="6985001" cy="1441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1265">
                  <a:extLst>
                    <a:ext uri="{9D8B030D-6E8A-4147-A177-3AD203B41FA5}">
                      <a16:colId xmlns:a16="http://schemas.microsoft.com/office/drawing/2014/main" val="1204265638"/>
                    </a:ext>
                  </a:extLst>
                </a:gridCol>
                <a:gridCol w="1166868">
                  <a:extLst>
                    <a:ext uri="{9D8B030D-6E8A-4147-A177-3AD203B41FA5}">
                      <a16:colId xmlns:a16="http://schemas.microsoft.com/office/drawing/2014/main" val="3776520275"/>
                    </a:ext>
                  </a:extLst>
                </a:gridCol>
                <a:gridCol w="1166868">
                  <a:extLst>
                    <a:ext uri="{9D8B030D-6E8A-4147-A177-3AD203B41FA5}">
                      <a16:colId xmlns:a16="http://schemas.microsoft.com/office/drawing/2014/main" val="1296963315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algn="l" fontAlgn="b"/>
                      <a:endParaRPr lang="ja-JP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1" u="none" strike="noStrike" dirty="0">
                          <a:effectLst/>
                        </a:rPr>
                        <a:t>高評価者</a:t>
                      </a:r>
                      <a:endParaRPr lang="ja-JP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1" u="none" strike="noStrike" dirty="0">
                          <a:effectLst/>
                        </a:rPr>
                        <a:t>低評価者</a:t>
                      </a:r>
                      <a:endParaRPr lang="ja-JP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109768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1" u="none" strike="noStrike" dirty="0">
                          <a:effectLst/>
                        </a:rPr>
                        <a:t>レビュー数</a:t>
                      </a:r>
                      <a:r>
                        <a:rPr lang="en-US" altLang="ja-JP" sz="2000" b="1" u="none" strike="noStrike" dirty="0">
                          <a:effectLst/>
                        </a:rPr>
                        <a:t>(</a:t>
                      </a:r>
                      <a:r>
                        <a:rPr lang="ja-JP" altLang="en-US" sz="2000" b="1" u="none" strike="noStrike" dirty="0">
                          <a:effectLst/>
                        </a:rPr>
                        <a:t>本のみ）（一人</a:t>
                      </a:r>
                      <a:r>
                        <a:rPr lang="en-US" altLang="ja-JP" sz="2000" b="1" u="none" strike="noStrike" dirty="0">
                          <a:effectLst/>
                        </a:rPr>
                        <a:t>100</a:t>
                      </a:r>
                      <a:r>
                        <a:rPr lang="ja-JP" altLang="en-US" sz="2000" b="1" u="none" strike="noStrike" dirty="0">
                          <a:effectLst/>
                        </a:rPr>
                        <a:t>件まで）</a:t>
                      </a:r>
                      <a:endParaRPr lang="ja-JP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1" u="none" strike="noStrike" dirty="0">
                          <a:effectLst/>
                        </a:rPr>
                        <a:t>5483</a:t>
                      </a:r>
                      <a:r>
                        <a:rPr lang="ja-JP" altLang="en-US" sz="2000" b="1" u="none" strike="noStrike" dirty="0">
                          <a:effectLst/>
                        </a:rPr>
                        <a:t>件</a:t>
                      </a:r>
                      <a:endParaRPr lang="en-US" altLang="ja-JP" sz="20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1" u="none" strike="noStrike" dirty="0">
                          <a:effectLst/>
                        </a:rPr>
                        <a:t>4805</a:t>
                      </a:r>
                      <a:r>
                        <a:rPr lang="ja-JP" altLang="en-US" sz="2000" b="1" u="none" strike="noStrike" dirty="0">
                          <a:effectLst/>
                        </a:rPr>
                        <a:t>件</a:t>
                      </a:r>
                      <a:endParaRPr lang="en-US" altLang="ja-JP" sz="20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1287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66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1D2373-E815-46DC-917C-00301E92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71" y="57803"/>
            <a:ext cx="8320786" cy="87307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レビュー</a:t>
            </a:r>
            <a:r>
              <a:rPr lang="ja-JP" altLang="en-US" dirty="0"/>
              <a:t>ワー内ブックランキング</a:t>
            </a:r>
            <a:endParaRPr kumimoji="1" lang="ja-JP" altLang="en-US" dirty="0"/>
          </a:p>
        </p:txBody>
      </p:sp>
      <p:graphicFrame>
        <p:nvGraphicFramePr>
          <p:cNvPr id="16" name="コンテンツ プレースホルダー 15">
            <a:extLst>
              <a:ext uri="{FF2B5EF4-FFF2-40B4-BE49-F238E27FC236}">
                <a16:creationId xmlns:a16="http://schemas.microsoft.com/office/drawing/2014/main" id="{3978CD43-E82A-433E-8BF0-03264B8EA1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2250" y="1939214"/>
          <a:ext cx="8864600" cy="3544722"/>
        </p:xfrm>
        <a:graphic>
          <a:graphicData uri="http://schemas.openxmlformats.org/drawingml/2006/table">
            <a:tbl>
              <a:tblPr/>
              <a:tblGrid>
                <a:gridCol w="3500829">
                  <a:extLst>
                    <a:ext uri="{9D8B030D-6E8A-4147-A177-3AD203B41FA5}">
                      <a16:colId xmlns:a16="http://schemas.microsoft.com/office/drawing/2014/main" val="3758085480"/>
                    </a:ext>
                  </a:extLst>
                </a:gridCol>
                <a:gridCol w="375089">
                  <a:extLst>
                    <a:ext uri="{9D8B030D-6E8A-4147-A177-3AD203B41FA5}">
                      <a16:colId xmlns:a16="http://schemas.microsoft.com/office/drawing/2014/main" val="3506386648"/>
                    </a:ext>
                  </a:extLst>
                </a:gridCol>
                <a:gridCol w="4588587">
                  <a:extLst>
                    <a:ext uri="{9D8B030D-6E8A-4147-A177-3AD203B41FA5}">
                      <a16:colId xmlns:a16="http://schemas.microsoft.com/office/drawing/2014/main" val="797786515"/>
                    </a:ext>
                  </a:extLst>
                </a:gridCol>
                <a:gridCol w="400095">
                  <a:extLst>
                    <a:ext uri="{9D8B030D-6E8A-4147-A177-3AD203B41FA5}">
                      <a16:colId xmlns:a16="http://schemas.microsoft.com/office/drawing/2014/main" val="1243145741"/>
                    </a:ext>
                  </a:extLst>
                </a:gridCol>
              </a:tblGrid>
              <a:tr h="3188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頭がいい人、悪い人の話し方 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14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読書力 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163902"/>
                  </a:ext>
                </a:extLst>
              </a:tr>
              <a:tr h="3188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超バカの壁 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新潮新書 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(149))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13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歳のハローワーク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809360"/>
                  </a:ext>
                </a:extLst>
              </a:tr>
              <a:tr h="3188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ごんぎつね 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99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・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9%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は仮説 思いこみで判断しないための考え方 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601357"/>
                  </a:ext>
                </a:extLst>
              </a:tr>
              <a:tr h="3188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13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歳のハローワーク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ノルウェイの森 上 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393718"/>
                  </a:ext>
                </a:extLst>
              </a:tr>
              <a:tr h="3188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頭がいい人、悪い人の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&lt;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言い訳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&gt;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術 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新ゴーマニズム宣言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SPECIAL 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戦争論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〈3〉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029777"/>
                  </a:ext>
                </a:extLst>
              </a:tr>
              <a:tr h="4894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大人のスピード読書法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―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時間がない人の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53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の具体例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「社会調査」のウソ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―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リサーチ・リテラシーのすすめ 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971008"/>
                  </a:ext>
                </a:extLst>
              </a:tr>
              <a:tr h="3188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人は見た目が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割 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人は見た目が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割 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414734"/>
                  </a:ext>
                </a:extLst>
              </a:tr>
              <a:tr h="3188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金持ち父さん貧乏父さん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金持ち父さん貧乏父さん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668074"/>
                  </a:ext>
                </a:extLst>
              </a:tr>
              <a:tr h="3188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下流社会 新たな階層集団の出現 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世界の中心で、愛をさけぶ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923095"/>
                  </a:ext>
                </a:extLst>
              </a:tr>
              <a:tr h="3188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唯脳論 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マンガ嫌韓流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5846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712A28-4D78-488D-93D9-B895DBF47703}"/>
              </a:ext>
            </a:extLst>
          </p:cNvPr>
          <p:cNvSpPr txBox="1"/>
          <p:nvPr/>
        </p:nvSpPr>
        <p:spPr>
          <a:xfrm>
            <a:off x="189471" y="1519086"/>
            <a:ext cx="740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高評価者　　　　　　　　　　　　　低評価者</a:t>
            </a:r>
          </a:p>
        </p:txBody>
      </p:sp>
    </p:spTree>
    <p:extLst>
      <p:ext uri="{BB962C8B-B14F-4D97-AF65-F5344CB8AC3E}">
        <p14:creationId xmlns:p14="http://schemas.microsoft.com/office/powerpoint/2010/main" val="375473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9EA33-EFBA-4716-A4F7-B31A90F6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57" y="361920"/>
            <a:ext cx="8592390" cy="87307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レビューワー内ブックランキング（</a:t>
            </a:r>
            <a:r>
              <a:rPr lang="en-US" altLang="ja-JP" dirty="0"/>
              <a:t>11~20</a:t>
            </a:r>
            <a:r>
              <a:rPr lang="ja-JP" altLang="en-US" dirty="0"/>
              <a:t>位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27A51D3D-8E86-4687-A143-FB078938E7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2250" y="1845410"/>
          <a:ext cx="8864600" cy="3732330"/>
        </p:xfrm>
        <a:graphic>
          <a:graphicData uri="http://schemas.openxmlformats.org/drawingml/2006/table">
            <a:tbl>
              <a:tblPr/>
              <a:tblGrid>
                <a:gridCol w="3500829">
                  <a:extLst>
                    <a:ext uri="{9D8B030D-6E8A-4147-A177-3AD203B41FA5}">
                      <a16:colId xmlns:a16="http://schemas.microsoft.com/office/drawing/2014/main" val="1954677269"/>
                    </a:ext>
                  </a:extLst>
                </a:gridCol>
                <a:gridCol w="375089">
                  <a:extLst>
                    <a:ext uri="{9D8B030D-6E8A-4147-A177-3AD203B41FA5}">
                      <a16:colId xmlns:a16="http://schemas.microsoft.com/office/drawing/2014/main" val="1125019492"/>
                    </a:ext>
                  </a:extLst>
                </a:gridCol>
                <a:gridCol w="4588587">
                  <a:extLst>
                    <a:ext uri="{9D8B030D-6E8A-4147-A177-3AD203B41FA5}">
                      <a16:colId xmlns:a16="http://schemas.microsoft.com/office/drawing/2014/main" val="3342272562"/>
                    </a:ext>
                  </a:extLst>
                </a:gridCol>
                <a:gridCol w="400095">
                  <a:extLst>
                    <a:ext uri="{9D8B030D-6E8A-4147-A177-3AD203B41FA5}">
                      <a16:colId xmlns:a16="http://schemas.microsoft.com/office/drawing/2014/main" val="3469427979"/>
                    </a:ext>
                  </a:extLst>
                </a:gridCol>
              </a:tblGrid>
              <a:tr h="3188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文庫版 姑獲鳥の夏 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ウェブ進化論 本当の大変化はこれから始まる 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33655"/>
                  </a:ext>
                </a:extLst>
              </a:tr>
              <a:tr h="3188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博士の愛した数式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風の歌を聴け 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157727"/>
                  </a:ext>
                </a:extLst>
              </a:tr>
              <a:tr h="3188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世界の中心で、愛をさけぶ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武士道 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75172"/>
                  </a:ext>
                </a:extLst>
              </a:tr>
              <a:tr h="3188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人を動かす新装版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食品の裏側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―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みんな大好きな食品添加物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61145"/>
                  </a:ext>
                </a:extLst>
              </a:tr>
              <a:tr h="3188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心にエンジンがかかる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50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の小さな習慣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国家の品格 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219554"/>
                  </a:ext>
                </a:extLst>
              </a:tr>
              <a:tr h="3188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死の壁 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逆説の日本史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 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中世動乱編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: 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源氏勝利の奇蹟の謎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149910"/>
                  </a:ext>
                </a:extLst>
              </a:tr>
              <a:tr h="4894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記憶力を強くする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―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最新脳科学が語る記憶のしくみと鍛え方 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ルポ 貧困大国アメリカ 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93181"/>
                  </a:ext>
                </a:extLst>
              </a:tr>
              <a:tr h="3188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英文法を撫でる 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デミアン 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9336"/>
                  </a:ext>
                </a:extLst>
              </a:tr>
              <a:tr h="4894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陰日向に咲く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スイス人銀行家の教え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―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お金と幸せの知恵を学ぶ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のレッスン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985792"/>
                  </a:ext>
                </a:extLst>
              </a:tr>
              <a:tr h="32820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マンガ嫌韓流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こころ </a:t>
                      </a:r>
                    </a:p>
                  </a:txBody>
                  <a:tcPr marL="9377" marR="9377" marT="93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377" marR="9377" marT="93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21813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39685A-9637-4600-8C83-6C2D0AE656CA}"/>
              </a:ext>
            </a:extLst>
          </p:cNvPr>
          <p:cNvSpPr txBox="1"/>
          <p:nvPr/>
        </p:nvSpPr>
        <p:spPr>
          <a:xfrm>
            <a:off x="222250" y="1383745"/>
            <a:ext cx="740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高評価者　　　　　　　　　　　　　低評価者</a:t>
            </a:r>
          </a:p>
        </p:txBody>
      </p:sp>
    </p:spTree>
    <p:extLst>
      <p:ext uri="{BB962C8B-B14F-4D97-AF65-F5344CB8AC3E}">
        <p14:creationId xmlns:p14="http://schemas.microsoft.com/office/powerpoint/2010/main" val="272290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E8E3D0-AE3F-4E30-9307-2CC6A7B0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71" y="57803"/>
            <a:ext cx="8529016" cy="87307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購入カテゴリの比較</a:t>
            </a:r>
            <a:r>
              <a:rPr kumimoji="1" lang="en-US" altLang="ja-JP" dirty="0"/>
              <a:t>(</a:t>
            </a:r>
            <a:r>
              <a:rPr kumimoji="1" lang="ja-JP" altLang="en-US" dirty="0"/>
              <a:t>カテゴリ</a:t>
            </a:r>
            <a:r>
              <a:rPr kumimoji="1" lang="en-US" altLang="ja-JP" dirty="0"/>
              <a:t>1)</a:t>
            </a:r>
            <a:endParaRPr kumimoji="1" lang="ja-JP" altLang="en-US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523CDADB-0481-471E-882E-CC56152F8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91" b="10641"/>
          <a:stretch/>
        </p:blipFill>
        <p:spPr>
          <a:xfrm>
            <a:off x="0" y="1321369"/>
            <a:ext cx="4534820" cy="3426800"/>
          </a:xfrm>
        </p:spPr>
      </p:pic>
      <p:pic>
        <p:nvPicPr>
          <p:cNvPr id="4" name="コンテンツ プレースホルダー 8">
            <a:extLst>
              <a:ext uri="{FF2B5EF4-FFF2-40B4-BE49-F238E27FC236}">
                <a16:creationId xmlns:a16="http://schemas.microsoft.com/office/drawing/2014/main" id="{01C289D1-947F-47CC-83B6-8135FE1290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8" r="323" b="8002"/>
          <a:stretch/>
        </p:blipFill>
        <p:spPr>
          <a:xfrm>
            <a:off x="4652989" y="1321369"/>
            <a:ext cx="4491011" cy="349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28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B4039-EDB7-49F1-95A8-48E04857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71" y="57803"/>
            <a:ext cx="8266466" cy="87307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購入カテゴリの比較</a:t>
            </a:r>
            <a:r>
              <a:rPr lang="en-US" altLang="ja-JP" dirty="0"/>
              <a:t>(</a:t>
            </a:r>
            <a:r>
              <a:rPr lang="ja-JP" altLang="en-US" dirty="0"/>
              <a:t>カテゴリ</a:t>
            </a:r>
            <a:r>
              <a:rPr lang="en-US" altLang="ja-JP" dirty="0"/>
              <a:t>2)</a:t>
            </a:r>
            <a:endParaRPr kumimoji="1" lang="ja-JP" altLang="en-US" dirty="0"/>
          </a:p>
        </p:txBody>
      </p:sp>
      <p:pic>
        <p:nvPicPr>
          <p:cNvPr id="17" name="コンテンツ プレースホルダー 16">
            <a:extLst>
              <a:ext uri="{FF2B5EF4-FFF2-40B4-BE49-F238E27FC236}">
                <a16:creationId xmlns:a16="http://schemas.microsoft.com/office/drawing/2014/main" id="{A316D80B-BF2A-4595-AEC3-D2903739C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45" b="9648"/>
          <a:stretch/>
        </p:blipFill>
        <p:spPr>
          <a:xfrm>
            <a:off x="0" y="1609227"/>
            <a:ext cx="4496501" cy="3004718"/>
          </a:xfrm>
        </p:spPr>
      </p:pic>
      <p:pic>
        <p:nvPicPr>
          <p:cNvPr id="4" name="コンテンツ プレースホルダー 16">
            <a:extLst>
              <a:ext uri="{FF2B5EF4-FFF2-40B4-BE49-F238E27FC236}">
                <a16:creationId xmlns:a16="http://schemas.microsoft.com/office/drawing/2014/main" id="{922D8803-79BA-4475-841A-12D3D645D6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0" r="-155" b="9648"/>
          <a:stretch/>
        </p:blipFill>
        <p:spPr>
          <a:xfrm>
            <a:off x="4571997" y="1562084"/>
            <a:ext cx="4572002" cy="312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0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6CB58-4439-4612-AF31-0514AE37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機械学習の手法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3A562B-067A-440B-A3DC-49684ECE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/>
              <a:t>2000</a:t>
            </a:r>
            <a:r>
              <a:rPr lang="ja-JP" altLang="en-US" sz="2800" dirty="0"/>
              <a:t>字以下のレビューは</a:t>
            </a:r>
            <a:r>
              <a:rPr lang="en-US" altLang="ja-JP" sz="2800" dirty="0"/>
              <a:t>2000</a:t>
            </a:r>
            <a:r>
              <a:rPr lang="ja-JP" altLang="en-US" sz="2800" dirty="0"/>
              <a:t>語以上になるように</a:t>
            </a:r>
            <a:br>
              <a:rPr lang="en-US" altLang="ja-JP" sz="2800" dirty="0"/>
            </a:br>
            <a:r>
              <a:rPr lang="ja-JP" altLang="en-US" sz="2800" dirty="0"/>
              <a:t>結合する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形態素解析を行う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名詞・形容詞・動詞のみ取りだす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一定以下の出現頻度の単語は取り除き、機械学習を行う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2FD0ED0-2D05-4A2F-89C9-06C50FFC0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37184"/>
              </p:ext>
            </p:extLst>
          </p:nvPr>
        </p:nvGraphicFramePr>
        <p:xfrm>
          <a:off x="536249" y="4397092"/>
          <a:ext cx="8071502" cy="1454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4758">
                  <a:extLst>
                    <a:ext uri="{9D8B030D-6E8A-4147-A177-3AD203B41FA5}">
                      <a16:colId xmlns:a16="http://schemas.microsoft.com/office/drawing/2014/main" val="1190356907"/>
                    </a:ext>
                  </a:extLst>
                </a:gridCol>
                <a:gridCol w="1348372">
                  <a:extLst>
                    <a:ext uri="{9D8B030D-6E8A-4147-A177-3AD203B41FA5}">
                      <a16:colId xmlns:a16="http://schemas.microsoft.com/office/drawing/2014/main" val="3285410943"/>
                    </a:ext>
                  </a:extLst>
                </a:gridCol>
                <a:gridCol w="1348372">
                  <a:extLst>
                    <a:ext uri="{9D8B030D-6E8A-4147-A177-3AD203B41FA5}">
                      <a16:colId xmlns:a16="http://schemas.microsoft.com/office/drawing/2014/main" val="1795294694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 algn="l" fontAlgn="b"/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400" b="1" u="none" strike="noStrike">
                          <a:effectLst/>
                        </a:rPr>
                        <a:t>高評価者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400" b="1" u="none" strike="noStrike">
                          <a:effectLst/>
                        </a:rPr>
                        <a:t>低評価者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4535098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b="1" u="none" strike="noStrike" dirty="0">
                          <a:effectLst/>
                        </a:rPr>
                        <a:t>2000</a:t>
                      </a:r>
                      <a:r>
                        <a:rPr lang="ja-JP" altLang="en-US" sz="2400" b="1" u="none" strike="noStrike" dirty="0">
                          <a:effectLst/>
                        </a:rPr>
                        <a:t>字でひと塊にした時のレビュー数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b="1" u="none" strike="noStrike" dirty="0">
                          <a:effectLst/>
                        </a:rPr>
                        <a:t>1198</a:t>
                      </a:r>
                      <a:r>
                        <a:rPr lang="ja-JP" altLang="en-US" sz="2400" b="1" u="none" strike="noStrike" dirty="0">
                          <a:effectLst/>
                        </a:rPr>
                        <a:t>件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b="1" u="none" strike="noStrike" dirty="0">
                          <a:effectLst/>
                        </a:rPr>
                        <a:t>1159</a:t>
                      </a:r>
                      <a:r>
                        <a:rPr lang="ja-JP" altLang="en-US" sz="2400" b="1" u="none" strike="noStrike" dirty="0">
                          <a:effectLst/>
                        </a:rPr>
                        <a:t>件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7844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40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C6915-39F5-4843-801C-749D0C08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9" y="0"/>
            <a:ext cx="7543800" cy="960305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0B7029-CDCA-4407-BAA5-8C80742B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chemeClr val="tx1"/>
                </a:solidFill>
              </a:rPr>
              <a:t>テーマ「</a:t>
            </a:r>
            <a:r>
              <a:rPr lang="en-US" altLang="ja-JP" sz="2800" dirty="0">
                <a:solidFill>
                  <a:schemeClr val="tx1"/>
                </a:solidFill>
              </a:rPr>
              <a:t>『</a:t>
            </a:r>
            <a:r>
              <a:rPr lang="ja-JP" altLang="en-US" sz="2800" dirty="0">
                <a:solidFill>
                  <a:schemeClr val="tx1"/>
                </a:solidFill>
              </a:rPr>
              <a:t>バカの壁</a:t>
            </a:r>
            <a:r>
              <a:rPr lang="en-US" altLang="ja-JP" sz="2800" dirty="0">
                <a:solidFill>
                  <a:schemeClr val="tx1"/>
                </a:solidFill>
              </a:rPr>
              <a:t>』</a:t>
            </a:r>
            <a:r>
              <a:rPr lang="ja-JP" altLang="en-US" sz="2800" dirty="0">
                <a:solidFill>
                  <a:schemeClr val="tx1"/>
                </a:solidFill>
              </a:rPr>
              <a:t>レビュアーの特徴分析」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tx1"/>
                </a:solidFill>
              </a:rPr>
              <a:t>テーマ説明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tx1"/>
                </a:solidFill>
              </a:rPr>
              <a:t>手法説明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tx1"/>
                </a:solidFill>
              </a:rPr>
              <a:t>進捗状況報告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chemeClr val="tx1"/>
                </a:solidFill>
              </a:rPr>
              <a:t>両カテゴリーのベストセラー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chemeClr val="tx1"/>
                </a:solidFill>
              </a:rPr>
              <a:t>購入カテゴリーの比較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chemeClr val="tx1"/>
                </a:solidFill>
              </a:rPr>
              <a:t>機械学習における分類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US" altLang="ja-JP" sz="20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US" altLang="ja-JP" sz="20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ja-JP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556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504B6F-DB6B-4F42-8306-53FB1190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機械学習の手法②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624CD5-51BC-4285-819F-75FD36BCC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今回は今までと違い、専門的＆砕けた日本語表現も</a:t>
            </a:r>
            <a:endParaRPr kumimoji="1" lang="en-US" altLang="ja-JP" sz="2400" dirty="0"/>
          </a:p>
          <a:p>
            <a:r>
              <a:rPr kumimoji="1" lang="ja-JP" altLang="en-US" sz="2400" dirty="0"/>
              <a:t>含まれている。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レビューした商品に関連する専門用語で分類しないように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通常の機械学習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日本語教育語彙表に含まれている単語のみで機械学習</a:t>
            </a:r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の二種類で行った</a:t>
            </a:r>
          </a:p>
        </p:txBody>
      </p:sp>
    </p:spTree>
    <p:extLst>
      <p:ext uri="{BB962C8B-B14F-4D97-AF65-F5344CB8AC3E}">
        <p14:creationId xmlns:p14="http://schemas.microsoft.com/office/powerpoint/2010/main" val="3359633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16C42-6CF2-41D4-86F7-55D3912D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機械学習の結果</a:t>
            </a:r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A79DEF9A-4080-433E-ACA7-A5AC657AA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042" y="1149293"/>
            <a:ext cx="5408753" cy="384377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31381EC-4258-4CC0-AE60-132843E2EC0E}"/>
              </a:ext>
            </a:extLst>
          </p:cNvPr>
          <p:cNvSpPr txBox="1"/>
          <p:nvPr/>
        </p:nvSpPr>
        <p:spPr>
          <a:xfrm>
            <a:off x="578840" y="1426128"/>
            <a:ext cx="28942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・すべての単語</a:t>
            </a:r>
            <a:endParaRPr lang="en-US" altLang="ja-JP" sz="2000" b="1" dirty="0"/>
          </a:p>
          <a:p>
            <a:endParaRPr kumimoji="1" lang="en-US" altLang="ja-JP" sz="2000" b="1" dirty="0"/>
          </a:p>
          <a:p>
            <a:endParaRPr lang="en-US" altLang="ja-JP" sz="2000" b="1" dirty="0"/>
          </a:p>
          <a:p>
            <a:endParaRPr kumimoji="1" lang="en-US" altLang="ja-JP" sz="2000" b="1" dirty="0"/>
          </a:p>
          <a:p>
            <a:endParaRPr lang="en-US" altLang="ja-JP" sz="2000" b="1" dirty="0"/>
          </a:p>
          <a:p>
            <a:endParaRPr kumimoji="1" lang="en-US" altLang="ja-JP" sz="2000" b="1" dirty="0"/>
          </a:p>
          <a:p>
            <a:endParaRPr lang="en-US" altLang="ja-JP" sz="2000" b="1" dirty="0"/>
          </a:p>
          <a:p>
            <a:endParaRPr lang="en-US" altLang="ja-JP" sz="2000" b="1" dirty="0"/>
          </a:p>
          <a:p>
            <a:r>
              <a:rPr kumimoji="1" lang="ja-JP" altLang="en-US" sz="2000" b="1" dirty="0"/>
              <a:t>・日本語教育語彙表にある単語のみ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879063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FE6E1-8C53-4B27-9836-982C0CCC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4A4E45-C93D-4934-985A-64944B07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カテゴリ間の違いがあまり出なかった。</a:t>
            </a:r>
            <a:endParaRPr lang="en-US" altLang="ja-JP" sz="2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/>
              <a:t>先行研究と異なり、ベストセラーなので</a:t>
            </a:r>
            <a:br>
              <a:rPr lang="en-US" altLang="ja-JP" sz="2400" dirty="0"/>
            </a:br>
            <a:r>
              <a:rPr lang="ja-JP" altLang="en-US" sz="2400" dirty="0"/>
              <a:t>普段本を読まない人でも買っているためか？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/>
              <a:t>100</a:t>
            </a:r>
            <a:r>
              <a:rPr lang="ja-JP" altLang="en-US" sz="2400" dirty="0"/>
              <a:t>件しかレビューを集められなかったため、</a:t>
            </a:r>
            <a:br>
              <a:rPr lang="en-US" altLang="ja-JP" sz="2400" dirty="0"/>
            </a:br>
            <a:r>
              <a:rPr lang="ja-JP" altLang="en-US" sz="2400" dirty="0"/>
              <a:t>極端にレビューをたくさんした人の特徴を使って分類できず、</a:t>
            </a:r>
            <a:br>
              <a:rPr lang="en-US" altLang="ja-JP" sz="2400" dirty="0"/>
            </a:br>
            <a:r>
              <a:rPr lang="ja-JP" altLang="en-US" sz="2400" dirty="0"/>
              <a:t>精度が下がった</a:t>
            </a:r>
            <a:endParaRPr lang="en-U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4031378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F17BF-3394-4783-82FD-A0EE832D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63A475-FA1C-4F34-8544-4A7B09C1A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精査しきれていない部分を詰める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もっと多くのデータを収集する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機械学習を様々なパターンで実行する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各カテゴリ間の単語の使用頻度を確認する</a:t>
            </a:r>
            <a:endParaRPr lang="en-US" altLang="ja-JP" dirty="0"/>
          </a:p>
          <a:p>
            <a:pPr marL="201168" lvl="1" indent="0">
              <a:buNone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Amazon</a:t>
            </a:r>
            <a:r>
              <a:rPr kumimoji="1" lang="ja-JP" altLang="en-US" dirty="0"/>
              <a:t>スクレイピングの知見を得たので別のテーマで応用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過去</a:t>
            </a:r>
            <a:r>
              <a:rPr kumimoji="1" lang="en-US" altLang="ja-JP" dirty="0"/>
              <a:t>10</a:t>
            </a:r>
            <a:r>
              <a:rPr kumimoji="1" lang="ja-JP" altLang="en-US" dirty="0"/>
              <a:t>年のベストセラーの保守</a:t>
            </a:r>
            <a:r>
              <a:rPr kumimoji="1" lang="en-US" altLang="ja-JP" dirty="0"/>
              <a:t>/</a:t>
            </a:r>
            <a:r>
              <a:rPr kumimoji="1" lang="ja-JP" altLang="en-US" dirty="0"/>
              <a:t>革新派の本にレビューした人の特徴分析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今までのテーマを詰める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春のテーマ「民主党</a:t>
            </a:r>
            <a:r>
              <a:rPr lang="en-US" altLang="ja-JP" dirty="0"/>
              <a:t>/</a:t>
            </a:r>
            <a:r>
              <a:rPr lang="ja-JP" altLang="en-US" dirty="0"/>
              <a:t>自民党の特徴分析」で</a:t>
            </a:r>
            <a:br>
              <a:rPr lang="en-US" altLang="ja-JP" dirty="0"/>
            </a:br>
            <a:r>
              <a:rPr lang="ja-JP" altLang="en-US" b="1" dirty="0"/>
              <a:t>‘感謝の表現’</a:t>
            </a:r>
            <a:r>
              <a:rPr lang="ja-JP" altLang="en-US" dirty="0"/>
              <a:t>の出現頻度に偏りがないか調べる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4056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AC58EA-9FFE-4BF5-95A9-C022E9B9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70" y="223935"/>
            <a:ext cx="8760219" cy="706941"/>
          </a:xfrm>
        </p:spPr>
        <p:txBody>
          <a:bodyPr>
            <a:noAutofit/>
          </a:bodyPr>
          <a:lstStyle/>
          <a:p>
            <a:r>
              <a:rPr lang="en-US" altLang="ja-JP" sz="3200" dirty="0">
                <a:solidFill>
                  <a:schemeClr val="tx1"/>
                </a:solidFill>
              </a:rPr>
              <a:t>『</a:t>
            </a:r>
            <a:r>
              <a:rPr lang="ja-JP" altLang="en-US" sz="3200" dirty="0">
                <a:solidFill>
                  <a:schemeClr val="tx1"/>
                </a:solidFill>
              </a:rPr>
              <a:t>バカの壁</a:t>
            </a:r>
            <a:r>
              <a:rPr lang="en-US" altLang="ja-JP" sz="3200" dirty="0">
                <a:solidFill>
                  <a:schemeClr val="tx1"/>
                </a:solidFill>
              </a:rPr>
              <a:t>』</a:t>
            </a:r>
            <a:r>
              <a:rPr lang="ja-JP" altLang="en-US" sz="3200" dirty="0">
                <a:solidFill>
                  <a:schemeClr val="tx1"/>
                </a:solidFill>
              </a:rPr>
              <a:t>レビュアーの特徴分析</a:t>
            </a:r>
            <a:endParaRPr kumimoji="1" lang="ja-JP" altLang="en-US" sz="3200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12A0F27E-C2BC-46EF-BE4F-42454A722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1983" y="1149156"/>
            <a:ext cx="2657475" cy="42291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52A478-6727-4FB8-B40B-F41F8996D29C}"/>
              </a:ext>
            </a:extLst>
          </p:cNvPr>
          <p:cNvSpPr/>
          <p:nvPr/>
        </p:nvSpPr>
        <p:spPr>
          <a:xfrm>
            <a:off x="3109458" y="1340608"/>
            <a:ext cx="60345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rgbClr val="333333"/>
                </a:solidFill>
                <a:latin typeface="Hiragino Kaku Gothic Pro W3"/>
              </a:rPr>
              <a:t>養老孟司のベストセラー作品</a:t>
            </a:r>
            <a:endParaRPr lang="en-US" altLang="ja-JP" sz="2000" dirty="0">
              <a:solidFill>
                <a:srgbClr val="333333"/>
              </a:solidFill>
              <a:latin typeface="Hiragino Kaku Gothic Pro W3"/>
            </a:endParaRPr>
          </a:p>
          <a:p>
            <a:endParaRPr lang="en-US" altLang="ja-JP" sz="2000" dirty="0">
              <a:solidFill>
                <a:srgbClr val="333333"/>
              </a:solidFill>
              <a:latin typeface="Hiragino Kaku Gothic Pro W3"/>
            </a:endParaRPr>
          </a:p>
          <a:p>
            <a:r>
              <a:rPr lang="ja-JP" altLang="en-US" sz="2000" dirty="0">
                <a:solidFill>
                  <a:srgbClr val="333333"/>
                </a:solidFill>
                <a:latin typeface="Hiragino Kaku Gothic Pro W3"/>
              </a:rPr>
              <a:t>「人間というものは、結局自分の脳に入ることしか理解できない」という「バカの壁」。</a:t>
            </a:r>
            <a:endParaRPr lang="en-US" altLang="ja-JP" sz="2000" dirty="0">
              <a:solidFill>
                <a:srgbClr val="333333"/>
              </a:solidFill>
              <a:latin typeface="Hiragino Kaku Gothic Pro W3"/>
            </a:endParaRPr>
          </a:p>
          <a:p>
            <a:r>
              <a:rPr lang="ja-JP" altLang="en-US" sz="2000" dirty="0">
                <a:solidFill>
                  <a:srgbClr val="333333"/>
                </a:solidFill>
                <a:latin typeface="Hiragino Kaku Gothic Pro W3"/>
              </a:rPr>
              <a:t>この概念を軸に戦争や犯罪等々</a:t>
            </a:r>
            <a:endParaRPr lang="en-US" altLang="ja-JP" sz="2000" dirty="0">
              <a:solidFill>
                <a:srgbClr val="333333"/>
              </a:solidFill>
              <a:latin typeface="Hiragino Kaku Gothic Pro W3"/>
            </a:endParaRPr>
          </a:p>
          <a:p>
            <a:r>
              <a:rPr lang="ja-JP" altLang="en-US" sz="2000" dirty="0">
                <a:solidFill>
                  <a:srgbClr val="333333"/>
                </a:solidFill>
                <a:latin typeface="Hiragino Kaku Gothic Pro W3"/>
              </a:rPr>
              <a:t>世界を見渡し、縦横無尽に斬ったのが本書である</a:t>
            </a:r>
            <a:endParaRPr lang="ja-JP" altLang="en-US" sz="20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7A9CD44-BC4B-4CF2-8C6B-61375A3BCE47}"/>
              </a:ext>
            </a:extLst>
          </p:cNvPr>
          <p:cNvSpPr/>
          <p:nvPr/>
        </p:nvSpPr>
        <p:spPr>
          <a:xfrm>
            <a:off x="306818" y="5524178"/>
            <a:ext cx="3653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333333"/>
                </a:solidFill>
                <a:latin typeface="Hiragino Kaku Gothic Pro W3"/>
              </a:rPr>
              <a:t>2003</a:t>
            </a:r>
            <a:r>
              <a:rPr lang="ja-JP" altLang="en-US" dirty="0">
                <a:solidFill>
                  <a:srgbClr val="333333"/>
                </a:solidFill>
                <a:latin typeface="Hiragino Kaku Gothic Pro W3"/>
              </a:rPr>
              <a:t>年を代表する大ベストセラー</a:t>
            </a:r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47E90A1-BC3E-4C17-A3DF-0043469A1FCB}"/>
              </a:ext>
            </a:extLst>
          </p:cNvPr>
          <p:cNvSpPr/>
          <p:nvPr/>
        </p:nvSpPr>
        <p:spPr>
          <a:xfrm>
            <a:off x="306818" y="6488668"/>
            <a:ext cx="3923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Hiragino Kaku Gothic Pro W3"/>
              </a:rPr>
              <a:t>参考文献</a:t>
            </a:r>
            <a:r>
              <a:rPr lang="en-US" altLang="ja-JP" dirty="0">
                <a:solidFill>
                  <a:schemeClr val="bg1"/>
                </a:solidFill>
                <a:latin typeface="Hiragino Kaku Gothic Pro W3"/>
              </a:rPr>
              <a:t>:http://amzn.asia/d/1RvPuDw</a:t>
            </a:r>
            <a:endParaRPr lang="ja-JP" altLang="en-US" dirty="0">
              <a:solidFill>
                <a:schemeClr val="bg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A57CD6B-9912-4EB9-91AB-7B2D237FA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458" y="3689332"/>
            <a:ext cx="5608806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2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0DA15-D04E-4BD7-96DD-292F406A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研究目的・方針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721F92-638B-4B96-B457-0C136002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先行研究「書評レビューを用いた化学リテラシーを持つ人物の特徴分析」</a:t>
            </a:r>
            <a:br>
              <a:rPr lang="en-US" altLang="ja-JP" dirty="0"/>
            </a:br>
            <a:r>
              <a:rPr lang="ja-JP" altLang="en-US" dirty="0"/>
              <a:t>の続き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「バカの壁」は評価が極端であり、</a:t>
            </a:r>
            <a:br>
              <a:rPr lang="en-US" altLang="ja-JP" dirty="0"/>
            </a:br>
            <a:r>
              <a:rPr lang="ja-JP" altLang="en-US" dirty="0"/>
              <a:t>低評価者と高評価者で確かな違いが生まれるのではないか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レビュー数が豊富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dirty="0"/>
              <a:t>研究対象として優秀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1800" dirty="0"/>
              <a:t>ほかの書籍と異なり、発売後から評価が徐々に上がっている。</a:t>
            </a:r>
            <a:endParaRPr lang="en-US" altLang="ja-JP" sz="1800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AADCBE8F-1157-4337-9214-8236C57A6587}"/>
              </a:ext>
            </a:extLst>
          </p:cNvPr>
          <p:cNvSpPr/>
          <p:nvPr/>
        </p:nvSpPr>
        <p:spPr>
          <a:xfrm>
            <a:off x="2603236" y="3950824"/>
            <a:ext cx="867747" cy="873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DD23A1-C7A5-43A8-8FCE-28529954BAB7}"/>
              </a:ext>
            </a:extLst>
          </p:cNvPr>
          <p:cNvSpPr txBox="1"/>
          <p:nvPr/>
        </p:nvSpPr>
        <p:spPr>
          <a:xfrm>
            <a:off x="189471" y="4823897"/>
            <a:ext cx="6064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b="1" dirty="0"/>
          </a:p>
          <a:p>
            <a:r>
              <a:rPr kumimoji="1" lang="ja-JP" altLang="en-US" b="1" dirty="0"/>
              <a:t>低評価したレビュアーと</a:t>
            </a:r>
            <a:endParaRPr kumimoji="1" lang="en-US" altLang="ja-JP" b="1" dirty="0"/>
          </a:p>
          <a:p>
            <a:r>
              <a:rPr lang="ja-JP" altLang="en-US" b="1" dirty="0"/>
              <a:t>高評価したレビュアーの特徴分析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kumimoji="1" lang="ja-JP" altLang="en-US" b="1" dirty="0"/>
              <a:t>両カテゴリーの購入商品とレビューの特徴を分析</a:t>
            </a:r>
          </a:p>
        </p:txBody>
      </p:sp>
    </p:spTree>
    <p:extLst>
      <p:ext uri="{BB962C8B-B14F-4D97-AF65-F5344CB8AC3E}">
        <p14:creationId xmlns:p14="http://schemas.microsoft.com/office/powerpoint/2010/main" val="328132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9BA39-9519-448B-AE32-B1BEA437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研究方法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9B71B3-D854-42B2-AA04-B710D1DD23E6}"/>
              </a:ext>
            </a:extLst>
          </p:cNvPr>
          <p:cNvSpPr txBox="1"/>
          <p:nvPr/>
        </p:nvSpPr>
        <p:spPr>
          <a:xfrm>
            <a:off x="-74645" y="1039071"/>
            <a:ext cx="90291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2000" dirty="0"/>
              <a:t>バカの壁に高評価レビューした人・低評価レビューした人で分類する</a:t>
            </a:r>
            <a:br>
              <a:rPr kumimoji="1" lang="en-US" altLang="ja-JP" sz="2000" dirty="0"/>
            </a:br>
            <a:endParaRPr kumimoji="1" lang="en-US" altLang="ja-JP" sz="20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000" dirty="0"/>
              <a:t>各評価者に着目して、その人が購入した商品の全レビューを集める</a:t>
            </a:r>
            <a:br>
              <a:rPr kumimoji="1" lang="en-US" altLang="ja-JP" sz="2000" dirty="0"/>
            </a:br>
            <a:endParaRPr lang="en-US" altLang="ja-JP" sz="2000" dirty="0"/>
          </a:p>
          <a:p>
            <a:pPr marL="342900" indent="-342900">
              <a:buFont typeface="+mj-lt"/>
              <a:buAutoNum type="arabicPeriod" startAt="3"/>
            </a:pPr>
            <a:r>
              <a:rPr lang="ja-JP" altLang="en-US" sz="2000" dirty="0"/>
              <a:t>全ての高評価者、低評価者の買っている商品カテゴリー</a:t>
            </a:r>
            <a:r>
              <a:rPr lang="en-US" altLang="ja-JP" sz="2000" dirty="0"/>
              <a:t>/</a:t>
            </a:r>
            <a:r>
              <a:rPr lang="ja-JP" altLang="en-US" sz="2000" dirty="0"/>
              <a:t>レビューの</a:t>
            </a:r>
            <a:br>
              <a:rPr lang="en-US" altLang="ja-JP" sz="2000" dirty="0"/>
            </a:br>
            <a:r>
              <a:rPr lang="ja-JP" altLang="en-US" sz="2000" dirty="0"/>
              <a:t>内容を集め、両者の特徴を調べる</a:t>
            </a:r>
            <a:endParaRPr lang="en-US" altLang="ja-JP" sz="2000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D1FA7D35-B114-4B05-A03C-C689C2DAE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71" y="3690061"/>
            <a:ext cx="3231821" cy="24298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9BCEAA7-CA4E-43D5-99DC-20BD29906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371" y="3784416"/>
            <a:ext cx="2392388" cy="2241169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322FCBA3-818A-4474-8120-6EF28E428D0E}"/>
              </a:ext>
            </a:extLst>
          </p:cNvPr>
          <p:cNvSpPr/>
          <p:nvPr/>
        </p:nvSpPr>
        <p:spPr>
          <a:xfrm>
            <a:off x="3545633" y="4376056"/>
            <a:ext cx="363894" cy="681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92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A8DBB-21DE-443E-9229-A682616E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E06C83-ACC3-479C-8EA5-5CE12050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Python</a:t>
            </a:r>
            <a:r>
              <a:rPr kumimoji="1" lang="ja-JP" altLang="en-US" sz="2400" dirty="0"/>
              <a:t>による</a:t>
            </a:r>
            <a:r>
              <a:rPr kumimoji="1" lang="en-US" altLang="ja-JP" sz="2400" dirty="0"/>
              <a:t>Web</a:t>
            </a:r>
            <a:r>
              <a:rPr kumimoji="1" lang="ja-JP" altLang="en-US" sz="2400" dirty="0"/>
              <a:t>スクレイピング</a:t>
            </a:r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2400" dirty="0"/>
              <a:t>Beautiful Soup</a:t>
            </a:r>
            <a:r>
              <a:rPr lang="ja-JP" altLang="en-US" sz="2400" dirty="0"/>
              <a:t>ライブラリを利用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sz="2400" dirty="0"/>
              <a:t>Amazon</a:t>
            </a:r>
            <a:r>
              <a:rPr kumimoji="1" lang="ja-JP" altLang="en-US" sz="2400" dirty="0"/>
              <a:t>のサイトのページを取得し、</a:t>
            </a:r>
            <a:r>
              <a:rPr kumimoji="1" lang="en-US" altLang="ja-JP" sz="2400" dirty="0"/>
              <a:t>CSS</a:t>
            </a:r>
            <a:r>
              <a:rPr kumimoji="1" lang="ja-JP" altLang="en-US" sz="2400" dirty="0"/>
              <a:t>タグを検索</a:t>
            </a:r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2400" dirty="0"/>
              <a:t>レビュー本文、評価、カテゴリなどを抽出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C5C8D22-5678-4F56-A106-66350933A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99" y="3345051"/>
            <a:ext cx="2143125" cy="26646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6A5028-4491-4A35-B937-9492581E8260}"/>
              </a:ext>
            </a:extLst>
          </p:cNvPr>
          <p:cNvSpPr txBox="1"/>
          <p:nvPr/>
        </p:nvSpPr>
        <p:spPr>
          <a:xfrm>
            <a:off x="2000250" y="5191125"/>
            <a:ext cx="3752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参考書籍</a:t>
            </a:r>
            <a:r>
              <a:rPr kumimoji="1" lang="en-US" altLang="ja-JP" dirty="0"/>
              <a:t>:</a:t>
            </a:r>
          </a:p>
          <a:p>
            <a:r>
              <a:rPr lang="en-US" altLang="ja-JP" dirty="0"/>
              <a:t>Python</a:t>
            </a:r>
          </a:p>
          <a:p>
            <a:r>
              <a:rPr lang="ja-JP" altLang="en-US" dirty="0"/>
              <a:t>クローリング＆スクレイピング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693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F37EF32-89C1-472F-BEEE-A541D15A12D8}"/>
              </a:ext>
            </a:extLst>
          </p:cNvPr>
          <p:cNvCxnSpPr>
            <a:cxnSpLocks/>
          </p:cNvCxnSpPr>
          <p:nvPr/>
        </p:nvCxnSpPr>
        <p:spPr>
          <a:xfrm>
            <a:off x="6418249" y="1054249"/>
            <a:ext cx="22961" cy="5413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D5F58E8-B8C8-4F22-8401-08DD691B6FC2}"/>
              </a:ext>
            </a:extLst>
          </p:cNvPr>
          <p:cNvCxnSpPr>
            <a:cxnSpLocks/>
          </p:cNvCxnSpPr>
          <p:nvPr/>
        </p:nvCxnSpPr>
        <p:spPr>
          <a:xfrm>
            <a:off x="4401754" y="1023042"/>
            <a:ext cx="22961" cy="5413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40DDB47-90A1-46C9-8C9D-F90DF948FBA9}"/>
              </a:ext>
            </a:extLst>
          </p:cNvPr>
          <p:cNvCxnSpPr>
            <a:cxnSpLocks/>
          </p:cNvCxnSpPr>
          <p:nvPr/>
        </p:nvCxnSpPr>
        <p:spPr>
          <a:xfrm>
            <a:off x="2231352" y="1023042"/>
            <a:ext cx="22961" cy="5413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4E40CC95-B82C-4ABB-AFE3-3AAF6BDA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詳細な手順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AF1691-16DB-403E-A12F-38D8C0FA067E}"/>
              </a:ext>
            </a:extLst>
          </p:cNvPr>
          <p:cNvSpPr/>
          <p:nvPr/>
        </p:nvSpPr>
        <p:spPr>
          <a:xfrm>
            <a:off x="301457" y="1121788"/>
            <a:ext cx="1738265" cy="6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バカの壁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78DD1DE-F886-44EC-B7ED-0920E807D769}"/>
              </a:ext>
            </a:extLst>
          </p:cNvPr>
          <p:cNvSpPr/>
          <p:nvPr/>
        </p:nvSpPr>
        <p:spPr>
          <a:xfrm>
            <a:off x="2532544" y="1121788"/>
            <a:ext cx="1738265" cy="6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各レビュワー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4E1F434-4036-4D94-BA91-6EF6B14B5175}"/>
              </a:ext>
            </a:extLst>
          </p:cNvPr>
          <p:cNvSpPr/>
          <p:nvPr/>
        </p:nvSpPr>
        <p:spPr>
          <a:xfrm>
            <a:off x="4572000" y="1121788"/>
            <a:ext cx="1738265" cy="6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各レビュー</a:t>
            </a:r>
            <a:endParaRPr lang="en-US" altLang="ja-JP" dirty="0"/>
          </a:p>
          <a:p>
            <a:pPr algn="ctr"/>
            <a:r>
              <a:rPr lang="ja-JP" altLang="en-US" dirty="0"/>
              <a:t>詳細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CE14372-598B-4117-8709-CB9A5BF2A423}"/>
              </a:ext>
            </a:extLst>
          </p:cNvPr>
          <p:cNvCxnSpPr/>
          <p:nvPr/>
        </p:nvCxnSpPr>
        <p:spPr>
          <a:xfrm>
            <a:off x="2055137" y="1429606"/>
            <a:ext cx="3802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D950891-DF88-4736-B5C6-E3FEA73C29FF}"/>
              </a:ext>
            </a:extLst>
          </p:cNvPr>
          <p:cNvCxnSpPr/>
          <p:nvPr/>
        </p:nvCxnSpPr>
        <p:spPr>
          <a:xfrm>
            <a:off x="2055137" y="1429606"/>
            <a:ext cx="398352" cy="724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9D0DAA3-513E-4459-B480-F1C150764E91}"/>
              </a:ext>
            </a:extLst>
          </p:cNvPr>
          <p:cNvCxnSpPr>
            <a:cxnSpLocks/>
          </p:cNvCxnSpPr>
          <p:nvPr/>
        </p:nvCxnSpPr>
        <p:spPr>
          <a:xfrm>
            <a:off x="2068929" y="1429606"/>
            <a:ext cx="445507" cy="1530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47363A6-3E9C-41AC-A2CA-979302267CD1}"/>
              </a:ext>
            </a:extLst>
          </p:cNvPr>
          <p:cNvSpPr/>
          <p:nvPr/>
        </p:nvSpPr>
        <p:spPr>
          <a:xfrm>
            <a:off x="2532543" y="1846065"/>
            <a:ext cx="1738265" cy="6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各レビュワー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46AF1E3-E920-45E9-8C89-0CE1070EFADE}"/>
              </a:ext>
            </a:extLst>
          </p:cNvPr>
          <p:cNvSpPr/>
          <p:nvPr/>
        </p:nvSpPr>
        <p:spPr>
          <a:xfrm>
            <a:off x="2532543" y="2652613"/>
            <a:ext cx="1738265" cy="6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各レビュワー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432708-1E87-4ADB-BDD2-4CDB09C71F0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70809" y="1429606"/>
            <a:ext cx="301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5CA5308-4FD4-4CA6-B024-2C37960187FE}"/>
              </a:ext>
            </a:extLst>
          </p:cNvPr>
          <p:cNvSpPr/>
          <p:nvPr/>
        </p:nvSpPr>
        <p:spPr>
          <a:xfrm>
            <a:off x="4571999" y="1846065"/>
            <a:ext cx="1738265" cy="6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各レビュー</a:t>
            </a:r>
            <a:endParaRPr lang="en-US" altLang="ja-JP" dirty="0"/>
          </a:p>
          <a:p>
            <a:pPr algn="ctr"/>
            <a:r>
              <a:rPr lang="ja-JP" altLang="en-US" dirty="0"/>
              <a:t>詳細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F06D86F-74FC-4A9F-9F62-ABCBE11F116F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4270809" y="1429606"/>
            <a:ext cx="301190" cy="724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7BFF76E-D0F9-4B6A-A39F-90E72C384DBE}"/>
              </a:ext>
            </a:extLst>
          </p:cNvPr>
          <p:cNvSpPr/>
          <p:nvPr/>
        </p:nvSpPr>
        <p:spPr>
          <a:xfrm>
            <a:off x="4571998" y="2652613"/>
            <a:ext cx="1738265" cy="6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各レビュー</a:t>
            </a:r>
            <a:endParaRPr lang="en-US" altLang="ja-JP" dirty="0"/>
          </a:p>
          <a:p>
            <a:pPr algn="ctr"/>
            <a:r>
              <a:rPr lang="ja-JP" altLang="en-US" dirty="0"/>
              <a:t>詳細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06478C-B4BA-4546-9FF4-47CB807CBDD1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4270809" y="1429606"/>
            <a:ext cx="301189" cy="1530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FB155C6-8109-4CB8-A9CC-2AF65E6CF7D3}"/>
              </a:ext>
            </a:extLst>
          </p:cNvPr>
          <p:cNvSpPr/>
          <p:nvPr/>
        </p:nvSpPr>
        <p:spPr>
          <a:xfrm>
            <a:off x="6634680" y="1121788"/>
            <a:ext cx="1738265" cy="6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各商品</a:t>
            </a:r>
            <a:endParaRPr lang="en-US" altLang="ja-JP" dirty="0"/>
          </a:p>
          <a:p>
            <a:pPr algn="ctr"/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E361119-D455-41EE-B00D-8DDC2E2EB65A}"/>
              </a:ext>
            </a:extLst>
          </p:cNvPr>
          <p:cNvSpPr txBox="1"/>
          <p:nvPr/>
        </p:nvSpPr>
        <p:spPr>
          <a:xfrm>
            <a:off x="189471" y="3911097"/>
            <a:ext cx="1781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全レビュワー</a:t>
            </a:r>
            <a:r>
              <a:rPr kumimoji="1" lang="en-US" altLang="ja-JP" sz="2000" b="1" dirty="0"/>
              <a:t>URL</a:t>
            </a:r>
            <a:r>
              <a:rPr kumimoji="1" lang="ja-JP" altLang="en-US" sz="2000" b="1" dirty="0"/>
              <a:t>取得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28549CA-2531-4AD8-B501-4603F809058E}"/>
              </a:ext>
            </a:extLst>
          </p:cNvPr>
          <p:cNvSpPr txBox="1"/>
          <p:nvPr/>
        </p:nvSpPr>
        <p:spPr>
          <a:xfrm>
            <a:off x="2385258" y="3552454"/>
            <a:ext cx="1912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各レビュワーの</a:t>
            </a:r>
            <a:endParaRPr kumimoji="1" lang="en-US" altLang="ja-JP" b="1" dirty="0"/>
          </a:p>
          <a:p>
            <a:endParaRPr lang="en-US" altLang="ja-JP" b="1" dirty="0"/>
          </a:p>
          <a:p>
            <a:r>
              <a:rPr kumimoji="1" lang="ja-JP" altLang="en-US" b="1" dirty="0"/>
              <a:t>・商品</a:t>
            </a:r>
            <a:r>
              <a:rPr kumimoji="1" lang="en-US" altLang="ja-JP" b="1" dirty="0"/>
              <a:t>URL</a:t>
            </a:r>
          </a:p>
          <a:p>
            <a:r>
              <a:rPr lang="ja-JP" altLang="en-US" b="1" dirty="0"/>
              <a:t>・購入商品名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kumimoji="1" lang="ja-JP" altLang="en-US" b="1" dirty="0"/>
              <a:t>取得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7FD0270-3625-413B-A8F9-68F454BD37FB}"/>
              </a:ext>
            </a:extLst>
          </p:cNvPr>
          <p:cNvSpPr txBox="1"/>
          <p:nvPr/>
        </p:nvSpPr>
        <p:spPr>
          <a:xfrm>
            <a:off x="4428618" y="3552453"/>
            <a:ext cx="1912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各レビューの</a:t>
            </a:r>
            <a:endParaRPr kumimoji="1" lang="en-US" altLang="ja-JP" b="1" dirty="0"/>
          </a:p>
          <a:p>
            <a:endParaRPr lang="en-US" altLang="ja-JP" b="1" dirty="0"/>
          </a:p>
          <a:p>
            <a:r>
              <a:rPr lang="ja-JP" altLang="en-US" b="1" dirty="0"/>
              <a:t>・本文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kumimoji="1" lang="ja-JP" altLang="en-US" b="1" dirty="0"/>
              <a:t>取得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045F1FD-6223-42B9-BD78-309222B70150}"/>
              </a:ext>
            </a:extLst>
          </p:cNvPr>
          <p:cNvSpPr txBox="1"/>
          <p:nvPr/>
        </p:nvSpPr>
        <p:spPr>
          <a:xfrm>
            <a:off x="6682859" y="3495598"/>
            <a:ext cx="1912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各レビューの</a:t>
            </a:r>
            <a:endParaRPr kumimoji="1" lang="en-US" altLang="ja-JP" b="1" dirty="0"/>
          </a:p>
          <a:p>
            <a:endParaRPr lang="en-US" altLang="ja-JP" b="1" dirty="0"/>
          </a:p>
          <a:p>
            <a:r>
              <a:rPr lang="ja-JP" altLang="en-US" b="1" dirty="0"/>
              <a:t>・商品カテゴリ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kumimoji="1" lang="ja-JP" altLang="en-US" b="1" dirty="0"/>
              <a:t>取得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D0CB612-3483-4C69-B425-F2939D6CAAFB}"/>
              </a:ext>
            </a:extLst>
          </p:cNvPr>
          <p:cNvCxnSpPr/>
          <p:nvPr/>
        </p:nvCxnSpPr>
        <p:spPr>
          <a:xfrm>
            <a:off x="6341033" y="1502875"/>
            <a:ext cx="2311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5235E125-9B14-4BE4-9559-B4A7EFA84313}"/>
              </a:ext>
            </a:extLst>
          </p:cNvPr>
          <p:cNvSpPr/>
          <p:nvPr/>
        </p:nvSpPr>
        <p:spPr>
          <a:xfrm>
            <a:off x="6634680" y="1928336"/>
            <a:ext cx="1738265" cy="6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各商品</a:t>
            </a:r>
            <a:endParaRPr lang="en-US" altLang="ja-JP" dirty="0"/>
          </a:p>
          <a:p>
            <a:pPr algn="ctr"/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0C4B2E9-4BDA-4CF5-A8A5-86C608784E43}"/>
              </a:ext>
            </a:extLst>
          </p:cNvPr>
          <p:cNvCxnSpPr/>
          <p:nvPr/>
        </p:nvCxnSpPr>
        <p:spPr>
          <a:xfrm>
            <a:off x="6341033" y="2309423"/>
            <a:ext cx="2311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F49AD96-F4C3-4108-B2E1-39B5B807FA9B}"/>
              </a:ext>
            </a:extLst>
          </p:cNvPr>
          <p:cNvSpPr/>
          <p:nvPr/>
        </p:nvSpPr>
        <p:spPr>
          <a:xfrm>
            <a:off x="6634680" y="2715678"/>
            <a:ext cx="1738265" cy="6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各商品</a:t>
            </a:r>
            <a:endParaRPr lang="en-US" altLang="ja-JP" dirty="0"/>
          </a:p>
          <a:p>
            <a:pPr algn="ctr"/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5CA9353-27BB-4102-81C2-161CE9CD4643}"/>
              </a:ext>
            </a:extLst>
          </p:cNvPr>
          <p:cNvCxnSpPr/>
          <p:nvPr/>
        </p:nvCxnSpPr>
        <p:spPr>
          <a:xfrm>
            <a:off x="6341033" y="3096765"/>
            <a:ext cx="2311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74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B75C14B-D69D-46D3-BE79-1B957B5DD89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5854" y="610334"/>
            <a:ext cx="3859057" cy="3335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1C19466-0765-4AC3-951E-95C0B4CDC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379" y="3536302"/>
            <a:ext cx="3919876" cy="3173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4EC929E-DBD1-4DD9-A8A4-7B5CF0AD3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888" y="235918"/>
            <a:ext cx="4466748" cy="2739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6694C54D-C4CE-4AEB-9A6E-0D4DDE6E18DD}"/>
              </a:ext>
            </a:extLst>
          </p:cNvPr>
          <p:cNvSpPr/>
          <p:nvPr/>
        </p:nvSpPr>
        <p:spPr>
          <a:xfrm rot="19831327">
            <a:off x="3918949" y="1407279"/>
            <a:ext cx="641903" cy="483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0FDD29A0-8404-4E36-ACA6-6372399701D2}"/>
              </a:ext>
            </a:extLst>
          </p:cNvPr>
          <p:cNvSpPr/>
          <p:nvPr/>
        </p:nvSpPr>
        <p:spPr>
          <a:xfrm>
            <a:off x="6446982" y="3029527"/>
            <a:ext cx="434109" cy="399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3CC9B02-6EF0-411B-A38F-9B4916884523}"/>
              </a:ext>
            </a:extLst>
          </p:cNvPr>
          <p:cNvCxnSpPr/>
          <p:nvPr/>
        </p:nvCxnSpPr>
        <p:spPr>
          <a:xfrm>
            <a:off x="4882379" y="4461164"/>
            <a:ext cx="28761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E20A536-24F9-4D2A-80C9-5914DB7F4D38}"/>
              </a:ext>
            </a:extLst>
          </p:cNvPr>
          <p:cNvSpPr/>
          <p:nvPr/>
        </p:nvSpPr>
        <p:spPr>
          <a:xfrm>
            <a:off x="1470413" y="2318852"/>
            <a:ext cx="2453212" cy="167011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E8D3051-C9B3-496D-A6F5-7BAF8631BB9C}"/>
              </a:ext>
            </a:extLst>
          </p:cNvPr>
          <p:cNvSpPr/>
          <p:nvPr/>
        </p:nvSpPr>
        <p:spPr>
          <a:xfrm>
            <a:off x="2074448" y="848957"/>
            <a:ext cx="1738265" cy="6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各ユーザー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BDBBBE-F8B5-4A14-B6F6-413F80337F23}"/>
              </a:ext>
            </a:extLst>
          </p:cNvPr>
          <p:cNvSpPr/>
          <p:nvPr/>
        </p:nvSpPr>
        <p:spPr>
          <a:xfrm>
            <a:off x="7063990" y="425237"/>
            <a:ext cx="1738265" cy="6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各レビュー</a:t>
            </a:r>
            <a:endParaRPr lang="en-US" altLang="ja-JP" dirty="0"/>
          </a:p>
          <a:p>
            <a:pPr algn="ctr"/>
            <a:r>
              <a:rPr lang="ja-JP" altLang="en-US" dirty="0"/>
              <a:t>詳細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786F193-4854-434E-AD41-E47F0C02ED81}"/>
              </a:ext>
            </a:extLst>
          </p:cNvPr>
          <p:cNvSpPr/>
          <p:nvPr/>
        </p:nvSpPr>
        <p:spPr>
          <a:xfrm>
            <a:off x="2998202" y="5619897"/>
            <a:ext cx="1738265" cy="6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各商品</a:t>
            </a:r>
            <a:endParaRPr lang="en-US" altLang="ja-JP" dirty="0"/>
          </a:p>
          <a:p>
            <a:pPr algn="ctr"/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D55EAC9-B94A-405E-B269-410BF1BE54C1}"/>
              </a:ext>
            </a:extLst>
          </p:cNvPr>
          <p:cNvCxnSpPr/>
          <p:nvPr/>
        </p:nvCxnSpPr>
        <p:spPr>
          <a:xfrm>
            <a:off x="1585519" y="3490505"/>
            <a:ext cx="7130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7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9DFBD-2C96-415E-8AF3-4E2AB8A5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データの保存</a:t>
            </a:r>
            <a:r>
              <a:rPr lang="en-US" altLang="ja-JP" dirty="0"/>
              <a:t>/</a:t>
            </a:r>
            <a:r>
              <a:rPr lang="ja-JP" altLang="en-US" dirty="0"/>
              <a:t>操作方法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F58D17D0-E661-4FEA-8581-967F43F2A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13" y="3970502"/>
            <a:ext cx="8941574" cy="2273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7F80237-F190-4AF3-ADDC-99B1D99F9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8" y="1376217"/>
            <a:ext cx="4600022" cy="2123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B68DED-6E46-4805-A0C7-F8072A81249A}"/>
              </a:ext>
            </a:extLst>
          </p:cNvPr>
          <p:cNvSpPr/>
          <p:nvPr/>
        </p:nvSpPr>
        <p:spPr>
          <a:xfrm>
            <a:off x="612801" y="6430865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参考</a:t>
            </a:r>
            <a:r>
              <a:rPr lang="en-US" altLang="ja-JP" b="1" dirty="0">
                <a:solidFill>
                  <a:schemeClr val="bg1"/>
                </a:solidFill>
              </a:rPr>
              <a:t>:</a:t>
            </a:r>
            <a:r>
              <a:rPr lang="ja-JP" altLang="en-US" b="1" dirty="0">
                <a:solidFill>
                  <a:schemeClr val="bg1"/>
                </a:solidFill>
              </a:rPr>
              <a:t>http://sqlitebrowser.org</a:t>
            </a:r>
            <a:r>
              <a:rPr lang="ja-JP" altLang="en-US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1026" name="Picture 2" descr="DB Browser for SQLite Screenshot">
            <a:extLst>
              <a:ext uri="{FF2B5EF4-FFF2-40B4-BE49-F238E27FC236}">
                <a16:creationId xmlns:a16="http://schemas.microsoft.com/office/drawing/2014/main" id="{2ED57509-67A2-4361-9092-47E4AC8D6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875" y="865624"/>
            <a:ext cx="3585561" cy="317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156543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ユーザー定義 1">
      <a:majorFont>
        <a:latin typeface="游ゴシック"/>
        <a:ea typeface="游ゴシック"/>
        <a:cs typeface=""/>
      </a:majorFont>
      <a:minorFont>
        <a:latin typeface="游ゴシック"/>
        <a:ea typeface="游ゴシック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09_25進捗報告.pptx" id="{AD19CB30-3FD4-463D-B6F9-38010A2BC6F0}" vid="{190D5763-B393-42CC-8553-3F58EE6144C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2018_11_07_進捗報告</Template>
  <TotalTime>2025</TotalTime>
  <Words>1196</Words>
  <Application>Microsoft Office PowerPoint</Application>
  <PresentationFormat>画面に合わせる (4:3)</PresentationFormat>
  <Paragraphs>280</Paragraphs>
  <Slides>23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Hiragino Kaku Gothic Pro W3</vt:lpstr>
      <vt:lpstr>Hiragino Maru Gothic ProN W4</vt:lpstr>
      <vt:lpstr>Yu Gothic</vt:lpstr>
      <vt:lpstr>Yu Gothic</vt:lpstr>
      <vt:lpstr>Calibri</vt:lpstr>
      <vt:lpstr>Wingdings</vt:lpstr>
      <vt:lpstr>レトロスペクト</vt:lpstr>
      <vt:lpstr>進捗報告 2018/11/28</vt:lpstr>
      <vt:lpstr>目次</vt:lpstr>
      <vt:lpstr>『バカの壁』レビュアーの特徴分析</vt:lpstr>
      <vt:lpstr>研究目的・方針</vt:lpstr>
      <vt:lpstr>研究方法</vt:lpstr>
      <vt:lpstr>データ取得手法</vt:lpstr>
      <vt:lpstr>詳細な手順</vt:lpstr>
      <vt:lpstr>PowerPoint プレゼンテーション</vt:lpstr>
      <vt:lpstr>データの保存/操作方法</vt:lpstr>
      <vt:lpstr>前回の進捗状況</vt:lpstr>
      <vt:lpstr>今回の進捗状況</vt:lpstr>
      <vt:lpstr>収集したデータの情報</vt:lpstr>
      <vt:lpstr>目次</vt:lpstr>
      <vt:lpstr>両カテゴリのベストセラー</vt:lpstr>
      <vt:lpstr>レビューワー内ブックランキング</vt:lpstr>
      <vt:lpstr>レビューワー内ブックランキング（11~20位)</vt:lpstr>
      <vt:lpstr>購入カテゴリの比較(カテゴリ1)</vt:lpstr>
      <vt:lpstr>購入カテゴリの比較(カテゴリ2)</vt:lpstr>
      <vt:lpstr>機械学習の手法</vt:lpstr>
      <vt:lpstr>機械学習の手法②</vt:lpstr>
      <vt:lpstr>機械学習の結果</vt:lpstr>
      <vt:lpstr>考察</vt:lpstr>
      <vt:lpstr>今後の方針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 2018/11/28</dc:title>
  <dc:creator>k-higuchi</dc:creator>
  <cp:lastModifiedBy>k-higuchi</cp:lastModifiedBy>
  <cp:revision>25</cp:revision>
  <dcterms:created xsi:type="dcterms:W3CDTF">2018-11-26T02:32:56Z</dcterms:created>
  <dcterms:modified xsi:type="dcterms:W3CDTF">2018-11-28T03:27:10Z</dcterms:modified>
</cp:coreProperties>
</file>