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4"/>
  </p:notesMasterIdLst>
  <p:sldIdLst>
    <p:sldId id="256" r:id="rId3"/>
    <p:sldId id="297" r:id="rId4"/>
    <p:sldId id="330" r:id="rId5"/>
    <p:sldId id="328" r:id="rId6"/>
    <p:sldId id="339" r:id="rId7"/>
    <p:sldId id="338" r:id="rId8"/>
    <p:sldId id="329" r:id="rId9"/>
    <p:sldId id="346" r:id="rId10"/>
    <p:sldId id="353" r:id="rId11"/>
    <p:sldId id="341" r:id="rId12"/>
    <p:sldId id="344" r:id="rId13"/>
    <p:sldId id="342" r:id="rId14"/>
    <p:sldId id="343" r:id="rId15"/>
    <p:sldId id="345" r:id="rId16"/>
    <p:sldId id="352" r:id="rId17"/>
    <p:sldId id="347" r:id="rId18"/>
    <p:sldId id="348" r:id="rId19"/>
    <p:sldId id="349" r:id="rId20"/>
    <p:sldId id="354" r:id="rId21"/>
    <p:sldId id="350" r:id="rId22"/>
    <p:sldId id="351"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7D66C79-025F-4466-BF6B-FC5493D1E503}">
          <p14:sldIdLst>
            <p14:sldId id="256"/>
            <p14:sldId id="297"/>
            <p14:sldId id="330"/>
            <p14:sldId id="328"/>
            <p14:sldId id="339"/>
            <p14:sldId id="338"/>
            <p14:sldId id="329"/>
            <p14:sldId id="346"/>
            <p14:sldId id="353"/>
            <p14:sldId id="341"/>
            <p14:sldId id="344"/>
            <p14:sldId id="342"/>
            <p14:sldId id="343"/>
            <p14:sldId id="345"/>
            <p14:sldId id="352"/>
            <p14:sldId id="347"/>
            <p14:sldId id="348"/>
            <p14:sldId id="349"/>
            <p14:sldId id="354"/>
            <p14:sldId id="350"/>
            <p14:sldId id="35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樋口 心" initials="樋口" lastIdx="1" clrIdx="0">
    <p:extLst>
      <p:ext uri="{19B8F6BF-5375-455C-9EA6-DF929625EA0E}">
        <p15:presenceInfo xmlns:p15="http://schemas.microsoft.com/office/powerpoint/2012/main" userId="25a50a33c7456e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68" autoAdjust="0"/>
  </p:normalViewPr>
  <p:slideViewPr>
    <p:cSldViewPr snapToGrid="0">
      <p:cViewPr>
        <p:scale>
          <a:sx n="100" d="100"/>
          <a:sy n="100" d="100"/>
        </p:scale>
        <p:origin x="946" y="5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C4A82-6AA5-4549-AC3A-5ED22DE856DB}" type="datetimeFigureOut">
              <a:rPr kumimoji="1" lang="ja-JP" altLang="en-US" smtClean="0"/>
              <a:t>2018/11/6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A891B-83A4-416C-8374-8E6B1F2FE38C}" type="slidenum">
              <a:rPr kumimoji="1" lang="ja-JP" altLang="en-US" smtClean="0"/>
              <a:t>‹#›</a:t>
            </a:fld>
            <a:endParaRPr kumimoji="1" lang="ja-JP" altLang="en-US"/>
          </a:p>
        </p:txBody>
      </p:sp>
    </p:spTree>
    <p:extLst>
      <p:ext uri="{BB962C8B-B14F-4D97-AF65-F5344CB8AC3E}">
        <p14:creationId xmlns:p14="http://schemas.microsoft.com/office/powerpoint/2010/main" val="34038403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E7A891B-83A4-416C-8374-8E6B1F2FE38C}" type="slidenum">
              <a:rPr kumimoji="1" lang="ja-JP" altLang="en-US" smtClean="0"/>
              <a:t>3</a:t>
            </a:fld>
            <a:endParaRPr kumimoji="1" lang="ja-JP" altLang="en-US"/>
          </a:p>
        </p:txBody>
      </p:sp>
    </p:spTree>
    <p:extLst>
      <p:ext uri="{BB962C8B-B14F-4D97-AF65-F5344CB8AC3E}">
        <p14:creationId xmlns:p14="http://schemas.microsoft.com/office/powerpoint/2010/main" val="36723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E7A891B-83A4-416C-8374-8E6B1F2FE38C}" type="slidenum">
              <a:rPr kumimoji="1" lang="ja-JP" altLang="en-US" smtClean="0"/>
              <a:t>14</a:t>
            </a:fld>
            <a:endParaRPr kumimoji="1" lang="ja-JP" altLang="en-US"/>
          </a:p>
        </p:txBody>
      </p:sp>
    </p:spTree>
    <p:extLst>
      <p:ext uri="{BB962C8B-B14F-4D97-AF65-F5344CB8AC3E}">
        <p14:creationId xmlns:p14="http://schemas.microsoft.com/office/powerpoint/2010/main" val="282508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r>
              <a:rPr kumimoji="1" lang="en-US" altLang="ja-JP" dirty="0"/>
              <a:t>2003</a:t>
            </a:r>
            <a:r>
              <a:rPr kumimoji="1" lang="ja-JP" altLang="en-US" dirty="0"/>
              <a:t>年を代表する大ベストセラーであり、タイトルがこの年の流行語にもなった本書は、著者の独白を文章にまとめるという実験的な試みであった。「人間というものは、結局自分の脳に入ることしか理解できない」、これが著者の言うところの「バカの壁」であり、この概念を軸に戦争や犯罪、宗教、科学、教育、経済など世界を見渡し、縦横無尽に斬ったのが本書である。</a:t>
            </a:r>
          </a:p>
        </p:txBody>
      </p:sp>
      <p:sp>
        <p:nvSpPr>
          <p:cNvPr id="4" name="スライド番号プレースホルダー 3"/>
          <p:cNvSpPr>
            <a:spLocks noGrp="1"/>
          </p:cNvSpPr>
          <p:nvPr>
            <p:ph type="sldNum" sz="quarter" idx="5"/>
          </p:nvPr>
        </p:nvSpPr>
        <p:spPr/>
        <p:txBody>
          <a:bodyPr/>
          <a:lstStyle/>
          <a:p>
            <a:fld id="{0E7A891B-83A4-416C-8374-8E6B1F2FE38C}" type="slidenum">
              <a:rPr kumimoji="1" lang="ja-JP" altLang="en-US" smtClean="0"/>
              <a:t>16</a:t>
            </a:fld>
            <a:endParaRPr kumimoji="1" lang="ja-JP" altLang="en-US"/>
          </a:p>
        </p:txBody>
      </p:sp>
    </p:spTree>
    <p:extLst>
      <p:ext uri="{BB962C8B-B14F-4D97-AF65-F5344CB8AC3E}">
        <p14:creationId xmlns:p14="http://schemas.microsoft.com/office/powerpoint/2010/main" val="405304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このバカの壁は賛否両論ある、共感し、高評価をレビューした人。反対に読んで、共感できず反感を覚え低評価を押した人の間には、確かな違いがあるのではないかと仮定し、</a:t>
            </a:r>
            <a:endParaRPr kumimoji="1" lang="en-US" altLang="ja-JP" dirty="0"/>
          </a:p>
          <a:p>
            <a:r>
              <a:rPr kumimoji="1" lang="ja-JP" altLang="en-US" dirty="0"/>
              <a:t>レビューワーの分類から考察したい</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E7A891B-83A4-416C-8374-8E6B1F2FE38C}" type="slidenum">
              <a:rPr kumimoji="1" lang="ja-JP" altLang="en-US" smtClean="0"/>
              <a:t>17</a:t>
            </a:fld>
            <a:endParaRPr kumimoji="1" lang="ja-JP" altLang="en-US"/>
          </a:p>
        </p:txBody>
      </p:sp>
    </p:spTree>
    <p:extLst>
      <p:ext uri="{BB962C8B-B14F-4D97-AF65-F5344CB8AC3E}">
        <p14:creationId xmlns:p14="http://schemas.microsoft.com/office/powerpoint/2010/main" val="218548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1B65E-EB9F-4909-82BA-745C1C8DA377}"/>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711F0C3-55C6-4B93-8563-061C5D8C4EE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0386BA-6614-4D39-8484-DA58AA404C04}"/>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5" name="フッター プレースホルダー 4">
            <a:extLst>
              <a:ext uri="{FF2B5EF4-FFF2-40B4-BE49-F238E27FC236}">
                <a16:creationId xmlns:a16="http://schemas.microsoft.com/office/drawing/2014/main" id="{35A6D24C-6CDB-4BF7-9286-C8610A9B1F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6810E1-E159-4B3C-B8AD-A2E3DFE96ED0}"/>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34259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9C801-401E-4108-AF92-88F731371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11523D-92AD-4836-BA15-94329F921C9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BF8776-6683-457D-B907-B90D7E4B9592}"/>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5" name="フッター プレースホルダー 4">
            <a:extLst>
              <a:ext uri="{FF2B5EF4-FFF2-40B4-BE49-F238E27FC236}">
                <a16:creationId xmlns:a16="http://schemas.microsoft.com/office/drawing/2014/main" id="{13715BDC-A4DD-4AB6-8015-7B61CFED93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8B61F0-80B4-46F6-A0C7-6E58D26DE27F}"/>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63065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1FF210-899D-440B-AFDB-B923A6C68759}"/>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7675C8-5770-479F-9119-D76AE6BE494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58CC26-D453-497E-9AA6-74B7F469CF46}"/>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5" name="フッター プレースホルダー 4">
            <a:extLst>
              <a:ext uri="{FF2B5EF4-FFF2-40B4-BE49-F238E27FC236}">
                <a16:creationId xmlns:a16="http://schemas.microsoft.com/office/drawing/2014/main" id="{BB2B11A6-03EA-47C2-AA09-A87EB004DA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326FA2-A466-44B1-ABC2-39CCE440B05F}"/>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59201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469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89471" y="57803"/>
            <a:ext cx="7543800" cy="873073"/>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301313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428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502657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406790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302898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3348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DCACBF8-2627-4B05-8153-B57084BA0D00}" type="datetimeFigureOut">
              <a:rPr kumimoji="1" lang="ja-JP" altLang="en-US" smtClean="0"/>
              <a:t>2018/11/6</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08071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CF45E-2688-4D2A-9A11-0FDB93B59692}"/>
              </a:ext>
            </a:extLst>
          </p:cNvPr>
          <p:cNvSpPr>
            <a:spLocks noGrp="1"/>
          </p:cNvSpPr>
          <p:nvPr>
            <p:ph type="title"/>
          </p:nvPr>
        </p:nvSpPr>
        <p:spPr>
          <a:xfrm>
            <a:off x="0" y="139119"/>
            <a:ext cx="9144000" cy="945572"/>
          </a:xfrm>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979C27B5-0EBE-4642-AD0C-D1089884503B}"/>
              </a:ext>
            </a:extLst>
          </p:cNvPr>
          <p:cNvSpPr>
            <a:spLocks noGrp="1"/>
          </p:cNvSpPr>
          <p:nvPr>
            <p:ph idx="1"/>
          </p:nvPr>
        </p:nvSpPr>
        <p:spPr>
          <a:xfrm>
            <a:off x="0" y="1253331"/>
            <a:ext cx="91440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828D0E3-DEA0-4DE1-AB47-BC20710A2ACC}"/>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5" name="フッター プレースホルダー 4">
            <a:extLst>
              <a:ext uri="{FF2B5EF4-FFF2-40B4-BE49-F238E27FC236}">
                <a16:creationId xmlns:a16="http://schemas.microsoft.com/office/drawing/2014/main" id="{D1790EE9-9534-4949-9FA2-65CB86219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75CF2C-9849-4326-BCC3-9B838C0D5E2B}"/>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798375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66894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94F8AA6A-05F5-414C-A6F4-C382388E1379}"/>
              </a:ext>
            </a:extLst>
          </p:cNvPr>
          <p:cNvCxnSpPr/>
          <p:nvPr userDrawn="1"/>
        </p:nvCxnSpPr>
        <p:spPr>
          <a:xfrm>
            <a:off x="822960" y="1385455"/>
            <a:ext cx="7543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235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91396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CF560-9877-4802-9781-31846531DBE3}"/>
              </a:ext>
            </a:extLst>
          </p:cNvPr>
          <p:cNvSpPr>
            <a:spLocks noGrp="1"/>
          </p:cNvSpPr>
          <p:nvPr>
            <p:ph type="title"/>
          </p:nvPr>
        </p:nvSpPr>
        <p:spPr>
          <a:xfrm>
            <a:off x="623888" y="1709739"/>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D7288D-72AD-4D21-995A-ED070EF2F564}"/>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150DCD5-D990-4E73-B2EC-E138FFED11DB}"/>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5" name="フッター プレースホルダー 4">
            <a:extLst>
              <a:ext uri="{FF2B5EF4-FFF2-40B4-BE49-F238E27FC236}">
                <a16:creationId xmlns:a16="http://schemas.microsoft.com/office/drawing/2014/main" id="{DD3C165E-C641-4088-BF9C-C5C88144E1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598A78-A8D2-45D0-82DE-F965A8F75510}"/>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32719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48BDE-52D2-436A-996F-629295242C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CCCA1F-ADB3-441C-8F4C-49AA9DE803A4}"/>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C12FEC-704C-4516-B5C0-ECC07C70FDEB}"/>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6C2D21-7E16-4978-9BA6-366117D930B3}"/>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6" name="フッター プレースホルダー 5">
            <a:extLst>
              <a:ext uri="{FF2B5EF4-FFF2-40B4-BE49-F238E27FC236}">
                <a16:creationId xmlns:a16="http://schemas.microsoft.com/office/drawing/2014/main" id="{5B5130B4-2AA1-4F71-B83E-DF06CBDAFE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B698CE-A1E1-4CE7-B5EE-47B6D3EDD175}"/>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281716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FE65C-D6ED-4EDA-9257-83D5DFE2FA67}"/>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9FEC2A-9944-4214-A440-9F2E2E7F3A6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B8D42-4EAE-44FF-B5BC-50DDE13C9E2E}"/>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A1BE8A-171A-4DD7-89D4-C5D7E7EB6CA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84138A-5F02-4D5D-B9D7-1D4CC64AB101}"/>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DF8982-8B99-4918-B7C6-05757506A688}"/>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8" name="フッター プレースホルダー 7">
            <a:extLst>
              <a:ext uri="{FF2B5EF4-FFF2-40B4-BE49-F238E27FC236}">
                <a16:creationId xmlns:a16="http://schemas.microsoft.com/office/drawing/2014/main" id="{B4567C8F-14C7-4FA2-A8EB-B7812B5D6F8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415460B-33FF-4842-8F59-CE490B52E6C1}"/>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862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72AA3-C1F0-4601-8315-AFFB7C278E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1E3585C-FD73-4BA4-AE83-43F1FD303DFC}"/>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4" name="フッター プレースホルダー 3">
            <a:extLst>
              <a:ext uri="{FF2B5EF4-FFF2-40B4-BE49-F238E27FC236}">
                <a16:creationId xmlns:a16="http://schemas.microsoft.com/office/drawing/2014/main" id="{3319E853-7456-4460-830B-1D9A8452EF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E1540B3-6637-4F67-A3A8-38B0E2AEFA7B}"/>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67662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75199A-A8CB-46DD-9AE5-71B90B72DB45}"/>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3" name="フッター プレースホルダー 2">
            <a:extLst>
              <a:ext uri="{FF2B5EF4-FFF2-40B4-BE49-F238E27FC236}">
                <a16:creationId xmlns:a16="http://schemas.microsoft.com/office/drawing/2014/main" id="{4D6BD773-ECCC-4551-9EB5-8996293AEE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71CF86-C65C-4461-AF98-617E0324AC04}"/>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104477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37650-EC65-45E8-B3B0-2F3B9995A667}"/>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F27D19-9EC0-4E86-96D5-480D7D65048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8F6807-B1F8-4878-A327-86716F1D5A9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839497-52A1-4E18-BC9C-2888830F14FA}"/>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6" name="フッター プレースホルダー 5">
            <a:extLst>
              <a:ext uri="{FF2B5EF4-FFF2-40B4-BE49-F238E27FC236}">
                <a16:creationId xmlns:a16="http://schemas.microsoft.com/office/drawing/2014/main" id="{885ACA64-130B-4817-99EF-8DE569ABC6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F8783B-EB68-464D-B1EC-29A1E7CCDCB1}"/>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96635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32462-DE7E-4B9F-AA56-4A69A3B6DB0B}"/>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B2AFC7-2D77-4BF8-AB2B-2EFF8FEA0FDB}"/>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DA43DC2-DD46-40AF-87FF-1408FDEDDDF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C63F47-4233-465F-8195-24D079219D92}"/>
              </a:ext>
            </a:extLst>
          </p:cNvPr>
          <p:cNvSpPr>
            <a:spLocks noGrp="1"/>
          </p:cNvSpPr>
          <p:nvPr>
            <p:ph type="dt" sz="half" idx="10"/>
          </p:nvPr>
        </p:nvSpPr>
        <p:spPr/>
        <p:txBody>
          <a:bodyPr/>
          <a:lstStyle/>
          <a:p>
            <a:fld id="{4310C514-BCC6-43AD-A81A-D8940CAB7938}" type="datetimeFigureOut">
              <a:rPr kumimoji="1" lang="ja-JP" altLang="en-US" smtClean="0"/>
              <a:t>2018/11/6</a:t>
            </a:fld>
            <a:endParaRPr kumimoji="1" lang="ja-JP" altLang="en-US"/>
          </a:p>
        </p:txBody>
      </p:sp>
      <p:sp>
        <p:nvSpPr>
          <p:cNvPr id="6" name="フッター プレースホルダー 5">
            <a:extLst>
              <a:ext uri="{FF2B5EF4-FFF2-40B4-BE49-F238E27FC236}">
                <a16:creationId xmlns:a16="http://schemas.microsoft.com/office/drawing/2014/main" id="{875DAF1D-2907-41F2-A27B-589894A39F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CD52B1-4A5C-4188-9041-14DF0AECA2F8}"/>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211266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2877321-2F69-4B86-B2FD-8369D7A44BF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4BAB8C42-01C4-4FC9-BB20-198A4D4C05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05BEF34-42C9-42DB-9636-D7C9115853C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0C514-BCC6-43AD-A81A-D8940CAB7938}" type="datetimeFigureOut">
              <a:rPr kumimoji="1" lang="ja-JP" altLang="en-US" smtClean="0"/>
              <a:t>2018/11/6</a:t>
            </a:fld>
            <a:endParaRPr kumimoji="1" lang="ja-JP" altLang="en-US"/>
          </a:p>
        </p:txBody>
      </p:sp>
      <p:sp>
        <p:nvSpPr>
          <p:cNvPr id="5" name="フッター プレースホルダー 4">
            <a:extLst>
              <a:ext uri="{FF2B5EF4-FFF2-40B4-BE49-F238E27FC236}">
                <a16:creationId xmlns:a16="http://schemas.microsoft.com/office/drawing/2014/main" id="{4A5A9004-F564-4A12-84D4-8F7A67BA7DD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517093-6FFD-4DB3-9804-6F7564F711B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1860001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33089"/>
            <a:ext cx="9144000" cy="873073"/>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21597" y="1121788"/>
            <a:ext cx="8864738" cy="5179437"/>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310C514-BCC6-43AD-A81A-D8940CAB7938}" type="datetimeFigureOut">
              <a:rPr kumimoji="1" lang="ja-JP" altLang="en-US" smtClean="0"/>
              <a:t>2018/11/6</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336762A-88F1-4415-9460-2C897E80372C}" type="slidenum">
              <a:rPr kumimoji="1" lang="ja-JP" altLang="en-US" smtClean="0"/>
              <a:t>‹#›</a:t>
            </a:fld>
            <a:endParaRPr kumimoji="1" lang="ja-JP" altLang="en-US"/>
          </a:p>
        </p:txBody>
      </p:sp>
      <p:cxnSp>
        <p:nvCxnSpPr>
          <p:cNvPr id="10" name="Straight Connector 9"/>
          <p:cNvCxnSpPr>
            <a:cxnSpLocks/>
          </p:cNvCxnSpPr>
          <p:nvPr/>
        </p:nvCxnSpPr>
        <p:spPr>
          <a:xfrm>
            <a:off x="153743" y="1037629"/>
            <a:ext cx="89325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971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7B946-F8FC-4137-9D28-5C4CFD711FFB}"/>
              </a:ext>
            </a:extLst>
          </p:cNvPr>
          <p:cNvSpPr>
            <a:spLocks noGrp="1"/>
          </p:cNvSpPr>
          <p:nvPr>
            <p:ph type="ctrTitle"/>
          </p:nvPr>
        </p:nvSpPr>
        <p:spPr>
          <a:xfrm>
            <a:off x="825040" y="1259380"/>
            <a:ext cx="4541289" cy="2444403"/>
          </a:xfrm>
        </p:spPr>
        <p:txBody>
          <a:bodyPr>
            <a:normAutofit fontScale="90000"/>
          </a:bodyPr>
          <a:lstStyle/>
          <a:p>
            <a:pPr>
              <a:lnSpc>
                <a:spcPct val="150000"/>
              </a:lnSpc>
            </a:pPr>
            <a:r>
              <a:rPr lang="ja-JP" altLang="en-US" sz="6000" dirty="0"/>
              <a:t>進捗報告</a:t>
            </a:r>
            <a:br>
              <a:rPr lang="en-US" altLang="ja-JP" sz="4800" dirty="0"/>
            </a:br>
            <a:r>
              <a:rPr lang="en-US" altLang="ja-JP" sz="4800" dirty="0">
                <a:latin typeface="Hiragino Maru Gothic ProN W4" charset="-128"/>
                <a:ea typeface="Hiragino Maru Gothic ProN W4" charset="-128"/>
                <a:cs typeface="Hiragino Maru Gothic ProN W4" charset="-128"/>
              </a:rPr>
              <a:t>2018/11/7</a:t>
            </a:r>
            <a:endParaRPr lang="ja-JP" altLang="en-US" sz="4800" dirty="0"/>
          </a:p>
        </p:txBody>
      </p:sp>
      <p:sp>
        <p:nvSpPr>
          <p:cNvPr id="3" name="字幕 2">
            <a:extLst>
              <a:ext uri="{FF2B5EF4-FFF2-40B4-BE49-F238E27FC236}">
                <a16:creationId xmlns:a16="http://schemas.microsoft.com/office/drawing/2014/main" id="{13DEAD52-D7C3-43FE-933F-2024382AE5F6}"/>
              </a:ext>
            </a:extLst>
          </p:cNvPr>
          <p:cNvSpPr>
            <a:spLocks noGrp="1"/>
          </p:cNvSpPr>
          <p:nvPr>
            <p:ph type="subTitle" idx="1"/>
          </p:nvPr>
        </p:nvSpPr>
        <p:spPr/>
        <p:txBody>
          <a:bodyPr/>
          <a:lstStyle/>
          <a:p>
            <a:pPr algn="r"/>
            <a:r>
              <a:rPr lang="en-US" altLang="ja-JP" b="1" dirty="0">
                <a:latin typeface="Hiragino Maru Gothic ProN W4" charset="-128"/>
                <a:ea typeface="Hiragino Maru Gothic ProN W4" charset="-128"/>
                <a:cs typeface="Hiragino Maru Gothic ProN W4" charset="-128"/>
              </a:rPr>
              <a:t>201511175  </a:t>
            </a:r>
            <a:r>
              <a:rPr lang="en-US" altLang="ja-JP" b="1" dirty="0" err="1">
                <a:latin typeface="Hiragino Maru Gothic ProN W4" charset="-128"/>
                <a:ea typeface="Hiragino Maru Gothic ProN W4" charset="-128"/>
                <a:cs typeface="Hiragino Maru Gothic ProN W4" charset="-128"/>
              </a:rPr>
              <a:t>B4</a:t>
            </a:r>
            <a:r>
              <a:rPr lang="ja-JP" altLang="en-US" b="1" dirty="0">
                <a:latin typeface="Hiragino Maru Gothic ProN W4" charset="-128"/>
                <a:ea typeface="Hiragino Maru Gothic ProN W4" charset="-128"/>
                <a:cs typeface="Hiragino Maru Gothic ProN W4" charset="-128"/>
              </a:rPr>
              <a:t>　樋口心</a:t>
            </a:r>
            <a:endParaRPr lang="en-US" altLang="ja-JP" b="1" dirty="0">
              <a:latin typeface="Hiragino Maru Gothic ProN W4" charset="-128"/>
              <a:ea typeface="Hiragino Maru Gothic ProN W4" charset="-128"/>
              <a:cs typeface="Hiragino Maru Gothic ProN W4" charset="-128"/>
            </a:endParaRPr>
          </a:p>
          <a:p>
            <a:pPr algn="r"/>
            <a:r>
              <a:rPr lang="ja-JP" altLang="en-US" b="1" dirty="0">
                <a:latin typeface="Hiragino Maru Gothic ProN W4" charset="-128"/>
                <a:ea typeface="Hiragino Maru Gothic ProN W4" charset="-128"/>
                <a:cs typeface="Hiragino Maru Gothic ProN W4" charset="-128"/>
              </a:rPr>
              <a:t>視覚メディア研究室</a:t>
            </a:r>
          </a:p>
          <a:p>
            <a:endParaRPr kumimoji="1" lang="ja-JP" altLang="en-US" dirty="0"/>
          </a:p>
        </p:txBody>
      </p:sp>
      <p:pic>
        <p:nvPicPr>
          <p:cNvPr id="7" name="図 6">
            <a:extLst>
              <a:ext uri="{FF2B5EF4-FFF2-40B4-BE49-F238E27FC236}">
                <a16:creationId xmlns:a16="http://schemas.microsoft.com/office/drawing/2014/main" id="{04E21C48-0446-41F7-B658-2853EB84A83D}"/>
              </a:ext>
            </a:extLst>
          </p:cNvPr>
          <p:cNvPicPr>
            <a:picLocks noChangeAspect="1"/>
          </p:cNvPicPr>
          <p:nvPr/>
        </p:nvPicPr>
        <p:blipFill>
          <a:blip r:embed="rId2"/>
          <a:stretch>
            <a:fillRect/>
          </a:stretch>
        </p:blipFill>
        <p:spPr>
          <a:xfrm>
            <a:off x="6864407" y="1021282"/>
            <a:ext cx="904875" cy="333375"/>
          </a:xfrm>
          <a:prstGeom prst="rect">
            <a:avLst/>
          </a:prstGeom>
        </p:spPr>
      </p:pic>
      <p:pic>
        <p:nvPicPr>
          <p:cNvPr id="8" name="図 7">
            <a:extLst>
              <a:ext uri="{FF2B5EF4-FFF2-40B4-BE49-F238E27FC236}">
                <a16:creationId xmlns:a16="http://schemas.microsoft.com/office/drawing/2014/main" id="{217AFB9A-3AD8-418B-B3E6-A7E272788B39}"/>
              </a:ext>
            </a:extLst>
          </p:cNvPr>
          <p:cNvPicPr>
            <a:picLocks noChangeAspect="1"/>
          </p:cNvPicPr>
          <p:nvPr/>
        </p:nvPicPr>
        <p:blipFill>
          <a:blip r:embed="rId3"/>
          <a:stretch>
            <a:fillRect/>
          </a:stretch>
        </p:blipFill>
        <p:spPr>
          <a:xfrm>
            <a:off x="6359585" y="1011757"/>
            <a:ext cx="352425" cy="352425"/>
          </a:xfrm>
          <a:prstGeom prst="rect">
            <a:avLst/>
          </a:prstGeom>
        </p:spPr>
      </p:pic>
    </p:spTree>
    <p:extLst>
      <p:ext uri="{BB962C8B-B14F-4D97-AF65-F5344CB8AC3E}">
        <p14:creationId xmlns:p14="http://schemas.microsoft.com/office/powerpoint/2010/main" val="284712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28B4AE-2A11-4590-A8EF-ADC7F9405D60}"/>
              </a:ext>
            </a:extLst>
          </p:cNvPr>
          <p:cNvSpPr>
            <a:spLocks noGrp="1"/>
          </p:cNvSpPr>
          <p:nvPr>
            <p:ph type="title"/>
          </p:nvPr>
        </p:nvSpPr>
        <p:spPr/>
        <p:txBody>
          <a:bodyPr>
            <a:normAutofit/>
          </a:bodyPr>
          <a:lstStyle/>
          <a:p>
            <a:r>
              <a:rPr kumimoji="1" lang="ja-JP" altLang="en-US" dirty="0"/>
              <a:t>疑惑</a:t>
            </a:r>
          </a:p>
        </p:txBody>
      </p:sp>
      <p:sp>
        <p:nvSpPr>
          <p:cNvPr id="3" name="コンテンツ プレースホルダー 2">
            <a:extLst>
              <a:ext uri="{FF2B5EF4-FFF2-40B4-BE49-F238E27FC236}">
                <a16:creationId xmlns:a16="http://schemas.microsoft.com/office/drawing/2014/main" id="{7023F114-1F88-4F54-BD3D-8B9901DA4176}"/>
              </a:ext>
            </a:extLst>
          </p:cNvPr>
          <p:cNvSpPr>
            <a:spLocks noGrp="1"/>
          </p:cNvSpPr>
          <p:nvPr>
            <p:ph idx="1"/>
          </p:nvPr>
        </p:nvSpPr>
        <p:spPr/>
        <p:txBody>
          <a:bodyPr>
            <a:normAutofit/>
          </a:bodyPr>
          <a:lstStyle/>
          <a:p>
            <a:pPr marL="201168" lvl="1" indent="0">
              <a:buNone/>
            </a:pPr>
            <a:r>
              <a:rPr lang="ja-JP" altLang="en-US" sz="2400" dirty="0"/>
              <a:t>サブデータセット間の特徴は支持率の上下でなく</a:t>
            </a:r>
            <a:endParaRPr lang="en-US" altLang="ja-JP" sz="2400" dirty="0"/>
          </a:p>
          <a:p>
            <a:pPr marL="201168" lvl="1" indent="0">
              <a:buNone/>
            </a:pPr>
            <a:r>
              <a:rPr lang="ja-JP" altLang="en-US" sz="2400" dirty="0"/>
              <a:t>各大臣の発言の偏りから生じているのではないか？？</a:t>
            </a:r>
            <a:endParaRPr lang="en-US" altLang="ja-JP" sz="2400" dirty="0"/>
          </a:p>
          <a:p>
            <a:pPr marL="201168" lvl="1" indent="0">
              <a:buNone/>
            </a:pPr>
            <a:endParaRPr lang="en-US" altLang="ja-JP" sz="2400" dirty="0"/>
          </a:p>
          <a:p>
            <a:pPr marL="201168" lvl="1" indent="0">
              <a:buNone/>
            </a:pPr>
            <a:r>
              <a:rPr lang="ja-JP" altLang="en-US" sz="2400" dirty="0"/>
              <a:t>（例）支持率が下がり続けた大臣の発言は</a:t>
            </a:r>
            <a:endParaRPr lang="en-US" altLang="ja-JP" sz="2400" dirty="0"/>
          </a:p>
          <a:p>
            <a:pPr marL="201168" lvl="1" indent="0">
              <a:buNone/>
            </a:pPr>
            <a:r>
              <a:rPr lang="en-US" altLang="ja-JP" sz="2400" dirty="0"/>
              <a:t>	</a:t>
            </a:r>
            <a:r>
              <a:rPr lang="ja-JP" altLang="en-US" sz="2400" dirty="0"/>
              <a:t>減少時のサブデータセットにしかない</a:t>
            </a:r>
            <a:endParaRPr lang="en-US" altLang="ja-JP" sz="2400" dirty="0"/>
          </a:p>
          <a:p>
            <a:pPr marL="201168" lvl="1" indent="0">
              <a:buNone/>
            </a:pPr>
            <a:endParaRPr lang="en-US" altLang="ja-JP" sz="2400" b="1" dirty="0"/>
          </a:p>
          <a:p>
            <a:pPr marL="201168" lvl="1" indent="0">
              <a:buNone/>
            </a:pPr>
            <a:endParaRPr lang="en-US" altLang="ja-JP" sz="2400" b="1" dirty="0"/>
          </a:p>
          <a:p>
            <a:pPr marL="201168" lvl="1" indent="0" algn="ctr">
              <a:buNone/>
            </a:pPr>
            <a:endParaRPr lang="en-US" altLang="ja-JP" sz="2400" b="1" dirty="0"/>
          </a:p>
          <a:p>
            <a:pPr marL="201168" lvl="1" indent="0" algn="ctr">
              <a:buNone/>
            </a:pPr>
            <a:r>
              <a:rPr lang="ja-JP" altLang="en-US" sz="2400" b="1" dirty="0"/>
              <a:t>検証</a:t>
            </a:r>
            <a:endParaRPr lang="en-US" altLang="ja-JP" sz="2400" b="1" dirty="0"/>
          </a:p>
          <a:p>
            <a:pPr marL="201168" lvl="1" indent="0">
              <a:buNone/>
            </a:pPr>
            <a:endParaRPr lang="en-US" altLang="ja-JP" sz="2400" b="1" dirty="0"/>
          </a:p>
          <a:p>
            <a:pPr>
              <a:buFont typeface="Wingdings" panose="05000000000000000000" pitchFamily="2" charset="2"/>
              <a:buChar char="l"/>
            </a:pPr>
            <a:endParaRPr kumimoji="1" lang="ja-JP" altLang="en-US" dirty="0"/>
          </a:p>
        </p:txBody>
      </p:sp>
      <p:sp>
        <p:nvSpPr>
          <p:cNvPr id="5" name="矢印: 下 4">
            <a:extLst>
              <a:ext uri="{FF2B5EF4-FFF2-40B4-BE49-F238E27FC236}">
                <a16:creationId xmlns:a16="http://schemas.microsoft.com/office/drawing/2014/main" id="{9D1A7B18-3490-4DD3-A92E-E4E92E1D85F2}"/>
              </a:ext>
            </a:extLst>
          </p:cNvPr>
          <p:cNvSpPr/>
          <p:nvPr/>
        </p:nvSpPr>
        <p:spPr>
          <a:xfrm>
            <a:off x="4472686" y="3369130"/>
            <a:ext cx="642477" cy="684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a:extLst>
              <a:ext uri="{FF2B5EF4-FFF2-40B4-BE49-F238E27FC236}">
                <a16:creationId xmlns:a16="http://schemas.microsoft.com/office/drawing/2014/main" id="{2453E6F7-BFDA-4203-8AAE-84136B9913CA}"/>
              </a:ext>
            </a:extLst>
          </p:cNvPr>
          <p:cNvPicPr>
            <a:picLocks noChangeAspect="1"/>
          </p:cNvPicPr>
          <p:nvPr/>
        </p:nvPicPr>
        <p:blipFill>
          <a:blip r:embed="rId2"/>
          <a:stretch>
            <a:fillRect/>
          </a:stretch>
        </p:blipFill>
        <p:spPr>
          <a:xfrm>
            <a:off x="405235" y="3429000"/>
            <a:ext cx="2620221" cy="2566747"/>
          </a:xfrm>
          <a:prstGeom prst="rect">
            <a:avLst/>
          </a:prstGeom>
        </p:spPr>
      </p:pic>
    </p:spTree>
    <p:extLst>
      <p:ext uri="{BB962C8B-B14F-4D97-AF65-F5344CB8AC3E}">
        <p14:creationId xmlns:p14="http://schemas.microsoft.com/office/powerpoint/2010/main" val="314727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2F6E-31EB-44D6-8DE1-8C29037E2F27}"/>
              </a:ext>
            </a:extLst>
          </p:cNvPr>
          <p:cNvSpPr>
            <a:spLocks noGrp="1"/>
          </p:cNvSpPr>
          <p:nvPr>
            <p:ph type="title"/>
          </p:nvPr>
        </p:nvSpPr>
        <p:spPr>
          <a:xfrm>
            <a:off x="189470" y="57803"/>
            <a:ext cx="8454657" cy="873073"/>
          </a:xfrm>
        </p:spPr>
        <p:txBody>
          <a:bodyPr>
            <a:normAutofit fontScale="90000"/>
          </a:bodyPr>
          <a:lstStyle/>
          <a:p>
            <a:r>
              <a:rPr lang="en-US" altLang="ja-JP" dirty="0"/>
              <a:t>2.</a:t>
            </a:r>
            <a:r>
              <a:rPr lang="ja-JP" altLang="en-US" dirty="0"/>
              <a:t>各大臣の単語の使用比率を調査</a:t>
            </a:r>
            <a:endParaRPr kumimoji="1" lang="ja-JP" altLang="en-US" dirty="0"/>
          </a:p>
        </p:txBody>
      </p:sp>
      <p:sp>
        <p:nvSpPr>
          <p:cNvPr id="3" name="コンテンツ プレースホルダー 2">
            <a:extLst>
              <a:ext uri="{FF2B5EF4-FFF2-40B4-BE49-F238E27FC236}">
                <a16:creationId xmlns:a16="http://schemas.microsoft.com/office/drawing/2014/main" id="{6A85C0A8-C6A2-4F28-9C82-1F5E635BA840}"/>
              </a:ext>
            </a:extLst>
          </p:cNvPr>
          <p:cNvSpPr>
            <a:spLocks noGrp="1"/>
          </p:cNvSpPr>
          <p:nvPr>
            <p:ph idx="1"/>
          </p:nvPr>
        </p:nvSpPr>
        <p:spPr>
          <a:xfrm>
            <a:off x="189471" y="1121788"/>
            <a:ext cx="8896864" cy="5179437"/>
          </a:xfrm>
        </p:spPr>
        <p:txBody>
          <a:bodyPr>
            <a:normAutofit/>
          </a:bodyPr>
          <a:lstStyle/>
          <a:p>
            <a:pPr>
              <a:buFont typeface="Wingdings" panose="05000000000000000000" pitchFamily="2" charset="2"/>
              <a:buChar char="u"/>
            </a:pPr>
            <a:r>
              <a:rPr lang="ja-JP" altLang="en-US" sz="2800" dirty="0"/>
              <a:t>各大臣が良く使う（出現比率が偏っている）単語と　サブデータセットの出現比率が偏っている単語を　　見比べる</a:t>
            </a:r>
            <a:endParaRPr lang="en-US" altLang="ja-JP" sz="2800" dirty="0"/>
          </a:p>
          <a:p>
            <a:pPr marL="0" indent="0">
              <a:buNone/>
            </a:pPr>
            <a:endParaRPr lang="en-US" altLang="ja-JP" sz="2800" dirty="0"/>
          </a:p>
          <a:p>
            <a:pPr marL="0" indent="0">
              <a:buNone/>
            </a:pPr>
            <a:r>
              <a:rPr lang="ja-JP" altLang="en-US" sz="2800" dirty="0"/>
              <a:t>両者に出てくる単語が一致していれば、</a:t>
            </a:r>
            <a:endParaRPr lang="en-US" altLang="ja-JP" sz="2800" dirty="0"/>
          </a:p>
          <a:p>
            <a:pPr marL="0" indent="0">
              <a:buNone/>
            </a:pPr>
            <a:r>
              <a:rPr lang="ja-JP" altLang="en-US" sz="2800" dirty="0"/>
              <a:t>各サブデータセットの特徴は支持率でなく</a:t>
            </a:r>
            <a:endParaRPr lang="en-US" altLang="ja-JP" sz="2800" dirty="0"/>
          </a:p>
          <a:p>
            <a:pPr marL="0" indent="0">
              <a:buNone/>
            </a:pPr>
            <a:r>
              <a:rPr lang="ja-JP" altLang="en-US" sz="2800" dirty="0"/>
              <a:t>大臣の発言の偏りによるものといえる</a:t>
            </a:r>
            <a:endParaRPr lang="en-US" altLang="ja-JP" sz="2800" dirty="0"/>
          </a:p>
          <a:p>
            <a:pPr marL="0" indent="0">
              <a:buNone/>
            </a:pPr>
            <a:endParaRPr lang="en-US" altLang="ja-JP" sz="2800" dirty="0"/>
          </a:p>
          <a:p>
            <a:pPr>
              <a:buFont typeface="Wingdings" panose="05000000000000000000" pitchFamily="2" charset="2"/>
              <a:buChar char="u"/>
            </a:pPr>
            <a:endParaRPr lang="en-US" altLang="ja-JP" sz="2800" dirty="0"/>
          </a:p>
          <a:p>
            <a:pPr lvl="1">
              <a:buFont typeface="Wingdings" panose="05000000000000000000" pitchFamily="2" charset="2"/>
              <a:buChar char="u"/>
            </a:pPr>
            <a:endParaRPr lang="en-US" altLang="ja-JP" sz="2400" dirty="0"/>
          </a:p>
        </p:txBody>
      </p:sp>
    </p:spTree>
    <p:extLst>
      <p:ext uri="{BB962C8B-B14F-4D97-AF65-F5344CB8AC3E}">
        <p14:creationId xmlns:p14="http://schemas.microsoft.com/office/powerpoint/2010/main" val="309018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55A9D-4C67-4594-938D-60ACD873FF42}"/>
              </a:ext>
            </a:extLst>
          </p:cNvPr>
          <p:cNvSpPr>
            <a:spLocks noGrp="1"/>
          </p:cNvSpPr>
          <p:nvPr>
            <p:ph type="title"/>
          </p:nvPr>
        </p:nvSpPr>
        <p:spPr/>
        <p:txBody>
          <a:bodyPr>
            <a:normAutofit fontScale="90000"/>
          </a:bodyPr>
          <a:lstStyle/>
          <a:p>
            <a:r>
              <a:rPr kumimoji="1" lang="ja-JP" altLang="en-US" dirty="0"/>
              <a:t>各大臣の発言比率（形容詞）</a:t>
            </a:r>
          </a:p>
        </p:txBody>
      </p:sp>
      <p:sp>
        <p:nvSpPr>
          <p:cNvPr id="12" name="テキスト ボックス 11">
            <a:extLst>
              <a:ext uri="{FF2B5EF4-FFF2-40B4-BE49-F238E27FC236}">
                <a16:creationId xmlns:a16="http://schemas.microsoft.com/office/drawing/2014/main" id="{7D1CCB8A-4801-4B77-8380-83DD8DC2CA3F}"/>
              </a:ext>
            </a:extLst>
          </p:cNvPr>
          <p:cNvSpPr txBox="1"/>
          <p:nvPr/>
        </p:nvSpPr>
        <p:spPr>
          <a:xfrm>
            <a:off x="457200" y="5987278"/>
            <a:ext cx="8547100" cy="369332"/>
          </a:xfrm>
          <a:prstGeom prst="rect">
            <a:avLst/>
          </a:prstGeom>
          <a:noFill/>
        </p:spPr>
        <p:txBody>
          <a:bodyPr wrap="square" rtlCol="0">
            <a:spAutoFit/>
          </a:bodyPr>
          <a:lstStyle/>
          <a:p>
            <a:r>
              <a:rPr kumimoji="1" lang="ja-JP" altLang="en-US" dirty="0"/>
              <a:t>上の図の数値は、全大臣の単語</a:t>
            </a:r>
            <a:r>
              <a:rPr lang="en-US" altLang="ja-JP" dirty="0"/>
              <a:t>X</a:t>
            </a:r>
            <a:r>
              <a:rPr lang="ja-JP" altLang="en-US" dirty="0"/>
              <a:t>の</a:t>
            </a:r>
            <a:r>
              <a:rPr kumimoji="1" lang="ja-JP" altLang="en-US" dirty="0"/>
              <a:t>使用比率を</a:t>
            </a:r>
            <a:r>
              <a:rPr kumimoji="1" lang="en-US" altLang="ja-JP" dirty="0"/>
              <a:t>1</a:t>
            </a:r>
            <a:r>
              <a:rPr kumimoji="1" lang="ja-JP" altLang="en-US" dirty="0"/>
              <a:t>とした時の各大臣の使用比率</a:t>
            </a:r>
          </a:p>
        </p:txBody>
      </p:sp>
      <p:graphicFrame>
        <p:nvGraphicFramePr>
          <p:cNvPr id="3" name="表 2">
            <a:extLst>
              <a:ext uri="{FF2B5EF4-FFF2-40B4-BE49-F238E27FC236}">
                <a16:creationId xmlns:a16="http://schemas.microsoft.com/office/drawing/2014/main" id="{F5232294-B8C7-4F8F-A9F6-B20E0D3D7FF7}"/>
              </a:ext>
            </a:extLst>
          </p:cNvPr>
          <p:cNvGraphicFramePr>
            <a:graphicFrameLocks noGrp="1"/>
          </p:cNvGraphicFramePr>
          <p:nvPr>
            <p:extLst>
              <p:ext uri="{D42A27DB-BD31-4B8C-83A1-F6EECF244321}">
                <p14:modId xmlns:p14="http://schemas.microsoft.com/office/powerpoint/2010/main" val="2905797990"/>
              </p:ext>
            </p:extLst>
          </p:nvPr>
        </p:nvGraphicFramePr>
        <p:xfrm>
          <a:off x="139700" y="3678030"/>
          <a:ext cx="8864600" cy="2341611"/>
        </p:xfrm>
        <a:graphic>
          <a:graphicData uri="http://schemas.openxmlformats.org/drawingml/2006/table">
            <a:tbl>
              <a:tblPr/>
              <a:tblGrid>
                <a:gridCol w="841316">
                  <a:extLst>
                    <a:ext uri="{9D8B030D-6E8A-4147-A177-3AD203B41FA5}">
                      <a16:colId xmlns:a16="http://schemas.microsoft.com/office/drawing/2014/main" val="3707302217"/>
                    </a:ext>
                  </a:extLst>
                </a:gridCol>
                <a:gridCol w="636117">
                  <a:extLst>
                    <a:ext uri="{9D8B030D-6E8A-4147-A177-3AD203B41FA5}">
                      <a16:colId xmlns:a16="http://schemas.microsoft.com/office/drawing/2014/main" val="602924618"/>
                    </a:ext>
                  </a:extLst>
                </a:gridCol>
                <a:gridCol w="974696">
                  <a:extLst>
                    <a:ext uri="{9D8B030D-6E8A-4147-A177-3AD203B41FA5}">
                      <a16:colId xmlns:a16="http://schemas.microsoft.com/office/drawing/2014/main" val="2378722162"/>
                    </a:ext>
                  </a:extLst>
                </a:gridCol>
                <a:gridCol w="636117">
                  <a:extLst>
                    <a:ext uri="{9D8B030D-6E8A-4147-A177-3AD203B41FA5}">
                      <a16:colId xmlns:a16="http://schemas.microsoft.com/office/drawing/2014/main" val="3199763489"/>
                    </a:ext>
                  </a:extLst>
                </a:gridCol>
                <a:gridCol w="841316">
                  <a:extLst>
                    <a:ext uri="{9D8B030D-6E8A-4147-A177-3AD203B41FA5}">
                      <a16:colId xmlns:a16="http://schemas.microsoft.com/office/drawing/2014/main" val="338958805"/>
                    </a:ext>
                  </a:extLst>
                </a:gridCol>
                <a:gridCol w="636117">
                  <a:extLst>
                    <a:ext uri="{9D8B030D-6E8A-4147-A177-3AD203B41FA5}">
                      <a16:colId xmlns:a16="http://schemas.microsoft.com/office/drawing/2014/main" val="2058813688"/>
                    </a:ext>
                  </a:extLst>
                </a:gridCol>
                <a:gridCol w="707937">
                  <a:extLst>
                    <a:ext uri="{9D8B030D-6E8A-4147-A177-3AD203B41FA5}">
                      <a16:colId xmlns:a16="http://schemas.microsoft.com/office/drawing/2014/main" val="504345330"/>
                    </a:ext>
                  </a:extLst>
                </a:gridCol>
                <a:gridCol w="636117">
                  <a:extLst>
                    <a:ext uri="{9D8B030D-6E8A-4147-A177-3AD203B41FA5}">
                      <a16:colId xmlns:a16="http://schemas.microsoft.com/office/drawing/2014/main" val="3140563094"/>
                    </a:ext>
                  </a:extLst>
                </a:gridCol>
                <a:gridCol w="707937">
                  <a:extLst>
                    <a:ext uri="{9D8B030D-6E8A-4147-A177-3AD203B41FA5}">
                      <a16:colId xmlns:a16="http://schemas.microsoft.com/office/drawing/2014/main" val="3346665175"/>
                    </a:ext>
                  </a:extLst>
                </a:gridCol>
                <a:gridCol w="636117">
                  <a:extLst>
                    <a:ext uri="{9D8B030D-6E8A-4147-A177-3AD203B41FA5}">
                      <a16:colId xmlns:a16="http://schemas.microsoft.com/office/drawing/2014/main" val="317460094"/>
                    </a:ext>
                  </a:extLst>
                </a:gridCol>
                <a:gridCol w="974696">
                  <a:extLst>
                    <a:ext uri="{9D8B030D-6E8A-4147-A177-3AD203B41FA5}">
                      <a16:colId xmlns:a16="http://schemas.microsoft.com/office/drawing/2014/main" val="1302458458"/>
                    </a:ext>
                  </a:extLst>
                </a:gridCol>
                <a:gridCol w="636117">
                  <a:extLst>
                    <a:ext uri="{9D8B030D-6E8A-4147-A177-3AD203B41FA5}">
                      <a16:colId xmlns:a16="http://schemas.microsoft.com/office/drawing/2014/main" val="2901512529"/>
                    </a:ext>
                  </a:extLst>
                </a:gridCol>
              </a:tblGrid>
              <a:tr h="20658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先行増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先行減</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一致増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一致減</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遅行増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遅行減</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131898624"/>
                  </a:ext>
                </a:extLst>
              </a:tr>
              <a:tr h="20314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甘い</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6.1</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揺るぎない</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8.6</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ja-JP" altLang="en-US" sz="10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恐ろしい</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13.8</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恥ずかしい</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12.4</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しんどい</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8.1</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ja-JP" altLang="en-US" sz="10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つらい</a:t>
                      </a:r>
                    </a:p>
                  </a:txBody>
                  <a:tcPr marL="6156" marR="6156" marT="615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6156" marR="6156" marT="615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255953977"/>
                  </a:ext>
                </a:extLst>
              </a:tr>
              <a:tr h="20314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こい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申し訳ない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6.3</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やむを得ない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申し訳ない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7.5</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とうとい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申し訳ない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1815677072"/>
                  </a:ext>
                </a:extLst>
              </a:tr>
              <a:tr h="20314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がたい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4.2</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しんどい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危ない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6.5</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楽しい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人間らしい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4.0</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寒い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7.3</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4203462794"/>
                  </a:ext>
                </a:extLst>
              </a:tr>
              <a:tr h="20314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きつい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暑い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速い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4.9</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怖い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目覚ましい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言うまでもない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6.3</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1495743280"/>
                  </a:ext>
                </a:extLst>
              </a:tr>
              <a:tr h="20314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忙しい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短い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5.6</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物すごい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乏しい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浅い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恐ろしい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5.4</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1400952195"/>
                  </a:ext>
                </a:extLst>
              </a:tr>
              <a:tr h="20314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親しい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うれしい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5.5</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おいしい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4.5</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優しい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4.6</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いち早い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かいい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5.1</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1852474418"/>
                  </a:ext>
                </a:extLst>
              </a:tr>
              <a:tr h="306706">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思わしくない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尊い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根強い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貧しい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遠慮ない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欲しい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1934271804"/>
                  </a:ext>
                </a:extLst>
              </a:tr>
              <a:tr h="20314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快い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貧しい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目覚ましい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尊い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3.7</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おもしろい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2.8</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恥ずかしい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3232542969"/>
                  </a:ext>
                </a:extLst>
              </a:tr>
              <a:tr h="20314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好ましい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危ない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4.4</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痛ましい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ありがたい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ゆゆしい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2.7</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激しい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800950944"/>
                  </a:ext>
                </a:extLst>
              </a:tr>
              <a:tr h="20314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難い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言うまでもない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4.1</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すごい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すばらしい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明るい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有り難い</a:t>
                      </a:r>
                    </a:p>
                  </a:txBody>
                  <a:tcPr marL="6156" marR="6156" marT="6156"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3.1</a:t>
                      </a:r>
                    </a:p>
                  </a:txBody>
                  <a:tcPr marL="6156" marR="6156" marT="6156"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393824761"/>
                  </a:ext>
                </a:extLst>
              </a:tr>
            </a:tbl>
          </a:graphicData>
        </a:graphic>
      </p:graphicFrame>
      <p:graphicFrame>
        <p:nvGraphicFramePr>
          <p:cNvPr id="9" name="表 8">
            <a:extLst>
              <a:ext uri="{FF2B5EF4-FFF2-40B4-BE49-F238E27FC236}">
                <a16:creationId xmlns:a16="http://schemas.microsoft.com/office/drawing/2014/main" id="{AF6456BD-4A1F-4EF0-82F0-61D5E2E94E15}"/>
              </a:ext>
            </a:extLst>
          </p:cNvPr>
          <p:cNvGraphicFramePr>
            <a:graphicFrameLocks noGrp="1"/>
          </p:cNvGraphicFramePr>
          <p:nvPr>
            <p:extLst>
              <p:ext uri="{D42A27DB-BD31-4B8C-83A1-F6EECF244321}">
                <p14:modId xmlns:p14="http://schemas.microsoft.com/office/powerpoint/2010/main" val="3957738259"/>
              </p:ext>
            </p:extLst>
          </p:nvPr>
        </p:nvGraphicFramePr>
        <p:xfrm>
          <a:off x="82550" y="1076994"/>
          <a:ext cx="8610600" cy="2529840"/>
        </p:xfrm>
        <a:graphic>
          <a:graphicData uri="http://schemas.openxmlformats.org/drawingml/2006/table">
            <a:tbl>
              <a:tblPr/>
              <a:tblGrid>
                <a:gridCol w="787400">
                  <a:extLst>
                    <a:ext uri="{9D8B030D-6E8A-4147-A177-3AD203B41FA5}">
                      <a16:colId xmlns:a16="http://schemas.microsoft.com/office/drawing/2014/main" val="3421137056"/>
                    </a:ext>
                  </a:extLst>
                </a:gridCol>
                <a:gridCol w="406400">
                  <a:extLst>
                    <a:ext uri="{9D8B030D-6E8A-4147-A177-3AD203B41FA5}">
                      <a16:colId xmlns:a16="http://schemas.microsoft.com/office/drawing/2014/main" val="358464318"/>
                    </a:ext>
                  </a:extLst>
                </a:gridCol>
                <a:gridCol w="787400">
                  <a:extLst>
                    <a:ext uri="{9D8B030D-6E8A-4147-A177-3AD203B41FA5}">
                      <a16:colId xmlns:a16="http://schemas.microsoft.com/office/drawing/2014/main" val="2670756107"/>
                    </a:ext>
                  </a:extLst>
                </a:gridCol>
                <a:gridCol w="406400">
                  <a:extLst>
                    <a:ext uri="{9D8B030D-6E8A-4147-A177-3AD203B41FA5}">
                      <a16:colId xmlns:a16="http://schemas.microsoft.com/office/drawing/2014/main" val="4104257034"/>
                    </a:ext>
                  </a:extLst>
                </a:gridCol>
                <a:gridCol w="660400">
                  <a:extLst>
                    <a:ext uri="{9D8B030D-6E8A-4147-A177-3AD203B41FA5}">
                      <a16:colId xmlns:a16="http://schemas.microsoft.com/office/drawing/2014/main" val="2053087372"/>
                    </a:ext>
                  </a:extLst>
                </a:gridCol>
                <a:gridCol w="482600">
                  <a:extLst>
                    <a:ext uri="{9D8B030D-6E8A-4147-A177-3AD203B41FA5}">
                      <a16:colId xmlns:a16="http://schemas.microsoft.com/office/drawing/2014/main" val="3970240821"/>
                    </a:ext>
                  </a:extLst>
                </a:gridCol>
                <a:gridCol w="787400">
                  <a:extLst>
                    <a:ext uri="{9D8B030D-6E8A-4147-A177-3AD203B41FA5}">
                      <a16:colId xmlns:a16="http://schemas.microsoft.com/office/drawing/2014/main" val="2706486885"/>
                    </a:ext>
                  </a:extLst>
                </a:gridCol>
                <a:gridCol w="406400">
                  <a:extLst>
                    <a:ext uri="{9D8B030D-6E8A-4147-A177-3AD203B41FA5}">
                      <a16:colId xmlns:a16="http://schemas.microsoft.com/office/drawing/2014/main" val="3296225029"/>
                    </a:ext>
                  </a:extLst>
                </a:gridCol>
                <a:gridCol w="1092200">
                  <a:extLst>
                    <a:ext uri="{9D8B030D-6E8A-4147-A177-3AD203B41FA5}">
                      <a16:colId xmlns:a16="http://schemas.microsoft.com/office/drawing/2014/main" val="296447517"/>
                    </a:ext>
                  </a:extLst>
                </a:gridCol>
                <a:gridCol w="406400">
                  <a:extLst>
                    <a:ext uri="{9D8B030D-6E8A-4147-A177-3AD203B41FA5}">
                      <a16:colId xmlns:a16="http://schemas.microsoft.com/office/drawing/2014/main" val="2309231866"/>
                    </a:ext>
                  </a:extLst>
                </a:gridCol>
                <a:gridCol w="787400">
                  <a:extLst>
                    <a:ext uri="{9D8B030D-6E8A-4147-A177-3AD203B41FA5}">
                      <a16:colId xmlns:a16="http://schemas.microsoft.com/office/drawing/2014/main" val="328115543"/>
                    </a:ext>
                  </a:extLst>
                </a:gridCol>
                <a:gridCol w="406400">
                  <a:extLst>
                    <a:ext uri="{9D8B030D-6E8A-4147-A177-3AD203B41FA5}">
                      <a16:colId xmlns:a16="http://schemas.microsoft.com/office/drawing/2014/main" val="2885655327"/>
                    </a:ext>
                  </a:extLst>
                </a:gridCol>
                <a:gridCol w="787400">
                  <a:extLst>
                    <a:ext uri="{9D8B030D-6E8A-4147-A177-3AD203B41FA5}">
                      <a16:colId xmlns:a16="http://schemas.microsoft.com/office/drawing/2014/main" val="2786442616"/>
                    </a:ext>
                  </a:extLst>
                </a:gridCol>
                <a:gridCol w="406400">
                  <a:extLst>
                    <a:ext uri="{9D8B030D-6E8A-4147-A177-3AD203B41FA5}">
                      <a16:colId xmlns:a16="http://schemas.microsoft.com/office/drawing/2014/main" val="494041563"/>
                    </a:ext>
                  </a:extLst>
                </a:gridCol>
              </a:tblGrid>
              <a:tr h="23622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小泉</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安倍</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麻生</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福田</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鳩山</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菅</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安倍２</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962755"/>
                  </a:ext>
                </a:extLst>
              </a:tr>
              <a:tr h="228600">
                <a:tc>
                  <a:txBody>
                    <a:bodyPr/>
                    <a:lstStyle/>
                    <a:p>
                      <a:pPr algn="l" fontAlgn="ctr"/>
                      <a:r>
                        <a:rPr lang="ja-JP" altLang="en-US" sz="11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おもしろい</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rPr>
                        <a:t>2.82</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恥ずかしい</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5.87</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えらい</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14.76</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済まない</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5.28</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11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つらい</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6.82</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まずい</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5.7</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危うい</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2.17</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98125503"/>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根強い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2.79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優しい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4.69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物すごい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12.46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古い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3.39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言うまでもない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5.69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寒い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固い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2.08</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43428987"/>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済まない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2.63</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楽しい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4.69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すごい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9.66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ほしい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3.14</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恥ずかしい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5.35</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申し訳ない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4.33</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麗しい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2.06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45777021"/>
                  </a:ext>
                </a:extLst>
              </a:tr>
              <a:tr h="228600">
                <a:tc>
                  <a:txBody>
                    <a:bodyPr/>
                    <a:lstStyle/>
                    <a:p>
                      <a:pPr algn="l" fontAlgn="ctr"/>
                      <a:r>
                        <a:rPr lang="ja-JP" altLang="en-US" sz="11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恐ろしい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美しい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4.45</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危ない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7.96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きめ細かい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申し訳ない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4.99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細かい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4.17</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力強い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1.91</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78033927"/>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軽い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悲しい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詳しい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数多い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2.98</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ありがたい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4.74</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数多い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うるさい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1842927"/>
                  </a:ext>
                </a:extLst>
              </a:tr>
              <a:tr h="228600">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きつい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2.33</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麗しい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喜ばしい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3.04</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難い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ひどい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4.15</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遠い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3.31</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短い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29346857"/>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欲しい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2.21</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すばらしい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うまい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rPr>
                        <a:t>2.81</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小さい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2.31</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ひとしい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3.82</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望ましい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3.3</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痛い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1.68</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03461396"/>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狭い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2.01</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揺るぎない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3.07</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痛ましい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2.74</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よろしい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有り難い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3.78</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好ましい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3.01</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美しい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1.66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1245072"/>
                  </a:ext>
                </a:extLst>
              </a:tr>
              <a:tr h="228600">
                <a:tc>
                  <a:txBody>
                    <a:bodyPr/>
                    <a:lstStyle/>
                    <a:p>
                      <a:pPr algn="l" fontAlgn="ctr"/>
                      <a:r>
                        <a:rPr lang="ja-JP" altLang="en-US" sz="11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目覚ましい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rPr>
                        <a:t>1.89</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明るい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2.44</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悪い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2.63</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細かい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2.16</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苦しい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遅い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2.72</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揺るぎない</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6505783"/>
                  </a:ext>
                </a:extLst>
              </a:tr>
              <a:tr h="23622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好ましい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1.88</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おいしい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2.25</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ひどい</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2.62</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広い</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2.14</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うまい</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3.07</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うれしい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2.7</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よろしい</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rPr>
                        <a:t>1.52</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5788872"/>
                  </a:ext>
                </a:extLst>
              </a:tr>
            </a:tbl>
          </a:graphicData>
        </a:graphic>
      </p:graphicFrame>
    </p:spTree>
    <p:extLst>
      <p:ext uri="{BB962C8B-B14F-4D97-AF65-F5344CB8AC3E}">
        <p14:creationId xmlns:p14="http://schemas.microsoft.com/office/powerpoint/2010/main" val="3544996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55A9D-4C67-4594-938D-60ACD873FF42}"/>
              </a:ext>
            </a:extLst>
          </p:cNvPr>
          <p:cNvSpPr>
            <a:spLocks noGrp="1"/>
          </p:cNvSpPr>
          <p:nvPr>
            <p:ph type="title"/>
          </p:nvPr>
        </p:nvSpPr>
        <p:spPr>
          <a:xfrm>
            <a:off x="189471" y="57803"/>
            <a:ext cx="8156670" cy="873073"/>
          </a:xfrm>
        </p:spPr>
        <p:txBody>
          <a:bodyPr>
            <a:normAutofit fontScale="90000"/>
          </a:bodyPr>
          <a:lstStyle/>
          <a:p>
            <a:r>
              <a:rPr kumimoji="1" lang="ja-JP" altLang="en-US" dirty="0"/>
              <a:t>各大臣の発言比率（末尾表現）</a:t>
            </a:r>
          </a:p>
        </p:txBody>
      </p:sp>
      <p:graphicFrame>
        <p:nvGraphicFramePr>
          <p:cNvPr id="3" name="表 2">
            <a:extLst>
              <a:ext uri="{FF2B5EF4-FFF2-40B4-BE49-F238E27FC236}">
                <a16:creationId xmlns:a16="http://schemas.microsoft.com/office/drawing/2014/main" id="{B02A80CD-997E-40AC-8E8D-CB6E93A32374}"/>
              </a:ext>
            </a:extLst>
          </p:cNvPr>
          <p:cNvGraphicFramePr>
            <a:graphicFrameLocks noGrp="1"/>
          </p:cNvGraphicFramePr>
          <p:nvPr>
            <p:extLst>
              <p:ext uri="{D42A27DB-BD31-4B8C-83A1-F6EECF244321}">
                <p14:modId xmlns:p14="http://schemas.microsoft.com/office/powerpoint/2010/main" val="3070345866"/>
              </p:ext>
            </p:extLst>
          </p:nvPr>
        </p:nvGraphicFramePr>
        <p:xfrm>
          <a:off x="0" y="3643605"/>
          <a:ext cx="9081611" cy="2453581"/>
        </p:xfrm>
        <a:graphic>
          <a:graphicData uri="http://schemas.openxmlformats.org/drawingml/2006/table">
            <a:tbl>
              <a:tblPr/>
              <a:tblGrid>
                <a:gridCol w="957976">
                  <a:extLst>
                    <a:ext uri="{9D8B030D-6E8A-4147-A177-3AD203B41FA5}">
                      <a16:colId xmlns:a16="http://schemas.microsoft.com/office/drawing/2014/main" val="2462957443"/>
                    </a:ext>
                  </a:extLst>
                </a:gridCol>
                <a:gridCol w="593945">
                  <a:extLst>
                    <a:ext uri="{9D8B030D-6E8A-4147-A177-3AD203B41FA5}">
                      <a16:colId xmlns:a16="http://schemas.microsoft.com/office/drawing/2014/main" val="1698836754"/>
                    </a:ext>
                  </a:extLst>
                </a:gridCol>
                <a:gridCol w="910077">
                  <a:extLst>
                    <a:ext uri="{9D8B030D-6E8A-4147-A177-3AD203B41FA5}">
                      <a16:colId xmlns:a16="http://schemas.microsoft.com/office/drawing/2014/main" val="2097374393"/>
                    </a:ext>
                  </a:extLst>
                </a:gridCol>
                <a:gridCol w="593945">
                  <a:extLst>
                    <a:ext uri="{9D8B030D-6E8A-4147-A177-3AD203B41FA5}">
                      <a16:colId xmlns:a16="http://schemas.microsoft.com/office/drawing/2014/main" val="2507529977"/>
                    </a:ext>
                  </a:extLst>
                </a:gridCol>
                <a:gridCol w="785540">
                  <a:extLst>
                    <a:ext uri="{9D8B030D-6E8A-4147-A177-3AD203B41FA5}">
                      <a16:colId xmlns:a16="http://schemas.microsoft.com/office/drawing/2014/main" val="892886541"/>
                    </a:ext>
                  </a:extLst>
                </a:gridCol>
                <a:gridCol w="593945">
                  <a:extLst>
                    <a:ext uri="{9D8B030D-6E8A-4147-A177-3AD203B41FA5}">
                      <a16:colId xmlns:a16="http://schemas.microsoft.com/office/drawing/2014/main" val="1512389717"/>
                    </a:ext>
                  </a:extLst>
                </a:gridCol>
                <a:gridCol w="910077">
                  <a:extLst>
                    <a:ext uri="{9D8B030D-6E8A-4147-A177-3AD203B41FA5}">
                      <a16:colId xmlns:a16="http://schemas.microsoft.com/office/drawing/2014/main" val="2844801847"/>
                    </a:ext>
                  </a:extLst>
                </a:gridCol>
                <a:gridCol w="593945">
                  <a:extLst>
                    <a:ext uri="{9D8B030D-6E8A-4147-A177-3AD203B41FA5}">
                      <a16:colId xmlns:a16="http://schemas.microsoft.com/office/drawing/2014/main" val="1850374914"/>
                    </a:ext>
                  </a:extLst>
                </a:gridCol>
                <a:gridCol w="1044194">
                  <a:extLst>
                    <a:ext uri="{9D8B030D-6E8A-4147-A177-3AD203B41FA5}">
                      <a16:colId xmlns:a16="http://schemas.microsoft.com/office/drawing/2014/main" val="593832021"/>
                    </a:ext>
                  </a:extLst>
                </a:gridCol>
                <a:gridCol w="593945">
                  <a:extLst>
                    <a:ext uri="{9D8B030D-6E8A-4147-A177-3AD203B41FA5}">
                      <a16:colId xmlns:a16="http://schemas.microsoft.com/office/drawing/2014/main" val="3194578407"/>
                    </a:ext>
                  </a:extLst>
                </a:gridCol>
                <a:gridCol w="910077">
                  <a:extLst>
                    <a:ext uri="{9D8B030D-6E8A-4147-A177-3AD203B41FA5}">
                      <a16:colId xmlns:a16="http://schemas.microsoft.com/office/drawing/2014/main" val="308037681"/>
                    </a:ext>
                  </a:extLst>
                </a:gridCol>
                <a:gridCol w="593945">
                  <a:extLst>
                    <a:ext uri="{9D8B030D-6E8A-4147-A177-3AD203B41FA5}">
                      <a16:colId xmlns:a16="http://schemas.microsoft.com/office/drawing/2014/main" val="337866545"/>
                    </a:ext>
                  </a:extLst>
                </a:gridCol>
              </a:tblGrid>
              <a:tr h="340567">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先行増</a:t>
                      </a: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5611" marR="5611" marT="561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先行減</a:t>
                      </a: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5611" marR="5611" marT="561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一致増</a:t>
                      </a: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5611" marR="5611" marT="561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一致減</a:t>
                      </a: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5611" marR="5611" marT="561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遅行増</a:t>
                      </a: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5611" marR="5611" marT="561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遅行減</a:t>
                      </a: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5611" marR="5611" marT="561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86444259"/>
                  </a:ext>
                </a:extLst>
              </a:tr>
              <a:tr h="242595">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いますよ</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申し上げました</a:t>
                      </a:r>
                    </a:p>
                  </a:txBody>
                  <a:tcPr marL="5611" marR="5611" marT="561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3.3</a:t>
                      </a:r>
                    </a:p>
                  </a:txBody>
                  <a:tcPr marL="5611" marR="5611" marT="561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んだと</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3.7</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てまいります</a:t>
                      </a:r>
                    </a:p>
                  </a:txBody>
                  <a:tcPr marL="5611" marR="5611" marT="561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3.2</a:t>
                      </a:r>
                    </a:p>
                  </a:txBody>
                  <a:tcPr marL="5611" marR="5611" marT="561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ありました</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ございました</a:t>
                      </a:r>
                    </a:p>
                  </a:txBody>
                  <a:tcPr marL="5611" marR="5611" marT="561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5611" marR="5611" marT="561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965186889"/>
                  </a:ext>
                </a:extLst>
              </a:tr>
              <a:tr h="207127">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んですから</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ておきます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3.1</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れている</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なりません</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できました</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3.0</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いただきました</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4051149331"/>
                  </a:ext>
                </a:extLst>
              </a:tr>
              <a:tr h="207127">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いるところです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3.4</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ということです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のとおりです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ございました</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もそうです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たわけです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3021440426"/>
                  </a:ext>
                </a:extLst>
              </a:tr>
              <a:tr h="207127">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ていきます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ございました</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2.7</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じゃないか</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できました</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でまいります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申し上げました</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2.6</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1614140671"/>
                  </a:ext>
                </a:extLst>
              </a:tr>
              <a:tr h="207127">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ないですか</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いきたいと</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たわけです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でまいります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ことはありません</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わけですよ</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2682052301"/>
                  </a:ext>
                </a:extLst>
              </a:tr>
              <a:tr h="207127">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んですよ</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しれません</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があると</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行いました</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を進めます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ていただきます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1132945692"/>
                  </a:ext>
                </a:extLst>
              </a:tr>
              <a:tr h="207127">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できました</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おりました</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と存じます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いただきました</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2.2</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でいます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もございます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50529566"/>
                  </a:ext>
                </a:extLst>
              </a:tr>
              <a:tr h="207127">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と考えます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思うんです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ませんよ</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ということです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となります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はならない</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4193378510"/>
                  </a:ext>
                </a:extLst>
              </a:tr>
              <a:tr h="207127">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ませんよ</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もございます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なきゃいかぬ</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ていきます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ていきます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がございます</a:t>
                      </a:r>
                    </a:p>
                  </a:txBody>
                  <a:tcPr marL="5611" marR="5611" marT="5611" marB="0" anchor="ctr">
                    <a:lnL w="1270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5611" marR="5611" marT="5611" marB="0" anchor="ctr">
                    <a:lnL>
                      <a:noFill/>
                    </a:lnL>
                    <a:lnR w="12700" cap="flat" cmpd="sng" algn="ctr">
                      <a:solidFill>
                        <a:srgbClr val="000000"/>
                      </a:solidFill>
                      <a:prstDash val="solid"/>
                      <a:round/>
                      <a:headEnd type="none" w="med" len="med"/>
                      <a:tailEnd type="none" w="med" len="med"/>
                    </a:lnR>
                    <a:lnT>
                      <a:noFill/>
                    </a:lnT>
                    <a:lnB>
                      <a:noFill/>
                    </a:lnB>
                    <a:solidFill>
                      <a:srgbClr val="DDEBF7"/>
                    </a:solidFill>
                  </a:tcPr>
                </a:tc>
                <a:extLst>
                  <a:ext uri="{0D108BD9-81ED-4DB2-BD59-A6C34878D82A}">
                    <a16:rowId xmlns:a16="http://schemas.microsoft.com/office/drawing/2014/main" val="3727342629"/>
                  </a:ext>
                </a:extLst>
              </a:tr>
              <a:tr h="213403">
                <a:tc>
                  <a:txBody>
                    <a:bodyPr/>
                    <a:lstStyle/>
                    <a:p>
                      <a:pPr algn="ctr" fontAlgn="ctr"/>
                      <a:r>
                        <a:rPr lang="ja-JP" altLang="en-US" sz="9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当たりません</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いただきました</a:t>
                      </a:r>
                    </a:p>
                  </a:txBody>
                  <a:tcPr marL="5611" marR="5611" marT="5611"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5611" marR="5611" marT="5611"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いこうと</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当たりません</a:t>
                      </a:r>
                    </a:p>
                  </a:txBody>
                  <a:tcPr marL="5611" marR="5611" marT="5611"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5611" marR="5611" marT="5611"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たところです</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5611" marR="5611" marT="56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得ません</a:t>
                      </a:r>
                    </a:p>
                  </a:txBody>
                  <a:tcPr marL="5611" marR="5611" marT="5611"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1.9</a:t>
                      </a:r>
                    </a:p>
                  </a:txBody>
                  <a:tcPr marL="5611" marR="5611" marT="5611"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993164222"/>
                  </a:ext>
                </a:extLst>
              </a:tr>
            </a:tbl>
          </a:graphicData>
        </a:graphic>
      </p:graphicFrame>
      <p:graphicFrame>
        <p:nvGraphicFramePr>
          <p:cNvPr id="13" name="表 12">
            <a:extLst>
              <a:ext uri="{FF2B5EF4-FFF2-40B4-BE49-F238E27FC236}">
                <a16:creationId xmlns:a16="http://schemas.microsoft.com/office/drawing/2014/main" id="{12E94DC2-E710-4BEA-AC1D-919DCE6CDEEE}"/>
              </a:ext>
            </a:extLst>
          </p:cNvPr>
          <p:cNvGraphicFramePr>
            <a:graphicFrameLocks noGrp="1"/>
          </p:cNvGraphicFramePr>
          <p:nvPr>
            <p:extLst>
              <p:ext uri="{D42A27DB-BD31-4B8C-83A1-F6EECF244321}">
                <p14:modId xmlns:p14="http://schemas.microsoft.com/office/powerpoint/2010/main" val="2037258856"/>
              </p:ext>
            </p:extLst>
          </p:nvPr>
        </p:nvGraphicFramePr>
        <p:xfrm>
          <a:off x="0" y="1206564"/>
          <a:ext cx="8864599" cy="2211213"/>
        </p:xfrm>
        <a:graphic>
          <a:graphicData uri="http://schemas.openxmlformats.org/drawingml/2006/table">
            <a:tbl>
              <a:tblPr/>
              <a:tblGrid>
                <a:gridCol w="933116">
                  <a:extLst>
                    <a:ext uri="{9D8B030D-6E8A-4147-A177-3AD203B41FA5}">
                      <a16:colId xmlns:a16="http://schemas.microsoft.com/office/drawing/2014/main" val="1320177431"/>
                    </a:ext>
                  </a:extLst>
                </a:gridCol>
                <a:gridCol w="249554">
                  <a:extLst>
                    <a:ext uri="{9D8B030D-6E8A-4147-A177-3AD203B41FA5}">
                      <a16:colId xmlns:a16="http://schemas.microsoft.com/office/drawing/2014/main" val="1043825091"/>
                    </a:ext>
                  </a:extLst>
                </a:gridCol>
                <a:gridCol w="933116">
                  <a:extLst>
                    <a:ext uri="{9D8B030D-6E8A-4147-A177-3AD203B41FA5}">
                      <a16:colId xmlns:a16="http://schemas.microsoft.com/office/drawing/2014/main" val="1998308658"/>
                    </a:ext>
                  </a:extLst>
                </a:gridCol>
                <a:gridCol w="249554">
                  <a:extLst>
                    <a:ext uri="{9D8B030D-6E8A-4147-A177-3AD203B41FA5}">
                      <a16:colId xmlns:a16="http://schemas.microsoft.com/office/drawing/2014/main" val="2164037623"/>
                    </a:ext>
                  </a:extLst>
                </a:gridCol>
                <a:gridCol w="933116">
                  <a:extLst>
                    <a:ext uri="{9D8B030D-6E8A-4147-A177-3AD203B41FA5}">
                      <a16:colId xmlns:a16="http://schemas.microsoft.com/office/drawing/2014/main" val="639561678"/>
                    </a:ext>
                  </a:extLst>
                </a:gridCol>
                <a:gridCol w="314655">
                  <a:extLst>
                    <a:ext uri="{9D8B030D-6E8A-4147-A177-3AD203B41FA5}">
                      <a16:colId xmlns:a16="http://schemas.microsoft.com/office/drawing/2014/main" val="563791626"/>
                    </a:ext>
                  </a:extLst>
                </a:gridCol>
                <a:gridCol w="933116">
                  <a:extLst>
                    <a:ext uri="{9D8B030D-6E8A-4147-A177-3AD203B41FA5}">
                      <a16:colId xmlns:a16="http://schemas.microsoft.com/office/drawing/2014/main" val="1043016223"/>
                    </a:ext>
                  </a:extLst>
                </a:gridCol>
                <a:gridCol w="249554">
                  <a:extLst>
                    <a:ext uri="{9D8B030D-6E8A-4147-A177-3AD203B41FA5}">
                      <a16:colId xmlns:a16="http://schemas.microsoft.com/office/drawing/2014/main" val="958216375"/>
                    </a:ext>
                  </a:extLst>
                </a:gridCol>
                <a:gridCol w="1193520">
                  <a:extLst>
                    <a:ext uri="{9D8B030D-6E8A-4147-A177-3AD203B41FA5}">
                      <a16:colId xmlns:a16="http://schemas.microsoft.com/office/drawing/2014/main" val="3225669200"/>
                    </a:ext>
                  </a:extLst>
                </a:gridCol>
                <a:gridCol w="249554">
                  <a:extLst>
                    <a:ext uri="{9D8B030D-6E8A-4147-A177-3AD203B41FA5}">
                      <a16:colId xmlns:a16="http://schemas.microsoft.com/office/drawing/2014/main" val="1715235551"/>
                    </a:ext>
                  </a:extLst>
                </a:gridCol>
                <a:gridCol w="1193520">
                  <a:extLst>
                    <a:ext uri="{9D8B030D-6E8A-4147-A177-3AD203B41FA5}">
                      <a16:colId xmlns:a16="http://schemas.microsoft.com/office/drawing/2014/main" val="915989944"/>
                    </a:ext>
                  </a:extLst>
                </a:gridCol>
                <a:gridCol w="249554">
                  <a:extLst>
                    <a:ext uri="{9D8B030D-6E8A-4147-A177-3AD203B41FA5}">
                      <a16:colId xmlns:a16="http://schemas.microsoft.com/office/drawing/2014/main" val="1683983813"/>
                    </a:ext>
                  </a:extLst>
                </a:gridCol>
                <a:gridCol w="933116">
                  <a:extLst>
                    <a:ext uri="{9D8B030D-6E8A-4147-A177-3AD203B41FA5}">
                      <a16:colId xmlns:a16="http://schemas.microsoft.com/office/drawing/2014/main" val="2798476124"/>
                    </a:ext>
                  </a:extLst>
                </a:gridCol>
                <a:gridCol w="249554">
                  <a:extLst>
                    <a:ext uri="{9D8B030D-6E8A-4147-A177-3AD203B41FA5}">
                      <a16:colId xmlns:a16="http://schemas.microsoft.com/office/drawing/2014/main" val="2746561591"/>
                    </a:ext>
                  </a:extLst>
                </a:gridCol>
              </a:tblGrid>
              <a:tr h="201813">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小泉</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安倍</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麻生</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福田</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鳩山</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菅</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安倍２</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3619137"/>
                  </a:ext>
                </a:extLst>
              </a:tr>
              <a:tr h="245163">
                <a:tc>
                  <a:txBody>
                    <a:bodyPr/>
                    <a:lstStyle/>
                    <a:p>
                      <a:pPr algn="l"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なきゃならない</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ばならない</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のとおりです</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18.8</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わけですね</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つもりはありません</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7.8</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申し上げました</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ございますが</a:t>
                      </a:r>
                    </a:p>
                  </a:txBody>
                  <a:tcPr marL="6510" marR="6510" marT="651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6510" marR="6510" marT="651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4872907"/>
                  </a:ext>
                </a:extLst>
              </a:tr>
              <a:tr h="195303">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いかぬと</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4.0</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であろう</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4.5</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と存じます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17.5</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ばいけない</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ておきます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いただきました</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よろしいですか</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44899724"/>
                  </a:ext>
                </a:extLst>
              </a:tr>
              <a:tr h="195303">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じゃないか</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ばいけない</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そう思います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12.9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ですよね</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しれません</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つもりはありません</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4.4</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当たりません</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35887187"/>
                  </a:ext>
                </a:extLst>
              </a:tr>
              <a:tr h="195303">
                <a:tc>
                  <a:txBody>
                    <a:bodyPr/>
                    <a:lstStyle/>
                    <a:p>
                      <a:pPr algn="l" fontAlgn="ctr"/>
                      <a:r>
                        <a:rPr lang="ja-JP" altLang="en-US" sz="9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なきゃいかぬ</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を行います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思いますが</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9.6</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ございました</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5.4</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ではありません</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4.5</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を申し上げます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4.3</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rPr>
                        <a:t>でいます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1.9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26070449"/>
                  </a:ext>
                </a:extLst>
              </a:tr>
              <a:tr h="195303">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答弁いたします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こう思います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んですが</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ということです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5.2</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ありません</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4.4</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おりました</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4.2</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たものです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2743773"/>
                  </a:ext>
                </a:extLst>
              </a:tr>
              <a:tr h="195303">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いるでしょう</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に取り組みます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ていただきます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5.5</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思いますよ</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と存じます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3.7</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思いません</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dirty="0">
                          <a:solidFill>
                            <a:srgbClr val="000000"/>
                          </a:solidFill>
                          <a:effectLst/>
                          <a:latin typeface="游ゴシック" panose="020B0400000000000000" pitchFamily="50" charset="-128"/>
                          <a:ea typeface="游ゴシック" panose="020B0400000000000000" pitchFamily="50" charset="-128"/>
                        </a:rPr>
                        <a:t>こう思います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13597730"/>
                  </a:ext>
                </a:extLst>
              </a:tr>
              <a:tr h="195303">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ないでしょう</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3.7</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ありますが</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たところです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4.5</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わけですよ</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をいたします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たわけです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3.7</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ありますが</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45588838"/>
                  </a:ext>
                </a:extLst>
              </a:tr>
              <a:tr h="195303">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のかと</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はならない</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思いました</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4.4</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ましたね</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4.0</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なりません</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3.3</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いるところです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ていきます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73756543"/>
                  </a:ext>
                </a:extLst>
              </a:tr>
              <a:tr h="195303">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んでしょう</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3.3</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を図ります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2.7</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思いますね</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がございます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4.0</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dirty="0">
                          <a:solidFill>
                            <a:srgbClr val="000000"/>
                          </a:solidFill>
                          <a:effectLst/>
                          <a:highlight>
                            <a:srgbClr val="00FFFF"/>
                          </a:highlight>
                          <a:latin typeface="游ゴシック" panose="020B0400000000000000" pitchFamily="50" charset="-128"/>
                          <a:ea typeface="游ゴシック" panose="020B0400000000000000" pitchFamily="50" charset="-128"/>
                        </a:rPr>
                        <a:t>ございました</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んでした</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でございます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6510" marR="6510" marT="651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63966793"/>
                  </a:ext>
                </a:extLst>
              </a:tr>
              <a:tr h="201813">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んだと</a:t>
                      </a:r>
                    </a:p>
                  </a:txBody>
                  <a:tcPr marL="6510" marR="6510" marT="651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3.3</a:t>
                      </a:r>
                    </a:p>
                  </a:txBody>
                  <a:tcPr marL="6510" marR="6510" marT="651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かもしれない</a:t>
                      </a:r>
                    </a:p>
                  </a:txBody>
                  <a:tcPr marL="6510" marR="6510" marT="651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6510" marR="6510" marT="651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得ません</a:t>
                      </a:r>
                    </a:p>
                  </a:txBody>
                  <a:tcPr marL="6510" marR="6510" marT="651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3.3</a:t>
                      </a:r>
                    </a:p>
                  </a:txBody>
                  <a:tcPr marL="6510" marR="6510" marT="651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んですね</a:t>
                      </a:r>
                    </a:p>
                  </a:txBody>
                  <a:tcPr marL="6510" marR="6510" marT="651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6510" marR="6510" marT="651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がございます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6510" marR="6510" marT="651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ておきます</a:t>
                      </a:r>
                    </a:p>
                  </a:txBody>
                  <a:tcPr marL="6510" marR="6510" marT="651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1" i="0" u="none" strike="noStrike">
                          <a:solidFill>
                            <a:srgbClr val="000000"/>
                          </a:solidFill>
                          <a:effectLst/>
                          <a:latin typeface="游ゴシック" panose="020B0400000000000000" pitchFamily="50" charset="-128"/>
                          <a:ea typeface="游ゴシック" panose="020B0400000000000000" pitchFamily="50" charset="-128"/>
                        </a:rPr>
                        <a:t>3.0</a:t>
                      </a:r>
                    </a:p>
                  </a:txBody>
                  <a:tcPr marL="6510" marR="6510" marT="651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a:solidFill>
                            <a:srgbClr val="000000"/>
                          </a:solidFill>
                          <a:effectLst/>
                          <a:latin typeface="游ゴシック" panose="020B0400000000000000" pitchFamily="50" charset="-128"/>
                          <a:ea typeface="游ゴシック" panose="020B0400000000000000" pitchFamily="50" charset="-128"/>
                        </a:rPr>
                        <a:t>あろうと</a:t>
                      </a:r>
                    </a:p>
                  </a:txBody>
                  <a:tcPr marL="6510" marR="6510" marT="651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1" i="0" u="none" strike="noStrike" dirty="0">
                          <a:solidFill>
                            <a:srgbClr val="000000"/>
                          </a:solidFill>
                          <a:effectLst/>
                          <a:latin typeface="游ゴシック" panose="020B0400000000000000" pitchFamily="50" charset="-128"/>
                          <a:ea typeface="游ゴシック" panose="020B0400000000000000" pitchFamily="50" charset="-128"/>
                        </a:rPr>
                        <a:t>1.7</a:t>
                      </a:r>
                    </a:p>
                  </a:txBody>
                  <a:tcPr marL="6510" marR="6510" marT="651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247488"/>
                  </a:ext>
                </a:extLst>
              </a:tr>
            </a:tbl>
          </a:graphicData>
        </a:graphic>
      </p:graphicFrame>
    </p:spTree>
    <p:extLst>
      <p:ext uri="{BB962C8B-B14F-4D97-AF65-F5344CB8AC3E}">
        <p14:creationId xmlns:p14="http://schemas.microsoft.com/office/powerpoint/2010/main" val="3164897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A2F4A-FC4A-4E77-86F5-C70308B8F006}"/>
              </a:ext>
            </a:extLst>
          </p:cNvPr>
          <p:cNvSpPr>
            <a:spLocks noGrp="1"/>
          </p:cNvSpPr>
          <p:nvPr>
            <p:ph type="title"/>
          </p:nvPr>
        </p:nvSpPr>
        <p:spPr/>
        <p:txBody>
          <a:bodyPr>
            <a:normAutofit/>
          </a:bodyPr>
          <a:lstStyle/>
          <a:p>
            <a:r>
              <a:rPr kumimoji="1" lang="ja-JP" altLang="en-US" dirty="0"/>
              <a:t>結果</a:t>
            </a:r>
          </a:p>
        </p:txBody>
      </p:sp>
      <p:sp>
        <p:nvSpPr>
          <p:cNvPr id="3" name="コンテンツ プレースホルダー 2">
            <a:extLst>
              <a:ext uri="{FF2B5EF4-FFF2-40B4-BE49-F238E27FC236}">
                <a16:creationId xmlns:a16="http://schemas.microsoft.com/office/drawing/2014/main" id="{A96A1B8E-A2DC-48B9-830A-CCA426FA41F4}"/>
              </a:ext>
            </a:extLst>
          </p:cNvPr>
          <p:cNvSpPr>
            <a:spLocks noGrp="1"/>
          </p:cNvSpPr>
          <p:nvPr>
            <p:ph idx="1"/>
          </p:nvPr>
        </p:nvSpPr>
        <p:spPr/>
        <p:txBody>
          <a:bodyPr/>
          <a:lstStyle/>
          <a:p>
            <a:pPr>
              <a:buFont typeface="Wingdings" panose="05000000000000000000" pitchFamily="2" charset="2"/>
              <a:buChar char="u"/>
            </a:pPr>
            <a:r>
              <a:rPr kumimoji="1" lang="ja-JP" altLang="en-US" sz="2800" dirty="0"/>
              <a:t>仮定通り、各大臣の発言の偏りが</a:t>
            </a:r>
            <a:br>
              <a:rPr kumimoji="1" lang="en-US" altLang="ja-JP" sz="2800" dirty="0"/>
            </a:br>
            <a:r>
              <a:rPr kumimoji="1" lang="ja-JP" altLang="en-US" sz="2800" dirty="0"/>
              <a:t>サブデータセットに表れてしまった。</a:t>
            </a:r>
            <a:endParaRPr kumimoji="1" lang="en-US" altLang="ja-JP" sz="2800" dirty="0"/>
          </a:p>
          <a:p>
            <a:pPr marL="0" indent="0">
              <a:buNone/>
            </a:pPr>
            <a:r>
              <a:rPr kumimoji="1" lang="ja-JP" altLang="en-US" sz="2800" dirty="0"/>
              <a:t>結論</a:t>
            </a:r>
            <a:endParaRPr kumimoji="1" lang="en-US" altLang="ja-JP" sz="2800" dirty="0"/>
          </a:p>
          <a:p>
            <a:pPr marL="0" indent="0">
              <a:buNone/>
            </a:pPr>
            <a:r>
              <a:rPr lang="ja-JP" altLang="en-US" sz="2800" dirty="0"/>
              <a:t>「機械学習で分類できていたのは、</a:t>
            </a:r>
            <a:endParaRPr lang="en-US" altLang="ja-JP" sz="2800" dirty="0"/>
          </a:p>
          <a:p>
            <a:pPr marL="0" indent="0">
              <a:buNone/>
            </a:pPr>
            <a:r>
              <a:rPr lang="ja-JP" altLang="en-US" sz="2800" dirty="0"/>
              <a:t>　支持率によって特徴が出たからではなく、</a:t>
            </a:r>
            <a:endParaRPr lang="en-US" altLang="ja-JP" sz="2800" dirty="0"/>
          </a:p>
          <a:p>
            <a:pPr marL="0" indent="0">
              <a:buNone/>
            </a:pPr>
            <a:r>
              <a:rPr lang="ja-JP" altLang="en-US" sz="2800" dirty="0"/>
              <a:t>　各データセットに含まれる大臣の発言が</a:t>
            </a:r>
            <a:endParaRPr lang="en-US" altLang="ja-JP" sz="2800" dirty="0"/>
          </a:p>
          <a:p>
            <a:pPr marL="0" indent="0">
              <a:buNone/>
            </a:pPr>
            <a:r>
              <a:rPr lang="ja-JP" altLang="en-US" sz="2800" dirty="0"/>
              <a:t>　均等ではなかったため 」</a:t>
            </a:r>
            <a:endParaRPr kumimoji="1" lang="en-US" altLang="ja-JP" sz="2800" dirty="0"/>
          </a:p>
        </p:txBody>
      </p:sp>
      <p:pic>
        <p:nvPicPr>
          <p:cNvPr id="4" name="図 3">
            <a:extLst>
              <a:ext uri="{FF2B5EF4-FFF2-40B4-BE49-F238E27FC236}">
                <a16:creationId xmlns:a16="http://schemas.microsoft.com/office/drawing/2014/main" id="{096CBAC7-2D7E-4712-924C-A1E77D9F6E02}"/>
              </a:ext>
            </a:extLst>
          </p:cNvPr>
          <p:cNvPicPr>
            <a:picLocks noChangeAspect="1"/>
          </p:cNvPicPr>
          <p:nvPr/>
        </p:nvPicPr>
        <p:blipFill>
          <a:blip r:embed="rId3"/>
          <a:stretch>
            <a:fillRect/>
          </a:stretch>
        </p:blipFill>
        <p:spPr>
          <a:xfrm>
            <a:off x="6423160" y="4114800"/>
            <a:ext cx="2499243" cy="2448238"/>
          </a:xfrm>
          <a:prstGeom prst="rect">
            <a:avLst/>
          </a:prstGeom>
        </p:spPr>
      </p:pic>
    </p:spTree>
    <p:extLst>
      <p:ext uri="{BB962C8B-B14F-4D97-AF65-F5344CB8AC3E}">
        <p14:creationId xmlns:p14="http://schemas.microsoft.com/office/powerpoint/2010/main" val="247501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DF05C-6C35-4B84-8DA9-25DFD711FCD1}"/>
              </a:ext>
            </a:extLst>
          </p:cNvPr>
          <p:cNvSpPr>
            <a:spLocks noGrp="1"/>
          </p:cNvSpPr>
          <p:nvPr>
            <p:ph type="title"/>
          </p:nvPr>
        </p:nvSpPr>
        <p:spPr/>
        <p:txBody>
          <a:bodyPr>
            <a:normAutofit/>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C3351D1C-DE2F-4870-9C04-6EB3F8096202}"/>
              </a:ext>
            </a:extLst>
          </p:cNvPr>
          <p:cNvSpPr>
            <a:spLocks noGrp="1"/>
          </p:cNvSpPr>
          <p:nvPr>
            <p:ph idx="1"/>
          </p:nvPr>
        </p:nvSpPr>
        <p:spPr/>
        <p:txBody>
          <a:bodyPr/>
          <a:lstStyle/>
          <a:p>
            <a:pPr>
              <a:buFont typeface="Wingdings" panose="05000000000000000000" pitchFamily="2" charset="2"/>
              <a:buChar char="u"/>
            </a:pPr>
            <a:r>
              <a:rPr lang="ja-JP" altLang="en-US" sz="2400" dirty="0"/>
              <a:t>データセットを分割する際、</a:t>
            </a:r>
            <a:br>
              <a:rPr lang="en-US" altLang="ja-JP" sz="2400" dirty="0"/>
            </a:br>
            <a:r>
              <a:rPr lang="ja-JP" altLang="en-US" sz="2400" dirty="0"/>
              <a:t>本来得たい結果以外の相関があると正しく判定できない。</a:t>
            </a:r>
            <a:endParaRPr lang="en-US" altLang="ja-JP" sz="2400" dirty="0"/>
          </a:p>
          <a:p>
            <a:pPr>
              <a:buFont typeface="Wingdings" panose="05000000000000000000" pitchFamily="2" charset="2"/>
              <a:buChar char="u"/>
            </a:pPr>
            <a:r>
              <a:rPr lang="ja-JP" altLang="en-US" sz="2400" dirty="0"/>
              <a:t>この研究をさらに進めるには、データセット間の大臣の発言をそろえる等の工夫が必要。</a:t>
            </a:r>
            <a:endParaRPr lang="en-US" altLang="ja-JP" sz="2400" dirty="0"/>
          </a:p>
          <a:p>
            <a:pPr>
              <a:buFont typeface="Wingdings" panose="05000000000000000000" pitchFamily="2" charset="2"/>
              <a:buChar char="u"/>
            </a:pPr>
            <a:r>
              <a:rPr lang="ja-JP" altLang="en-US" sz="2400" dirty="0"/>
              <a:t>各大臣の言葉の癖、などは研究できるので</a:t>
            </a:r>
            <a:br>
              <a:rPr lang="en-US" altLang="ja-JP" sz="2400" dirty="0"/>
            </a:br>
            <a:r>
              <a:rPr lang="ja-JP" altLang="en-US" sz="2400" dirty="0"/>
              <a:t>他に応用できないか考えたい。</a:t>
            </a:r>
            <a:endParaRPr lang="en-US" altLang="ja-JP" sz="2400" dirty="0"/>
          </a:p>
          <a:p>
            <a:pPr marL="0" indent="0">
              <a:buNone/>
            </a:pPr>
            <a:endParaRPr kumimoji="1" lang="ja-JP" altLang="en-US" dirty="0"/>
          </a:p>
        </p:txBody>
      </p:sp>
    </p:spTree>
    <p:extLst>
      <p:ext uri="{BB962C8B-B14F-4D97-AF65-F5344CB8AC3E}">
        <p14:creationId xmlns:p14="http://schemas.microsoft.com/office/powerpoint/2010/main" val="71920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C58EA-9FFE-4BF5-95A9-C022E9B921E5}"/>
              </a:ext>
            </a:extLst>
          </p:cNvPr>
          <p:cNvSpPr>
            <a:spLocks noGrp="1"/>
          </p:cNvSpPr>
          <p:nvPr>
            <p:ph type="title"/>
          </p:nvPr>
        </p:nvSpPr>
        <p:spPr>
          <a:xfrm>
            <a:off x="189470" y="223935"/>
            <a:ext cx="8760219" cy="706941"/>
          </a:xfrm>
        </p:spPr>
        <p:txBody>
          <a:bodyPr>
            <a:noAutofit/>
          </a:bodyPr>
          <a:lstStyle/>
          <a:p>
            <a:r>
              <a:rPr lang="en-US" altLang="ja-JP" sz="3200" dirty="0">
                <a:solidFill>
                  <a:schemeClr val="tx1"/>
                </a:solidFill>
              </a:rPr>
              <a:t>『</a:t>
            </a:r>
            <a:r>
              <a:rPr lang="ja-JP" altLang="en-US" sz="3200" dirty="0">
                <a:solidFill>
                  <a:schemeClr val="tx1"/>
                </a:solidFill>
              </a:rPr>
              <a:t>バカの壁</a:t>
            </a:r>
            <a:r>
              <a:rPr lang="en-US" altLang="ja-JP" sz="3200" dirty="0">
                <a:solidFill>
                  <a:schemeClr val="tx1"/>
                </a:solidFill>
              </a:rPr>
              <a:t>』</a:t>
            </a:r>
            <a:r>
              <a:rPr lang="ja-JP" altLang="en-US" sz="3200" dirty="0">
                <a:solidFill>
                  <a:schemeClr val="tx1"/>
                </a:solidFill>
              </a:rPr>
              <a:t>レビュアーの特徴分析</a:t>
            </a:r>
            <a:endParaRPr kumimoji="1" lang="ja-JP" altLang="en-US" sz="3200" dirty="0"/>
          </a:p>
        </p:txBody>
      </p:sp>
      <p:pic>
        <p:nvPicPr>
          <p:cNvPr id="4" name="コンテンツ プレースホルダー 3">
            <a:extLst>
              <a:ext uri="{FF2B5EF4-FFF2-40B4-BE49-F238E27FC236}">
                <a16:creationId xmlns:a16="http://schemas.microsoft.com/office/drawing/2014/main" id="{12A0F27E-C2BC-46EF-BE4F-42454A722154}"/>
              </a:ext>
            </a:extLst>
          </p:cNvPr>
          <p:cNvPicPr>
            <a:picLocks noGrp="1" noChangeAspect="1"/>
          </p:cNvPicPr>
          <p:nvPr>
            <p:ph idx="1"/>
          </p:nvPr>
        </p:nvPicPr>
        <p:blipFill>
          <a:blip r:embed="rId3"/>
          <a:stretch>
            <a:fillRect/>
          </a:stretch>
        </p:blipFill>
        <p:spPr>
          <a:xfrm>
            <a:off x="451983" y="1149156"/>
            <a:ext cx="2657475" cy="4229100"/>
          </a:xfrm>
          <a:prstGeom prst="rect">
            <a:avLst/>
          </a:prstGeom>
        </p:spPr>
      </p:pic>
      <p:sp>
        <p:nvSpPr>
          <p:cNvPr id="5" name="正方形/長方形 4">
            <a:extLst>
              <a:ext uri="{FF2B5EF4-FFF2-40B4-BE49-F238E27FC236}">
                <a16:creationId xmlns:a16="http://schemas.microsoft.com/office/drawing/2014/main" id="{0F52A478-6727-4FB8-B40B-F41F8996D29C}"/>
              </a:ext>
            </a:extLst>
          </p:cNvPr>
          <p:cNvSpPr/>
          <p:nvPr/>
        </p:nvSpPr>
        <p:spPr>
          <a:xfrm>
            <a:off x="3109458" y="1340608"/>
            <a:ext cx="6034542" cy="1938992"/>
          </a:xfrm>
          <a:prstGeom prst="rect">
            <a:avLst/>
          </a:prstGeom>
        </p:spPr>
        <p:txBody>
          <a:bodyPr wrap="square">
            <a:spAutoFit/>
          </a:bodyPr>
          <a:lstStyle/>
          <a:p>
            <a:r>
              <a:rPr lang="ja-JP" altLang="en-US" sz="2000" dirty="0">
                <a:solidFill>
                  <a:srgbClr val="333333"/>
                </a:solidFill>
                <a:latin typeface="Hiragino Kaku Gothic Pro W3"/>
              </a:rPr>
              <a:t>養老孟司のベストセラー作品</a:t>
            </a:r>
            <a:endParaRPr lang="en-US" altLang="ja-JP" sz="2000" dirty="0">
              <a:solidFill>
                <a:srgbClr val="333333"/>
              </a:solidFill>
              <a:latin typeface="Hiragino Kaku Gothic Pro W3"/>
            </a:endParaRPr>
          </a:p>
          <a:p>
            <a:endParaRPr lang="en-US" altLang="ja-JP" sz="2000" dirty="0">
              <a:solidFill>
                <a:srgbClr val="333333"/>
              </a:solidFill>
              <a:latin typeface="Hiragino Kaku Gothic Pro W3"/>
            </a:endParaRPr>
          </a:p>
          <a:p>
            <a:r>
              <a:rPr lang="ja-JP" altLang="en-US" sz="2000" dirty="0">
                <a:solidFill>
                  <a:srgbClr val="333333"/>
                </a:solidFill>
                <a:latin typeface="Hiragino Kaku Gothic Pro W3"/>
              </a:rPr>
              <a:t>「人間というものは、結局自分の脳に入ることしか理解できない」という「バカの壁」。</a:t>
            </a:r>
            <a:endParaRPr lang="en-US" altLang="ja-JP" sz="2000" dirty="0">
              <a:solidFill>
                <a:srgbClr val="333333"/>
              </a:solidFill>
              <a:latin typeface="Hiragino Kaku Gothic Pro W3"/>
            </a:endParaRPr>
          </a:p>
          <a:p>
            <a:r>
              <a:rPr lang="ja-JP" altLang="en-US" sz="2000" dirty="0">
                <a:solidFill>
                  <a:srgbClr val="333333"/>
                </a:solidFill>
                <a:latin typeface="Hiragino Kaku Gothic Pro W3"/>
              </a:rPr>
              <a:t>この概念を軸に戦争や犯罪等々</a:t>
            </a:r>
            <a:endParaRPr lang="en-US" altLang="ja-JP" sz="2000" dirty="0">
              <a:solidFill>
                <a:srgbClr val="333333"/>
              </a:solidFill>
              <a:latin typeface="Hiragino Kaku Gothic Pro W3"/>
            </a:endParaRPr>
          </a:p>
          <a:p>
            <a:r>
              <a:rPr lang="ja-JP" altLang="en-US" sz="2000" dirty="0">
                <a:solidFill>
                  <a:srgbClr val="333333"/>
                </a:solidFill>
                <a:latin typeface="Hiragino Kaku Gothic Pro W3"/>
              </a:rPr>
              <a:t>世界を見渡し、縦横無尽に斬ったのが本書である</a:t>
            </a:r>
            <a:endParaRPr lang="ja-JP" altLang="en-US" sz="2000" dirty="0"/>
          </a:p>
        </p:txBody>
      </p:sp>
      <p:sp>
        <p:nvSpPr>
          <p:cNvPr id="6" name="正方形/長方形 5">
            <a:extLst>
              <a:ext uri="{FF2B5EF4-FFF2-40B4-BE49-F238E27FC236}">
                <a16:creationId xmlns:a16="http://schemas.microsoft.com/office/drawing/2014/main" id="{E7A9CD44-BC4B-4CF2-8C6B-61375A3BCE47}"/>
              </a:ext>
            </a:extLst>
          </p:cNvPr>
          <p:cNvSpPr/>
          <p:nvPr/>
        </p:nvSpPr>
        <p:spPr>
          <a:xfrm>
            <a:off x="306818" y="5524178"/>
            <a:ext cx="3653564" cy="369332"/>
          </a:xfrm>
          <a:prstGeom prst="rect">
            <a:avLst/>
          </a:prstGeom>
        </p:spPr>
        <p:txBody>
          <a:bodyPr wrap="none">
            <a:spAutoFit/>
          </a:bodyPr>
          <a:lstStyle/>
          <a:p>
            <a:r>
              <a:rPr lang="en-US" altLang="ja-JP" dirty="0">
                <a:solidFill>
                  <a:srgbClr val="333333"/>
                </a:solidFill>
                <a:latin typeface="Hiragino Kaku Gothic Pro W3"/>
              </a:rPr>
              <a:t>2003</a:t>
            </a:r>
            <a:r>
              <a:rPr lang="ja-JP" altLang="en-US" dirty="0">
                <a:solidFill>
                  <a:srgbClr val="333333"/>
                </a:solidFill>
                <a:latin typeface="Hiragino Kaku Gothic Pro W3"/>
              </a:rPr>
              <a:t>年を代表する大ベストセラー</a:t>
            </a:r>
            <a:endParaRPr lang="ja-JP" altLang="en-US" dirty="0"/>
          </a:p>
        </p:txBody>
      </p:sp>
      <p:sp>
        <p:nvSpPr>
          <p:cNvPr id="8" name="正方形/長方形 7">
            <a:extLst>
              <a:ext uri="{FF2B5EF4-FFF2-40B4-BE49-F238E27FC236}">
                <a16:creationId xmlns:a16="http://schemas.microsoft.com/office/drawing/2014/main" id="{947E90A1-BC3E-4C17-A3DF-0043469A1FCB}"/>
              </a:ext>
            </a:extLst>
          </p:cNvPr>
          <p:cNvSpPr/>
          <p:nvPr/>
        </p:nvSpPr>
        <p:spPr>
          <a:xfrm>
            <a:off x="306818" y="6488668"/>
            <a:ext cx="3923190" cy="369332"/>
          </a:xfrm>
          <a:prstGeom prst="rect">
            <a:avLst/>
          </a:prstGeom>
        </p:spPr>
        <p:txBody>
          <a:bodyPr wrap="none">
            <a:spAutoFit/>
          </a:bodyPr>
          <a:lstStyle/>
          <a:p>
            <a:r>
              <a:rPr lang="ja-JP" altLang="en-US" dirty="0">
                <a:solidFill>
                  <a:schemeClr val="bg1"/>
                </a:solidFill>
                <a:latin typeface="Hiragino Kaku Gothic Pro W3"/>
              </a:rPr>
              <a:t>参考文献</a:t>
            </a:r>
            <a:r>
              <a:rPr lang="en-US" altLang="ja-JP" dirty="0">
                <a:solidFill>
                  <a:schemeClr val="bg1"/>
                </a:solidFill>
                <a:latin typeface="Hiragino Kaku Gothic Pro W3"/>
              </a:rPr>
              <a:t>:http://amzn.asia/d/1RvPuDw</a:t>
            </a:r>
            <a:endParaRPr lang="ja-JP" altLang="en-US" dirty="0">
              <a:solidFill>
                <a:schemeClr val="bg1"/>
              </a:solidFill>
            </a:endParaRPr>
          </a:p>
        </p:txBody>
      </p:sp>
      <p:pic>
        <p:nvPicPr>
          <p:cNvPr id="11" name="図 10">
            <a:extLst>
              <a:ext uri="{FF2B5EF4-FFF2-40B4-BE49-F238E27FC236}">
                <a16:creationId xmlns:a16="http://schemas.microsoft.com/office/drawing/2014/main" id="{4A57CD6B-9912-4EB9-91AB-7B2D237FAC28}"/>
              </a:ext>
            </a:extLst>
          </p:cNvPr>
          <p:cNvPicPr>
            <a:picLocks noChangeAspect="1"/>
          </p:cNvPicPr>
          <p:nvPr/>
        </p:nvPicPr>
        <p:blipFill>
          <a:blip r:embed="rId4"/>
          <a:stretch>
            <a:fillRect/>
          </a:stretch>
        </p:blipFill>
        <p:spPr>
          <a:xfrm>
            <a:off x="3109458" y="3689332"/>
            <a:ext cx="5608806" cy="2548349"/>
          </a:xfrm>
          <a:prstGeom prst="rect">
            <a:avLst/>
          </a:prstGeom>
        </p:spPr>
      </p:pic>
    </p:spTree>
    <p:extLst>
      <p:ext uri="{BB962C8B-B14F-4D97-AF65-F5344CB8AC3E}">
        <p14:creationId xmlns:p14="http://schemas.microsoft.com/office/powerpoint/2010/main" val="104842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0DA15-D04E-4BD7-96DD-292F406A6000}"/>
              </a:ext>
            </a:extLst>
          </p:cNvPr>
          <p:cNvSpPr>
            <a:spLocks noGrp="1"/>
          </p:cNvSpPr>
          <p:nvPr>
            <p:ph type="title"/>
          </p:nvPr>
        </p:nvSpPr>
        <p:spPr/>
        <p:txBody>
          <a:bodyPr>
            <a:normAutofit/>
          </a:bodyPr>
          <a:lstStyle/>
          <a:p>
            <a:r>
              <a:rPr lang="ja-JP" altLang="en-US" dirty="0"/>
              <a:t>研究目的・方針</a:t>
            </a:r>
            <a:endParaRPr kumimoji="1" lang="ja-JP" altLang="en-US" dirty="0"/>
          </a:p>
        </p:txBody>
      </p:sp>
      <p:sp>
        <p:nvSpPr>
          <p:cNvPr id="3" name="コンテンツ プレースホルダー 2">
            <a:extLst>
              <a:ext uri="{FF2B5EF4-FFF2-40B4-BE49-F238E27FC236}">
                <a16:creationId xmlns:a16="http://schemas.microsoft.com/office/drawing/2014/main" id="{CE721F92-638B-4B96-B457-0C1360023610}"/>
              </a:ext>
            </a:extLst>
          </p:cNvPr>
          <p:cNvSpPr>
            <a:spLocks noGrp="1"/>
          </p:cNvSpPr>
          <p:nvPr>
            <p:ph idx="1"/>
          </p:nvPr>
        </p:nvSpPr>
        <p:spPr/>
        <p:txBody>
          <a:bodyPr/>
          <a:lstStyle/>
          <a:p>
            <a:pPr marL="0" indent="0">
              <a:buNone/>
            </a:pPr>
            <a:r>
              <a:rPr lang="ja-JP" altLang="en-US" dirty="0"/>
              <a:t>先行研究「書評レビューを用いた化学リテラシーを持つ人物の特徴分析」</a:t>
            </a:r>
            <a:br>
              <a:rPr lang="en-US" altLang="ja-JP" dirty="0"/>
            </a:br>
            <a:r>
              <a:rPr lang="ja-JP" altLang="en-US" dirty="0"/>
              <a:t>の続き</a:t>
            </a:r>
            <a:endParaRPr lang="en-US" altLang="ja-JP" dirty="0"/>
          </a:p>
          <a:p>
            <a:pPr>
              <a:buFont typeface="Wingdings" panose="05000000000000000000" pitchFamily="2" charset="2"/>
              <a:buChar char="u"/>
            </a:pPr>
            <a:r>
              <a:rPr lang="ja-JP" altLang="en-US" dirty="0"/>
              <a:t>「バカの壁」は評価が極端であり、</a:t>
            </a:r>
            <a:br>
              <a:rPr lang="en-US" altLang="ja-JP" dirty="0"/>
            </a:br>
            <a:r>
              <a:rPr lang="ja-JP" altLang="en-US" dirty="0"/>
              <a:t>低評価者と高評価者で確かな違いが生まれるのではないか</a:t>
            </a:r>
            <a:endParaRPr lang="en-US" altLang="ja-JP" dirty="0"/>
          </a:p>
          <a:p>
            <a:pPr>
              <a:buFont typeface="Wingdings" panose="05000000000000000000" pitchFamily="2" charset="2"/>
              <a:buChar char="u"/>
            </a:pPr>
            <a:r>
              <a:rPr lang="ja-JP" altLang="en-US" dirty="0"/>
              <a:t>レビュー数が豊富</a:t>
            </a:r>
            <a:endParaRPr lang="en-US" altLang="ja-JP" dirty="0"/>
          </a:p>
          <a:p>
            <a:pPr lvl="1">
              <a:buFont typeface="Wingdings" panose="05000000000000000000" pitchFamily="2" charset="2"/>
              <a:buChar char="u"/>
            </a:pPr>
            <a:r>
              <a:rPr lang="ja-JP" altLang="en-US" dirty="0"/>
              <a:t>研究対象として優秀</a:t>
            </a:r>
            <a:endParaRPr lang="en-US" altLang="ja-JP" dirty="0"/>
          </a:p>
          <a:p>
            <a:pPr lvl="1">
              <a:buFont typeface="Wingdings" panose="05000000000000000000" pitchFamily="2" charset="2"/>
              <a:buChar char="u"/>
            </a:pPr>
            <a:endParaRPr lang="en-US" altLang="ja-JP" dirty="0"/>
          </a:p>
          <a:p>
            <a:pPr marL="0" indent="0">
              <a:buNone/>
            </a:pPr>
            <a:endParaRPr lang="en-US" altLang="ja-JP" dirty="0"/>
          </a:p>
          <a:p>
            <a:pPr marL="0" indent="0">
              <a:buNone/>
            </a:pPr>
            <a:endParaRPr lang="en-US" altLang="ja-JP" dirty="0"/>
          </a:p>
          <a:p>
            <a:pPr>
              <a:buFont typeface="Wingdings" panose="05000000000000000000" pitchFamily="2" charset="2"/>
              <a:buChar char="u"/>
            </a:pPr>
            <a:endParaRPr kumimoji="1" lang="en-US" altLang="ja-JP" dirty="0"/>
          </a:p>
          <a:p>
            <a:pPr>
              <a:buFont typeface="Wingdings" panose="05000000000000000000" pitchFamily="2" charset="2"/>
              <a:buChar char="u"/>
            </a:pPr>
            <a:endParaRPr lang="en-US" altLang="ja-JP" dirty="0"/>
          </a:p>
          <a:p>
            <a:pPr>
              <a:buFont typeface="Wingdings" panose="05000000000000000000" pitchFamily="2" charset="2"/>
              <a:buChar char="u"/>
            </a:pPr>
            <a:endParaRPr kumimoji="1" lang="ja-JP" altLang="en-US" dirty="0"/>
          </a:p>
        </p:txBody>
      </p:sp>
      <p:sp>
        <p:nvSpPr>
          <p:cNvPr id="8" name="矢印: 下 7">
            <a:extLst>
              <a:ext uri="{FF2B5EF4-FFF2-40B4-BE49-F238E27FC236}">
                <a16:creationId xmlns:a16="http://schemas.microsoft.com/office/drawing/2014/main" id="{AADCBE8F-1157-4337-9214-8236C57A6587}"/>
              </a:ext>
            </a:extLst>
          </p:cNvPr>
          <p:cNvSpPr/>
          <p:nvPr/>
        </p:nvSpPr>
        <p:spPr>
          <a:xfrm>
            <a:off x="2603236" y="3950824"/>
            <a:ext cx="867747" cy="8730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4DD23A1-C7A5-43A8-8FCE-28529954BAB7}"/>
              </a:ext>
            </a:extLst>
          </p:cNvPr>
          <p:cNvSpPr txBox="1"/>
          <p:nvPr/>
        </p:nvSpPr>
        <p:spPr>
          <a:xfrm>
            <a:off x="189471" y="4823897"/>
            <a:ext cx="6064903" cy="1477328"/>
          </a:xfrm>
          <a:prstGeom prst="rect">
            <a:avLst/>
          </a:prstGeom>
          <a:noFill/>
        </p:spPr>
        <p:txBody>
          <a:bodyPr wrap="square" rtlCol="0">
            <a:spAutoFit/>
          </a:bodyPr>
          <a:lstStyle/>
          <a:p>
            <a:endParaRPr kumimoji="1" lang="en-US" altLang="ja-JP" b="1" dirty="0"/>
          </a:p>
          <a:p>
            <a:r>
              <a:rPr kumimoji="1" lang="ja-JP" altLang="en-US" b="1" dirty="0"/>
              <a:t>低評価したレビュアーと</a:t>
            </a:r>
            <a:endParaRPr kumimoji="1" lang="en-US" altLang="ja-JP" b="1" dirty="0"/>
          </a:p>
          <a:p>
            <a:r>
              <a:rPr lang="ja-JP" altLang="en-US" b="1" dirty="0"/>
              <a:t>高評価したレビュアーの特徴分析</a:t>
            </a:r>
            <a:endParaRPr lang="en-US" altLang="ja-JP" b="1" dirty="0"/>
          </a:p>
          <a:p>
            <a:endParaRPr kumimoji="1" lang="en-US" altLang="ja-JP" b="1" dirty="0"/>
          </a:p>
          <a:p>
            <a:r>
              <a:rPr kumimoji="1" lang="ja-JP" altLang="en-US" b="1" dirty="0"/>
              <a:t>両カテゴリーの購入商品とレビューの特徴を分析</a:t>
            </a:r>
          </a:p>
        </p:txBody>
      </p:sp>
    </p:spTree>
    <p:extLst>
      <p:ext uri="{BB962C8B-B14F-4D97-AF65-F5344CB8AC3E}">
        <p14:creationId xmlns:p14="http://schemas.microsoft.com/office/powerpoint/2010/main" val="3281321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89BA39-9519-448B-AE32-B1BEA4379E1E}"/>
              </a:ext>
            </a:extLst>
          </p:cNvPr>
          <p:cNvSpPr>
            <a:spLocks noGrp="1"/>
          </p:cNvSpPr>
          <p:nvPr>
            <p:ph type="title"/>
          </p:nvPr>
        </p:nvSpPr>
        <p:spPr/>
        <p:txBody>
          <a:bodyPr>
            <a:normAutofit/>
          </a:bodyPr>
          <a:lstStyle/>
          <a:p>
            <a:r>
              <a:rPr kumimoji="1" lang="ja-JP" altLang="en-US" dirty="0"/>
              <a:t>研究方法</a:t>
            </a:r>
          </a:p>
        </p:txBody>
      </p:sp>
      <p:sp>
        <p:nvSpPr>
          <p:cNvPr id="9" name="テキスト ボックス 8">
            <a:extLst>
              <a:ext uri="{FF2B5EF4-FFF2-40B4-BE49-F238E27FC236}">
                <a16:creationId xmlns:a16="http://schemas.microsoft.com/office/drawing/2014/main" id="{F29B71B3-D854-42B2-AA04-B710D1DD23E6}"/>
              </a:ext>
            </a:extLst>
          </p:cNvPr>
          <p:cNvSpPr txBox="1"/>
          <p:nvPr/>
        </p:nvSpPr>
        <p:spPr>
          <a:xfrm>
            <a:off x="-74645" y="1039071"/>
            <a:ext cx="9029173" cy="1938992"/>
          </a:xfrm>
          <a:prstGeom prst="rect">
            <a:avLst/>
          </a:prstGeom>
          <a:noFill/>
        </p:spPr>
        <p:txBody>
          <a:bodyPr wrap="square" rtlCol="0">
            <a:spAutoFit/>
          </a:bodyPr>
          <a:lstStyle/>
          <a:p>
            <a:pPr marL="342900" indent="-342900">
              <a:buFont typeface="+mj-lt"/>
              <a:buAutoNum type="arabicPeriod"/>
            </a:pPr>
            <a:r>
              <a:rPr kumimoji="1" lang="ja-JP" altLang="en-US" sz="2000" dirty="0"/>
              <a:t>バカの壁に高評価レビューした人・低評価レビューした人で分類する</a:t>
            </a:r>
            <a:br>
              <a:rPr kumimoji="1" lang="en-US" altLang="ja-JP" sz="2000" dirty="0"/>
            </a:br>
            <a:endParaRPr kumimoji="1" lang="en-US" altLang="ja-JP" sz="2000" dirty="0"/>
          </a:p>
          <a:p>
            <a:pPr marL="342900" indent="-342900">
              <a:buFont typeface="+mj-lt"/>
              <a:buAutoNum type="arabicPeriod"/>
            </a:pPr>
            <a:r>
              <a:rPr kumimoji="1" lang="ja-JP" altLang="en-US" sz="2000" dirty="0"/>
              <a:t>各評価者に着目して、その人が購入した商品の全レビューを集める</a:t>
            </a:r>
            <a:br>
              <a:rPr kumimoji="1" lang="en-US" altLang="ja-JP" sz="2000" dirty="0"/>
            </a:br>
            <a:endParaRPr lang="en-US" altLang="ja-JP" sz="2000" dirty="0"/>
          </a:p>
          <a:p>
            <a:pPr marL="342900" indent="-342900">
              <a:buFont typeface="+mj-lt"/>
              <a:buAutoNum type="arabicPeriod" startAt="3"/>
            </a:pPr>
            <a:r>
              <a:rPr lang="ja-JP" altLang="en-US" sz="2000" dirty="0"/>
              <a:t>全ての高評価者、低評価者の買っている商品カテゴリー</a:t>
            </a:r>
            <a:r>
              <a:rPr lang="en-US" altLang="ja-JP" sz="2000" dirty="0"/>
              <a:t>/</a:t>
            </a:r>
            <a:r>
              <a:rPr lang="ja-JP" altLang="en-US" sz="2000" dirty="0"/>
              <a:t>レビューの</a:t>
            </a:r>
            <a:br>
              <a:rPr lang="en-US" altLang="ja-JP" sz="2000" dirty="0"/>
            </a:br>
            <a:r>
              <a:rPr lang="ja-JP" altLang="en-US" sz="2000" dirty="0"/>
              <a:t>内容を集め、両者の特徴を調べる</a:t>
            </a:r>
            <a:endParaRPr lang="en-US" altLang="ja-JP" sz="2000" dirty="0"/>
          </a:p>
        </p:txBody>
      </p:sp>
      <p:pic>
        <p:nvPicPr>
          <p:cNvPr id="7" name="コンテンツ プレースホルダー 6">
            <a:extLst>
              <a:ext uri="{FF2B5EF4-FFF2-40B4-BE49-F238E27FC236}">
                <a16:creationId xmlns:a16="http://schemas.microsoft.com/office/drawing/2014/main" id="{D1FA7D35-B114-4B05-A03C-C689C2DAEA97}"/>
              </a:ext>
            </a:extLst>
          </p:cNvPr>
          <p:cNvPicPr>
            <a:picLocks noGrp="1" noChangeAspect="1"/>
          </p:cNvPicPr>
          <p:nvPr>
            <p:ph idx="1"/>
          </p:nvPr>
        </p:nvPicPr>
        <p:blipFill>
          <a:blip r:embed="rId2"/>
          <a:stretch>
            <a:fillRect/>
          </a:stretch>
        </p:blipFill>
        <p:spPr>
          <a:xfrm>
            <a:off x="189471" y="3690061"/>
            <a:ext cx="3231821" cy="2429880"/>
          </a:xfrm>
          <a:prstGeom prst="rect">
            <a:avLst/>
          </a:prstGeom>
        </p:spPr>
      </p:pic>
      <p:pic>
        <p:nvPicPr>
          <p:cNvPr id="8" name="図 7">
            <a:extLst>
              <a:ext uri="{FF2B5EF4-FFF2-40B4-BE49-F238E27FC236}">
                <a16:creationId xmlns:a16="http://schemas.microsoft.com/office/drawing/2014/main" id="{49BCEAA7-CA4E-43D5-99DC-20BD299061AB}"/>
              </a:ext>
            </a:extLst>
          </p:cNvPr>
          <p:cNvPicPr>
            <a:picLocks noChangeAspect="1"/>
          </p:cNvPicPr>
          <p:nvPr/>
        </p:nvPicPr>
        <p:blipFill>
          <a:blip r:embed="rId3"/>
          <a:stretch>
            <a:fillRect/>
          </a:stretch>
        </p:blipFill>
        <p:spPr>
          <a:xfrm>
            <a:off x="3961371" y="3784416"/>
            <a:ext cx="2392388" cy="2241169"/>
          </a:xfrm>
          <a:prstGeom prst="rect">
            <a:avLst/>
          </a:prstGeom>
        </p:spPr>
      </p:pic>
      <p:sp>
        <p:nvSpPr>
          <p:cNvPr id="10" name="矢印: 右 9">
            <a:extLst>
              <a:ext uri="{FF2B5EF4-FFF2-40B4-BE49-F238E27FC236}">
                <a16:creationId xmlns:a16="http://schemas.microsoft.com/office/drawing/2014/main" id="{322FCBA3-818A-4474-8120-6EF28E428D0E}"/>
              </a:ext>
            </a:extLst>
          </p:cNvPr>
          <p:cNvSpPr/>
          <p:nvPr/>
        </p:nvSpPr>
        <p:spPr>
          <a:xfrm>
            <a:off x="3545633" y="4376056"/>
            <a:ext cx="363894" cy="681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1923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1D5E1A-DBFE-40FA-8C8F-5B72E37D8B4B}"/>
              </a:ext>
            </a:extLst>
          </p:cNvPr>
          <p:cNvSpPr>
            <a:spLocks noGrp="1"/>
          </p:cNvSpPr>
          <p:nvPr>
            <p:ph type="title"/>
          </p:nvPr>
        </p:nvSpPr>
        <p:spPr/>
        <p:txBody>
          <a:bodyPr/>
          <a:lstStyle/>
          <a:p>
            <a:r>
              <a:rPr kumimoji="1" lang="ja-JP" altLang="en-US" dirty="0"/>
              <a:t>レビューの例</a:t>
            </a:r>
          </a:p>
        </p:txBody>
      </p:sp>
      <p:pic>
        <p:nvPicPr>
          <p:cNvPr id="4" name="コンテンツ プレースホルダー 3">
            <a:extLst>
              <a:ext uri="{FF2B5EF4-FFF2-40B4-BE49-F238E27FC236}">
                <a16:creationId xmlns:a16="http://schemas.microsoft.com/office/drawing/2014/main" id="{162FE594-D51E-4616-95DA-A94C50F20E13}"/>
              </a:ext>
            </a:extLst>
          </p:cNvPr>
          <p:cNvPicPr>
            <a:picLocks noGrp="1" noChangeAspect="1"/>
          </p:cNvPicPr>
          <p:nvPr>
            <p:ph idx="1"/>
          </p:nvPr>
        </p:nvPicPr>
        <p:blipFill>
          <a:blip r:embed="rId2"/>
          <a:stretch>
            <a:fillRect/>
          </a:stretch>
        </p:blipFill>
        <p:spPr>
          <a:xfrm>
            <a:off x="85725" y="3847447"/>
            <a:ext cx="7934325" cy="2952750"/>
          </a:xfrm>
          <a:prstGeom prst="rect">
            <a:avLst/>
          </a:prstGeom>
        </p:spPr>
      </p:pic>
      <p:pic>
        <p:nvPicPr>
          <p:cNvPr id="5" name="図 4">
            <a:extLst>
              <a:ext uri="{FF2B5EF4-FFF2-40B4-BE49-F238E27FC236}">
                <a16:creationId xmlns:a16="http://schemas.microsoft.com/office/drawing/2014/main" id="{B34310EA-C97E-404F-878D-435473F82B63}"/>
              </a:ext>
            </a:extLst>
          </p:cNvPr>
          <p:cNvPicPr>
            <a:picLocks noChangeAspect="1"/>
          </p:cNvPicPr>
          <p:nvPr/>
        </p:nvPicPr>
        <p:blipFill>
          <a:blip r:embed="rId3"/>
          <a:stretch>
            <a:fillRect/>
          </a:stretch>
        </p:blipFill>
        <p:spPr>
          <a:xfrm>
            <a:off x="85725" y="1040844"/>
            <a:ext cx="8867775" cy="2476696"/>
          </a:xfrm>
          <a:prstGeom prst="rect">
            <a:avLst/>
          </a:prstGeom>
        </p:spPr>
      </p:pic>
      <p:cxnSp>
        <p:nvCxnSpPr>
          <p:cNvPr id="7" name="直線コネクタ 6">
            <a:extLst>
              <a:ext uri="{FF2B5EF4-FFF2-40B4-BE49-F238E27FC236}">
                <a16:creationId xmlns:a16="http://schemas.microsoft.com/office/drawing/2014/main" id="{316F6E26-5823-4B01-9249-6D46297B8105}"/>
              </a:ext>
            </a:extLst>
          </p:cNvPr>
          <p:cNvCxnSpPr/>
          <p:nvPr/>
        </p:nvCxnSpPr>
        <p:spPr>
          <a:xfrm>
            <a:off x="85725" y="3627509"/>
            <a:ext cx="8867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73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93199" y="0"/>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lang="ja-JP" altLang="en-US" sz="2800" dirty="0">
                <a:solidFill>
                  <a:schemeClr val="tx1"/>
                </a:solidFill>
              </a:rPr>
              <a:t>テーマ①「内閣支持率と答弁データの時系列解析」</a:t>
            </a:r>
            <a:endParaRPr lang="en-US" altLang="ja-JP" sz="2800" dirty="0">
              <a:solidFill>
                <a:schemeClr val="tx1"/>
              </a:solidFill>
            </a:endParaRPr>
          </a:p>
          <a:p>
            <a:pPr lvl="1">
              <a:buFont typeface="Wingdings" panose="05000000000000000000" pitchFamily="2" charset="2"/>
              <a:buChar char="l"/>
            </a:pPr>
            <a:r>
              <a:rPr lang="ja-JP" altLang="en-US" sz="2400" dirty="0">
                <a:solidFill>
                  <a:schemeClr val="tx1"/>
                </a:solidFill>
              </a:rPr>
              <a:t>前回までの進捗</a:t>
            </a:r>
            <a:endParaRPr lang="en-US" altLang="ja-JP" sz="2400" dirty="0">
              <a:solidFill>
                <a:schemeClr val="tx1"/>
              </a:solidFill>
            </a:endParaRPr>
          </a:p>
          <a:p>
            <a:pPr lvl="1">
              <a:buFont typeface="Wingdings" panose="05000000000000000000" pitchFamily="2" charset="2"/>
              <a:buChar char="l"/>
            </a:pPr>
            <a:r>
              <a:rPr lang="ja-JP" altLang="en-US" sz="2400" dirty="0">
                <a:solidFill>
                  <a:schemeClr val="tx1"/>
                </a:solidFill>
              </a:rPr>
              <a:t>今回の進捗</a:t>
            </a:r>
            <a:endParaRPr lang="en-US" altLang="ja-JP" sz="2400" dirty="0">
              <a:solidFill>
                <a:schemeClr val="tx1"/>
              </a:solidFill>
            </a:endParaRPr>
          </a:p>
          <a:p>
            <a:pPr lvl="1">
              <a:buFont typeface="Wingdings" panose="05000000000000000000" pitchFamily="2" charset="2"/>
              <a:buChar char="l"/>
            </a:pPr>
            <a:r>
              <a:rPr lang="ja-JP" altLang="en-US" sz="2400" dirty="0">
                <a:solidFill>
                  <a:schemeClr val="tx1"/>
                </a:solidFill>
              </a:rPr>
              <a:t>結果（失敗）</a:t>
            </a:r>
            <a:endParaRPr lang="en-US" altLang="ja-JP" sz="2400" dirty="0">
              <a:solidFill>
                <a:schemeClr val="tx1"/>
              </a:solidFill>
            </a:endParaRPr>
          </a:p>
          <a:p>
            <a:pPr marL="201168" lvl="1" indent="0">
              <a:buNone/>
            </a:pPr>
            <a:endParaRPr lang="en-US" altLang="ja-JP" sz="2400" dirty="0">
              <a:solidFill>
                <a:schemeClr val="tx1"/>
              </a:solidFill>
            </a:endParaRPr>
          </a:p>
          <a:p>
            <a:pPr>
              <a:buFont typeface="Wingdings" panose="05000000000000000000" pitchFamily="2" charset="2"/>
              <a:buChar char="l"/>
            </a:pPr>
            <a:r>
              <a:rPr lang="ja-JP" altLang="en-US" sz="2800" dirty="0">
                <a:solidFill>
                  <a:schemeClr val="tx1"/>
                </a:solidFill>
              </a:rPr>
              <a:t>テーマ②「</a:t>
            </a:r>
            <a:r>
              <a:rPr lang="en-US" altLang="ja-JP" sz="2800" dirty="0">
                <a:solidFill>
                  <a:schemeClr val="tx1"/>
                </a:solidFill>
              </a:rPr>
              <a:t>『</a:t>
            </a:r>
            <a:r>
              <a:rPr lang="ja-JP" altLang="en-US" sz="2800" dirty="0">
                <a:solidFill>
                  <a:schemeClr val="tx1"/>
                </a:solidFill>
              </a:rPr>
              <a:t>バカの壁</a:t>
            </a:r>
            <a:r>
              <a:rPr lang="en-US" altLang="ja-JP" sz="2800" dirty="0">
                <a:solidFill>
                  <a:schemeClr val="tx1"/>
                </a:solidFill>
              </a:rPr>
              <a:t>』</a:t>
            </a:r>
            <a:r>
              <a:rPr lang="ja-JP" altLang="en-US" sz="2800" dirty="0">
                <a:solidFill>
                  <a:schemeClr val="tx1"/>
                </a:solidFill>
              </a:rPr>
              <a:t>レビュアーの特徴分析」</a:t>
            </a:r>
            <a:endParaRPr lang="en-US" altLang="ja-JP" sz="2800" dirty="0">
              <a:solidFill>
                <a:schemeClr val="tx1"/>
              </a:solidFill>
            </a:endParaRPr>
          </a:p>
          <a:p>
            <a:pPr lvl="1">
              <a:buFont typeface="Wingdings" panose="05000000000000000000" pitchFamily="2" charset="2"/>
              <a:buChar char="l"/>
            </a:pPr>
            <a:r>
              <a:rPr lang="ja-JP" altLang="en-US" sz="2400" dirty="0">
                <a:solidFill>
                  <a:schemeClr val="tx1"/>
                </a:solidFill>
              </a:rPr>
              <a:t>テーマ説明</a:t>
            </a:r>
            <a:endParaRPr lang="en-US" altLang="ja-JP" sz="2400" dirty="0">
              <a:solidFill>
                <a:schemeClr val="tx1"/>
              </a:solidFill>
            </a:endParaRPr>
          </a:p>
          <a:p>
            <a:pPr lvl="1">
              <a:buFont typeface="Wingdings" panose="05000000000000000000" pitchFamily="2" charset="2"/>
              <a:buChar char="l"/>
            </a:pPr>
            <a:r>
              <a:rPr lang="ja-JP" altLang="en-US" sz="2400" dirty="0">
                <a:solidFill>
                  <a:schemeClr val="tx1"/>
                </a:solidFill>
              </a:rPr>
              <a:t>手法説明</a:t>
            </a:r>
            <a:endParaRPr lang="en-US" altLang="ja-JP" sz="2400" dirty="0">
              <a:solidFill>
                <a:schemeClr val="tx1"/>
              </a:solidFill>
            </a:endParaRPr>
          </a:p>
          <a:p>
            <a:pPr lvl="1">
              <a:buFont typeface="Wingdings" panose="05000000000000000000" pitchFamily="2" charset="2"/>
              <a:buChar char="l"/>
            </a:pPr>
            <a:r>
              <a:rPr lang="ja-JP" altLang="en-US" sz="2400" dirty="0">
                <a:solidFill>
                  <a:schemeClr val="tx1"/>
                </a:solidFill>
              </a:rPr>
              <a:t>進捗状況報告</a:t>
            </a:r>
            <a:endParaRPr lang="en-US" altLang="ja-JP" sz="2400" dirty="0">
              <a:solidFill>
                <a:schemeClr val="tx1"/>
              </a:solidFill>
            </a:endParaRPr>
          </a:p>
          <a:p>
            <a:pPr marL="0" indent="0">
              <a:buNone/>
            </a:pPr>
            <a:endParaRPr lang="en-US" altLang="ja-JP" sz="2800" dirty="0">
              <a:solidFill>
                <a:schemeClr val="tx1"/>
              </a:solidFill>
            </a:endParaRPr>
          </a:p>
        </p:txBody>
      </p:sp>
    </p:spTree>
    <p:extLst>
      <p:ext uri="{BB962C8B-B14F-4D97-AF65-F5344CB8AC3E}">
        <p14:creationId xmlns:p14="http://schemas.microsoft.com/office/powerpoint/2010/main" val="3974556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A8DBB-21DE-443E-9229-A682616E6137}"/>
              </a:ext>
            </a:extLst>
          </p:cNvPr>
          <p:cNvSpPr>
            <a:spLocks noGrp="1"/>
          </p:cNvSpPr>
          <p:nvPr>
            <p:ph type="title"/>
          </p:nvPr>
        </p:nvSpPr>
        <p:spPr/>
        <p:txBody>
          <a:bodyPr/>
          <a:lstStyle/>
          <a:p>
            <a:r>
              <a:rPr kumimoji="1" lang="ja-JP" altLang="en-US" dirty="0"/>
              <a:t>データ取得手法</a:t>
            </a:r>
          </a:p>
        </p:txBody>
      </p:sp>
      <p:sp>
        <p:nvSpPr>
          <p:cNvPr id="3" name="コンテンツ プレースホルダー 2">
            <a:extLst>
              <a:ext uri="{FF2B5EF4-FFF2-40B4-BE49-F238E27FC236}">
                <a16:creationId xmlns:a16="http://schemas.microsoft.com/office/drawing/2014/main" id="{ADE06C83-ACC3-479C-8EA5-5CE120506593}"/>
              </a:ext>
            </a:extLst>
          </p:cNvPr>
          <p:cNvSpPr>
            <a:spLocks noGrp="1"/>
          </p:cNvSpPr>
          <p:nvPr>
            <p:ph idx="1"/>
          </p:nvPr>
        </p:nvSpPr>
        <p:spPr/>
        <p:txBody>
          <a:bodyPr>
            <a:normAutofit/>
          </a:bodyPr>
          <a:lstStyle/>
          <a:p>
            <a:r>
              <a:rPr kumimoji="1" lang="en-US" altLang="ja-JP" sz="2400" dirty="0"/>
              <a:t>Python</a:t>
            </a:r>
            <a:r>
              <a:rPr kumimoji="1" lang="ja-JP" altLang="en-US" sz="2400" dirty="0"/>
              <a:t>による</a:t>
            </a:r>
            <a:r>
              <a:rPr kumimoji="1" lang="en-US" altLang="ja-JP" sz="2400" dirty="0"/>
              <a:t>Web</a:t>
            </a:r>
            <a:r>
              <a:rPr kumimoji="1" lang="ja-JP" altLang="en-US" sz="2400" dirty="0"/>
              <a:t>スクレイピング</a:t>
            </a:r>
            <a:endParaRPr kumimoji="1" lang="en-US" altLang="ja-JP" sz="2400" dirty="0"/>
          </a:p>
          <a:p>
            <a:pPr>
              <a:buFont typeface="Wingdings" panose="05000000000000000000" pitchFamily="2" charset="2"/>
              <a:buChar char="Ø"/>
            </a:pPr>
            <a:r>
              <a:rPr lang="en-US" altLang="ja-JP" sz="2400" dirty="0"/>
              <a:t>Beautiful Soup</a:t>
            </a:r>
            <a:r>
              <a:rPr lang="ja-JP" altLang="en-US" sz="2400" dirty="0"/>
              <a:t>ライブラリを利用</a:t>
            </a:r>
            <a:endParaRPr lang="en-US" altLang="ja-JP" sz="2400" dirty="0"/>
          </a:p>
          <a:p>
            <a:pPr>
              <a:buFont typeface="Wingdings" panose="05000000000000000000" pitchFamily="2" charset="2"/>
              <a:buChar char="Ø"/>
            </a:pPr>
            <a:r>
              <a:rPr kumimoji="1" lang="en-US" altLang="ja-JP" sz="2400" dirty="0"/>
              <a:t>Amazon</a:t>
            </a:r>
            <a:r>
              <a:rPr kumimoji="1" lang="ja-JP" altLang="en-US" sz="2400" dirty="0"/>
              <a:t>のサイトのページを取得し、</a:t>
            </a:r>
            <a:r>
              <a:rPr kumimoji="1" lang="en-US" altLang="ja-JP" sz="2400" dirty="0"/>
              <a:t>CSS</a:t>
            </a:r>
            <a:r>
              <a:rPr kumimoji="1" lang="ja-JP" altLang="en-US" sz="2400" dirty="0"/>
              <a:t>タグを検索</a:t>
            </a:r>
            <a:endParaRPr kumimoji="1" lang="en-US" altLang="ja-JP" sz="2400" dirty="0"/>
          </a:p>
          <a:p>
            <a:pPr>
              <a:buFont typeface="Wingdings" panose="05000000000000000000" pitchFamily="2" charset="2"/>
              <a:buChar char="Ø"/>
            </a:pPr>
            <a:r>
              <a:rPr lang="ja-JP" altLang="en-US" sz="2400" dirty="0"/>
              <a:t>レビュー本文、評価、カテゴリなどを抽出</a:t>
            </a:r>
            <a:endParaRPr kumimoji="1" lang="ja-JP" altLang="en-US" sz="2400" dirty="0"/>
          </a:p>
        </p:txBody>
      </p:sp>
      <p:pic>
        <p:nvPicPr>
          <p:cNvPr id="4" name="図 3">
            <a:extLst>
              <a:ext uri="{FF2B5EF4-FFF2-40B4-BE49-F238E27FC236}">
                <a16:creationId xmlns:a16="http://schemas.microsoft.com/office/drawing/2014/main" id="{CC5C8D22-5678-4F56-A106-66350933A707}"/>
              </a:ext>
            </a:extLst>
          </p:cNvPr>
          <p:cNvPicPr>
            <a:picLocks noChangeAspect="1"/>
          </p:cNvPicPr>
          <p:nvPr/>
        </p:nvPicPr>
        <p:blipFill>
          <a:blip r:embed="rId2"/>
          <a:stretch>
            <a:fillRect/>
          </a:stretch>
        </p:blipFill>
        <p:spPr>
          <a:xfrm>
            <a:off x="5943599" y="3345051"/>
            <a:ext cx="2143125" cy="266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テキスト ボックス 4">
            <a:extLst>
              <a:ext uri="{FF2B5EF4-FFF2-40B4-BE49-F238E27FC236}">
                <a16:creationId xmlns:a16="http://schemas.microsoft.com/office/drawing/2014/main" id="{046A5028-4491-4A35-B937-9492581E8260}"/>
              </a:ext>
            </a:extLst>
          </p:cNvPr>
          <p:cNvSpPr txBox="1"/>
          <p:nvPr/>
        </p:nvSpPr>
        <p:spPr>
          <a:xfrm>
            <a:off x="2000250" y="5191125"/>
            <a:ext cx="3752850" cy="923330"/>
          </a:xfrm>
          <a:prstGeom prst="rect">
            <a:avLst/>
          </a:prstGeom>
          <a:noFill/>
        </p:spPr>
        <p:txBody>
          <a:bodyPr wrap="square" rtlCol="0">
            <a:spAutoFit/>
          </a:bodyPr>
          <a:lstStyle/>
          <a:p>
            <a:r>
              <a:rPr kumimoji="1" lang="ja-JP" altLang="en-US" dirty="0"/>
              <a:t>参考書籍</a:t>
            </a:r>
            <a:r>
              <a:rPr kumimoji="1" lang="en-US" altLang="ja-JP" dirty="0"/>
              <a:t>:</a:t>
            </a:r>
          </a:p>
          <a:p>
            <a:r>
              <a:rPr lang="en-US" altLang="ja-JP" dirty="0"/>
              <a:t>Python</a:t>
            </a:r>
          </a:p>
          <a:p>
            <a:r>
              <a:rPr lang="ja-JP" altLang="en-US" dirty="0"/>
              <a:t>クローリング＆スクレイピング</a:t>
            </a:r>
            <a:endParaRPr kumimoji="1" lang="ja-JP" altLang="en-US" dirty="0"/>
          </a:p>
        </p:txBody>
      </p:sp>
    </p:spTree>
    <p:extLst>
      <p:ext uri="{BB962C8B-B14F-4D97-AF65-F5344CB8AC3E}">
        <p14:creationId xmlns:p14="http://schemas.microsoft.com/office/powerpoint/2010/main" val="385693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E4E83-E8B6-46BD-BEBA-C63EA6F7EEBD}"/>
              </a:ext>
            </a:extLst>
          </p:cNvPr>
          <p:cNvSpPr>
            <a:spLocks noGrp="1"/>
          </p:cNvSpPr>
          <p:nvPr>
            <p:ph type="title"/>
          </p:nvPr>
        </p:nvSpPr>
        <p:spPr/>
        <p:txBody>
          <a:bodyPr/>
          <a:lstStyle/>
          <a:p>
            <a:r>
              <a:rPr kumimoji="1" lang="ja-JP" altLang="en-US" dirty="0"/>
              <a:t>進捗状況</a:t>
            </a:r>
          </a:p>
        </p:txBody>
      </p:sp>
      <p:sp>
        <p:nvSpPr>
          <p:cNvPr id="3" name="コンテンツ プレースホルダー 2">
            <a:extLst>
              <a:ext uri="{FF2B5EF4-FFF2-40B4-BE49-F238E27FC236}">
                <a16:creationId xmlns:a16="http://schemas.microsoft.com/office/drawing/2014/main" id="{2DC9890B-9EEA-4118-9CC0-56461E7736E0}"/>
              </a:ext>
            </a:extLst>
          </p:cNvPr>
          <p:cNvSpPr>
            <a:spLocks noGrp="1"/>
          </p:cNvSpPr>
          <p:nvPr>
            <p:ph idx="1"/>
          </p:nvPr>
        </p:nvSpPr>
        <p:spPr/>
        <p:txBody>
          <a:bodyPr>
            <a:normAutofit/>
          </a:bodyPr>
          <a:lstStyle/>
          <a:p>
            <a:pPr>
              <a:buFont typeface="Wingdings" panose="05000000000000000000" pitchFamily="2" charset="2"/>
              <a:buChar char="ü"/>
            </a:pPr>
            <a:r>
              <a:rPr lang="ja-JP" altLang="en-US" sz="2800" dirty="0"/>
              <a:t>全レビュワーの詳細</a:t>
            </a:r>
            <a:r>
              <a:rPr lang="en-US" altLang="ja-JP" sz="2800" dirty="0"/>
              <a:t>URL</a:t>
            </a:r>
            <a:r>
              <a:rPr lang="ja-JP" altLang="en-US" sz="2800" dirty="0"/>
              <a:t>を取得</a:t>
            </a:r>
            <a:endParaRPr lang="en-US" altLang="ja-JP" sz="2800" dirty="0"/>
          </a:p>
          <a:p>
            <a:pPr>
              <a:buFont typeface="Wingdings" panose="05000000000000000000" pitchFamily="2" charset="2"/>
              <a:buChar char="ü"/>
            </a:pPr>
            <a:r>
              <a:rPr lang="en-US" altLang="ja-JP" sz="2800" dirty="0" err="1"/>
              <a:t>SQLite3</a:t>
            </a:r>
            <a:r>
              <a:rPr lang="ja-JP" altLang="en-US" sz="2800" dirty="0"/>
              <a:t>のデータベースに格納</a:t>
            </a:r>
            <a:endParaRPr lang="en-US" altLang="ja-JP" sz="2800" dirty="0"/>
          </a:p>
          <a:p>
            <a:pPr>
              <a:buFont typeface="Wingdings" panose="05000000000000000000" pitchFamily="2" charset="2"/>
              <a:buChar char="ü"/>
            </a:pPr>
            <a:r>
              <a:rPr kumimoji="1" lang="ja-JP" altLang="en-US" sz="2800" dirty="0"/>
              <a:t>レビュ</a:t>
            </a:r>
            <a:r>
              <a:rPr lang="ja-JP" altLang="en-US" sz="2800" dirty="0"/>
              <a:t>ワーのレビューした商品の全</a:t>
            </a:r>
            <a:r>
              <a:rPr lang="en-US" altLang="ja-JP" sz="2800" dirty="0"/>
              <a:t>URL</a:t>
            </a:r>
            <a:r>
              <a:rPr lang="ja-JP" altLang="en-US" sz="2800" dirty="0"/>
              <a:t>を取得</a:t>
            </a:r>
            <a:endParaRPr lang="en-US" altLang="ja-JP" sz="2800" dirty="0"/>
          </a:p>
          <a:p>
            <a:pPr>
              <a:buFont typeface="Wingdings" panose="05000000000000000000" pitchFamily="2" charset="2"/>
              <a:buChar char="ü"/>
            </a:pPr>
            <a:r>
              <a:rPr lang="ja-JP" altLang="en-US" sz="2800" dirty="0"/>
              <a:t>各レビューの商品カテゴリを取得</a:t>
            </a:r>
            <a:endParaRPr lang="en-US" altLang="ja-JP" sz="2800" dirty="0"/>
          </a:p>
          <a:p>
            <a:pPr marL="0" indent="0">
              <a:buNone/>
            </a:pPr>
            <a:endParaRPr lang="en-US" altLang="ja-JP" sz="2800" dirty="0"/>
          </a:p>
          <a:p>
            <a:pPr>
              <a:buFont typeface="游ゴシック" panose="020B0400000000000000" pitchFamily="50" charset="-128"/>
              <a:buChar char="X"/>
            </a:pPr>
            <a:r>
              <a:rPr lang="ja-JP" altLang="en-US" sz="2800" dirty="0"/>
              <a:t>各データを適切に</a:t>
            </a:r>
            <a:r>
              <a:rPr lang="en-US" altLang="ja-JP" sz="2800" dirty="0"/>
              <a:t>DB</a:t>
            </a:r>
            <a:r>
              <a:rPr lang="ja-JP" altLang="en-US" sz="2800" dirty="0"/>
              <a:t>に収納する方法の考案</a:t>
            </a:r>
            <a:endParaRPr lang="en-US" altLang="ja-JP" sz="2800" dirty="0"/>
          </a:p>
          <a:p>
            <a:pPr>
              <a:buFont typeface="游ゴシック" panose="020B0400000000000000" pitchFamily="50" charset="-128"/>
              <a:buChar char="X"/>
            </a:pPr>
            <a:r>
              <a:rPr lang="ja-JP" altLang="en-US" sz="2800" dirty="0"/>
              <a:t>両カテゴリーで購入する商品の種類を比較</a:t>
            </a:r>
            <a:endParaRPr lang="en-US" altLang="ja-JP" sz="2800" dirty="0"/>
          </a:p>
          <a:p>
            <a:pPr>
              <a:buFont typeface="游ゴシック" panose="020B0400000000000000" pitchFamily="50" charset="-128"/>
              <a:buChar char="X"/>
            </a:pPr>
            <a:r>
              <a:rPr lang="ja-JP" altLang="en-US" sz="2800" dirty="0"/>
              <a:t>両カテゴリーのレビューの特徴を解析</a:t>
            </a:r>
            <a:endParaRPr lang="en-US" altLang="ja-JP" sz="2800" dirty="0"/>
          </a:p>
          <a:p>
            <a:pPr>
              <a:buFont typeface="Wingdings" panose="05000000000000000000" pitchFamily="2" charset="2"/>
              <a:buChar char="l"/>
            </a:pPr>
            <a:endParaRPr kumimoji="1" lang="en-US" altLang="ja-JP" dirty="0"/>
          </a:p>
        </p:txBody>
      </p:sp>
    </p:spTree>
    <p:extLst>
      <p:ext uri="{BB962C8B-B14F-4D97-AF65-F5344CB8AC3E}">
        <p14:creationId xmlns:p14="http://schemas.microsoft.com/office/powerpoint/2010/main" val="2947124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98B84-B2D4-4A53-91CA-255C8D36D028}"/>
              </a:ext>
            </a:extLst>
          </p:cNvPr>
          <p:cNvSpPr>
            <a:spLocks noGrp="1"/>
          </p:cNvSpPr>
          <p:nvPr>
            <p:ph type="title"/>
          </p:nvPr>
        </p:nvSpPr>
        <p:spPr/>
        <p:txBody>
          <a:bodyPr/>
          <a:lstStyle/>
          <a:p>
            <a:r>
              <a:rPr kumimoji="1" lang="ja-JP" altLang="en-US" dirty="0"/>
              <a:t>内容説明（図説）</a:t>
            </a:r>
          </a:p>
        </p:txBody>
      </p:sp>
      <p:sp>
        <p:nvSpPr>
          <p:cNvPr id="7" name="コンテンツ プレースホルダー 6">
            <a:extLst>
              <a:ext uri="{FF2B5EF4-FFF2-40B4-BE49-F238E27FC236}">
                <a16:creationId xmlns:a16="http://schemas.microsoft.com/office/drawing/2014/main" id="{8DD80E66-8EE0-4EB2-8194-A3BD96426DDB}"/>
              </a:ext>
            </a:extLst>
          </p:cNvPr>
          <p:cNvSpPr>
            <a:spLocks noGrp="1"/>
          </p:cNvSpPr>
          <p:nvPr>
            <p:ph idx="1"/>
          </p:nvPr>
        </p:nvSpPr>
        <p:spPr>
          <a:xfrm>
            <a:off x="221596" y="1111031"/>
            <a:ext cx="8303279" cy="5074615"/>
          </a:xfrm>
        </p:spPr>
        <p:txBody>
          <a:bodyPr>
            <a:normAutofit/>
          </a:bodyPr>
          <a:lstStyle/>
          <a:p>
            <a:endParaRPr lang="en-US" altLang="ja-JP" dirty="0"/>
          </a:p>
          <a:p>
            <a:pPr marL="0" indent="0">
              <a:buNone/>
            </a:pPr>
            <a:endParaRPr lang="en-US" altLang="ja-JP" dirty="0"/>
          </a:p>
          <a:p>
            <a:pPr algn="r"/>
            <a:r>
              <a:rPr lang="en-US" altLang="ja-JP" dirty="0"/>
              <a:t>Ex</a:t>
            </a:r>
            <a:r>
              <a:rPr lang="ja-JP" altLang="en-US" dirty="0"/>
              <a:t>）</a:t>
            </a:r>
            <a:r>
              <a:rPr lang="en-US" altLang="ja-JP" dirty="0"/>
              <a:t>4</a:t>
            </a:r>
            <a:r>
              <a:rPr lang="ja-JP" altLang="en-US" dirty="0"/>
              <a:t>月から</a:t>
            </a:r>
            <a:r>
              <a:rPr lang="en-US" altLang="ja-JP" dirty="0"/>
              <a:t>5</a:t>
            </a:r>
            <a:r>
              <a:rPr lang="ja-JP" altLang="en-US" dirty="0"/>
              <a:t>月にかけて</a:t>
            </a:r>
            <a:endParaRPr lang="en-US" altLang="ja-JP" dirty="0"/>
          </a:p>
          <a:p>
            <a:pPr algn="r"/>
            <a:r>
              <a:rPr lang="ja-JP" altLang="en-US" dirty="0"/>
              <a:t>支持率が</a:t>
            </a:r>
            <a:r>
              <a:rPr lang="en-US" altLang="ja-JP" dirty="0"/>
              <a:t>10</a:t>
            </a:r>
            <a:r>
              <a:rPr lang="ja-JP" altLang="en-US" dirty="0"/>
              <a:t>％アップ</a:t>
            </a:r>
            <a:endParaRPr lang="en-US" altLang="ja-JP" dirty="0"/>
          </a:p>
          <a:p>
            <a:pPr marL="0" indent="0" algn="r">
              <a:buNone/>
            </a:pPr>
            <a:r>
              <a:rPr lang="ja-JP" altLang="en-US" dirty="0"/>
              <a:t>・</a:t>
            </a:r>
            <a:r>
              <a:rPr lang="en-US" altLang="ja-JP" dirty="0"/>
              <a:t>3</a:t>
            </a:r>
            <a:r>
              <a:rPr lang="ja-JP" altLang="en-US" dirty="0"/>
              <a:t>月の発言→左上　　　</a:t>
            </a:r>
            <a:endParaRPr lang="en-US" altLang="ja-JP" dirty="0"/>
          </a:p>
          <a:p>
            <a:pPr marL="0" indent="0" algn="r">
              <a:buNone/>
            </a:pPr>
            <a:r>
              <a:rPr lang="ja-JP" altLang="en-US" dirty="0"/>
              <a:t>・</a:t>
            </a:r>
            <a:r>
              <a:rPr lang="en-US" altLang="ja-JP" dirty="0"/>
              <a:t>4</a:t>
            </a:r>
            <a:r>
              <a:rPr lang="ja-JP" altLang="en-US" dirty="0"/>
              <a:t>月の発言→左中央</a:t>
            </a:r>
            <a:endParaRPr lang="en-US" altLang="ja-JP" dirty="0"/>
          </a:p>
          <a:p>
            <a:pPr marL="0" indent="0" algn="r">
              <a:buNone/>
            </a:pPr>
            <a:r>
              <a:rPr lang="ja-JP" altLang="en-US" dirty="0"/>
              <a:t>・</a:t>
            </a:r>
            <a:r>
              <a:rPr lang="en-US" altLang="ja-JP" dirty="0"/>
              <a:t>5</a:t>
            </a:r>
            <a:r>
              <a:rPr lang="ja-JP" altLang="en-US" dirty="0"/>
              <a:t>月の発言→左下　</a:t>
            </a:r>
          </a:p>
        </p:txBody>
      </p:sp>
      <p:sp>
        <p:nvSpPr>
          <p:cNvPr id="10" name="テキスト ボックス 9">
            <a:extLst>
              <a:ext uri="{FF2B5EF4-FFF2-40B4-BE49-F238E27FC236}">
                <a16:creationId xmlns:a16="http://schemas.microsoft.com/office/drawing/2014/main" id="{9774AFB1-D48A-4D0E-82EF-918313D6166D}"/>
              </a:ext>
            </a:extLst>
          </p:cNvPr>
          <p:cNvSpPr txBox="1"/>
          <p:nvPr/>
        </p:nvSpPr>
        <p:spPr>
          <a:xfrm>
            <a:off x="0" y="5165472"/>
            <a:ext cx="8169369" cy="1200329"/>
          </a:xfrm>
          <a:prstGeom prst="rect">
            <a:avLst/>
          </a:prstGeom>
          <a:noFill/>
        </p:spPr>
        <p:txBody>
          <a:bodyPr wrap="square" rtlCol="0">
            <a:spAutoFit/>
          </a:bodyPr>
          <a:lstStyle/>
          <a:p>
            <a:r>
              <a:rPr kumimoji="1" lang="en-US" altLang="ja-JP" sz="2400" dirty="0"/>
              <a:t>2×3</a:t>
            </a:r>
            <a:r>
              <a:rPr kumimoji="1" lang="ja-JP" altLang="en-US" sz="2400" dirty="0"/>
              <a:t>のサブデータセットを作成し、</a:t>
            </a:r>
            <a:endParaRPr kumimoji="1" lang="en-US" altLang="ja-JP" sz="2400" dirty="0"/>
          </a:p>
          <a:p>
            <a:r>
              <a:rPr kumimoji="1" lang="ja-JP" altLang="en-US" sz="2400" dirty="0"/>
              <a:t>それぞれ増加時</a:t>
            </a:r>
            <a:r>
              <a:rPr kumimoji="1" lang="en-US" altLang="ja-JP" sz="2400" dirty="0"/>
              <a:t>/</a:t>
            </a:r>
            <a:r>
              <a:rPr kumimoji="1" lang="ja-JP" altLang="en-US" sz="2400" dirty="0"/>
              <a:t>減少時の発言比率の偏りを確認＆</a:t>
            </a:r>
            <a:endParaRPr kumimoji="1" lang="en-US" altLang="ja-JP" sz="2400" dirty="0"/>
          </a:p>
          <a:p>
            <a:r>
              <a:rPr kumimoji="1" lang="ja-JP" altLang="en-US" sz="2400" dirty="0"/>
              <a:t>機械学習によって分類できるか判定</a:t>
            </a:r>
            <a:endParaRPr kumimoji="1" lang="en-US" altLang="ja-JP" sz="2400" dirty="0"/>
          </a:p>
        </p:txBody>
      </p:sp>
      <p:sp>
        <p:nvSpPr>
          <p:cNvPr id="4" name="テキスト ボックス 3">
            <a:extLst>
              <a:ext uri="{FF2B5EF4-FFF2-40B4-BE49-F238E27FC236}">
                <a16:creationId xmlns:a16="http://schemas.microsoft.com/office/drawing/2014/main" id="{2F346539-25DA-4003-8839-8A18973A30B0}"/>
              </a:ext>
            </a:extLst>
          </p:cNvPr>
          <p:cNvSpPr txBox="1"/>
          <p:nvPr/>
        </p:nvSpPr>
        <p:spPr>
          <a:xfrm>
            <a:off x="50169" y="1139419"/>
            <a:ext cx="6617743" cy="461665"/>
          </a:xfrm>
          <a:prstGeom prst="rect">
            <a:avLst/>
          </a:prstGeom>
          <a:noFill/>
        </p:spPr>
        <p:txBody>
          <a:bodyPr wrap="square" rtlCol="0">
            <a:spAutoFit/>
          </a:bodyPr>
          <a:lstStyle/>
          <a:p>
            <a:r>
              <a:rPr kumimoji="1" lang="ja-JP" altLang="en-US" sz="2400" dirty="0"/>
              <a:t>国会会議録の総理大臣の発言を収集</a:t>
            </a:r>
          </a:p>
        </p:txBody>
      </p:sp>
      <p:sp>
        <p:nvSpPr>
          <p:cNvPr id="5" name="矢印: 下 4">
            <a:extLst>
              <a:ext uri="{FF2B5EF4-FFF2-40B4-BE49-F238E27FC236}">
                <a16:creationId xmlns:a16="http://schemas.microsoft.com/office/drawing/2014/main" id="{D12921F4-DA05-4273-9568-2D5E26DD0B9E}"/>
              </a:ext>
            </a:extLst>
          </p:cNvPr>
          <p:cNvSpPr/>
          <p:nvPr/>
        </p:nvSpPr>
        <p:spPr>
          <a:xfrm>
            <a:off x="494522" y="1555150"/>
            <a:ext cx="242596" cy="235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93003546-1C46-4CE1-9D0A-D4529670E7B2}"/>
              </a:ext>
            </a:extLst>
          </p:cNvPr>
          <p:cNvPicPr>
            <a:picLocks noChangeAspect="1"/>
          </p:cNvPicPr>
          <p:nvPr/>
        </p:nvPicPr>
        <p:blipFill>
          <a:blip r:embed="rId3"/>
          <a:stretch>
            <a:fillRect/>
          </a:stretch>
        </p:blipFill>
        <p:spPr>
          <a:xfrm>
            <a:off x="189471" y="1975900"/>
            <a:ext cx="5469867" cy="3189572"/>
          </a:xfrm>
          <a:prstGeom prst="rect">
            <a:avLst/>
          </a:prstGeom>
        </p:spPr>
      </p:pic>
    </p:spTree>
    <p:extLst>
      <p:ext uri="{BB962C8B-B14F-4D97-AF65-F5344CB8AC3E}">
        <p14:creationId xmlns:p14="http://schemas.microsoft.com/office/powerpoint/2010/main" val="329775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8E3FA-3451-4C02-9BB3-6A412543D6DC}"/>
              </a:ext>
            </a:extLst>
          </p:cNvPr>
          <p:cNvSpPr>
            <a:spLocks noGrp="1"/>
          </p:cNvSpPr>
          <p:nvPr>
            <p:ph type="title"/>
          </p:nvPr>
        </p:nvSpPr>
        <p:spPr/>
        <p:txBody>
          <a:bodyPr/>
          <a:lstStyle/>
          <a:p>
            <a:r>
              <a:rPr lang="ja-JP" altLang="en-US" dirty="0"/>
              <a:t>前回まで</a:t>
            </a:r>
            <a:r>
              <a:rPr kumimoji="1" lang="ja-JP" altLang="en-US" dirty="0"/>
              <a:t>の進捗</a:t>
            </a:r>
          </a:p>
        </p:txBody>
      </p:sp>
      <p:sp>
        <p:nvSpPr>
          <p:cNvPr id="3" name="コンテンツ プレースホルダー 2">
            <a:extLst>
              <a:ext uri="{FF2B5EF4-FFF2-40B4-BE49-F238E27FC236}">
                <a16:creationId xmlns:a16="http://schemas.microsoft.com/office/drawing/2014/main" id="{DC97AF0D-1A7C-4E6E-B3A9-4385994A38F6}"/>
              </a:ext>
            </a:extLst>
          </p:cNvPr>
          <p:cNvSpPr>
            <a:spLocks noGrp="1"/>
          </p:cNvSpPr>
          <p:nvPr>
            <p:ph idx="1"/>
          </p:nvPr>
        </p:nvSpPr>
        <p:spPr/>
        <p:txBody>
          <a:bodyPr/>
          <a:lstStyle/>
          <a:p>
            <a:pPr marL="0" indent="0" algn="ctr">
              <a:buNone/>
            </a:pPr>
            <a:r>
              <a:rPr lang="ja-JP" altLang="en-US" sz="3200" dirty="0">
                <a:solidFill>
                  <a:schemeClr val="tx1"/>
                </a:solidFill>
              </a:rPr>
              <a:t>「内閣支持率と答弁データの動的相関の研究」</a:t>
            </a:r>
            <a:endParaRPr lang="en-US" altLang="ja-JP" sz="3200" dirty="0">
              <a:solidFill>
                <a:schemeClr val="tx1"/>
              </a:solidFill>
            </a:endParaRPr>
          </a:p>
          <a:p>
            <a:pPr marL="0" indent="0" algn="ctr">
              <a:buNone/>
            </a:pPr>
            <a:endParaRPr lang="en-US" altLang="ja-JP" sz="3200" dirty="0">
              <a:solidFill>
                <a:schemeClr val="tx1"/>
              </a:solidFill>
            </a:endParaRPr>
          </a:p>
          <a:p>
            <a:pPr marL="514350" indent="-514350">
              <a:buFont typeface="+mj-lt"/>
              <a:buAutoNum type="arabicPeriod"/>
            </a:pPr>
            <a:r>
              <a:rPr lang="ja-JP" altLang="en-US" sz="3200" dirty="0">
                <a:solidFill>
                  <a:schemeClr val="tx1"/>
                </a:solidFill>
              </a:rPr>
              <a:t>調査データの拡張</a:t>
            </a:r>
            <a:endParaRPr lang="en-US" altLang="ja-JP" sz="3200" dirty="0">
              <a:solidFill>
                <a:schemeClr val="tx1"/>
              </a:solidFill>
            </a:endParaRPr>
          </a:p>
          <a:p>
            <a:pPr lvl="1">
              <a:buFont typeface="Wingdings" panose="05000000000000000000" pitchFamily="2" charset="2"/>
              <a:buChar char="u"/>
            </a:pPr>
            <a:r>
              <a:rPr lang="ja-JP" altLang="en-US" sz="2800" dirty="0">
                <a:solidFill>
                  <a:schemeClr val="tx1"/>
                </a:solidFill>
              </a:rPr>
              <a:t>データを</a:t>
            </a:r>
            <a:r>
              <a:rPr lang="en-US" altLang="ja-JP" sz="2800" dirty="0">
                <a:solidFill>
                  <a:schemeClr val="tx1"/>
                </a:solidFill>
              </a:rPr>
              <a:t>2001~2018</a:t>
            </a:r>
            <a:r>
              <a:rPr lang="ja-JP" altLang="en-US" sz="2800" dirty="0">
                <a:solidFill>
                  <a:schemeClr val="tx1"/>
                </a:solidFill>
              </a:rPr>
              <a:t>の</a:t>
            </a:r>
            <a:r>
              <a:rPr lang="en-US" altLang="ja-JP" sz="2800" dirty="0">
                <a:solidFill>
                  <a:schemeClr val="tx1"/>
                </a:solidFill>
              </a:rPr>
              <a:t>18</a:t>
            </a:r>
            <a:r>
              <a:rPr lang="ja-JP" altLang="en-US" sz="2800" dirty="0">
                <a:solidFill>
                  <a:schemeClr val="tx1"/>
                </a:solidFill>
              </a:rPr>
              <a:t>年間収集</a:t>
            </a:r>
            <a:endParaRPr lang="en-US" altLang="ja-JP" sz="2800" dirty="0">
              <a:solidFill>
                <a:schemeClr val="tx1"/>
              </a:solidFill>
            </a:endParaRPr>
          </a:p>
          <a:p>
            <a:pPr marL="514350" indent="-514350">
              <a:buFont typeface="+mj-lt"/>
              <a:buAutoNum type="arabicPeriod"/>
            </a:pPr>
            <a:r>
              <a:rPr lang="ja-JP" altLang="en-US" sz="3200" dirty="0">
                <a:solidFill>
                  <a:schemeClr val="tx1"/>
                </a:solidFill>
              </a:rPr>
              <a:t>各単語の使用比率調査</a:t>
            </a:r>
            <a:endParaRPr lang="en-US" altLang="ja-JP" sz="3200" dirty="0">
              <a:solidFill>
                <a:schemeClr val="tx1"/>
              </a:solidFill>
            </a:endParaRPr>
          </a:p>
          <a:p>
            <a:pPr lvl="1">
              <a:buFont typeface="Wingdings" panose="05000000000000000000" pitchFamily="2" charset="2"/>
              <a:buChar char="u"/>
            </a:pPr>
            <a:endParaRPr lang="en-US" altLang="ja-JP" sz="3200" dirty="0">
              <a:solidFill>
                <a:schemeClr val="tx1"/>
              </a:solidFill>
            </a:endParaRPr>
          </a:p>
          <a:p>
            <a:pPr marL="514350" indent="-514350">
              <a:buFont typeface="+mj-lt"/>
              <a:buAutoNum type="arabicPeriod"/>
            </a:pPr>
            <a:r>
              <a:rPr lang="ja-JP" altLang="en-US" sz="3200" dirty="0">
                <a:solidFill>
                  <a:schemeClr val="tx1"/>
                </a:solidFill>
              </a:rPr>
              <a:t>末尾表現による機械学習</a:t>
            </a:r>
            <a:endParaRPr lang="en-US" altLang="ja-JP" sz="3200" dirty="0">
              <a:solidFill>
                <a:schemeClr val="tx1"/>
              </a:solidFill>
            </a:endParaRPr>
          </a:p>
          <a:p>
            <a:pPr>
              <a:buFont typeface="Wingdings" panose="05000000000000000000" pitchFamily="2" charset="2"/>
              <a:buChar char="u"/>
            </a:pPr>
            <a:endParaRPr lang="en-US" altLang="ja-JP" sz="3200" dirty="0">
              <a:solidFill>
                <a:schemeClr val="tx1"/>
              </a:solidFill>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33955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DC568-B776-4A6B-AFE1-7F8F8BD5A7EB}"/>
              </a:ext>
            </a:extLst>
          </p:cNvPr>
          <p:cNvSpPr>
            <a:spLocks noGrp="1"/>
          </p:cNvSpPr>
          <p:nvPr>
            <p:ph type="title"/>
          </p:nvPr>
        </p:nvSpPr>
        <p:spPr>
          <a:xfrm>
            <a:off x="189470" y="57803"/>
            <a:ext cx="8223009" cy="873073"/>
          </a:xfrm>
        </p:spPr>
        <p:txBody>
          <a:bodyPr>
            <a:normAutofit fontScale="90000"/>
          </a:bodyPr>
          <a:lstStyle/>
          <a:p>
            <a:r>
              <a:rPr kumimoji="1" lang="ja-JP" altLang="en-US" dirty="0">
                <a:solidFill>
                  <a:prstClr val="black"/>
                </a:solidFill>
              </a:rPr>
              <a:t>使用頻度が偏っている末尾表現</a:t>
            </a:r>
            <a:endParaRPr kumimoji="1" lang="ja-JP" altLang="en-US" dirty="0"/>
          </a:p>
        </p:txBody>
      </p:sp>
      <p:graphicFrame>
        <p:nvGraphicFramePr>
          <p:cNvPr id="4" name="コンテンツ プレースホルダー 3">
            <a:extLst>
              <a:ext uri="{FF2B5EF4-FFF2-40B4-BE49-F238E27FC236}">
                <a16:creationId xmlns:a16="http://schemas.microsoft.com/office/drawing/2014/main" id="{523D8B41-66EC-4A22-B142-84379EA35714}"/>
              </a:ext>
            </a:extLst>
          </p:cNvPr>
          <p:cNvGraphicFramePr>
            <a:graphicFrameLocks noGrp="1"/>
          </p:cNvGraphicFramePr>
          <p:nvPr>
            <p:ph idx="1"/>
            <p:extLst/>
          </p:nvPr>
        </p:nvGraphicFramePr>
        <p:xfrm>
          <a:off x="139699" y="1117552"/>
          <a:ext cx="8864602" cy="5588052"/>
        </p:xfrm>
        <a:graphic>
          <a:graphicData uri="http://schemas.openxmlformats.org/drawingml/2006/table">
            <a:tbl>
              <a:tblPr/>
              <a:tblGrid>
                <a:gridCol w="875047">
                  <a:extLst>
                    <a:ext uri="{9D8B030D-6E8A-4147-A177-3AD203B41FA5}">
                      <a16:colId xmlns:a16="http://schemas.microsoft.com/office/drawing/2014/main" val="1430547455"/>
                    </a:ext>
                  </a:extLst>
                </a:gridCol>
                <a:gridCol w="547855">
                  <a:extLst>
                    <a:ext uri="{9D8B030D-6E8A-4147-A177-3AD203B41FA5}">
                      <a16:colId xmlns:a16="http://schemas.microsoft.com/office/drawing/2014/main" val="2303999773"/>
                    </a:ext>
                  </a:extLst>
                </a:gridCol>
                <a:gridCol w="875047">
                  <a:extLst>
                    <a:ext uri="{9D8B030D-6E8A-4147-A177-3AD203B41FA5}">
                      <a16:colId xmlns:a16="http://schemas.microsoft.com/office/drawing/2014/main" val="1139522787"/>
                    </a:ext>
                  </a:extLst>
                </a:gridCol>
                <a:gridCol w="547855">
                  <a:extLst>
                    <a:ext uri="{9D8B030D-6E8A-4147-A177-3AD203B41FA5}">
                      <a16:colId xmlns:a16="http://schemas.microsoft.com/office/drawing/2014/main" val="770886275"/>
                    </a:ext>
                  </a:extLst>
                </a:gridCol>
                <a:gridCol w="831928">
                  <a:extLst>
                    <a:ext uri="{9D8B030D-6E8A-4147-A177-3AD203B41FA5}">
                      <a16:colId xmlns:a16="http://schemas.microsoft.com/office/drawing/2014/main" val="1207532650"/>
                    </a:ext>
                  </a:extLst>
                </a:gridCol>
                <a:gridCol w="598583">
                  <a:extLst>
                    <a:ext uri="{9D8B030D-6E8A-4147-A177-3AD203B41FA5}">
                      <a16:colId xmlns:a16="http://schemas.microsoft.com/office/drawing/2014/main" val="2530823720"/>
                    </a:ext>
                  </a:extLst>
                </a:gridCol>
                <a:gridCol w="852219">
                  <a:extLst>
                    <a:ext uri="{9D8B030D-6E8A-4147-A177-3AD203B41FA5}">
                      <a16:colId xmlns:a16="http://schemas.microsoft.com/office/drawing/2014/main" val="2519738757"/>
                    </a:ext>
                  </a:extLst>
                </a:gridCol>
                <a:gridCol w="547855">
                  <a:extLst>
                    <a:ext uri="{9D8B030D-6E8A-4147-A177-3AD203B41FA5}">
                      <a16:colId xmlns:a16="http://schemas.microsoft.com/office/drawing/2014/main" val="1833529058"/>
                    </a:ext>
                  </a:extLst>
                </a:gridCol>
                <a:gridCol w="1095711">
                  <a:extLst>
                    <a:ext uri="{9D8B030D-6E8A-4147-A177-3AD203B41FA5}">
                      <a16:colId xmlns:a16="http://schemas.microsoft.com/office/drawing/2014/main" val="1765806739"/>
                    </a:ext>
                  </a:extLst>
                </a:gridCol>
                <a:gridCol w="547855">
                  <a:extLst>
                    <a:ext uri="{9D8B030D-6E8A-4147-A177-3AD203B41FA5}">
                      <a16:colId xmlns:a16="http://schemas.microsoft.com/office/drawing/2014/main" val="45811266"/>
                    </a:ext>
                  </a:extLst>
                </a:gridCol>
                <a:gridCol w="996792">
                  <a:extLst>
                    <a:ext uri="{9D8B030D-6E8A-4147-A177-3AD203B41FA5}">
                      <a16:colId xmlns:a16="http://schemas.microsoft.com/office/drawing/2014/main" val="1070107226"/>
                    </a:ext>
                  </a:extLst>
                </a:gridCol>
                <a:gridCol w="547855">
                  <a:extLst>
                    <a:ext uri="{9D8B030D-6E8A-4147-A177-3AD203B41FA5}">
                      <a16:colId xmlns:a16="http://schemas.microsoft.com/office/drawing/2014/main" val="811875477"/>
                    </a:ext>
                  </a:extLst>
                </a:gridCol>
              </a:tblGrid>
              <a:tr h="322302">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単語</a:t>
                      </a:r>
                    </a:p>
                  </a:txBody>
                  <a:tcPr marL="7616" marR="7616" marT="761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先行増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7616" marR="7616" marT="761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単語</a:t>
                      </a:r>
                    </a:p>
                  </a:txBody>
                  <a:tcPr marL="7616" marR="7616" marT="761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先行減</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7616" marR="7616" marT="76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7616" marR="7616" marT="761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一致増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7616" marR="7616" marT="761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7616" marR="7616" marT="761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一致減</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7616" marR="7616" marT="76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7616" marR="7616" marT="761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遅行増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7616" marR="7616" marT="761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7616" marR="7616" marT="761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遅行減</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7616" marR="7616" marT="76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925350224"/>
                  </a:ext>
                </a:extLst>
              </a:tr>
              <a:tr h="322302">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いますよ</a:t>
                      </a:r>
                    </a:p>
                  </a:txBody>
                  <a:tcPr marL="7616" marR="7616" marT="761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7616" marR="7616" marT="7616" marB="0" anchor="ctr">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申し上げました</a:t>
                      </a:r>
                    </a:p>
                  </a:txBody>
                  <a:tcPr marL="7616" marR="7616" marT="7616" marB="0" anchor="ctr">
                    <a:lnL>
                      <a:noFill/>
                    </a:lnL>
                    <a:lnR>
                      <a:noFill/>
                    </a:lnR>
                    <a:lnT w="12700" cap="flat" cmpd="sng" algn="ctr">
                      <a:solidFill>
                        <a:srgbClr val="000000"/>
                      </a:solidFill>
                      <a:prstDash val="solid"/>
                      <a:round/>
                      <a:headEnd type="none" w="med" len="med"/>
                      <a:tailEnd type="none" w="med" len="med"/>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3.3</a:t>
                      </a:r>
                    </a:p>
                  </a:txBody>
                  <a:tcPr marL="7616" marR="7616" marT="76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んだと</a:t>
                      </a:r>
                    </a:p>
                  </a:txBody>
                  <a:tcPr marL="7616" marR="7616" marT="761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3.7</a:t>
                      </a:r>
                    </a:p>
                  </a:txBody>
                  <a:tcPr marL="7616" marR="7616" marT="7616"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てまいります</a:t>
                      </a:r>
                    </a:p>
                  </a:txBody>
                  <a:tcPr marL="7616" marR="7616" marT="7616" marB="0" anchor="ctr">
                    <a:lnL>
                      <a:noFill/>
                    </a:lnL>
                    <a:lnR>
                      <a:noFill/>
                    </a:lnR>
                    <a:lnT w="1270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7616" marR="7616" marT="76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ありました</a:t>
                      </a:r>
                    </a:p>
                  </a:txBody>
                  <a:tcPr marL="7616" marR="7616" marT="761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3.4</a:t>
                      </a:r>
                    </a:p>
                  </a:txBody>
                  <a:tcPr marL="7616" marR="7616" marT="7616"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ございました</a:t>
                      </a:r>
                    </a:p>
                  </a:txBody>
                  <a:tcPr marL="7616" marR="7616" marT="7616" marB="0" anchor="ctr">
                    <a:lnL>
                      <a:noFill/>
                    </a:lnL>
                    <a:lnR>
                      <a:noFill/>
                    </a:lnR>
                    <a:lnT w="12700" cap="flat" cmpd="sng" algn="ctr">
                      <a:solidFill>
                        <a:srgbClr val="000000"/>
                      </a:solidFill>
                      <a:prstDash val="solid"/>
                      <a:round/>
                      <a:headEnd type="none" w="med" len="med"/>
                      <a:tailEnd type="none" w="med" len="med"/>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7616" marR="7616" marT="76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extLst>
                  <a:ext uri="{0D108BD9-81ED-4DB2-BD59-A6C34878D82A}">
                    <a16:rowId xmlns:a16="http://schemas.microsoft.com/office/drawing/2014/main" val="2634018285"/>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んですから</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ておきます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れている</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なりません</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できました</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いただきました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911113544"/>
                  </a:ext>
                </a:extLst>
              </a:tr>
              <a:tr h="32230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いるところです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ということです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のとおりです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ございました</a:t>
                      </a:r>
                    </a:p>
                  </a:txBody>
                  <a:tcPr marL="7616" marR="7616" marT="7616" marB="0" anchor="ctr">
                    <a:lnL>
                      <a:noFill/>
                    </a:lnL>
                    <a:lnR>
                      <a:noFill/>
                    </a:lnR>
                    <a:lnT>
                      <a:noFill/>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もそうです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たわけです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3488212529"/>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ていきます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ございました</a:t>
                      </a:r>
                    </a:p>
                  </a:txBody>
                  <a:tcPr marL="7616" marR="7616" marT="7616" marB="0" anchor="ctr">
                    <a:lnL>
                      <a:noFill/>
                    </a:lnL>
                    <a:lnR>
                      <a:noFill/>
                    </a:lnR>
                    <a:lnT>
                      <a:noFill/>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2.7</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じゃないか</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できました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でまいります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申し上げました</a:t>
                      </a:r>
                    </a:p>
                  </a:txBody>
                  <a:tcPr marL="7616" marR="7616" marT="7616" marB="0" anchor="ctr">
                    <a:lnL>
                      <a:noFill/>
                    </a:lnL>
                    <a:lnR>
                      <a:noFill/>
                    </a:lnR>
                    <a:lnT>
                      <a:noFill/>
                    </a:lnT>
                    <a:lnB>
                      <a:noFill/>
                    </a:lnB>
                    <a:solidFill>
                      <a:srgbClr val="2F75B5"/>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extLst>
                  <a:ext uri="{0D108BD9-81ED-4DB2-BD59-A6C34878D82A}">
                    <a16:rowId xmlns:a16="http://schemas.microsoft.com/office/drawing/2014/main" val="3505323909"/>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ないですか</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いきたいと</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たわけです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でまいります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ことはありません</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わけですよ</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369961565"/>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んですよ</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しれません</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があると</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行いました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を進めます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ていただきます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2.4</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338249747"/>
                  </a:ext>
                </a:extLst>
              </a:tr>
              <a:tr h="32230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できました</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おりました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と存じます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いただきました</a:t>
                      </a:r>
                    </a:p>
                  </a:txBody>
                  <a:tcPr marL="7616" marR="7616" marT="7616" marB="0" anchor="ctr">
                    <a:lnL>
                      <a:noFill/>
                    </a:lnL>
                    <a:lnR>
                      <a:noFill/>
                    </a:lnR>
                    <a:lnT>
                      <a:noFill/>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でいます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もございます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498847701"/>
                  </a:ext>
                </a:extLst>
              </a:tr>
              <a:tr h="32230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と考えます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思うんです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ませんよ</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ということです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となります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はならない</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641060048"/>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ませんよ</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もございます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なきゃいかぬ</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ていきます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ていきます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がございます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3607905609"/>
                  </a:ext>
                </a:extLst>
              </a:tr>
              <a:tr h="32230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当たりません</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いただきました</a:t>
                      </a:r>
                    </a:p>
                  </a:txBody>
                  <a:tcPr marL="7616" marR="7616" marT="7616" marB="0" anchor="ctr">
                    <a:lnL>
                      <a:noFill/>
                    </a:lnL>
                    <a:lnR>
                      <a:noFill/>
                    </a:lnR>
                    <a:lnT>
                      <a:noFill/>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いこうと</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当たりません</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たところです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得ません</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1135219404"/>
                  </a:ext>
                </a:extLst>
              </a:tr>
              <a:tr h="32230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ないですよ</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ではありません</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んですか</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しれません</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てまいります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られました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1080695165"/>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いるんです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をいたします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思いますね</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しました</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は思います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990752655"/>
                  </a:ext>
                </a:extLst>
              </a:tr>
              <a:tr h="32230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している</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があると</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わけですから</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ありました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お願い申し上げます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しれません</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4179408336"/>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たところです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に思います</a:t>
                      </a:r>
                    </a:p>
                  </a:txBody>
                  <a:tcPr marL="7616" marR="7616" marT="7616" marB="0" anchor="ctr">
                    <a:lnL>
                      <a:noFill/>
                    </a:lnL>
                    <a:lnR>
                      <a:noFill/>
                    </a:lnR>
                    <a:lnT>
                      <a:noFill/>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てきた</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に思います</a:t>
                      </a:r>
                    </a:p>
                  </a:txBody>
                  <a:tcPr marL="7616" marR="7616" marT="7616" marB="0" anchor="ctr">
                    <a:lnL>
                      <a:noFill/>
                    </a:lnL>
                    <a:lnR>
                      <a:noFill/>
                    </a:lnR>
                    <a:lnT>
                      <a:noFill/>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ありますから</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れている</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990789781"/>
                  </a:ext>
                </a:extLst>
              </a:tr>
              <a:tr h="32230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んですか</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まいりました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はならない</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いるところです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いました</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おりました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706204388"/>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されます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は思います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している</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ませんか</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が必要です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いるわけです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4120764968"/>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ないんです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はあります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いかぬと</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かどうか</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と考えます</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伺いました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3633804657"/>
                  </a:ext>
                </a:extLst>
              </a:tr>
              <a:tr h="32230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わけですね</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んですが</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なきゃならない</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なりました</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ましたね</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いたしました</a:t>
                      </a:r>
                    </a:p>
                  </a:txBody>
                  <a:tcPr marL="7616" marR="7616" marT="7616" marB="0" anchor="ctr">
                    <a:lnL>
                      <a:noFill/>
                    </a:lnL>
                    <a:lnR>
                      <a:noFill/>
                    </a:lnR>
                    <a:lnT>
                      <a:noFill/>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extLst>
                  <a:ext uri="{0D108BD9-81ED-4DB2-BD59-A6C34878D82A}">
                    <a16:rowId xmlns:a16="http://schemas.microsoft.com/office/drawing/2014/main" val="1693951558"/>
                  </a:ext>
                </a:extLst>
              </a:tr>
              <a:tr h="204273">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んでしょう</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を目指します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のかと</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いけません</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行いました</a:t>
                      </a:r>
                    </a:p>
                  </a:txBody>
                  <a:tcPr marL="7616" marR="7616" marT="7616"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を行います</a:t>
                      </a:r>
                    </a:p>
                  </a:txBody>
                  <a:tcPr marL="7616" marR="7616" marT="7616"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7616" marR="7616" marT="7616"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892518014"/>
                  </a:ext>
                </a:extLst>
              </a:tr>
              <a:tr h="322302">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なきゃならない</a:t>
                      </a:r>
                    </a:p>
                  </a:txBody>
                  <a:tcPr marL="7616" marR="7616" marT="761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616" marR="7616" marT="7616" marB="0" anchor="ctr">
                    <a:lnL>
                      <a:noFill/>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いたしました</a:t>
                      </a:r>
                    </a:p>
                  </a:txBody>
                  <a:tcPr marL="7616" marR="7616" marT="7616" marB="0" anchor="ctr">
                    <a:lnL>
                      <a:noFill/>
                    </a:lnL>
                    <a:lnR>
                      <a:noFill/>
                    </a:lnR>
                    <a:lnT>
                      <a:noFill/>
                    </a:lnT>
                    <a:lnB w="1270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7616" marR="7616" marT="76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2F75B5"/>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たんです</a:t>
                      </a:r>
                    </a:p>
                  </a:txBody>
                  <a:tcPr marL="7616" marR="7616" marT="761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616" marR="7616" marT="7616" marB="0" anchor="ctr">
                    <a:lnL>
                      <a:noFill/>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をいたします</a:t>
                      </a:r>
                    </a:p>
                  </a:txBody>
                  <a:tcPr marL="7616" marR="7616" marT="7616" marB="0" anchor="ctr">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んですが</a:t>
                      </a:r>
                    </a:p>
                  </a:txBody>
                  <a:tcPr marL="7616" marR="7616" marT="761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616" marR="7616" marT="7616" marB="0" anchor="ctr">
                    <a:lnL>
                      <a:noFill/>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ですよね</a:t>
                      </a:r>
                    </a:p>
                  </a:txBody>
                  <a:tcPr marL="7616" marR="7616" marT="7616" marB="0" anchor="ctr">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1.6</a:t>
                      </a:r>
                    </a:p>
                  </a:txBody>
                  <a:tcPr marL="7616" marR="7616" marT="76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028273622"/>
                  </a:ext>
                </a:extLst>
              </a:tr>
            </a:tbl>
          </a:graphicData>
        </a:graphic>
      </p:graphicFrame>
    </p:spTree>
    <p:extLst>
      <p:ext uri="{BB962C8B-B14F-4D97-AF65-F5344CB8AC3E}">
        <p14:creationId xmlns:p14="http://schemas.microsoft.com/office/powerpoint/2010/main" val="222607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1C0FDC-24DE-4991-9209-AF57D7A75149}"/>
              </a:ext>
            </a:extLst>
          </p:cNvPr>
          <p:cNvSpPr>
            <a:spLocks noGrp="1"/>
          </p:cNvSpPr>
          <p:nvPr>
            <p:ph type="title"/>
          </p:nvPr>
        </p:nvSpPr>
        <p:spPr>
          <a:xfrm>
            <a:off x="189470" y="57803"/>
            <a:ext cx="8093917" cy="873073"/>
          </a:xfrm>
        </p:spPr>
        <p:txBody>
          <a:bodyPr>
            <a:normAutofit/>
          </a:bodyPr>
          <a:lstStyle/>
          <a:p>
            <a:r>
              <a:rPr lang="ja-JP" altLang="en-US" dirty="0">
                <a:solidFill>
                  <a:prstClr val="black"/>
                </a:solidFill>
              </a:rPr>
              <a:t>使用頻度が偏っている形容詞</a:t>
            </a:r>
            <a:endParaRPr kumimoji="1" lang="ja-JP" altLang="en-US" dirty="0"/>
          </a:p>
        </p:txBody>
      </p:sp>
      <p:graphicFrame>
        <p:nvGraphicFramePr>
          <p:cNvPr id="7" name="コンテンツ プレースホルダー 6">
            <a:extLst>
              <a:ext uri="{FF2B5EF4-FFF2-40B4-BE49-F238E27FC236}">
                <a16:creationId xmlns:a16="http://schemas.microsoft.com/office/drawing/2014/main" id="{F132147C-31FD-4E12-96A8-0C72C856EDEA}"/>
              </a:ext>
            </a:extLst>
          </p:cNvPr>
          <p:cNvGraphicFramePr>
            <a:graphicFrameLocks noGrp="1"/>
          </p:cNvGraphicFramePr>
          <p:nvPr>
            <p:ph idx="1"/>
            <p:extLst/>
          </p:nvPr>
        </p:nvGraphicFramePr>
        <p:xfrm>
          <a:off x="222250" y="1117601"/>
          <a:ext cx="8864600" cy="4867949"/>
        </p:xfrm>
        <a:graphic>
          <a:graphicData uri="http://schemas.openxmlformats.org/drawingml/2006/table">
            <a:tbl>
              <a:tblPr/>
              <a:tblGrid>
                <a:gridCol w="897814">
                  <a:extLst>
                    <a:ext uri="{9D8B030D-6E8A-4147-A177-3AD203B41FA5}">
                      <a16:colId xmlns:a16="http://schemas.microsoft.com/office/drawing/2014/main" val="4079259877"/>
                    </a:ext>
                  </a:extLst>
                </a:gridCol>
                <a:gridCol w="654876">
                  <a:extLst>
                    <a:ext uri="{9D8B030D-6E8A-4147-A177-3AD203B41FA5}">
                      <a16:colId xmlns:a16="http://schemas.microsoft.com/office/drawing/2014/main" val="1253689189"/>
                    </a:ext>
                  </a:extLst>
                </a:gridCol>
                <a:gridCol w="992877">
                  <a:extLst>
                    <a:ext uri="{9D8B030D-6E8A-4147-A177-3AD203B41FA5}">
                      <a16:colId xmlns:a16="http://schemas.microsoft.com/office/drawing/2014/main" val="805118603"/>
                    </a:ext>
                  </a:extLst>
                </a:gridCol>
                <a:gridCol w="697126">
                  <a:extLst>
                    <a:ext uri="{9D8B030D-6E8A-4147-A177-3AD203B41FA5}">
                      <a16:colId xmlns:a16="http://schemas.microsoft.com/office/drawing/2014/main" val="2017021686"/>
                    </a:ext>
                  </a:extLst>
                </a:gridCol>
                <a:gridCol w="929502">
                  <a:extLst>
                    <a:ext uri="{9D8B030D-6E8A-4147-A177-3AD203B41FA5}">
                      <a16:colId xmlns:a16="http://schemas.microsoft.com/office/drawing/2014/main" val="1034547186"/>
                    </a:ext>
                  </a:extLst>
                </a:gridCol>
                <a:gridCol w="570377">
                  <a:extLst>
                    <a:ext uri="{9D8B030D-6E8A-4147-A177-3AD203B41FA5}">
                      <a16:colId xmlns:a16="http://schemas.microsoft.com/office/drawing/2014/main" val="3041058732"/>
                    </a:ext>
                  </a:extLst>
                </a:gridCol>
                <a:gridCol w="876690">
                  <a:extLst>
                    <a:ext uri="{9D8B030D-6E8A-4147-A177-3AD203B41FA5}">
                      <a16:colId xmlns:a16="http://schemas.microsoft.com/office/drawing/2014/main" val="2108037089"/>
                    </a:ext>
                  </a:extLst>
                </a:gridCol>
                <a:gridCol w="570377">
                  <a:extLst>
                    <a:ext uri="{9D8B030D-6E8A-4147-A177-3AD203B41FA5}">
                      <a16:colId xmlns:a16="http://schemas.microsoft.com/office/drawing/2014/main" val="561347669"/>
                    </a:ext>
                  </a:extLst>
                </a:gridCol>
                <a:gridCol w="689205">
                  <a:extLst>
                    <a:ext uri="{9D8B030D-6E8A-4147-A177-3AD203B41FA5}">
                      <a16:colId xmlns:a16="http://schemas.microsoft.com/office/drawing/2014/main" val="119046091"/>
                    </a:ext>
                  </a:extLst>
                </a:gridCol>
                <a:gridCol w="570377">
                  <a:extLst>
                    <a:ext uri="{9D8B030D-6E8A-4147-A177-3AD203B41FA5}">
                      <a16:colId xmlns:a16="http://schemas.microsoft.com/office/drawing/2014/main" val="3225300321"/>
                    </a:ext>
                  </a:extLst>
                </a:gridCol>
                <a:gridCol w="845002">
                  <a:extLst>
                    <a:ext uri="{9D8B030D-6E8A-4147-A177-3AD203B41FA5}">
                      <a16:colId xmlns:a16="http://schemas.microsoft.com/office/drawing/2014/main" val="387899819"/>
                    </a:ext>
                  </a:extLst>
                </a:gridCol>
                <a:gridCol w="570377">
                  <a:extLst>
                    <a:ext uri="{9D8B030D-6E8A-4147-A177-3AD203B41FA5}">
                      <a16:colId xmlns:a16="http://schemas.microsoft.com/office/drawing/2014/main" val="719643966"/>
                    </a:ext>
                  </a:extLst>
                </a:gridCol>
              </a:tblGrid>
              <a:tr h="334727">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単語</a:t>
                      </a:r>
                    </a:p>
                  </a:txBody>
                  <a:tcPr marL="7924" marR="7924" marT="79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先行増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7924" marR="7924" marT="79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7924" marR="7924" marT="79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先行減</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7924" marR="7924" marT="792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7924" marR="7924" marT="79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一致増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7924" marR="7924" marT="79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7924" marR="7924" marT="79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一致減</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7924" marR="7924" marT="792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7924" marR="7924" marT="79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遅行増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減</a:t>
                      </a:r>
                    </a:p>
                  </a:txBody>
                  <a:tcPr marL="7924" marR="7924" marT="79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7924" marR="7924" marT="79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遅行減</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増</a:t>
                      </a:r>
                    </a:p>
                  </a:txBody>
                  <a:tcPr marL="7924" marR="7924" marT="792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572584148"/>
                  </a:ext>
                </a:extLst>
              </a:tr>
              <a:tr h="220527">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甘い</a:t>
                      </a:r>
                    </a:p>
                  </a:txBody>
                  <a:tcPr marL="7924" marR="7924" marT="79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6.1</a:t>
                      </a:r>
                    </a:p>
                  </a:txBody>
                  <a:tcPr marL="7924" marR="7924" marT="7924"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揺るぎない</a:t>
                      </a:r>
                    </a:p>
                  </a:txBody>
                  <a:tcPr marL="7924" marR="7924" marT="7924" marB="0" anchor="ctr">
                    <a:lnL>
                      <a:noFill/>
                    </a:lnL>
                    <a:lnR>
                      <a:noFill/>
                    </a:lnR>
                    <a:lnT w="12700" cap="flat" cmpd="sng" algn="ctr">
                      <a:solidFill>
                        <a:srgbClr val="000000"/>
                      </a:solidFill>
                      <a:prstDash val="solid"/>
                      <a:round/>
                      <a:headEnd type="none" w="med" len="med"/>
                      <a:tailEnd type="none" w="med" len="med"/>
                    </a:lnT>
                    <a:lnB>
                      <a:noFill/>
                    </a:lnB>
                    <a:solidFill>
                      <a:srgbClr val="9BC2E6"/>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8.6</a:t>
                      </a:r>
                    </a:p>
                  </a:txBody>
                  <a:tcPr marL="7924" marR="7924" marT="792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C2E6"/>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恐ろしい</a:t>
                      </a:r>
                    </a:p>
                  </a:txBody>
                  <a:tcPr marL="7924" marR="7924" marT="79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13.8</a:t>
                      </a:r>
                    </a:p>
                  </a:txBody>
                  <a:tcPr marL="7924" marR="7924" marT="7924"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恥ずかしい</a:t>
                      </a:r>
                    </a:p>
                  </a:txBody>
                  <a:tcPr marL="7924" marR="7924" marT="7924" marB="0" anchor="ctr">
                    <a:lnL>
                      <a:noFill/>
                    </a:lnL>
                    <a:lnR>
                      <a:noFill/>
                    </a:lnR>
                    <a:lnT w="12700" cap="flat" cmpd="sng" algn="ctr">
                      <a:solidFill>
                        <a:srgbClr val="000000"/>
                      </a:solidFill>
                      <a:prstDash val="solid"/>
                      <a:round/>
                      <a:headEnd type="none" w="med" len="med"/>
                      <a:tailEnd type="none" w="med" len="med"/>
                    </a:lnT>
                    <a:lnB>
                      <a:noFill/>
                    </a:lnB>
                    <a:solidFill>
                      <a:srgbClr val="4472C4"/>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12.4</a:t>
                      </a:r>
                    </a:p>
                  </a:txBody>
                  <a:tcPr marL="7924" marR="7924" marT="792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4472C4"/>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しんどい</a:t>
                      </a:r>
                    </a:p>
                  </a:txBody>
                  <a:tcPr marL="7924" marR="7924" marT="79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8.1</a:t>
                      </a:r>
                    </a:p>
                  </a:txBody>
                  <a:tcPr marL="7924" marR="7924" marT="7924"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つらい</a:t>
                      </a:r>
                    </a:p>
                  </a:txBody>
                  <a:tcPr marL="7924" marR="7924" marT="7924" marB="0" anchor="ctr">
                    <a:lnL>
                      <a:noFill/>
                    </a:lnL>
                    <a:lnR>
                      <a:noFill/>
                    </a:lnR>
                    <a:lnT w="12700" cap="flat" cmpd="sng" algn="ctr">
                      <a:solidFill>
                        <a:srgbClr val="000000"/>
                      </a:solidFill>
                      <a:prstDash val="solid"/>
                      <a:round/>
                      <a:headEnd type="none" w="med" len="med"/>
                      <a:tailEnd type="none" w="med" len="med"/>
                    </a:lnT>
                    <a:lnB>
                      <a:noFill/>
                    </a:lnB>
                    <a:solidFill>
                      <a:srgbClr val="4472C4"/>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7924" marR="7924" marT="792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4472C4"/>
                    </a:solidFill>
                  </a:tcPr>
                </a:tc>
                <a:extLst>
                  <a:ext uri="{0D108BD9-81ED-4DB2-BD59-A6C34878D82A}">
                    <a16:rowId xmlns:a16="http://schemas.microsoft.com/office/drawing/2014/main" val="951930043"/>
                  </a:ext>
                </a:extLst>
              </a:tr>
              <a:tr h="220527">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こい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4.3</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申し訳ない</a:t>
                      </a:r>
                    </a:p>
                  </a:txBody>
                  <a:tcPr marL="7924" marR="7924" marT="7924" marB="0" anchor="ctr">
                    <a:lnL>
                      <a:noFill/>
                    </a:lnL>
                    <a:lnR>
                      <a:noFill/>
                    </a:lnR>
                    <a:lnT>
                      <a:noFill/>
                    </a:lnT>
                    <a:lnB>
                      <a:noFill/>
                    </a:lnB>
                    <a:solidFill>
                      <a:srgbClr val="4472C4"/>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6.3</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4472C4"/>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やむを得ない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申し訳ない</a:t>
                      </a:r>
                    </a:p>
                  </a:txBody>
                  <a:tcPr marL="7924" marR="7924" marT="7924" marB="0" anchor="ctr">
                    <a:lnL>
                      <a:noFill/>
                    </a:lnL>
                    <a:lnR>
                      <a:noFill/>
                    </a:lnR>
                    <a:lnT>
                      <a:noFill/>
                    </a:lnT>
                    <a:lnB>
                      <a:noFill/>
                    </a:lnB>
                    <a:solidFill>
                      <a:srgbClr val="4472C4"/>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4472C4"/>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とうとい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申し訳ない</a:t>
                      </a:r>
                    </a:p>
                  </a:txBody>
                  <a:tcPr marL="7924" marR="7924" marT="7924" marB="0" anchor="ctr">
                    <a:lnL>
                      <a:noFill/>
                    </a:lnL>
                    <a:lnR>
                      <a:noFill/>
                    </a:lnR>
                    <a:lnT>
                      <a:noFill/>
                    </a:lnT>
                    <a:lnB>
                      <a:noFill/>
                    </a:lnB>
                    <a:solidFill>
                      <a:srgbClr val="4472C4"/>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4472C4"/>
                    </a:solidFill>
                  </a:tcPr>
                </a:tc>
                <a:extLst>
                  <a:ext uri="{0D108BD9-81ED-4DB2-BD59-A6C34878D82A}">
                    <a16:rowId xmlns:a16="http://schemas.microsoft.com/office/drawing/2014/main" val="2816374648"/>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がたい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4.2</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しんどい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危ない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6.5</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楽しい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人間らしい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4.0</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寒い</a:t>
                      </a:r>
                    </a:p>
                  </a:txBody>
                  <a:tcPr marL="7924" marR="7924" marT="7924" marB="0" anchor="ctr">
                    <a:lnL>
                      <a:noFill/>
                    </a:lnL>
                    <a:lnR>
                      <a:noFill/>
                    </a:lnR>
                    <a:lnT>
                      <a:noFill/>
                    </a:lnT>
                    <a:lnB>
                      <a:noFill/>
                    </a:lnB>
                    <a:solidFill>
                      <a:srgbClr val="92D05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7.3</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extLst>
                  <a:ext uri="{0D108BD9-81ED-4DB2-BD59-A6C34878D82A}">
                    <a16:rowId xmlns:a16="http://schemas.microsoft.com/office/drawing/2014/main" val="2342344419"/>
                  </a:ext>
                </a:extLst>
              </a:tr>
              <a:tr h="3347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きつい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暑い</a:t>
                      </a:r>
                    </a:p>
                  </a:txBody>
                  <a:tcPr marL="7924" marR="7924" marT="7924" marB="0" anchor="ctr">
                    <a:lnL>
                      <a:noFill/>
                    </a:lnL>
                    <a:lnR>
                      <a:noFill/>
                    </a:lnR>
                    <a:lnT>
                      <a:noFill/>
                    </a:lnT>
                    <a:lnB>
                      <a:noFill/>
                    </a:lnB>
                    <a:solidFill>
                      <a:srgbClr val="92D05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速い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4.9</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怖い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目覚ましい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3.5</a:t>
                      </a:r>
                    </a:p>
                  </a:txBody>
                  <a:tcPr marL="7924" marR="7924" marT="7924" marB="0" anchor="ctr">
                    <a:lnL>
                      <a:noFill/>
                    </a:lnL>
                    <a:lnR>
                      <a:noFill/>
                    </a:lnR>
                    <a:lnT>
                      <a:noFill/>
                    </a:lnT>
                    <a:lnB>
                      <a:noFill/>
                    </a:lnB>
                    <a:solidFill>
                      <a:srgbClr val="FFC000"/>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言うまでもない</a:t>
                      </a:r>
                    </a:p>
                  </a:txBody>
                  <a:tcPr marL="7924" marR="7924" marT="7924" marB="0" anchor="ctr">
                    <a:lnL>
                      <a:noFill/>
                    </a:lnL>
                    <a:lnR>
                      <a:noFill/>
                    </a:lnR>
                    <a:lnT>
                      <a:noFill/>
                    </a:lnT>
                    <a:lnB>
                      <a:noFill/>
                    </a:lnB>
                    <a:solidFill>
                      <a:srgbClr val="4472C4"/>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6.3</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4472C4"/>
                    </a:solidFill>
                  </a:tcPr>
                </a:tc>
                <a:extLst>
                  <a:ext uri="{0D108BD9-81ED-4DB2-BD59-A6C34878D82A}">
                    <a16:rowId xmlns:a16="http://schemas.microsoft.com/office/drawing/2014/main" val="4125484363"/>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忙しい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短い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5.6</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物すごい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乏しい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浅い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恐ろしい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5.4</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1665621614"/>
                  </a:ext>
                </a:extLst>
              </a:tr>
              <a:tr h="220527">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親しい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うれしい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5.5</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おいしい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4.5</a:t>
                      </a:r>
                    </a:p>
                  </a:txBody>
                  <a:tcPr marL="7924" marR="7924" marT="7924"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優しい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4.6</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いち早い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かいい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5.1</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3739179914"/>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思わしくない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尊い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根強い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貧しい</a:t>
                      </a:r>
                    </a:p>
                  </a:txBody>
                  <a:tcPr marL="7924" marR="7924" marT="7924" marB="0" anchor="ctr">
                    <a:lnL>
                      <a:noFill/>
                    </a:lnL>
                    <a:lnR>
                      <a:noFill/>
                    </a:lnR>
                    <a:lnT>
                      <a:noFill/>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遠慮ない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欲しい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3276751252"/>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快い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貧しい</a:t>
                      </a:r>
                    </a:p>
                  </a:txBody>
                  <a:tcPr marL="7924" marR="7924" marT="7924" marB="0" anchor="ctr">
                    <a:lnL>
                      <a:noFill/>
                    </a:lnL>
                    <a:lnR>
                      <a:noFill/>
                    </a:lnR>
                    <a:lnT>
                      <a:noFill/>
                    </a:lnT>
                    <a:lnB>
                      <a:noFill/>
                    </a:lnB>
                    <a:solidFill>
                      <a:srgbClr val="2F75B5"/>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2F75B5"/>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目覚ましい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7924" marR="7924" marT="7924"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尊い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3.7</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おもしろい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7924" marR="7924" marT="7924"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恥ずかしい</a:t>
                      </a:r>
                    </a:p>
                  </a:txBody>
                  <a:tcPr marL="7924" marR="7924" marT="7924" marB="0" anchor="ctr">
                    <a:lnL>
                      <a:noFill/>
                    </a:lnL>
                    <a:lnR>
                      <a:noFill/>
                    </a:lnR>
                    <a:lnT>
                      <a:noFill/>
                    </a:lnT>
                    <a:lnB>
                      <a:noFill/>
                    </a:lnB>
                    <a:solidFill>
                      <a:srgbClr val="4472C4"/>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4472C4"/>
                    </a:solidFill>
                  </a:tcPr>
                </a:tc>
                <a:extLst>
                  <a:ext uri="{0D108BD9-81ED-4DB2-BD59-A6C34878D82A}">
                    <a16:rowId xmlns:a16="http://schemas.microsoft.com/office/drawing/2014/main" val="1722823846"/>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好ましい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危ない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4.4</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痛ましい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ありがたい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ゆゆしい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2.7</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激しい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1877617876"/>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難い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言うまでもない</a:t>
                      </a:r>
                    </a:p>
                  </a:txBody>
                  <a:tcPr marL="7924" marR="7924" marT="7924" marB="0" anchor="ctr">
                    <a:lnL>
                      <a:noFill/>
                    </a:lnL>
                    <a:lnR>
                      <a:noFill/>
                    </a:lnR>
                    <a:lnT>
                      <a:noFill/>
                    </a:lnT>
                    <a:lnB>
                      <a:noFill/>
                    </a:lnB>
                    <a:solidFill>
                      <a:srgbClr val="4472C4"/>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4472C4"/>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すごい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すばらしい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3.2</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明るい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有り難い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789870853"/>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寒い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924" marR="7924" marT="7924" marB="0" anchor="ctr">
                    <a:lnL>
                      <a:noFill/>
                    </a:lnL>
                    <a:lnR>
                      <a:noFill/>
                    </a:lnR>
                    <a:lnT>
                      <a:noFill/>
                    </a:lnT>
                    <a:lnB>
                      <a:noFill/>
                    </a:lnB>
                    <a:solidFill>
                      <a:srgbClr val="92D05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痛ましい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寒い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3.3</a:t>
                      </a:r>
                    </a:p>
                  </a:txBody>
                  <a:tcPr marL="7924" marR="7924" marT="7924" marB="0" anchor="ctr">
                    <a:lnL>
                      <a:noFill/>
                    </a:lnL>
                    <a:lnR>
                      <a:noFill/>
                    </a:lnR>
                    <a:lnT>
                      <a:noFill/>
                    </a:lnT>
                    <a:lnB>
                      <a:noFill/>
                    </a:lnB>
                    <a:solidFill>
                      <a:srgbClr val="92D05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重たい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遠い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懐かしい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960323979"/>
                  </a:ext>
                </a:extLst>
              </a:tr>
              <a:tr h="220527">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軽々しい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つらい</a:t>
                      </a:r>
                    </a:p>
                  </a:txBody>
                  <a:tcPr marL="7924" marR="7924" marT="7924" marB="0" anchor="ctr">
                    <a:lnL>
                      <a:noFill/>
                    </a:lnL>
                    <a:lnR>
                      <a:noFill/>
                    </a:lnR>
                    <a:lnT>
                      <a:noFill/>
                    </a:lnT>
                    <a:lnB>
                      <a:noFill/>
                    </a:lnB>
                    <a:solidFill>
                      <a:srgbClr val="4472C4"/>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3.0</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4472C4"/>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やさい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うれしい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手厚い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まずい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06979527"/>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悩ましい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すばらしい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おもしろい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著しい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2.7</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おいしい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924" marR="7924" marT="7924" marB="0" anchor="ctr">
                    <a:lnL>
                      <a:noFill/>
                    </a:lnL>
                    <a:lnR>
                      <a:noFill/>
                    </a:lnR>
                    <a:lnT>
                      <a:noFill/>
                    </a:lnT>
                    <a:lnB>
                      <a:noFill/>
                    </a:lnB>
                    <a:solidFill>
                      <a:srgbClr val="FFC000"/>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済まない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3303419775"/>
                  </a:ext>
                </a:extLst>
              </a:tr>
              <a:tr h="220527">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濃い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有り難い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心強い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深い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痛ましい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麗しい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219186166"/>
                  </a:ext>
                </a:extLst>
              </a:tr>
              <a:tr h="220527">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あまねい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人間らしい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詳しい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そぐわない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がたい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2.0</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悲しい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1144703376"/>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激しい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弱い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安い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2.2</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悔しい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ふさわしい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忙しい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758701968"/>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興味深い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もどかしい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暗い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意義深い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すごい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望ましい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2.5</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2697001107"/>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やむを得ない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数少ない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甘い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ふさわしい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根強い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やむを得ない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2.2</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1169683859"/>
                  </a:ext>
                </a:extLst>
              </a:tr>
              <a:tr h="220527">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少ない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ゆゆしい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手厚い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美しい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小さい</a:t>
                      </a:r>
                    </a:p>
                  </a:txBody>
                  <a:tcPr marL="7924" marR="7924" marT="7924" marB="0" anchor="ctr">
                    <a:lnL w="1270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924" marR="7924" marT="7924" marB="0" anchor="ctr">
                    <a:lnL>
                      <a:noFill/>
                    </a:lnL>
                    <a:lnR>
                      <a:noFill/>
                    </a:lnR>
                    <a:lnT>
                      <a:noFill/>
                    </a:lnT>
                    <a:lnB>
                      <a:noFill/>
                    </a:lnB>
                    <a:solidFill>
                      <a:srgbClr val="FFE699"/>
                    </a:solidFill>
                  </a:tcPr>
                </a:tc>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珍しい</a:t>
                      </a:r>
                    </a:p>
                  </a:txBody>
                  <a:tcPr marL="7924" marR="7924" marT="7924" marB="0" anchor="ctr">
                    <a:lnL>
                      <a:noFill/>
                    </a:lnL>
                    <a:lnR>
                      <a:noFill/>
                    </a:lnR>
                    <a:lnT>
                      <a:noFill/>
                    </a:lnT>
                    <a:lnB>
                      <a:noFill/>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2.2</a:t>
                      </a:r>
                    </a:p>
                  </a:txBody>
                  <a:tcPr marL="7924" marR="7924" marT="7924" marB="0" anchor="ctr">
                    <a:lnL>
                      <a:noFill/>
                    </a:lnL>
                    <a:lnR w="12700" cap="flat" cmpd="sng" algn="ctr">
                      <a:solidFill>
                        <a:srgbClr val="000000"/>
                      </a:solidFill>
                      <a:prstDash val="solid"/>
                      <a:round/>
                      <a:headEnd type="none" w="med" len="med"/>
                      <a:tailEnd type="none" w="med" len="med"/>
                    </a:lnR>
                    <a:lnT>
                      <a:noFill/>
                    </a:lnT>
                    <a:lnB>
                      <a:noFill/>
                    </a:lnB>
                    <a:solidFill>
                      <a:srgbClr val="BDD7EE"/>
                    </a:solidFill>
                  </a:tcPr>
                </a:tc>
                <a:extLst>
                  <a:ext uri="{0D108BD9-81ED-4DB2-BD59-A6C34878D82A}">
                    <a16:rowId xmlns:a16="http://schemas.microsoft.com/office/drawing/2014/main" val="1704773099"/>
                  </a:ext>
                </a:extLst>
              </a:tr>
              <a:tr h="229009">
                <a:tc>
                  <a:txBody>
                    <a:bodyPr/>
                    <a:lstStyle/>
                    <a:p>
                      <a:pPr algn="ctr"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きめ細かい</a:t>
                      </a:r>
                    </a:p>
                  </a:txBody>
                  <a:tcPr marL="7924" marR="7924" marT="792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924" marR="7924" marT="7924" marB="0" anchor="ctr">
                    <a:lnL>
                      <a:noFill/>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遠い</a:t>
                      </a:r>
                    </a:p>
                  </a:txBody>
                  <a:tcPr marL="7924" marR="7924" marT="7924" marB="0" anchor="ctr">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2.1</a:t>
                      </a:r>
                    </a:p>
                  </a:txBody>
                  <a:tcPr marL="7924" marR="7924" marT="792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7924" marR="7924" marT="792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7924" marR="7924" marT="7924" marB="0" anchor="ctr">
                    <a:lnL>
                      <a:noFill/>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重い</a:t>
                      </a:r>
                    </a:p>
                  </a:txBody>
                  <a:tcPr marL="7924" marR="7924" marT="7924" marB="0" anchor="ctr">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7924" marR="7924" marT="792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暗い</a:t>
                      </a:r>
                    </a:p>
                  </a:txBody>
                  <a:tcPr marL="7924" marR="7924" marT="792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7924" marR="7924" marT="7924" marB="0" anchor="ctr">
                    <a:lnL>
                      <a:noFill/>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親しい</a:t>
                      </a:r>
                    </a:p>
                  </a:txBody>
                  <a:tcPr marL="7924" marR="7924" marT="7924" marB="0" anchor="ctr">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altLang="ja-JP" sz="1000" b="1" i="0" u="none" strike="noStrike" dirty="0">
                          <a:solidFill>
                            <a:srgbClr val="000000"/>
                          </a:solidFill>
                          <a:effectLst/>
                          <a:latin typeface="游ゴシック" panose="020B0400000000000000" pitchFamily="50" charset="-128"/>
                          <a:ea typeface="游ゴシック" panose="020B0400000000000000" pitchFamily="50" charset="-128"/>
                        </a:rPr>
                        <a:t>2.2</a:t>
                      </a:r>
                    </a:p>
                  </a:txBody>
                  <a:tcPr marL="7924" marR="7924" marT="792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873267925"/>
                  </a:ext>
                </a:extLst>
              </a:tr>
            </a:tbl>
          </a:graphicData>
        </a:graphic>
      </p:graphicFrame>
    </p:spTree>
    <p:extLst>
      <p:ext uri="{BB962C8B-B14F-4D97-AF65-F5344CB8AC3E}">
        <p14:creationId xmlns:p14="http://schemas.microsoft.com/office/powerpoint/2010/main" val="249237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8E3FA-3451-4C02-9BB3-6A412543D6DC}"/>
              </a:ext>
            </a:extLst>
          </p:cNvPr>
          <p:cNvSpPr>
            <a:spLocks noGrp="1"/>
          </p:cNvSpPr>
          <p:nvPr>
            <p:ph type="title"/>
          </p:nvPr>
        </p:nvSpPr>
        <p:spPr/>
        <p:txBody>
          <a:bodyPr/>
          <a:lstStyle/>
          <a:p>
            <a:r>
              <a:rPr lang="ja-JP" altLang="en-US" dirty="0"/>
              <a:t>今回</a:t>
            </a:r>
            <a:r>
              <a:rPr kumimoji="1" lang="ja-JP" altLang="en-US" dirty="0"/>
              <a:t>の進捗</a:t>
            </a:r>
          </a:p>
        </p:txBody>
      </p:sp>
      <p:sp>
        <p:nvSpPr>
          <p:cNvPr id="3" name="コンテンツ プレースホルダー 2">
            <a:extLst>
              <a:ext uri="{FF2B5EF4-FFF2-40B4-BE49-F238E27FC236}">
                <a16:creationId xmlns:a16="http://schemas.microsoft.com/office/drawing/2014/main" id="{DC97AF0D-1A7C-4E6E-B3A9-4385994A38F6}"/>
              </a:ext>
            </a:extLst>
          </p:cNvPr>
          <p:cNvSpPr>
            <a:spLocks noGrp="1"/>
          </p:cNvSpPr>
          <p:nvPr>
            <p:ph idx="1"/>
          </p:nvPr>
        </p:nvSpPr>
        <p:spPr/>
        <p:txBody>
          <a:bodyPr/>
          <a:lstStyle/>
          <a:p>
            <a:pPr marL="0" indent="0" algn="ctr">
              <a:buNone/>
            </a:pPr>
            <a:r>
              <a:rPr lang="ja-JP" altLang="en-US" sz="2800" dirty="0">
                <a:solidFill>
                  <a:schemeClr val="tx1"/>
                </a:solidFill>
              </a:rPr>
              <a:t>「内閣支持率と答弁データの動的相関の研究」</a:t>
            </a:r>
            <a:endParaRPr lang="en-US" altLang="ja-JP" sz="2800" dirty="0">
              <a:solidFill>
                <a:schemeClr val="tx1"/>
              </a:solidFill>
            </a:endParaRPr>
          </a:p>
          <a:p>
            <a:pPr marL="0" indent="0" algn="ctr">
              <a:buNone/>
            </a:pPr>
            <a:endParaRPr lang="en-US" altLang="ja-JP" sz="2800" dirty="0">
              <a:solidFill>
                <a:schemeClr val="tx1"/>
              </a:solidFill>
            </a:endParaRPr>
          </a:p>
          <a:p>
            <a:pPr marL="514350" indent="-514350">
              <a:buFont typeface="+mj-lt"/>
              <a:buAutoNum type="arabicPeriod"/>
            </a:pPr>
            <a:r>
              <a:rPr lang="ja-JP" altLang="en-US" sz="2800" dirty="0">
                <a:solidFill>
                  <a:schemeClr val="tx1"/>
                </a:solidFill>
              </a:rPr>
              <a:t>色々なパターンで機械学習をした</a:t>
            </a:r>
            <a:endParaRPr lang="en-US" altLang="ja-JP" sz="2600" dirty="0">
              <a:solidFill>
                <a:schemeClr val="tx1"/>
              </a:solidFill>
            </a:endParaRPr>
          </a:p>
          <a:p>
            <a:pPr marL="514350" indent="-514350">
              <a:buFont typeface="+mj-lt"/>
              <a:buAutoNum type="arabicPeriod"/>
            </a:pPr>
            <a:r>
              <a:rPr lang="ja-JP" altLang="en-US" sz="2800" dirty="0">
                <a:solidFill>
                  <a:schemeClr val="tx1"/>
                </a:solidFill>
              </a:rPr>
              <a:t>大臣毎の使用比率が偏っている単語を調べた</a:t>
            </a:r>
            <a:endParaRPr lang="en-US" altLang="ja-JP" sz="2800" dirty="0">
              <a:solidFill>
                <a:schemeClr val="tx1"/>
              </a:solidFill>
            </a:endParaRPr>
          </a:p>
          <a:p>
            <a:pPr marL="457200" indent="-457200">
              <a:buFont typeface="+mj-lt"/>
              <a:buAutoNum type="arabicPeriod"/>
            </a:pPr>
            <a:endParaRPr lang="en-US" altLang="ja-JP" dirty="0"/>
          </a:p>
          <a:p>
            <a:endParaRPr kumimoji="1" lang="ja-JP" altLang="en-US" dirty="0"/>
          </a:p>
        </p:txBody>
      </p:sp>
    </p:spTree>
    <p:extLst>
      <p:ext uri="{BB962C8B-B14F-4D97-AF65-F5344CB8AC3E}">
        <p14:creationId xmlns:p14="http://schemas.microsoft.com/office/powerpoint/2010/main" val="160485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3608A2-95E9-4A37-A273-0BD40C75F9FC}"/>
              </a:ext>
            </a:extLst>
          </p:cNvPr>
          <p:cNvSpPr>
            <a:spLocks noGrp="1"/>
          </p:cNvSpPr>
          <p:nvPr>
            <p:ph type="title"/>
          </p:nvPr>
        </p:nvSpPr>
        <p:spPr>
          <a:xfrm>
            <a:off x="189470" y="57803"/>
            <a:ext cx="8954529" cy="873073"/>
          </a:xfrm>
        </p:spPr>
        <p:txBody>
          <a:bodyPr>
            <a:normAutofit fontScale="90000"/>
          </a:bodyPr>
          <a:lstStyle/>
          <a:p>
            <a:r>
              <a:rPr lang="en-US" altLang="ja-JP" dirty="0">
                <a:solidFill>
                  <a:schemeClr val="tx1"/>
                </a:solidFill>
              </a:rPr>
              <a:t>1.</a:t>
            </a:r>
            <a:r>
              <a:rPr lang="ja-JP" altLang="en-US" dirty="0">
                <a:solidFill>
                  <a:schemeClr val="tx1"/>
                </a:solidFill>
              </a:rPr>
              <a:t>色々なパターンで機械学習をした</a:t>
            </a:r>
            <a:endParaRPr kumimoji="1" lang="ja-JP" altLang="en-US" dirty="0"/>
          </a:p>
        </p:txBody>
      </p:sp>
      <p:sp>
        <p:nvSpPr>
          <p:cNvPr id="3" name="コンテンツ プレースホルダー 2">
            <a:extLst>
              <a:ext uri="{FF2B5EF4-FFF2-40B4-BE49-F238E27FC236}">
                <a16:creationId xmlns:a16="http://schemas.microsoft.com/office/drawing/2014/main" id="{674B037F-6190-48D6-8169-7C30A3FADD5E}"/>
              </a:ext>
            </a:extLst>
          </p:cNvPr>
          <p:cNvSpPr>
            <a:spLocks noGrp="1"/>
          </p:cNvSpPr>
          <p:nvPr>
            <p:ph idx="1"/>
          </p:nvPr>
        </p:nvSpPr>
        <p:spPr/>
        <p:txBody>
          <a:bodyPr>
            <a:normAutofit/>
          </a:bodyPr>
          <a:lstStyle/>
          <a:p>
            <a:pPr marL="0" indent="0">
              <a:buNone/>
            </a:pPr>
            <a:r>
              <a:rPr lang="ja-JP" altLang="en-US" dirty="0"/>
              <a:t>各カテゴリを機械学習を用いて高い精度で分類することが出来れば、</a:t>
            </a:r>
            <a:endParaRPr lang="en-US" altLang="ja-JP" dirty="0"/>
          </a:p>
          <a:p>
            <a:pPr marL="0" indent="0">
              <a:buNone/>
            </a:pPr>
            <a:r>
              <a:rPr lang="ja-JP" altLang="en-US" dirty="0"/>
              <a:t>支持率が上昇させるために必要な発言などの予想が出来る。</a:t>
            </a:r>
            <a:endParaRPr lang="en-US" altLang="ja-JP" dirty="0"/>
          </a:p>
          <a:p>
            <a:pPr marL="0" indent="0">
              <a:buNone/>
            </a:pPr>
            <a:endParaRPr lang="en-US" altLang="ja-JP" dirty="0"/>
          </a:p>
          <a:p>
            <a:pPr>
              <a:buFont typeface="Wingdings" panose="05000000000000000000" pitchFamily="2" charset="2"/>
              <a:buChar char="l"/>
            </a:pPr>
            <a:r>
              <a:rPr lang="ja-JP" altLang="en-US" dirty="0"/>
              <a:t>入力単語数（閾値を設定し、あまり使われていない単語は入力しない）</a:t>
            </a:r>
            <a:endParaRPr lang="en-US" altLang="ja-JP" dirty="0"/>
          </a:p>
          <a:p>
            <a:pPr lvl="1">
              <a:buFont typeface="Wingdings" panose="05000000000000000000" pitchFamily="2" charset="2"/>
              <a:buChar char="l"/>
            </a:pPr>
            <a:r>
              <a:rPr lang="ja-JP" altLang="en-US" dirty="0"/>
              <a:t>閾値は</a:t>
            </a:r>
            <a:r>
              <a:rPr lang="en-US" altLang="ja-JP" dirty="0"/>
              <a:t>[0.1%,0.04%,0.001%]</a:t>
            </a:r>
            <a:r>
              <a:rPr lang="ja-JP" altLang="en-US" dirty="0"/>
              <a:t>の三パターン</a:t>
            </a:r>
            <a:endParaRPr lang="en-US" altLang="ja-JP" dirty="0"/>
          </a:p>
          <a:p>
            <a:pPr>
              <a:buFont typeface="Wingdings" panose="05000000000000000000" pitchFamily="2" charset="2"/>
              <a:buChar char="l"/>
            </a:pPr>
            <a:r>
              <a:rPr lang="ja-JP" altLang="en-US" dirty="0"/>
              <a:t>前月発言・当月発言・翌月発言（３パターン）</a:t>
            </a:r>
            <a:endParaRPr lang="en-US" altLang="ja-JP" dirty="0"/>
          </a:p>
          <a:p>
            <a:pPr>
              <a:buFont typeface="Wingdings" panose="05000000000000000000" pitchFamily="2" charset="2"/>
              <a:buChar char="l"/>
            </a:pPr>
            <a:r>
              <a:rPr lang="ja-JP" altLang="en-US" dirty="0"/>
              <a:t>入力品詞（形容詞・末尾表現・形容詞＋末尾表現の</a:t>
            </a:r>
            <a:r>
              <a:rPr lang="en-US" altLang="ja-JP" dirty="0"/>
              <a:t>3</a:t>
            </a:r>
            <a:r>
              <a:rPr lang="ja-JP" altLang="en-US" dirty="0"/>
              <a:t>パターン）</a:t>
            </a:r>
            <a:endParaRPr lang="en-US" altLang="ja-JP" dirty="0"/>
          </a:p>
          <a:p>
            <a:pPr>
              <a:buFont typeface="Wingdings" panose="05000000000000000000" pitchFamily="2" charset="2"/>
              <a:buChar char="l"/>
            </a:pPr>
            <a:r>
              <a:rPr lang="ja-JP" altLang="en-US" dirty="0"/>
              <a:t>分類器（ナイーブベイズ・ランダムフォレスト）</a:t>
            </a:r>
            <a:endParaRPr lang="en-US" altLang="ja-JP" dirty="0"/>
          </a:p>
          <a:p>
            <a:pPr>
              <a:buFont typeface="Wingdings" panose="05000000000000000000" pitchFamily="2" charset="2"/>
              <a:buChar char="l"/>
            </a:pPr>
            <a:endParaRPr lang="en-US" altLang="ja-JP" dirty="0"/>
          </a:p>
          <a:p>
            <a:pPr marL="0" indent="0">
              <a:buNone/>
            </a:pPr>
            <a:r>
              <a:rPr lang="ja-JP" altLang="en-US" dirty="0"/>
              <a:t>これらを調節して機械学習で高い精度が出るようにした。</a:t>
            </a:r>
            <a:endParaRPr lang="en-US" altLang="ja-JP" dirty="0"/>
          </a:p>
          <a:p>
            <a:pPr marL="384048" lvl="2" indent="0">
              <a:buNone/>
            </a:pPr>
            <a:endParaRPr lang="en-US" altLang="ja-JP" dirty="0"/>
          </a:p>
          <a:p>
            <a:pPr marL="384048" lvl="2" indent="0">
              <a:buNone/>
            </a:pPr>
            <a:endParaRPr lang="en-US" altLang="ja-JP" dirty="0"/>
          </a:p>
          <a:p>
            <a:pPr marL="384048" lvl="2" indent="0">
              <a:buNone/>
            </a:pPr>
            <a:endParaRPr lang="en-US" altLang="ja-JP" dirty="0"/>
          </a:p>
        </p:txBody>
      </p:sp>
      <p:sp>
        <p:nvSpPr>
          <p:cNvPr id="5" name="矢印: 下 4">
            <a:extLst>
              <a:ext uri="{FF2B5EF4-FFF2-40B4-BE49-F238E27FC236}">
                <a16:creationId xmlns:a16="http://schemas.microsoft.com/office/drawing/2014/main" id="{36221618-ADA4-42AA-AD34-A1DE1D42D69C}"/>
              </a:ext>
            </a:extLst>
          </p:cNvPr>
          <p:cNvSpPr/>
          <p:nvPr/>
        </p:nvSpPr>
        <p:spPr>
          <a:xfrm>
            <a:off x="3810000" y="1914525"/>
            <a:ext cx="609600" cy="514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013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3608A2-95E9-4A37-A273-0BD40C75F9FC}"/>
              </a:ext>
            </a:extLst>
          </p:cNvPr>
          <p:cNvSpPr>
            <a:spLocks noGrp="1"/>
          </p:cNvSpPr>
          <p:nvPr>
            <p:ph type="title"/>
          </p:nvPr>
        </p:nvSpPr>
        <p:spPr>
          <a:xfrm>
            <a:off x="189470" y="57803"/>
            <a:ext cx="8954529" cy="873073"/>
          </a:xfrm>
        </p:spPr>
        <p:txBody>
          <a:bodyPr>
            <a:normAutofit fontScale="90000"/>
          </a:bodyPr>
          <a:lstStyle/>
          <a:p>
            <a:r>
              <a:rPr lang="en-US" altLang="ja-JP" dirty="0">
                <a:solidFill>
                  <a:schemeClr val="tx1"/>
                </a:solidFill>
              </a:rPr>
              <a:t>1.</a:t>
            </a:r>
            <a:r>
              <a:rPr lang="ja-JP" altLang="en-US" dirty="0">
                <a:solidFill>
                  <a:schemeClr val="tx1"/>
                </a:solidFill>
              </a:rPr>
              <a:t>色々なパターンで機械学習をした</a:t>
            </a:r>
            <a:endParaRPr kumimoji="1" lang="ja-JP" altLang="en-US" dirty="0"/>
          </a:p>
        </p:txBody>
      </p:sp>
      <p:sp>
        <p:nvSpPr>
          <p:cNvPr id="3" name="コンテンツ プレースホルダー 2">
            <a:extLst>
              <a:ext uri="{FF2B5EF4-FFF2-40B4-BE49-F238E27FC236}">
                <a16:creationId xmlns:a16="http://schemas.microsoft.com/office/drawing/2014/main" id="{674B037F-6190-48D6-8169-7C30A3FADD5E}"/>
              </a:ext>
            </a:extLst>
          </p:cNvPr>
          <p:cNvSpPr>
            <a:spLocks noGrp="1"/>
          </p:cNvSpPr>
          <p:nvPr>
            <p:ph idx="1"/>
          </p:nvPr>
        </p:nvSpPr>
        <p:spPr/>
        <p:txBody>
          <a:bodyPr>
            <a:normAutofit/>
          </a:bodyPr>
          <a:lstStyle/>
          <a:p>
            <a:pPr lvl="2">
              <a:buFont typeface="Wingdings" panose="05000000000000000000" pitchFamily="2" charset="2"/>
              <a:buChar char="u"/>
            </a:pPr>
            <a:endParaRPr lang="en-US" altLang="ja-JP" sz="1600" dirty="0"/>
          </a:p>
          <a:p>
            <a:pPr marL="384048" lvl="2" indent="0">
              <a:buNone/>
            </a:pPr>
            <a:r>
              <a:rPr lang="ja-JP" altLang="en-US" sz="1800" dirty="0"/>
              <a:t>結果</a:t>
            </a:r>
            <a:endParaRPr lang="en-US" altLang="ja-JP" sz="1800" dirty="0"/>
          </a:p>
          <a:p>
            <a:pPr marL="384048" lvl="2" indent="0">
              <a:buNone/>
            </a:pPr>
            <a:r>
              <a:rPr lang="ja-JP" altLang="en-US" sz="1800" dirty="0"/>
              <a:t>・支持率が変化する</a:t>
            </a:r>
            <a:r>
              <a:rPr lang="ja-JP" altLang="en-US" sz="1800" dirty="0">
                <a:highlight>
                  <a:srgbClr val="FFFF00"/>
                </a:highlight>
              </a:rPr>
              <a:t>前月</a:t>
            </a:r>
            <a:r>
              <a:rPr lang="ja-JP" altLang="en-US" sz="1800" dirty="0"/>
              <a:t>の発言を</a:t>
            </a:r>
            <a:endParaRPr lang="en-US" altLang="ja-JP" sz="1800" dirty="0"/>
          </a:p>
          <a:p>
            <a:pPr marL="384048" lvl="2" indent="0">
              <a:buNone/>
            </a:pPr>
            <a:r>
              <a:rPr lang="ja-JP" altLang="en-US" sz="1800" dirty="0"/>
              <a:t>・使用頻度</a:t>
            </a:r>
            <a:r>
              <a:rPr lang="en-US" altLang="ja-JP" sz="1800" dirty="0">
                <a:highlight>
                  <a:srgbClr val="FFFF00"/>
                </a:highlight>
              </a:rPr>
              <a:t>0.04%</a:t>
            </a:r>
            <a:r>
              <a:rPr lang="ja-JP" altLang="en-US" sz="1800" dirty="0">
                <a:highlight>
                  <a:srgbClr val="FFFF00"/>
                </a:highlight>
              </a:rPr>
              <a:t>以下</a:t>
            </a:r>
            <a:r>
              <a:rPr lang="ja-JP" altLang="en-US" sz="1800" dirty="0"/>
              <a:t>の単語を除去し、</a:t>
            </a:r>
            <a:endParaRPr lang="en-US" altLang="ja-JP" sz="1800" dirty="0"/>
          </a:p>
          <a:p>
            <a:pPr marL="384048" lvl="2" indent="0">
              <a:buNone/>
            </a:pPr>
            <a:r>
              <a:rPr lang="ja-JP" altLang="en-US" sz="1800" dirty="0"/>
              <a:t>・</a:t>
            </a:r>
            <a:r>
              <a:rPr lang="ja-JP" altLang="en-US" sz="1800" dirty="0">
                <a:highlight>
                  <a:srgbClr val="FFFF00"/>
                </a:highlight>
              </a:rPr>
              <a:t>ランダムフォレスト</a:t>
            </a:r>
            <a:r>
              <a:rPr lang="ja-JP" altLang="en-US" sz="1800" dirty="0"/>
              <a:t>を使った時</a:t>
            </a:r>
            <a:endParaRPr lang="en-US" altLang="ja-JP" sz="1800" dirty="0"/>
          </a:p>
          <a:p>
            <a:pPr marL="384048" lvl="2" indent="0">
              <a:buNone/>
            </a:pPr>
            <a:r>
              <a:rPr lang="ja-JP" altLang="en-US" sz="1800" dirty="0"/>
              <a:t>最も良い精度を出した。</a:t>
            </a:r>
            <a:endParaRPr lang="en-US" altLang="ja-JP" sz="1800" dirty="0"/>
          </a:p>
          <a:p>
            <a:pPr marL="384048" lvl="2" indent="0">
              <a:buNone/>
            </a:pPr>
            <a:endParaRPr lang="en-US" altLang="ja-JP" sz="1600" b="1" dirty="0"/>
          </a:p>
          <a:p>
            <a:pPr marL="384048" lvl="2" indent="0">
              <a:buNone/>
            </a:pPr>
            <a:r>
              <a:rPr lang="en-US" altLang="ja-JP" sz="1600" b="1" dirty="0" err="1"/>
              <a:t>f1</a:t>
            </a:r>
            <a:r>
              <a:rPr lang="ja-JP" altLang="en-US" sz="1600" b="1" dirty="0"/>
              <a:t>スコアが</a:t>
            </a:r>
            <a:r>
              <a:rPr lang="en-US" altLang="ja-JP" sz="1600" b="1" dirty="0"/>
              <a:t>0.73</a:t>
            </a:r>
          </a:p>
          <a:p>
            <a:pPr marL="384048" lvl="2" indent="0">
              <a:buNone/>
            </a:pPr>
            <a:endParaRPr lang="en-US" altLang="ja-JP" sz="1600" b="1" dirty="0"/>
          </a:p>
          <a:p>
            <a:pPr marL="384048" lvl="2" indent="0">
              <a:buNone/>
            </a:pPr>
            <a:r>
              <a:rPr lang="ja-JP" altLang="en-US" sz="1600" b="1" dirty="0"/>
              <a:t>しかし、</a:t>
            </a:r>
            <a:r>
              <a:rPr lang="ja-JP" altLang="en-US" sz="1600" b="1" u="sng" dirty="0">
                <a:highlight>
                  <a:srgbClr val="FFFF00"/>
                </a:highlight>
              </a:rPr>
              <a:t>この結果に疑惑が生じた</a:t>
            </a:r>
            <a:endParaRPr lang="en-US" altLang="ja-JP" sz="1600" b="1" u="sng" dirty="0">
              <a:highlight>
                <a:srgbClr val="FFFF00"/>
              </a:highlight>
            </a:endParaRPr>
          </a:p>
          <a:p>
            <a:pPr marL="384048" lvl="2" indent="0">
              <a:buNone/>
            </a:pPr>
            <a:endParaRPr lang="en-US" altLang="ja-JP" dirty="0"/>
          </a:p>
          <a:p>
            <a:pPr marL="384048" lvl="2" indent="0">
              <a:buNone/>
            </a:pPr>
            <a:endParaRPr lang="en-US" altLang="ja-JP" dirty="0"/>
          </a:p>
          <a:p>
            <a:pPr marL="384048" lvl="2" indent="0">
              <a:buNone/>
            </a:pPr>
            <a:endParaRPr lang="en-US" altLang="ja-JP" dirty="0"/>
          </a:p>
          <a:p>
            <a:pPr marL="384048" lvl="2" indent="0">
              <a:buNone/>
            </a:pPr>
            <a:endParaRPr lang="en-US" altLang="ja-JP" dirty="0"/>
          </a:p>
        </p:txBody>
      </p:sp>
      <p:pic>
        <p:nvPicPr>
          <p:cNvPr id="4" name="図 3">
            <a:extLst>
              <a:ext uri="{FF2B5EF4-FFF2-40B4-BE49-F238E27FC236}">
                <a16:creationId xmlns:a16="http://schemas.microsoft.com/office/drawing/2014/main" id="{ECD8579F-B87E-47B2-849F-5CBFB6B47496}"/>
              </a:ext>
            </a:extLst>
          </p:cNvPr>
          <p:cNvPicPr>
            <a:picLocks noChangeAspect="1"/>
          </p:cNvPicPr>
          <p:nvPr/>
        </p:nvPicPr>
        <p:blipFill>
          <a:blip r:embed="rId2"/>
          <a:stretch>
            <a:fillRect/>
          </a:stretch>
        </p:blipFill>
        <p:spPr>
          <a:xfrm>
            <a:off x="4930583" y="3197286"/>
            <a:ext cx="3841657" cy="3031032"/>
          </a:xfrm>
          <a:prstGeom prst="rect">
            <a:avLst/>
          </a:prstGeom>
        </p:spPr>
      </p:pic>
      <p:sp>
        <p:nvSpPr>
          <p:cNvPr id="6" name="Rectangle 2">
            <a:extLst>
              <a:ext uri="{FF2B5EF4-FFF2-40B4-BE49-F238E27FC236}">
                <a16:creationId xmlns:a16="http://schemas.microsoft.com/office/drawing/2014/main" id="{19497AD9-349F-4D5F-AF8C-6E73D7A2A50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300" b="0" i="0" u="none" strike="noStrike" cap="none" normalizeH="0" baseline="0">
                <a:ln>
                  <a:noFill/>
                </a:ln>
                <a:solidFill>
                  <a:srgbClr val="333333"/>
                </a:solidFill>
                <a:effectLst/>
                <a:latin typeface="Arial" panose="020B0604020202020204" pitchFamily="34" charset="0"/>
                <a:ea typeface="MathJax_Math-italic"/>
              </a:rPr>
              <a:t>F</a:t>
            </a:r>
            <a:r>
              <a:rPr kumimoji="0" lang="ja-JP" altLang="ja-JP" sz="1300" b="0" i="0" u="none" strike="noStrike" cap="none" normalizeH="0" baseline="0">
                <a:ln>
                  <a:noFill/>
                </a:ln>
                <a:solidFill>
                  <a:srgbClr val="333333"/>
                </a:solidFill>
                <a:effectLst/>
                <a:latin typeface="Arial" panose="020B0604020202020204" pitchFamily="34" charset="0"/>
                <a:ea typeface="MathJax_Main"/>
              </a:rPr>
              <a:t>=2</a:t>
            </a:r>
            <a:r>
              <a:rPr kumimoji="0" lang="ja-JP" altLang="ja-JP" sz="900" b="0" i="0" u="none" strike="noStrike" cap="none" normalizeH="0" baseline="0">
                <a:ln>
                  <a:noFill/>
                </a:ln>
                <a:solidFill>
                  <a:srgbClr val="333333"/>
                </a:solidFill>
                <a:effectLst/>
                <a:latin typeface="Arial" panose="020B0604020202020204" pitchFamily="34" charset="0"/>
                <a:ea typeface="MathJax_Math-italic"/>
              </a:rPr>
              <a:t>P</a:t>
            </a:r>
            <a:r>
              <a:rPr kumimoji="0" lang="ja-JP" altLang="ja-JP" sz="900" b="0" i="0" u="none" strike="noStrike" cap="none" normalizeH="0" baseline="0">
                <a:ln>
                  <a:noFill/>
                </a:ln>
                <a:solidFill>
                  <a:srgbClr val="333333"/>
                </a:solidFill>
                <a:effectLst/>
                <a:latin typeface="Arial" panose="020B0604020202020204" pitchFamily="34" charset="0"/>
                <a:ea typeface="MathJax_Main"/>
              </a:rPr>
              <a:t>∗</a:t>
            </a:r>
            <a:r>
              <a:rPr kumimoji="0" lang="ja-JP" altLang="ja-JP" sz="900" b="0" i="0" u="none" strike="noStrike" cap="none" normalizeH="0" baseline="0">
                <a:ln>
                  <a:noFill/>
                </a:ln>
                <a:solidFill>
                  <a:srgbClr val="333333"/>
                </a:solidFill>
                <a:effectLst/>
                <a:latin typeface="Arial" panose="020B0604020202020204" pitchFamily="34" charset="0"/>
                <a:ea typeface="MathJax_Math-italic"/>
              </a:rPr>
              <a:t>RP</a:t>
            </a:r>
            <a:r>
              <a:rPr kumimoji="0" lang="ja-JP" altLang="ja-JP" sz="900" b="0" i="0" u="none" strike="noStrike" cap="none" normalizeH="0" baseline="0">
                <a:ln>
                  <a:noFill/>
                </a:ln>
                <a:solidFill>
                  <a:srgbClr val="333333"/>
                </a:solidFill>
                <a:effectLst/>
                <a:latin typeface="Arial" panose="020B0604020202020204" pitchFamily="34" charset="0"/>
                <a:ea typeface="MathJax_Main"/>
              </a:rPr>
              <a:t>+</a:t>
            </a:r>
            <a:r>
              <a:rPr kumimoji="0" lang="ja-JP" altLang="ja-JP" sz="900" b="0" i="0" u="none" strike="noStrike" cap="none" normalizeH="0" baseline="0">
                <a:ln>
                  <a:noFill/>
                </a:ln>
                <a:solidFill>
                  <a:srgbClr val="333333"/>
                </a:solidFill>
                <a:effectLst/>
                <a:latin typeface="Arial" panose="020B0604020202020204" pitchFamily="34" charset="0"/>
                <a:ea typeface="MathJax_Math-italic"/>
              </a:rPr>
              <a:t>R</a:t>
            </a:r>
            <a:r>
              <a:rPr kumimoji="0" lang="ja-JP" altLang="ja-JP" sz="1200" b="0" i="0" u="none" strike="noStrike" cap="none" normalizeH="0" baseline="0">
                <a:ln>
                  <a:noFill/>
                </a:ln>
                <a:solidFill>
                  <a:srgbClr val="333333"/>
                </a:solidFill>
                <a:effectLst/>
                <a:latin typeface="Arial" panose="020B0604020202020204" pitchFamily="34" charset="0"/>
                <a:ea typeface="-apple-system"/>
              </a:rPr>
              <a:t>F=2P∗RP+R</a:t>
            </a:r>
            <a:br>
              <a:rPr kumimoji="0" lang="ja-JP" altLang="ja-JP" sz="4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70138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_09_25進捗報告.pptx" id="{AD19CB30-3FD4-463D-B6F9-38010A2BC6F0}" vid="{79C7E91C-6B00-4370-8B0A-D11FA0A23731}"/>
    </a:ext>
  </a:ext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ユーザー定義 1">
      <a:majorFont>
        <a:latin typeface="游ゴシック"/>
        <a:ea typeface="游ゴシック"/>
        <a:cs typeface=""/>
      </a:majorFont>
      <a:minorFont>
        <a:latin typeface="游ゴシック"/>
        <a:ea typeface="游ゴシック"/>
        <a:cs typeface=""/>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2018_09_25進捗報告.pptx" id="{AD19CB30-3FD4-463D-B6F9-38010A2BC6F0}" vid="{190D5763-B393-42CC-8553-3F58EE6144C2}"/>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4533</TotalTime>
  <Words>2252</Words>
  <Application>Microsoft Office PowerPoint</Application>
  <PresentationFormat>画面に合わせる (4:3)</PresentationFormat>
  <Paragraphs>1225</Paragraphs>
  <Slides>21</Slides>
  <Notes>4</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21</vt:i4>
      </vt:variant>
    </vt:vector>
  </HeadingPairs>
  <TitlesOfParts>
    <vt:vector size="33" baseType="lpstr">
      <vt:lpstr>-apple-system</vt:lpstr>
      <vt:lpstr>Hiragino Kaku Gothic Pro W3</vt:lpstr>
      <vt:lpstr>Hiragino Maru Gothic ProN W4</vt:lpstr>
      <vt:lpstr>MathJax_Main</vt:lpstr>
      <vt:lpstr>MathJax_Math-italic</vt:lpstr>
      <vt:lpstr>游ゴシック</vt:lpstr>
      <vt:lpstr>游ゴシック Light</vt:lpstr>
      <vt:lpstr>Arial</vt:lpstr>
      <vt:lpstr>Calibri</vt:lpstr>
      <vt:lpstr>Wingdings</vt:lpstr>
      <vt:lpstr>Office テーマ</vt:lpstr>
      <vt:lpstr>レトロスペクト</vt:lpstr>
      <vt:lpstr>進捗報告 2018/11/7</vt:lpstr>
      <vt:lpstr>目次</vt:lpstr>
      <vt:lpstr>内容説明（図説）</vt:lpstr>
      <vt:lpstr>前回までの進捗</vt:lpstr>
      <vt:lpstr>使用頻度が偏っている末尾表現</vt:lpstr>
      <vt:lpstr>使用頻度が偏っている形容詞</vt:lpstr>
      <vt:lpstr>今回の進捗</vt:lpstr>
      <vt:lpstr>1.色々なパターンで機械学習をした</vt:lpstr>
      <vt:lpstr>1.色々なパターンで機械学習をした</vt:lpstr>
      <vt:lpstr>疑惑</vt:lpstr>
      <vt:lpstr>2.各大臣の単語の使用比率を調査</vt:lpstr>
      <vt:lpstr>各大臣の発言比率（形容詞）</vt:lpstr>
      <vt:lpstr>各大臣の発言比率（末尾表現）</vt:lpstr>
      <vt:lpstr>結果</vt:lpstr>
      <vt:lpstr>考察</vt:lpstr>
      <vt:lpstr>『バカの壁』レビュアーの特徴分析</vt:lpstr>
      <vt:lpstr>研究目的・方針</vt:lpstr>
      <vt:lpstr>研究方法</vt:lpstr>
      <vt:lpstr>レビューの例</vt:lpstr>
      <vt:lpstr>データ取得手法</vt:lpstr>
      <vt:lpstr>進捗状況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 2018/09/25</dc:title>
  <dc:creator>樋口 心</dc:creator>
  <cp:lastModifiedBy>樋口 心</cp:lastModifiedBy>
  <cp:revision>80</cp:revision>
  <dcterms:created xsi:type="dcterms:W3CDTF">2018-09-18T03:21:22Z</dcterms:created>
  <dcterms:modified xsi:type="dcterms:W3CDTF">2018-11-07T04:48:29Z</dcterms:modified>
</cp:coreProperties>
</file>