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6"/>
  </p:notesMasterIdLst>
  <p:sldIdLst>
    <p:sldId id="256" r:id="rId3"/>
    <p:sldId id="297" r:id="rId4"/>
    <p:sldId id="328" r:id="rId5"/>
    <p:sldId id="330" r:id="rId6"/>
    <p:sldId id="339" r:id="rId7"/>
    <p:sldId id="338" r:id="rId8"/>
    <p:sldId id="329" r:id="rId9"/>
    <p:sldId id="346" r:id="rId10"/>
    <p:sldId id="341" r:id="rId11"/>
    <p:sldId id="344" r:id="rId12"/>
    <p:sldId id="342" r:id="rId13"/>
    <p:sldId id="343" r:id="rId14"/>
    <p:sldId id="345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7D66C79-025F-4466-BF6B-FC5493D1E503}">
          <p14:sldIdLst>
            <p14:sldId id="256"/>
            <p14:sldId id="297"/>
            <p14:sldId id="328"/>
            <p14:sldId id="330"/>
            <p14:sldId id="339"/>
            <p14:sldId id="338"/>
            <p14:sldId id="329"/>
            <p14:sldId id="346"/>
            <p14:sldId id="341"/>
            <p14:sldId id="344"/>
            <p14:sldId id="342"/>
            <p14:sldId id="343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樋口 心" initials="樋口" lastIdx="1" clrIdx="0">
    <p:extLst>
      <p:ext uri="{19B8F6BF-5375-455C-9EA6-DF929625EA0E}">
        <p15:presenceInfo xmlns:p15="http://schemas.microsoft.com/office/powerpoint/2012/main" userId="25a50a33c7456e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C4A82-6AA5-4549-AC3A-5ED22DE856DB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A891B-83A4-416C-8374-8E6B1F2FE3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1B65E-EB9F-4909-82BA-745C1C8DA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11F0C3-55C6-4B93-8563-061C5D8C4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386BA-6614-4D39-8484-DA58AA4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6D24C-6CDB-4BF7-9286-C8610A9B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810E1-E159-4B3C-B8AD-A2E3DFE9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59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9C801-401E-4108-AF92-88F73137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1523D-92AD-4836-BA15-94329F921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BF8776-6683-457D-B907-B90D7E4B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715BDC-A4DD-4AB6-8015-7B61CFED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B61F0-80B4-46F6-A0C7-6E58D26D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65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1FF210-899D-440B-AFDB-B923A6C68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7675C8-5770-479F-9119-D76AE6BE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8CC26-D453-497E-9AA6-74B7F469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2B11A6-03EA-47C2-AA09-A87EB004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326FA2-A466-44B1-ABC2-39CCE440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019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6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1" y="57803"/>
            <a:ext cx="7543800" cy="87307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13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28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657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908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81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82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71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CF45E-2688-4D2A-9A11-0FDB93B5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119"/>
            <a:ext cx="9144000" cy="945572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9C27B5-0EBE-4642-AD0C-D1089884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91440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8D0E3-DEA0-4DE1-AB47-BC20710A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90EE9-9534-4949-9FA2-65CB862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5CF2C-9849-4326-BCC3-9B838C0D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375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4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F8AA6A-05F5-414C-A6F4-C382388E1379}"/>
              </a:ext>
            </a:extLst>
          </p:cNvPr>
          <p:cNvCxnSpPr/>
          <p:nvPr userDrawn="1"/>
        </p:nvCxnSpPr>
        <p:spPr>
          <a:xfrm>
            <a:off x="822960" y="138545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3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CBF8-2627-4B05-8153-B57084BA0D00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A52F-A000-403D-81F0-D59116469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9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CF560-9877-4802-9781-31846531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D7288D-72AD-4D21-995A-ED070EF2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0DCD5-D990-4E73-B2EC-E138FFED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C165E-C641-4088-BF9C-C5C88144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98A78-A8D2-45D0-82DE-F965A8F7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1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48BDE-52D2-436A-996F-6292952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CCCA1F-ADB3-441C-8F4C-49AA9DE8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C12FEC-704C-4516-B5C0-ECC07C70F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6C2D21-7E16-4978-9BA6-366117D9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5130B4-2AA1-4F71-B83E-DF06CBDA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B698CE-A1E1-4CE7-B5EE-47B6D3ED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1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FE65C-D6ED-4EDA-9257-83D5DFE2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9FEC2A-9944-4214-A440-9F2E2E7F3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B8D42-4EAE-44FF-B5BC-50DDE13C9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A1BE8A-171A-4DD7-89D4-C5D7E7EB6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84138A-5F02-4D5D-B9D7-1D4CC64AB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DF8982-8B99-4918-B7C6-0575750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567C8F-14C7-4FA2-A8EB-B7812B5D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15460B-33FF-4842-8F59-CE490B52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72AA3-C1F0-4601-8315-AFFB7C27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E3585C-FD73-4BA4-AE83-43F1FD30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19E853-7456-4460-830B-1D9A8452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1540B3-6637-4F67-A3A8-38B0E2AE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75199A-A8CB-46DD-9AE5-71B90B72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6BD773-ECCC-4551-9EB5-8996293A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71CF86-C65C-4461-AF98-617E0324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7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37650-EC65-45E8-B3B0-2F3B9995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27D19-9EC0-4E86-96D5-480D7D65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8F6807-B1F8-4878-A327-86716F1D5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839497-52A1-4E18-BC9C-2888830F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5ACA64-130B-4817-99EF-8DE569A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F8783B-EB68-464D-B1EC-29A1E7CC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3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32462-DE7E-4B9F-AA56-4A69A3B6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B2AFC7-2D77-4BF8-AB2B-2EFF8FEA0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A43DC2-DD46-40AF-87FF-1408FDED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C63F47-4233-465F-8195-24D07921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5DAF1D-2907-41F2-A27B-589894A3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CD52B1-4A5C-4188-9041-14DF0AEC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6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877321-2F69-4B86-B2FD-8369D7A4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AB8C42-01C4-4FC9-BB20-198A4D4C0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BEF34-42C9-42DB-9636-D7C911585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5A9004-F564-4A12-84D4-8F7A67BA7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17093-6FFD-4DB3-9804-6F7564F71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00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3089"/>
            <a:ext cx="9144000" cy="873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597" y="1121788"/>
            <a:ext cx="8864738" cy="51794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10C514-BCC6-43AD-A81A-D8940CAB7938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36762A-88F1-4415-9460-2C897E803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53743" y="1037629"/>
            <a:ext cx="89325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9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7B946-F8FC-4137-9D28-5C4CFD711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040" y="1259380"/>
            <a:ext cx="4541289" cy="244440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/>
              <a:t>進捗報告</a:t>
            </a:r>
            <a:br>
              <a:rPr lang="en-US" altLang="ja-JP" sz="4800" dirty="0"/>
            </a:br>
            <a:r>
              <a:rPr lang="en-US" altLang="ja-JP" sz="4800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2018/11/7</a:t>
            </a:r>
            <a:endParaRPr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DEAD52-D7C3-43FE-933F-2024382AE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b="1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201511175  </a:t>
            </a:r>
            <a:r>
              <a:rPr lang="en-US" altLang="ja-JP" b="1" dirty="0" err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B4</a:t>
            </a:r>
            <a:r>
              <a:rPr lang="ja-JP" altLang="en-US" b="1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樋口心</a:t>
            </a:r>
            <a:endParaRPr lang="en-US" altLang="ja-JP" b="1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algn="r"/>
            <a:r>
              <a:rPr lang="ja-JP" altLang="en-US" b="1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視覚メディア研究室</a:t>
            </a:r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E21C48-0446-41F7-B658-2853EB84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07" y="1021282"/>
            <a:ext cx="904875" cy="3333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7AFB9A-3AD8-418B-B3E6-A7E27278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85" y="1011757"/>
            <a:ext cx="352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2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2F6E-31EB-44D6-8DE1-8C29037E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検証方法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5C0A8-C6A2-4F28-9C82-1F5E635B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1788"/>
            <a:ext cx="9086335" cy="5179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z="2800" dirty="0"/>
              <a:t>各大臣が良く使う発言をまとめ、サブデータセット間の出現比率が偏っている単語と見比べる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2400" dirty="0"/>
              <a:t>一致していれば、各サブデータセットの特徴は支持率でなく、大臣の発言の偏りによるものになるといえる</a:t>
            </a:r>
            <a:endParaRPr kumimoji="1" lang="en-US" altLang="ja-JP" sz="2400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018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55A9D-4C67-4594-938D-60ACD873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各大臣の発言比率（形容詞）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D8E9CBFD-8C49-4B39-887F-4E2E1069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86" y="1126904"/>
            <a:ext cx="8864600" cy="2479930"/>
          </a:xfrm>
          <a:prstGeom prst="rect">
            <a:avLst/>
          </a:prstGeom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BD77D75-0730-4D76-8364-D484B650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01502"/>
              </p:ext>
            </p:extLst>
          </p:nvPr>
        </p:nvGraphicFramePr>
        <p:xfrm>
          <a:off x="139700" y="3802862"/>
          <a:ext cx="8864600" cy="1988388"/>
        </p:xfrm>
        <a:graphic>
          <a:graphicData uri="http://schemas.openxmlformats.org/drawingml/2006/table">
            <a:tbl>
              <a:tblPr/>
              <a:tblGrid>
                <a:gridCol w="897814">
                  <a:extLst>
                    <a:ext uri="{9D8B030D-6E8A-4147-A177-3AD203B41FA5}">
                      <a16:colId xmlns:a16="http://schemas.microsoft.com/office/drawing/2014/main" val="4069998702"/>
                    </a:ext>
                  </a:extLst>
                </a:gridCol>
                <a:gridCol w="654876">
                  <a:extLst>
                    <a:ext uri="{9D8B030D-6E8A-4147-A177-3AD203B41FA5}">
                      <a16:colId xmlns:a16="http://schemas.microsoft.com/office/drawing/2014/main" val="1067168683"/>
                    </a:ext>
                  </a:extLst>
                </a:gridCol>
                <a:gridCol w="992877">
                  <a:extLst>
                    <a:ext uri="{9D8B030D-6E8A-4147-A177-3AD203B41FA5}">
                      <a16:colId xmlns:a16="http://schemas.microsoft.com/office/drawing/2014/main" val="4276676522"/>
                    </a:ext>
                  </a:extLst>
                </a:gridCol>
                <a:gridCol w="697126">
                  <a:extLst>
                    <a:ext uri="{9D8B030D-6E8A-4147-A177-3AD203B41FA5}">
                      <a16:colId xmlns:a16="http://schemas.microsoft.com/office/drawing/2014/main" val="2767257611"/>
                    </a:ext>
                  </a:extLst>
                </a:gridCol>
                <a:gridCol w="929502">
                  <a:extLst>
                    <a:ext uri="{9D8B030D-6E8A-4147-A177-3AD203B41FA5}">
                      <a16:colId xmlns:a16="http://schemas.microsoft.com/office/drawing/2014/main" val="388333639"/>
                    </a:ext>
                  </a:extLst>
                </a:gridCol>
                <a:gridCol w="570377">
                  <a:extLst>
                    <a:ext uri="{9D8B030D-6E8A-4147-A177-3AD203B41FA5}">
                      <a16:colId xmlns:a16="http://schemas.microsoft.com/office/drawing/2014/main" val="163394511"/>
                    </a:ext>
                  </a:extLst>
                </a:gridCol>
                <a:gridCol w="876690">
                  <a:extLst>
                    <a:ext uri="{9D8B030D-6E8A-4147-A177-3AD203B41FA5}">
                      <a16:colId xmlns:a16="http://schemas.microsoft.com/office/drawing/2014/main" val="2974940957"/>
                    </a:ext>
                  </a:extLst>
                </a:gridCol>
                <a:gridCol w="570377">
                  <a:extLst>
                    <a:ext uri="{9D8B030D-6E8A-4147-A177-3AD203B41FA5}">
                      <a16:colId xmlns:a16="http://schemas.microsoft.com/office/drawing/2014/main" val="2191325034"/>
                    </a:ext>
                  </a:extLst>
                </a:gridCol>
                <a:gridCol w="689205">
                  <a:extLst>
                    <a:ext uri="{9D8B030D-6E8A-4147-A177-3AD203B41FA5}">
                      <a16:colId xmlns:a16="http://schemas.microsoft.com/office/drawing/2014/main" val="1446520298"/>
                    </a:ext>
                  </a:extLst>
                </a:gridCol>
                <a:gridCol w="570377">
                  <a:extLst>
                    <a:ext uri="{9D8B030D-6E8A-4147-A177-3AD203B41FA5}">
                      <a16:colId xmlns:a16="http://schemas.microsoft.com/office/drawing/2014/main" val="2200368660"/>
                    </a:ext>
                  </a:extLst>
                </a:gridCol>
                <a:gridCol w="845002">
                  <a:extLst>
                    <a:ext uri="{9D8B030D-6E8A-4147-A177-3AD203B41FA5}">
                      <a16:colId xmlns:a16="http://schemas.microsoft.com/office/drawing/2014/main" val="1541194225"/>
                    </a:ext>
                  </a:extLst>
                </a:gridCol>
                <a:gridCol w="570377">
                  <a:extLst>
                    <a:ext uri="{9D8B030D-6E8A-4147-A177-3AD203B41FA5}">
                      <a16:colId xmlns:a16="http://schemas.microsoft.com/office/drawing/2014/main" val="1300408757"/>
                    </a:ext>
                  </a:extLst>
                </a:gridCol>
              </a:tblGrid>
              <a:tr h="42896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先行増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先行減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一致増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一致減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遅行増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遅行減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06106"/>
                  </a:ext>
                </a:extLst>
              </a:tr>
              <a:tr h="2826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甘い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揺るぎない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恐ろしい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恥ずかしい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しんどい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つらい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95660"/>
                  </a:ext>
                </a:extLst>
              </a:tr>
              <a:tr h="2826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申し訳ない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やむを得ない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申し訳ない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とうとい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申し訳ない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447831"/>
                  </a:ext>
                </a:extLst>
              </a:tr>
              <a:tr h="2826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がたい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しんどい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危ない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楽しい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人間らしい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寒い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91011"/>
                  </a:ext>
                </a:extLst>
              </a:tr>
              <a:tr h="42896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きつい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暑い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速い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怖い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目覚ましい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言うまでもない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90540"/>
                  </a:ext>
                </a:extLst>
              </a:tr>
              <a:tr h="2826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忙しい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短い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物すごい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乏しい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恐ろしい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7129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1CCB8A-4801-4B77-8380-83DD8DC2CA3F}"/>
              </a:ext>
            </a:extLst>
          </p:cNvPr>
          <p:cNvSpPr txBox="1"/>
          <p:nvPr/>
        </p:nvSpPr>
        <p:spPr>
          <a:xfrm>
            <a:off x="457200" y="5987278"/>
            <a:ext cx="85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上の図の数値は、全大臣の単語</a:t>
            </a:r>
            <a:r>
              <a:rPr lang="en-US" altLang="ja-JP" dirty="0"/>
              <a:t>X</a:t>
            </a:r>
            <a:r>
              <a:rPr lang="ja-JP" altLang="en-US" dirty="0"/>
              <a:t>の</a:t>
            </a:r>
            <a:r>
              <a:rPr kumimoji="1" lang="ja-JP" altLang="en-US" dirty="0"/>
              <a:t>使用比率を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とした時の各大臣の使用比率</a:t>
            </a:r>
          </a:p>
        </p:txBody>
      </p:sp>
    </p:spTree>
    <p:extLst>
      <p:ext uri="{BB962C8B-B14F-4D97-AF65-F5344CB8AC3E}">
        <p14:creationId xmlns:p14="http://schemas.microsoft.com/office/powerpoint/2010/main" val="354499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55A9D-4C67-4594-938D-60ACD873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1" y="57803"/>
            <a:ext cx="8156670" cy="87307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各大臣の発言比率（末尾表現）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1734DD-DF3C-46C5-8A2C-EA884D5F3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15849"/>
              </p:ext>
            </p:extLst>
          </p:nvPr>
        </p:nvGraphicFramePr>
        <p:xfrm>
          <a:off x="69849" y="3550025"/>
          <a:ext cx="8864602" cy="1783998"/>
        </p:xfrm>
        <a:graphic>
          <a:graphicData uri="http://schemas.openxmlformats.org/drawingml/2006/table">
            <a:tbl>
              <a:tblPr/>
              <a:tblGrid>
                <a:gridCol w="875047">
                  <a:extLst>
                    <a:ext uri="{9D8B030D-6E8A-4147-A177-3AD203B41FA5}">
                      <a16:colId xmlns:a16="http://schemas.microsoft.com/office/drawing/2014/main" val="4281530051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1713828803"/>
                    </a:ext>
                  </a:extLst>
                </a:gridCol>
                <a:gridCol w="875047">
                  <a:extLst>
                    <a:ext uri="{9D8B030D-6E8A-4147-A177-3AD203B41FA5}">
                      <a16:colId xmlns:a16="http://schemas.microsoft.com/office/drawing/2014/main" val="1400251911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24188248"/>
                    </a:ext>
                  </a:extLst>
                </a:gridCol>
                <a:gridCol w="831928">
                  <a:extLst>
                    <a:ext uri="{9D8B030D-6E8A-4147-A177-3AD203B41FA5}">
                      <a16:colId xmlns:a16="http://schemas.microsoft.com/office/drawing/2014/main" val="287597315"/>
                    </a:ext>
                  </a:extLst>
                </a:gridCol>
                <a:gridCol w="598583">
                  <a:extLst>
                    <a:ext uri="{9D8B030D-6E8A-4147-A177-3AD203B41FA5}">
                      <a16:colId xmlns:a16="http://schemas.microsoft.com/office/drawing/2014/main" val="1888074257"/>
                    </a:ext>
                  </a:extLst>
                </a:gridCol>
                <a:gridCol w="852219">
                  <a:extLst>
                    <a:ext uri="{9D8B030D-6E8A-4147-A177-3AD203B41FA5}">
                      <a16:colId xmlns:a16="http://schemas.microsoft.com/office/drawing/2014/main" val="1649358670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4272685635"/>
                    </a:ext>
                  </a:extLst>
                </a:gridCol>
                <a:gridCol w="1095711">
                  <a:extLst>
                    <a:ext uri="{9D8B030D-6E8A-4147-A177-3AD203B41FA5}">
                      <a16:colId xmlns:a16="http://schemas.microsoft.com/office/drawing/2014/main" val="3436682178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1619223252"/>
                    </a:ext>
                  </a:extLst>
                </a:gridCol>
                <a:gridCol w="996792">
                  <a:extLst>
                    <a:ext uri="{9D8B030D-6E8A-4147-A177-3AD203B41FA5}">
                      <a16:colId xmlns:a16="http://schemas.microsoft.com/office/drawing/2014/main" val="2454165960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2138231001"/>
                    </a:ext>
                  </a:extLst>
                </a:gridCol>
              </a:tblGrid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先行増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先行減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一致増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一致減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遅行増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遅行減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01683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いますよ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申し上げました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3.3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んだと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てまいります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ありました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ございました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6124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んですから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ておきます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れている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なりません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できました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いただきました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48287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いるところです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ということです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のとおりです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ございました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もそうです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たわけです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23318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ていきます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ございました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じゃないか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できました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でまいります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申し上げました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042056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ないですか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いきたいと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たわけです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でまいります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ことはありません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わけですよ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40098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んですよ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しれません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があると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行いました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を進めます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ていただきます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43053"/>
                  </a:ext>
                </a:extLst>
              </a:tr>
            </a:tbl>
          </a:graphicData>
        </a:graphic>
      </p:graphicFrame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DEDB212B-6DAD-41D6-82D9-ECAC099E9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49" y="1138056"/>
            <a:ext cx="9081613" cy="2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2F4A-FC4A-4E77-86F5-C70308B8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6A1B8E-A2DC-48B9-830A-CCA426FA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仮定通り、各大臣の発言の偏りがサブデータセットに表れてしまった。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今回の研究はサブデータセットの作り方に変数が多すぎて、難しかった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501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C6915-39F5-4843-801C-749D0C08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9" y="0"/>
            <a:ext cx="7543800" cy="960305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B7029-CDCA-4407-BAA5-8C80742B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chemeClr val="tx1"/>
                </a:solidFill>
              </a:rPr>
              <a:t>テーマ①「内閣支持率と答弁データの時系列解析」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前回までの進捗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今回の進捗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結果（失敗）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考察</a:t>
            </a:r>
            <a:endParaRPr lang="en-US" altLang="ja-JP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chemeClr val="tx1"/>
                </a:solidFill>
              </a:rPr>
              <a:t>テーマ②「</a:t>
            </a:r>
            <a:r>
              <a:rPr lang="en-US" altLang="ja-JP" sz="2800" dirty="0">
                <a:solidFill>
                  <a:schemeClr val="tx1"/>
                </a:solidFill>
              </a:rPr>
              <a:t>『</a:t>
            </a:r>
            <a:r>
              <a:rPr lang="ja-JP" altLang="en-US" sz="2800" dirty="0">
                <a:solidFill>
                  <a:schemeClr val="tx1"/>
                </a:solidFill>
              </a:rPr>
              <a:t>バカの壁</a:t>
            </a:r>
            <a:r>
              <a:rPr lang="en-US" altLang="ja-JP" sz="2800" dirty="0">
                <a:solidFill>
                  <a:schemeClr val="tx1"/>
                </a:solidFill>
              </a:rPr>
              <a:t>』</a:t>
            </a:r>
            <a:r>
              <a:rPr lang="ja-JP" altLang="en-US" sz="2800" dirty="0">
                <a:solidFill>
                  <a:schemeClr val="tx1"/>
                </a:solidFill>
              </a:rPr>
              <a:t>レビュアーの特徴分析」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テーマ説明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>
                <a:solidFill>
                  <a:schemeClr val="tx1"/>
                </a:solidFill>
              </a:rPr>
              <a:t>Amazon</a:t>
            </a:r>
            <a:r>
              <a:rPr lang="ja-JP" altLang="en-US" sz="2400" dirty="0">
                <a:solidFill>
                  <a:schemeClr val="tx1"/>
                </a:solidFill>
              </a:rPr>
              <a:t>スクレイピング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8E3FA-3451-4C02-9BB3-6A412543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</a:t>
            </a:r>
            <a:r>
              <a:rPr kumimoji="1" lang="ja-JP" altLang="en-US" dirty="0"/>
              <a:t>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7AF0D-1A7C-4E6E-B3A9-4385994A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「内閣支持率と答弁データの動的相関の研究」</a:t>
            </a:r>
            <a:endParaRPr lang="en-US" altLang="ja-JP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200" dirty="0">
                <a:solidFill>
                  <a:schemeClr val="tx1"/>
                </a:solidFill>
              </a:rPr>
              <a:t>調査データの拡張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000" dirty="0">
                <a:solidFill>
                  <a:schemeClr val="tx1"/>
                </a:solidFill>
              </a:rPr>
              <a:t>データを</a:t>
            </a:r>
            <a:r>
              <a:rPr lang="en-US" altLang="ja-JP" sz="3000" dirty="0">
                <a:solidFill>
                  <a:schemeClr val="tx1"/>
                </a:solidFill>
              </a:rPr>
              <a:t>2001~2018</a:t>
            </a:r>
            <a:r>
              <a:rPr lang="ja-JP" altLang="en-US" sz="3000" dirty="0">
                <a:solidFill>
                  <a:schemeClr val="tx1"/>
                </a:solidFill>
              </a:rPr>
              <a:t>の</a:t>
            </a:r>
            <a:r>
              <a:rPr lang="en-US" altLang="ja-JP" sz="3000" dirty="0">
                <a:solidFill>
                  <a:schemeClr val="tx1"/>
                </a:solidFill>
              </a:rPr>
              <a:t>18</a:t>
            </a:r>
            <a:r>
              <a:rPr lang="ja-JP" altLang="en-US" sz="3000" dirty="0">
                <a:solidFill>
                  <a:schemeClr val="tx1"/>
                </a:solidFill>
              </a:rPr>
              <a:t>年間収集</a:t>
            </a: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200" dirty="0">
                <a:solidFill>
                  <a:schemeClr val="tx1"/>
                </a:solidFill>
              </a:rPr>
              <a:t>各単語の使用比率調査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en-US" altLang="ja-JP" sz="3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200" dirty="0">
                <a:solidFill>
                  <a:schemeClr val="tx1"/>
                </a:solidFill>
              </a:rPr>
              <a:t>末尾表現による機械学習</a:t>
            </a:r>
            <a:endParaRPr lang="en-US" altLang="ja-JP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5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98B84-B2D4-4A53-91CA-255C8D36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内容図説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DD80E66-8EE0-4EB2-8194-A3BD96426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96" y="1111031"/>
            <a:ext cx="8732933" cy="5074615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algn="r"/>
            <a:r>
              <a:rPr lang="en-US" altLang="ja-JP" dirty="0"/>
              <a:t>Ex</a:t>
            </a:r>
            <a:r>
              <a:rPr lang="ja-JP" altLang="en-US" dirty="0"/>
              <a:t>）</a:t>
            </a:r>
            <a:r>
              <a:rPr lang="en-US" altLang="ja-JP" dirty="0"/>
              <a:t>4</a:t>
            </a:r>
            <a:r>
              <a:rPr lang="ja-JP" altLang="en-US" dirty="0"/>
              <a:t>月から</a:t>
            </a:r>
            <a:r>
              <a:rPr lang="en-US" altLang="ja-JP" dirty="0"/>
              <a:t>5</a:t>
            </a:r>
            <a:r>
              <a:rPr lang="ja-JP" altLang="en-US" dirty="0"/>
              <a:t>月にかけて</a:t>
            </a:r>
            <a:endParaRPr lang="en-US" altLang="ja-JP" dirty="0"/>
          </a:p>
          <a:p>
            <a:pPr algn="r"/>
            <a:r>
              <a:rPr lang="ja-JP" altLang="en-US" dirty="0"/>
              <a:t>支持率が</a:t>
            </a:r>
            <a:r>
              <a:rPr lang="en-US" altLang="ja-JP" dirty="0"/>
              <a:t>10</a:t>
            </a:r>
            <a:r>
              <a:rPr lang="ja-JP" altLang="en-US" dirty="0"/>
              <a:t>％アップ</a:t>
            </a:r>
            <a:endParaRPr lang="en-US" altLang="ja-JP" dirty="0"/>
          </a:p>
          <a:p>
            <a:pPr marL="0" indent="0" algn="r">
              <a:buNone/>
            </a:pPr>
            <a:r>
              <a:rPr lang="ja-JP" altLang="en-US" dirty="0"/>
              <a:t>・</a:t>
            </a:r>
            <a:r>
              <a:rPr lang="en-US" altLang="ja-JP" dirty="0"/>
              <a:t>3</a:t>
            </a:r>
            <a:r>
              <a:rPr lang="ja-JP" altLang="en-US" dirty="0"/>
              <a:t>月の発言→翌月比増　　　</a:t>
            </a:r>
            <a:endParaRPr lang="en-US" altLang="ja-JP" dirty="0"/>
          </a:p>
          <a:p>
            <a:pPr marL="0" indent="0" algn="r">
              <a:buNone/>
            </a:pPr>
            <a:r>
              <a:rPr lang="ja-JP" altLang="en-US" dirty="0"/>
              <a:t>・</a:t>
            </a:r>
            <a:r>
              <a:rPr lang="en-US" altLang="ja-JP" dirty="0"/>
              <a:t>4</a:t>
            </a:r>
            <a:r>
              <a:rPr lang="ja-JP" altLang="en-US" dirty="0"/>
              <a:t>月の発言→当月比増</a:t>
            </a:r>
            <a:endParaRPr lang="en-US" altLang="ja-JP" dirty="0"/>
          </a:p>
          <a:p>
            <a:pPr marL="0" indent="0" algn="r">
              <a:buNone/>
            </a:pPr>
            <a:r>
              <a:rPr lang="ja-JP" altLang="en-US" dirty="0"/>
              <a:t>・</a:t>
            </a:r>
            <a:r>
              <a:rPr lang="en-US" altLang="ja-JP" dirty="0"/>
              <a:t>5</a:t>
            </a:r>
            <a:r>
              <a:rPr lang="ja-JP" altLang="en-US" dirty="0"/>
              <a:t>月の発言→前月比増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74AFB1-D48A-4D0E-82EF-918313D6166D}"/>
              </a:ext>
            </a:extLst>
          </p:cNvPr>
          <p:cNvSpPr txBox="1"/>
          <p:nvPr/>
        </p:nvSpPr>
        <p:spPr>
          <a:xfrm>
            <a:off x="753035" y="4722607"/>
            <a:ext cx="8169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2×3</a:t>
            </a:r>
            <a:r>
              <a:rPr kumimoji="1" lang="ja-JP" altLang="en-US" sz="2400" dirty="0"/>
              <a:t>のサブデータセットを作成し、</a:t>
            </a:r>
            <a:endParaRPr kumimoji="1" lang="en-US" altLang="ja-JP" sz="2400" dirty="0"/>
          </a:p>
          <a:p>
            <a:r>
              <a:rPr kumimoji="1" lang="ja-JP" altLang="en-US" sz="2400" dirty="0"/>
              <a:t>それぞれ増加時</a:t>
            </a:r>
            <a:r>
              <a:rPr kumimoji="1" lang="en-US" altLang="ja-JP" sz="2400" dirty="0"/>
              <a:t>/</a:t>
            </a:r>
            <a:r>
              <a:rPr kumimoji="1" lang="ja-JP" altLang="en-US" sz="2400" dirty="0"/>
              <a:t>減少時の発言比率の偏りを確認＆</a:t>
            </a:r>
            <a:endParaRPr kumimoji="1" lang="en-US" altLang="ja-JP" sz="2400" dirty="0"/>
          </a:p>
          <a:p>
            <a:r>
              <a:rPr kumimoji="1" lang="ja-JP" altLang="en-US" sz="2400" dirty="0"/>
              <a:t>機械学習によって分類できるか判定</a:t>
            </a:r>
            <a:endParaRPr kumimoji="1" lang="en-US" altLang="ja-JP" sz="24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2A50DBB-5C4E-4AF0-876B-5AF4E267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7" y="1120248"/>
            <a:ext cx="5641322" cy="35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DC568-B776-4A6B-AFE1-7F8F8BD5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0" y="57803"/>
            <a:ext cx="8223009" cy="87307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solidFill>
                  <a:prstClr val="black"/>
                </a:solidFill>
              </a:rPr>
              <a:t>使用頻度が偏っている末尾表現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23D8B41-66EC-4A22-B142-84379EA3571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699" y="1117552"/>
          <a:ext cx="8864602" cy="5588052"/>
        </p:xfrm>
        <a:graphic>
          <a:graphicData uri="http://schemas.openxmlformats.org/drawingml/2006/table">
            <a:tbl>
              <a:tblPr/>
              <a:tblGrid>
                <a:gridCol w="875047">
                  <a:extLst>
                    <a:ext uri="{9D8B030D-6E8A-4147-A177-3AD203B41FA5}">
                      <a16:colId xmlns:a16="http://schemas.microsoft.com/office/drawing/2014/main" val="1430547455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2303999773"/>
                    </a:ext>
                  </a:extLst>
                </a:gridCol>
                <a:gridCol w="875047">
                  <a:extLst>
                    <a:ext uri="{9D8B030D-6E8A-4147-A177-3AD203B41FA5}">
                      <a16:colId xmlns:a16="http://schemas.microsoft.com/office/drawing/2014/main" val="1139522787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770886275"/>
                    </a:ext>
                  </a:extLst>
                </a:gridCol>
                <a:gridCol w="831928">
                  <a:extLst>
                    <a:ext uri="{9D8B030D-6E8A-4147-A177-3AD203B41FA5}">
                      <a16:colId xmlns:a16="http://schemas.microsoft.com/office/drawing/2014/main" val="1207532650"/>
                    </a:ext>
                  </a:extLst>
                </a:gridCol>
                <a:gridCol w="598583">
                  <a:extLst>
                    <a:ext uri="{9D8B030D-6E8A-4147-A177-3AD203B41FA5}">
                      <a16:colId xmlns:a16="http://schemas.microsoft.com/office/drawing/2014/main" val="2530823720"/>
                    </a:ext>
                  </a:extLst>
                </a:gridCol>
                <a:gridCol w="852219">
                  <a:extLst>
                    <a:ext uri="{9D8B030D-6E8A-4147-A177-3AD203B41FA5}">
                      <a16:colId xmlns:a16="http://schemas.microsoft.com/office/drawing/2014/main" val="2519738757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1833529058"/>
                    </a:ext>
                  </a:extLst>
                </a:gridCol>
                <a:gridCol w="1095711">
                  <a:extLst>
                    <a:ext uri="{9D8B030D-6E8A-4147-A177-3AD203B41FA5}">
                      <a16:colId xmlns:a16="http://schemas.microsoft.com/office/drawing/2014/main" val="1765806739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45811266"/>
                    </a:ext>
                  </a:extLst>
                </a:gridCol>
                <a:gridCol w="996792">
                  <a:extLst>
                    <a:ext uri="{9D8B030D-6E8A-4147-A177-3AD203B41FA5}">
                      <a16:colId xmlns:a16="http://schemas.microsoft.com/office/drawing/2014/main" val="1070107226"/>
                    </a:ext>
                  </a:extLst>
                </a:gridCol>
                <a:gridCol w="547855">
                  <a:extLst>
                    <a:ext uri="{9D8B030D-6E8A-4147-A177-3AD203B41FA5}">
                      <a16:colId xmlns:a16="http://schemas.microsoft.com/office/drawing/2014/main" val="811875477"/>
                    </a:ext>
                  </a:extLst>
                </a:gridCol>
              </a:tblGrid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先行増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先行減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一致増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一致減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遅行増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遅行減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350224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いますよ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申し上げました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3.3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んだと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てまいります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ありました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ございました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18285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んですから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ておきます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れている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なりません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できました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いただきました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13544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いるところです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ということです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のとおりです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ございました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もそうです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たわけです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12529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ていきます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ございました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じゃないか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できました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でまいります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申し上げました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23909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ないですか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いきたいと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たわけです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でまいります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ことはありません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わけですよ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61565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んですよ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しれません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があると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行いました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を進めます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ていただきます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249747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できました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おりました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と存じます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いただきました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でいます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もございます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47701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と考えます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思うんです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ませんよ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ということです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となります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はならない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60048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ませんよ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もございます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なきゃいかぬ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ていきます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ていきます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がございます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05609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当たりません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いただきました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いこうと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当たりません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たところです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得ません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19404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ないですよ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ではありません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んですか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しれません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てまいります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られました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5165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いるんです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をいたします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思いますね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しました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は思います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52655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している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があると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わけですから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ありました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お願い申し上げます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しれません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08336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たところです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に思います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てきた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に思います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ありますから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れている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89781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んですか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まいりました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はならない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いるところです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いました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おりました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04388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されます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は思います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している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ませんか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が必要です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いるわけです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64968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ないんです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はあります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いかぬと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かどうか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と考えます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伺いました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04657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わけですね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んですが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なきゃならない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なりました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ましたね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いたしました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51558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んでしょう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を目指します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のかと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いけません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行いました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を行います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518014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なきゃならない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いたしました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たんです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をいたします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んですが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ですよね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16" marR="7616" marT="76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27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07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C0FDC-24DE-4991-9209-AF57D7A7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0" y="57803"/>
            <a:ext cx="8093917" cy="873073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使用頻度が偏っている形容詞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F132147C-31FD-4E12-96A8-0C72C856EDE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2250" y="1117601"/>
          <a:ext cx="8864600" cy="4867949"/>
        </p:xfrm>
        <a:graphic>
          <a:graphicData uri="http://schemas.openxmlformats.org/drawingml/2006/table">
            <a:tbl>
              <a:tblPr/>
              <a:tblGrid>
                <a:gridCol w="897814">
                  <a:extLst>
                    <a:ext uri="{9D8B030D-6E8A-4147-A177-3AD203B41FA5}">
                      <a16:colId xmlns:a16="http://schemas.microsoft.com/office/drawing/2014/main" val="4079259877"/>
                    </a:ext>
                  </a:extLst>
                </a:gridCol>
                <a:gridCol w="654876">
                  <a:extLst>
                    <a:ext uri="{9D8B030D-6E8A-4147-A177-3AD203B41FA5}">
                      <a16:colId xmlns:a16="http://schemas.microsoft.com/office/drawing/2014/main" val="1253689189"/>
                    </a:ext>
                  </a:extLst>
                </a:gridCol>
                <a:gridCol w="992877">
                  <a:extLst>
                    <a:ext uri="{9D8B030D-6E8A-4147-A177-3AD203B41FA5}">
                      <a16:colId xmlns:a16="http://schemas.microsoft.com/office/drawing/2014/main" val="805118603"/>
                    </a:ext>
                  </a:extLst>
                </a:gridCol>
                <a:gridCol w="697126">
                  <a:extLst>
                    <a:ext uri="{9D8B030D-6E8A-4147-A177-3AD203B41FA5}">
                      <a16:colId xmlns:a16="http://schemas.microsoft.com/office/drawing/2014/main" val="2017021686"/>
                    </a:ext>
                  </a:extLst>
                </a:gridCol>
                <a:gridCol w="929502">
                  <a:extLst>
                    <a:ext uri="{9D8B030D-6E8A-4147-A177-3AD203B41FA5}">
                      <a16:colId xmlns:a16="http://schemas.microsoft.com/office/drawing/2014/main" val="1034547186"/>
                    </a:ext>
                  </a:extLst>
                </a:gridCol>
                <a:gridCol w="570377">
                  <a:extLst>
                    <a:ext uri="{9D8B030D-6E8A-4147-A177-3AD203B41FA5}">
                      <a16:colId xmlns:a16="http://schemas.microsoft.com/office/drawing/2014/main" val="3041058732"/>
                    </a:ext>
                  </a:extLst>
                </a:gridCol>
                <a:gridCol w="876690">
                  <a:extLst>
                    <a:ext uri="{9D8B030D-6E8A-4147-A177-3AD203B41FA5}">
                      <a16:colId xmlns:a16="http://schemas.microsoft.com/office/drawing/2014/main" val="2108037089"/>
                    </a:ext>
                  </a:extLst>
                </a:gridCol>
                <a:gridCol w="570377">
                  <a:extLst>
                    <a:ext uri="{9D8B030D-6E8A-4147-A177-3AD203B41FA5}">
                      <a16:colId xmlns:a16="http://schemas.microsoft.com/office/drawing/2014/main" val="561347669"/>
                    </a:ext>
                  </a:extLst>
                </a:gridCol>
                <a:gridCol w="689205">
                  <a:extLst>
                    <a:ext uri="{9D8B030D-6E8A-4147-A177-3AD203B41FA5}">
                      <a16:colId xmlns:a16="http://schemas.microsoft.com/office/drawing/2014/main" val="119046091"/>
                    </a:ext>
                  </a:extLst>
                </a:gridCol>
                <a:gridCol w="570377">
                  <a:extLst>
                    <a:ext uri="{9D8B030D-6E8A-4147-A177-3AD203B41FA5}">
                      <a16:colId xmlns:a16="http://schemas.microsoft.com/office/drawing/2014/main" val="3225300321"/>
                    </a:ext>
                  </a:extLst>
                </a:gridCol>
                <a:gridCol w="845002">
                  <a:extLst>
                    <a:ext uri="{9D8B030D-6E8A-4147-A177-3AD203B41FA5}">
                      <a16:colId xmlns:a16="http://schemas.microsoft.com/office/drawing/2014/main" val="387899819"/>
                    </a:ext>
                  </a:extLst>
                </a:gridCol>
                <a:gridCol w="570377">
                  <a:extLst>
                    <a:ext uri="{9D8B030D-6E8A-4147-A177-3AD203B41FA5}">
                      <a16:colId xmlns:a16="http://schemas.microsoft.com/office/drawing/2014/main" val="719643966"/>
                    </a:ext>
                  </a:extLst>
                </a:gridCol>
              </a:tblGrid>
              <a:tr h="3347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先行増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先行減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一致増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一致減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遅行増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減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単語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遅行減</a:t>
                      </a:r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増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84148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甘い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揺るぎない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恐ろしい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恥ずかしい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しんどい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つらい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30043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申し訳ない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やむを得ない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申し訳ない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とうとい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申し訳ない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74648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がたい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しんどい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危ない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楽しい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人間らしい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寒い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44419"/>
                  </a:ext>
                </a:extLst>
              </a:tr>
              <a:tr h="3347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きつい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暑い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速い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怖い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目覚ましい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言うまでもない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484363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忙しい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短い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物すごい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乏しい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恐ろしい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21614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親しい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うれしい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おいしい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優しい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いち早い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かいい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79914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思わしくない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尊い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根強い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貧しい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遠慮ない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欲しい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51252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快い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貧しい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目覚ましい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尊い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おもしろい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恥ずかしい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23846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好ましい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危ない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痛ましい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ありがたい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ゆゆしい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激しい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17876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難い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言うまでもない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すごい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すばらしい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明るい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有り難い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70853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寒い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痛ましい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寒い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重たい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懐かしい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23979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軽々しい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つらい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やさい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うれしい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手厚い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まずい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79527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悩ましい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すばらしい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おもしろい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著しい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おいしい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済まない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19775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濃い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有り難い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心強い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深い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痛ましい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麗しい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86166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あまねい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人間らしい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詳しい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そぐわない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がたい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悲しい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703376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激しい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弱い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悔しい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ふさわしい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忙しい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01968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興味深い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もどかしい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意義深い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すごい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望ましい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001107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やむを得ない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数少ない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甘い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ふさわしい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根強い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やむを得ない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83859"/>
                  </a:ext>
                </a:extLst>
              </a:tr>
              <a:tr h="220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少ない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ゆゆしい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手厚い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小さい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珍しい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73099"/>
                  </a:ext>
                </a:extLst>
              </a:tr>
              <a:tr h="22900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きめ細かい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難しい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重い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2.0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暗い</a:t>
                      </a:r>
                    </a:p>
                  </a:txBody>
                  <a:tcPr marL="7924" marR="7924" marT="7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1.9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親しい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</a:t>
                      </a:r>
                    </a:p>
                  </a:txBody>
                  <a:tcPr marL="7924" marR="7924" marT="7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6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8E3FA-3451-4C02-9BB3-6A412543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7AF0D-1A7C-4E6E-B3A9-4385994A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「内閣支持率と答弁データの動的相関の研究」</a:t>
            </a:r>
            <a:endParaRPr lang="en-US" altLang="ja-JP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200" dirty="0">
                <a:solidFill>
                  <a:schemeClr val="tx1"/>
                </a:solidFill>
              </a:rPr>
              <a:t>色々なパターンで機械学習をした</a:t>
            </a:r>
            <a:endParaRPr lang="en-US" altLang="ja-JP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200" dirty="0">
                <a:solidFill>
                  <a:schemeClr val="tx1"/>
                </a:solidFill>
              </a:rPr>
              <a:t>大臣毎の使用比率が偏っている単語を調べた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85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608A2-95E9-4A37-A273-0BD40C75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1" y="57803"/>
            <a:ext cx="8658694" cy="873073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色々なパターンで機械学習をした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B037F-6190-48D6-8169-7C30A3FA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最もよく分類できるサブデータセット</a:t>
            </a:r>
            <a:r>
              <a:rPr kumimoji="1" lang="en-US" altLang="ja-JP" dirty="0"/>
              <a:t>/</a:t>
            </a:r>
            <a:r>
              <a:rPr kumimoji="1" lang="ja-JP" altLang="en-US" dirty="0"/>
              <a:t>機械学習は何か、</a:t>
            </a:r>
            <a:r>
              <a:rPr lang="ja-JP" altLang="en-US" dirty="0"/>
              <a:t>調査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dirty="0"/>
              <a:t>末尾表現</a:t>
            </a:r>
            <a:r>
              <a:rPr lang="en-US" altLang="ja-JP" dirty="0"/>
              <a:t>,</a:t>
            </a:r>
            <a:r>
              <a:rPr lang="ja-JP" altLang="en-US" dirty="0"/>
              <a:t>形容詞</a:t>
            </a:r>
            <a:r>
              <a:rPr lang="en-US" altLang="ja-JP" dirty="0"/>
              <a:t>,</a:t>
            </a:r>
            <a:r>
              <a:rPr lang="ja-JP" altLang="en-US" dirty="0"/>
              <a:t>両方を使って調査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dirty="0"/>
              <a:t>ナイーブベイズとランダムフォレスト</a:t>
            </a:r>
            <a:r>
              <a:rPr lang="ja-JP" altLang="en-US" dirty="0"/>
              <a:t>を用いて調査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dirty="0"/>
              <a:t>各サブデータセット、どれくらいの単語を入力するか変えて調査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/>
              <a:t>使用頻度が一定以下の単語は除去した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ja-JP" dirty="0"/>
              <a:t>[0.001,0.0004,0.00001]</a:t>
            </a:r>
            <a:r>
              <a:rPr lang="ja-JP" altLang="en-US" dirty="0"/>
              <a:t>と、閾値を変えて調査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ja-JP" dirty="0"/>
          </a:p>
          <a:p>
            <a:pPr marL="384048" lvl="2" indent="0">
              <a:buNone/>
            </a:pPr>
            <a:r>
              <a:rPr lang="ja-JP" altLang="en-US" dirty="0"/>
              <a:t>結果</a:t>
            </a:r>
            <a:endParaRPr lang="en-US" altLang="ja-JP" dirty="0"/>
          </a:p>
          <a:p>
            <a:pPr marL="384048" lvl="2" indent="0">
              <a:buNone/>
            </a:pPr>
            <a:r>
              <a:rPr lang="ja-JP" altLang="en-US" dirty="0"/>
              <a:t>・支持率が変化する前月の発言を</a:t>
            </a:r>
            <a:endParaRPr lang="en-US" altLang="ja-JP" dirty="0"/>
          </a:p>
          <a:p>
            <a:pPr marL="384048" lvl="2" indent="0">
              <a:buNone/>
            </a:pPr>
            <a:r>
              <a:rPr lang="ja-JP" altLang="en-US" dirty="0"/>
              <a:t>・使用頻度</a:t>
            </a:r>
            <a:r>
              <a:rPr lang="en-US" altLang="ja-JP" dirty="0"/>
              <a:t>0.0004</a:t>
            </a:r>
            <a:r>
              <a:rPr lang="ja-JP" altLang="en-US" dirty="0"/>
              <a:t>以下の単語を除去し、</a:t>
            </a:r>
            <a:endParaRPr lang="en-US" altLang="ja-JP" dirty="0"/>
          </a:p>
          <a:p>
            <a:pPr marL="384048" lvl="2" indent="0">
              <a:buNone/>
            </a:pPr>
            <a:r>
              <a:rPr lang="ja-JP" altLang="en-US" dirty="0"/>
              <a:t>・ランダムフォレストを使った時</a:t>
            </a:r>
            <a:endParaRPr lang="en-US" altLang="ja-JP" dirty="0"/>
          </a:p>
          <a:p>
            <a:pPr marL="384048" lvl="2" indent="0">
              <a:buNone/>
            </a:pPr>
            <a:r>
              <a:rPr lang="ja-JP" altLang="en-US" dirty="0"/>
              <a:t>最も良い精度を出した。</a:t>
            </a:r>
            <a:endParaRPr lang="en-US" altLang="ja-JP" dirty="0"/>
          </a:p>
          <a:p>
            <a:pPr marL="384048" lvl="2" indent="0">
              <a:buNone/>
            </a:pPr>
            <a:endParaRPr lang="en-US" altLang="ja-JP" b="1" dirty="0"/>
          </a:p>
          <a:p>
            <a:pPr marL="384048" lvl="2" indent="0">
              <a:buNone/>
            </a:pPr>
            <a:r>
              <a:rPr lang="en-US" altLang="ja-JP" b="1" dirty="0" err="1"/>
              <a:t>f1</a:t>
            </a:r>
            <a:r>
              <a:rPr lang="ja-JP" altLang="en-US" b="1" dirty="0"/>
              <a:t>スコアが</a:t>
            </a:r>
            <a:r>
              <a:rPr lang="en-US" altLang="ja-JP" b="1" dirty="0"/>
              <a:t>0.73</a:t>
            </a:r>
          </a:p>
          <a:p>
            <a:pPr marL="384048" lvl="2" indent="0">
              <a:buNone/>
            </a:pPr>
            <a:endParaRPr lang="en-US" altLang="ja-JP" b="1" dirty="0"/>
          </a:p>
          <a:p>
            <a:pPr marL="384048" lvl="2" indent="0">
              <a:buNone/>
            </a:pPr>
            <a:r>
              <a:rPr lang="ja-JP" altLang="en-US" b="1" dirty="0"/>
              <a:t>しかし、この結果に疑惑が生じた</a:t>
            </a:r>
            <a:endParaRPr lang="en-US" altLang="ja-JP" b="1" dirty="0"/>
          </a:p>
          <a:p>
            <a:pPr marL="384048" lvl="2" indent="0">
              <a:buNone/>
            </a:pPr>
            <a:endParaRPr lang="en-US" altLang="ja-JP" dirty="0"/>
          </a:p>
          <a:p>
            <a:pPr marL="384048" lvl="2" indent="0">
              <a:buNone/>
            </a:pPr>
            <a:endParaRPr lang="en-US" altLang="ja-JP" dirty="0"/>
          </a:p>
          <a:p>
            <a:pPr marL="384048" lvl="2" indent="0">
              <a:buNone/>
            </a:pPr>
            <a:endParaRPr lang="en-US" altLang="ja-JP" dirty="0"/>
          </a:p>
          <a:p>
            <a:pPr marL="384048" lvl="2" indent="0">
              <a:buNone/>
            </a:pP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D8579F-B87E-47B2-849F-5CBFB6B4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85" y="3066658"/>
            <a:ext cx="3841657" cy="30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3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8B4AE-2A11-4590-A8EF-ADC7F940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疑惑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3F114-1F88-4F54-BD3D-8B9901DA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ja-JP" altLang="en-US" sz="2400" b="1" dirty="0"/>
              <a:t>サブデータセット間の特徴は支持率の上下でなく</a:t>
            </a:r>
            <a:endParaRPr lang="en-US" altLang="ja-JP" sz="2400" b="1" dirty="0"/>
          </a:p>
          <a:p>
            <a:pPr marL="201168" lvl="1" indent="0">
              <a:buNone/>
            </a:pPr>
            <a:r>
              <a:rPr lang="ja-JP" altLang="en-US" sz="2400" b="1" dirty="0"/>
              <a:t>各大臣の発言の偏りから生じているのではないか？？</a:t>
            </a:r>
            <a:endParaRPr lang="en-US" altLang="ja-JP" sz="2400" b="1" dirty="0"/>
          </a:p>
          <a:p>
            <a:pPr marL="201168" lvl="1" indent="0">
              <a:buNone/>
            </a:pPr>
            <a:endParaRPr lang="en-US" altLang="ja-JP" sz="2400" b="1" dirty="0"/>
          </a:p>
          <a:p>
            <a:pPr marL="201168" lvl="1" indent="0">
              <a:buNone/>
            </a:pPr>
            <a:r>
              <a:rPr lang="ja-JP" altLang="en-US" sz="2400" b="1" dirty="0"/>
              <a:t>（例）支持率が下がり続けた大臣の発言は</a:t>
            </a:r>
            <a:endParaRPr lang="en-US" altLang="ja-JP" sz="2400" b="1" dirty="0"/>
          </a:p>
          <a:p>
            <a:pPr marL="201168" lvl="1" indent="0">
              <a:buNone/>
            </a:pPr>
            <a:r>
              <a:rPr lang="en-US" altLang="ja-JP" sz="2400" b="1" dirty="0"/>
              <a:t>	</a:t>
            </a:r>
            <a:r>
              <a:rPr lang="ja-JP" altLang="en-US" sz="2400" b="1" dirty="0"/>
              <a:t>減少時のサブデータセットにしかない</a:t>
            </a:r>
            <a:endParaRPr lang="en-US" altLang="ja-JP" sz="2400" b="1" dirty="0"/>
          </a:p>
          <a:p>
            <a:pPr marL="201168" lvl="1" indent="0">
              <a:buNone/>
            </a:pPr>
            <a:endParaRPr lang="en-US" altLang="ja-JP" sz="2400" b="1" dirty="0"/>
          </a:p>
          <a:p>
            <a:pPr marL="201168" lvl="1" indent="0">
              <a:buNone/>
            </a:pPr>
            <a:endParaRPr lang="en-US" altLang="ja-JP" sz="2400" b="1" dirty="0"/>
          </a:p>
          <a:p>
            <a:pPr marL="201168" lvl="1" indent="0">
              <a:buNone/>
            </a:pPr>
            <a:endParaRPr lang="en-US" altLang="ja-JP" sz="2400" b="1" dirty="0"/>
          </a:p>
          <a:p>
            <a:pPr marL="201168" lvl="1" indent="0">
              <a:buNone/>
            </a:pPr>
            <a:r>
              <a:rPr lang="ja-JP" altLang="en-US" sz="2400" b="1" dirty="0"/>
              <a:t>検証</a:t>
            </a:r>
            <a:endParaRPr lang="en-US" altLang="ja-JP" sz="2400" b="1" dirty="0"/>
          </a:p>
          <a:p>
            <a:pPr marL="201168" lvl="1" indent="0">
              <a:buNone/>
            </a:pPr>
            <a:endParaRPr lang="en-US" altLang="ja-JP" sz="2400" b="1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D1A7B18-3490-4DD3-A92E-E4E92E1D85F2}"/>
              </a:ext>
            </a:extLst>
          </p:cNvPr>
          <p:cNvSpPr/>
          <p:nvPr/>
        </p:nvSpPr>
        <p:spPr>
          <a:xfrm>
            <a:off x="390861" y="3369130"/>
            <a:ext cx="642477" cy="684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27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9_25進捗報告.pptx" id="{AD19CB30-3FD4-463D-B6F9-38010A2BC6F0}" vid="{79C7E91C-6B00-4370-8B0A-D11FA0A23731}"/>
    </a:ext>
  </a:extLst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ユーザー定義 1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9_25進捗報告.pptx" id="{AD19CB30-3FD4-463D-B6F9-38010A2BC6F0}" vid="{190D5763-B393-42CC-8553-3F58EE6144C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1299</Words>
  <Application>Microsoft Office PowerPoint</Application>
  <PresentationFormat>画面に合わせる (4:3)</PresentationFormat>
  <Paragraphs>736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Hiragino Maru Gothic ProN W4</vt:lpstr>
      <vt:lpstr>游ゴシック</vt:lpstr>
      <vt:lpstr>游ゴシック Light</vt:lpstr>
      <vt:lpstr>Arial</vt:lpstr>
      <vt:lpstr>Calibri</vt:lpstr>
      <vt:lpstr>Wingdings</vt:lpstr>
      <vt:lpstr>Office テーマ</vt:lpstr>
      <vt:lpstr>レトロスペクト</vt:lpstr>
      <vt:lpstr>進捗報告 2018/11/7</vt:lpstr>
      <vt:lpstr>目次</vt:lpstr>
      <vt:lpstr>前回の進捗</vt:lpstr>
      <vt:lpstr>内容図説</vt:lpstr>
      <vt:lpstr>使用頻度が偏っている末尾表現</vt:lpstr>
      <vt:lpstr>使用頻度が偏っている形容詞</vt:lpstr>
      <vt:lpstr>今回の進捗</vt:lpstr>
      <vt:lpstr>色々なパターンで機械学習をした</vt:lpstr>
      <vt:lpstr>疑惑</vt:lpstr>
      <vt:lpstr>検証方法</vt:lpstr>
      <vt:lpstr>各大臣の発言比率（形容詞）</vt:lpstr>
      <vt:lpstr>各大臣の発言比率（末尾表現）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2018/09/25</dc:title>
  <dc:creator>樋口 心</dc:creator>
  <cp:lastModifiedBy>樋口 心</cp:lastModifiedBy>
  <cp:revision>55</cp:revision>
  <dcterms:created xsi:type="dcterms:W3CDTF">2018-09-18T03:21:22Z</dcterms:created>
  <dcterms:modified xsi:type="dcterms:W3CDTF">2018-11-03T08:39:23Z</dcterms:modified>
</cp:coreProperties>
</file>