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6"/>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72" r:id="rId18"/>
    <p:sldId id="281" r:id="rId19"/>
    <p:sldId id="276" r:id="rId20"/>
    <p:sldId id="277" r:id="rId21"/>
    <p:sldId id="280" r:id="rId22"/>
    <p:sldId id="278" r:id="rId23"/>
    <p:sldId id="279" r:id="rId24"/>
    <p:sldId id="271" r:id="rId2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29292"/>
        </a:solidFill>
        <a:effectLst/>
        <a:uFillTx/>
        <a:latin typeface="Graphik"/>
        <a:ea typeface="Graphik"/>
        <a:cs typeface="Graphik"/>
        <a:sym typeface="Graphik"/>
      </a:defRPr>
    </a:lvl1pPr>
    <a:lvl2pPr marL="0" marR="0" indent="4572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29292"/>
        </a:solidFill>
        <a:effectLst/>
        <a:uFillTx/>
        <a:latin typeface="Graphik"/>
        <a:ea typeface="Graphik"/>
        <a:cs typeface="Graphik"/>
        <a:sym typeface="Graphik"/>
      </a:defRPr>
    </a:lvl2pPr>
    <a:lvl3pPr marL="0" marR="0" indent="9144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29292"/>
        </a:solidFill>
        <a:effectLst/>
        <a:uFillTx/>
        <a:latin typeface="Graphik"/>
        <a:ea typeface="Graphik"/>
        <a:cs typeface="Graphik"/>
        <a:sym typeface="Graphik"/>
      </a:defRPr>
    </a:lvl3pPr>
    <a:lvl4pPr marL="0" marR="0" indent="13716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29292"/>
        </a:solidFill>
        <a:effectLst/>
        <a:uFillTx/>
        <a:latin typeface="Graphik"/>
        <a:ea typeface="Graphik"/>
        <a:cs typeface="Graphik"/>
        <a:sym typeface="Graphik"/>
      </a:defRPr>
    </a:lvl4pPr>
    <a:lvl5pPr marL="0" marR="0" indent="18288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29292"/>
        </a:solidFill>
        <a:effectLst/>
        <a:uFillTx/>
        <a:latin typeface="Graphik"/>
        <a:ea typeface="Graphik"/>
        <a:cs typeface="Graphik"/>
        <a:sym typeface="Graphik"/>
      </a:defRPr>
    </a:lvl5pPr>
    <a:lvl6pPr marL="0" marR="0" indent="22860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29292"/>
        </a:solidFill>
        <a:effectLst/>
        <a:uFillTx/>
        <a:latin typeface="Graphik"/>
        <a:ea typeface="Graphik"/>
        <a:cs typeface="Graphik"/>
        <a:sym typeface="Graphik"/>
      </a:defRPr>
    </a:lvl6pPr>
    <a:lvl7pPr marL="0" marR="0" indent="27432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29292"/>
        </a:solidFill>
        <a:effectLst/>
        <a:uFillTx/>
        <a:latin typeface="Graphik"/>
        <a:ea typeface="Graphik"/>
        <a:cs typeface="Graphik"/>
        <a:sym typeface="Graphik"/>
      </a:defRPr>
    </a:lvl7pPr>
    <a:lvl8pPr marL="0" marR="0" indent="32004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29292"/>
        </a:solidFill>
        <a:effectLst/>
        <a:uFillTx/>
        <a:latin typeface="Graphik"/>
        <a:ea typeface="Graphik"/>
        <a:cs typeface="Graphik"/>
        <a:sym typeface="Graphik"/>
      </a:defRPr>
    </a:lvl8pPr>
    <a:lvl9pPr marL="0" marR="0" indent="36576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29292"/>
        </a:solidFill>
        <a:effectLst/>
        <a:uFillTx/>
        <a:latin typeface="Graphik"/>
        <a:ea typeface="Graphik"/>
        <a:cs typeface="Graphik"/>
        <a:sym typeface="Graphik"/>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a:tcStyle>
        <a:tcBdr/>
        <a:fill>
          <a:solidFill>
            <a:srgbClr val="747676"/>
          </a:solidFill>
        </a:fill>
      </a:tcStyle>
    </a:band2H>
    <a:firstCol>
      <a:tcTxStyle b="off" i="off">
        <a:font>
          <a:latin typeface="Graphik Medium"/>
          <a:ea typeface="Graphik Medium"/>
          <a:cs typeface="Graphik Medium"/>
        </a:font>
        <a:srgbClr val="000000"/>
      </a:tcTxStyle>
      <a:tcStyle>
        <a:tcBdr>
          <a:left>
            <a:ln w="12700" cap="flat">
              <a:solidFill>
                <a:srgbClr val="E3E5E8"/>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a:tcStyle>
        <a:tcBdr/>
        <a:fill>
          <a:solidFill>
            <a:srgbClr val="747676"/>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4646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660"/>
  </p:normalViewPr>
  <p:slideViewPr>
    <p:cSldViewPr snapToGrid="0">
      <p:cViewPr varScale="1">
        <p:scale>
          <a:sx n="44" d="100"/>
          <a:sy n="44" d="100"/>
        </p:scale>
        <p:origin x="50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Presentation Title"/>
          <p:cNvSpPr txBox="1">
            <a:spLocks noGrp="1"/>
          </p:cNvSpPr>
          <p:nvPr>
            <p:ph type="title" hasCustomPrompt="1"/>
          </p:nvPr>
        </p:nvSpPr>
        <p:spPr>
          <a:xfrm>
            <a:off x="1270000" y="3289300"/>
            <a:ext cx="21844000" cy="3879454"/>
          </a:xfrm>
          <a:prstGeom prst="rect">
            <a:avLst/>
          </a:prstGeom>
        </p:spPr>
        <p:txBody>
          <a:bodyPr/>
          <a:lstStyle>
            <a:lvl1pPr defTabSz="2438338">
              <a:lnSpc>
                <a:spcPct val="90000"/>
              </a:lnSpc>
              <a:defRPr sz="11600" spc="-348">
                <a:gradFill flip="none" rotWithShape="1">
                  <a:gsLst>
                    <a:gs pos="0">
                      <a:srgbClr val="00E8FF"/>
                    </a:gs>
                    <a:gs pos="100000">
                      <a:srgbClr val="FF00F7"/>
                    </a:gs>
                  </a:gsLst>
                  <a:lin ang="3967761" scaled="0"/>
                </a:gradFill>
              </a:defRPr>
            </a:lvl1pPr>
          </a:lstStyle>
          <a:p>
            <a:r>
              <a:t>Presentation Title</a:t>
            </a:r>
          </a:p>
        </p:txBody>
      </p:sp>
      <p:sp>
        <p:nvSpPr>
          <p:cNvPr id="12" name="Author and Date"/>
          <p:cNvSpPr txBox="1">
            <a:spLocks noGrp="1"/>
          </p:cNvSpPr>
          <p:nvPr>
            <p:ph type="body" sz="quarter" idx="21"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r>
              <a:t>Author and Date</a:t>
            </a:r>
          </a:p>
        </p:txBody>
      </p:sp>
      <p:sp>
        <p:nvSpPr>
          <p:cNvPr id="13" name="Body Level One…"/>
          <p:cNvSpPr txBox="1">
            <a:spLocks noGrp="1"/>
          </p:cNvSpPr>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70000" y="11155086"/>
            <a:ext cx="21844000" cy="832613"/>
          </a:xfrm>
          <a:prstGeom prst="rect">
            <a:avLst/>
          </a:prstGeom>
        </p:spPr>
        <p:txBody>
          <a:bodyPr anchor="ct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r>
              <a:t>Attribution</a:t>
            </a:r>
          </a:p>
        </p:txBody>
      </p:sp>
      <p:sp>
        <p:nvSpPr>
          <p:cNvPr id="116" name="Body Level One…"/>
          <p:cNvSpPr txBox="1">
            <a:spLocks noGrp="1"/>
          </p:cNvSpPr>
          <p:nvPr>
            <p:ph type="body" sz="half" idx="1" hasCustomPrompt="1"/>
          </p:nvPr>
        </p:nvSpPr>
        <p:spPr>
          <a:xfrm>
            <a:off x="1270000" y="4659369"/>
            <a:ext cx="21844000" cy="4394201"/>
          </a:xfrm>
          <a:prstGeom prst="rect">
            <a:avLst/>
          </a:prstGeom>
        </p:spPr>
        <p:txBody>
          <a:bodyPr anchor="ctr"/>
          <a:lstStyle>
            <a:lvl1pPr marL="0" indent="0" algn="ctr">
              <a:lnSpc>
                <a:spcPct val="80000"/>
              </a:lnSpc>
              <a:spcBef>
                <a:spcPts val="0"/>
              </a:spcBef>
              <a:buClrTx/>
              <a:buSzTx/>
              <a:buNone/>
              <a:defRPr sz="9900" spc="-197">
                <a:gradFill flip="none" rotWithShape="1">
                  <a:gsLst>
                    <a:gs pos="0">
                      <a:srgbClr val="FF00D8"/>
                    </a:gs>
                    <a:gs pos="100000">
                      <a:srgbClr val="FFFD00"/>
                    </a:gs>
                  </a:gsLst>
                  <a:lin ang="2700000" scaled="0"/>
                </a:gradFill>
                <a:latin typeface="+mn-lt"/>
                <a:ea typeface="+mn-ea"/>
                <a:cs typeface="+mn-cs"/>
                <a:sym typeface="Graphik Semibold"/>
              </a:defRPr>
            </a:lvl1pPr>
            <a:lvl2pPr marL="0" indent="457200" algn="ctr">
              <a:lnSpc>
                <a:spcPct val="80000"/>
              </a:lnSpc>
              <a:spcBef>
                <a:spcPts val="0"/>
              </a:spcBef>
              <a:buClrTx/>
              <a:buSzTx/>
              <a:buNone/>
              <a:defRPr sz="9900" spc="-197">
                <a:gradFill flip="none" rotWithShape="1">
                  <a:gsLst>
                    <a:gs pos="0">
                      <a:srgbClr val="FF00D8"/>
                    </a:gs>
                    <a:gs pos="100000">
                      <a:srgbClr val="FFFD00"/>
                    </a:gs>
                  </a:gsLst>
                  <a:lin ang="2700000" scaled="0"/>
                </a:gradFill>
                <a:latin typeface="+mn-lt"/>
                <a:ea typeface="+mn-ea"/>
                <a:cs typeface="+mn-cs"/>
                <a:sym typeface="Graphik Semibold"/>
              </a:defRPr>
            </a:lvl2pPr>
            <a:lvl3pPr marL="0" indent="914400" algn="ctr">
              <a:lnSpc>
                <a:spcPct val="80000"/>
              </a:lnSpc>
              <a:spcBef>
                <a:spcPts val="0"/>
              </a:spcBef>
              <a:buClrTx/>
              <a:buSzTx/>
              <a:buNone/>
              <a:defRPr sz="9900" spc="-197">
                <a:gradFill flip="none" rotWithShape="1">
                  <a:gsLst>
                    <a:gs pos="0">
                      <a:srgbClr val="FF00D8"/>
                    </a:gs>
                    <a:gs pos="100000">
                      <a:srgbClr val="FFFD00"/>
                    </a:gs>
                  </a:gsLst>
                  <a:lin ang="2700000" scaled="0"/>
                </a:gradFill>
                <a:latin typeface="+mn-lt"/>
                <a:ea typeface="+mn-ea"/>
                <a:cs typeface="+mn-cs"/>
                <a:sym typeface="Graphik Semibold"/>
              </a:defRPr>
            </a:lvl3pPr>
            <a:lvl4pPr marL="0" indent="1371600" algn="ctr">
              <a:lnSpc>
                <a:spcPct val="80000"/>
              </a:lnSpc>
              <a:spcBef>
                <a:spcPts val="0"/>
              </a:spcBef>
              <a:buClrTx/>
              <a:buSzTx/>
              <a:buNone/>
              <a:defRPr sz="9900" spc="-197">
                <a:gradFill flip="none" rotWithShape="1">
                  <a:gsLst>
                    <a:gs pos="0">
                      <a:srgbClr val="FF00D8"/>
                    </a:gs>
                    <a:gs pos="100000">
                      <a:srgbClr val="FFFD00"/>
                    </a:gs>
                  </a:gsLst>
                  <a:lin ang="2700000" scaled="0"/>
                </a:gradFill>
                <a:latin typeface="+mn-lt"/>
                <a:ea typeface="+mn-ea"/>
                <a:cs typeface="+mn-cs"/>
                <a:sym typeface="Graphik Semibold"/>
              </a:defRPr>
            </a:lvl4pPr>
            <a:lvl5pPr marL="0" indent="1828800" algn="ctr">
              <a:lnSpc>
                <a:spcPct val="80000"/>
              </a:lnSpc>
              <a:spcBef>
                <a:spcPts val="0"/>
              </a:spcBef>
              <a:buClrTx/>
              <a:buSzTx/>
              <a:buNone/>
              <a:defRPr sz="9900" spc="-197">
                <a:gradFill flip="none" rotWithShape="1">
                  <a:gsLst>
                    <a:gs pos="0">
                      <a:srgbClr val="FF00D8"/>
                    </a:gs>
                    <a:gs pos="100000">
                      <a:srgbClr val="FFFD00"/>
                    </a:gs>
                  </a:gsLst>
                  <a:lin ang="2700000" scaled="0"/>
                </a:gradFill>
                <a:latin typeface="+mn-lt"/>
                <a:ea typeface="+mn-ea"/>
                <a:cs typeface="+mn-cs"/>
                <a:sym typeface="Graphik Semibold"/>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482346840_2880x1920.jpg"/>
          <p:cNvSpPr>
            <a:spLocks noGrp="1"/>
          </p:cNvSpPr>
          <p:nvPr>
            <p:ph type="pic" sz="half" idx="21"/>
          </p:nvPr>
        </p:nvSpPr>
        <p:spPr>
          <a:xfrm>
            <a:off x="12192000" y="6229350"/>
            <a:ext cx="12192000" cy="8128000"/>
          </a:xfrm>
          <a:prstGeom prst="rect">
            <a:avLst/>
          </a:prstGeom>
        </p:spPr>
        <p:txBody>
          <a:bodyPr lIns="91439" tIns="45719" rIns="91439" bIns="45719">
            <a:noAutofit/>
          </a:bodyPr>
          <a:lstStyle/>
          <a:p>
            <a:endParaRPr/>
          </a:p>
        </p:txBody>
      </p:sp>
      <p:sp>
        <p:nvSpPr>
          <p:cNvPr id="125" name="908252162_2439x1626.jpg"/>
          <p:cNvSpPr>
            <a:spLocks noGrp="1"/>
          </p:cNvSpPr>
          <p:nvPr>
            <p:ph type="pic" sz="half" idx="22"/>
          </p:nvPr>
        </p:nvSpPr>
        <p:spPr>
          <a:xfrm>
            <a:off x="12192000" y="-641351"/>
            <a:ext cx="12192000" cy="8128001"/>
          </a:xfrm>
          <a:prstGeom prst="rect">
            <a:avLst/>
          </a:prstGeom>
        </p:spPr>
        <p:txBody>
          <a:bodyPr lIns="91439" tIns="45719" rIns="91439" bIns="45719">
            <a:noAutofit/>
          </a:bodyPr>
          <a:lstStyle/>
          <a:p>
            <a:endParaRPr/>
          </a:p>
        </p:txBody>
      </p:sp>
      <p:sp>
        <p:nvSpPr>
          <p:cNvPr id="126" name="579215462_1440x2158.jpg"/>
          <p:cNvSpPr>
            <a:spLocks noGrp="1"/>
          </p:cNvSpPr>
          <p:nvPr>
            <p:ph type="pic" idx="23"/>
          </p:nvPr>
        </p:nvSpPr>
        <p:spPr>
          <a:xfrm>
            <a:off x="-1" y="-2258501"/>
            <a:ext cx="12166601" cy="18233003"/>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Image"/>
          <p:cNvSpPr>
            <a:spLocks noGrp="1"/>
          </p:cNvSpPr>
          <p:nvPr>
            <p:ph type="pic" idx="21"/>
          </p:nvPr>
        </p:nvSpPr>
        <p:spPr>
          <a:xfrm>
            <a:off x="0" y="-762000"/>
            <a:ext cx="24384000" cy="15240000"/>
          </a:xfrm>
          <a:prstGeom prst="rect">
            <a:avLst/>
          </a:prstGeom>
        </p:spPr>
        <p:txBody>
          <a:bodyPr lIns="91439" tIns="45719" rIns="91439" bIns="45719">
            <a:noAutofit/>
          </a:bodyPr>
          <a:lstStyle/>
          <a:p>
            <a:endParaRPr/>
          </a:p>
        </p:txBody>
      </p:sp>
      <p:sp>
        <p:nvSpPr>
          <p:cNvPr id="22" name="Author and Date"/>
          <p:cNvSpPr txBox="1">
            <a:spLocks noGrp="1"/>
          </p:cNvSpPr>
          <p:nvPr>
            <p:ph type="body" sz="quarter" idx="22" hasCustomPrompt="1"/>
          </p:nvPr>
        </p:nvSpPr>
        <p:spPr>
          <a:xfrm>
            <a:off x="1270000" y="12166600"/>
            <a:ext cx="21844000" cy="694055"/>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r>
              <a:t>Author and Date</a:t>
            </a:r>
          </a:p>
        </p:txBody>
      </p:sp>
      <p:sp>
        <p:nvSpPr>
          <p:cNvPr id="23" name="Presentation Title"/>
          <p:cNvSpPr txBox="1">
            <a:spLocks noGrp="1"/>
          </p:cNvSpPr>
          <p:nvPr>
            <p:ph type="title" hasCustomPrompt="1"/>
          </p:nvPr>
        </p:nvSpPr>
        <p:spPr>
          <a:xfrm>
            <a:off x="1270000" y="3289300"/>
            <a:ext cx="21844000" cy="3873500"/>
          </a:xfrm>
          <a:prstGeom prst="rect">
            <a:avLst/>
          </a:prstGeom>
        </p:spPr>
        <p:txBody>
          <a:bodyPr/>
          <a:lstStyle>
            <a:lvl1pPr defTabSz="2438400">
              <a:lnSpc>
                <a:spcPct val="90000"/>
              </a:lnSpc>
              <a:defRPr sz="11600" spc="-348"/>
            </a:lvl1pPr>
          </a:lstStyle>
          <a:p>
            <a:r>
              <a:t>Presentation Title</a:t>
            </a:r>
          </a:p>
        </p:txBody>
      </p:sp>
      <p:sp>
        <p:nvSpPr>
          <p:cNvPr id="24" name="Body Level One…"/>
          <p:cNvSpPr txBox="1">
            <a:spLocks noGrp="1"/>
          </p:cNvSpPr>
          <p:nvPr>
            <p:ph type="body" sz="quarter" idx="1" hasCustomPrompt="1"/>
          </p:nvPr>
        </p:nvSpPr>
        <p:spPr>
          <a:xfrm>
            <a:off x="1270000" y="6985000"/>
            <a:ext cx="21844000" cy="2514600"/>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Image"/>
          <p:cNvSpPr>
            <a:spLocks noGrp="1"/>
          </p:cNvSpPr>
          <p:nvPr>
            <p:ph type="pic" idx="21"/>
          </p:nvPr>
        </p:nvSpPr>
        <p:spPr>
          <a:xfrm>
            <a:off x="7962900" y="-25400"/>
            <a:ext cx="20650200" cy="137668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70000" y="3886200"/>
            <a:ext cx="9652000" cy="3200202"/>
          </a:xfrm>
          <a:prstGeom prst="rect">
            <a:avLst/>
          </a:prstGeom>
        </p:spPr>
        <p:txBody>
          <a:bodyPr/>
          <a:lstStyle/>
          <a:p>
            <a:r>
              <a:t>Slide Title</a:t>
            </a:r>
          </a:p>
        </p:txBody>
      </p:sp>
      <p:sp>
        <p:nvSpPr>
          <p:cNvPr id="34" name="Body Level One…"/>
          <p:cNvSpPr txBox="1">
            <a:spLocks noGrp="1"/>
          </p:cNvSpPr>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vl2pPr marL="0" indent="457200" algn="ctr" defTabSz="825500">
              <a:spcBef>
                <a:spcPts val="0"/>
              </a:spcBef>
              <a:buClrTx/>
              <a:buSzTx/>
              <a:buNone/>
              <a:defRPr sz="5400">
                <a:solidFill>
                  <a:srgbClr val="D5D5D5"/>
                </a:solidFill>
                <a:latin typeface="Graphik Medium"/>
                <a:ea typeface="Graphik Medium"/>
                <a:cs typeface="Graphik Medium"/>
                <a:sym typeface="Graphik Medium"/>
              </a:defRPr>
            </a:lvl2pPr>
            <a:lvl3pPr marL="0" indent="914400" algn="ctr" defTabSz="825500">
              <a:spcBef>
                <a:spcPts val="0"/>
              </a:spcBef>
              <a:buClrTx/>
              <a:buSzTx/>
              <a:buNone/>
              <a:defRPr sz="5400">
                <a:solidFill>
                  <a:srgbClr val="D5D5D5"/>
                </a:solidFill>
                <a:latin typeface="Graphik Medium"/>
                <a:ea typeface="Graphik Medium"/>
                <a:cs typeface="Graphik Medium"/>
                <a:sym typeface="Graphik Medium"/>
              </a:defRPr>
            </a:lvl3pPr>
            <a:lvl4pPr marL="0" indent="1371600" algn="ctr" defTabSz="825500">
              <a:spcBef>
                <a:spcPts val="0"/>
              </a:spcBef>
              <a:buClrTx/>
              <a:buSzTx/>
              <a:buNone/>
              <a:defRPr sz="5400">
                <a:solidFill>
                  <a:srgbClr val="D5D5D5"/>
                </a:solidFill>
                <a:latin typeface="Graphik Medium"/>
                <a:ea typeface="Graphik Medium"/>
                <a:cs typeface="Graphik Medium"/>
                <a:sym typeface="Graphik Medium"/>
              </a:defRPr>
            </a:lvl4pPr>
            <a:lvl5pPr marL="0" indent="1828800" algn="ctr" defTabSz="825500">
              <a:spcBef>
                <a:spcPts val="0"/>
              </a:spcBef>
              <a:buClrTx/>
              <a:buSzTx/>
              <a:buNone/>
              <a:defRPr sz="5400">
                <a:solidFill>
                  <a:srgbClr val="D5D5D5"/>
                </a:solidFill>
                <a:latin typeface="Graphik Medium"/>
                <a:ea typeface="Graphik Medium"/>
                <a:cs typeface="Graphik Medium"/>
                <a:sym typeface="Graphik Medium"/>
              </a:defRPr>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579215462_1440x2158.jpg"/>
          <p:cNvSpPr>
            <a:spLocks noGrp="1"/>
          </p:cNvSpPr>
          <p:nvPr>
            <p:ph type="pic" idx="21"/>
          </p:nvPr>
        </p:nvSpPr>
        <p:spPr>
          <a:xfrm>
            <a:off x="12204700" y="-2277533"/>
            <a:ext cx="12192000" cy="18271067"/>
          </a:xfrm>
          <a:prstGeom prst="rect">
            <a:avLst/>
          </a:prstGeom>
        </p:spPr>
        <p:txBody>
          <a:bodyPr lIns="91439" tIns="45719" rIns="91439" bIns="45719">
            <a:noAutofit/>
          </a:bodyPr>
          <a:lstStyle/>
          <a:p>
            <a:endParaRPr/>
          </a:p>
        </p:txBody>
      </p:sp>
      <p:sp>
        <p:nvSpPr>
          <p:cNvPr id="61" name="Slide Title"/>
          <p:cNvSpPr txBox="1">
            <a:spLocks noGrp="1"/>
          </p:cNvSpPr>
          <p:nvPr>
            <p:ph type="title" hasCustomPrompt="1"/>
          </p:nvPr>
        </p:nvSpPr>
        <p:spPr>
          <a:xfrm>
            <a:off x="1270000" y="838200"/>
            <a:ext cx="9652000" cy="1549400"/>
          </a:xfrm>
          <a:prstGeom prst="rect">
            <a:avLst/>
          </a:prstGeom>
        </p:spPr>
        <p:txBody>
          <a:bodyPr/>
          <a:lstStyle/>
          <a:p>
            <a:r>
              <a:t>Slide Title</a:t>
            </a:r>
          </a:p>
        </p:txBody>
      </p:sp>
      <p:sp>
        <p:nvSpPr>
          <p:cNvPr id="62" name="Body Level One…"/>
          <p:cNvSpPr txBox="1">
            <a:spLocks noGrp="1"/>
          </p:cNvSpPr>
          <p:nvPr>
            <p:ph type="body" sz="half" idx="1" hasCustomPrompt="1"/>
          </p:nvPr>
        </p:nvSpPr>
        <p:spPr>
          <a:xfrm>
            <a:off x="1270000" y="4267200"/>
            <a:ext cx="9652000" cy="8432800"/>
          </a:xfrm>
          <a:prstGeom prst="rect">
            <a:avLst/>
          </a:prstGeom>
        </p:spPr>
        <p:txBody>
          <a:bodyPr/>
          <a:lstStyle/>
          <a:p>
            <a:r>
              <a:t>Slide bullet text</a:t>
            </a:r>
          </a:p>
          <a:p>
            <a:pPr lvl="1"/>
            <a:endParaRPr/>
          </a:p>
          <a:p>
            <a:pPr lvl="2"/>
            <a:endParaRPr/>
          </a:p>
          <a:p>
            <a:pPr lvl="3"/>
            <a:endParaRPr/>
          </a:p>
          <a:p>
            <a:pPr lvl="4"/>
            <a:endParaRPr/>
          </a:p>
        </p:txBody>
      </p:sp>
      <p:sp>
        <p:nvSpPr>
          <p:cNvPr id="63" name="Slide Subtitle"/>
          <p:cNvSpPr txBox="1">
            <a:spLocks noGrp="1"/>
          </p:cNvSpPr>
          <p:nvPr>
            <p:ph type="body" sz="quarter" idx="22"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r>
              <a:t>Slide Subtitle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70000" y="3289300"/>
            <a:ext cx="21844000" cy="3873500"/>
          </a:xfrm>
          <a:prstGeom prst="rect">
            <a:avLst/>
          </a:prstGeom>
        </p:spPr>
        <p:txBody>
          <a:bodyPr/>
          <a:lstStyle>
            <a:lvl1pPr>
              <a:lnSpc>
                <a:spcPct val="90000"/>
              </a:lnSpc>
              <a:defRPr sz="4800" spc="-144">
                <a:gradFill flip="none" rotWithShape="1">
                  <a:gsLst>
                    <a:gs pos="0">
                      <a:srgbClr val="00FF00"/>
                    </a:gs>
                    <a:gs pos="100000">
                      <a:srgbClr val="007DFF"/>
                    </a:gs>
                  </a:gsLst>
                  <a:lin ang="3965999" scaled="0"/>
                </a:gradFill>
              </a:defRPr>
            </a:lvl1pPr>
          </a:lstStyle>
          <a:p>
            <a:r>
              <a:t>Section Title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prstGeom prst="rect">
            <a:avLst/>
          </a:prstGeom>
        </p:spPr>
        <p:txBody>
          <a:bodyPr/>
          <a:lstStyle/>
          <a:p>
            <a:r>
              <a:t>Slide Title</a:t>
            </a:r>
          </a:p>
        </p:txBody>
      </p:sp>
      <p:sp>
        <p:nvSpPr>
          <p:cNvPr id="80" name="Slide Subtitle"/>
          <p:cNvSpPr txBox="1">
            <a:spLocks noGrp="1"/>
          </p:cNvSpPr>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70000" y="812800"/>
            <a:ext cx="21844000" cy="1562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buClrTx/>
              <a:buSzTx/>
              <a:buNone/>
              <a:defRPr sz="5500" spc="-55"/>
            </a:lvl1pPr>
            <a:lvl2pPr marL="0" indent="457200" defTabSz="825500">
              <a:buClrTx/>
              <a:buSzTx/>
              <a:buNone/>
              <a:defRPr sz="5500" spc="-55"/>
            </a:lvl2pPr>
            <a:lvl3pPr marL="0" indent="914400" defTabSz="825500">
              <a:buClrTx/>
              <a:buSzTx/>
              <a:buNone/>
              <a:defRPr sz="5500" spc="-55"/>
            </a:lvl3pPr>
            <a:lvl4pPr marL="0" indent="1371600" defTabSz="825500">
              <a:buClrTx/>
              <a:buSzTx/>
              <a:buNone/>
              <a:defRPr sz="5500" spc="-55"/>
            </a:lvl4pPr>
            <a:lvl5pPr marL="0" indent="1828800" defTabSz="825500">
              <a:buClrTx/>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z="22400" spc="-448">
                <a:gradFill flip="none" rotWithShape="1">
                  <a:gsLst>
                    <a:gs pos="0">
                      <a:srgbClr val="00E8FF"/>
                    </a:gs>
                    <a:gs pos="100000">
                      <a:srgbClr val="FF00F7"/>
                    </a:gs>
                  </a:gsLst>
                  <a:lin ang="3967761" scaled="0"/>
                </a:gradFill>
                <a:latin typeface="+mn-lt"/>
                <a:ea typeface="+mn-ea"/>
                <a:cs typeface="+mn-cs"/>
                <a:sym typeface="Graphik Semibold"/>
              </a:defRPr>
            </a:lvl1pPr>
            <a:lvl2pPr marL="0" indent="457200" algn="ctr" defTabSz="2438338">
              <a:lnSpc>
                <a:spcPct val="80000"/>
              </a:lnSpc>
              <a:spcBef>
                <a:spcPts val="0"/>
              </a:spcBef>
              <a:buClrTx/>
              <a:buSzTx/>
              <a:buNone/>
              <a:defRPr sz="22400" spc="-448">
                <a:gradFill flip="none" rotWithShape="1">
                  <a:gsLst>
                    <a:gs pos="0">
                      <a:srgbClr val="00E8FF"/>
                    </a:gs>
                    <a:gs pos="100000">
                      <a:srgbClr val="FF00F7"/>
                    </a:gs>
                  </a:gsLst>
                  <a:lin ang="3967761" scaled="0"/>
                </a:gradFill>
                <a:latin typeface="+mn-lt"/>
                <a:ea typeface="+mn-ea"/>
                <a:cs typeface="+mn-cs"/>
                <a:sym typeface="Graphik Semibold"/>
              </a:defRPr>
            </a:lvl2pPr>
            <a:lvl3pPr marL="0" indent="914400" algn="ctr" defTabSz="2438338">
              <a:lnSpc>
                <a:spcPct val="80000"/>
              </a:lnSpc>
              <a:spcBef>
                <a:spcPts val="0"/>
              </a:spcBef>
              <a:buClrTx/>
              <a:buSzTx/>
              <a:buNone/>
              <a:defRPr sz="22400" spc="-448">
                <a:gradFill flip="none" rotWithShape="1">
                  <a:gsLst>
                    <a:gs pos="0">
                      <a:srgbClr val="00E8FF"/>
                    </a:gs>
                    <a:gs pos="100000">
                      <a:srgbClr val="FF00F7"/>
                    </a:gs>
                  </a:gsLst>
                  <a:lin ang="3967761" scaled="0"/>
                </a:gradFill>
                <a:latin typeface="+mn-lt"/>
                <a:ea typeface="+mn-ea"/>
                <a:cs typeface="+mn-cs"/>
                <a:sym typeface="Graphik Semibold"/>
              </a:defRPr>
            </a:lvl3pPr>
            <a:lvl4pPr marL="0" indent="1371600" algn="ctr" defTabSz="2438338">
              <a:lnSpc>
                <a:spcPct val="80000"/>
              </a:lnSpc>
              <a:spcBef>
                <a:spcPts val="0"/>
              </a:spcBef>
              <a:buClrTx/>
              <a:buSzTx/>
              <a:buNone/>
              <a:defRPr sz="22400" spc="-448">
                <a:gradFill flip="none" rotWithShape="1">
                  <a:gsLst>
                    <a:gs pos="0">
                      <a:srgbClr val="00E8FF"/>
                    </a:gs>
                    <a:gs pos="100000">
                      <a:srgbClr val="FF00F7"/>
                    </a:gs>
                  </a:gsLst>
                  <a:lin ang="3967761" scaled="0"/>
                </a:gradFill>
                <a:latin typeface="+mn-lt"/>
                <a:ea typeface="+mn-ea"/>
                <a:cs typeface="+mn-cs"/>
                <a:sym typeface="Graphik Semibold"/>
              </a:defRPr>
            </a:lvl4pPr>
            <a:lvl5pPr marL="0" indent="1828800" algn="ctr" defTabSz="2438338">
              <a:lnSpc>
                <a:spcPct val="80000"/>
              </a:lnSpc>
              <a:spcBef>
                <a:spcPts val="0"/>
              </a:spcBef>
              <a:buClrTx/>
              <a:buSzTx/>
              <a:buNone/>
              <a:defRPr sz="22400" spc="-448">
                <a:gradFill flip="none" rotWithShape="1">
                  <a:gsLst>
                    <a:gs pos="0">
                      <a:srgbClr val="00E8FF"/>
                    </a:gs>
                    <a:gs pos="100000">
                      <a:srgbClr val="FF00F7"/>
                    </a:gs>
                  </a:gsLst>
                  <a:lin ang="3967761" scaled="0"/>
                </a:gradFill>
                <a:latin typeface="+mn-lt"/>
                <a:ea typeface="+mn-ea"/>
                <a:cs typeface="+mn-cs"/>
                <a:sym typeface="Graphik Semibold"/>
              </a:defRPr>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0000"/>
            </a:gs>
            <a:gs pos="100000">
              <a:srgbClr val="3B3B3B"/>
            </a:gs>
          </a:gsLst>
          <a:lin ang="5400000" scaled="0"/>
        </a:gra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70000" y="812800"/>
            <a:ext cx="21844000" cy="15574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a:bodyPr>
          <a:lstStyle/>
          <a:p>
            <a:r>
              <a:t>Slide Title</a:t>
            </a:r>
          </a:p>
        </p:txBody>
      </p:sp>
      <p:sp>
        <p:nvSpPr>
          <p:cNvPr id="3" name="Body Level One…"/>
          <p:cNvSpPr txBox="1">
            <a:spLocks noGrp="1"/>
          </p:cNvSpPr>
          <p:nvPr>
            <p:ph type="body" idx="1" hasCustomPrompt="1"/>
          </p:nvPr>
        </p:nvSpPr>
        <p:spPr>
          <a:xfrm>
            <a:off x="1270000" y="4267200"/>
            <a:ext cx="21844000" cy="8432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defRPr sz="2200">
                <a:solidFill>
                  <a:srgbClr val="FFFFFF"/>
                </a:solidFill>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9" r:id="rId9"/>
    <p:sldLayoutId id="2147483660" r:id="rId10"/>
    <p:sldLayoutId id="2147483661" r:id="rId11"/>
    <p:sldLayoutId id="2147483662" r:id="rId12"/>
    <p:sldLayoutId id="2147483663" r:id="rId13"/>
  </p:sldLayoutIdLst>
  <p:transition spd="med"/>
  <p:txStyles>
    <p:titleStyle>
      <a:lvl1pPr marL="0" marR="0" indent="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mn-lt"/>
          <a:ea typeface="+mn-ea"/>
          <a:cs typeface="+mn-cs"/>
          <a:sym typeface="Graphik Semibold"/>
        </a:defRPr>
      </a:lvl1pPr>
      <a:lvl2pPr marL="0" marR="0" indent="45720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mn-lt"/>
          <a:ea typeface="+mn-ea"/>
          <a:cs typeface="+mn-cs"/>
          <a:sym typeface="Graphik Semibold"/>
        </a:defRPr>
      </a:lvl2pPr>
      <a:lvl3pPr marL="0" marR="0" indent="91440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mn-lt"/>
          <a:ea typeface="+mn-ea"/>
          <a:cs typeface="+mn-cs"/>
          <a:sym typeface="Graphik Semibold"/>
        </a:defRPr>
      </a:lvl3pPr>
      <a:lvl4pPr marL="0" marR="0" indent="137160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mn-lt"/>
          <a:ea typeface="+mn-ea"/>
          <a:cs typeface="+mn-cs"/>
          <a:sym typeface="Graphik Semibold"/>
        </a:defRPr>
      </a:lvl4pPr>
      <a:lvl5pPr marL="0" marR="0" indent="182880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mn-lt"/>
          <a:ea typeface="+mn-ea"/>
          <a:cs typeface="+mn-cs"/>
          <a:sym typeface="Graphik Semibold"/>
        </a:defRPr>
      </a:lvl5pPr>
      <a:lvl6pPr marL="0" marR="0" indent="228600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mn-lt"/>
          <a:ea typeface="+mn-ea"/>
          <a:cs typeface="+mn-cs"/>
          <a:sym typeface="Graphik Semibold"/>
        </a:defRPr>
      </a:lvl6pPr>
      <a:lvl7pPr marL="0" marR="0" indent="274320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mn-lt"/>
          <a:ea typeface="+mn-ea"/>
          <a:cs typeface="+mn-cs"/>
          <a:sym typeface="Graphik Semibold"/>
        </a:defRPr>
      </a:lvl7pPr>
      <a:lvl8pPr marL="0" marR="0" indent="320040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mn-lt"/>
          <a:ea typeface="+mn-ea"/>
          <a:cs typeface="+mn-cs"/>
          <a:sym typeface="Graphik Semibold"/>
        </a:defRPr>
      </a:lvl8pPr>
      <a:lvl9pPr marL="0" marR="0" indent="365760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mn-lt"/>
          <a:ea typeface="+mn-ea"/>
          <a:cs typeface="+mn-cs"/>
          <a:sym typeface="Graphik Semibold"/>
        </a:defRPr>
      </a:lvl9pPr>
    </p:titleStyle>
    <p:bodyStyle>
      <a:lvl1pPr marL="5588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1pPr>
      <a:lvl2pPr marL="0" marR="0" indent="4572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2pPr>
      <a:lvl3pPr marL="0" marR="0" indent="9144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3pPr>
      <a:lvl4pPr marL="0" marR="0" indent="13716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4pPr>
      <a:lvl5pPr marL="0" marR="0" indent="18288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5pPr>
      <a:lvl6pPr marL="0" marR="0" indent="22860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6pPr>
      <a:lvl7pPr marL="0" marR="0" indent="27432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7pPr>
      <a:lvl8pPr marL="0" marR="0" indent="32004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8pPr>
      <a:lvl9pPr marL="0" marR="0" indent="36576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Breast Cancer Prediction"/>
          <p:cNvSpPr txBox="1">
            <a:spLocks noGrp="1"/>
          </p:cNvSpPr>
          <p:nvPr>
            <p:ph type="body" idx="1"/>
          </p:nvPr>
        </p:nvSpPr>
        <p:spPr>
          <a:xfrm>
            <a:off x="1270000" y="2417328"/>
            <a:ext cx="21844000" cy="8881344"/>
          </a:xfrm>
          <a:prstGeom prst="rect">
            <a:avLst/>
          </a:prstGeom>
        </p:spPr>
        <p:txBody>
          <a:bodyPr/>
          <a:lstStyle>
            <a:lvl1pPr>
              <a:defRPr sz="14200" spc="-284"/>
            </a:lvl1pPr>
          </a:lstStyle>
          <a:p>
            <a:pPr>
              <a:defRPr sz="13000" spc="-260"/>
            </a:pPr>
            <a:r>
              <a:rPr sz="14200" spc="-284"/>
              <a:t>Breast Cancer Prediction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he early detection of breast cancer in women is important for the effective management of the disease.…"/>
          <p:cNvSpPr txBox="1">
            <a:spLocks noGrp="1"/>
          </p:cNvSpPr>
          <p:nvPr>
            <p:ph type="body" idx="1"/>
          </p:nvPr>
        </p:nvSpPr>
        <p:spPr>
          <a:xfrm>
            <a:off x="1270000" y="4240014"/>
            <a:ext cx="21844000" cy="8459986"/>
          </a:xfrm>
          <a:prstGeom prst="rect">
            <a:avLst/>
          </a:prstGeom>
        </p:spPr>
        <p:txBody>
          <a:bodyPr/>
          <a:lstStyle/>
          <a:p>
            <a:pPr>
              <a:defRPr>
                <a:gradFill flip="none" rotWithShape="1">
                  <a:gsLst>
                    <a:gs pos="0">
                      <a:srgbClr val="01FE00"/>
                    </a:gs>
                    <a:gs pos="100000">
                      <a:srgbClr val="0552FA"/>
                    </a:gs>
                  </a:gsLst>
                  <a:lin ang="1679999" scaled="0"/>
                </a:gradFill>
              </a:defRPr>
            </a:pPr>
            <a:r>
              <a:t>The early detection of breast cancer in women is important for the effective management of the disease.</a:t>
            </a:r>
          </a:p>
          <a:p>
            <a:pPr>
              <a:defRPr>
                <a:gradFill flip="none" rotWithShape="1">
                  <a:gsLst>
                    <a:gs pos="0">
                      <a:srgbClr val="01FE00"/>
                    </a:gs>
                    <a:gs pos="100000">
                      <a:srgbClr val="0552FA"/>
                    </a:gs>
                  </a:gsLst>
                  <a:lin ang="1679999" scaled="0"/>
                </a:gradFill>
              </a:defRPr>
            </a:pPr>
            <a:r>
              <a:t>Main advantage of early detection is that it provides the best chance of effective treatment.</a:t>
            </a:r>
          </a:p>
          <a:p>
            <a:pPr>
              <a:defRPr>
                <a:gradFill flip="none" rotWithShape="1">
                  <a:gsLst>
                    <a:gs pos="0">
                      <a:srgbClr val="01FE00"/>
                    </a:gs>
                    <a:gs pos="100000">
                      <a:srgbClr val="0552FA"/>
                    </a:gs>
                  </a:gsLst>
                  <a:lin ang="1679999" scaled="0"/>
                </a:gradFill>
              </a:defRPr>
            </a:pPr>
            <a:r>
              <a:t>The aim with the prediction algorithm is to reduce the chances of getting faulty results during the detection of the disease at an earlier stage.</a:t>
            </a:r>
          </a:p>
        </p:txBody>
      </p:sp>
      <p:sp>
        <p:nvSpPr>
          <p:cNvPr id="175" name="Novelty of the project"/>
          <p:cNvSpPr txBox="1"/>
          <p:nvPr/>
        </p:nvSpPr>
        <p:spPr>
          <a:xfrm>
            <a:off x="4950053" y="565451"/>
            <a:ext cx="14483894" cy="20553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lnSpc>
                <a:spcPct val="90000"/>
              </a:lnSpc>
              <a:defRPr sz="11600" spc="-348">
                <a:gradFill flip="none" rotWithShape="1">
                  <a:gsLst>
                    <a:gs pos="0">
                      <a:srgbClr val="FFFFFF"/>
                    </a:gs>
                    <a:gs pos="100000">
                      <a:srgbClr val="929292"/>
                    </a:gs>
                  </a:gsLst>
                  <a:lin ang="5400000" scaled="0"/>
                </a:gradFill>
                <a:latin typeface="+mn-lt"/>
                <a:ea typeface="+mn-ea"/>
                <a:cs typeface="+mn-cs"/>
                <a:sym typeface="Graphik Semibold"/>
              </a:defRPr>
            </a:lvl1pPr>
          </a:lstStyle>
          <a:p>
            <a:r>
              <a:t>Novelty of the project</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eal time Usage"/>
          <p:cNvSpPr txBox="1"/>
          <p:nvPr/>
        </p:nvSpPr>
        <p:spPr>
          <a:xfrm>
            <a:off x="6636130" y="1088203"/>
            <a:ext cx="11111739" cy="20553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lnSpc>
                <a:spcPct val="90000"/>
              </a:lnSpc>
              <a:defRPr sz="11600" spc="-348">
                <a:gradFill flip="none" rotWithShape="1">
                  <a:gsLst>
                    <a:gs pos="0">
                      <a:srgbClr val="FFFFFF"/>
                    </a:gs>
                    <a:gs pos="100000">
                      <a:srgbClr val="929292"/>
                    </a:gs>
                  </a:gsLst>
                  <a:lin ang="5400000" scaled="0"/>
                </a:gradFill>
                <a:latin typeface="+mn-lt"/>
                <a:ea typeface="+mn-ea"/>
                <a:cs typeface="+mn-cs"/>
                <a:sym typeface="Graphik Semibold"/>
              </a:defRPr>
            </a:lvl1pPr>
          </a:lstStyle>
          <a:p>
            <a:r>
              <a:t>Real time Usage </a:t>
            </a:r>
          </a:p>
        </p:txBody>
      </p:sp>
      <p:sp>
        <p:nvSpPr>
          <p:cNvPr id="178" name="The realtime usage of method for breast cancer detection is to find an easy way to detect the disease and thus help cure the disease at an earlier stage which can reduce financial stress and stop health from deteriorating further."/>
          <p:cNvSpPr txBox="1"/>
          <p:nvPr/>
        </p:nvSpPr>
        <p:spPr>
          <a:xfrm>
            <a:off x="960924" y="4118373"/>
            <a:ext cx="21651588" cy="33467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2438400">
              <a:spcBef>
                <a:spcPts val="2400"/>
              </a:spcBef>
              <a:defRPr sz="4800">
                <a:gradFill flip="none" rotWithShape="1">
                  <a:gsLst>
                    <a:gs pos="0">
                      <a:srgbClr val="40F306"/>
                    </a:gs>
                    <a:gs pos="100000">
                      <a:srgbClr val="055DFA"/>
                    </a:gs>
                  </a:gsLst>
                  <a:lin ang="1679999" scaled="0"/>
                </a:gradFill>
              </a:defRPr>
            </a:lvl1pPr>
          </a:lstStyle>
          <a:p>
            <a:r>
              <a:t>The realtime usage of method for breast cancer detection is to find an easy way to detect the disease and thus help cure the disease at an earlier stage which can reduce financial stress and stop health from deteriorating further.</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Hardware…"/>
          <p:cNvSpPr txBox="1">
            <a:spLocks noGrp="1"/>
          </p:cNvSpPr>
          <p:nvPr>
            <p:ph type="body" idx="1"/>
          </p:nvPr>
        </p:nvSpPr>
        <p:spPr>
          <a:xfrm>
            <a:off x="1270000" y="4516419"/>
            <a:ext cx="21844001" cy="8604479"/>
          </a:xfrm>
          <a:prstGeom prst="rect">
            <a:avLst/>
          </a:prstGeom>
        </p:spPr>
        <p:txBody>
          <a:bodyPr/>
          <a:lstStyle/>
          <a:p>
            <a:pPr marL="0" indent="0" defTabSz="2389632">
              <a:lnSpc>
                <a:spcPct val="80000"/>
              </a:lnSpc>
              <a:spcBef>
                <a:spcPts val="0"/>
              </a:spcBef>
              <a:buClrTx/>
              <a:buSzTx/>
              <a:buNone/>
              <a:defRPr sz="7644" spc="-152">
                <a:gradFill flip="none" rotWithShape="1">
                  <a:gsLst>
                    <a:gs pos="0">
                      <a:srgbClr val="60FF00"/>
                    </a:gs>
                    <a:gs pos="100000">
                      <a:srgbClr val="1C55F0"/>
                    </a:gs>
                  </a:gsLst>
                  <a:lin ang="1680000" scaled="0"/>
                </a:gradFill>
                <a:latin typeface="+mn-lt"/>
                <a:ea typeface="+mn-ea"/>
                <a:cs typeface="+mn-cs"/>
                <a:sym typeface="Graphik Semibold"/>
              </a:defRPr>
            </a:pPr>
            <a:endParaRPr dirty="0"/>
          </a:p>
          <a:p>
            <a:pPr marL="0" indent="0" defTabSz="2389632">
              <a:lnSpc>
                <a:spcPct val="80000"/>
              </a:lnSpc>
              <a:spcBef>
                <a:spcPts val="0"/>
              </a:spcBef>
              <a:buClrTx/>
              <a:buSzTx/>
              <a:buNone/>
              <a:defRPr sz="6076" spc="-121">
                <a:gradFill flip="none" rotWithShape="1">
                  <a:gsLst>
                    <a:gs pos="0">
                      <a:srgbClr val="FFFFFF"/>
                    </a:gs>
                    <a:gs pos="100000">
                      <a:srgbClr val="929292"/>
                    </a:gs>
                  </a:gsLst>
                  <a:lin ang="5400000" scaled="0"/>
                </a:gradFill>
                <a:latin typeface="+mn-lt"/>
                <a:ea typeface="+mn-ea"/>
                <a:cs typeface="+mn-cs"/>
                <a:sym typeface="Graphik Semibold"/>
              </a:defRPr>
            </a:pPr>
            <a:r>
              <a:rPr dirty="0"/>
              <a:t>Hardware</a:t>
            </a:r>
          </a:p>
          <a:p>
            <a:pPr marL="0" indent="0" defTabSz="2389632">
              <a:lnSpc>
                <a:spcPct val="80000"/>
              </a:lnSpc>
              <a:spcBef>
                <a:spcPts val="0"/>
              </a:spcBef>
              <a:buClrTx/>
              <a:buSzTx/>
              <a:buNone/>
              <a:defRPr sz="6076" spc="-121">
                <a:gradFill flip="none" rotWithShape="1">
                  <a:gsLst>
                    <a:gs pos="0">
                      <a:srgbClr val="60FF00"/>
                    </a:gs>
                    <a:gs pos="100000">
                      <a:srgbClr val="1C55F0"/>
                    </a:gs>
                  </a:gsLst>
                  <a:lin ang="1680000" scaled="0"/>
                </a:gradFill>
                <a:latin typeface="+mn-lt"/>
                <a:ea typeface="+mn-ea"/>
                <a:cs typeface="+mn-cs"/>
                <a:sym typeface="Graphik Semibold"/>
              </a:defRPr>
            </a:pPr>
            <a:r>
              <a:rPr dirty="0"/>
              <a:t> </a:t>
            </a:r>
            <a:r>
              <a:rPr sz="5390" spc="-107" dirty="0"/>
              <a:t>A computer system and internet </a:t>
            </a:r>
            <a:r>
              <a:rPr sz="5390" spc="-107" dirty="0" err="1"/>
              <a:t>acce</a:t>
            </a:r>
            <a:r>
              <a:rPr lang="en-IN" sz="5390" spc="-107" dirty="0"/>
              <a:t>ss.</a:t>
            </a:r>
          </a:p>
          <a:p>
            <a:pPr marL="0" indent="0" defTabSz="2389632">
              <a:lnSpc>
                <a:spcPct val="80000"/>
              </a:lnSpc>
              <a:spcBef>
                <a:spcPts val="0"/>
              </a:spcBef>
              <a:buClrTx/>
              <a:buSzTx/>
              <a:buNone/>
              <a:defRPr sz="6076" spc="-121">
                <a:gradFill flip="none" rotWithShape="1">
                  <a:gsLst>
                    <a:gs pos="0">
                      <a:srgbClr val="60FF00"/>
                    </a:gs>
                    <a:gs pos="100000">
                      <a:srgbClr val="1C55F0"/>
                    </a:gs>
                  </a:gsLst>
                  <a:lin ang="1680000" scaled="0"/>
                </a:gradFill>
                <a:latin typeface="+mn-lt"/>
                <a:ea typeface="+mn-ea"/>
                <a:cs typeface="+mn-cs"/>
                <a:sym typeface="Graphik Semibold"/>
              </a:defRPr>
            </a:pPr>
            <a:endParaRPr lang="en-IN" sz="5390" spc="-107" dirty="0"/>
          </a:p>
          <a:p>
            <a:pPr marL="0" indent="0" defTabSz="2389632">
              <a:lnSpc>
                <a:spcPct val="80000"/>
              </a:lnSpc>
              <a:spcBef>
                <a:spcPts val="0"/>
              </a:spcBef>
              <a:buClrTx/>
              <a:buSzTx/>
              <a:buNone/>
              <a:defRPr sz="6076" spc="-121">
                <a:gradFill flip="none" rotWithShape="1">
                  <a:gsLst>
                    <a:gs pos="0">
                      <a:srgbClr val="FFFFFF"/>
                    </a:gs>
                    <a:gs pos="100000">
                      <a:srgbClr val="929292"/>
                    </a:gs>
                  </a:gsLst>
                  <a:lin ang="5400000" scaled="0"/>
                </a:gradFill>
                <a:latin typeface="+mn-lt"/>
                <a:ea typeface="+mn-ea"/>
                <a:cs typeface="+mn-cs"/>
                <a:sym typeface="Graphik Semibold"/>
              </a:defRPr>
            </a:pPr>
            <a:r>
              <a:rPr dirty="0"/>
              <a:t>Software</a:t>
            </a:r>
          </a:p>
          <a:p>
            <a:pPr marL="0" indent="0" defTabSz="2389632">
              <a:lnSpc>
                <a:spcPct val="80000"/>
              </a:lnSpc>
              <a:spcBef>
                <a:spcPts val="0"/>
              </a:spcBef>
              <a:buClrTx/>
              <a:buSzTx/>
              <a:buNone/>
              <a:defRPr sz="5390" spc="-107">
                <a:gradFill flip="none" rotWithShape="1">
                  <a:gsLst>
                    <a:gs pos="0">
                      <a:srgbClr val="60FF00"/>
                    </a:gs>
                    <a:gs pos="100000">
                      <a:srgbClr val="1C55F0"/>
                    </a:gs>
                  </a:gsLst>
                  <a:lin ang="1680000" scaled="0"/>
                </a:gradFill>
                <a:latin typeface="+mn-lt"/>
                <a:ea typeface="+mn-ea"/>
                <a:cs typeface="+mn-cs"/>
                <a:sym typeface="Graphik Semibold"/>
              </a:defRPr>
            </a:pPr>
            <a:r>
              <a:rPr lang="en-IN" dirty="0"/>
              <a:t> </a:t>
            </a:r>
            <a:r>
              <a:rPr dirty="0"/>
              <a:t>Dataset, python installed compiler with proper libraries.</a:t>
            </a:r>
          </a:p>
          <a:p>
            <a:pPr marL="0" indent="0" defTabSz="2389632">
              <a:lnSpc>
                <a:spcPct val="80000"/>
              </a:lnSpc>
              <a:spcBef>
                <a:spcPts val="0"/>
              </a:spcBef>
              <a:buClrTx/>
              <a:buSzTx/>
              <a:buNone/>
              <a:defRPr sz="6076" spc="-121">
                <a:gradFill flip="none" rotWithShape="1">
                  <a:gsLst>
                    <a:gs pos="0">
                      <a:srgbClr val="60FF00"/>
                    </a:gs>
                    <a:gs pos="100000">
                      <a:srgbClr val="1C55F0"/>
                    </a:gs>
                  </a:gsLst>
                  <a:lin ang="1680000" scaled="0"/>
                </a:gradFill>
                <a:latin typeface="+mn-lt"/>
                <a:ea typeface="+mn-ea"/>
                <a:cs typeface="+mn-cs"/>
                <a:sym typeface="Graphik Semibold"/>
              </a:defRPr>
            </a:pPr>
            <a:endParaRPr dirty="0"/>
          </a:p>
          <a:p>
            <a:pPr marL="0" indent="0" defTabSz="2389632">
              <a:lnSpc>
                <a:spcPct val="80000"/>
              </a:lnSpc>
              <a:spcBef>
                <a:spcPts val="0"/>
              </a:spcBef>
              <a:buClrTx/>
              <a:buSzTx/>
              <a:buNone/>
              <a:defRPr sz="6076" spc="-121">
                <a:gradFill flip="none" rotWithShape="1">
                  <a:gsLst>
                    <a:gs pos="0">
                      <a:srgbClr val="60FF00"/>
                    </a:gs>
                    <a:gs pos="100000">
                      <a:srgbClr val="1C55F0"/>
                    </a:gs>
                  </a:gsLst>
                  <a:lin ang="1680000" scaled="0"/>
                </a:gradFill>
                <a:latin typeface="+mn-lt"/>
                <a:ea typeface="+mn-ea"/>
                <a:cs typeface="+mn-cs"/>
                <a:sym typeface="Graphik Semibold"/>
              </a:defRPr>
            </a:pPr>
            <a:endParaRPr dirty="0"/>
          </a:p>
        </p:txBody>
      </p:sp>
      <p:sp>
        <p:nvSpPr>
          <p:cNvPr id="181" name="Hardware &amp; Software requirement"/>
          <p:cNvSpPr txBox="1"/>
          <p:nvPr/>
        </p:nvSpPr>
        <p:spPr>
          <a:xfrm>
            <a:off x="1505014" y="907422"/>
            <a:ext cx="20868895" cy="346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lnSpc>
                <a:spcPct val="90000"/>
              </a:lnSpc>
              <a:defRPr sz="10500" spc="-315">
                <a:gradFill flip="none" rotWithShape="1">
                  <a:gsLst>
                    <a:gs pos="0">
                      <a:srgbClr val="FFFFFF"/>
                    </a:gs>
                    <a:gs pos="100000">
                      <a:srgbClr val="929292"/>
                    </a:gs>
                  </a:gsLst>
                  <a:lin ang="5400000" scaled="0"/>
                </a:gradFill>
                <a:latin typeface="+mn-lt"/>
                <a:ea typeface="+mn-ea"/>
                <a:cs typeface="+mn-cs"/>
                <a:sym typeface="Graphik Semibold"/>
              </a:defRPr>
            </a:lvl1pPr>
          </a:lstStyle>
          <a:p>
            <a:r>
              <a:rPr dirty="0"/>
              <a:t>Hardware &amp; Software requirement</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3" name="image1.jpeg" descr="image1.jpeg"/>
          <p:cNvPicPr>
            <a:picLocks noGrp="1" noChangeAspect="1"/>
          </p:cNvPicPr>
          <p:nvPr>
            <p:ph type="pic" idx="21"/>
          </p:nvPr>
        </p:nvPicPr>
        <p:blipFill>
          <a:blip r:embed="rId2"/>
          <a:srcRect/>
          <a:stretch>
            <a:fillRect/>
          </a:stretch>
        </p:blipFill>
        <p:spPr>
          <a:xfrm>
            <a:off x="3571213" y="3436029"/>
            <a:ext cx="17633031" cy="8765108"/>
          </a:xfrm>
          <a:prstGeom prst="rect">
            <a:avLst/>
          </a:prstGeom>
        </p:spPr>
      </p:pic>
      <p:sp>
        <p:nvSpPr>
          <p:cNvPr id="184" name="Overall system architecture diagram"/>
          <p:cNvSpPr txBox="1">
            <a:spLocks noGrp="1"/>
          </p:cNvSpPr>
          <p:nvPr>
            <p:ph type="body" sz="quarter" idx="1"/>
          </p:nvPr>
        </p:nvSpPr>
        <p:spPr>
          <a:xfrm>
            <a:off x="1270000" y="643476"/>
            <a:ext cx="21844001" cy="1864802"/>
          </a:xfrm>
          <a:prstGeom prst="rect">
            <a:avLst/>
          </a:prstGeom>
        </p:spPr>
        <p:txBody>
          <a:bodyPr/>
          <a:lstStyle>
            <a:lvl1pPr>
              <a:lnSpc>
                <a:spcPct val="80000"/>
              </a:lnSpc>
              <a:defRPr sz="8400" spc="-252">
                <a:gradFill flip="none" rotWithShape="1">
                  <a:gsLst>
                    <a:gs pos="0">
                      <a:srgbClr val="FFFFFF"/>
                    </a:gs>
                    <a:gs pos="100000">
                      <a:srgbClr val="929292"/>
                    </a:gs>
                  </a:gsLst>
                  <a:lin ang="5400000" scaled="0"/>
                </a:gradFill>
                <a:latin typeface="+mn-lt"/>
                <a:ea typeface="+mn-ea"/>
                <a:cs typeface="+mn-cs"/>
                <a:sym typeface="Graphik Semibold"/>
              </a:defRPr>
            </a:lvl1pPr>
          </a:lstStyle>
          <a:p>
            <a:r>
              <a:t>Overall system architecture diagram</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948FF21-22DA-4F2B-918A-039CD6FB93F3}"/>
              </a:ext>
            </a:extLst>
          </p:cNvPr>
          <p:cNvSpPr>
            <a:spLocks noGrp="1"/>
          </p:cNvSpPr>
          <p:nvPr>
            <p:ph type="title"/>
          </p:nvPr>
        </p:nvSpPr>
        <p:spPr/>
        <p:txBody>
          <a:bodyPr>
            <a:normAutofit/>
          </a:bodyPr>
          <a:lstStyle/>
          <a:p>
            <a:r>
              <a:rPr lang="en-IN" sz="10500" dirty="0"/>
              <a:t>Literature Review</a:t>
            </a:r>
          </a:p>
        </p:txBody>
      </p:sp>
      <p:sp>
        <p:nvSpPr>
          <p:cNvPr id="7" name="Text Placeholder 6">
            <a:extLst>
              <a:ext uri="{FF2B5EF4-FFF2-40B4-BE49-F238E27FC236}">
                <a16:creationId xmlns:a16="http://schemas.microsoft.com/office/drawing/2014/main" id="{EBFDFA15-BCBE-4EC9-9DCC-879C5137E724}"/>
              </a:ext>
            </a:extLst>
          </p:cNvPr>
          <p:cNvSpPr>
            <a:spLocks noGrp="1"/>
          </p:cNvSpPr>
          <p:nvPr>
            <p:ph type="body" idx="1"/>
          </p:nvPr>
        </p:nvSpPr>
        <p:spPr/>
        <p:txBody>
          <a:bodyPr>
            <a:normAutofit fontScale="25000" lnSpcReduction="20000"/>
          </a:bodyPr>
          <a:lstStyle/>
          <a:p>
            <a:pPr marL="0" marR="88900" indent="0">
              <a:lnSpc>
                <a:spcPct val="120000"/>
              </a:lnSpc>
              <a:spcBef>
                <a:spcPts val="0"/>
              </a:spcBef>
              <a:buNone/>
            </a:pPr>
            <a:r>
              <a:rPr lang="en-US" sz="19200" dirty="0">
                <a:solidFill>
                  <a:schemeClr val="accent5"/>
                </a:solidFill>
                <a:effectLst/>
                <a:uFill>
                  <a:solidFill>
                    <a:srgbClr val="000000"/>
                  </a:solidFill>
                </a:uFill>
                <a:latin typeface="+mj-lt"/>
                <a:ea typeface="Arial Unicode MS"/>
                <a:cs typeface="Arial Unicode MS"/>
              </a:rPr>
              <a:t>Breast cancer (BC) is one of the most common cancers among women worldwide, representing the majority of new cancer cases and cancer-related deaths according to global statistics, making it a significant public health problem in today’s society.</a:t>
            </a:r>
          </a:p>
          <a:p>
            <a:pPr marL="0" marR="88900" indent="0">
              <a:spcBef>
                <a:spcPts val="0"/>
              </a:spcBef>
              <a:buNone/>
            </a:pPr>
            <a:endParaRPr lang="en-US" sz="19200" dirty="0">
              <a:ln>
                <a:noFill/>
              </a:ln>
              <a:solidFill>
                <a:schemeClr val="accent5"/>
              </a:solidFill>
              <a:effectLst/>
              <a:uFill>
                <a:solidFill>
                  <a:srgbClr val="000000"/>
                </a:solidFill>
              </a:uFill>
              <a:latin typeface="+mj-lt"/>
              <a:ea typeface="Arial Unicode MS"/>
              <a:cs typeface="Arial Unicode MS"/>
            </a:endParaRPr>
          </a:p>
          <a:p>
            <a:pPr marL="0" marR="88900" indent="0">
              <a:spcBef>
                <a:spcPts val="0"/>
              </a:spcBef>
              <a:spcAft>
                <a:spcPts val="0"/>
              </a:spcAft>
              <a:buNone/>
            </a:pPr>
            <a:r>
              <a:rPr lang="en-US" sz="19200" dirty="0">
                <a:ln>
                  <a:noFill/>
                </a:ln>
                <a:solidFill>
                  <a:schemeClr val="accent5"/>
                </a:solidFill>
                <a:effectLst/>
                <a:uFill>
                  <a:solidFill>
                    <a:srgbClr val="000000"/>
                  </a:solidFill>
                </a:uFill>
                <a:latin typeface="+mj-lt"/>
                <a:ea typeface="Arial Unicode MS"/>
                <a:cs typeface="Arial Unicode MS"/>
              </a:rPr>
              <a:t>This research is done by the MIT and because of the research in Machine Learning and Deep Learning.</a:t>
            </a:r>
            <a:endParaRPr lang="en-IN" sz="19200" dirty="0">
              <a:ln>
                <a:noFill/>
              </a:ln>
              <a:solidFill>
                <a:schemeClr val="accent5"/>
              </a:solidFill>
              <a:effectLst/>
              <a:uFill>
                <a:solidFill>
                  <a:srgbClr val="000000"/>
                </a:solidFill>
              </a:uFill>
              <a:latin typeface="+mj-lt"/>
              <a:ea typeface="Arial Unicode MS"/>
              <a:cs typeface="Arial Unicode MS"/>
            </a:endParaRPr>
          </a:p>
          <a:p>
            <a:pPr marL="0" marR="88900" indent="0" algn="just">
              <a:lnSpc>
                <a:spcPct val="115000"/>
              </a:lnSpc>
              <a:spcAft>
                <a:spcPts val="0"/>
              </a:spcAft>
              <a:buNone/>
            </a:pPr>
            <a:r>
              <a:rPr lang="en-US" sz="19200" dirty="0">
                <a:ln>
                  <a:noFill/>
                </a:ln>
                <a:solidFill>
                  <a:schemeClr val="accent5"/>
                </a:solidFill>
                <a:effectLst/>
                <a:uFill>
                  <a:solidFill>
                    <a:srgbClr val="000000"/>
                  </a:solidFill>
                </a:uFill>
                <a:latin typeface="+mj-lt"/>
                <a:ea typeface="Arial Unicode MS"/>
                <a:cs typeface="Arial Unicode MS"/>
              </a:rPr>
              <a:t>We obtain this training model and because of this model we can predict the  breast cancer in women.</a:t>
            </a:r>
          </a:p>
          <a:p>
            <a:pPr marL="0" indent="0" algn="just">
              <a:lnSpc>
                <a:spcPct val="115000"/>
              </a:lnSpc>
              <a:spcBef>
                <a:spcPts val="1200"/>
              </a:spcBef>
              <a:spcAft>
                <a:spcPts val="1200"/>
              </a:spcAft>
              <a:buNone/>
            </a:pPr>
            <a:r>
              <a:rPr lang="en-US" sz="19200" dirty="0">
                <a:ln>
                  <a:noFill/>
                </a:ln>
                <a:solidFill>
                  <a:schemeClr val="accent5"/>
                </a:solidFill>
                <a:effectLst/>
                <a:uFill>
                  <a:solidFill>
                    <a:srgbClr val="000000"/>
                  </a:solidFill>
                </a:uFill>
                <a:latin typeface="+mj-lt"/>
                <a:ea typeface="Arial Unicode MS"/>
                <a:cs typeface="Arial Unicode MS"/>
              </a:rPr>
              <a:t>This trains a neural network model to compare the Tissue and cells of a patient and a normal person . It's okay if you don't understand all the details; this is a fast-paced overview of a complete Tensor Flow program with the details explained. </a:t>
            </a:r>
            <a:endParaRPr lang="en-IN" sz="19200" dirty="0">
              <a:ln>
                <a:noFill/>
              </a:ln>
              <a:solidFill>
                <a:schemeClr val="accent5"/>
              </a:solidFill>
              <a:effectLst/>
              <a:uFill>
                <a:solidFill>
                  <a:srgbClr val="000000"/>
                </a:solidFill>
              </a:uFill>
              <a:latin typeface="+mj-lt"/>
              <a:ea typeface="Arial Unicode MS"/>
              <a:cs typeface="Arial Unicode MS"/>
            </a:endParaRPr>
          </a:p>
          <a:p>
            <a:pPr marL="0" marR="88900" indent="0" algn="just">
              <a:lnSpc>
                <a:spcPct val="115000"/>
              </a:lnSpc>
              <a:spcAft>
                <a:spcPts val="0"/>
              </a:spcAft>
              <a:buNone/>
            </a:pPr>
            <a:endParaRPr lang="en-US" sz="11400" dirty="0">
              <a:ln>
                <a:noFill/>
              </a:ln>
              <a:solidFill>
                <a:srgbClr val="000000"/>
              </a:solidFill>
              <a:effectLst/>
              <a:uFill>
                <a:solidFill>
                  <a:srgbClr val="000000"/>
                </a:solidFill>
              </a:uFill>
              <a:latin typeface="+mn-lt"/>
              <a:ea typeface="Arial Unicode MS"/>
              <a:cs typeface="Arial Unicode MS"/>
            </a:endParaRPr>
          </a:p>
          <a:p>
            <a:pPr marL="0" marR="88900" indent="0" algn="just">
              <a:lnSpc>
                <a:spcPct val="115000"/>
              </a:lnSpc>
              <a:spcAft>
                <a:spcPts val="0"/>
              </a:spcAft>
              <a:buNone/>
            </a:pPr>
            <a:endParaRPr lang="en-US" sz="5400" dirty="0">
              <a:ln>
                <a:noFill/>
              </a:ln>
              <a:solidFill>
                <a:srgbClr val="000000"/>
              </a:solidFill>
              <a:effectLst/>
              <a:uFill>
                <a:solidFill>
                  <a:srgbClr val="000000"/>
                </a:solidFill>
              </a:uFill>
              <a:latin typeface="+mj-lt"/>
              <a:ea typeface="Arial Unicode MS"/>
              <a:cs typeface="Arial Unicode MS"/>
            </a:endParaRPr>
          </a:p>
          <a:p>
            <a:pPr marL="0" marR="88900" indent="0" algn="just">
              <a:lnSpc>
                <a:spcPct val="115000"/>
              </a:lnSpc>
              <a:spcAft>
                <a:spcPts val="0"/>
              </a:spcAft>
              <a:buNone/>
            </a:pPr>
            <a:r>
              <a:rPr lang="en-US" sz="5400" dirty="0">
                <a:ln>
                  <a:noFill/>
                </a:ln>
                <a:solidFill>
                  <a:srgbClr val="000000"/>
                </a:solidFill>
                <a:effectLst/>
                <a:uFill>
                  <a:solidFill>
                    <a:srgbClr val="000000"/>
                  </a:solidFill>
                </a:uFill>
                <a:latin typeface="+mj-lt"/>
                <a:ea typeface="Arial Unicode MS"/>
                <a:cs typeface="Arial Unicode MS"/>
              </a:rPr>
              <a:t>  </a:t>
            </a:r>
          </a:p>
          <a:p>
            <a:pPr marL="0" indent="0">
              <a:buNone/>
            </a:pPr>
            <a:endParaRPr lang="en-IN" sz="5400" dirty="0">
              <a:latin typeface="+mj-lt"/>
            </a:endParaRPr>
          </a:p>
        </p:txBody>
      </p:sp>
    </p:spTree>
    <p:extLst>
      <p:ext uri="{BB962C8B-B14F-4D97-AF65-F5344CB8AC3E}">
        <p14:creationId xmlns:p14="http://schemas.microsoft.com/office/powerpoint/2010/main" val="109265282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F98C697-340F-4078-82A7-D5E159E84F95}"/>
              </a:ext>
            </a:extLst>
          </p:cNvPr>
          <p:cNvSpPr>
            <a:spLocks noGrp="1"/>
          </p:cNvSpPr>
          <p:nvPr>
            <p:ph type="body" idx="1"/>
          </p:nvPr>
        </p:nvSpPr>
        <p:spPr>
          <a:xfrm>
            <a:off x="1270000" y="3508311"/>
            <a:ext cx="21844000" cy="9527591"/>
          </a:xfrm>
        </p:spPr>
        <p:txBody>
          <a:bodyPr>
            <a:normAutofit fontScale="92500" lnSpcReduction="20000"/>
          </a:bodyPr>
          <a:lstStyle/>
          <a:p>
            <a:pPr marL="0" indent="0" algn="just">
              <a:lnSpc>
                <a:spcPct val="115000"/>
              </a:lnSpc>
              <a:spcBef>
                <a:spcPts val="1200"/>
              </a:spcBef>
              <a:spcAft>
                <a:spcPts val="1200"/>
              </a:spcAft>
              <a:buNone/>
            </a:pPr>
            <a:r>
              <a:rPr lang="en-US" sz="5400" b="1" dirty="0">
                <a:solidFill>
                  <a:schemeClr val="tx2"/>
                </a:solidFill>
                <a:uFill>
                  <a:solidFill>
                    <a:srgbClr val="000000"/>
                  </a:solidFill>
                </a:uFill>
                <a:latin typeface="+mj-lt"/>
                <a:ea typeface="Arial Unicode MS"/>
                <a:cs typeface="Arial Unicode MS"/>
              </a:rPr>
              <a:t>T</a:t>
            </a:r>
            <a:r>
              <a:rPr lang="en-US" sz="5400" b="1" dirty="0">
                <a:ln>
                  <a:noFill/>
                </a:ln>
                <a:solidFill>
                  <a:schemeClr val="tx2"/>
                </a:solidFill>
                <a:effectLst/>
                <a:uFill>
                  <a:solidFill>
                    <a:srgbClr val="000000"/>
                  </a:solidFill>
                </a:uFill>
                <a:latin typeface="+mj-lt"/>
                <a:ea typeface="Arial Unicode MS"/>
                <a:cs typeface="Arial Unicode MS"/>
              </a:rPr>
              <a:t>he following steps are followed</a:t>
            </a:r>
          </a:p>
          <a:p>
            <a:pPr marL="0" indent="0" algn="just">
              <a:lnSpc>
                <a:spcPct val="115000"/>
              </a:lnSpc>
              <a:spcBef>
                <a:spcPts val="1200"/>
              </a:spcBef>
              <a:spcAft>
                <a:spcPts val="1200"/>
              </a:spcAft>
              <a:buNone/>
            </a:pPr>
            <a:r>
              <a:rPr lang="en-US" sz="5400" b="1" dirty="0">
                <a:ln>
                  <a:noFill/>
                </a:ln>
                <a:solidFill>
                  <a:schemeClr val="tx2"/>
                </a:solidFill>
                <a:effectLst/>
                <a:uFill>
                  <a:solidFill>
                    <a:srgbClr val="000000"/>
                  </a:solidFill>
                </a:uFill>
                <a:latin typeface="+mj-lt"/>
                <a:ea typeface="Arial Unicode MS"/>
                <a:cs typeface="Arial Unicode MS"/>
              </a:rPr>
              <a:t>Step</a:t>
            </a:r>
            <a:r>
              <a:rPr lang="en-US" sz="5400" dirty="0">
                <a:ln>
                  <a:noFill/>
                </a:ln>
                <a:solidFill>
                  <a:schemeClr val="tx2"/>
                </a:solidFill>
                <a:effectLst/>
                <a:uFill>
                  <a:solidFill>
                    <a:srgbClr val="000000"/>
                  </a:solidFill>
                </a:uFill>
                <a:latin typeface="+mj-lt"/>
                <a:ea typeface="Arial Unicode MS"/>
                <a:cs typeface="Arial Unicode MS"/>
              </a:rPr>
              <a:t> </a:t>
            </a:r>
            <a:r>
              <a:rPr lang="en-US" sz="5400" b="1" dirty="0">
                <a:ln>
                  <a:noFill/>
                </a:ln>
                <a:solidFill>
                  <a:schemeClr val="tx2"/>
                </a:solidFill>
                <a:effectLst/>
                <a:uFill>
                  <a:solidFill>
                    <a:srgbClr val="000000"/>
                  </a:solidFill>
                </a:uFill>
                <a:latin typeface="+mj-lt"/>
                <a:ea typeface="Arial Unicode MS"/>
                <a:cs typeface="Arial Unicode MS"/>
              </a:rPr>
              <a:t>1</a:t>
            </a:r>
            <a:r>
              <a:rPr lang="en-US" sz="5400" dirty="0">
                <a:ln>
                  <a:noFill/>
                </a:ln>
                <a:solidFill>
                  <a:schemeClr val="tx2"/>
                </a:solidFill>
                <a:effectLst/>
                <a:uFill>
                  <a:solidFill>
                    <a:srgbClr val="000000"/>
                  </a:solidFill>
                </a:uFill>
                <a:latin typeface="+mj-lt"/>
                <a:ea typeface="Arial Unicode MS"/>
                <a:cs typeface="Arial Unicode MS"/>
              </a:rPr>
              <a:t>:</a:t>
            </a:r>
            <a:r>
              <a:rPr lang="en-US" sz="5400" dirty="0">
                <a:ln>
                  <a:noFill/>
                </a:ln>
                <a:solidFill>
                  <a:schemeClr val="accent5"/>
                </a:solidFill>
                <a:effectLst/>
                <a:uFill>
                  <a:solidFill>
                    <a:srgbClr val="000000"/>
                  </a:solidFill>
                </a:uFill>
                <a:latin typeface="+mj-lt"/>
                <a:ea typeface="Arial Unicode MS"/>
                <a:cs typeface="Arial Unicode MS"/>
              </a:rPr>
              <a:t> Start with Python compiler</a:t>
            </a:r>
            <a:endParaRPr lang="en-IN" sz="5400" dirty="0">
              <a:ln>
                <a:noFill/>
              </a:ln>
              <a:solidFill>
                <a:schemeClr val="accent5"/>
              </a:solidFill>
              <a:effectLst/>
              <a:uFill>
                <a:solidFill>
                  <a:srgbClr val="000000"/>
                </a:solidFill>
              </a:uFill>
              <a:latin typeface="+mj-lt"/>
              <a:ea typeface="Arial Unicode MS"/>
              <a:cs typeface="Arial Unicode MS"/>
            </a:endParaRPr>
          </a:p>
          <a:p>
            <a:pPr marL="0" indent="0" algn="just">
              <a:lnSpc>
                <a:spcPct val="115000"/>
              </a:lnSpc>
              <a:spcBef>
                <a:spcPts val="1200"/>
              </a:spcBef>
              <a:spcAft>
                <a:spcPts val="1200"/>
              </a:spcAft>
              <a:buNone/>
            </a:pPr>
            <a:r>
              <a:rPr lang="en-US" sz="5400" b="1" dirty="0">
                <a:ln>
                  <a:noFill/>
                </a:ln>
                <a:solidFill>
                  <a:schemeClr val="tx2"/>
                </a:solidFill>
                <a:effectLst/>
                <a:uFill>
                  <a:solidFill>
                    <a:srgbClr val="000000"/>
                  </a:solidFill>
                </a:uFill>
                <a:latin typeface="+mj-lt"/>
                <a:ea typeface="Arial Unicode MS"/>
                <a:cs typeface="Arial Unicode MS"/>
              </a:rPr>
              <a:t>Step</a:t>
            </a:r>
            <a:r>
              <a:rPr lang="en-US" sz="5400" dirty="0">
                <a:ln>
                  <a:noFill/>
                </a:ln>
                <a:solidFill>
                  <a:schemeClr val="tx2"/>
                </a:solidFill>
                <a:effectLst/>
                <a:uFill>
                  <a:solidFill>
                    <a:srgbClr val="000000"/>
                  </a:solidFill>
                </a:uFill>
                <a:latin typeface="+mj-lt"/>
                <a:ea typeface="Arial Unicode MS"/>
                <a:cs typeface="Arial Unicode MS"/>
              </a:rPr>
              <a:t> </a:t>
            </a:r>
            <a:r>
              <a:rPr lang="en-US" sz="5400" b="1" dirty="0">
                <a:ln>
                  <a:noFill/>
                </a:ln>
                <a:solidFill>
                  <a:schemeClr val="tx2"/>
                </a:solidFill>
                <a:effectLst/>
                <a:uFill>
                  <a:solidFill>
                    <a:srgbClr val="000000"/>
                  </a:solidFill>
                </a:uFill>
                <a:latin typeface="+mj-lt"/>
                <a:ea typeface="Arial Unicode MS"/>
                <a:cs typeface="Arial Unicode MS"/>
              </a:rPr>
              <a:t>2</a:t>
            </a:r>
            <a:r>
              <a:rPr lang="en-US" sz="5400" dirty="0">
                <a:ln>
                  <a:noFill/>
                </a:ln>
                <a:solidFill>
                  <a:schemeClr val="tx2"/>
                </a:solidFill>
                <a:effectLst/>
                <a:uFill>
                  <a:solidFill>
                    <a:srgbClr val="000000"/>
                  </a:solidFill>
                </a:uFill>
                <a:latin typeface="+mj-lt"/>
                <a:ea typeface="Arial Unicode MS"/>
                <a:cs typeface="Arial Unicode MS"/>
              </a:rPr>
              <a:t>:</a:t>
            </a:r>
            <a:r>
              <a:rPr lang="en-US" sz="5400" dirty="0">
                <a:ln>
                  <a:noFill/>
                </a:ln>
                <a:solidFill>
                  <a:schemeClr val="accent5"/>
                </a:solidFill>
                <a:effectLst/>
                <a:uFill>
                  <a:solidFill>
                    <a:srgbClr val="000000"/>
                  </a:solidFill>
                </a:uFill>
                <a:latin typeface="+mj-lt"/>
                <a:ea typeface="Arial Unicode MS"/>
                <a:cs typeface="Arial Unicode MS"/>
              </a:rPr>
              <a:t> Import Dataset  </a:t>
            </a:r>
          </a:p>
          <a:p>
            <a:pPr marL="0" indent="0" algn="just">
              <a:lnSpc>
                <a:spcPct val="115000"/>
              </a:lnSpc>
              <a:spcBef>
                <a:spcPts val="1200"/>
              </a:spcBef>
              <a:spcAft>
                <a:spcPts val="1200"/>
              </a:spcAft>
              <a:buNone/>
            </a:pPr>
            <a:r>
              <a:rPr lang="en-US" sz="5400" b="1" dirty="0">
                <a:ln>
                  <a:noFill/>
                </a:ln>
                <a:solidFill>
                  <a:schemeClr val="tx2"/>
                </a:solidFill>
                <a:effectLst/>
                <a:uFill>
                  <a:solidFill>
                    <a:srgbClr val="000000"/>
                  </a:solidFill>
                </a:uFill>
                <a:latin typeface="+mj-lt"/>
                <a:ea typeface="Arial Unicode MS"/>
                <a:cs typeface="Arial Unicode MS"/>
              </a:rPr>
              <a:t>Step 3</a:t>
            </a:r>
            <a:r>
              <a:rPr lang="en-US" sz="5400" dirty="0">
                <a:ln>
                  <a:noFill/>
                </a:ln>
                <a:solidFill>
                  <a:schemeClr val="tx2"/>
                </a:solidFill>
                <a:effectLst/>
                <a:uFill>
                  <a:solidFill>
                    <a:srgbClr val="000000"/>
                  </a:solidFill>
                </a:uFill>
                <a:latin typeface="+mj-lt"/>
                <a:ea typeface="Arial Unicode MS"/>
                <a:cs typeface="Arial Unicode MS"/>
              </a:rPr>
              <a:t>: </a:t>
            </a:r>
            <a:r>
              <a:rPr lang="en-US" sz="5400" dirty="0">
                <a:ln>
                  <a:noFill/>
                </a:ln>
                <a:solidFill>
                  <a:schemeClr val="accent5"/>
                </a:solidFill>
                <a:effectLst/>
                <a:uFill>
                  <a:solidFill>
                    <a:srgbClr val="000000"/>
                  </a:solidFill>
                </a:uFill>
                <a:latin typeface="+mj-lt"/>
                <a:ea typeface="Arial Unicode MS"/>
                <a:cs typeface="Arial Unicode MS"/>
              </a:rPr>
              <a:t>Explore the data</a:t>
            </a:r>
            <a:endParaRPr lang="en-IN" sz="5400" dirty="0">
              <a:ln>
                <a:noFill/>
              </a:ln>
              <a:solidFill>
                <a:schemeClr val="accent5"/>
              </a:solidFill>
              <a:effectLst/>
              <a:uFill>
                <a:solidFill>
                  <a:srgbClr val="000000"/>
                </a:solidFill>
              </a:uFill>
              <a:latin typeface="+mj-lt"/>
              <a:ea typeface="Arial Unicode MS"/>
              <a:cs typeface="Arial Unicode MS"/>
            </a:endParaRPr>
          </a:p>
          <a:p>
            <a:pPr marL="0" indent="0" algn="just">
              <a:lnSpc>
                <a:spcPct val="115000"/>
              </a:lnSpc>
              <a:spcBef>
                <a:spcPts val="1200"/>
              </a:spcBef>
              <a:spcAft>
                <a:spcPts val="1200"/>
              </a:spcAft>
              <a:buNone/>
            </a:pPr>
            <a:r>
              <a:rPr lang="en-US" sz="5400" b="1" dirty="0">
                <a:ln>
                  <a:noFill/>
                </a:ln>
                <a:solidFill>
                  <a:schemeClr val="tx2"/>
                </a:solidFill>
                <a:effectLst/>
                <a:uFill>
                  <a:solidFill>
                    <a:srgbClr val="000000"/>
                  </a:solidFill>
                </a:uFill>
                <a:latin typeface="+mj-lt"/>
                <a:ea typeface="Arial Unicode MS"/>
                <a:cs typeface="Arial Unicode MS"/>
              </a:rPr>
              <a:t>Step</a:t>
            </a:r>
            <a:r>
              <a:rPr lang="en-US" sz="5400" dirty="0">
                <a:ln>
                  <a:noFill/>
                </a:ln>
                <a:solidFill>
                  <a:schemeClr val="tx2"/>
                </a:solidFill>
                <a:effectLst/>
                <a:uFill>
                  <a:solidFill>
                    <a:srgbClr val="000000"/>
                  </a:solidFill>
                </a:uFill>
                <a:latin typeface="+mj-lt"/>
                <a:ea typeface="Arial Unicode MS"/>
                <a:cs typeface="Arial Unicode MS"/>
              </a:rPr>
              <a:t> </a:t>
            </a:r>
            <a:r>
              <a:rPr lang="en-US" sz="5400" b="1" dirty="0">
                <a:ln>
                  <a:noFill/>
                </a:ln>
                <a:solidFill>
                  <a:schemeClr val="tx2"/>
                </a:solidFill>
                <a:effectLst/>
                <a:uFill>
                  <a:solidFill>
                    <a:srgbClr val="000000"/>
                  </a:solidFill>
                </a:uFill>
                <a:latin typeface="+mj-lt"/>
                <a:ea typeface="Arial Unicode MS"/>
                <a:cs typeface="Arial Unicode MS"/>
              </a:rPr>
              <a:t>4</a:t>
            </a:r>
            <a:r>
              <a:rPr lang="en-US" sz="5400" dirty="0">
                <a:ln>
                  <a:noFill/>
                </a:ln>
                <a:solidFill>
                  <a:schemeClr val="tx2"/>
                </a:solidFill>
                <a:effectLst/>
                <a:uFill>
                  <a:solidFill>
                    <a:srgbClr val="000000"/>
                  </a:solidFill>
                </a:uFill>
                <a:latin typeface="+mj-lt"/>
                <a:ea typeface="Arial Unicode MS"/>
                <a:cs typeface="Arial Unicode MS"/>
              </a:rPr>
              <a:t>: </a:t>
            </a:r>
            <a:r>
              <a:rPr lang="en-US" sz="5400" dirty="0">
                <a:ln>
                  <a:noFill/>
                </a:ln>
                <a:solidFill>
                  <a:schemeClr val="accent5"/>
                </a:solidFill>
                <a:effectLst/>
                <a:uFill>
                  <a:solidFill>
                    <a:srgbClr val="000000"/>
                  </a:solidFill>
                </a:uFill>
                <a:latin typeface="+mj-lt"/>
                <a:ea typeface="Arial Unicode MS"/>
                <a:cs typeface="Arial Unicode MS"/>
              </a:rPr>
              <a:t>Preprocess the data</a:t>
            </a:r>
            <a:endParaRPr lang="en-IN" sz="5400" dirty="0">
              <a:ln>
                <a:noFill/>
              </a:ln>
              <a:solidFill>
                <a:schemeClr val="accent5"/>
              </a:solidFill>
              <a:effectLst/>
              <a:uFill>
                <a:solidFill>
                  <a:srgbClr val="000000"/>
                </a:solidFill>
              </a:uFill>
              <a:latin typeface="+mj-lt"/>
              <a:ea typeface="Arial Unicode MS"/>
              <a:cs typeface="Arial Unicode MS"/>
            </a:endParaRPr>
          </a:p>
          <a:p>
            <a:pPr marL="0" indent="0" algn="just">
              <a:lnSpc>
                <a:spcPct val="115000"/>
              </a:lnSpc>
              <a:spcBef>
                <a:spcPts val="1200"/>
              </a:spcBef>
              <a:spcAft>
                <a:spcPts val="1200"/>
              </a:spcAft>
              <a:buNone/>
            </a:pPr>
            <a:r>
              <a:rPr lang="en-US" sz="5400" b="1" dirty="0">
                <a:ln>
                  <a:noFill/>
                </a:ln>
                <a:solidFill>
                  <a:schemeClr val="tx2"/>
                </a:solidFill>
                <a:effectLst/>
                <a:uFill>
                  <a:solidFill>
                    <a:srgbClr val="000000"/>
                  </a:solidFill>
                </a:uFill>
                <a:latin typeface="+mj-lt"/>
                <a:ea typeface="Arial Unicode MS"/>
                <a:cs typeface="Arial Unicode MS"/>
              </a:rPr>
              <a:t>Step</a:t>
            </a:r>
            <a:r>
              <a:rPr lang="en-US" sz="5400" dirty="0">
                <a:ln>
                  <a:noFill/>
                </a:ln>
                <a:solidFill>
                  <a:schemeClr val="tx2"/>
                </a:solidFill>
                <a:effectLst/>
                <a:uFill>
                  <a:solidFill>
                    <a:srgbClr val="000000"/>
                  </a:solidFill>
                </a:uFill>
                <a:latin typeface="+mj-lt"/>
                <a:ea typeface="Arial Unicode MS"/>
                <a:cs typeface="Arial Unicode MS"/>
              </a:rPr>
              <a:t> </a:t>
            </a:r>
            <a:r>
              <a:rPr lang="en-US" sz="5400" b="1" dirty="0">
                <a:ln>
                  <a:noFill/>
                </a:ln>
                <a:solidFill>
                  <a:schemeClr val="tx2"/>
                </a:solidFill>
                <a:effectLst/>
                <a:uFill>
                  <a:solidFill>
                    <a:srgbClr val="000000"/>
                  </a:solidFill>
                </a:uFill>
                <a:latin typeface="+mj-lt"/>
                <a:ea typeface="Arial Unicode MS"/>
                <a:cs typeface="Arial Unicode MS"/>
              </a:rPr>
              <a:t>5</a:t>
            </a:r>
            <a:r>
              <a:rPr lang="en-US" sz="5400" dirty="0">
                <a:ln>
                  <a:noFill/>
                </a:ln>
                <a:solidFill>
                  <a:schemeClr val="tx2"/>
                </a:solidFill>
                <a:effectLst/>
                <a:uFill>
                  <a:solidFill>
                    <a:srgbClr val="000000"/>
                  </a:solidFill>
                </a:uFill>
                <a:latin typeface="+mj-lt"/>
                <a:ea typeface="Arial Unicode MS"/>
                <a:cs typeface="Arial Unicode MS"/>
              </a:rPr>
              <a:t>: </a:t>
            </a:r>
            <a:r>
              <a:rPr lang="en-US" sz="5400" dirty="0">
                <a:ln>
                  <a:noFill/>
                </a:ln>
                <a:solidFill>
                  <a:schemeClr val="accent5"/>
                </a:solidFill>
                <a:effectLst/>
                <a:uFill>
                  <a:solidFill>
                    <a:srgbClr val="000000"/>
                  </a:solidFill>
                </a:uFill>
                <a:latin typeface="+mj-lt"/>
                <a:ea typeface="Arial Unicode MS"/>
                <a:cs typeface="Arial Unicode MS"/>
              </a:rPr>
              <a:t>Build the model</a:t>
            </a:r>
            <a:endParaRPr lang="en-IN" sz="5400" dirty="0">
              <a:ln>
                <a:noFill/>
              </a:ln>
              <a:solidFill>
                <a:schemeClr val="accent5"/>
              </a:solidFill>
              <a:effectLst/>
              <a:uFill>
                <a:solidFill>
                  <a:srgbClr val="000000"/>
                </a:solidFill>
              </a:uFill>
              <a:latin typeface="+mj-lt"/>
              <a:ea typeface="Arial Unicode MS"/>
              <a:cs typeface="Arial Unicode MS"/>
            </a:endParaRPr>
          </a:p>
          <a:p>
            <a:pPr marL="0" indent="0" algn="just">
              <a:lnSpc>
                <a:spcPct val="115000"/>
              </a:lnSpc>
              <a:spcBef>
                <a:spcPts val="1200"/>
              </a:spcBef>
              <a:spcAft>
                <a:spcPts val="1200"/>
              </a:spcAft>
              <a:buNone/>
            </a:pPr>
            <a:r>
              <a:rPr lang="en-US" sz="5400" b="1" dirty="0">
                <a:ln>
                  <a:noFill/>
                </a:ln>
                <a:solidFill>
                  <a:schemeClr val="tx2"/>
                </a:solidFill>
                <a:effectLst/>
                <a:uFill>
                  <a:solidFill>
                    <a:srgbClr val="000000"/>
                  </a:solidFill>
                </a:uFill>
                <a:latin typeface="+mj-lt"/>
                <a:ea typeface="Arial Unicode MS"/>
                <a:cs typeface="Arial Unicode MS"/>
              </a:rPr>
              <a:t>Step</a:t>
            </a:r>
            <a:r>
              <a:rPr lang="en-US" sz="5400" dirty="0">
                <a:ln>
                  <a:noFill/>
                </a:ln>
                <a:solidFill>
                  <a:schemeClr val="tx2"/>
                </a:solidFill>
                <a:effectLst/>
                <a:uFill>
                  <a:solidFill>
                    <a:srgbClr val="000000"/>
                  </a:solidFill>
                </a:uFill>
                <a:latin typeface="+mj-lt"/>
                <a:ea typeface="Arial Unicode MS"/>
                <a:cs typeface="Arial Unicode MS"/>
              </a:rPr>
              <a:t> </a:t>
            </a:r>
            <a:r>
              <a:rPr lang="en-US" sz="5400" b="1" dirty="0">
                <a:ln>
                  <a:noFill/>
                </a:ln>
                <a:solidFill>
                  <a:schemeClr val="tx2"/>
                </a:solidFill>
                <a:effectLst/>
                <a:uFill>
                  <a:solidFill>
                    <a:srgbClr val="000000"/>
                  </a:solidFill>
                </a:uFill>
                <a:latin typeface="+mj-lt"/>
                <a:ea typeface="Arial Unicode MS"/>
                <a:cs typeface="Arial Unicode MS"/>
              </a:rPr>
              <a:t>6</a:t>
            </a:r>
            <a:r>
              <a:rPr lang="en-US" sz="5400" dirty="0">
                <a:ln>
                  <a:noFill/>
                </a:ln>
                <a:solidFill>
                  <a:schemeClr val="tx2"/>
                </a:solidFill>
                <a:effectLst/>
                <a:uFill>
                  <a:solidFill>
                    <a:srgbClr val="000000"/>
                  </a:solidFill>
                </a:uFill>
                <a:latin typeface="+mj-lt"/>
                <a:ea typeface="Arial Unicode MS"/>
                <a:cs typeface="Arial Unicode MS"/>
              </a:rPr>
              <a:t>: </a:t>
            </a:r>
            <a:r>
              <a:rPr lang="en-US" sz="5400" dirty="0">
                <a:ln>
                  <a:noFill/>
                </a:ln>
                <a:solidFill>
                  <a:schemeClr val="accent5"/>
                </a:solidFill>
                <a:effectLst/>
                <a:uFill>
                  <a:solidFill>
                    <a:srgbClr val="000000"/>
                  </a:solidFill>
                </a:uFill>
                <a:latin typeface="+mj-lt"/>
                <a:ea typeface="Arial Unicode MS"/>
                <a:cs typeface="Arial Unicode MS"/>
              </a:rPr>
              <a:t>Train the model</a:t>
            </a:r>
            <a:endParaRPr lang="en-IN" sz="5400" dirty="0">
              <a:ln>
                <a:noFill/>
              </a:ln>
              <a:solidFill>
                <a:schemeClr val="accent5"/>
              </a:solidFill>
              <a:effectLst/>
              <a:uFill>
                <a:solidFill>
                  <a:srgbClr val="000000"/>
                </a:solidFill>
              </a:uFill>
              <a:latin typeface="+mj-lt"/>
              <a:ea typeface="Arial Unicode MS"/>
              <a:cs typeface="Arial Unicode MS"/>
            </a:endParaRPr>
          </a:p>
          <a:p>
            <a:pPr marL="0" indent="0" algn="just">
              <a:lnSpc>
                <a:spcPct val="115000"/>
              </a:lnSpc>
              <a:spcBef>
                <a:spcPts val="1200"/>
              </a:spcBef>
              <a:spcAft>
                <a:spcPts val="1200"/>
              </a:spcAft>
              <a:buNone/>
            </a:pPr>
            <a:r>
              <a:rPr lang="en-US" sz="5400" b="1" dirty="0">
                <a:ln>
                  <a:noFill/>
                </a:ln>
                <a:solidFill>
                  <a:schemeClr val="tx2"/>
                </a:solidFill>
                <a:effectLst/>
                <a:uFill>
                  <a:solidFill>
                    <a:srgbClr val="000000"/>
                  </a:solidFill>
                </a:uFill>
                <a:latin typeface="+mj-lt"/>
                <a:ea typeface="Arial Unicode MS"/>
                <a:cs typeface="Arial Unicode MS"/>
              </a:rPr>
              <a:t>Step</a:t>
            </a:r>
            <a:r>
              <a:rPr lang="en-US" sz="5400" dirty="0">
                <a:ln>
                  <a:noFill/>
                </a:ln>
                <a:solidFill>
                  <a:schemeClr val="tx2"/>
                </a:solidFill>
                <a:effectLst/>
                <a:uFill>
                  <a:solidFill>
                    <a:srgbClr val="000000"/>
                  </a:solidFill>
                </a:uFill>
                <a:latin typeface="+mj-lt"/>
                <a:ea typeface="Arial Unicode MS"/>
                <a:cs typeface="Arial Unicode MS"/>
              </a:rPr>
              <a:t> </a:t>
            </a:r>
            <a:r>
              <a:rPr lang="en-US" sz="5400" b="1" dirty="0">
                <a:ln>
                  <a:noFill/>
                </a:ln>
                <a:solidFill>
                  <a:schemeClr val="tx2"/>
                </a:solidFill>
                <a:effectLst/>
                <a:uFill>
                  <a:solidFill>
                    <a:srgbClr val="000000"/>
                  </a:solidFill>
                </a:uFill>
                <a:latin typeface="+mj-lt"/>
                <a:ea typeface="Arial Unicode MS"/>
                <a:cs typeface="Arial Unicode MS"/>
              </a:rPr>
              <a:t>7</a:t>
            </a:r>
            <a:r>
              <a:rPr lang="en-US" sz="5400" dirty="0">
                <a:ln>
                  <a:noFill/>
                </a:ln>
                <a:solidFill>
                  <a:schemeClr val="tx2"/>
                </a:solidFill>
                <a:effectLst/>
                <a:uFill>
                  <a:solidFill>
                    <a:srgbClr val="000000"/>
                  </a:solidFill>
                </a:uFill>
                <a:latin typeface="+mj-lt"/>
                <a:ea typeface="Arial Unicode MS"/>
                <a:cs typeface="Arial Unicode MS"/>
              </a:rPr>
              <a:t>: </a:t>
            </a:r>
            <a:r>
              <a:rPr lang="en-US" sz="5400" dirty="0">
                <a:ln>
                  <a:noFill/>
                </a:ln>
                <a:solidFill>
                  <a:schemeClr val="accent5"/>
                </a:solidFill>
                <a:effectLst/>
                <a:uFill>
                  <a:solidFill>
                    <a:srgbClr val="000000"/>
                  </a:solidFill>
                </a:uFill>
                <a:latin typeface="+mj-lt"/>
                <a:ea typeface="Arial Unicode MS"/>
                <a:cs typeface="Arial Unicode MS"/>
              </a:rPr>
              <a:t>Use the Trained model</a:t>
            </a:r>
            <a:endParaRPr lang="en-IN" sz="5400" dirty="0">
              <a:ln>
                <a:noFill/>
              </a:ln>
              <a:solidFill>
                <a:schemeClr val="accent5"/>
              </a:solidFill>
              <a:effectLst/>
              <a:uFill>
                <a:solidFill>
                  <a:srgbClr val="000000"/>
                </a:solidFill>
              </a:uFill>
              <a:latin typeface="+mj-lt"/>
              <a:ea typeface="Arial Unicode MS"/>
              <a:cs typeface="Arial Unicode MS"/>
            </a:endParaRPr>
          </a:p>
          <a:p>
            <a:pPr marL="0" indent="0" algn="just">
              <a:lnSpc>
                <a:spcPct val="115000"/>
              </a:lnSpc>
              <a:spcBef>
                <a:spcPts val="1200"/>
              </a:spcBef>
              <a:spcAft>
                <a:spcPts val="1200"/>
              </a:spcAft>
              <a:buNone/>
            </a:pPr>
            <a:r>
              <a:rPr lang="en-US" sz="5400" b="1" dirty="0">
                <a:ln>
                  <a:noFill/>
                </a:ln>
                <a:solidFill>
                  <a:schemeClr val="tx2"/>
                </a:solidFill>
                <a:effectLst/>
                <a:uFill>
                  <a:solidFill>
                    <a:srgbClr val="000000"/>
                  </a:solidFill>
                </a:uFill>
                <a:latin typeface="+mj-lt"/>
                <a:ea typeface="Arial Unicode MS"/>
                <a:cs typeface="Arial Unicode MS"/>
              </a:rPr>
              <a:t>Step 8</a:t>
            </a:r>
            <a:r>
              <a:rPr lang="en-US" sz="5400" dirty="0">
                <a:ln>
                  <a:noFill/>
                </a:ln>
                <a:solidFill>
                  <a:schemeClr val="tx2"/>
                </a:solidFill>
                <a:effectLst/>
                <a:uFill>
                  <a:solidFill>
                    <a:srgbClr val="000000"/>
                  </a:solidFill>
                </a:uFill>
                <a:latin typeface="+mj-lt"/>
                <a:ea typeface="Arial Unicode MS"/>
                <a:cs typeface="Arial Unicode MS"/>
              </a:rPr>
              <a:t>:</a:t>
            </a:r>
            <a:r>
              <a:rPr lang="en-US" sz="5400" dirty="0">
                <a:ln>
                  <a:noFill/>
                </a:ln>
                <a:solidFill>
                  <a:schemeClr val="accent5"/>
                </a:solidFill>
                <a:effectLst/>
                <a:uFill>
                  <a:solidFill>
                    <a:srgbClr val="000000"/>
                  </a:solidFill>
                </a:uFill>
                <a:latin typeface="+mj-lt"/>
                <a:ea typeface="Arial Unicode MS"/>
                <a:cs typeface="Arial Unicode MS"/>
              </a:rPr>
              <a:t> Stop</a:t>
            </a:r>
            <a:endParaRPr lang="en-IN" sz="5400" dirty="0">
              <a:ln>
                <a:noFill/>
              </a:ln>
              <a:solidFill>
                <a:schemeClr val="accent5"/>
              </a:solidFill>
              <a:effectLst/>
              <a:uFill>
                <a:solidFill>
                  <a:srgbClr val="000000"/>
                </a:solidFill>
              </a:uFill>
              <a:latin typeface="+mj-lt"/>
              <a:ea typeface="Arial Unicode MS"/>
              <a:cs typeface="Arial Unicode MS"/>
            </a:endParaRPr>
          </a:p>
          <a:p>
            <a:endParaRPr lang="en-IN" dirty="0"/>
          </a:p>
        </p:txBody>
      </p:sp>
    </p:spTree>
    <p:extLst>
      <p:ext uri="{BB962C8B-B14F-4D97-AF65-F5344CB8AC3E}">
        <p14:creationId xmlns:p14="http://schemas.microsoft.com/office/powerpoint/2010/main" val="381667007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54F570-2AE4-45AD-95F6-69F1383DDC32}"/>
              </a:ext>
            </a:extLst>
          </p:cNvPr>
          <p:cNvSpPr>
            <a:spLocks noGrp="1"/>
          </p:cNvSpPr>
          <p:nvPr>
            <p:ph type="title"/>
          </p:nvPr>
        </p:nvSpPr>
        <p:spPr>
          <a:xfrm>
            <a:off x="1270000" y="1186025"/>
            <a:ext cx="21844000" cy="1557437"/>
          </a:xfrm>
        </p:spPr>
        <p:txBody>
          <a:bodyPr/>
          <a:lstStyle/>
          <a:p>
            <a:r>
              <a:rPr lang="en-IN" sz="9600" dirty="0"/>
              <a:t>Module Description</a:t>
            </a:r>
            <a:endParaRPr lang="en-IN" dirty="0"/>
          </a:p>
        </p:txBody>
      </p:sp>
      <p:sp>
        <p:nvSpPr>
          <p:cNvPr id="4" name="Text Placeholder 3">
            <a:extLst>
              <a:ext uri="{FF2B5EF4-FFF2-40B4-BE49-F238E27FC236}">
                <a16:creationId xmlns:a16="http://schemas.microsoft.com/office/drawing/2014/main" id="{39E66C01-FEE8-4094-9A67-78238D632D88}"/>
              </a:ext>
            </a:extLst>
          </p:cNvPr>
          <p:cNvSpPr>
            <a:spLocks noGrp="1"/>
          </p:cNvSpPr>
          <p:nvPr>
            <p:ph type="body" idx="1"/>
          </p:nvPr>
        </p:nvSpPr>
        <p:spPr>
          <a:xfrm>
            <a:off x="1270000" y="3632719"/>
            <a:ext cx="21844000" cy="8432800"/>
          </a:xfrm>
        </p:spPr>
        <p:txBody>
          <a:bodyPr>
            <a:normAutofit fontScale="85000" lnSpcReduction="10000"/>
          </a:bodyPr>
          <a:lstStyle/>
          <a:p>
            <a:pPr marL="0" indent="0" algn="just">
              <a:lnSpc>
                <a:spcPct val="150000"/>
              </a:lnSpc>
              <a:spcAft>
                <a:spcPts val="1400"/>
              </a:spcAft>
              <a:buNone/>
            </a:pPr>
            <a:r>
              <a:rPr lang="en-US" sz="5400" dirty="0">
                <a:ln>
                  <a:noFill/>
                </a:ln>
                <a:solidFill>
                  <a:schemeClr val="accent5"/>
                </a:solidFill>
                <a:effectLst/>
                <a:uFill>
                  <a:solidFill>
                    <a:srgbClr val="000000"/>
                  </a:solidFill>
                </a:uFill>
                <a:latin typeface="+mn-lt"/>
                <a:ea typeface="Arial Unicode MS"/>
                <a:cs typeface="Arial Unicode MS"/>
              </a:rPr>
              <a:t>First we will start the compiler and them we will import the dataset  which helps us in making the project. Then we will import the kerels which is important to build and train the model. Then we will pre-process the data which we have to classify and then we have built the model in a way in which it can divide the images into pixels and then we compare each pixel to  the infected tissue and then train the model to recognize the image and if again it encounter then it is easy to for computer to distinguish and give effective results</a:t>
            </a:r>
            <a:endParaRPr lang="en-IN" sz="5400" dirty="0">
              <a:ln>
                <a:noFill/>
              </a:ln>
              <a:solidFill>
                <a:schemeClr val="accent5"/>
              </a:solidFill>
              <a:effectLst/>
              <a:uFill>
                <a:solidFill>
                  <a:srgbClr val="000000"/>
                </a:solidFill>
              </a:uFill>
              <a:latin typeface="+mn-lt"/>
              <a:ea typeface="Arial Unicode MS"/>
              <a:cs typeface="Arial Unicode MS"/>
            </a:endParaRPr>
          </a:p>
          <a:p>
            <a:pPr marL="0" indent="0" algn="just">
              <a:lnSpc>
                <a:spcPct val="150000"/>
              </a:lnSpc>
              <a:spcAft>
                <a:spcPts val="1400"/>
              </a:spcAft>
              <a:buNone/>
            </a:pPr>
            <a:r>
              <a:rPr lang="en-US" sz="5400" dirty="0">
                <a:ln>
                  <a:noFill/>
                </a:ln>
                <a:solidFill>
                  <a:schemeClr val="accent5"/>
                </a:solidFill>
                <a:effectLst/>
                <a:uFill>
                  <a:solidFill>
                    <a:srgbClr val="000000"/>
                  </a:solidFill>
                </a:uFill>
                <a:latin typeface="+mn-lt"/>
                <a:ea typeface="Arial Unicode MS"/>
                <a:cs typeface="Arial Unicode MS"/>
              </a:rPr>
              <a:t>Then it will give the results that are shown by the program and hence our answer is there.</a:t>
            </a:r>
            <a:endParaRPr lang="en-IN" sz="5400" dirty="0">
              <a:ln>
                <a:noFill/>
              </a:ln>
              <a:solidFill>
                <a:schemeClr val="accent5"/>
              </a:solidFill>
              <a:effectLst/>
              <a:uFill>
                <a:solidFill>
                  <a:srgbClr val="000000"/>
                </a:solidFill>
              </a:uFill>
              <a:latin typeface="+mn-lt"/>
              <a:ea typeface="Arial Unicode MS"/>
              <a:cs typeface="Arial Unicode MS"/>
            </a:endParaRPr>
          </a:p>
          <a:p>
            <a:pPr marL="0" indent="0">
              <a:buNone/>
            </a:pPr>
            <a:endParaRPr lang="en-IN" dirty="0"/>
          </a:p>
        </p:txBody>
      </p:sp>
    </p:spTree>
    <p:extLst>
      <p:ext uri="{BB962C8B-B14F-4D97-AF65-F5344CB8AC3E}">
        <p14:creationId xmlns:p14="http://schemas.microsoft.com/office/powerpoint/2010/main" val="122020916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7167100-C8A3-412E-A621-CB6CDD0322B8}"/>
              </a:ext>
            </a:extLst>
          </p:cNvPr>
          <p:cNvSpPr>
            <a:spLocks noGrp="1"/>
          </p:cNvSpPr>
          <p:nvPr>
            <p:ph type="body" idx="1"/>
          </p:nvPr>
        </p:nvSpPr>
        <p:spPr/>
        <p:txBody>
          <a:bodyPr>
            <a:normAutofit fontScale="92500" lnSpcReduction="10000"/>
          </a:bodyPr>
          <a:lstStyle/>
          <a:p>
            <a:pPr marL="1143000" indent="-1143000">
              <a:buFont typeface="+mj-lt"/>
              <a:buAutoNum type="arabicPeriod"/>
            </a:pPr>
            <a:r>
              <a:rPr lang="en-US" sz="6000" b="1" dirty="0">
                <a:solidFill>
                  <a:schemeClr val="tx1">
                    <a:lumMod val="20000"/>
                    <a:lumOff val="80000"/>
                  </a:schemeClr>
                </a:solidFill>
                <a:effectLst/>
                <a:latin typeface="+mj-lt"/>
                <a:ea typeface="Arial Unicode MS"/>
              </a:rPr>
              <a:t>Importing breast cancer dataset from Kaggle</a:t>
            </a:r>
          </a:p>
          <a:p>
            <a:pPr marL="0" indent="0">
              <a:buNone/>
            </a:pPr>
            <a:r>
              <a:rPr lang="en-US" sz="5400" dirty="0">
                <a:ln>
                  <a:noFill/>
                </a:ln>
                <a:solidFill>
                  <a:schemeClr val="accent5"/>
                </a:solidFill>
                <a:effectLst/>
                <a:uFill>
                  <a:solidFill>
                    <a:srgbClr val="000000"/>
                  </a:solidFill>
                </a:uFill>
                <a:latin typeface="+mn-lt"/>
                <a:ea typeface="Arial Unicode MS"/>
                <a:cs typeface="Arial Unicode MS"/>
              </a:rPr>
              <a:t>The Dataset we have used here is the dataset of Wisconsin which help us predict whether the cancer is benign and malignant.</a:t>
            </a:r>
            <a:endParaRPr lang="en-US" sz="5400" dirty="0">
              <a:solidFill>
                <a:schemeClr val="accent5"/>
              </a:solidFill>
              <a:uFill>
                <a:solidFill>
                  <a:srgbClr val="000000"/>
                </a:solidFill>
              </a:uFill>
              <a:latin typeface="+mn-lt"/>
              <a:ea typeface="Arial Unicode MS"/>
              <a:cs typeface="Arial Unicode MS"/>
            </a:endParaRPr>
          </a:p>
          <a:p>
            <a:pPr marL="914400" indent="-914400">
              <a:buAutoNum type="arabicPeriod" startAt="2"/>
            </a:pPr>
            <a:r>
              <a:rPr lang="en-US" sz="5400" b="1" dirty="0">
                <a:ln>
                  <a:noFill/>
                </a:ln>
                <a:solidFill>
                  <a:schemeClr val="tx1">
                    <a:lumMod val="20000"/>
                    <a:lumOff val="80000"/>
                  </a:schemeClr>
                </a:solidFill>
                <a:effectLst/>
                <a:uFill>
                  <a:solidFill>
                    <a:srgbClr val="000000"/>
                  </a:solidFill>
                </a:uFill>
                <a:latin typeface="+mj-lt"/>
                <a:ea typeface="Arial Unicode MS"/>
                <a:cs typeface="Arial Unicode MS"/>
              </a:rPr>
              <a:t>Explore the data</a:t>
            </a:r>
          </a:p>
          <a:p>
            <a:pPr marL="0" indent="0" algn="just">
              <a:lnSpc>
                <a:spcPct val="106000"/>
              </a:lnSpc>
              <a:spcBef>
                <a:spcPts val="1200"/>
              </a:spcBef>
              <a:spcAft>
                <a:spcPts val="1200"/>
              </a:spcAft>
              <a:buNone/>
            </a:pPr>
            <a:r>
              <a:rPr lang="en-US" sz="5400" dirty="0">
                <a:ln>
                  <a:noFill/>
                </a:ln>
                <a:solidFill>
                  <a:schemeClr val="accent5"/>
                </a:solidFill>
                <a:effectLst/>
                <a:uFill>
                  <a:solidFill>
                    <a:srgbClr val="000000"/>
                  </a:solidFill>
                </a:uFill>
                <a:latin typeface="+mn-lt"/>
                <a:ea typeface="Arial Unicode MS"/>
                <a:cs typeface="Arial Unicode MS"/>
              </a:rPr>
              <a:t>We have divided the dataset into two parts that is benign and malignant. </a:t>
            </a:r>
            <a:endParaRPr lang="en-IN" sz="5400" dirty="0">
              <a:ln>
                <a:noFill/>
              </a:ln>
              <a:solidFill>
                <a:schemeClr val="accent5"/>
              </a:solidFill>
              <a:effectLst/>
              <a:uFill>
                <a:solidFill>
                  <a:srgbClr val="000000"/>
                </a:solidFill>
              </a:uFill>
              <a:latin typeface="+mn-lt"/>
              <a:ea typeface="Arial Unicode MS"/>
              <a:cs typeface="Arial Unicode MS"/>
            </a:endParaRPr>
          </a:p>
          <a:p>
            <a:pPr marL="0" indent="0" algn="just">
              <a:lnSpc>
                <a:spcPct val="106000"/>
              </a:lnSpc>
              <a:spcBef>
                <a:spcPts val="1200"/>
              </a:spcBef>
              <a:spcAft>
                <a:spcPts val="1200"/>
              </a:spcAft>
              <a:buNone/>
            </a:pPr>
            <a:r>
              <a:rPr lang="en-US" sz="5400" dirty="0">
                <a:ln>
                  <a:noFill/>
                </a:ln>
                <a:solidFill>
                  <a:schemeClr val="accent5"/>
                </a:solidFill>
                <a:effectLst/>
                <a:uFill>
                  <a:solidFill>
                    <a:srgbClr val="000000"/>
                  </a:solidFill>
                </a:uFill>
                <a:latin typeface="+mn-lt"/>
                <a:ea typeface="Arial Unicode MS"/>
                <a:cs typeface="Arial Unicode MS"/>
              </a:rPr>
              <a:t>Malignant is represented by 0 whereas benign is represented by 1.    </a:t>
            </a:r>
            <a:endParaRPr lang="en-IN" sz="5400" dirty="0">
              <a:ln>
                <a:noFill/>
              </a:ln>
              <a:solidFill>
                <a:schemeClr val="accent5"/>
              </a:solidFill>
              <a:effectLst/>
              <a:uFill>
                <a:solidFill>
                  <a:srgbClr val="000000"/>
                </a:solidFill>
              </a:uFill>
              <a:latin typeface="+mn-lt"/>
              <a:ea typeface="Arial Unicode MS"/>
              <a:cs typeface="Arial Unicode MS"/>
            </a:endParaRPr>
          </a:p>
          <a:p>
            <a:pPr marL="0" indent="0" algn="just">
              <a:lnSpc>
                <a:spcPct val="106000"/>
              </a:lnSpc>
              <a:spcBef>
                <a:spcPts val="1200"/>
              </a:spcBef>
              <a:spcAft>
                <a:spcPts val="1200"/>
              </a:spcAft>
              <a:buNone/>
            </a:pPr>
            <a:r>
              <a:rPr lang="en-US" sz="5400" dirty="0">
                <a:ln>
                  <a:noFill/>
                </a:ln>
                <a:solidFill>
                  <a:schemeClr val="accent5"/>
                </a:solidFill>
                <a:effectLst/>
                <a:uFill>
                  <a:solidFill>
                    <a:srgbClr val="000000"/>
                  </a:solidFill>
                </a:uFill>
                <a:latin typeface="+mn-lt"/>
                <a:ea typeface="Arial Unicode MS"/>
                <a:cs typeface="Arial Unicode MS"/>
              </a:rPr>
              <a:t>After dividing we have checked the concentration of the tissue to determine whether it is contaminated or not . By this comparison we will predict the accuracy whether a group of women has breast cancer or not.</a:t>
            </a:r>
            <a:endParaRPr lang="en-IN" sz="5400" dirty="0">
              <a:ln>
                <a:noFill/>
              </a:ln>
              <a:solidFill>
                <a:schemeClr val="accent5"/>
              </a:solidFill>
              <a:effectLst/>
              <a:uFill>
                <a:solidFill>
                  <a:srgbClr val="000000"/>
                </a:solidFill>
              </a:uFill>
              <a:latin typeface="+mn-lt"/>
              <a:ea typeface="Arial Unicode MS"/>
              <a:cs typeface="Arial Unicode MS"/>
            </a:endParaRPr>
          </a:p>
          <a:p>
            <a:pPr marL="0" indent="0">
              <a:buNone/>
            </a:pPr>
            <a:endParaRPr lang="en-IN" sz="5400" dirty="0">
              <a:ln>
                <a:noFill/>
              </a:ln>
              <a:solidFill>
                <a:schemeClr val="tx1">
                  <a:lumMod val="20000"/>
                  <a:lumOff val="80000"/>
                </a:schemeClr>
              </a:solidFill>
              <a:effectLst/>
              <a:uFill>
                <a:solidFill>
                  <a:srgbClr val="000000"/>
                </a:solidFill>
              </a:uFill>
              <a:latin typeface="+mj-lt"/>
              <a:ea typeface="Arial Unicode MS"/>
              <a:cs typeface="Arial Unicode MS"/>
            </a:endParaRPr>
          </a:p>
          <a:p>
            <a:pPr marL="0" indent="0">
              <a:buNone/>
            </a:pPr>
            <a:endParaRPr lang="en-US" sz="5400" dirty="0">
              <a:solidFill>
                <a:schemeClr val="accent5"/>
              </a:solidFill>
              <a:uFill>
                <a:solidFill>
                  <a:srgbClr val="000000"/>
                </a:solidFill>
              </a:uFill>
              <a:latin typeface="+mn-lt"/>
              <a:ea typeface="Arial Unicode MS"/>
              <a:cs typeface="Arial Unicode MS"/>
            </a:endParaRPr>
          </a:p>
          <a:p>
            <a:pPr marL="0" indent="0">
              <a:buNone/>
            </a:pPr>
            <a:endParaRPr lang="en-IN" sz="5400" dirty="0">
              <a:ln>
                <a:noFill/>
              </a:ln>
              <a:solidFill>
                <a:schemeClr val="accent5"/>
              </a:solidFill>
              <a:effectLst/>
              <a:uFill>
                <a:solidFill>
                  <a:srgbClr val="000000"/>
                </a:solidFill>
              </a:uFill>
              <a:latin typeface="+mn-lt"/>
              <a:ea typeface="Arial Unicode MS"/>
              <a:cs typeface="Arial Unicode MS"/>
            </a:endParaRPr>
          </a:p>
          <a:p>
            <a:pPr marL="0" indent="0">
              <a:buNone/>
            </a:pPr>
            <a:endParaRPr lang="en-US" sz="5400" b="1" dirty="0">
              <a:solidFill>
                <a:schemeClr val="accent5"/>
              </a:solidFill>
              <a:effectLst/>
              <a:latin typeface="+mn-lt"/>
              <a:ea typeface="Arial Unicode MS"/>
            </a:endParaRPr>
          </a:p>
          <a:p>
            <a:pPr marL="0" indent="0">
              <a:buNone/>
            </a:pPr>
            <a:endParaRPr lang="en-US" sz="6000" b="1" dirty="0">
              <a:solidFill>
                <a:schemeClr val="tx1">
                  <a:lumMod val="20000"/>
                  <a:lumOff val="80000"/>
                </a:schemeClr>
              </a:solidFill>
              <a:latin typeface="+mj-lt"/>
            </a:endParaRPr>
          </a:p>
        </p:txBody>
      </p:sp>
      <p:sp>
        <p:nvSpPr>
          <p:cNvPr id="5" name="Title 2">
            <a:extLst>
              <a:ext uri="{FF2B5EF4-FFF2-40B4-BE49-F238E27FC236}">
                <a16:creationId xmlns:a16="http://schemas.microsoft.com/office/drawing/2014/main" id="{8B082557-6288-4A7C-92DF-4D2CB6786809}"/>
              </a:ext>
            </a:extLst>
          </p:cNvPr>
          <p:cNvSpPr>
            <a:spLocks noGrp="1"/>
          </p:cNvSpPr>
          <p:nvPr>
            <p:ph type="title"/>
          </p:nvPr>
        </p:nvSpPr>
        <p:spPr>
          <a:xfrm>
            <a:off x="1270000" y="812800"/>
            <a:ext cx="21844000" cy="1557338"/>
          </a:xfrm>
        </p:spPr>
        <p:txBody>
          <a:bodyPr>
            <a:normAutofit/>
          </a:bodyPr>
          <a:lstStyle/>
          <a:p>
            <a:r>
              <a:rPr lang="en-IN" sz="10500" dirty="0"/>
              <a:t>Module work flow Explanation</a:t>
            </a:r>
          </a:p>
        </p:txBody>
      </p:sp>
    </p:spTree>
    <p:extLst>
      <p:ext uri="{BB962C8B-B14F-4D97-AF65-F5344CB8AC3E}">
        <p14:creationId xmlns:p14="http://schemas.microsoft.com/office/powerpoint/2010/main" val="384962110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F4C50EB-CABC-479F-8606-E3124262A9EE}"/>
              </a:ext>
            </a:extLst>
          </p:cNvPr>
          <p:cNvSpPr>
            <a:spLocks noGrp="1"/>
          </p:cNvSpPr>
          <p:nvPr>
            <p:ph type="body" idx="1"/>
          </p:nvPr>
        </p:nvSpPr>
        <p:spPr>
          <a:xfrm>
            <a:off x="1270000" y="1455576"/>
            <a:ext cx="21844000" cy="11244424"/>
          </a:xfrm>
        </p:spPr>
        <p:txBody>
          <a:bodyPr/>
          <a:lstStyle/>
          <a:p>
            <a:pPr marL="0" indent="0">
              <a:buNone/>
            </a:pPr>
            <a:r>
              <a:rPr lang="en-US" sz="4800" b="1" dirty="0">
                <a:solidFill>
                  <a:schemeClr val="tx1">
                    <a:lumMod val="20000"/>
                    <a:lumOff val="80000"/>
                  </a:schemeClr>
                </a:solidFill>
                <a:effectLst/>
                <a:latin typeface="+mj-lt"/>
                <a:ea typeface="Arial Unicode MS"/>
              </a:rPr>
              <a:t>3.  </a:t>
            </a:r>
            <a:r>
              <a:rPr lang="en-US" sz="5400" b="1" dirty="0">
                <a:solidFill>
                  <a:schemeClr val="tx1">
                    <a:lumMod val="20000"/>
                    <a:lumOff val="80000"/>
                  </a:schemeClr>
                </a:solidFill>
                <a:effectLst/>
                <a:latin typeface="+mj-lt"/>
                <a:ea typeface="Arial Unicode MS"/>
              </a:rPr>
              <a:t>Preprocess the data</a:t>
            </a:r>
          </a:p>
          <a:p>
            <a:pPr marL="0" indent="0">
              <a:buNone/>
            </a:pPr>
            <a:r>
              <a:rPr lang="en-US" dirty="0">
                <a:ln>
                  <a:noFill/>
                </a:ln>
                <a:solidFill>
                  <a:schemeClr val="accent5"/>
                </a:solidFill>
                <a:effectLst/>
                <a:uFill>
                  <a:solidFill>
                    <a:srgbClr val="000000"/>
                  </a:solidFill>
                </a:uFill>
                <a:latin typeface="+mj-lt"/>
                <a:ea typeface="Arial Unicode MS"/>
                <a:cs typeface="Arial Unicode MS"/>
              </a:rPr>
              <a:t>The data must be preprocessed before training the network. If you inspect the first image (tissue) in the training set, you will see that the pixel values fall in the range 0 to 255</a:t>
            </a:r>
            <a:r>
              <a:rPr lang="en-US" b="1" dirty="0">
                <a:ln>
                  <a:noFill/>
                </a:ln>
                <a:solidFill>
                  <a:schemeClr val="accent5"/>
                </a:solidFill>
                <a:effectLst/>
                <a:uFill>
                  <a:solidFill>
                    <a:srgbClr val="000000"/>
                  </a:solidFill>
                </a:uFill>
                <a:latin typeface="+mj-lt"/>
                <a:ea typeface="Arial Unicode MS"/>
                <a:cs typeface="Arial Unicode MS"/>
              </a:rPr>
              <a:t>.  </a:t>
            </a:r>
            <a:endParaRPr lang="en-IN" dirty="0">
              <a:solidFill>
                <a:schemeClr val="tx1">
                  <a:lumMod val="20000"/>
                  <a:lumOff val="80000"/>
                </a:schemeClr>
              </a:solidFill>
              <a:effectLst/>
              <a:latin typeface="+mj-lt"/>
              <a:ea typeface="Arial Unicode MS"/>
            </a:endParaRPr>
          </a:p>
          <a:p>
            <a:pPr marL="0" indent="0">
              <a:buNone/>
            </a:pPr>
            <a:r>
              <a:rPr lang="en-US" sz="5400" b="1" dirty="0">
                <a:effectLst/>
                <a:latin typeface="Times New Roman" panose="02020603050405020304" pitchFamily="18" charset="0"/>
                <a:ea typeface="Arial Unicode MS"/>
              </a:rPr>
              <a:t>4.  Applying the algorithm</a:t>
            </a:r>
          </a:p>
          <a:p>
            <a:pPr marL="0" indent="0">
              <a:buNone/>
            </a:pPr>
            <a:r>
              <a:rPr lang="en-US" dirty="0">
                <a:ln>
                  <a:noFill/>
                </a:ln>
                <a:solidFill>
                  <a:schemeClr val="accent5"/>
                </a:solidFill>
                <a:effectLst/>
                <a:uFill>
                  <a:solidFill>
                    <a:srgbClr val="000000"/>
                  </a:solidFill>
                </a:uFill>
                <a:latin typeface="+mn-lt"/>
                <a:ea typeface="Arial Unicode MS"/>
                <a:cs typeface="Arial Unicode MS"/>
              </a:rPr>
              <a:t> We have used </a:t>
            </a:r>
            <a:r>
              <a:rPr lang="en-US" b="1" i="1" dirty="0">
                <a:ln>
                  <a:noFill/>
                </a:ln>
                <a:solidFill>
                  <a:schemeClr val="accent5"/>
                </a:solidFill>
                <a:effectLst/>
                <a:uFill>
                  <a:solidFill>
                    <a:srgbClr val="000000"/>
                  </a:solidFill>
                </a:uFill>
                <a:latin typeface="+mn-lt"/>
                <a:ea typeface="Arial Unicode MS"/>
                <a:cs typeface="Arial Unicode MS"/>
              </a:rPr>
              <a:t>Base line Algorithm </a:t>
            </a:r>
            <a:r>
              <a:rPr lang="en-US" dirty="0">
                <a:ln>
                  <a:noFill/>
                </a:ln>
                <a:solidFill>
                  <a:schemeClr val="accent5"/>
                </a:solidFill>
                <a:effectLst/>
                <a:uFill>
                  <a:solidFill>
                    <a:srgbClr val="000000"/>
                  </a:solidFill>
                </a:uFill>
                <a:latin typeface="+mn-lt"/>
                <a:ea typeface="Arial Unicode MS"/>
                <a:cs typeface="Arial Unicode MS"/>
              </a:rPr>
              <a:t>and it consist of decision tree classifier, SVC, Gaussian NB, K-</a:t>
            </a:r>
            <a:r>
              <a:rPr lang="en-US" dirty="0" err="1">
                <a:ln>
                  <a:noFill/>
                </a:ln>
                <a:solidFill>
                  <a:schemeClr val="accent5"/>
                </a:solidFill>
                <a:effectLst/>
                <a:uFill>
                  <a:solidFill>
                    <a:srgbClr val="000000"/>
                  </a:solidFill>
                </a:uFill>
                <a:latin typeface="+mn-lt"/>
                <a:ea typeface="Arial Unicode MS"/>
                <a:cs typeface="Arial Unicode MS"/>
              </a:rPr>
              <a:t>Neighbour</a:t>
            </a:r>
            <a:r>
              <a:rPr lang="en-US" dirty="0">
                <a:ln>
                  <a:noFill/>
                </a:ln>
                <a:solidFill>
                  <a:schemeClr val="accent5"/>
                </a:solidFill>
                <a:effectLst/>
                <a:uFill>
                  <a:solidFill>
                    <a:srgbClr val="000000"/>
                  </a:solidFill>
                </a:uFill>
                <a:latin typeface="+mn-lt"/>
                <a:ea typeface="Arial Unicode MS"/>
                <a:cs typeface="Arial Unicode MS"/>
              </a:rPr>
              <a:t> Classifier. By using these algorithm in SVM we will predict the accuracy of the given dataset </a:t>
            </a:r>
          </a:p>
          <a:p>
            <a:pPr marL="0" indent="0">
              <a:buNone/>
            </a:pPr>
            <a:r>
              <a:rPr lang="en-US" sz="5400" b="1" dirty="0">
                <a:solidFill>
                  <a:schemeClr val="tx1">
                    <a:lumMod val="20000"/>
                    <a:lumOff val="80000"/>
                  </a:schemeClr>
                </a:solidFill>
                <a:uFill>
                  <a:solidFill>
                    <a:srgbClr val="000000"/>
                  </a:solidFill>
                </a:uFill>
                <a:latin typeface="+mn-lt"/>
                <a:ea typeface="Arial Unicode MS"/>
                <a:cs typeface="Arial Unicode MS"/>
              </a:rPr>
              <a:t>5.  Using the Dataset</a:t>
            </a:r>
          </a:p>
          <a:p>
            <a:pPr marL="0" indent="0">
              <a:buNone/>
            </a:pPr>
            <a:r>
              <a:rPr lang="en-US" dirty="0">
                <a:ln>
                  <a:noFill/>
                </a:ln>
                <a:solidFill>
                  <a:schemeClr val="accent5"/>
                </a:solidFill>
                <a:effectLst/>
                <a:uFill>
                  <a:solidFill>
                    <a:srgbClr val="000000"/>
                  </a:solidFill>
                </a:uFill>
                <a:latin typeface="+mn-lt"/>
                <a:ea typeface="Arial Unicode MS"/>
                <a:cs typeface="Arial Unicode MS"/>
              </a:rPr>
              <a:t>With this algorithm we can save time of the doctors and the patient in the fast detection of breast cancer and solve it as soon as possible to </a:t>
            </a:r>
            <a:r>
              <a:rPr lang="en-US" dirty="0" err="1">
                <a:ln>
                  <a:noFill/>
                </a:ln>
                <a:solidFill>
                  <a:schemeClr val="accent5"/>
                </a:solidFill>
                <a:effectLst/>
                <a:uFill>
                  <a:solidFill>
                    <a:srgbClr val="000000"/>
                  </a:solidFill>
                </a:uFill>
                <a:latin typeface="+mn-lt"/>
                <a:ea typeface="Arial Unicode MS"/>
                <a:cs typeface="Arial Unicode MS"/>
              </a:rPr>
              <a:t>minimise</a:t>
            </a:r>
            <a:r>
              <a:rPr lang="en-US" dirty="0">
                <a:ln>
                  <a:noFill/>
                </a:ln>
                <a:solidFill>
                  <a:schemeClr val="accent5"/>
                </a:solidFill>
                <a:effectLst/>
                <a:uFill>
                  <a:solidFill>
                    <a:srgbClr val="000000"/>
                  </a:solidFill>
                </a:uFill>
                <a:latin typeface="+mn-lt"/>
                <a:ea typeface="Arial Unicode MS"/>
                <a:cs typeface="Arial Unicode MS"/>
              </a:rPr>
              <a:t> the risk of the death.</a:t>
            </a:r>
            <a:endParaRPr lang="en-IN" dirty="0">
              <a:ln>
                <a:noFill/>
              </a:ln>
              <a:solidFill>
                <a:schemeClr val="accent5"/>
              </a:solidFill>
              <a:effectLst/>
              <a:uFill>
                <a:solidFill>
                  <a:srgbClr val="000000"/>
                </a:solidFill>
              </a:uFill>
              <a:latin typeface="+mn-lt"/>
              <a:ea typeface="Arial Unicode MS"/>
              <a:cs typeface="Arial Unicode MS"/>
            </a:endParaRPr>
          </a:p>
          <a:p>
            <a:pPr marL="0" indent="0">
              <a:buNone/>
            </a:pPr>
            <a:endParaRPr lang="en-IN" dirty="0">
              <a:ln>
                <a:noFill/>
              </a:ln>
              <a:solidFill>
                <a:schemeClr val="accent5"/>
              </a:solidFill>
              <a:effectLst/>
              <a:uFill>
                <a:solidFill>
                  <a:srgbClr val="000000"/>
                </a:solidFill>
              </a:uFill>
              <a:latin typeface="+mn-lt"/>
              <a:ea typeface="Arial Unicode MS"/>
              <a:cs typeface="Arial Unicode MS"/>
            </a:endParaRPr>
          </a:p>
          <a:p>
            <a:pPr marL="0" indent="0">
              <a:buNone/>
            </a:pPr>
            <a:endParaRPr lang="en-US" sz="4800" b="1" dirty="0">
              <a:solidFill>
                <a:schemeClr val="tx1">
                  <a:lumMod val="20000"/>
                  <a:lumOff val="80000"/>
                </a:schemeClr>
              </a:solidFill>
              <a:effectLst/>
              <a:latin typeface="+mj-lt"/>
              <a:ea typeface="Arial Unicode MS"/>
            </a:endParaRPr>
          </a:p>
        </p:txBody>
      </p:sp>
    </p:spTree>
    <p:extLst>
      <p:ext uri="{BB962C8B-B14F-4D97-AF65-F5344CB8AC3E}">
        <p14:creationId xmlns:p14="http://schemas.microsoft.com/office/powerpoint/2010/main" val="311774436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7167100-C8A3-412E-A621-CB6CDD0322B8}"/>
              </a:ext>
            </a:extLst>
          </p:cNvPr>
          <p:cNvSpPr>
            <a:spLocks noGrp="1"/>
          </p:cNvSpPr>
          <p:nvPr>
            <p:ph type="body" idx="1"/>
          </p:nvPr>
        </p:nvSpPr>
        <p:spPr/>
        <p:txBody>
          <a:bodyPr/>
          <a:lstStyle/>
          <a:p>
            <a:r>
              <a:rPr lang="en-US" dirty="0">
                <a:solidFill>
                  <a:schemeClr val="accent5"/>
                </a:solidFill>
                <a:latin typeface="+mj-lt"/>
              </a:rPr>
              <a:t>In this project in python, we learned to build a breast cancer  </a:t>
            </a:r>
            <a:r>
              <a:rPr lang="en-US" dirty="0" err="1">
                <a:solidFill>
                  <a:schemeClr val="accent5"/>
                </a:solidFill>
                <a:latin typeface="+mj-lt"/>
              </a:rPr>
              <a:t>tumour</a:t>
            </a:r>
            <a:r>
              <a:rPr lang="en-US" dirty="0">
                <a:solidFill>
                  <a:schemeClr val="accent5"/>
                </a:solidFill>
                <a:latin typeface="+mj-lt"/>
              </a:rPr>
              <a:t>  predictor  on the  </a:t>
            </a:r>
            <a:r>
              <a:rPr lang="en-US" dirty="0" err="1">
                <a:solidFill>
                  <a:schemeClr val="accent5"/>
                </a:solidFill>
                <a:latin typeface="+mj-lt"/>
              </a:rPr>
              <a:t>wisconsin</a:t>
            </a:r>
            <a:r>
              <a:rPr lang="en-US" dirty="0">
                <a:solidFill>
                  <a:schemeClr val="accent5"/>
                </a:solidFill>
                <a:latin typeface="+mj-lt"/>
              </a:rPr>
              <a:t>  dataset and created  graphs and results for the same. It has been  observed that  a  good dataset  provides better accuracy. Selection of appropriate  algorithms with good home dataset will lead to the development of prediction  systems.  These  systems  can  assist  in proper  treatment  methods  for a  patient  diagnosed with breast cancer. There are many treatments for a patient based on breast cancer stage; data mining and machine  learning  can  be  a  very  good  help  in deciding  the  line  of  treatment  to  be  followed  by extracting knowledge from such suitable databases.</a:t>
            </a:r>
            <a:endParaRPr lang="en-IN" dirty="0">
              <a:solidFill>
                <a:schemeClr val="accent5"/>
              </a:solidFill>
              <a:latin typeface="+mj-lt"/>
            </a:endParaRPr>
          </a:p>
        </p:txBody>
      </p:sp>
      <p:sp>
        <p:nvSpPr>
          <p:cNvPr id="5" name="Title 2">
            <a:extLst>
              <a:ext uri="{FF2B5EF4-FFF2-40B4-BE49-F238E27FC236}">
                <a16:creationId xmlns:a16="http://schemas.microsoft.com/office/drawing/2014/main" id="{8B082557-6288-4A7C-92DF-4D2CB6786809}"/>
              </a:ext>
            </a:extLst>
          </p:cNvPr>
          <p:cNvSpPr>
            <a:spLocks noGrp="1"/>
          </p:cNvSpPr>
          <p:nvPr>
            <p:ph type="title"/>
          </p:nvPr>
        </p:nvSpPr>
        <p:spPr>
          <a:xfrm>
            <a:off x="1270000" y="812800"/>
            <a:ext cx="21844000" cy="1557338"/>
          </a:xfrm>
        </p:spPr>
        <p:txBody>
          <a:bodyPr/>
          <a:lstStyle/>
          <a:p>
            <a:r>
              <a:rPr lang="en-IN" sz="9600" dirty="0"/>
              <a:t>Result and Discussion</a:t>
            </a:r>
            <a:endParaRPr lang="en-IN" dirty="0"/>
          </a:p>
        </p:txBody>
      </p:sp>
    </p:spTree>
    <p:extLst>
      <p:ext uri="{BB962C8B-B14F-4D97-AF65-F5344CB8AC3E}">
        <p14:creationId xmlns:p14="http://schemas.microsoft.com/office/powerpoint/2010/main" val="39245715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Made By:…"/>
          <p:cNvSpPr txBox="1">
            <a:spLocks noGrp="1"/>
          </p:cNvSpPr>
          <p:nvPr>
            <p:ph type="body" idx="21"/>
          </p:nvPr>
        </p:nvSpPr>
        <p:spPr>
          <a:xfrm>
            <a:off x="1270000" y="7406800"/>
            <a:ext cx="21844000" cy="544768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sz="5000"/>
            </a:pPr>
            <a:r>
              <a:t>Made By:</a:t>
            </a:r>
          </a:p>
          <a:p>
            <a:pPr>
              <a:defRPr sz="5000"/>
            </a:pPr>
            <a:r>
              <a:t>Vedant Anand   (19BAI10130)</a:t>
            </a:r>
          </a:p>
          <a:p>
            <a:pPr>
              <a:defRPr sz="5000"/>
            </a:pPr>
            <a:r>
              <a:t>Pratham Kurele  (19BAI10163)</a:t>
            </a:r>
          </a:p>
          <a:p>
            <a:pPr marL="0" lvl="1" indent="457200" algn="ctr" defTabSz="825500">
              <a:spcBef>
                <a:spcPts val="0"/>
              </a:spcBef>
              <a:buClrTx/>
              <a:buSzTx/>
              <a:buNone/>
              <a:defRPr sz="5000">
                <a:solidFill>
                  <a:srgbClr val="D5D5D5"/>
                </a:solidFill>
                <a:latin typeface="Graphik Medium"/>
                <a:ea typeface="Graphik Medium"/>
                <a:cs typeface="Graphik Medium"/>
                <a:sym typeface="Graphik Medium"/>
              </a:defRPr>
            </a:pPr>
            <a:r>
              <a:t>Manan Mittal   (19BAI10171)</a:t>
            </a:r>
          </a:p>
          <a:p>
            <a:pPr marL="0" lvl="1" indent="457200" algn="ctr" defTabSz="825500">
              <a:spcBef>
                <a:spcPts val="0"/>
              </a:spcBef>
              <a:buClrTx/>
              <a:buSzTx/>
              <a:buNone/>
              <a:defRPr sz="5000">
                <a:solidFill>
                  <a:srgbClr val="D5D5D5"/>
                </a:solidFill>
                <a:latin typeface="Graphik Medium"/>
                <a:ea typeface="Graphik Medium"/>
                <a:cs typeface="Graphik Medium"/>
                <a:sym typeface="Graphik Medium"/>
              </a:defRPr>
            </a:pPr>
            <a:r>
              <a:t>Devansh Rathi (19BAI10173) </a:t>
            </a:r>
          </a:p>
        </p:txBody>
      </p:sp>
      <p:sp>
        <p:nvSpPr>
          <p:cNvPr id="154" name="Guide name: Dr. A Sampath Kumar"/>
          <p:cNvSpPr txBox="1">
            <a:spLocks noGrp="1"/>
          </p:cNvSpPr>
          <p:nvPr>
            <p:ph type="subTitle" sz="half" idx="1"/>
          </p:nvPr>
        </p:nvSpPr>
        <p:spPr>
          <a:xfrm>
            <a:off x="1270000" y="1373032"/>
            <a:ext cx="21844000" cy="3733292"/>
          </a:xfrm>
          <a:prstGeom prst="rect">
            <a:avLst/>
          </a:prstGeom>
        </p:spPr>
        <p:txBody>
          <a:bodyPr/>
          <a:lstStyle/>
          <a:p>
            <a:pPr>
              <a:defRPr sz="7100"/>
            </a:pPr>
            <a:r>
              <a:rPr sz="8100"/>
              <a:t>Guide name: Dr. A Sampath Kumar</a:t>
            </a:r>
            <a:r>
              <a:t> </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7167100-C8A3-412E-A621-CB6CDD0322B8}"/>
              </a:ext>
            </a:extLst>
          </p:cNvPr>
          <p:cNvSpPr>
            <a:spLocks noGrp="1"/>
          </p:cNvSpPr>
          <p:nvPr>
            <p:ph type="body" idx="1"/>
          </p:nvPr>
        </p:nvSpPr>
        <p:spPr/>
        <p:txBody>
          <a:bodyPr/>
          <a:lstStyle/>
          <a:p>
            <a:pPr marL="0" marR="88900" indent="0">
              <a:lnSpc>
                <a:spcPct val="115000"/>
              </a:lnSpc>
              <a:buNone/>
            </a:pPr>
            <a:r>
              <a:rPr lang="en-IN" sz="4800" dirty="0">
                <a:ln>
                  <a:noFill/>
                </a:ln>
                <a:solidFill>
                  <a:schemeClr val="accent5"/>
                </a:solidFill>
                <a:effectLst/>
                <a:uFill>
                  <a:solidFill>
                    <a:srgbClr val="000000"/>
                  </a:solidFill>
                </a:uFill>
                <a:latin typeface="+mn-lt"/>
                <a:ea typeface="Arial Unicode MS"/>
                <a:cs typeface="Arial Unicode MS"/>
              </a:rPr>
              <a:t>T</a:t>
            </a:r>
            <a:r>
              <a:rPr lang="en-US" sz="4800" dirty="0">
                <a:ln>
                  <a:noFill/>
                </a:ln>
                <a:solidFill>
                  <a:schemeClr val="accent5"/>
                </a:solidFill>
                <a:effectLst/>
                <a:uFill>
                  <a:solidFill>
                    <a:srgbClr val="000000"/>
                  </a:solidFill>
                </a:uFill>
                <a:latin typeface="+mn-lt"/>
                <a:ea typeface="Arial Unicode MS"/>
                <a:cs typeface="Arial Unicode MS"/>
              </a:rPr>
              <a:t>he Success ratios is only 90-95% sometimes it is above 90% because of the similar images.</a:t>
            </a:r>
            <a:endParaRPr lang="en-IN" sz="4800" dirty="0">
              <a:ln>
                <a:noFill/>
              </a:ln>
              <a:solidFill>
                <a:schemeClr val="accent5"/>
              </a:solidFill>
              <a:effectLst/>
              <a:uFill>
                <a:solidFill>
                  <a:srgbClr val="000000"/>
                </a:solidFill>
              </a:uFill>
              <a:latin typeface="+mn-lt"/>
              <a:ea typeface="Arial Unicode MS"/>
              <a:cs typeface="Arial Unicode MS"/>
            </a:endParaRPr>
          </a:p>
          <a:p>
            <a:pPr marL="342900" marR="88900" lvl="0" indent="-342900" fontAlgn="base">
              <a:lnSpc>
                <a:spcPct val="115000"/>
              </a:lnSpc>
              <a:buFont typeface="Arial" panose="020B0604020202020204" pitchFamily="34" charset="0"/>
              <a:buChar char="·"/>
            </a:pPr>
            <a:r>
              <a:rPr lang="en-US" sz="4800" u="none" strike="noStrike" kern="0" spc="0" dirty="0">
                <a:solidFill>
                  <a:schemeClr val="accent5"/>
                </a:solidFill>
                <a:effectLst/>
                <a:uFill>
                  <a:solidFill>
                    <a:srgbClr val="000000"/>
                  </a:solidFill>
                </a:uFill>
                <a:latin typeface="+mn-lt"/>
                <a:ea typeface="Symbol" panose="05050102010706020507" pitchFamily="18" charset="2"/>
                <a:cs typeface="Symbol" panose="05050102010706020507" pitchFamily="18" charset="2"/>
              </a:rPr>
              <a:t>The Pixel of few images is very similar when it comes to the tissue so it is very difficult to distinguish between them.</a:t>
            </a:r>
            <a:endParaRPr lang="en-IN" sz="4800" u="none" strike="noStrike" kern="0" spc="0" dirty="0">
              <a:solidFill>
                <a:schemeClr val="accent5"/>
              </a:solidFill>
              <a:effectLst/>
              <a:uFill>
                <a:solidFill>
                  <a:srgbClr val="000000"/>
                </a:solidFill>
              </a:uFill>
              <a:latin typeface="+mn-lt"/>
              <a:ea typeface="Symbol" panose="05050102010706020507" pitchFamily="18" charset="2"/>
              <a:cs typeface="Symbol" panose="05050102010706020507" pitchFamily="18" charset="2"/>
            </a:endParaRPr>
          </a:p>
          <a:p>
            <a:pPr marL="342900" marR="88900" lvl="0" indent="-342900" fontAlgn="base">
              <a:lnSpc>
                <a:spcPct val="115000"/>
              </a:lnSpc>
              <a:buFont typeface="Arial" panose="020B0604020202020204" pitchFamily="34" charset="0"/>
              <a:buChar char="·"/>
            </a:pPr>
            <a:r>
              <a:rPr lang="en-US" sz="4800" u="none" strike="noStrike" kern="0" spc="0" dirty="0">
                <a:solidFill>
                  <a:schemeClr val="accent5"/>
                </a:solidFill>
                <a:effectLst/>
                <a:uFill>
                  <a:solidFill>
                    <a:srgbClr val="000000"/>
                  </a:solidFill>
                </a:uFill>
                <a:latin typeface="+mn-lt"/>
                <a:ea typeface="Symbol" panose="05050102010706020507" pitchFamily="18" charset="2"/>
                <a:cs typeface="Symbol" panose="05050102010706020507" pitchFamily="18" charset="2"/>
              </a:rPr>
              <a:t>The success rate of this Almost 95% and sometimes it becomes very effective and give success rate 99%.</a:t>
            </a:r>
            <a:endParaRPr lang="en-IN" sz="4800" u="none" strike="noStrike" kern="0" spc="0" dirty="0">
              <a:solidFill>
                <a:schemeClr val="accent5"/>
              </a:solidFill>
              <a:effectLst/>
              <a:uFill>
                <a:solidFill>
                  <a:srgbClr val="000000"/>
                </a:solidFill>
              </a:uFill>
              <a:latin typeface="+mn-lt"/>
              <a:ea typeface="Symbol" panose="05050102010706020507" pitchFamily="18" charset="2"/>
              <a:cs typeface="Symbol" panose="05050102010706020507" pitchFamily="18" charset="2"/>
            </a:endParaRPr>
          </a:p>
          <a:p>
            <a:pPr marL="0" indent="0">
              <a:buNone/>
            </a:pPr>
            <a:r>
              <a:rPr lang="en-US" dirty="0">
                <a:solidFill>
                  <a:schemeClr val="accent5"/>
                </a:solidFill>
                <a:effectLst/>
                <a:latin typeface="+mn-lt"/>
                <a:ea typeface="Arial Unicode MS"/>
                <a:cs typeface="Times New Roman" panose="02020603050405020304" pitchFamily="18" charset="0"/>
              </a:rPr>
              <a:t>We cannot fully predict whether a women is having Brest cancer or not because of the different varieties of tissues and difference in genes</a:t>
            </a:r>
            <a:endParaRPr lang="en-IN" dirty="0">
              <a:solidFill>
                <a:schemeClr val="accent5"/>
              </a:solidFill>
              <a:latin typeface="+mn-lt"/>
              <a:cs typeface="Times New Roman" panose="02020603050405020304" pitchFamily="18" charset="0"/>
            </a:endParaRPr>
          </a:p>
        </p:txBody>
      </p:sp>
      <p:sp>
        <p:nvSpPr>
          <p:cNvPr id="5" name="Title 2">
            <a:extLst>
              <a:ext uri="{FF2B5EF4-FFF2-40B4-BE49-F238E27FC236}">
                <a16:creationId xmlns:a16="http://schemas.microsoft.com/office/drawing/2014/main" id="{8B082557-6288-4A7C-92DF-4D2CB6786809}"/>
              </a:ext>
            </a:extLst>
          </p:cNvPr>
          <p:cNvSpPr>
            <a:spLocks noGrp="1"/>
          </p:cNvSpPr>
          <p:nvPr>
            <p:ph type="title"/>
          </p:nvPr>
        </p:nvSpPr>
        <p:spPr>
          <a:xfrm>
            <a:off x="1270000" y="812800"/>
            <a:ext cx="21844000" cy="1557338"/>
          </a:xfrm>
        </p:spPr>
        <p:txBody>
          <a:bodyPr/>
          <a:lstStyle/>
          <a:p>
            <a:r>
              <a:rPr lang="en-IN" sz="9600" dirty="0"/>
              <a:t>Conclusion</a:t>
            </a:r>
            <a:endParaRPr lang="en-IN" dirty="0"/>
          </a:p>
        </p:txBody>
      </p:sp>
    </p:spTree>
    <p:extLst>
      <p:ext uri="{BB962C8B-B14F-4D97-AF65-F5344CB8AC3E}">
        <p14:creationId xmlns:p14="http://schemas.microsoft.com/office/powerpoint/2010/main" val="2531312013"/>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HANK YOU"/>
          <p:cNvSpPr txBox="1">
            <a:spLocks noGrp="1"/>
          </p:cNvSpPr>
          <p:nvPr>
            <p:ph type="body" sz="half" idx="1"/>
          </p:nvPr>
        </p:nvSpPr>
        <p:spPr>
          <a:prstGeom prst="rect">
            <a:avLst/>
          </a:prstGeom>
        </p:spPr>
        <p:txBody>
          <a:bodyPr/>
          <a:lstStyle/>
          <a:p>
            <a:r>
              <a:t>THANK YOU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According to the World Health Organization, breast cancer is the most commonly diagnosed cancer and is the leading cause of cancer deaths among women worldwide. On average, a woman is diagnosed with breast cancer every two minutes and one woman dies of i"/>
          <p:cNvSpPr txBox="1">
            <a:spLocks noGrp="1"/>
          </p:cNvSpPr>
          <p:nvPr>
            <p:ph type="title"/>
          </p:nvPr>
        </p:nvSpPr>
        <p:spPr>
          <a:xfrm>
            <a:off x="1270000" y="4078964"/>
            <a:ext cx="21844000" cy="8737218"/>
          </a:xfrm>
          <a:prstGeom prst="rect">
            <a:avLst/>
          </a:prstGeom>
        </p:spPr>
        <p:txBody>
          <a:bodyPr anchor="ctr"/>
          <a:lstStyle/>
          <a:p>
            <a:pPr algn="l" defTabSz="2170176">
              <a:lnSpc>
                <a:spcPct val="100000"/>
              </a:lnSpc>
              <a:spcBef>
                <a:spcPts val="2100"/>
              </a:spcBef>
              <a:defRPr sz="4272" spc="0">
                <a:gradFill flip="none" rotWithShape="1">
                  <a:gsLst>
                    <a:gs pos="0">
                      <a:srgbClr val="00FF00"/>
                    </a:gs>
                    <a:gs pos="100000">
                      <a:srgbClr val="007DFF"/>
                    </a:gs>
                  </a:gsLst>
                  <a:lin ang="1677996" scaled="0"/>
                </a:gradFill>
                <a:latin typeface="Graphik"/>
                <a:ea typeface="Graphik"/>
                <a:cs typeface="Graphik"/>
                <a:sym typeface="Graphik"/>
              </a:defRPr>
            </a:pPr>
            <a:r>
              <a:t>According to the World Health Organization, breast cancer</a:t>
            </a:r>
            <a:br/>
            <a:r>
              <a:t>is the most commonly diagnosed cancer and is the leading cause of cancer deaths among women worldwide. On average, a woman is diagnosed with breast cancer every two minutes and one woman dies of it every 13 minutes worldwide.</a:t>
            </a:r>
            <a:r>
              <a:rPr sz="1068" baseline="60861"/>
              <a:t>1 </a:t>
            </a:r>
            <a:r>
              <a:t>In 2019, an estimated 268,600 new cases of invasive breast cancer are expected to be diagnosed in women in the U.S. alone, along with 62,960 new cases of noninvasive (in situ) breast cancer,</a:t>
            </a:r>
            <a:r>
              <a:rPr sz="949" baseline="84267"/>
              <a:t>2,3,4 </a:t>
            </a:r>
            <a:r>
              <a:t>with about 41,760 mortalities. </a:t>
            </a:r>
          </a:p>
          <a:p>
            <a:pPr algn="l" defTabSz="2170176">
              <a:lnSpc>
                <a:spcPct val="100000"/>
              </a:lnSpc>
              <a:spcBef>
                <a:spcPts val="2100"/>
              </a:spcBef>
              <a:defRPr sz="4272" spc="0">
                <a:gradFill flip="none" rotWithShape="1">
                  <a:gsLst>
                    <a:gs pos="0">
                      <a:srgbClr val="00FF00"/>
                    </a:gs>
                    <a:gs pos="100000">
                      <a:srgbClr val="007DFF"/>
                    </a:gs>
                  </a:gsLst>
                  <a:lin ang="1677996" scaled="0"/>
                </a:gradFill>
                <a:latin typeface="Graphik"/>
                <a:ea typeface="Graphik"/>
                <a:cs typeface="Graphik"/>
                <a:sym typeface="Graphik"/>
              </a:defRPr>
            </a:pPr>
            <a:r>
              <a:t>Automatic detection of diagnostically relevant regions- of-interest reduces the pathologist’s workload while also assuring that no critical region is overlooked. </a:t>
            </a:r>
            <a:endParaRPr>
              <a:solidFill>
                <a:srgbClr val="000000"/>
              </a:solidFill>
            </a:endParaRPr>
          </a:p>
          <a:p>
            <a:pPr algn="l" defTabSz="2170176">
              <a:lnSpc>
                <a:spcPct val="100000"/>
              </a:lnSpc>
              <a:spcBef>
                <a:spcPts val="2100"/>
              </a:spcBef>
              <a:defRPr sz="4272" spc="0">
                <a:solidFill>
                  <a:srgbClr val="FFFFFF"/>
                </a:solidFill>
                <a:latin typeface="Graphik"/>
                <a:ea typeface="Graphik"/>
                <a:cs typeface="Graphik"/>
                <a:sym typeface="Graphik"/>
              </a:defRPr>
            </a:pPr>
            <a:endParaRPr>
              <a:solidFill>
                <a:srgbClr val="000000"/>
              </a:solidFill>
            </a:endParaRPr>
          </a:p>
          <a:p>
            <a:pPr algn="l" defTabSz="2170176">
              <a:lnSpc>
                <a:spcPct val="100000"/>
              </a:lnSpc>
              <a:spcBef>
                <a:spcPts val="2100"/>
              </a:spcBef>
              <a:defRPr sz="4272" spc="0">
                <a:solidFill>
                  <a:srgbClr val="FFFFFF"/>
                </a:solidFill>
                <a:latin typeface="Graphik"/>
                <a:ea typeface="Graphik"/>
                <a:cs typeface="Graphik"/>
                <a:sym typeface="Graphik"/>
              </a:defRPr>
            </a:pPr>
            <a:endParaRPr sz="1068">
              <a:solidFill>
                <a:srgbClr val="000000"/>
              </a:solidFill>
            </a:endParaRPr>
          </a:p>
        </p:txBody>
      </p:sp>
      <p:sp>
        <p:nvSpPr>
          <p:cNvPr id="157" name="Introduction"/>
          <p:cNvSpPr txBox="1"/>
          <p:nvPr/>
        </p:nvSpPr>
        <p:spPr>
          <a:xfrm>
            <a:off x="4321900" y="1167189"/>
            <a:ext cx="14446036" cy="24585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defTabSz="2438400">
              <a:lnSpc>
                <a:spcPct val="90000"/>
              </a:lnSpc>
              <a:defRPr sz="14100" spc="-423">
                <a:gradFill flip="none" rotWithShape="1">
                  <a:gsLst>
                    <a:gs pos="0">
                      <a:srgbClr val="FFFFFF"/>
                    </a:gs>
                    <a:gs pos="100000">
                      <a:srgbClr val="929292"/>
                    </a:gs>
                  </a:gsLst>
                  <a:lin ang="5400000" scaled="0"/>
                </a:gradFill>
                <a:latin typeface="+mn-lt"/>
                <a:ea typeface="+mn-ea"/>
                <a:cs typeface="+mn-cs"/>
                <a:sym typeface="Graphik Semibold"/>
              </a:defRPr>
            </a:lvl1pPr>
          </a:lstStyle>
          <a:p>
            <a:r>
              <a:t>Introduction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he existing work has only a few limitations, which are:…"/>
          <p:cNvSpPr txBox="1">
            <a:spLocks noGrp="1"/>
          </p:cNvSpPr>
          <p:nvPr>
            <p:ph type="title"/>
          </p:nvPr>
        </p:nvSpPr>
        <p:spPr>
          <a:xfrm>
            <a:off x="1270000" y="4921250"/>
            <a:ext cx="21844000" cy="3873500"/>
          </a:xfrm>
          <a:prstGeom prst="rect">
            <a:avLst/>
          </a:prstGeom>
        </p:spPr>
        <p:txBody>
          <a:bodyPr anchor="t"/>
          <a:lstStyle/>
          <a:p>
            <a:pPr algn="l"/>
            <a:r>
              <a:t>The existing work has only a few limitations, which are:</a:t>
            </a:r>
          </a:p>
          <a:p>
            <a:pPr marL="558800" indent="-558800" algn="l">
              <a:buClr>
                <a:srgbClr val="FFFFFF"/>
              </a:buClr>
              <a:buSzPct val="100000"/>
            </a:pPr>
            <a:r>
              <a:t>High speed internet connection.</a:t>
            </a:r>
          </a:p>
          <a:p>
            <a:pPr marL="558800" indent="-558800" algn="l">
              <a:buClr>
                <a:srgbClr val="FFFFFF"/>
              </a:buClr>
              <a:buSzPct val="100000"/>
            </a:pPr>
            <a:r>
              <a:t>It won’t be able to tell the stage of the cancer.</a:t>
            </a:r>
          </a:p>
          <a:p>
            <a:pPr marL="558800" indent="-558800" algn="l">
              <a:buClr>
                <a:srgbClr val="FFFFFF"/>
              </a:buClr>
              <a:buSzPct val="100000"/>
            </a:pPr>
            <a:r>
              <a:t>The model won’t be able to predict the upcoming state of the cancer</a:t>
            </a:r>
          </a:p>
        </p:txBody>
      </p:sp>
      <p:sp>
        <p:nvSpPr>
          <p:cNvPr id="160" name="Existing work with limitations"/>
          <p:cNvSpPr txBox="1"/>
          <p:nvPr/>
        </p:nvSpPr>
        <p:spPr>
          <a:xfrm>
            <a:off x="2397734" y="1424921"/>
            <a:ext cx="19588532" cy="20553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lnSpc>
                <a:spcPct val="90000"/>
              </a:lnSpc>
              <a:defRPr sz="11600" spc="-348">
                <a:gradFill flip="none" rotWithShape="1">
                  <a:gsLst>
                    <a:gs pos="0">
                      <a:srgbClr val="FFFFFF"/>
                    </a:gs>
                    <a:gs pos="100000">
                      <a:srgbClr val="929292"/>
                    </a:gs>
                  </a:gsLst>
                  <a:lin ang="5400000" scaled="0"/>
                </a:gradFill>
                <a:latin typeface="+mn-lt"/>
                <a:ea typeface="+mn-ea"/>
                <a:cs typeface="+mn-cs"/>
                <a:sym typeface="Graphik Semibold"/>
              </a:defRPr>
            </a:lvl1pPr>
          </a:lstStyle>
          <a:p>
            <a:r>
              <a:t>Existing work with limitations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he purpose of the work is to optimise the list of data transformations and machine learning algorithms to accomplish the classification transformation.…"/>
          <p:cNvSpPr txBox="1">
            <a:spLocks noGrp="1"/>
          </p:cNvSpPr>
          <p:nvPr>
            <p:ph type="body" idx="1"/>
          </p:nvPr>
        </p:nvSpPr>
        <p:spPr>
          <a:xfrm>
            <a:off x="1270000" y="3693383"/>
            <a:ext cx="21844000" cy="9075337"/>
          </a:xfrm>
          <a:prstGeom prst="rect">
            <a:avLst/>
          </a:prstGeom>
        </p:spPr>
        <p:txBody>
          <a:bodyPr anchor="t"/>
          <a:lstStyle/>
          <a:p>
            <a:pPr algn="l">
              <a:defRPr sz="4800" spc="-96">
                <a:gradFill flip="none" rotWithShape="1">
                  <a:gsLst>
                    <a:gs pos="0">
                      <a:srgbClr val="62FA09"/>
                    </a:gs>
                    <a:gs pos="100000">
                      <a:srgbClr val="0472FC"/>
                    </a:gs>
                  </a:gsLst>
                  <a:lin ang="2700000" scaled="0"/>
                </a:gradFill>
              </a:defRPr>
            </a:pPr>
            <a:r>
              <a:t>The purpose of the work is to optimise the list of data transformations and machine learning algorithms to accomplish the classification transformation.</a:t>
            </a:r>
          </a:p>
          <a:p>
            <a:pPr algn="l">
              <a:defRPr sz="4800" spc="-96">
                <a:gradFill flip="none" rotWithShape="1">
                  <a:gsLst>
                    <a:gs pos="0">
                      <a:srgbClr val="62FA09"/>
                    </a:gs>
                    <a:gs pos="100000">
                      <a:srgbClr val="0472FC"/>
                    </a:gs>
                  </a:gsLst>
                  <a:lin ang="2700000" scaled="0"/>
                </a:gradFill>
              </a:defRPr>
            </a:pPr>
            <a:endParaRPr/>
          </a:p>
          <a:p>
            <a:pPr algn="l">
              <a:defRPr sz="4800" spc="-96">
                <a:gradFill flip="none" rotWithShape="1">
                  <a:gsLst>
                    <a:gs pos="0">
                      <a:srgbClr val="62FA09"/>
                    </a:gs>
                    <a:gs pos="100000">
                      <a:srgbClr val="0472FC"/>
                    </a:gs>
                  </a:gsLst>
                  <a:lin ang="2700000" scaled="0"/>
                </a:gradFill>
              </a:defRPr>
            </a:pPr>
            <a:r>
              <a:t>The implementation of pipelines is based to supervised models from scikit-learn library.The number of kernels function is chosen randomly.</a:t>
            </a:r>
          </a:p>
          <a:p>
            <a:pPr algn="l">
              <a:defRPr sz="4800" spc="-96">
                <a:gradFill flip="none" rotWithShape="1">
                  <a:gsLst>
                    <a:gs pos="0">
                      <a:srgbClr val="62FA09"/>
                    </a:gs>
                    <a:gs pos="100000">
                      <a:srgbClr val="0472FC"/>
                    </a:gs>
                  </a:gsLst>
                  <a:lin ang="2700000" scaled="0"/>
                </a:gradFill>
              </a:defRPr>
            </a:pPr>
            <a:endParaRPr/>
          </a:p>
          <a:p>
            <a:pPr algn="l">
              <a:defRPr sz="4800" spc="-96">
                <a:gradFill flip="none" rotWithShape="1">
                  <a:gsLst>
                    <a:gs pos="0">
                      <a:srgbClr val="62FA09"/>
                    </a:gs>
                    <a:gs pos="100000">
                      <a:srgbClr val="0472FC"/>
                    </a:gs>
                  </a:gsLst>
                  <a:lin ang="2700000" scaled="0"/>
                </a:gradFill>
              </a:defRPr>
            </a:pPr>
            <a:r>
              <a:t>In this work, many applied techniques were tested for the subsequent stages of processing and analysis of the breast cancer dataset.</a:t>
            </a:r>
          </a:p>
        </p:txBody>
      </p:sp>
      <p:sp>
        <p:nvSpPr>
          <p:cNvPr id="163" name="Proposed work and Methodology"/>
          <p:cNvSpPr txBox="1"/>
          <p:nvPr/>
        </p:nvSpPr>
        <p:spPr>
          <a:xfrm>
            <a:off x="1383480" y="975963"/>
            <a:ext cx="21617040" cy="20553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defTabSz="2438400">
              <a:lnSpc>
                <a:spcPct val="90000"/>
              </a:lnSpc>
              <a:defRPr sz="11600" spc="-348">
                <a:gradFill flip="none" rotWithShape="1">
                  <a:gsLst>
                    <a:gs pos="0">
                      <a:srgbClr val="FFFFFF"/>
                    </a:gs>
                    <a:gs pos="100000">
                      <a:srgbClr val="929292"/>
                    </a:gs>
                  </a:gsLst>
                  <a:lin ang="5400000" scaled="0"/>
                </a:gradFill>
                <a:latin typeface="+mn-lt"/>
                <a:ea typeface="+mn-ea"/>
                <a:cs typeface="+mn-cs"/>
                <a:sym typeface="Graphik Semibold"/>
              </a:defRPr>
            </a:pPr>
            <a:r>
              <a:t>Proposed work and </a:t>
            </a:r>
            <a:r>
              <a:rPr sz="10700" spc="-321"/>
              <a:t>Methodology</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tage 1 : Preprocessing…"/>
          <p:cNvSpPr txBox="1">
            <a:spLocks noGrp="1"/>
          </p:cNvSpPr>
          <p:nvPr>
            <p:ph type="body" idx="1"/>
          </p:nvPr>
        </p:nvSpPr>
        <p:spPr>
          <a:xfrm>
            <a:off x="1270000" y="1016000"/>
            <a:ext cx="21844000" cy="11684000"/>
          </a:xfrm>
          <a:prstGeom prst="rect">
            <a:avLst/>
          </a:prstGeom>
        </p:spPr>
        <p:txBody>
          <a:bodyPr/>
          <a:lstStyle/>
          <a:p>
            <a:pPr defTabSz="2438400">
              <a:defRPr sz="4800" b="1" spc="0">
                <a:gradFill flip="none" rotWithShape="1">
                  <a:gsLst>
                    <a:gs pos="0">
                      <a:srgbClr val="FFFFFF"/>
                    </a:gs>
                    <a:gs pos="100000">
                      <a:srgbClr val="929292"/>
                    </a:gs>
                  </a:gsLst>
                  <a:lin ang="5405673" scaled="0"/>
                </a:gradFill>
              </a:defRPr>
            </a:pPr>
            <a:r>
              <a:rPr sz="5500"/>
              <a:t>Stage 1 : Preprocessing</a:t>
            </a:r>
          </a:p>
          <a:p>
            <a:pPr defTabSz="2438400">
              <a:defRPr sz="4300" spc="0">
                <a:gradFill flip="none" rotWithShape="1">
                  <a:gsLst>
                    <a:gs pos="0">
                      <a:srgbClr val="62FA09"/>
                    </a:gs>
                    <a:gs pos="100000">
                      <a:srgbClr val="0472FC"/>
                    </a:gs>
                  </a:gsLst>
                  <a:lin ang="2700000" scaled="0"/>
                </a:gradFill>
              </a:defRPr>
            </a:pPr>
            <a:r>
              <a:t>As a part of this research, processing was performed on the raw breast cancer data to scale the features using the Standard Scaler module. Standardisation of datasets is a common requirement for many machine learning estimators.</a:t>
            </a:r>
          </a:p>
          <a:p>
            <a:pPr defTabSz="2438400">
              <a:defRPr sz="4300" spc="0">
                <a:gradFill flip="none" rotWithShape="1">
                  <a:gsLst>
                    <a:gs pos="0">
                      <a:srgbClr val="62FA09"/>
                    </a:gs>
                    <a:gs pos="100000">
                      <a:srgbClr val="0472FC"/>
                    </a:gs>
                  </a:gsLst>
                  <a:lin ang="2700000" scaled="0"/>
                </a:gradFill>
              </a:defRPr>
            </a:pPr>
            <a:r>
              <a:t>In this we have taken the standard mean of the data given to us and predict that breast cancer is present or not.</a:t>
            </a:r>
          </a:p>
          <a:p>
            <a:pPr defTabSz="2438400">
              <a:defRPr sz="4300" spc="0">
                <a:gradFill flip="none" rotWithShape="1">
                  <a:gsLst>
                    <a:gs pos="0">
                      <a:srgbClr val="62FA09"/>
                    </a:gs>
                    <a:gs pos="100000">
                      <a:srgbClr val="0472FC"/>
                    </a:gs>
                  </a:gsLst>
                  <a:lin ang="2700000" scaled="0"/>
                </a:gradFill>
              </a:defRPr>
            </a:pPr>
            <a:r>
              <a:t>If the accuracy is more than 90% or 0.9, then we will say that it is successful result and we will take the method which has more accuracy.</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tage 2 : Feature Selection…"/>
          <p:cNvSpPr txBox="1">
            <a:spLocks noGrp="1"/>
          </p:cNvSpPr>
          <p:nvPr>
            <p:ph type="body" idx="1"/>
          </p:nvPr>
        </p:nvSpPr>
        <p:spPr>
          <a:xfrm>
            <a:off x="1270000" y="1016000"/>
            <a:ext cx="21844000" cy="11684000"/>
          </a:xfrm>
          <a:prstGeom prst="rect">
            <a:avLst/>
          </a:prstGeom>
        </p:spPr>
        <p:txBody>
          <a:bodyPr/>
          <a:lstStyle/>
          <a:p>
            <a:pPr>
              <a:defRPr b="1">
                <a:gradFill flip="none" rotWithShape="1">
                  <a:gsLst>
                    <a:gs pos="0">
                      <a:srgbClr val="41F306"/>
                    </a:gs>
                    <a:gs pos="100000">
                      <a:srgbClr val="0072FE"/>
                    </a:gs>
                  </a:gsLst>
                  <a:lin ang="1570860" scaled="0"/>
                </a:gradFill>
              </a:defRPr>
            </a:pPr>
            <a:r>
              <a:rPr>
                <a:gradFill flip="none" rotWithShape="1">
                  <a:gsLst>
                    <a:gs pos="0">
                      <a:srgbClr val="FFFFFF"/>
                    </a:gs>
                    <a:gs pos="100000">
                      <a:srgbClr val="929292"/>
                    </a:gs>
                  </a:gsLst>
                  <a:lin ang="5400000" scaled="0"/>
                </a:gradFill>
              </a:rPr>
              <a:t>Stage 2 : Feature Selection</a:t>
            </a:r>
            <a:r>
              <a:t> </a:t>
            </a:r>
          </a:p>
          <a:p>
            <a:pPr>
              <a:defRPr sz="4300" spc="-42">
                <a:gradFill flip="none" rotWithShape="1">
                  <a:gsLst>
                    <a:gs pos="0">
                      <a:srgbClr val="41F306"/>
                    </a:gs>
                    <a:gs pos="100000">
                      <a:srgbClr val="0072FE"/>
                    </a:gs>
                  </a:gsLst>
                  <a:lin ang="1679999" scaled="0"/>
                </a:gradFill>
              </a:defRPr>
            </a:pPr>
            <a:r>
              <a:t>Usually, feature selection is applied as a preprocessing step before the actual learning. However, no algorithm can make good predictions without informative and discriminative features; therefore, to keep the most significant features and reduce the size of the dataset, we implemented PCA using randomised SVD.</a:t>
            </a:r>
          </a:p>
          <a:p>
            <a:pPr>
              <a:defRPr sz="4300" spc="-42">
                <a:gradFill flip="none" rotWithShape="1">
                  <a:gsLst>
                    <a:gs pos="0">
                      <a:srgbClr val="41F306"/>
                    </a:gs>
                    <a:gs pos="100000">
                      <a:srgbClr val="0072FE"/>
                    </a:gs>
                  </a:gsLst>
                  <a:lin ang="1679999" scaled="0"/>
                </a:gradFill>
              </a:defRPr>
            </a:pPr>
            <a:r>
              <a:t>We have removed some rows and column to make our dataset short and accurate </a:t>
            </a:r>
          </a:p>
          <a:p>
            <a:pPr algn="just" defTabSz="457200">
              <a:spcBef>
                <a:spcPts val="0"/>
              </a:spcBef>
              <a:defRPr sz="1600" spc="0">
                <a:solidFill>
                  <a:srgbClr val="000000"/>
                </a:solidFill>
                <a:latin typeface="STIXGeneral-Regular"/>
                <a:ea typeface="STIXGeneral-Regular"/>
                <a:cs typeface="STIXGeneral-Regular"/>
                <a:sym typeface="STIXGeneral-Regular"/>
              </a:defRPr>
            </a:pPr>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tage 3 : Machine Learning Algorithm…"/>
          <p:cNvSpPr txBox="1">
            <a:spLocks noGrp="1"/>
          </p:cNvSpPr>
          <p:nvPr>
            <p:ph type="body" idx="1"/>
          </p:nvPr>
        </p:nvSpPr>
        <p:spPr>
          <a:xfrm>
            <a:off x="1270000" y="1121602"/>
            <a:ext cx="21844000" cy="11472796"/>
          </a:xfrm>
          <a:prstGeom prst="rect">
            <a:avLst/>
          </a:prstGeom>
        </p:spPr>
        <p:txBody>
          <a:bodyPr/>
          <a:lstStyle/>
          <a:p>
            <a:pPr>
              <a:defRPr b="1">
                <a:gradFill flip="none" rotWithShape="1">
                  <a:gsLst>
                    <a:gs pos="0">
                      <a:srgbClr val="FFFFFF"/>
                    </a:gs>
                    <a:gs pos="100000">
                      <a:srgbClr val="929292"/>
                    </a:gs>
                  </a:gsLst>
                  <a:lin ang="5400000" scaled="0"/>
                </a:gradFill>
              </a:defRPr>
            </a:pPr>
            <a:r>
              <a:t>Stage 3 : Machine Learning Algorithm</a:t>
            </a:r>
          </a:p>
          <a:p>
            <a:pPr>
              <a:defRPr sz="4300" spc="-42">
                <a:gradFill flip="none" rotWithShape="1">
                  <a:gsLst>
                    <a:gs pos="0">
                      <a:srgbClr val="18FA02"/>
                    </a:gs>
                    <a:gs pos="100000">
                      <a:srgbClr val="0050FE"/>
                    </a:gs>
                  </a:gsLst>
                  <a:lin ang="1679999" scaled="0"/>
                </a:gradFill>
              </a:defRPr>
            </a:pPr>
            <a:r>
              <a:t>Usually, ensemble machine learning algorithms allow better predictive performance compared with a single model. This can be considered machine learning competition, where the winning solution was used as a model for breast cancer diagnosis.</a:t>
            </a:r>
          </a:p>
          <a:p>
            <a:pPr>
              <a:defRPr sz="4300" spc="-42">
                <a:gradFill flip="none" rotWithShape="1">
                  <a:gsLst>
                    <a:gs pos="0">
                      <a:srgbClr val="18FA02"/>
                    </a:gs>
                    <a:gs pos="100000">
                      <a:srgbClr val="0050FE"/>
                    </a:gs>
                  </a:gsLst>
                  <a:lin ang="1679999" scaled="0"/>
                </a:gradFill>
              </a:defRPr>
            </a:pPr>
            <a:r>
              <a:t>We have used three types of machine learning models to give the desired output</a:t>
            </a:r>
          </a:p>
          <a:p>
            <a:pPr>
              <a:defRPr sz="4300" spc="-42">
                <a:gradFill flip="none" rotWithShape="1">
                  <a:gsLst>
                    <a:gs pos="0">
                      <a:srgbClr val="18FA02"/>
                    </a:gs>
                    <a:gs pos="100000">
                      <a:srgbClr val="0050FE"/>
                    </a:gs>
                  </a:gsLst>
                  <a:lin ang="1679999" scaled="0"/>
                </a:gradFill>
              </a:defRPr>
            </a:pPr>
            <a:r>
              <a:t>1- Logistic regression method </a:t>
            </a:r>
          </a:p>
          <a:p>
            <a:pPr>
              <a:defRPr sz="4300" spc="-42">
                <a:gradFill flip="none" rotWithShape="1">
                  <a:gsLst>
                    <a:gs pos="0">
                      <a:srgbClr val="18FA02"/>
                    </a:gs>
                    <a:gs pos="100000">
                      <a:srgbClr val="0050FE"/>
                    </a:gs>
                  </a:gsLst>
                  <a:lin ang="1679999" scaled="0"/>
                </a:gradFill>
              </a:defRPr>
            </a:pPr>
            <a:r>
              <a:t>2- Decision tree classifier </a:t>
            </a:r>
          </a:p>
          <a:p>
            <a:pPr>
              <a:defRPr sz="4300" spc="-42">
                <a:gradFill flip="none" rotWithShape="1">
                  <a:gsLst>
                    <a:gs pos="0">
                      <a:srgbClr val="18FA02"/>
                    </a:gs>
                    <a:gs pos="100000">
                      <a:srgbClr val="0050FE"/>
                    </a:gs>
                  </a:gsLst>
                  <a:lin ang="1679999" scaled="0"/>
                </a:gradFill>
              </a:defRPr>
            </a:pPr>
            <a:r>
              <a:t>3- Random forest classifier method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Result"/>
          <p:cNvSpPr txBox="1">
            <a:spLocks noGrp="1"/>
          </p:cNvSpPr>
          <p:nvPr>
            <p:ph type="title"/>
          </p:nvPr>
        </p:nvSpPr>
        <p:spPr>
          <a:prstGeom prst="rect">
            <a:avLst/>
          </a:prstGeom>
        </p:spPr>
        <p:txBody>
          <a:bodyPr/>
          <a:lstStyle>
            <a:lvl1pPr algn="l"/>
          </a:lstStyle>
          <a:p>
            <a:r>
              <a:t>Result</a:t>
            </a:r>
          </a:p>
        </p:txBody>
      </p:sp>
      <p:sp>
        <p:nvSpPr>
          <p:cNvPr id="172" name="We will get the desired output from  all the methods suggested above , but Logistic regression method has the highest accuracy"/>
          <p:cNvSpPr txBox="1">
            <a:spLocks noGrp="1"/>
          </p:cNvSpPr>
          <p:nvPr>
            <p:ph type="body" idx="1"/>
          </p:nvPr>
        </p:nvSpPr>
        <p:spPr>
          <a:prstGeom prst="rect">
            <a:avLst/>
          </a:prstGeom>
        </p:spPr>
        <p:txBody>
          <a:bodyPr/>
          <a:lstStyle>
            <a:lvl1pPr>
              <a:defRPr>
                <a:gradFill flip="none" rotWithShape="1">
                  <a:gsLst>
                    <a:gs pos="0">
                      <a:srgbClr val="20FB05"/>
                    </a:gs>
                    <a:gs pos="100000">
                      <a:srgbClr val="1D54F0"/>
                    </a:gs>
                  </a:gsLst>
                  <a:lin ang="1680000" scaled="0"/>
                </a:gradFill>
              </a:defRPr>
            </a:lvl1pPr>
          </a:lstStyle>
          <a:p>
            <a:r>
              <a:t>We will get the desired output from  all the methods suggested above , but Logistic regression method has the highest accuracy</a:t>
            </a:r>
          </a:p>
        </p:txBody>
      </p:sp>
    </p:spTree>
  </p:cSld>
  <p:clrMapOvr>
    <a:masterClrMapping/>
  </p:clrMapOvr>
  <p:transition spd="med"/>
</p:sld>
</file>

<file path=ppt/theme/theme1.xml><?xml version="1.0" encoding="utf-8"?>
<a:theme xmlns:a="http://schemas.openxmlformats.org/drawingml/2006/main" name="22_ColorGradient">
  <a:themeElements>
    <a:clrScheme name="22_ColorGradient">
      <a:dk1>
        <a:srgbClr val="810092"/>
      </a:dk1>
      <a:lt1>
        <a:srgbClr val="929292"/>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29292"/>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2_ColorGradient">
  <a:themeElements>
    <a:clrScheme name="22_ColorGradien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29292"/>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4E7B9113B23B94B9CCA222391CA8CDC" ma:contentTypeVersion="2" ma:contentTypeDescription="Create a new document." ma:contentTypeScope="" ma:versionID="01c08ce3c6543f62c2470a077a6f6f8d">
  <xsd:schema xmlns:xsd="http://www.w3.org/2001/XMLSchema" xmlns:xs="http://www.w3.org/2001/XMLSchema" xmlns:p="http://schemas.microsoft.com/office/2006/metadata/properties" xmlns:ns2="9b4a37f4-d775-498d-92af-c1d8c6459be0" targetNamespace="http://schemas.microsoft.com/office/2006/metadata/properties" ma:root="true" ma:fieldsID="3aa9bf638e5b18f2c62977aea9822495" ns2:_="">
    <xsd:import namespace="9b4a37f4-d775-498d-92af-c1d8c6459be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4a37f4-d775-498d-92af-c1d8c6459b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0F8980-31E9-420B-902B-142B154E72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4a37f4-d775-498d-92af-c1d8c6459b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B09AD4F-8622-497D-BA2D-13AE1F4B247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315B6E2-6628-42DE-BAA8-428B4EE35D0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382</TotalTime>
  <Words>1414</Words>
  <Application>Microsoft Office PowerPoint</Application>
  <PresentationFormat>Custom</PresentationFormat>
  <Paragraphs>95</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Graphik</vt:lpstr>
      <vt:lpstr>Graphik Medium</vt:lpstr>
      <vt:lpstr>Graphik Semibold</vt:lpstr>
      <vt:lpstr>Helvetica Neue</vt:lpstr>
      <vt:lpstr>STIXGeneral-Regular</vt:lpstr>
      <vt:lpstr>Times New Roman</vt:lpstr>
      <vt:lpstr>22_ColorGradient</vt:lpstr>
      <vt:lpstr>PowerPoint Presentation</vt:lpstr>
      <vt:lpstr>PowerPoint Presentation</vt:lpstr>
      <vt:lpstr>According to the World Health Organization, breast cancer is the most commonly diagnosed cancer and is the leading cause of cancer deaths among women worldwide. On average, a woman is diagnosed with breast cancer every two minutes and one woman dies of it every 13 minutes worldwide.1 In 2019, an estimated 268,600 new cases of invasive breast cancer are expected to be diagnosed in women in the U.S. alone, along with 62,960 new cases of noninvasive (in situ) breast cancer,2,3,4 with about 41,760 mortalities.  Automatic detection of diagnostically relevant regions- of-interest reduces the pathologist’s workload while also assuring that no critical region is overlooked.   </vt:lpstr>
      <vt:lpstr>The existing work has only a few limitations, which are: High speed internet connection. It won’t be able to tell the stage of the cancer. The model won’t be able to predict the upcoming state of the cancer</vt:lpstr>
      <vt:lpstr>PowerPoint Presentation</vt:lpstr>
      <vt:lpstr>PowerPoint Presentation</vt:lpstr>
      <vt:lpstr>PowerPoint Presentation</vt:lpstr>
      <vt:lpstr>PowerPoint Presentation</vt:lpstr>
      <vt:lpstr>Result</vt:lpstr>
      <vt:lpstr>PowerPoint Presentation</vt:lpstr>
      <vt:lpstr>PowerPoint Presentation</vt:lpstr>
      <vt:lpstr>PowerPoint Presentation</vt:lpstr>
      <vt:lpstr>PowerPoint Presentation</vt:lpstr>
      <vt:lpstr>Literature Review</vt:lpstr>
      <vt:lpstr>PowerPoint Presentation</vt:lpstr>
      <vt:lpstr>Module Description</vt:lpstr>
      <vt:lpstr>Module work flow Explanation</vt:lpstr>
      <vt:lpstr>PowerPoint Presentation</vt:lpstr>
      <vt:lpstr>Result and Discussion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Vedant Anand</dc:creator>
  <cp:lastModifiedBy>Manan Mittal</cp:lastModifiedBy>
  <cp:revision>15</cp:revision>
  <dcterms:modified xsi:type="dcterms:W3CDTF">2021-08-15T01:59:55Z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0x010100B4E7B9113B23B94B9CCA222391CA8CDC</vt:lpwstr>
  </property>
</Properties>
</file>