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07"/>
  </p:notesMasterIdLst>
  <p:sldIdLst>
    <p:sldId id="256" r:id="rId2"/>
    <p:sldId id="302" r:id="rId3"/>
    <p:sldId id="259" r:id="rId4"/>
    <p:sldId id="260" r:id="rId5"/>
    <p:sldId id="261" r:id="rId6"/>
    <p:sldId id="493" r:id="rId7"/>
    <p:sldId id="487" r:id="rId8"/>
    <p:sldId id="528" r:id="rId9"/>
    <p:sldId id="495" r:id="rId10"/>
    <p:sldId id="342" r:id="rId11"/>
    <p:sldId id="490" r:id="rId12"/>
    <p:sldId id="526" r:id="rId13"/>
    <p:sldId id="527" r:id="rId14"/>
    <p:sldId id="499" r:id="rId15"/>
    <p:sldId id="500" r:id="rId16"/>
    <p:sldId id="501" r:id="rId17"/>
    <p:sldId id="346" r:id="rId18"/>
    <p:sldId id="503" r:id="rId19"/>
    <p:sldId id="269" r:id="rId20"/>
    <p:sldId id="270" r:id="rId21"/>
    <p:sldId id="460" r:id="rId22"/>
    <p:sldId id="273" r:id="rId23"/>
    <p:sldId id="349" r:id="rId24"/>
    <p:sldId id="350" r:id="rId25"/>
    <p:sldId id="352" r:id="rId26"/>
    <p:sldId id="353" r:id="rId27"/>
    <p:sldId id="355" r:id="rId28"/>
    <p:sldId id="277" r:id="rId29"/>
    <p:sldId id="360" r:id="rId30"/>
    <p:sldId id="358" r:id="rId31"/>
    <p:sldId id="359" r:id="rId32"/>
    <p:sldId id="279" r:id="rId33"/>
    <p:sldId id="281" r:id="rId34"/>
    <p:sldId id="283" r:id="rId35"/>
    <p:sldId id="282" r:id="rId36"/>
    <p:sldId id="504" r:id="rId37"/>
    <p:sldId id="312" r:id="rId38"/>
    <p:sldId id="285" r:id="rId39"/>
    <p:sldId id="286" r:id="rId40"/>
    <p:sldId id="505" r:id="rId41"/>
    <p:sldId id="288" r:id="rId42"/>
    <p:sldId id="307" r:id="rId43"/>
    <p:sldId id="481" r:id="rId44"/>
    <p:sldId id="482" r:id="rId45"/>
    <p:sldId id="362" r:id="rId46"/>
    <p:sldId id="515" r:id="rId47"/>
    <p:sldId id="516" r:id="rId48"/>
    <p:sldId id="376" r:id="rId49"/>
    <p:sldId id="377" r:id="rId50"/>
    <p:sldId id="378" r:id="rId51"/>
    <p:sldId id="379" r:id="rId52"/>
    <p:sldId id="380" r:id="rId53"/>
    <p:sldId id="381" r:id="rId54"/>
    <p:sldId id="456" r:id="rId55"/>
    <p:sldId id="442" r:id="rId56"/>
    <p:sldId id="444" r:id="rId57"/>
    <p:sldId id="445" r:id="rId58"/>
    <p:sldId id="443" r:id="rId59"/>
    <p:sldId id="450" r:id="rId60"/>
    <p:sldId id="449" r:id="rId61"/>
    <p:sldId id="446" r:id="rId62"/>
    <p:sldId id="448" r:id="rId63"/>
    <p:sldId id="451" r:id="rId64"/>
    <p:sldId id="452" r:id="rId65"/>
    <p:sldId id="453" r:id="rId66"/>
    <p:sldId id="454" r:id="rId67"/>
    <p:sldId id="455" r:id="rId68"/>
    <p:sldId id="383" r:id="rId69"/>
    <p:sldId id="385" r:id="rId70"/>
    <p:sldId id="386" r:id="rId71"/>
    <p:sldId id="387" r:id="rId72"/>
    <p:sldId id="388" r:id="rId73"/>
    <p:sldId id="529" r:id="rId74"/>
    <p:sldId id="390" r:id="rId75"/>
    <p:sldId id="517" r:id="rId76"/>
    <p:sldId id="518" r:id="rId77"/>
    <p:sldId id="394" r:id="rId78"/>
    <p:sldId id="519" r:id="rId79"/>
    <p:sldId id="396" r:id="rId80"/>
    <p:sldId id="397" r:id="rId81"/>
    <p:sldId id="483" r:id="rId82"/>
    <p:sldId id="486" r:id="rId83"/>
    <p:sldId id="484" r:id="rId84"/>
    <p:sldId id="473" r:id="rId85"/>
    <p:sldId id="522" r:id="rId86"/>
    <p:sldId id="404" r:id="rId87"/>
    <p:sldId id="471" r:id="rId88"/>
    <p:sldId id="472" r:id="rId89"/>
    <p:sldId id="469" r:id="rId90"/>
    <p:sldId id="530" r:id="rId91"/>
    <p:sldId id="523" r:id="rId92"/>
    <p:sldId id="414" r:id="rId93"/>
    <p:sldId id="524" r:id="rId94"/>
    <p:sldId id="417" r:id="rId95"/>
    <p:sldId id="418" r:id="rId96"/>
    <p:sldId id="419" r:id="rId97"/>
    <p:sldId id="420" r:id="rId98"/>
    <p:sldId id="422" r:id="rId99"/>
    <p:sldId id="423" r:id="rId100"/>
    <p:sldId id="424" r:id="rId101"/>
    <p:sldId id="425" r:id="rId102"/>
    <p:sldId id="426" r:id="rId103"/>
    <p:sldId id="476" r:id="rId104"/>
    <p:sldId id="427" r:id="rId105"/>
    <p:sldId id="428" r:id="rId10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9F1"/>
    <a:srgbClr val="FAE0C6"/>
    <a:srgbClr val="FF9933"/>
    <a:srgbClr val="F49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1" d="100"/>
          <a:sy n="81" d="100"/>
        </p:scale>
        <p:origin x="1450"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0B688-F62F-4782-9A27-DE3ECEEC3C4D}"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fr-FR"/>
        </a:p>
      </dgm:t>
    </dgm:pt>
    <dgm:pt modelId="{60FB2C14-B577-4B77-9F83-04D6F90C4873}">
      <dgm:prSet phldrT="[Texte]" custT="1"/>
      <dgm:spPr>
        <a:solidFill>
          <a:schemeClr val="accent1">
            <a:lumMod val="20000"/>
            <a:lumOff val="80000"/>
          </a:schemeClr>
        </a:solidFill>
      </dgm:spPr>
      <dgm:t>
        <a:bodyPr/>
        <a:lstStyle/>
        <a:p>
          <a:r>
            <a:rPr lang="fr-FR" sz="2000" b="1" dirty="0" smtClean="0">
              <a:solidFill>
                <a:schemeClr val="tx1"/>
              </a:solidFill>
            </a:rPr>
            <a:t>Pratique constante qui confère un avantage aux salariés et s’impose à l’employeur</a:t>
          </a:r>
        </a:p>
        <a:p>
          <a:r>
            <a:rPr lang="fr-FR" sz="2000" b="1" dirty="0" smtClean="0">
              <a:solidFill>
                <a:schemeClr val="tx1"/>
              </a:solidFill>
            </a:rPr>
            <a:t>Exemple : prime Noël de 300 €</a:t>
          </a:r>
          <a:endParaRPr lang="fr-FR" sz="2000" b="1" dirty="0">
            <a:solidFill>
              <a:schemeClr val="tx1"/>
            </a:solidFill>
          </a:endParaRPr>
        </a:p>
      </dgm:t>
    </dgm:pt>
    <dgm:pt modelId="{7FACC96D-553C-4611-8508-151017B39611}" type="parTrans" cxnId="{5BEB716A-3FBC-417E-9D0A-2642901095A4}">
      <dgm:prSet/>
      <dgm:spPr/>
      <dgm:t>
        <a:bodyPr/>
        <a:lstStyle/>
        <a:p>
          <a:endParaRPr lang="fr-FR"/>
        </a:p>
      </dgm:t>
    </dgm:pt>
    <dgm:pt modelId="{C648B2F5-1E3D-4290-9121-74885FDDE388}" type="sibTrans" cxnId="{5BEB716A-3FBC-417E-9D0A-2642901095A4}">
      <dgm:prSet/>
      <dgm:spPr/>
      <dgm:t>
        <a:bodyPr/>
        <a:lstStyle/>
        <a:p>
          <a:endParaRPr lang="fr-FR"/>
        </a:p>
      </dgm:t>
    </dgm:pt>
    <dgm:pt modelId="{5346A731-8D30-4C30-A6FC-B6DCA5A7E89F}">
      <dgm:prSet phldrT="[Texte]" custT="1"/>
      <dgm:spPr>
        <a:solidFill>
          <a:schemeClr val="tx2">
            <a:lumMod val="10000"/>
            <a:lumOff val="90000"/>
          </a:schemeClr>
        </a:solidFill>
      </dgm:spPr>
      <dgm:t>
        <a:bodyPr/>
        <a:lstStyle/>
        <a:p>
          <a:r>
            <a:rPr lang="fr-FR" sz="1800" b="1" dirty="0" smtClean="0">
              <a:solidFill>
                <a:schemeClr val="tx1"/>
              </a:solidFill>
            </a:rPr>
            <a:t>Pratique générale</a:t>
          </a:r>
          <a:r>
            <a:rPr lang="fr-FR" sz="1800" dirty="0" smtClean="0">
              <a:solidFill>
                <a:schemeClr val="tx1"/>
              </a:solidFill>
            </a:rPr>
            <a:t>=  avantage accordé à tous les salariés ou à une catégorie déterminée</a:t>
          </a:r>
          <a:endParaRPr lang="fr-FR" sz="1800" dirty="0">
            <a:solidFill>
              <a:schemeClr val="tx1"/>
            </a:solidFill>
          </a:endParaRPr>
        </a:p>
      </dgm:t>
    </dgm:pt>
    <dgm:pt modelId="{CD76F2C4-8D52-44CD-B921-6A2D2D19A03E}" type="parTrans" cxnId="{88131855-D04E-4F85-987A-ED4D4A12CCF0}">
      <dgm:prSet/>
      <dgm:spPr/>
      <dgm:t>
        <a:bodyPr/>
        <a:lstStyle/>
        <a:p>
          <a:endParaRPr lang="fr-FR"/>
        </a:p>
      </dgm:t>
    </dgm:pt>
    <dgm:pt modelId="{134DD4BC-FD04-42B5-B405-E2C7BF739E2C}" type="sibTrans" cxnId="{88131855-D04E-4F85-987A-ED4D4A12CCF0}">
      <dgm:prSet/>
      <dgm:spPr/>
      <dgm:t>
        <a:bodyPr/>
        <a:lstStyle/>
        <a:p>
          <a:endParaRPr lang="fr-FR"/>
        </a:p>
      </dgm:t>
    </dgm:pt>
    <dgm:pt modelId="{76C39A57-BE48-4DFE-B72B-261C7CF9DFF1}">
      <dgm:prSet phldrT="[Texte]" custT="1"/>
      <dgm:spPr/>
      <dgm:t>
        <a:bodyPr/>
        <a:lstStyle/>
        <a:p>
          <a:r>
            <a:rPr lang="fr-FR" sz="2000" b="1" dirty="0" smtClean="0">
              <a:solidFill>
                <a:schemeClr val="tx1"/>
              </a:solidFill>
            </a:rPr>
            <a:t>Pratique constante</a:t>
          </a:r>
          <a:r>
            <a:rPr lang="fr-FR" sz="2000" dirty="0" smtClean="0">
              <a:solidFill>
                <a:schemeClr val="tx1"/>
              </a:solidFill>
            </a:rPr>
            <a:t>=avantage attribué à plusieurs reprises</a:t>
          </a:r>
        </a:p>
        <a:p>
          <a:endParaRPr lang="fr-FR" sz="2000" dirty="0">
            <a:solidFill>
              <a:schemeClr val="tx1"/>
            </a:solidFill>
          </a:endParaRPr>
        </a:p>
      </dgm:t>
    </dgm:pt>
    <dgm:pt modelId="{30A4AA7A-2AE1-48CF-AE8D-7B39B1C16B5D}" type="parTrans" cxnId="{ED204963-16E4-42D1-BAC4-DE494A2A3620}">
      <dgm:prSet/>
      <dgm:spPr/>
      <dgm:t>
        <a:bodyPr/>
        <a:lstStyle/>
        <a:p>
          <a:endParaRPr lang="fr-FR"/>
        </a:p>
      </dgm:t>
    </dgm:pt>
    <dgm:pt modelId="{9C142420-520B-405D-9CC7-04962A853E67}" type="sibTrans" cxnId="{ED204963-16E4-42D1-BAC4-DE494A2A3620}">
      <dgm:prSet/>
      <dgm:spPr/>
      <dgm:t>
        <a:bodyPr/>
        <a:lstStyle/>
        <a:p>
          <a:endParaRPr lang="fr-FR"/>
        </a:p>
      </dgm:t>
    </dgm:pt>
    <dgm:pt modelId="{45F66D94-A82D-4DB6-B7E1-23EF077DEEF0}">
      <dgm:prSet phldrT="[Texte]" custT="1"/>
      <dgm:spPr>
        <a:solidFill>
          <a:schemeClr val="accent4">
            <a:lumMod val="40000"/>
            <a:lumOff val="60000"/>
          </a:schemeClr>
        </a:solidFill>
      </dgm:spPr>
      <dgm:t>
        <a:bodyPr/>
        <a:lstStyle/>
        <a:p>
          <a:r>
            <a:rPr lang="fr-FR" sz="2000" b="1" dirty="0" smtClean="0">
              <a:solidFill>
                <a:schemeClr val="tx1"/>
              </a:solidFill>
            </a:rPr>
            <a:t>Pratique fixe</a:t>
          </a:r>
          <a:r>
            <a:rPr lang="fr-FR" sz="2000" dirty="0" smtClean="0">
              <a:solidFill>
                <a:schemeClr val="tx1"/>
              </a:solidFill>
            </a:rPr>
            <a:t>= avantage doit présenter une certaine stabilité dans son montant</a:t>
          </a:r>
          <a:endParaRPr lang="fr-FR" sz="2000" dirty="0">
            <a:solidFill>
              <a:schemeClr val="tx1"/>
            </a:solidFill>
          </a:endParaRPr>
        </a:p>
      </dgm:t>
    </dgm:pt>
    <dgm:pt modelId="{6C4F425C-A8B0-49A0-863A-7FC50D31E7B1}" type="parTrans" cxnId="{2E0B9583-D54D-4376-B983-C6D1F4CD086F}">
      <dgm:prSet/>
      <dgm:spPr/>
      <dgm:t>
        <a:bodyPr/>
        <a:lstStyle/>
        <a:p>
          <a:endParaRPr lang="fr-FR"/>
        </a:p>
      </dgm:t>
    </dgm:pt>
    <dgm:pt modelId="{C48031BC-18FE-498F-BC27-1B50D35C42F3}" type="sibTrans" cxnId="{2E0B9583-D54D-4376-B983-C6D1F4CD086F}">
      <dgm:prSet/>
      <dgm:spPr/>
      <dgm:t>
        <a:bodyPr/>
        <a:lstStyle/>
        <a:p>
          <a:endParaRPr lang="fr-FR"/>
        </a:p>
      </dgm:t>
    </dgm:pt>
    <dgm:pt modelId="{4430AC22-0D2A-447E-82F8-BC0C5FDC244B}" type="pres">
      <dgm:prSet presAssocID="{6B50B688-F62F-4782-9A27-DE3ECEEC3C4D}" presName="composite" presStyleCnt="0">
        <dgm:presLayoutVars>
          <dgm:chMax val="1"/>
          <dgm:dir/>
          <dgm:resizeHandles val="exact"/>
        </dgm:presLayoutVars>
      </dgm:prSet>
      <dgm:spPr/>
      <dgm:t>
        <a:bodyPr/>
        <a:lstStyle/>
        <a:p>
          <a:endParaRPr lang="fr-FR"/>
        </a:p>
      </dgm:t>
    </dgm:pt>
    <dgm:pt modelId="{930D2237-3D24-48F2-B8B4-D7D9AAFD74F6}" type="pres">
      <dgm:prSet presAssocID="{60FB2C14-B577-4B77-9F83-04D6F90C4873}" presName="roof" presStyleLbl="dkBgShp" presStyleIdx="0" presStyleCnt="2"/>
      <dgm:spPr/>
      <dgm:t>
        <a:bodyPr/>
        <a:lstStyle/>
        <a:p>
          <a:endParaRPr lang="fr-FR"/>
        </a:p>
      </dgm:t>
    </dgm:pt>
    <dgm:pt modelId="{6DEC2A30-873C-4B98-A42A-542BD25E1D90}" type="pres">
      <dgm:prSet presAssocID="{60FB2C14-B577-4B77-9F83-04D6F90C4873}" presName="pillars" presStyleCnt="0"/>
      <dgm:spPr/>
    </dgm:pt>
    <dgm:pt modelId="{3D74FADC-BC0D-44D4-9EF3-0E85EA241693}" type="pres">
      <dgm:prSet presAssocID="{60FB2C14-B577-4B77-9F83-04D6F90C4873}" presName="pillar1" presStyleLbl="node1" presStyleIdx="0" presStyleCnt="3">
        <dgm:presLayoutVars>
          <dgm:bulletEnabled val="1"/>
        </dgm:presLayoutVars>
      </dgm:prSet>
      <dgm:spPr/>
      <dgm:t>
        <a:bodyPr/>
        <a:lstStyle/>
        <a:p>
          <a:endParaRPr lang="fr-FR"/>
        </a:p>
      </dgm:t>
    </dgm:pt>
    <dgm:pt modelId="{DFE3790E-14FF-4229-A0DD-AF14AEE37843}" type="pres">
      <dgm:prSet presAssocID="{76C39A57-BE48-4DFE-B72B-261C7CF9DFF1}" presName="pillarX" presStyleLbl="node1" presStyleIdx="1" presStyleCnt="3">
        <dgm:presLayoutVars>
          <dgm:bulletEnabled val="1"/>
        </dgm:presLayoutVars>
      </dgm:prSet>
      <dgm:spPr/>
      <dgm:t>
        <a:bodyPr/>
        <a:lstStyle/>
        <a:p>
          <a:endParaRPr lang="fr-FR"/>
        </a:p>
      </dgm:t>
    </dgm:pt>
    <dgm:pt modelId="{A5674542-070D-4E4B-94E4-991C02B7ABC1}" type="pres">
      <dgm:prSet presAssocID="{45F66D94-A82D-4DB6-B7E1-23EF077DEEF0}" presName="pillarX" presStyleLbl="node1" presStyleIdx="2" presStyleCnt="3">
        <dgm:presLayoutVars>
          <dgm:bulletEnabled val="1"/>
        </dgm:presLayoutVars>
      </dgm:prSet>
      <dgm:spPr/>
      <dgm:t>
        <a:bodyPr/>
        <a:lstStyle/>
        <a:p>
          <a:endParaRPr lang="fr-FR"/>
        </a:p>
      </dgm:t>
    </dgm:pt>
    <dgm:pt modelId="{9D8CF41D-FA4B-48E3-A04D-805423BE95AF}" type="pres">
      <dgm:prSet presAssocID="{60FB2C14-B577-4B77-9F83-04D6F90C4873}" presName="base" presStyleLbl="dkBgShp" presStyleIdx="1" presStyleCnt="2" custScaleY="421292"/>
      <dgm:spPr>
        <a:solidFill>
          <a:schemeClr val="accent1">
            <a:lumMod val="20000"/>
            <a:lumOff val="80000"/>
          </a:schemeClr>
        </a:solidFill>
      </dgm:spPr>
      <dgm:t>
        <a:bodyPr/>
        <a:lstStyle/>
        <a:p>
          <a:endParaRPr lang="fr-FR"/>
        </a:p>
      </dgm:t>
    </dgm:pt>
  </dgm:ptLst>
  <dgm:cxnLst>
    <dgm:cxn modelId="{2E0B9583-D54D-4376-B983-C6D1F4CD086F}" srcId="{60FB2C14-B577-4B77-9F83-04D6F90C4873}" destId="{45F66D94-A82D-4DB6-B7E1-23EF077DEEF0}" srcOrd="2" destOrd="0" parTransId="{6C4F425C-A8B0-49A0-863A-7FC50D31E7B1}" sibTransId="{C48031BC-18FE-498F-BC27-1B50D35C42F3}"/>
    <dgm:cxn modelId="{D5289D1A-DA93-4930-A3F0-DF5B9674677A}" type="presOf" srcId="{6B50B688-F62F-4782-9A27-DE3ECEEC3C4D}" destId="{4430AC22-0D2A-447E-82F8-BC0C5FDC244B}" srcOrd="0" destOrd="0" presId="urn:microsoft.com/office/officeart/2005/8/layout/hList3"/>
    <dgm:cxn modelId="{4F5A6530-49A0-462E-8220-C419F9B74802}" type="presOf" srcId="{76C39A57-BE48-4DFE-B72B-261C7CF9DFF1}" destId="{DFE3790E-14FF-4229-A0DD-AF14AEE37843}" srcOrd="0" destOrd="0" presId="urn:microsoft.com/office/officeart/2005/8/layout/hList3"/>
    <dgm:cxn modelId="{18A0DF0B-F6EE-46D0-A418-DF2571CFFDF5}" type="presOf" srcId="{60FB2C14-B577-4B77-9F83-04D6F90C4873}" destId="{930D2237-3D24-48F2-B8B4-D7D9AAFD74F6}" srcOrd="0" destOrd="0" presId="urn:microsoft.com/office/officeart/2005/8/layout/hList3"/>
    <dgm:cxn modelId="{5BEB716A-3FBC-417E-9D0A-2642901095A4}" srcId="{6B50B688-F62F-4782-9A27-DE3ECEEC3C4D}" destId="{60FB2C14-B577-4B77-9F83-04D6F90C4873}" srcOrd="0" destOrd="0" parTransId="{7FACC96D-553C-4611-8508-151017B39611}" sibTransId="{C648B2F5-1E3D-4290-9121-74885FDDE388}"/>
    <dgm:cxn modelId="{64F71CA6-E60F-4148-985B-C040506253DA}" type="presOf" srcId="{45F66D94-A82D-4DB6-B7E1-23EF077DEEF0}" destId="{A5674542-070D-4E4B-94E4-991C02B7ABC1}" srcOrd="0" destOrd="0" presId="urn:microsoft.com/office/officeart/2005/8/layout/hList3"/>
    <dgm:cxn modelId="{21203E05-45AA-44C1-8859-5384ADD89628}" type="presOf" srcId="{5346A731-8D30-4C30-A6FC-B6DCA5A7E89F}" destId="{3D74FADC-BC0D-44D4-9EF3-0E85EA241693}" srcOrd="0" destOrd="0" presId="urn:microsoft.com/office/officeart/2005/8/layout/hList3"/>
    <dgm:cxn modelId="{ED204963-16E4-42D1-BAC4-DE494A2A3620}" srcId="{60FB2C14-B577-4B77-9F83-04D6F90C4873}" destId="{76C39A57-BE48-4DFE-B72B-261C7CF9DFF1}" srcOrd="1" destOrd="0" parTransId="{30A4AA7A-2AE1-48CF-AE8D-7B39B1C16B5D}" sibTransId="{9C142420-520B-405D-9CC7-04962A853E67}"/>
    <dgm:cxn modelId="{88131855-D04E-4F85-987A-ED4D4A12CCF0}" srcId="{60FB2C14-B577-4B77-9F83-04D6F90C4873}" destId="{5346A731-8D30-4C30-A6FC-B6DCA5A7E89F}" srcOrd="0" destOrd="0" parTransId="{CD76F2C4-8D52-44CD-B921-6A2D2D19A03E}" sibTransId="{134DD4BC-FD04-42B5-B405-E2C7BF739E2C}"/>
    <dgm:cxn modelId="{DE52593D-EC01-423A-BED5-50710B965556}" type="presParOf" srcId="{4430AC22-0D2A-447E-82F8-BC0C5FDC244B}" destId="{930D2237-3D24-48F2-B8B4-D7D9AAFD74F6}" srcOrd="0" destOrd="0" presId="urn:microsoft.com/office/officeart/2005/8/layout/hList3"/>
    <dgm:cxn modelId="{248AA4B6-91C3-40D2-A8EB-768E5BB2CD01}" type="presParOf" srcId="{4430AC22-0D2A-447E-82F8-BC0C5FDC244B}" destId="{6DEC2A30-873C-4B98-A42A-542BD25E1D90}" srcOrd="1" destOrd="0" presId="urn:microsoft.com/office/officeart/2005/8/layout/hList3"/>
    <dgm:cxn modelId="{C571C85B-B8BE-4CD4-80DB-FB80F1419764}" type="presParOf" srcId="{6DEC2A30-873C-4B98-A42A-542BD25E1D90}" destId="{3D74FADC-BC0D-44D4-9EF3-0E85EA241693}" srcOrd="0" destOrd="0" presId="urn:microsoft.com/office/officeart/2005/8/layout/hList3"/>
    <dgm:cxn modelId="{E23F90AE-218A-4DED-ADBA-D07598DFC3FA}" type="presParOf" srcId="{6DEC2A30-873C-4B98-A42A-542BD25E1D90}" destId="{DFE3790E-14FF-4229-A0DD-AF14AEE37843}" srcOrd="1" destOrd="0" presId="urn:microsoft.com/office/officeart/2005/8/layout/hList3"/>
    <dgm:cxn modelId="{A9FD1138-822E-4FFB-BE34-6BCBAB2D8097}" type="presParOf" srcId="{6DEC2A30-873C-4B98-A42A-542BD25E1D90}" destId="{A5674542-070D-4E4B-94E4-991C02B7ABC1}" srcOrd="2" destOrd="0" presId="urn:microsoft.com/office/officeart/2005/8/layout/hList3"/>
    <dgm:cxn modelId="{C65B6CA0-3602-49BA-A177-0069ED206CF5}" type="presParOf" srcId="{4430AC22-0D2A-447E-82F8-BC0C5FDC244B}" destId="{9D8CF41D-FA4B-48E3-A04D-805423BE95AF}"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3E47DD-D5FC-4F35-A9BF-4B03E8043DB1}"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fr-FR"/>
        </a:p>
      </dgm:t>
    </dgm:pt>
    <dgm:pt modelId="{54289524-17A5-42DD-AC26-92AFF32E97E5}">
      <dgm:prSet phldrT="[Texte]" custT="1"/>
      <dgm:spPr/>
      <dgm:t>
        <a:bodyPr/>
        <a:lstStyle/>
        <a:p>
          <a:r>
            <a:rPr lang="fr-FR" sz="2000" b="1" dirty="0" smtClean="0"/>
            <a:t>Une faute</a:t>
          </a:r>
          <a:endParaRPr lang="fr-FR" sz="2000" b="1" dirty="0"/>
        </a:p>
      </dgm:t>
    </dgm:pt>
    <dgm:pt modelId="{7650CD28-394D-423A-9454-A2CE99A15BFF}" type="parTrans" cxnId="{1C7596B9-1C38-42F2-AFC5-B58E72D7F454}">
      <dgm:prSet/>
      <dgm:spPr/>
      <dgm:t>
        <a:bodyPr/>
        <a:lstStyle/>
        <a:p>
          <a:endParaRPr lang="fr-FR"/>
        </a:p>
      </dgm:t>
    </dgm:pt>
    <dgm:pt modelId="{FAB598B9-E43B-4C3B-BE5F-667D45F42DCB}" type="sibTrans" cxnId="{1C7596B9-1C38-42F2-AFC5-B58E72D7F454}">
      <dgm:prSet/>
      <dgm:spPr/>
      <dgm:t>
        <a:bodyPr/>
        <a:lstStyle/>
        <a:p>
          <a:endParaRPr lang="fr-FR"/>
        </a:p>
      </dgm:t>
    </dgm:pt>
    <dgm:pt modelId="{97360157-4665-4EC2-B8D9-17174C84952E}">
      <dgm:prSet phldrT="[Texte]" custT="1"/>
      <dgm:spPr/>
      <dgm:t>
        <a:bodyPr/>
        <a:lstStyle/>
        <a:p>
          <a:r>
            <a:rPr lang="fr-FR" sz="2000" b="1" dirty="0" smtClean="0"/>
            <a:t>Une sanction</a:t>
          </a:r>
          <a:endParaRPr lang="fr-FR" sz="2000" b="1" dirty="0"/>
        </a:p>
      </dgm:t>
    </dgm:pt>
    <dgm:pt modelId="{1E2BBEFE-FC40-4827-8BD8-B6CB884E3B4E}" type="parTrans" cxnId="{6BDA8E6D-5DC5-43F2-9F38-781D000223A8}">
      <dgm:prSet/>
      <dgm:spPr/>
      <dgm:t>
        <a:bodyPr/>
        <a:lstStyle/>
        <a:p>
          <a:endParaRPr lang="fr-FR"/>
        </a:p>
      </dgm:t>
    </dgm:pt>
    <dgm:pt modelId="{ED9B439D-383D-46CF-8B7E-7DE4A722E2A7}" type="sibTrans" cxnId="{6BDA8E6D-5DC5-43F2-9F38-781D000223A8}">
      <dgm:prSet/>
      <dgm:spPr/>
      <dgm:t>
        <a:bodyPr/>
        <a:lstStyle/>
        <a:p>
          <a:endParaRPr lang="fr-FR"/>
        </a:p>
      </dgm:t>
    </dgm:pt>
    <dgm:pt modelId="{C56CB00D-EBE9-40D6-9CE7-B81B68857B48}">
      <dgm:prSet phldrT="[Texte]" custT="1"/>
      <dgm:spPr/>
      <dgm:t>
        <a:bodyPr/>
        <a:lstStyle/>
        <a:p>
          <a:r>
            <a:rPr lang="fr-FR" sz="2000" b="1" dirty="0" smtClean="0"/>
            <a:t>Procédure disciplinaire</a:t>
          </a:r>
          <a:endParaRPr lang="fr-FR" sz="2000" b="1" dirty="0"/>
        </a:p>
      </dgm:t>
    </dgm:pt>
    <dgm:pt modelId="{1EBBAEA8-0C5A-4AA7-B939-2E678DBA2061}" type="parTrans" cxnId="{46466934-D265-47DC-8986-8CE7364C07CD}">
      <dgm:prSet/>
      <dgm:spPr/>
      <dgm:t>
        <a:bodyPr/>
        <a:lstStyle/>
        <a:p>
          <a:endParaRPr lang="fr-FR"/>
        </a:p>
      </dgm:t>
    </dgm:pt>
    <dgm:pt modelId="{903AC0F3-DFA0-4C5D-A0D6-ECE8A9854A1D}" type="sibTrans" cxnId="{46466934-D265-47DC-8986-8CE7364C07CD}">
      <dgm:prSet/>
      <dgm:spPr/>
      <dgm:t>
        <a:bodyPr/>
        <a:lstStyle/>
        <a:p>
          <a:endParaRPr lang="fr-FR"/>
        </a:p>
      </dgm:t>
    </dgm:pt>
    <dgm:pt modelId="{2103880A-CDB2-4CA7-81E2-A5CA5BD9605F}" type="pres">
      <dgm:prSet presAssocID="{1D3E47DD-D5FC-4F35-A9BF-4B03E8043DB1}" presName="Name0" presStyleCnt="0">
        <dgm:presLayoutVars>
          <dgm:chMax val="7"/>
          <dgm:chPref val="7"/>
          <dgm:dir/>
          <dgm:animLvl val="lvl"/>
        </dgm:presLayoutVars>
      </dgm:prSet>
      <dgm:spPr/>
      <dgm:t>
        <a:bodyPr/>
        <a:lstStyle/>
        <a:p>
          <a:endParaRPr lang="fr-FR"/>
        </a:p>
      </dgm:t>
    </dgm:pt>
    <dgm:pt modelId="{9AEB7ED2-B435-4E9F-85E7-4C717CF472BB}" type="pres">
      <dgm:prSet presAssocID="{54289524-17A5-42DD-AC26-92AFF32E97E5}" presName="Accent1" presStyleCnt="0"/>
      <dgm:spPr/>
    </dgm:pt>
    <dgm:pt modelId="{075F1EE3-17C4-4A68-A7F9-896F35769A0C}" type="pres">
      <dgm:prSet presAssocID="{54289524-17A5-42DD-AC26-92AFF32E97E5}" presName="Accent" presStyleLbl="node1" presStyleIdx="0" presStyleCnt="3"/>
      <dgm:spPr/>
    </dgm:pt>
    <dgm:pt modelId="{17809CB3-F3C5-4742-B916-F3A7B8F674C5}" type="pres">
      <dgm:prSet presAssocID="{54289524-17A5-42DD-AC26-92AFF32E97E5}" presName="Parent1" presStyleLbl="revTx" presStyleIdx="0" presStyleCnt="3">
        <dgm:presLayoutVars>
          <dgm:chMax val="1"/>
          <dgm:chPref val="1"/>
          <dgm:bulletEnabled val="1"/>
        </dgm:presLayoutVars>
      </dgm:prSet>
      <dgm:spPr/>
      <dgm:t>
        <a:bodyPr/>
        <a:lstStyle/>
        <a:p>
          <a:endParaRPr lang="fr-FR"/>
        </a:p>
      </dgm:t>
    </dgm:pt>
    <dgm:pt modelId="{EE623D82-328D-414A-BAFF-9A43F54C4A51}" type="pres">
      <dgm:prSet presAssocID="{97360157-4665-4EC2-B8D9-17174C84952E}" presName="Accent2" presStyleCnt="0"/>
      <dgm:spPr/>
    </dgm:pt>
    <dgm:pt modelId="{9A4107C2-10BF-426B-B711-F11FB620FFFA}" type="pres">
      <dgm:prSet presAssocID="{97360157-4665-4EC2-B8D9-17174C84952E}" presName="Accent" presStyleLbl="node1" presStyleIdx="1" presStyleCnt="3"/>
      <dgm:spPr/>
    </dgm:pt>
    <dgm:pt modelId="{A73F86C4-BCF4-4C6A-9C65-2FF9AC3093E3}" type="pres">
      <dgm:prSet presAssocID="{97360157-4665-4EC2-B8D9-17174C84952E}" presName="Parent2" presStyleLbl="revTx" presStyleIdx="1" presStyleCnt="3">
        <dgm:presLayoutVars>
          <dgm:chMax val="1"/>
          <dgm:chPref val="1"/>
          <dgm:bulletEnabled val="1"/>
        </dgm:presLayoutVars>
      </dgm:prSet>
      <dgm:spPr/>
      <dgm:t>
        <a:bodyPr/>
        <a:lstStyle/>
        <a:p>
          <a:endParaRPr lang="fr-FR"/>
        </a:p>
      </dgm:t>
    </dgm:pt>
    <dgm:pt modelId="{F5C10712-D600-45A7-B82F-DB778D833A3C}" type="pres">
      <dgm:prSet presAssocID="{C56CB00D-EBE9-40D6-9CE7-B81B68857B48}" presName="Accent3" presStyleCnt="0"/>
      <dgm:spPr/>
    </dgm:pt>
    <dgm:pt modelId="{C9770117-8779-4E48-97B2-B43248B2EFAB}" type="pres">
      <dgm:prSet presAssocID="{C56CB00D-EBE9-40D6-9CE7-B81B68857B48}" presName="Accent" presStyleLbl="node1" presStyleIdx="2" presStyleCnt="3"/>
      <dgm:spPr/>
    </dgm:pt>
    <dgm:pt modelId="{D474684D-22FD-44CF-A29D-6A14EB901D07}" type="pres">
      <dgm:prSet presAssocID="{C56CB00D-EBE9-40D6-9CE7-B81B68857B48}" presName="Parent3" presStyleLbl="revTx" presStyleIdx="2" presStyleCnt="3" custScaleX="133329">
        <dgm:presLayoutVars>
          <dgm:chMax val="1"/>
          <dgm:chPref val="1"/>
          <dgm:bulletEnabled val="1"/>
        </dgm:presLayoutVars>
      </dgm:prSet>
      <dgm:spPr/>
      <dgm:t>
        <a:bodyPr/>
        <a:lstStyle/>
        <a:p>
          <a:endParaRPr lang="fr-FR"/>
        </a:p>
      </dgm:t>
    </dgm:pt>
  </dgm:ptLst>
  <dgm:cxnLst>
    <dgm:cxn modelId="{1C7596B9-1C38-42F2-AFC5-B58E72D7F454}" srcId="{1D3E47DD-D5FC-4F35-A9BF-4B03E8043DB1}" destId="{54289524-17A5-42DD-AC26-92AFF32E97E5}" srcOrd="0" destOrd="0" parTransId="{7650CD28-394D-423A-9454-A2CE99A15BFF}" sibTransId="{FAB598B9-E43B-4C3B-BE5F-667D45F42DCB}"/>
    <dgm:cxn modelId="{D38EFF83-5540-43A4-A3FC-3866D966E10E}" type="presOf" srcId="{54289524-17A5-42DD-AC26-92AFF32E97E5}" destId="{17809CB3-F3C5-4742-B916-F3A7B8F674C5}" srcOrd="0" destOrd="0" presId="urn:microsoft.com/office/officeart/2009/layout/CircleArrowProcess"/>
    <dgm:cxn modelId="{8DC41739-1249-4590-87F3-0229D13674BF}" type="presOf" srcId="{C56CB00D-EBE9-40D6-9CE7-B81B68857B48}" destId="{D474684D-22FD-44CF-A29D-6A14EB901D07}" srcOrd="0" destOrd="0" presId="urn:microsoft.com/office/officeart/2009/layout/CircleArrowProcess"/>
    <dgm:cxn modelId="{6BDA8E6D-5DC5-43F2-9F38-781D000223A8}" srcId="{1D3E47DD-D5FC-4F35-A9BF-4B03E8043DB1}" destId="{97360157-4665-4EC2-B8D9-17174C84952E}" srcOrd="1" destOrd="0" parTransId="{1E2BBEFE-FC40-4827-8BD8-B6CB884E3B4E}" sibTransId="{ED9B439D-383D-46CF-8B7E-7DE4A722E2A7}"/>
    <dgm:cxn modelId="{545E3E89-170F-49FE-872C-DA59EB21FA18}" type="presOf" srcId="{97360157-4665-4EC2-B8D9-17174C84952E}" destId="{A73F86C4-BCF4-4C6A-9C65-2FF9AC3093E3}" srcOrd="0" destOrd="0" presId="urn:microsoft.com/office/officeart/2009/layout/CircleArrowProcess"/>
    <dgm:cxn modelId="{73358051-BBF0-44F7-93C9-6C7636657F9C}" type="presOf" srcId="{1D3E47DD-D5FC-4F35-A9BF-4B03E8043DB1}" destId="{2103880A-CDB2-4CA7-81E2-A5CA5BD9605F}" srcOrd="0" destOrd="0" presId="urn:microsoft.com/office/officeart/2009/layout/CircleArrowProcess"/>
    <dgm:cxn modelId="{46466934-D265-47DC-8986-8CE7364C07CD}" srcId="{1D3E47DD-D5FC-4F35-A9BF-4B03E8043DB1}" destId="{C56CB00D-EBE9-40D6-9CE7-B81B68857B48}" srcOrd="2" destOrd="0" parTransId="{1EBBAEA8-0C5A-4AA7-B939-2E678DBA2061}" sibTransId="{903AC0F3-DFA0-4C5D-A0D6-ECE8A9854A1D}"/>
    <dgm:cxn modelId="{FFA7E2BF-1BBA-40D3-B320-FA5C34D08F90}" type="presParOf" srcId="{2103880A-CDB2-4CA7-81E2-A5CA5BD9605F}" destId="{9AEB7ED2-B435-4E9F-85E7-4C717CF472BB}" srcOrd="0" destOrd="0" presId="urn:microsoft.com/office/officeart/2009/layout/CircleArrowProcess"/>
    <dgm:cxn modelId="{F866DCFF-0B66-47C2-9BFC-88E9BBA10CEB}" type="presParOf" srcId="{9AEB7ED2-B435-4E9F-85E7-4C717CF472BB}" destId="{075F1EE3-17C4-4A68-A7F9-896F35769A0C}" srcOrd="0" destOrd="0" presId="urn:microsoft.com/office/officeart/2009/layout/CircleArrowProcess"/>
    <dgm:cxn modelId="{B79EF72F-C3E8-4037-AC87-6B3AEBF97422}" type="presParOf" srcId="{2103880A-CDB2-4CA7-81E2-A5CA5BD9605F}" destId="{17809CB3-F3C5-4742-B916-F3A7B8F674C5}" srcOrd="1" destOrd="0" presId="urn:microsoft.com/office/officeart/2009/layout/CircleArrowProcess"/>
    <dgm:cxn modelId="{260181B1-C5EC-4C65-8AF7-B2703EC4C543}" type="presParOf" srcId="{2103880A-CDB2-4CA7-81E2-A5CA5BD9605F}" destId="{EE623D82-328D-414A-BAFF-9A43F54C4A51}" srcOrd="2" destOrd="0" presId="urn:microsoft.com/office/officeart/2009/layout/CircleArrowProcess"/>
    <dgm:cxn modelId="{4E1B1E69-4F20-49D9-97C4-07A6A2247DBF}" type="presParOf" srcId="{EE623D82-328D-414A-BAFF-9A43F54C4A51}" destId="{9A4107C2-10BF-426B-B711-F11FB620FFFA}" srcOrd="0" destOrd="0" presId="urn:microsoft.com/office/officeart/2009/layout/CircleArrowProcess"/>
    <dgm:cxn modelId="{37A67E78-1898-42C2-A881-2227CEEA9580}" type="presParOf" srcId="{2103880A-CDB2-4CA7-81E2-A5CA5BD9605F}" destId="{A73F86C4-BCF4-4C6A-9C65-2FF9AC3093E3}" srcOrd="3" destOrd="0" presId="urn:microsoft.com/office/officeart/2009/layout/CircleArrowProcess"/>
    <dgm:cxn modelId="{74EEC7F5-527E-4C76-9388-25FB5C8D83AF}" type="presParOf" srcId="{2103880A-CDB2-4CA7-81E2-A5CA5BD9605F}" destId="{F5C10712-D600-45A7-B82F-DB778D833A3C}" srcOrd="4" destOrd="0" presId="urn:microsoft.com/office/officeart/2009/layout/CircleArrowProcess"/>
    <dgm:cxn modelId="{235079B3-9018-4EB7-991F-7018E2CF560B}" type="presParOf" srcId="{F5C10712-D600-45A7-B82F-DB778D833A3C}" destId="{C9770117-8779-4E48-97B2-B43248B2EFAB}" srcOrd="0" destOrd="0" presId="urn:microsoft.com/office/officeart/2009/layout/CircleArrowProcess"/>
    <dgm:cxn modelId="{595A982C-BC58-48F0-AE2B-F3A6F56B80E5}" type="presParOf" srcId="{2103880A-CDB2-4CA7-81E2-A5CA5BD9605F}" destId="{D474684D-22FD-44CF-A29D-6A14EB901D07}"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555F42-4B08-4903-90F8-C5AABAF3F3B5}" type="doc">
      <dgm:prSet loTypeId="urn:microsoft.com/office/officeart/2005/8/layout/pyramid2" loCatId="list" qsTypeId="urn:microsoft.com/office/officeart/2005/8/quickstyle/simple1" qsCatId="simple" csTypeId="urn:microsoft.com/office/officeart/2005/8/colors/colorful1" csCatId="colorful" phldr="1"/>
      <dgm:spPr/>
    </dgm:pt>
    <dgm:pt modelId="{372B41E6-B161-4DCF-B368-B0D8C7A01856}">
      <dgm:prSet phldrT="[Texte]" custT="1"/>
      <dgm:spPr/>
      <dgm:t>
        <a:bodyPr/>
        <a:lstStyle/>
        <a:p>
          <a:r>
            <a:rPr lang="fr-FR" sz="1600" dirty="0" smtClean="0"/>
            <a:t>La sanction est proportionnée à la faute commise</a:t>
          </a:r>
          <a:endParaRPr lang="fr-FR" sz="1600" dirty="0"/>
        </a:p>
      </dgm:t>
    </dgm:pt>
    <dgm:pt modelId="{F335AC27-E51F-4887-B079-49FEF3282D32}" type="parTrans" cxnId="{2B39FA51-9C91-49E8-B94F-8DE33848C442}">
      <dgm:prSet/>
      <dgm:spPr/>
      <dgm:t>
        <a:bodyPr/>
        <a:lstStyle/>
        <a:p>
          <a:endParaRPr lang="fr-FR"/>
        </a:p>
      </dgm:t>
    </dgm:pt>
    <dgm:pt modelId="{DB569554-5A4C-41F2-ADE2-9183CEC92D0A}" type="sibTrans" cxnId="{2B39FA51-9C91-49E8-B94F-8DE33848C442}">
      <dgm:prSet/>
      <dgm:spPr/>
      <dgm:t>
        <a:bodyPr/>
        <a:lstStyle/>
        <a:p>
          <a:endParaRPr lang="fr-FR"/>
        </a:p>
      </dgm:t>
    </dgm:pt>
    <dgm:pt modelId="{AED130B7-F7CA-43B5-A929-8988873F28A9}">
      <dgm:prSet phldrT="[Texte]" custT="1"/>
      <dgm:spPr/>
      <dgm:t>
        <a:bodyPr/>
        <a:lstStyle/>
        <a:p>
          <a:r>
            <a:rPr lang="fr-FR" sz="1600" u="none" dirty="0" smtClean="0"/>
            <a:t>Prescription</a:t>
          </a:r>
          <a:r>
            <a:rPr lang="fr-FR" sz="1600" dirty="0" smtClean="0"/>
            <a:t> : </a:t>
          </a:r>
          <a:r>
            <a:rPr lang="fr-FR" sz="1600" b="1" dirty="0" smtClean="0"/>
            <a:t>2 mois </a:t>
          </a:r>
          <a:r>
            <a:rPr lang="fr-FR" sz="1600" dirty="0" smtClean="0"/>
            <a:t>à compter du jour </a:t>
          </a:r>
          <a:r>
            <a:rPr lang="fr-FR" sz="1600" b="1" dirty="0" smtClean="0"/>
            <a:t>où l’employeur a eu connaissance de la faute</a:t>
          </a:r>
          <a:endParaRPr lang="fr-FR" sz="1600" b="1" dirty="0"/>
        </a:p>
      </dgm:t>
    </dgm:pt>
    <dgm:pt modelId="{6DCC3237-A2A4-4B1B-86F3-AC60A003C9A1}" type="parTrans" cxnId="{71A1C8AB-8AF6-431E-8141-601B7D53C7D2}">
      <dgm:prSet/>
      <dgm:spPr/>
      <dgm:t>
        <a:bodyPr/>
        <a:lstStyle/>
        <a:p>
          <a:endParaRPr lang="fr-FR"/>
        </a:p>
      </dgm:t>
    </dgm:pt>
    <dgm:pt modelId="{BBF3D6C1-DC5C-4517-A280-2E5971F00C91}" type="sibTrans" cxnId="{71A1C8AB-8AF6-431E-8141-601B7D53C7D2}">
      <dgm:prSet/>
      <dgm:spPr/>
      <dgm:t>
        <a:bodyPr/>
        <a:lstStyle/>
        <a:p>
          <a:endParaRPr lang="fr-FR"/>
        </a:p>
      </dgm:t>
    </dgm:pt>
    <dgm:pt modelId="{C867BA59-BADF-4D93-8233-8F80CAE3D411}">
      <dgm:prSet phldrT="[Texte]" custT="1"/>
      <dgm:spPr/>
      <dgm:t>
        <a:bodyPr/>
        <a:lstStyle/>
        <a:p>
          <a:r>
            <a:rPr lang="fr-FR" sz="1600" dirty="0" smtClean="0"/>
            <a:t>Une faute ne peut être sanctionnée </a:t>
          </a:r>
          <a:r>
            <a:rPr lang="fr-FR" sz="1600" b="1" dirty="0" smtClean="0"/>
            <a:t>qu’une seule fois</a:t>
          </a:r>
        </a:p>
      </dgm:t>
    </dgm:pt>
    <dgm:pt modelId="{2BB397EF-F1EF-4ABE-9B12-B0E07D56EAC4}" type="parTrans" cxnId="{9A9D31A4-0B98-44D9-A370-E0B51441CEDE}">
      <dgm:prSet/>
      <dgm:spPr/>
      <dgm:t>
        <a:bodyPr/>
        <a:lstStyle/>
        <a:p>
          <a:endParaRPr lang="fr-FR"/>
        </a:p>
      </dgm:t>
    </dgm:pt>
    <dgm:pt modelId="{11ED8A7D-FECF-43F0-98B3-D80A639289AB}" type="sibTrans" cxnId="{9A9D31A4-0B98-44D9-A370-E0B51441CEDE}">
      <dgm:prSet/>
      <dgm:spPr/>
      <dgm:t>
        <a:bodyPr/>
        <a:lstStyle/>
        <a:p>
          <a:endParaRPr lang="fr-FR"/>
        </a:p>
      </dgm:t>
    </dgm:pt>
    <dgm:pt modelId="{8E87F0ED-F251-4435-A025-458E76F11EF2}" type="pres">
      <dgm:prSet presAssocID="{30555F42-4B08-4903-90F8-C5AABAF3F3B5}" presName="compositeShape" presStyleCnt="0">
        <dgm:presLayoutVars>
          <dgm:dir/>
          <dgm:resizeHandles/>
        </dgm:presLayoutVars>
      </dgm:prSet>
      <dgm:spPr/>
    </dgm:pt>
    <dgm:pt modelId="{33DAF613-BF4E-400C-97BE-F3A83BF122E2}" type="pres">
      <dgm:prSet presAssocID="{30555F42-4B08-4903-90F8-C5AABAF3F3B5}" presName="pyramid" presStyleLbl="node1" presStyleIdx="0" presStyleCnt="1"/>
      <dgm:spPr>
        <a:solidFill>
          <a:srgbClr val="996633"/>
        </a:solidFill>
      </dgm:spPr>
    </dgm:pt>
    <dgm:pt modelId="{926DB6B3-43E6-44C8-B121-8D10CF054741}" type="pres">
      <dgm:prSet presAssocID="{30555F42-4B08-4903-90F8-C5AABAF3F3B5}" presName="theList" presStyleCnt="0"/>
      <dgm:spPr/>
    </dgm:pt>
    <dgm:pt modelId="{5AB06057-3FB9-488C-A25D-056CE7B85599}" type="pres">
      <dgm:prSet presAssocID="{372B41E6-B161-4DCF-B368-B0D8C7A01856}" presName="aNode" presStyleLbl="fgAcc1" presStyleIdx="0" presStyleCnt="3" custScaleY="103609" custLinFactY="-32384" custLinFactNeighborX="5597" custLinFactNeighborY="-100000">
        <dgm:presLayoutVars>
          <dgm:bulletEnabled val="1"/>
        </dgm:presLayoutVars>
      </dgm:prSet>
      <dgm:spPr/>
      <dgm:t>
        <a:bodyPr/>
        <a:lstStyle/>
        <a:p>
          <a:endParaRPr lang="fr-FR"/>
        </a:p>
      </dgm:t>
    </dgm:pt>
    <dgm:pt modelId="{A20C015F-DF79-44B8-8B0B-7616339334D0}" type="pres">
      <dgm:prSet presAssocID="{372B41E6-B161-4DCF-B368-B0D8C7A01856}" presName="aSpace" presStyleCnt="0"/>
      <dgm:spPr/>
    </dgm:pt>
    <dgm:pt modelId="{EC04383E-125D-418E-88F4-72EFB3E6C340}" type="pres">
      <dgm:prSet presAssocID="{AED130B7-F7CA-43B5-A929-8988873F28A9}" presName="aNode" presStyleLbl="fgAcc1" presStyleIdx="1" presStyleCnt="3" custScaleX="125188" custScaleY="118311" custLinFactY="150438" custLinFactNeighborX="18191" custLinFactNeighborY="200000">
        <dgm:presLayoutVars>
          <dgm:bulletEnabled val="1"/>
        </dgm:presLayoutVars>
      </dgm:prSet>
      <dgm:spPr/>
      <dgm:t>
        <a:bodyPr/>
        <a:lstStyle/>
        <a:p>
          <a:endParaRPr lang="fr-FR"/>
        </a:p>
      </dgm:t>
    </dgm:pt>
    <dgm:pt modelId="{653F96D0-60A5-4E77-99AF-73330BD690DC}" type="pres">
      <dgm:prSet presAssocID="{AED130B7-F7CA-43B5-A929-8988873F28A9}" presName="aSpace" presStyleCnt="0"/>
      <dgm:spPr/>
    </dgm:pt>
    <dgm:pt modelId="{7D2CD732-4A50-4DB8-A841-89397A118D38}" type="pres">
      <dgm:prSet presAssocID="{C867BA59-BADF-4D93-8233-8F80CAE3D411}" presName="aNode" presStyleLbl="fgAcc1" presStyleIdx="2" presStyleCnt="3" custScaleX="119582" custLinFactY="-152274" custLinFactNeighborX="17836" custLinFactNeighborY="-200000">
        <dgm:presLayoutVars>
          <dgm:bulletEnabled val="1"/>
        </dgm:presLayoutVars>
      </dgm:prSet>
      <dgm:spPr/>
      <dgm:t>
        <a:bodyPr/>
        <a:lstStyle/>
        <a:p>
          <a:endParaRPr lang="fr-FR"/>
        </a:p>
      </dgm:t>
    </dgm:pt>
    <dgm:pt modelId="{ABB7F7A0-8A70-42EB-91D9-FFA86BEEA3C7}" type="pres">
      <dgm:prSet presAssocID="{C867BA59-BADF-4D93-8233-8F80CAE3D411}" presName="aSpace" presStyleCnt="0"/>
      <dgm:spPr/>
    </dgm:pt>
  </dgm:ptLst>
  <dgm:cxnLst>
    <dgm:cxn modelId="{71A1C8AB-8AF6-431E-8141-601B7D53C7D2}" srcId="{30555F42-4B08-4903-90F8-C5AABAF3F3B5}" destId="{AED130B7-F7CA-43B5-A929-8988873F28A9}" srcOrd="1" destOrd="0" parTransId="{6DCC3237-A2A4-4B1B-86F3-AC60A003C9A1}" sibTransId="{BBF3D6C1-DC5C-4517-A280-2E5971F00C91}"/>
    <dgm:cxn modelId="{DD170E28-8093-4509-9DFA-54D3EE3BB563}" type="presOf" srcId="{30555F42-4B08-4903-90F8-C5AABAF3F3B5}" destId="{8E87F0ED-F251-4435-A025-458E76F11EF2}" srcOrd="0" destOrd="0" presId="urn:microsoft.com/office/officeart/2005/8/layout/pyramid2"/>
    <dgm:cxn modelId="{1448DB22-DF57-4ADC-8DD7-1977A4EEAF76}" type="presOf" srcId="{AED130B7-F7CA-43B5-A929-8988873F28A9}" destId="{EC04383E-125D-418E-88F4-72EFB3E6C340}" srcOrd="0" destOrd="0" presId="urn:microsoft.com/office/officeart/2005/8/layout/pyramid2"/>
    <dgm:cxn modelId="{1EA7468B-8C6C-4105-8C9A-8BD19BF59E22}" type="presOf" srcId="{372B41E6-B161-4DCF-B368-B0D8C7A01856}" destId="{5AB06057-3FB9-488C-A25D-056CE7B85599}" srcOrd="0" destOrd="0" presId="urn:microsoft.com/office/officeart/2005/8/layout/pyramid2"/>
    <dgm:cxn modelId="{2B39FA51-9C91-49E8-B94F-8DE33848C442}" srcId="{30555F42-4B08-4903-90F8-C5AABAF3F3B5}" destId="{372B41E6-B161-4DCF-B368-B0D8C7A01856}" srcOrd="0" destOrd="0" parTransId="{F335AC27-E51F-4887-B079-49FEF3282D32}" sibTransId="{DB569554-5A4C-41F2-ADE2-9183CEC92D0A}"/>
    <dgm:cxn modelId="{9A9D31A4-0B98-44D9-A370-E0B51441CEDE}" srcId="{30555F42-4B08-4903-90F8-C5AABAF3F3B5}" destId="{C867BA59-BADF-4D93-8233-8F80CAE3D411}" srcOrd="2" destOrd="0" parTransId="{2BB397EF-F1EF-4ABE-9B12-B0E07D56EAC4}" sibTransId="{11ED8A7D-FECF-43F0-98B3-D80A639289AB}"/>
    <dgm:cxn modelId="{2CC75C32-FCB9-4076-BAE6-E1D4AF01ED39}" type="presOf" srcId="{C867BA59-BADF-4D93-8233-8F80CAE3D411}" destId="{7D2CD732-4A50-4DB8-A841-89397A118D38}" srcOrd="0" destOrd="0" presId="urn:microsoft.com/office/officeart/2005/8/layout/pyramid2"/>
    <dgm:cxn modelId="{E2276AA5-F5D4-402F-8B58-9E6E8FB3BCBE}" type="presParOf" srcId="{8E87F0ED-F251-4435-A025-458E76F11EF2}" destId="{33DAF613-BF4E-400C-97BE-F3A83BF122E2}" srcOrd="0" destOrd="0" presId="urn:microsoft.com/office/officeart/2005/8/layout/pyramid2"/>
    <dgm:cxn modelId="{2FE80797-54BE-4FA4-8B68-854966B978C9}" type="presParOf" srcId="{8E87F0ED-F251-4435-A025-458E76F11EF2}" destId="{926DB6B3-43E6-44C8-B121-8D10CF054741}" srcOrd="1" destOrd="0" presId="urn:microsoft.com/office/officeart/2005/8/layout/pyramid2"/>
    <dgm:cxn modelId="{A13B89BD-3D4D-4601-B82B-0C7EA5B74724}" type="presParOf" srcId="{926DB6B3-43E6-44C8-B121-8D10CF054741}" destId="{5AB06057-3FB9-488C-A25D-056CE7B85599}" srcOrd="0" destOrd="0" presId="urn:microsoft.com/office/officeart/2005/8/layout/pyramid2"/>
    <dgm:cxn modelId="{E283E314-22BC-4855-B7AF-37A005B0C23D}" type="presParOf" srcId="{926DB6B3-43E6-44C8-B121-8D10CF054741}" destId="{A20C015F-DF79-44B8-8B0B-7616339334D0}" srcOrd="1" destOrd="0" presId="urn:microsoft.com/office/officeart/2005/8/layout/pyramid2"/>
    <dgm:cxn modelId="{B676D538-A977-4B46-87DD-6B2A9D2615BC}" type="presParOf" srcId="{926DB6B3-43E6-44C8-B121-8D10CF054741}" destId="{EC04383E-125D-418E-88F4-72EFB3E6C340}" srcOrd="2" destOrd="0" presId="urn:microsoft.com/office/officeart/2005/8/layout/pyramid2"/>
    <dgm:cxn modelId="{3A7EF073-383B-465A-9CFE-1C039E370D81}" type="presParOf" srcId="{926DB6B3-43E6-44C8-B121-8D10CF054741}" destId="{653F96D0-60A5-4E77-99AF-73330BD690DC}" srcOrd="3" destOrd="0" presId="urn:microsoft.com/office/officeart/2005/8/layout/pyramid2"/>
    <dgm:cxn modelId="{C5AE0F45-2C9E-4DF1-B75C-8CA2A1BC401A}" type="presParOf" srcId="{926DB6B3-43E6-44C8-B121-8D10CF054741}" destId="{7D2CD732-4A50-4DB8-A841-89397A118D38}" srcOrd="4" destOrd="0" presId="urn:microsoft.com/office/officeart/2005/8/layout/pyramid2"/>
    <dgm:cxn modelId="{D32DEAB5-F0B1-456A-8496-2F6E1982B2C2}" type="presParOf" srcId="{926DB6B3-43E6-44C8-B121-8D10CF054741}" destId="{ABB7F7A0-8A70-42EB-91D9-FFA86BEEA3C7}"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1525AFD-DBFE-4EEF-A0C0-B98B0E96A3B3}"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fr-FR"/>
        </a:p>
      </dgm:t>
    </dgm:pt>
    <dgm:pt modelId="{1F6B855A-5BC6-47BD-849B-54285F787ECF}">
      <dgm:prSet phldrT="[Texte]" custT="1"/>
      <dgm:spPr>
        <a:solidFill>
          <a:srgbClr val="FFCC99"/>
        </a:solidFill>
      </dgm:spPr>
      <dgm:t>
        <a:bodyPr/>
        <a:lstStyle/>
        <a:p>
          <a:r>
            <a:rPr lang="fr-FR" sz="2800" dirty="0" smtClean="0">
              <a:solidFill>
                <a:schemeClr val="tx1"/>
              </a:solidFill>
            </a:rPr>
            <a:t>Ne sont pas considérées comme des démissions</a:t>
          </a:r>
          <a:endParaRPr lang="fr-FR" sz="2800" dirty="0">
            <a:solidFill>
              <a:schemeClr val="tx1"/>
            </a:solidFill>
          </a:endParaRPr>
        </a:p>
      </dgm:t>
    </dgm:pt>
    <dgm:pt modelId="{9FC58E8F-004B-4EE3-859F-F27C33E30FB7}" type="parTrans" cxnId="{49D442E9-6F15-4A75-BFBA-10E474E0C409}">
      <dgm:prSet/>
      <dgm:spPr/>
      <dgm:t>
        <a:bodyPr/>
        <a:lstStyle/>
        <a:p>
          <a:endParaRPr lang="fr-FR"/>
        </a:p>
      </dgm:t>
    </dgm:pt>
    <dgm:pt modelId="{E82AF60B-BEF7-4E96-8622-4A7AEFE7FD4B}" type="sibTrans" cxnId="{49D442E9-6F15-4A75-BFBA-10E474E0C409}">
      <dgm:prSet/>
      <dgm:spPr/>
      <dgm:t>
        <a:bodyPr/>
        <a:lstStyle/>
        <a:p>
          <a:endParaRPr lang="fr-FR"/>
        </a:p>
      </dgm:t>
    </dgm:pt>
    <dgm:pt modelId="{E2472DD1-DA9E-4FBA-8739-E4FCAC4DEA36}">
      <dgm:prSet phldrT="[Texte]" custT="1"/>
      <dgm:spPr/>
      <dgm:t>
        <a:bodyPr/>
        <a:lstStyle/>
        <a:p>
          <a:r>
            <a:rPr lang="fr-FR" sz="2000" dirty="0" smtClean="0"/>
            <a:t>Absence injustifiée du salarié ou abandon de poste</a:t>
          </a:r>
          <a:endParaRPr lang="fr-FR" sz="2000" dirty="0"/>
        </a:p>
      </dgm:t>
    </dgm:pt>
    <dgm:pt modelId="{C5A03857-D884-43DD-83D0-960D8AB8731E}" type="parTrans" cxnId="{4F7A5F30-0ED1-4E27-8F95-360DDA4441C3}">
      <dgm:prSet/>
      <dgm:spPr/>
      <dgm:t>
        <a:bodyPr/>
        <a:lstStyle/>
        <a:p>
          <a:endParaRPr lang="fr-FR"/>
        </a:p>
      </dgm:t>
    </dgm:pt>
    <dgm:pt modelId="{62A90A3F-70DF-4242-9F22-F7AA7F4A8D0D}" type="sibTrans" cxnId="{4F7A5F30-0ED1-4E27-8F95-360DDA4441C3}">
      <dgm:prSet/>
      <dgm:spPr/>
      <dgm:t>
        <a:bodyPr/>
        <a:lstStyle/>
        <a:p>
          <a:endParaRPr lang="fr-FR"/>
        </a:p>
      </dgm:t>
    </dgm:pt>
    <dgm:pt modelId="{67D6E301-555D-427F-822F-06C3E96D8487}">
      <dgm:prSet phldrT="[Texte]" custT="1"/>
      <dgm:spPr/>
      <dgm:t>
        <a:bodyPr/>
        <a:lstStyle/>
        <a:p>
          <a:r>
            <a:rPr lang="fr-FR" sz="2000" dirty="0" smtClean="0"/>
            <a:t>La simple intention de démissionner, la recherche d’un autre emploi par le salarié, le refus d’un nouveau poste</a:t>
          </a:r>
          <a:endParaRPr lang="fr-FR" sz="2000" dirty="0"/>
        </a:p>
      </dgm:t>
    </dgm:pt>
    <dgm:pt modelId="{CD4B1EA6-BA3C-4058-BB37-AE9F0717217D}" type="parTrans" cxnId="{353D08BA-1518-4966-B7E0-F09F0845BA42}">
      <dgm:prSet/>
      <dgm:spPr/>
      <dgm:t>
        <a:bodyPr/>
        <a:lstStyle/>
        <a:p>
          <a:endParaRPr lang="fr-FR"/>
        </a:p>
      </dgm:t>
    </dgm:pt>
    <dgm:pt modelId="{65E648E1-0F04-4070-846D-5E2EF5B09AAB}" type="sibTrans" cxnId="{353D08BA-1518-4966-B7E0-F09F0845BA42}">
      <dgm:prSet/>
      <dgm:spPr/>
      <dgm:t>
        <a:bodyPr/>
        <a:lstStyle/>
        <a:p>
          <a:endParaRPr lang="fr-FR"/>
        </a:p>
      </dgm:t>
    </dgm:pt>
    <dgm:pt modelId="{03B5F1C3-4550-4004-83BF-B362E3C9D9CC}">
      <dgm:prSet phldrT="[Texte]" custT="1"/>
      <dgm:spPr/>
      <dgm:t>
        <a:bodyPr/>
        <a:lstStyle/>
        <a:p>
          <a:r>
            <a:rPr lang="fr-FR" sz="2000" dirty="0" smtClean="0"/>
            <a:t>Une lettre faisant état de griefs à l’encontre de l’employeur ou évoque l’inexécution de ses obligations</a:t>
          </a:r>
          <a:endParaRPr lang="fr-FR" sz="2000" dirty="0"/>
        </a:p>
      </dgm:t>
    </dgm:pt>
    <dgm:pt modelId="{7FF61A4E-ACF8-4E4B-81CA-318DB29A6972}" type="parTrans" cxnId="{5AF74ACA-DD46-4371-B427-B1E3761F06B2}">
      <dgm:prSet/>
      <dgm:spPr/>
      <dgm:t>
        <a:bodyPr/>
        <a:lstStyle/>
        <a:p>
          <a:endParaRPr lang="fr-FR"/>
        </a:p>
      </dgm:t>
    </dgm:pt>
    <dgm:pt modelId="{5CEF6222-957C-4E77-8E53-5B1F24AE3959}" type="sibTrans" cxnId="{5AF74ACA-DD46-4371-B427-B1E3761F06B2}">
      <dgm:prSet/>
      <dgm:spPr/>
      <dgm:t>
        <a:bodyPr/>
        <a:lstStyle/>
        <a:p>
          <a:endParaRPr lang="fr-FR"/>
        </a:p>
      </dgm:t>
    </dgm:pt>
    <dgm:pt modelId="{C52BD580-5541-4E62-AD2C-500668E433AB}" type="pres">
      <dgm:prSet presAssocID="{C1525AFD-DBFE-4EEF-A0C0-B98B0E96A3B3}" presName="composite" presStyleCnt="0">
        <dgm:presLayoutVars>
          <dgm:chMax val="1"/>
          <dgm:dir/>
          <dgm:resizeHandles val="exact"/>
        </dgm:presLayoutVars>
      </dgm:prSet>
      <dgm:spPr/>
      <dgm:t>
        <a:bodyPr/>
        <a:lstStyle/>
        <a:p>
          <a:endParaRPr lang="fr-FR"/>
        </a:p>
      </dgm:t>
    </dgm:pt>
    <dgm:pt modelId="{BAC9BDC0-0750-4025-968E-33706DF9A490}" type="pres">
      <dgm:prSet presAssocID="{1F6B855A-5BC6-47BD-849B-54285F787ECF}" presName="roof" presStyleLbl="dkBgShp" presStyleIdx="0" presStyleCnt="2" custLinFactNeighborX="-1001" custLinFactNeighborY="-15641"/>
      <dgm:spPr/>
      <dgm:t>
        <a:bodyPr/>
        <a:lstStyle/>
        <a:p>
          <a:endParaRPr lang="fr-FR"/>
        </a:p>
      </dgm:t>
    </dgm:pt>
    <dgm:pt modelId="{15A96438-D45B-4302-AB54-FC4F0190AE61}" type="pres">
      <dgm:prSet presAssocID="{1F6B855A-5BC6-47BD-849B-54285F787ECF}" presName="pillars" presStyleCnt="0"/>
      <dgm:spPr/>
    </dgm:pt>
    <dgm:pt modelId="{1EA85E3D-4282-4F79-9C73-9E2872249B60}" type="pres">
      <dgm:prSet presAssocID="{1F6B855A-5BC6-47BD-849B-54285F787ECF}" presName="pillar1" presStyleLbl="node1" presStyleIdx="0" presStyleCnt="3">
        <dgm:presLayoutVars>
          <dgm:bulletEnabled val="1"/>
        </dgm:presLayoutVars>
      </dgm:prSet>
      <dgm:spPr/>
      <dgm:t>
        <a:bodyPr/>
        <a:lstStyle/>
        <a:p>
          <a:endParaRPr lang="fr-FR"/>
        </a:p>
      </dgm:t>
    </dgm:pt>
    <dgm:pt modelId="{9596AD8A-7CA2-4C07-A237-C61302618769}" type="pres">
      <dgm:prSet presAssocID="{67D6E301-555D-427F-822F-06C3E96D8487}" presName="pillarX" presStyleLbl="node1" presStyleIdx="1" presStyleCnt="3">
        <dgm:presLayoutVars>
          <dgm:bulletEnabled val="1"/>
        </dgm:presLayoutVars>
      </dgm:prSet>
      <dgm:spPr/>
      <dgm:t>
        <a:bodyPr/>
        <a:lstStyle/>
        <a:p>
          <a:endParaRPr lang="fr-FR"/>
        </a:p>
      </dgm:t>
    </dgm:pt>
    <dgm:pt modelId="{E1454B6C-2E6E-47D4-B58C-D6F4A52243B9}" type="pres">
      <dgm:prSet presAssocID="{03B5F1C3-4550-4004-83BF-B362E3C9D9CC}" presName="pillarX" presStyleLbl="node1" presStyleIdx="2" presStyleCnt="3">
        <dgm:presLayoutVars>
          <dgm:bulletEnabled val="1"/>
        </dgm:presLayoutVars>
      </dgm:prSet>
      <dgm:spPr/>
      <dgm:t>
        <a:bodyPr/>
        <a:lstStyle/>
        <a:p>
          <a:endParaRPr lang="fr-FR"/>
        </a:p>
      </dgm:t>
    </dgm:pt>
    <dgm:pt modelId="{637C1FAD-7876-42C2-98B2-C123F15DA8ED}" type="pres">
      <dgm:prSet presAssocID="{1F6B855A-5BC6-47BD-849B-54285F787ECF}" presName="base" presStyleLbl="dkBgShp" presStyleIdx="1" presStyleCnt="2"/>
      <dgm:spPr>
        <a:solidFill>
          <a:srgbClr val="FF9966"/>
        </a:solidFill>
      </dgm:spPr>
      <dgm:t>
        <a:bodyPr/>
        <a:lstStyle/>
        <a:p>
          <a:endParaRPr lang="fr-FR"/>
        </a:p>
      </dgm:t>
    </dgm:pt>
  </dgm:ptLst>
  <dgm:cxnLst>
    <dgm:cxn modelId="{21B5E99F-9A2B-42F6-8F23-7499E6A50467}" type="presOf" srcId="{C1525AFD-DBFE-4EEF-A0C0-B98B0E96A3B3}" destId="{C52BD580-5541-4E62-AD2C-500668E433AB}" srcOrd="0" destOrd="0" presId="urn:microsoft.com/office/officeart/2005/8/layout/hList3"/>
    <dgm:cxn modelId="{353D08BA-1518-4966-B7E0-F09F0845BA42}" srcId="{1F6B855A-5BC6-47BD-849B-54285F787ECF}" destId="{67D6E301-555D-427F-822F-06C3E96D8487}" srcOrd="1" destOrd="0" parTransId="{CD4B1EA6-BA3C-4058-BB37-AE9F0717217D}" sibTransId="{65E648E1-0F04-4070-846D-5E2EF5B09AAB}"/>
    <dgm:cxn modelId="{5AF74ACA-DD46-4371-B427-B1E3761F06B2}" srcId="{1F6B855A-5BC6-47BD-849B-54285F787ECF}" destId="{03B5F1C3-4550-4004-83BF-B362E3C9D9CC}" srcOrd="2" destOrd="0" parTransId="{7FF61A4E-ACF8-4E4B-81CA-318DB29A6972}" sibTransId="{5CEF6222-957C-4E77-8E53-5B1F24AE3959}"/>
    <dgm:cxn modelId="{3D289907-D91B-4E22-898D-099174C97D76}" type="presOf" srcId="{1F6B855A-5BC6-47BD-849B-54285F787ECF}" destId="{BAC9BDC0-0750-4025-968E-33706DF9A490}" srcOrd="0" destOrd="0" presId="urn:microsoft.com/office/officeart/2005/8/layout/hList3"/>
    <dgm:cxn modelId="{DF074515-04ED-4F89-8301-7547FA7AE0BA}" type="presOf" srcId="{03B5F1C3-4550-4004-83BF-B362E3C9D9CC}" destId="{E1454B6C-2E6E-47D4-B58C-D6F4A52243B9}" srcOrd="0" destOrd="0" presId="urn:microsoft.com/office/officeart/2005/8/layout/hList3"/>
    <dgm:cxn modelId="{49D442E9-6F15-4A75-BFBA-10E474E0C409}" srcId="{C1525AFD-DBFE-4EEF-A0C0-B98B0E96A3B3}" destId="{1F6B855A-5BC6-47BD-849B-54285F787ECF}" srcOrd="0" destOrd="0" parTransId="{9FC58E8F-004B-4EE3-859F-F27C33E30FB7}" sibTransId="{E82AF60B-BEF7-4E96-8622-4A7AEFE7FD4B}"/>
    <dgm:cxn modelId="{9642DEFD-ABCB-4C53-857F-C55D7B1ECF82}" type="presOf" srcId="{67D6E301-555D-427F-822F-06C3E96D8487}" destId="{9596AD8A-7CA2-4C07-A237-C61302618769}" srcOrd="0" destOrd="0" presId="urn:microsoft.com/office/officeart/2005/8/layout/hList3"/>
    <dgm:cxn modelId="{87B548EA-FDB4-408A-B55E-69F7618D096E}" type="presOf" srcId="{E2472DD1-DA9E-4FBA-8739-E4FCAC4DEA36}" destId="{1EA85E3D-4282-4F79-9C73-9E2872249B60}" srcOrd="0" destOrd="0" presId="urn:microsoft.com/office/officeart/2005/8/layout/hList3"/>
    <dgm:cxn modelId="{4F7A5F30-0ED1-4E27-8F95-360DDA4441C3}" srcId="{1F6B855A-5BC6-47BD-849B-54285F787ECF}" destId="{E2472DD1-DA9E-4FBA-8739-E4FCAC4DEA36}" srcOrd="0" destOrd="0" parTransId="{C5A03857-D884-43DD-83D0-960D8AB8731E}" sibTransId="{62A90A3F-70DF-4242-9F22-F7AA7F4A8D0D}"/>
    <dgm:cxn modelId="{0FE7E8AC-3F72-41DD-B0F3-50B7695612E0}" type="presParOf" srcId="{C52BD580-5541-4E62-AD2C-500668E433AB}" destId="{BAC9BDC0-0750-4025-968E-33706DF9A490}" srcOrd="0" destOrd="0" presId="urn:microsoft.com/office/officeart/2005/8/layout/hList3"/>
    <dgm:cxn modelId="{0C02C27E-26E4-4671-852C-51B8D34085E7}" type="presParOf" srcId="{C52BD580-5541-4E62-AD2C-500668E433AB}" destId="{15A96438-D45B-4302-AB54-FC4F0190AE61}" srcOrd="1" destOrd="0" presId="urn:microsoft.com/office/officeart/2005/8/layout/hList3"/>
    <dgm:cxn modelId="{F5AD8958-9AC1-4F3A-9917-813870DA910D}" type="presParOf" srcId="{15A96438-D45B-4302-AB54-FC4F0190AE61}" destId="{1EA85E3D-4282-4F79-9C73-9E2872249B60}" srcOrd="0" destOrd="0" presId="urn:microsoft.com/office/officeart/2005/8/layout/hList3"/>
    <dgm:cxn modelId="{8EF0705C-9478-4CE0-B150-97631A3FB9A7}" type="presParOf" srcId="{15A96438-D45B-4302-AB54-FC4F0190AE61}" destId="{9596AD8A-7CA2-4C07-A237-C61302618769}" srcOrd="1" destOrd="0" presId="urn:microsoft.com/office/officeart/2005/8/layout/hList3"/>
    <dgm:cxn modelId="{6677740E-C6CC-4E63-A42F-BF7DF283F098}" type="presParOf" srcId="{15A96438-D45B-4302-AB54-FC4F0190AE61}" destId="{E1454B6C-2E6E-47D4-B58C-D6F4A52243B9}" srcOrd="2" destOrd="0" presId="urn:microsoft.com/office/officeart/2005/8/layout/hList3"/>
    <dgm:cxn modelId="{F150CDD7-D230-44F6-8441-7E785D1784B6}" type="presParOf" srcId="{C52BD580-5541-4E62-AD2C-500668E433AB}" destId="{637C1FAD-7876-42C2-98B2-C123F15DA8E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525AFD-DBFE-4EEF-A0C0-B98B0E96A3B3}"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fr-FR"/>
        </a:p>
      </dgm:t>
    </dgm:pt>
    <dgm:pt modelId="{1F6B855A-5BC6-47BD-849B-54285F787ECF}">
      <dgm:prSet phldrT="[Texte]" custT="1"/>
      <dgm:spPr>
        <a:solidFill>
          <a:srgbClr val="FFCC99"/>
        </a:solidFill>
      </dgm:spPr>
      <dgm:t>
        <a:bodyPr/>
        <a:lstStyle/>
        <a:p>
          <a:r>
            <a:rPr lang="fr-FR" sz="2800" dirty="0" smtClean="0">
              <a:solidFill>
                <a:schemeClr val="tx1"/>
              </a:solidFill>
            </a:rPr>
            <a:t>Ne sont pas considérées comme des démissions</a:t>
          </a:r>
          <a:endParaRPr lang="fr-FR" sz="2800" dirty="0">
            <a:solidFill>
              <a:schemeClr val="tx1"/>
            </a:solidFill>
          </a:endParaRPr>
        </a:p>
      </dgm:t>
    </dgm:pt>
    <dgm:pt modelId="{9FC58E8F-004B-4EE3-859F-F27C33E30FB7}" type="parTrans" cxnId="{49D442E9-6F15-4A75-BFBA-10E474E0C409}">
      <dgm:prSet/>
      <dgm:spPr/>
      <dgm:t>
        <a:bodyPr/>
        <a:lstStyle/>
        <a:p>
          <a:endParaRPr lang="fr-FR"/>
        </a:p>
      </dgm:t>
    </dgm:pt>
    <dgm:pt modelId="{E82AF60B-BEF7-4E96-8622-4A7AEFE7FD4B}" type="sibTrans" cxnId="{49D442E9-6F15-4A75-BFBA-10E474E0C409}">
      <dgm:prSet/>
      <dgm:spPr/>
      <dgm:t>
        <a:bodyPr/>
        <a:lstStyle/>
        <a:p>
          <a:endParaRPr lang="fr-FR"/>
        </a:p>
      </dgm:t>
    </dgm:pt>
    <dgm:pt modelId="{E2472DD1-DA9E-4FBA-8739-E4FCAC4DEA36}">
      <dgm:prSet phldrT="[Texte]" custT="1"/>
      <dgm:spPr>
        <a:noFill/>
        <a:ln>
          <a:solidFill>
            <a:srgbClr val="FF9966"/>
          </a:solidFill>
        </a:ln>
      </dgm:spPr>
      <dgm:t>
        <a:bodyPr/>
        <a:lstStyle/>
        <a:p>
          <a:r>
            <a:rPr lang="fr-FR" sz="2000" dirty="0" smtClean="0"/>
            <a:t>Les</a:t>
          </a:r>
          <a:r>
            <a:rPr lang="fr-FR" sz="2000" baseline="0" dirty="0" smtClean="0"/>
            <a:t> démissions données sous la contrainte ou la pression de l’employeur</a:t>
          </a:r>
          <a:endParaRPr lang="fr-FR" sz="2000" dirty="0"/>
        </a:p>
      </dgm:t>
    </dgm:pt>
    <dgm:pt modelId="{C5A03857-D884-43DD-83D0-960D8AB8731E}" type="parTrans" cxnId="{4F7A5F30-0ED1-4E27-8F95-360DDA4441C3}">
      <dgm:prSet/>
      <dgm:spPr/>
      <dgm:t>
        <a:bodyPr/>
        <a:lstStyle/>
        <a:p>
          <a:endParaRPr lang="fr-FR"/>
        </a:p>
      </dgm:t>
    </dgm:pt>
    <dgm:pt modelId="{62A90A3F-70DF-4242-9F22-F7AA7F4A8D0D}" type="sibTrans" cxnId="{4F7A5F30-0ED1-4E27-8F95-360DDA4441C3}">
      <dgm:prSet/>
      <dgm:spPr/>
      <dgm:t>
        <a:bodyPr/>
        <a:lstStyle/>
        <a:p>
          <a:endParaRPr lang="fr-FR"/>
        </a:p>
      </dgm:t>
    </dgm:pt>
    <dgm:pt modelId="{67D6E301-555D-427F-822F-06C3E96D8487}">
      <dgm:prSet phldrT="[Texte]" custT="1"/>
      <dgm:spPr>
        <a:noFill/>
        <a:ln>
          <a:solidFill>
            <a:srgbClr val="FF9966"/>
          </a:solidFill>
        </a:ln>
      </dgm:spPr>
      <dgm:t>
        <a:bodyPr/>
        <a:lstStyle/>
        <a:p>
          <a:r>
            <a:rPr lang="fr-FR" sz="2000" dirty="0" smtClean="0"/>
            <a:t>Lorsque le salarié s’est trouvé dans une situation d’infériorité ou d’intimidation</a:t>
          </a:r>
          <a:endParaRPr lang="fr-FR" sz="2000" dirty="0"/>
        </a:p>
      </dgm:t>
    </dgm:pt>
    <dgm:pt modelId="{CD4B1EA6-BA3C-4058-BB37-AE9F0717217D}" type="parTrans" cxnId="{353D08BA-1518-4966-B7E0-F09F0845BA42}">
      <dgm:prSet/>
      <dgm:spPr/>
      <dgm:t>
        <a:bodyPr/>
        <a:lstStyle/>
        <a:p>
          <a:endParaRPr lang="fr-FR"/>
        </a:p>
      </dgm:t>
    </dgm:pt>
    <dgm:pt modelId="{65E648E1-0F04-4070-846D-5E2EF5B09AAB}" type="sibTrans" cxnId="{353D08BA-1518-4966-B7E0-F09F0845BA42}">
      <dgm:prSet/>
      <dgm:spPr/>
      <dgm:t>
        <a:bodyPr/>
        <a:lstStyle/>
        <a:p>
          <a:endParaRPr lang="fr-FR"/>
        </a:p>
      </dgm:t>
    </dgm:pt>
    <dgm:pt modelId="{03B5F1C3-4550-4004-83BF-B362E3C9D9CC}">
      <dgm:prSet phldrT="[Texte]" custT="1"/>
      <dgm:spPr>
        <a:noFill/>
        <a:ln>
          <a:solidFill>
            <a:srgbClr val="FF9966"/>
          </a:solidFill>
        </a:ln>
      </dgm:spPr>
      <dgm:t>
        <a:bodyPr/>
        <a:lstStyle/>
        <a:p>
          <a:r>
            <a:rPr lang="fr-FR" sz="2000" dirty="0" smtClean="0"/>
            <a:t>Lorsqu’un différend antérieur ou contemporain à la rupture oppose employeur et salarié</a:t>
          </a:r>
          <a:endParaRPr lang="fr-FR" sz="2000" dirty="0"/>
        </a:p>
      </dgm:t>
    </dgm:pt>
    <dgm:pt modelId="{7FF61A4E-ACF8-4E4B-81CA-318DB29A6972}" type="parTrans" cxnId="{5AF74ACA-DD46-4371-B427-B1E3761F06B2}">
      <dgm:prSet/>
      <dgm:spPr/>
      <dgm:t>
        <a:bodyPr/>
        <a:lstStyle/>
        <a:p>
          <a:endParaRPr lang="fr-FR"/>
        </a:p>
      </dgm:t>
    </dgm:pt>
    <dgm:pt modelId="{5CEF6222-957C-4E77-8E53-5B1F24AE3959}" type="sibTrans" cxnId="{5AF74ACA-DD46-4371-B427-B1E3761F06B2}">
      <dgm:prSet/>
      <dgm:spPr/>
      <dgm:t>
        <a:bodyPr/>
        <a:lstStyle/>
        <a:p>
          <a:endParaRPr lang="fr-FR"/>
        </a:p>
      </dgm:t>
    </dgm:pt>
    <dgm:pt modelId="{C52BD580-5541-4E62-AD2C-500668E433AB}" type="pres">
      <dgm:prSet presAssocID="{C1525AFD-DBFE-4EEF-A0C0-B98B0E96A3B3}" presName="composite" presStyleCnt="0">
        <dgm:presLayoutVars>
          <dgm:chMax val="1"/>
          <dgm:dir/>
          <dgm:resizeHandles val="exact"/>
        </dgm:presLayoutVars>
      </dgm:prSet>
      <dgm:spPr/>
      <dgm:t>
        <a:bodyPr/>
        <a:lstStyle/>
        <a:p>
          <a:endParaRPr lang="fr-FR"/>
        </a:p>
      </dgm:t>
    </dgm:pt>
    <dgm:pt modelId="{BAC9BDC0-0750-4025-968E-33706DF9A490}" type="pres">
      <dgm:prSet presAssocID="{1F6B855A-5BC6-47BD-849B-54285F787ECF}" presName="roof" presStyleLbl="dkBgShp" presStyleIdx="0" presStyleCnt="2"/>
      <dgm:spPr/>
      <dgm:t>
        <a:bodyPr/>
        <a:lstStyle/>
        <a:p>
          <a:endParaRPr lang="fr-FR"/>
        </a:p>
      </dgm:t>
    </dgm:pt>
    <dgm:pt modelId="{15A96438-D45B-4302-AB54-FC4F0190AE61}" type="pres">
      <dgm:prSet presAssocID="{1F6B855A-5BC6-47BD-849B-54285F787ECF}" presName="pillars" presStyleCnt="0"/>
      <dgm:spPr/>
    </dgm:pt>
    <dgm:pt modelId="{1EA85E3D-4282-4F79-9C73-9E2872249B60}" type="pres">
      <dgm:prSet presAssocID="{1F6B855A-5BC6-47BD-849B-54285F787ECF}" presName="pillar1" presStyleLbl="node1" presStyleIdx="0" presStyleCnt="3">
        <dgm:presLayoutVars>
          <dgm:bulletEnabled val="1"/>
        </dgm:presLayoutVars>
      </dgm:prSet>
      <dgm:spPr/>
      <dgm:t>
        <a:bodyPr/>
        <a:lstStyle/>
        <a:p>
          <a:endParaRPr lang="fr-FR"/>
        </a:p>
      </dgm:t>
    </dgm:pt>
    <dgm:pt modelId="{9596AD8A-7CA2-4C07-A237-C61302618769}" type="pres">
      <dgm:prSet presAssocID="{67D6E301-555D-427F-822F-06C3E96D8487}" presName="pillarX" presStyleLbl="node1" presStyleIdx="1" presStyleCnt="3">
        <dgm:presLayoutVars>
          <dgm:bulletEnabled val="1"/>
        </dgm:presLayoutVars>
      </dgm:prSet>
      <dgm:spPr/>
      <dgm:t>
        <a:bodyPr/>
        <a:lstStyle/>
        <a:p>
          <a:endParaRPr lang="fr-FR"/>
        </a:p>
      </dgm:t>
    </dgm:pt>
    <dgm:pt modelId="{E1454B6C-2E6E-47D4-B58C-D6F4A52243B9}" type="pres">
      <dgm:prSet presAssocID="{03B5F1C3-4550-4004-83BF-B362E3C9D9CC}" presName="pillarX" presStyleLbl="node1" presStyleIdx="2" presStyleCnt="3">
        <dgm:presLayoutVars>
          <dgm:bulletEnabled val="1"/>
        </dgm:presLayoutVars>
      </dgm:prSet>
      <dgm:spPr/>
      <dgm:t>
        <a:bodyPr/>
        <a:lstStyle/>
        <a:p>
          <a:endParaRPr lang="fr-FR"/>
        </a:p>
      </dgm:t>
    </dgm:pt>
    <dgm:pt modelId="{637C1FAD-7876-42C2-98B2-C123F15DA8ED}" type="pres">
      <dgm:prSet presAssocID="{1F6B855A-5BC6-47BD-849B-54285F787ECF}" presName="base" presStyleLbl="dkBgShp" presStyleIdx="1" presStyleCnt="2"/>
      <dgm:spPr>
        <a:solidFill>
          <a:srgbClr val="FF9966"/>
        </a:solidFill>
      </dgm:spPr>
      <dgm:t>
        <a:bodyPr/>
        <a:lstStyle/>
        <a:p>
          <a:endParaRPr lang="fr-FR"/>
        </a:p>
      </dgm:t>
    </dgm:pt>
  </dgm:ptLst>
  <dgm:cxnLst>
    <dgm:cxn modelId="{6B37600E-D33F-4CDB-93CF-0534A37004A3}" type="presOf" srcId="{03B5F1C3-4550-4004-83BF-B362E3C9D9CC}" destId="{E1454B6C-2E6E-47D4-B58C-D6F4A52243B9}" srcOrd="0" destOrd="0" presId="urn:microsoft.com/office/officeart/2005/8/layout/hList3"/>
    <dgm:cxn modelId="{353D08BA-1518-4966-B7E0-F09F0845BA42}" srcId="{1F6B855A-5BC6-47BD-849B-54285F787ECF}" destId="{67D6E301-555D-427F-822F-06C3E96D8487}" srcOrd="1" destOrd="0" parTransId="{CD4B1EA6-BA3C-4058-BB37-AE9F0717217D}" sibTransId="{65E648E1-0F04-4070-846D-5E2EF5B09AAB}"/>
    <dgm:cxn modelId="{5AF74ACA-DD46-4371-B427-B1E3761F06B2}" srcId="{1F6B855A-5BC6-47BD-849B-54285F787ECF}" destId="{03B5F1C3-4550-4004-83BF-B362E3C9D9CC}" srcOrd="2" destOrd="0" parTransId="{7FF61A4E-ACF8-4E4B-81CA-318DB29A6972}" sibTransId="{5CEF6222-957C-4E77-8E53-5B1F24AE3959}"/>
    <dgm:cxn modelId="{4B09B183-1E87-435C-AF0D-37E9E37C2944}" type="presOf" srcId="{1F6B855A-5BC6-47BD-849B-54285F787ECF}" destId="{BAC9BDC0-0750-4025-968E-33706DF9A490}" srcOrd="0" destOrd="0" presId="urn:microsoft.com/office/officeart/2005/8/layout/hList3"/>
    <dgm:cxn modelId="{76B65004-F92F-41AF-9A6D-1D9FB709BBD4}" type="presOf" srcId="{C1525AFD-DBFE-4EEF-A0C0-B98B0E96A3B3}" destId="{C52BD580-5541-4E62-AD2C-500668E433AB}" srcOrd="0" destOrd="0" presId="urn:microsoft.com/office/officeart/2005/8/layout/hList3"/>
    <dgm:cxn modelId="{80E9E48E-E67E-4ECF-B5E6-772FC813776D}" type="presOf" srcId="{E2472DD1-DA9E-4FBA-8739-E4FCAC4DEA36}" destId="{1EA85E3D-4282-4F79-9C73-9E2872249B60}" srcOrd="0" destOrd="0" presId="urn:microsoft.com/office/officeart/2005/8/layout/hList3"/>
    <dgm:cxn modelId="{49D442E9-6F15-4A75-BFBA-10E474E0C409}" srcId="{C1525AFD-DBFE-4EEF-A0C0-B98B0E96A3B3}" destId="{1F6B855A-5BC6-47BD-849B-54285F787ECF}" srcOrd="0" destOrd="0" parTransId="{9FC58E8F-004B-4EE3-859F-F27C33E30FB7}" sibTransId="{E82AF60B-BEF7-4E96-8622-4A7AEFE7FD4B}"/>
    <dgm:cxn modelId="{4F7A5F30-0ED1-4E27-8F95-360DDA4441C3}" srcId="{1F6B855A-5BC6-47BD-849B-54285F787ECF}" destId="{E2472DD1-DA9E-4FBA-8739-E4FCAC4DEA36}" srcOrd="0" destOrd="0" parTransId="{C5A03857-D884-43DD-83D0-960D8AB8731E}" sibTransId="{62A90A3F-70DF-4242-9F22-F7AA7F4A8D0D}"/>
    <dgm:cxn modelId="{908F5866-81E6-429A-B0DE-ECE031B8A34B}" type="presOf" srcId="{67D6E301-555D-427F-822F-06C3E96D8487}" destId="{9596AD8A-7CA2-4C07-A237-C61302618769}" srcOrd="0" destOrd="0" presId="urn:microsoft.com/office/officeart/2005/8/layout/hList3"/>
    <dgm:cxn modelId="{74A7C892-2EFF-4C86-8C67-7D18B48A65A1}" type="presParOf" srcId="{C52BD580-5541-4E62-AD2C-500668E433AB}" destId="{BAC9BDC0-0750-4025-968E-33706DF9A490}" srcOrd="0" destOrd="0" presId="urn:microsoft.com/office/officeart/2005/8/layout/hList3"/>
    <dgm:cxn modelId="{4A337DE1-3CF9-48CA-A858-2A5857F22A98}" type="presParOf" srcId="{C52BD580-5541-4E62-AD2C-500668E433AB}" destId="{15A96438-D45B-4302-AB54-FC4F0190AE61}" srcOrd="1" destOrd="0" presId="urn:microsoft.com/office/officeart/2005/8/layout/hList3"/>
    <dgm:cxn modelId="{5F5038C9-4A1B-4CD1-B52A-261907735BBA}" type="presParOf" srcId="{15A96438-D45B-4302-AB54-FC4F0190AE61}" destId="{1EA85E3D-4282-4F79-9C73-9E2872249B60}" srcOrd="0" destOrd="0" presId="urn:microsoft.com/office/officeart/2005/8/layout/hList3"/>
    <dgm:cxn modelId="{6BC2E648-71DB-4FDF-A314-73CABEAED197}" type="presParOf" srcId="{15A96438-D45B-4302-AB54-FC4F0190AE61}" destId="{9596AD8A-7CA2-4C07-A237-C61302618769}" srcOrd="1" destOrd="0" presId="urn:microsoft.com/office/officeart/2005/8/layout/hList3"/>
    <dgm:cxn modelId="{66934189-FF92-4BA4-B1FE-0639B31AA591}" type="presParOf" srcId="{15A96438-D45B-4302-AB54-FC4F0190AE61}" destId="{E1454B6C-2E6E-47D4-B58C-D6F4A52243B9}" srcOrd="2" destOrd="0" presId="urn:microsoft.com/office/officeart/2005/8/layout/hList3"/>
    <dgm:cxn modelId="{5A42FA0E-6724-45FA-92B1-5F059C0EA985}" type="presParOf" srcId="{C52BD580-5541-4E62-AD2C-500668E433AB}" destId="{637C1FAD-7876-42C2-98B2-C123F15DA8E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E5FFD8-38AD-4C3F-AD16-E594FCE070B2}" type="doc">
      <dgm:prSet loTypeId="urn:microsoft.com/office/officeart/2005/8/layout/pyramid2" loCatId="list" qsTypeId="urn:microsoft.com/office/officeart/2005/8/quickstyle/simple1" qsCatId="simple" csTypeId="urn:microsoft.com/office/officeart/2005/8/colors/accent1_2" csCatId="accent1" phldr="1"/>
      <dgm:spPr/>
    </dgm:pt>
    <dgm:pt modelId="{2700EA15-0330-4005-AF06-F5C078C4C14E}">
      <dgm:prSet phldrT="[Texte]"/>
      <dgm:spPr/>
      <dgm:t>
        <a:bodyPr/>
        <a:lstStyle/>
        <a:p>
          <a:r>
            <a:rPr lang="fr-FR" dirty="0" smtClean="0"/>
            <a:t>Rupture d’un commun accord des parties</a:t>
          </a:r>
          <a:endParaRPr lang="fr-FR" dirty="0"/>
        </a:p>
      </dgm:t>
    </dgm:pt>
    <dgm:pt modelId="{4D832B89-9847-4BED-89BB-24FE3257F33D}" type="parTrans" cxnId="{895C86CB-726D-4021-9D33-ECA41D0DB5E0}">
      <dgm:prSet/>
      <dgm:spPr/>
      <dgm:t>
        <a:bodyPr/>
        <a:lstStyle/>
        <a:p>
          <a:endParaRPr lang="fr-FR"/>
        </a:p>
      </dgm:t>
    </dgm:pt>
    <dgm:pt modelId="{E4E54930-A6EF-4294-92E7-C9C04D92CFFA}" type="sibTrans" cxnId="{895C86CB-726D-4021-9D33-ECA41D0DB5E0}">
      <dgm:prSet/>
      <dgm:spPr/>
      <dgm:t>
        <a:bodyPr/>
        <a:lstStyle/>
        <a:p>
          <a:endParaRPr lang="fr-FR"/>
        </a:p>
      </dgm:t>
    </dgm:pt>
    <dgm:pt modelId="{C51BC703-1E26-4281-A05E-B7B87F74DD76}">
      <dgm:prSet phldrT="[Texte]"/>
      <dgm:spPr/>
      <dgm:t>
        <a:bodyPr/>
        <a:lstStyle/>
        <a:p>
          <a:r>
            <a:rPr lang="fr-FR" dirty="0" smtClean="0"/>
            <a:t>Pas de motif de rupture</a:t>
          </a:r>
          <a:endParaRPr lang="fr-FR" dirty="0"/>
        </a:p>
      </dgm:t>
    </dgm:pt>
    <dgm:pt modelId="{27F39F4E-B30C-40CE-92AA-49D26AE42A91}" type="parTrans" cxnId="{B115BF30-F066-4C18-A4E3-D0B1250A8B24}">
      <dgm:prSet/>
      <dgm:spPr/>
      <dgm:t>
        <a:bodyPr/>
        <a:lstStyle/>
        <a:p>
          <a:endParaRPr lang="fr-FR"/>
        </a:p>
      </dgm:t>
    </dgm:pt>
    <dgm:pt modelId="{57F13DC1-53CC-4FCB-AB3E-74124C4D2A93}" type="sibTrans" cxnId="{B115BF30-F066-4C18-A4E3-D0B1250A8B24}">
      <dgm:prSet/>
      <dgm:spPr/>
      <dgm:t>
        <a:bodyPr/>
        <a:lstStyle/>
        <a:p>
          <a:endParaRPr lang="fr-FR"/>
        </a:p>
      </dgm:t>
    </dgm:pt>
    <dgm:pt modelId="{E7259D10-9B16-491A-8095-E8C901594EDA}">
      <dgm:prSet phldrT="[Texte]"/>
      <dgm:spPr/>
      <dgm:t>
        <a:bodyPr/>
        <a:lstStyle/>
        <a:p>
          <a:r>
            <a:rPr lang="fr-FR" dirty="0" smtClean="0"/>
            <a:t>Avantageux pour le salarié et pour l’employeur</a:t>
          </a:r>
          <a:endParaRPr lang="fr-FR" dirty="0"/>
        </a:p>
      </dgm:t>
    </dgm:pt>
    <dgm:pt modelId="{A08ACFA8-3258-4388-AB9E-19A8404DB8CB}" type="parTrans" cxnId="{15D03292-60E5-496A-A473-24234901FAEB}">
      <dgm:prSet/>
      <dgm:spPr/>
      <dgm:t>
        <a:bodyPr/>
        <a:lstStyle/>
        <a:p>
          <a:endParaRPr lang="fr-FR"/>
        </a:p>
      </dgm:t>
    </dgm:pt>
    <dgm:pt modelId="{80631EE1-72A7-460E-B1FB-5E34E4137E65}" type="sibTrans" cxnId="{15D03292-60E5-496A-A473-24234901FAEB}">
      <dgm:prSet/>
      <dgm:spPr/>
      <dgm:t>
        <a:bodyPr/>
        <a:lstStyle/>
        <a:p>
          <a:endParaRPr lang="fr-FR"/>
        </a:p>
      </dgm:t>
    </dgm:pt>
    <dgm:pt modelId="{34867A34-3590-43E0-AF68-0E584BEFDB11}">
      <dgm:prSet/>
      <dgm:spPr/>
      <dgm:t>
        <a:bodyPr/>
        <a:lstStyle/>
        <a:p>
          <a:r>
            <a:rPr lang="fr-FR" dirty="0" smtClean="0"/>
            <a:t>Un mode de rupture très utilisé !</a:t>
          </a:r>
          <a:endParaRPr lang="fr-FR" dirty="0"/>
        </a:p>
      </dgm:t>
    </dgm:pt>
    <dgm:pt modelId="{EBA24F34-E53E-4260-8BB8-72FA7811D36A}" type="parTrans" cxnId="{1FB71252-F45B-448B-99CC-A4D9AD0FAB50}">
      <dgm:prSet/>
      <dgm:spPr/>
      <dgm:t>
        <a:bodyPr/>
        <a:lstStyle/>
        <a:p>
          <a:endParaRPr lang="fr-FR"/>
        </a:p>
      </dgm:t>
    </dgm:pt>
    <dgm:pt modelId="{10E9563F-59D2-4FDE-BBA8-D262ED6CAF8F}" type="sibTrans" cxnId="{1FB71252-F45B-448B-99CC-A4D9AD0FAB50}">
      <dgm:prSet/>
      <dgm:spPr/>
      <dgm:t>
        <a:bodyPr/>
        <a:lstStyle/>
        <a:p>
          <a:endParaRPr lang="fr-FR"/>
        </a:p>
      </dgm:t>
    </dgm:pt>
    <dgm:pt modelId="{D6938C21-6B2B-406B-B6EC-FF2A72A6BBC0}" type="pres">
      <dgm:prSet presAssocID="{54E5FFD8-38AD-4C3F-AD16-E594FCE070B2}" presName="compositeShape" presStyleCnt="0">
        <dgm:presLayoutVars>
          <dgm:dir/>
          <dgm:resizeHandles/>
        </dgm:presLayoutVars>
      </dgm:prSet>
      <dgm:spPr/>
    </dgm:pt>
    <dgm:pt modelId="{A09A45BB-1DA5-4D69-8D69-407270ADBFB9}" type="pres">
      <dgm:prSet presAssocID="{54E5FFD8-38AD-4C3F-AD16-E594FCE070B2}" presName="pyramid" presStyleLbl="node1" presStyleIdx="0" presStyleCnt="1"/>
      <dgm:spPr>
        <a:solidFill>
          <a:srgbClr val="FF9933"/>
        </a:solidFill>
      </dgm:spPr>
    </dgm:pt>
    <dgm:pt modelId="{E96C3715-EC32-42F7-B8AA-257D36991D53}" type="pres">
      <dgm:prSet presAssocID="{54E5FFD8-38AD-4C3F-AD16-E594FCE070B2}" presName="theList" presStyleCnt="0"/>
      <dgm:spPr/>
    </dgm:pt>
    <dgm:pt modelId="{2350B1C6-1687-4173-B5C9-501EF2616D78}" type="pres">
      <dgm:prSet presAssocID="{2700EA15-0330-4005-AF06-F5C078C4C14E}" presName="aNode" presStyleLbl="fgAcc1" presStyleIdx="0" presStyleCnt="4">
        <dgm:presLayoutVars>
          <dgm:bulletEnabled val="1"/>
        </dgm:presLayoutVars>
      </dgm:prSet>
      <dgm:spPr/>
      <dgm:t>
        <a:bodyPr/>
        <a:lstStyle/>
        <a:p>
          <a:endParaRPr lang="fr-FR"/>
        </a:p>
      </dgm:t>
    </dgm:pt>
    <dgm:pt modelId="{FE4FDE84-DBEE-48FE-84E1-799E67AAC3DB}" type="pres">
      <dgm:prSet presAssocID="{2700EA15-0330-4005-AF06-F5C078C4C14E}" presName="aSpace" presStyleCnt="0"/>
      <dgm:spPr/>
    </dgm:pt>
    <dgm:pt modelId="{8F36232B-8243-499F-BFF7-DE58B988A21C}" type="pres">
      <dgm:prSet presAssocID="{C51BC703-1E26-4281-A05E-B7B87F74DD76}" presName="aNode" presStyleLbl="fgAcc1" presStyleIdx="1" presStyleCnt="4">
        <dgm:presLayoutVars>
          <dgm:bulletEnabled val="1"/>
        </dgm:presLayoutVars>
      </dgm:prSet>
      <dgm:spPr/>
      <dgm:t>
        <a:bodyPr/>
        <a:lstStyle/>
        <a:p>
          <a:endParaRPr lang="fr-FR"/>
        </a:p>
      </dgm:t>
    </dgm:pt>
    <dgm:pt modelId="{F198C29D-C4AF-47E2-BAD8-EEF0EC729A8C}" type="pres">
      <dgm:prSet presAssocID="{C51BC703-1E26-4281-A05E-B7B87F74DD76}" presName="aSpace" presStyleCnt="0"/>
      <dgm:spPr/>
    </dgm:pt>
    <dgm:pt modelId="{513DF216-8D40-4718-AC5D-E8CABDE92920}" type="pres">
      <dgm:prSet presAssocID="{E7259D10-9B16-491A-8095-E8C901594EDA}" presName="aNode" presStyleLbl="fgAcc1" presStyleIdx="2" presStyleCnt="4">
        <dgm:presLayoutVars>
          <dgm:bulletEnabled val="1"/>
        </dgm:presLayoutVars>
      </dgm:prSet>
      <dgm:spPr/>
      <dgm:t>
        <a:bodyPr/>
        <a:lstStyle/>
        <a:p>
          <a:endParaRPr lang="fr-FR"/>
        </a:p>
      </dgm:t>
    </dgm:pt>
    <dgm:pt modelId="{B331D05F-71B8-4E14-91AE-CA49480E3E08}" type="pres">
      <dgm:prSet presAssocID="{E7259D10-9B16-491A-8095-E8C901594EDA}" presName="aSpace" presStyleCnt="0"/>
      <dgm:spPr/>
    </dgm:pt>
    <dgm:pt modelId="{CF8FB6B9-EE44-49F4-B075-36E9C972F420}" type="pres">
      <dgm:prSet presAssocID="{34867A34-3590-43E0-AF68-0E584BEFDB11}" presName="aNode" presStyleLbl="fgAcc1" presStyleIdx="3" presStyleCnt="4">
        <dgm:presLayoutVars>
          <dgm:bulletEnabled val="1"/>
        </dgm:presLayoutVars>
      </dgm:prSet>
      <dgm:spPr/>
      <dgm:t>
        <a:bodyPr/>
        <a:lstStyle/>
        <a:p>
          <a:endParaRPr lang="fr-FR"/>
        </a:p>
      </dgm:t>
    </dgm:pt>
    <dgm:pt modelId="{7EB054BC-C913-44C8-809E-122E8F6C21F0}" type="pres">
      <dgm:prSet presAssocID="{34867A34-3590-43E0-AF68-0E584BEFDB11}" presName="aSpace" presStyleCnt="0"/>
      <dgm:spPr/>
    </dgm:pt>
  </dgm:ptLst>
  <dgm:cxnLst>
    <dgm:cxn modelId="{4C2D7DCE-CDFB-4F06-85E2-BFB1A0C2E44E}" type="presOf" srcId="{34867A34-3590-43E0-AF68-0E584BEFDB11}" destId="{CF8FB6B9-EE44-49F4-B075-36E9C972F420}" srcOrd="0" destOrd="0" presId="urn:microsoft.com/office/officeart/2005/8/layout/pyramid2"/>
    <dgm:cxn modelId="{42A92358-7729-49DD-939A-EE2F4F71D796}" type="presOf" srcId="{E7259D10-9B16-491A-8095-E8C901594EDA}" destId="{513DF216-8D40-4718-AC5D-E8CABDE92920}" srcOrd="0" destOrd="0" presId="urn:microsoft.com/office/officeart/2005/8/layout/pyramid2"/>
    <dgm:cxn modelId="{895C86CB-726D-4021-9D33-ECA41D0DB5E0}" srcId="{54E5FFD8-38AD-4C3F-AD16-E594FCE070B2}" destId="{2700EA15-0330-4005-AF06-F5C078C4C14E}" srcOrd="0" destOrd="0" parTransId="{4D832B89-9847-4BED-89BB-24FE3257F33D}" sibTransId="{E4E54930-A6EF-4294-92E7-C9C04D92CFFA}"/>
    <dgm:cxn modelId="{15D03292-60E5-496A-A473-24234901FAEB}" srcId="{54E5FFD8-38AD-4C3F-AD16-E594FCE070B2}" destId="{E7259D10-9B16-491A-8095-E8C901594EDA}" srcOrd="2" destOrd="0" parTransId="{A08ACFA8-3258-4388-AB9E-19A8404DB8CB}" sibTransId="{80631EE1-72A7-460E-B1FB-5E34E4137E65}"/>
    <dgm:cxn modelId="{1FB71252-F45B-448B-99CC-A4D9AD0FAB50}" srcId="{54E5FFD8-38AD-4C3F-AD16-E594FCE070B2}" destId="{34867A34-3590-43E0-AF68-0E584BEFDB11}" srcOrd="3" destOrd="0" parTransId="{EBA24F34-E53E-4260-8BB8-72FA7811D36A}" sibTransId="{10E9563F-59D2-4FDE-BBA8-D262ED6CAF8F}"/>
    <dgm:cxn modelId="{6972DFFA-DC51-43F4-AF46-9861C046C0B0}" type="presOf" srcId="{54E5FFD8-38AD-4C3F-AD16-E594FCE070B2}" destId="{D6938C21-6B2B-406B-B6EC-FF2A72A6BBC0}" srcOrd="0" destOrd="0" presId="urn:microsoft.com/office/officeart/2005/8/layout/pyramid2"/>
    <dgm:cxn modelId="{68D77487-8077-4F9B-BF57-BA22D1B7E642}" type="presOf" srcId="{2700EA15-0330-4005-AF06-F5C078C4C14E}" destId="{2350B1C6-1687-4173-B5C9-501EF2616D78}" srcOrd="0" destOrd="0" presId="urn:microsoft.com/office/officeart/2005/8/layout/pyramid2"/>
    <dgm:cxn modelId="{F08320B0-9C98-4AE4-A946-0B683AFB6D32}" type="presOf" srcId="{C51BC703-1E26-4281-A05E-B7B87F74DD76}" destId="{8F36232B-8243-499F-BFF7-DE58B988A21C}" srcOrd="0" destOrd="0" presId="urn:microsoft.com/office/officeart/2005/8/layout/pyramid2"/>
    <dgm:cxn modelId="{B115BF30-F066-4C18-A4E3-D0B1250A8B24}" srcId="{54E5FFD8-38AD-4C3F-AD16-E594FCE070B2}" destId="{C51BC703-1E26-4281-A05E-B7B87F74DD76}" srcOrd="1" destOrd="0" parTransId="{27F39F4E-B30C-40CE-92AA-49D26AE42A91}" sibTransId="{57F13DC1-53CC-4FCB-AB3E-74124C4D2A93}"/>
    <dgm:cxn modelId="{4B5FA7EF-8354-40A9-9C39-3256C5305236}" type="presParOf" srcId="{D6938C21-6B2B-406B-B6EC-FF2A72A6BBC0}" destId="{A09A45BB-1DA5-4D69-8D69-407270ADBFB9}" srcOrd="0" destOrd="0" presId="urn:microsoft.com/office/officeart/2005/8/layout/pyramid2"/>
    <dgm:cxn modelId="{1B144AA7-FA0C-4003-BD4A-A4F40C879FCC}" type="presParOf" srcId="{D6938C21-6B2B-406B-B6EC-FF2A72A6BBC0}" destId="{E96C3715-EC32-42F7-B8AA-257D36991D53}" srcOrd="1" destOrd="0" presId="urn:microsoft.com/office/officeart/2005/8/layout/pyramid2"/>
    <dgm:cxn modelId="{9B8DF669-038D-4610-860B-4783A630C03D}" type="presParOf" srcId="{E96C3715-EC32-42F7-B8AA-257D36991D53}" destId="{2350B1C6-1687-4173-B5C9-501EF2616D78}" srcOrd="0" destOrd="0" presId="urn:microsoft.com/office/officeart/2005/8/layout/pyramid2"/>
    <dgm:cxn modelId="{833F10D5-815F-4F99-B632-39978BC08757}" type="presParOf" srcId="{E96C3715-EC32-42F7-B8AA-257D36991D53}" destId="{FE4FDE84-DBEE-48FE-84E1-799E67AAC3DB}" srcOrd="1" destOrd="0" presId="urn:microsoft.com/office/officeart/2005/8/layout/pyramid2"/>
    <dgm:cxn modelId="{C1A00F8A-10D9-40E9-9DE3-BF4542E8D43E}" type="presParOf" srcId="{E96C3715-EC32-42F7-B8AA-257D36991D53}" destId="{8F36232B-8243-499F-BFF7-DE58B988A21C}" srcOrd="2" destOrd="0" presId="urn:microsoft.com/office/officeart/2005/8/layout/pyramid2"/>
    <dgm:cxn modelId="{7B019809-8597-4D08-A11D-6C66BF53FB9B}" type="presParOf" srcId="{E96C3715-EC32-42F7-B8AA-257D36991D53}" destId="{F198C29D-C4AF-47E2-BAD8-EEF0EC729A8C}" srcOrd="3" destOrd="0" presId="urn:microsoft.com/office/officeart/2005/8/layout/pyramid2"/>
    <dgm:cxn modelId="{AEAC57BD-17DF-4AB3-A5AF-E06FB113F668}" type="presParOf" srcId="{E96C3715-EC32-42F7-B8AA-257D36991D53}" destId="{513DF216-8D40-4718-AC5D-E8CABDE92920}" srcOrd="4" destOrd="0" presId="urn:microsoft.com/office/officeart/2005/8/layout/pyramid2"/>
    <dgm:cxn modelId="{B5CFFE0B-2AC1-4535-BC1C-BDB11A675387}" type="presParOf" srcId="{E96C3715-EC32-42F7-B8AA-257D36991D53}" destId="{B331D05F-71B8-4E14-91AE-CA49480E3E08}" srcOrd="5" destOrd="0" presId="urn:microsoft.com/office/officeart/2005/8/layout/pyramid2"/>
    <dgm:cxn modelId="{DDBFA6C5-1ABD-40BF-839A-E740050FCF6E}" type="presParOf" srcId="{E96C3715-EC32-42F7-B8AA-257D36991D53}" destId="{CF8FB6B9-EE44-49F4-B075-36E9C972F420}" srcOrd="6" destOrd="0" presId="urn:microsoft.com/office/officeart/2005/8/layout/pyramid2"/>
    <dgm:cxn modelId="{B3425991-93C0-4EF5-B920-F0146E72DD7D}" type="presParOf" srcId="{E96C3715-EC32-42F7-B8AA-257D36991D53}" destId="{7EB054BC-C913-44C8-809E-122E8F6C21F0}"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54610BB1-5B25-49E4-9CB9-C2CA43BD230A}"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E9891ECD-4B30-44A4-A009-E9109347EDC0}">
      <dgm:prSet phldrT="[Texte]"/>
      <dgm:spPr>
        <a:solidFill>
          <a:srgbClr val="FFCC99"/>
        </a:solidFill>
      </dgm:spPr>
      <dgm:t>
        <a:bodyPr/>
        <a:lstStyle/>
        <a:p>
          <a:r>
            <a:rPr lang="fr-FR" dirty="0" smtClean="0"/>
            <a:t>Mode souple de rupture</a:t>
          </a:r>
        </a:p>
        <a:p>
          <a:r>
            <a:rPr lang="fr-FR" dirty="0" smtClean="0"/>
            <a:t>Pas de motif de rupture</a:t>
          </a:r>
        </a:p>
        <a:p>
          <a:r>
            <a:rPr lang="fr-FR" dirty="0" smtClean="0"/>
            <a:t>Le salarié bénéficie:</a:t>
          </a:r>
        </a:p>
        <a:p>
          <a:r>
            <a:rPr lang="fr-FR" dirty="0" smtClean="0"/>
            <a:t>- d’indemnités de rupture</a:t>
          </a:r>
        </a:p>
        <a:p>
          <a:r>
            <a:rPr lang="fr-FR" dirty="0" smtClean="0"/>
            <a:t>- d’allocations chômage</a:t>
          </a:r>
          <a:endParaRPr lang="fr-FR" dirty="0"/>
        </a:p>
      </dgm:t>
    </dgm:pt>
    <dgm:pt modelId="{236899F7-3F28-4297-83F9-512B933A2FFE}" type="parTrans" cxnId="{B9E08D12-ABBD-43BE-9716-4BF0AD339719}">
      <dgm:prSet/>
      <dgm:spPr/>
      <dgm:t>
        <a:bodyPr/>
        <a:lstStyle/>
        <a:p>
          <a:endParaRPr lang="fr-FR"/>
        </a:p>
      </dgm:t>
    </dgm:pt>
    <dgm:pt modelId="{99C5E2A5-38D2-4AED-B888-AFA91AEC2D0F}" type="sibTrans" cxnId="{B9E08D12-ABBD-43BE-9716-4BF0AD339719}">
      <dgm:prSet/>
      <dgm:spPr/>
      <dgm:t>
        <a:bodyPr/>
        <a:lstStyle/>
        <a:p>
          <a:endParaRPr lang="fr-FR"/>
        </a:p>
      </dgm:t>
    </dgm:pt>
    <dgm:pt modelId="{5A9721B3-B379-43CF-A8F3-2D29ECE22B22}">
      <dgm:prSet phldrT="[Texte]"/>
      <dgm:spPr>
        <a:solidFill>
          <a:srgbClr val="D6AF84"/>
        </a:solidFill>
      </dgm:spPr>
      <dgm:t>
        <a:bodyPr/>
        <a:lstStyle/>
        <a:p>
          <a:r>
            <a:rPr lang="fr-FR" dirty="0" smtClean="0"/>
            <a:t>- Attention carence Pôle emploi</a:t>
          </a:r>
        </a:p>
        <a:p>
          <a:r>
            <a:rPr lang="fr-FR" dirty="0" smtClean="0"/>
            <a:t>- Des abus possibles des 2 parties</a:t>
          </a:r>
          <a:endParaRPr lang="fr-FR" dirty="0"/>
        </a:p>
      </dgm:t>
    </dgm:pt>
    <dgm:pt modelId="{A19B3B72-F7F4-46F2-8CA4-53D0A3CE696A}" type="parTrans" cxnId="{C244F284-F105-4538-92E8-4B26E43CFA88}">
      <dgm:prSet/>
      <dgm:spPr/>
      <dgm:t>
        <a:bodyPr/>
        <a:lstStyle/>
        <a:p>
          <a:endParaRPr lang="fr-FR"/>
        </a:p>
      </dgm:t>
    </dgm:pt>
    <dgm:pt modelId="{B8C3AC9E-6D1E-4726-AD21-403A52EE3188}" type="sibTrans" cxnId="{C244F284-F105-4538-92E8-4B26E43CFA88}">
      <dgm:prSet/>
      <dgm:spPr/>
      <dgm:t>
        <a:bodyPr/>
        <a:lstStyle/>
        <a:p>
          <a:endParaRPr lang="fr-FR"/>
        </a:p>
      </dgm:t>
    </dgm:pt>
    <dgm:pt modelId="{5BE48A94-17B3-4C1D-9562-1757922E24B5}" type="pres">
      <dgm:prSet presAssocID="{54610BB1-5B25-49E4-9CB9-C2CA43BD230A}" presName="Name0" presStyleCnt="0">
        <dgm:presLayoutVars>
          <dgm:chMax val="2"/>
          <dgm:chPref val="2"/>
          <dgm:dir/>
          <dgm:animOne/>
          <dgm:resizeHandles val="exact"/>
        </dgm:presLayoutVars>
      </dgm:prSet>
      <dgm:spPr/>
      <dgm:t>
        <a:bodyPr/>
        <a:lstStyle/>
        <a:p>
          <a:endParaRPr lang="fr-FR"/>
        </a:p>
      </dgm:t>
    </dgm:pt>
    <dgm:pt modelId="{EA77E44F-670D-4403-B6CF-35F9B68AF7A2}" type="pres">
      <dgm:prSet presAssocID="{54610BB1-5B25-49E4-9CB9-C2CA43BD230A}" presName="Background" presStyleLbl="bgImgPlace1" presStyleIdx="0" presStyleCnt="1"/>
      <dgm:spPr/>
    </dgm:pt>
    <dgm:pt modelId="{2F9BFDD7-EC89-42BA-BC12-C8F6636952E7}" type="pres">
      <dgm:prSet presAssocID="{54610BB1-5B25-49E4-9CB9-C2CA43BD230A}" presName="ParentText1" presStyleLbl="revTx" presStyleIdx="0" presStyleCnt="2">
        <dgm:presLayoutVars>
          <dgm:chMax val="0"/>
          <dgm:chPref val="0"/>
          <dgm:bulletEnabled val="1"/>
        </dgm:presLayoutVars>
      </dgm:prSet>
      <dgm:spPr/>
      <dgm:t>
        <a:bodyPr/>
        <a:lstStyle/>
        <a:p>
          <a:endParaRPr lang="fr-FR"/>
        </a:p>
      </dgm:t>
    </dgm:pt>
    <dgm:pt modelId="{5C70E4D6-891D-4183-AC03-2A005A8F6CEE}" type="pres">
      <dgm:prSet presAssocID="{54610BB1-5B25-49E4-9CB9-C2CA43BD230A}" presName="ParentText2" presStyleLbl="revTx" presStyleIdx="1" presStyleCnt="2">
        <dgm:presLayoutVars>
          <dgm:chMax val="0"/>
          <dgm:chPref val="0"/>
          <dgm:bulletEnabled val="1"/>
        </dgm:presLayoutVars>
      </dgm:prSet>
      <dgm:spPr/>
      <dgm:t>
        <a:bodyPr/>
        <a:lstStyle/>
        <a:p>
          <a:endParaRPr lang="fr-FR"/>
        </a:p>
      </dgm:t>
    </dgm:pt>
    <dgm:pt modelId="{21857DEF-3465-4C25-8680-4D797C90558F}" type="pres">
      <dgm:prSet presAssocID="{54610BB1-5B25-49E4-9CB9-C2CA43BD230A}" presName="Plus" presStyleLbl="alignNode1" presStyleIdx="0" presStyleCnt="2"/>
      <dgm:spPr>
        <a:solidFill>
          <a:srgbClr val="FF6600"/>
        </a:solidFill>
      </dgm:spPr>
    </dgm:pt>
    <dgm:pt modelId="{44087362-9DC6-4A78-AB76-93914C27DFC9}" type="pres">
      <dgm:prSet presAssocID="{54610BB1-5B25-49E4-9CB9-C2CA43BD230A}" presName="Minus" presStyleLbl="alignNode1" presStyleIdx="1" presStyleCnt="2"/>
      <dgm:spPr>
        <a:solidFill>
          <a:srgbClr val="FF6600"/>
        </a:solidFill>
      </dgm:spPr>
    </dgm:pt>
    <dgm:pt modelId="{FB3F45F4-A20C-497B-A395-1BC812869731}" type="pres">
      <dgm:prSet presAssocID="{54610BB1-5B25-49E4-9CB9-C2CA43BD230A}" presName="Divider" presStyleLbl="parChTrans1D1" presStyleIdx="0" presStyleCnt="1"/>
      <dgm:spPr/>
    </dgm:pt>
  </dgm:ptLst>
  <dgm:cxnLst>
    <dgm:cxn modelId="{B9E08D12-ABBD-43BE-9716-4BF0AD339719}" srcId="{54610BB1-5B25-49E4-9CB9-C2CA43BD230A}" destId="{E9891ECD-4B30-44A4-A009-E9109347EDC0}" srcOrd="0" destOrd="0" parTransId="{236899F7-3F28-4297-83F9-512B933A2FFE}" sibTransId="{99C5E2A5-38D2-4AED-B888-AFA91AEC2D0F}"/>
    <dgm:cxn modelId="{C244F284-F105-4538-92E8-4B26E43CFA88}" srcId="{54610BB1-5B25-49E4-9CB9-C2CA43BD230A}" destId="{5A9721B3-B379-43CF-A8F3-2D29ECE22B22}" srcOrd="1" destOrd="0" parTransId="{A19B3B72-F7F4-46F2-8CA4-53D0A3CE696A}" sibTransId="{B8C3AC9E-6D1E-4726-AD21-403A52EE3188}"/>
    <dgm:cxn modelId="{2B98497A-4913-426F-BFDE-25654BFF93D0}" type="presOf" srcId="{E9891ECD-4B30-44A4-A009-E9109347EDC0}" destId="{2F9BFDD7-EC89-42BA-BC12-C8F6636952E7}" srcOrd="0" destOrd="0" presId="urn:microsoft.com/office/officeart/2009/3/layout/PlusandMinus"/>
    <dgm:cxn modelId="{ABF0ACC2-D3E4-4C7D-B9B9-B7BBB72C5B5C}" type="presOf" srcId="{54610BB1-5B25-49E4-9CB9-C2CA43BD230A}" destId="{5BE48A94-17B3-4C1D-9562-1757922E24B5}" srcOrd="0" destOrd="0" presId="urn:microsoft.com/office/officeart/2009/3/layout/PlusandMinus"/>
    <dgm:cxn modelId="{F7467901-7998-4EDF-AD9D-ADCAEA1F3177}" type="presOf" srcId="{5A9721B3-B379-43CF-A8F3-2D29ECE22B22}" destId="{5C70E4D6-891D-4183-AC03-2A005A8F6CEE}" srcOrd="0" destOrd="0" presId="urn:microsoft.com/office/officeart/2009/3/layout/PlusandMinus"/>
    <dgm:cxn modelId="{29FA1D9B-18E6-40B5-8303-1F3A21E8B7AC}" type="presParOf" srcId="{5BE48A94-17B3-4C1D-9562-1757922E24B5}" destId="{EA77E44F-670D-4403-B6CF-35F9B68AF7A2}" srcOrd="0" destOrd="0" presId="urn:microsoft.com/office/officeart/2009/3/layout/PlusandMinus"/>
    <dgm:cxn modelId="{43487E2B-A28B-4094-B602-44FF6A8F72B5}" type="presParOf" srcId="{5BE48A94-17B3-4C1D-9562-1757922E24B5}" destId="{2F9BFDD7-EC89-42BA-BC12-C8F6636952E7}" srcOrd="1" destOrd="0" presId="urn:microsoft.com/office/officeart/2009/3/layout/PlusandMinus"/>
    <dgm:cxn modelId="{2829E848-FF0C-4B5C-B7DA-7BF62259C7BB}" type="presParOf" srcId="{5BE48A94-17B3-4C1D-9562-1757922E24B5}" destId="{5C70E4D6-891D-4183-AC03-2A005A8F6CEE}" srcOrd="2" destOrd="0" presId="urn:microsoft.com/office/officeart/2009/3/layout/PlusandMinus"/>
    <dgm:cxn modelId="{7C36F617-68E3-498B-8A91-F1FD741238B6}" type="presParOf" srcId="{5BE48A94-17B3-4C1D-9562-1757922E24B5}" destId="{21857DEF-3465-4C25-8680-4D797C90558F}" srcOrd="3" destOrd="0" presId="urn:microsoft.com/office/officeart/2009/3/layout/PlusandMinus"/>
    <dgm:cxn modelId="{6079E064-C22A-443B-9899-5777E99FBA2B}" type="presParOf" srcId="{5BE48A94-17B3-4C1D-9562-1757922E24B5}" destId="{44087362-9DC6-4A78-AB76-93914C27DFC9}" srcOrd="4" destOrd="0" presId="urn:microsoft.com/office/officeart/2009/3/layout/PlusandMinus"/>
    <dgm:cxn modelId="{6487913D-917E-447A-A76A-EA105E309E05}" type="presParOf" srcId="{5BE48A94-17B3-4C1D-9562-1757922E24B5}" destId="{FB3F45F4-A20C-497B-A395-1BC812869731}"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DB53EC-F1C4-4A75-AECE-0158BA0C2DDE}" type="doc">
      <dgm:prSet loTypeId="urn:microsoft.com/office/officeart/2005/8/layout/hProcess3" loCatId="process" qsTypeId="urn:microsoft.com/office/officeart/2005/8/quickstyle/simple1" qsCatId="simple" csTypeId="urn:microsoft.com/office/officeart/2005/8/colors/colorful2" csCatId="colorful" phldr="1"/>
      <dgm:spPr/>
    </dgm:pt>
    <dgm:pt modelId="{B706E461-04C5-4BB7-97BD-FB6257123578}">
      <dgm:prSet phldrT="[Texte]"/>
      <dgm:spPr/>
      <dgm:t>
        <a:bodyPr/>
        <a:lstStyle/>
        <a:p>
          <a:r>
            <a:rPr lang="fr-FR" dirty="0" smtClean="0"/>
            <a:t>Application du </a:t>
          </a:r>
          <a:r>
            <a:rPr lang="fr-FR" b="1" dirty="0" smtClean="0"/>
            <a:t>droit du travail </a:t>
          </a:r>
          <a:r>
            <a:rPr lang="fr-FR" dirty="0" smtClean="0"/>
            <a:t>à tous les salariés quel que soit la nature de leur contrat de travail (CDI,CDD, CDIC…)</a:t>
          </a:r>
          <a:endParaRPr lang="fr-FR" dirty="0"/>
        </a:p>
      </dgm:t>
    </dgm:pt>
    <dgm:pt modelId="{DFC4B37E-650D-48DA-B8C4-7A515E573D9F}" type="parTrans" cxnId="{B52DC820-B860-45F5-890C-BC968FA71B4A}">
      <dgm:prSet/>
      <dgm:spPr/>
      <dgm:t>
        <a:bodyPr/>
        <a:lstStyle/>
        <a:p>
          <a:endParaRPr lang="fr-FR"/>
        </a:p>
      </dgm:t>
    </dgm:pt>
    <dgm:pt modelId="{8C745981-C8DC-434B-993F-822690001233}" type="sibTrans" cxnId="{B52DC820-B860-45F5-890C-BC968FA71B4A}">
      <dgm:prSet/>
      <dgm:spPr/>
      <dgm:t>
        <a:bodyPr/>
        <a:lstStyle/>
        <a:p>
          <a:endParaRPr lang="fr-FR"/>
        </a:p>
      </dgm:t>
    </dgm:pt>
    <dgm:pt modelId="{FBBE39B5-A90A-439A-A5F6-56E1B521C58E}" type="pres">
      <dgm:prSet presAssocID="{39DB53EC-F1C4-4A75-AECE-0158BA0C2DDE}" presName="Name0" presStyleCnt="0">
        <dgm:presLayoutVars>
          <dgm:dir/>
          <dgm:animLvl val="lvl"/>
          <dgm:resizeHandles val="exact"/>
        </dgm:presLayoutVars>
      </dgm:prSet>
      <dgm:spPr/>
    </dgm:pt>
    <dgm:pt modelId="{E12AFC8C-1CAB-4BCC-B86D-34E9554AF69D}" type="pres">
      <dgm:prSet presAssocID="{39DB53EC-F1C4-4A75-AECE-0158BA0C2DDE}" presName="dummy" presStyleCnt="0"/>
      <dgm:spPr/>
    </dgm:pt>
    <dgm:pt modelId="{2E64EFEB-0A18-4CA8-A6EB-38E4CB8EE6D3}" type="pres">
      <dgm:prSet presAssocID="{39DB53EC-F1C4-4A75-AECE-0158BA0C2DDE}" presName="linH" presStyleCnt="0"/>
      <dgm:spPr/>
    </dgm:pt>
    <dgm:pt modelId="{589AFA7D-8418-45F5-B4B4-4DCCBB366D6B}" type="pres">
      <dgm:prSet presAssocID="{39DB53EC-F1C4-4A75-AECE-0158BA0C2DDE}" presName="padding1" presStyleCnt="0"/>
      <dgm:spPr/>
    </dgm:pt>
    <dgm:pt modelId="{315D0F84-00FF-4CB0-A846-C599F23AA5B3}" type="pres">
      <dgm:prSet presAssocID="{B706E461-04C5-4BB7-97BD-FB6257123578}" presName="linV" presStyleCnt="0"/>
      <dgm:spPr/>
    </dgm:pt>
    <dgm:pt modelId="{91557884-4C20-48FD-B144-8741B3811182}" type="pres">
      <dgm:prSet presAssocID="{B706E461-04C5-4BB7-97BD-FB6257123578}" presName="spVertical1" presStyleCnt="0"/>
      <dgm:spPr/>
    </dgm:pt>
    <dgm:pt modelId="{036137C2-C375-4D63-B42F-2AA3C4348042}" type="pres">
      <dgm:prSet presAssocID="{B706E461-04C5-4BB7-97BD-FB6257123578}" presName="parTx" presStyleLbl="revTx" presStyleIdx="0" presStyleCnt="1">
        <dgm:presLayoutVars>
          <dgm:chMax val="0"/>
          <dgm:chPref val="0"/>
          <dgm:bulletEnabled val="1"/>
        </dgm:presLayoutVars>
      </dgm:prSet>
      <dgm:spPr/>
      <dgm:t>
        <a:bodyPr/>
        <a:lstStyle/>
        <a:p>
          <a:endParaRPr lang="fr-FR"/>
        </a:p>
      </dgm:t>
    </dgm:pt>
    <dgm:pt modelId="{2E60C8DB-796C-4BCB-AFAB-1FEBE0603192}" type="pres">
      <dgm:prSet presAssocID="{B706E461-04C5-4BB7-97BD-FB6257123578}" presName="spVertical2" presStyleCnt="0"/>
      <dgm:spPr/>
    </dgm:pt>
    <dgm:pt modelId="{79758808-3724-4343-A2EA-0ED79E41C2EB}" type="pres">
      <dgm:prSet presAssocID="{B706E461-04C5-4BB7-97BD-FB6257123578}" presName="spVertical3" presStyleCnt="0"/>
      <dgm:spPr/>
    </dgm:pt>
    <dgm:pt modelId="{88464720-54C9-4EEA-8E59-168DDFB62036}" type="pres">
      <dgm:prSet presAssocID="{39DB53EC-F1C4-4A75-AECE-0158BA0C2DDE}" presName="padding2" presStyleCnt="0"/>
      <dgm:spPr/>
    </dgm:pt>
    <dgm:pt modelId="{530A230E-25FC-4C8F-9B4B-876D287B9BFF}" type="pres">
      <dgm:prSet presAssocID="{39DB53EC-F1C4-4A75-AECE-0158BA0C2DDE}" presName="negArrow" presStyleCnt="0"/>
      <dgm:spPr/>
    </dgm:pt>
    <dgm:pt modelId="{973D0602-C92B-4B8F-AA8C-00618D51E0FB}" type="pres">
      <dgm:prSet presAssocID="{39DB53EC-F1C4-4A75-AECE-0158BA0C2DDE}" presName="backgroundArrow" presStyleLbl="node1" presStyleIdx="0" presStyleCnt="1"/>
      <dgm:spPr>
        <a:solidFill>
          <a:srgbClr val="FFC000"/>
        </a:solidFill>
      </dgm:spPr>
    </dgm:pt>
  </dgm:ptLst>
  <dgm:cxnLst>
    <dgm:cxn modelId="{B52DC820-B860-45F5-890C-BC968FA71B4A}" srcId="{39DB53EC-F1C4-4A75-AECE-0158BA0C2DDE}" destId="{B706E461-04C5-4BB7-97BD-FB6257123578}" srcOrd="0" destOrd="0" parTransId="{DFC4B37E-650D-48DA-B8C4-7A515E573D9F}" sibTransId="{8C745981-C8DC-434B-993F-822690001233}"/>
    <dgm:cxn modelId="{B959C621-284A-43B3-8C40-15CECBC87899}" type="presOf" srcId="{B706E461-04C5-4BB7-97BD-FB6257123578}" destId="{036137C2-C375-4D63-B42F-2AA3C4348042}" srcOrd="0" destOrd="0" presId="urn:microsoft.com/office/officeart/2005/8/layout/hProcess3"/>
    <dgm:cxn modelId="{46E5B985-0C68-4C4D-951B-9D1F15797C93}" type="presOf" srcId="{39DB53EC-F1C4-4A75-AECE-0158BA0C2DDE}" destId="{FBBE39B5-A90A-439A-A5F6-56E1B521C58E}" srcOrd="0" destOrd="0" presId="urn:microsoft.com/office/officeart/2005/8/layout/hProcess3"/>
    <dgm:cxn modelId="{7772AAAA-A522-4347-85EB-59EB424AD491}" type="presParOf" srcId="{FBBE39B5-A90A-439A-A5F6-56E1B521C58E}" destId="{E12AFC8C-1CAB-4BCC-B86D-34E9554AF69D}" srcOrd="0" destOrd="0" presId="urn:microsoft.com/office/officeart/2005/8/layout/hProcess3"/>
    <dgm:cxn modelId="{FDBE10B8-E799-45E5-B01B-2C8E726C0C82}" type="presParOf" srcId="{FBBE39B5-A90A-439A-A5F6-56E1B521C58E}" destId="{2E64EFEB-0A18-4CA8-A6EB-38E4CB8EE6D3}" srcOrd="1" destOrd="0" presId="urn:microsoft.com/office/officeart/2005/8/layout/hProcess3"/>
    <dgm:cxn modelId="{1EF86F23-E3B0-4455-B5DB-CD28914C1FA9}" type="presParOf" srcId="{2E64EFEB-0A18-4CA8-A6EB-38E4CB8EE6D3}" destId="{589AFA7D-8418-45F5-B4B4-4DCCBB366D6B}" srcOrd="0" destOrd="0" presId="urn:microsoft.com/office/officeart/2005/8/layout/hProcess3"/>
    <dgm:cxn modelId="{3CD4FFD7-426D-4A6C-9CE5-5C3B26F03F32}" type="presParOf" srcId="{2E64EFEB-0A18-4CA8-A6EB-38E4CB8EE6D3}" destId="{315D0F84-00FF-4CB0-A846-C599F23AA5B3}" srcOrd="1" destOrd="0" presId="urn:microsoft.com/office/officeart/2005/8/layout/hProcess3"/>
    <dgm:cxn modelId="{DA69FED6-CF99-4E57-B2E8-E36E35E91F8B}" type="presParOf" srcId="{315D0F84-00FF-4CB0-A846-C599F23AA5B3}" destId="{91557884-4C20-48FD-B144-8741B3811182}" srcOrd="0" destOrd="0" presId="urn:microsoft.com/office/officeart/2005/8/layout/hProcess3"/>
    <dgm:cxn modelId="{B1267F3C-203F-449D-A22B-ED96AC74A12D}" type="presParOf" srcId="{315D0F84-00FF-4CB0-A846-C599F23AA5B3}" destId="{036137C2-C375-4D63-B42F-2AA3C4348042}" srcOrd="1" destOrd="0" presId="urn:microsoft.com/office/officeart/2005/8/layout/hProcess3"/>
    <dgm:cxn modelId="{18742995-1B8B-419A-A7EA-98A301F6B959}" type="presParOf" srcId="{315D0F84-00FF-4CB0-A846-C599F23AA5B3}" destId="{2E60C8DB-796C-4BCB-AFAB-1FEBE0603192}" srcOrd="2" destOrd="0" presId="urn:microsoft.com/office/officeart/2005/8/layout/hProcess3"/>
    <dgm:cxn modelId="{2E8D9504-9220-4AE1-927B-07B4FE9292D0}" type="presParOf" srcId="{315D0F84-00FF-4CB0-A846-C599F23AA5B3}" destId="{79758808-3724-4343-A2EA-0ED79E41C2EB}" srcOrd="3" destOrd="0" presId="urn:microsoft.com/office/officeart/2005/8/layout/hProcess3"/>
    <dgm:cxn modelId="{AD5CF322-02BD-4B34-A537-AC614D387341}" type="presParOf" srcId="{2E64EFEB-0A18-4CA8-A6EB-38E4CB8EE6D3}" destId="{88464720-54C9-4EEA-8E59-168DDFB62036}" srcOrd="2" destOrd="0" presId="urn:microsoft.com/office/officeart/2005/8/layout/hProcess3"/>
    <dgm:cxn modelId="{1DFEDA0D-9204-4C6C-AA29-6C6A3E590CB9}" type="presParOf" srcId="{2E64EFEB-0A18-4CA8-A6EB-38E4CB8EE6D3}" destId="{530A230E-25FC-4C8F-9B4B-876D287B9BFF}" srcOrd="3" destOrd="0" presId="urn:microsoft.com/office/officeart/2005/8/layout/hProcess3"/>
    <dgm:cxn modelId="{53408FAA-5868-4082-8667-6EBA21F48D47}" type="presParOf" srcId="{2E64EFEB-0A18-4CA8-A6EB-38E4CB8EE6D3}" destId="{973D0602-C92B-4B8F-AA8C-00618D51E0FB}"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14A72F-AF6E-448A-8990-F920851C4176}" type="doc">
      <dgm:prSet loTypeId="urn:microsoft.com/office/officeart/2011/layout/RadialPictureList" loCatId="picture" qsTypeId="urn:microsoft.com/office/officeart/2005/8/quickstyle/simple1" qsCatId="simple" csTypeId="urn:microsoft.com/office/officeart/2005/8/colors/colorful2" csCatId="colorful" phldr="1"/>
      <dgm:spPr/>
      <dgm:t>
        <a:bodyPr/>
        <a:lstStyle/>
        <a:p>
          <a:endParaRPr lang="fr-FR"/>
        </a:p>
      </dgm:t>
    </dgm:pt>
    <dgm:pt modelId="{738AA19B-7480-4E18-8CDB-CAC3099F208B}">
      <dgm:prSet phldrT="[Texte]"/>
      <dgm:spPr/>
      <dgm:t>
        <a:bodyPr/>
        <a:lstStyle/>
        <a:p>
          <a:r>
            <a:rPr lang="fr-FR" dirty="0" smtClean="0"/>
            <a:t>CDI</a:t>
          </a:r>
          <a:endParaRPr lang="fr-FR" dirty="0"/>
        </a:p>
      </dgm:t>
    </dgm:pt>
    <dgm:pt modelId="{971B8444-483C-47BE-8A18-02CE19612E85}" type="parTrans" cxnId="{4B6BEF99-AF13-43D0-A178-EE5DF0076F02}">
      <dgm:prSet/>
      <dgm:spPr/>
      <dgm:t>
        <a:bodyPr/>
        <a:lstStyle/>
        <a:p>
          <a:endParaRPr lang="fr-FR"/>
        </a:p>
      </dgm:t>
    </dgm:pt>
    <dgm:pt modelId="{0B209B1C-8210-40A1-A584-26AB78BA265E}" type="sibTrans" cxnId="{4B6BEF99-AF13-43D0-A178-EE5DF0076F02}">
      <dgm:prSet/>
      <dgm:spPr/>
      <dgm:t>
        <a:bodyPr/>
        <a:lstStyle/>
        <a:p>
          <a:endParaRPr lang="fr-FR"/>
        </a:p>
      </dgm:t>
    </dgm:pt>
    <dgm:pt modelId="{7AB537B0-B7C3-424D-B80D-901A642D3C5F}">
      <dgm:prSet phldrT="[Texte]"/>
      <dgm:spPr/>
      <dgm:t>
        <a:bodyPr/>
        <a:lstStyle/>
        <a:p>
          <a:r>
            <a:rPr lang="fr-FR" dirty="0" smtClean="0"/>
            <a:t>Période d’essai</a:t>
          </a:r>
          <a:endParaRPr lang="fr-FR" dirty="0"/>
        </a:p>
      </dgm:t>
    </dgm:pt>
    <dgm:pt modelId="{B48F5C41-11EB-4BA3-AA61-BB58AC924748}" type="parTrans" cxnId="{CD487B42-4D98-4E70-8637-A05AB3317A55}">
      <dgm:prSet/>
      <dgm:spPr/>
      <dgm:t>
        <a:bodyPr/>
        <a:lstStyle/>
        <a:p>
          <a:endParaRPr lang="fr-FR"/>
        </a:p>
      </dgm:t>
    </dgm:pt>
    <dgm:pt modelId="{C7B65333-6430-4838-B70A-515BBDD13C26}" type="sibTrans" cxnId="{CD487B42-4D98-4E70-8637-A05AB3317A55}">
      <dgm:prSet/>
      <dgm:spPr/>
      <dgm:t>
        <a:bodyPr/>
        <a:lstStyle/>
        <a:p>
          <a:endParaRPr lang="fr-FR"/>
        </a:p>
      </dgm:t>
    </dgm:pt>
    <dgm:pt modelId="{199F044A-13C5-4CE9-ABAF-4819FF0F2ABE}">
      <dgm:prSet phldrT="[Texte]"/>
      <dgm:spPr/>
      <dgm:t>
        <a:bodyPr/>
        <a:lstStyle/>
        <a:p>
          <a:r>
            <a:rPr lang="fr-FR" dirty="0" smtClean="0"/>
            <a:t>Clauses générales</a:t>
          </a:r>
          <a:endParaRPr lang="fr-FR" dirty="0"/>
        </a:p>
      </dgm:t>
    </dgm:pt>
    <dgm:pt modelId="{4C38EA6B-B9DE-4039-843F-71AA60E0B9B7}" type="parTrans" cxnId="{E3E175CE-95AE-479B-84AC-4317B05B7719}">
      <dgm:prSet/>
      <dgm:spPr/>
      <dgm:t>
        <a:bodyPr/>
        <a:lstStyle/>
        <a:p>
          <a:endParaRPr lang="fr-FR"/>
        </a:p>
      </dgm:t>
    </dgm:pt>
    <dgm:pt modelId="{F5633ECD-D637-4A6F-9D8B-D235FD11380B}" type="sibTrans" cxnId="{E3E175CE-95AE-479B-84AC-4317B05B7719}">
      <dgm:prSet/>
      <dgm:spPr/>
      <dgm:t>
        <a:bodyPr/>
        <a:lstStyle/>
        <a:p>
          <a:endParaRPr lang="fr-FR"/>
        </a:p>
      </dgm:t>
    </dgm:pt>
    <dgm:pt modelId="{EA812376-F71D-4CC2-AF32-6E51DB66F545}">
      <dgm:prSet phldrT="[Texte]"/>
      <dgm:spPr/>
      <dgm:t>
        <a:bodyPr/>
        <a:lstStyle/>
        <a:p>
          <a:r>
            <a:rPr lang="fr-FR" dirty="0" smtClean="0"/>
            <a:t>Clauses facultatives</a:t>
          </a:r>
          <a:endParaRPr lang="fr-FR" dirty="0"/>
        </a:p>
      </dgm:t>
    </dgm:pt>
    <dgm:pt modelId="{7DF9CF06-0975-4A01-B7AB-1A75118B9590}" type="parTrans" cxnId="{3034122C-C09A-41B7-AE18-8E2B496D0538}">
      <dgm:prSet/>
      <dgm:spPr/>
      <dgm:t>
        <a:bodyPr/>
        <a:lstStyle/>
        <a:p>
          <a:endParaRPr lang="fr-FR"/>
        </a:p>
      </dgm:t>
    </dgm:pt>
    <dgm:pt modelId="{1DBE3C09-11E3-413B-806F-A7450F261FE7}" type="sibTrans" cxnId="{3034122C-C09A-41B7-AE18-8E2B496D0538}">
      <dgm:prSet/>
      <dgm:spPr/>
      <dgm:t>
        <a:bodyPr/>
        <a:lstStyle/>
        <a:p>
          <a:endParaRPr lang="fr-FR"/>
        </a:p>
      </dgm:t>
    </dgm:pt>
    <dgm:pt modelId="{5AF0C958-4AFC-4914-80BD-F3B3E3B0E75A}" type="pres">
      <dgm:prSet presAssocID="{B514A72F-AF6E-448A-8990-F920851C4176}" presName="Name0" presStyleCnt="0">
        <dgm:presLayoutVars>
          <dgm:chMax val="1"/>
          <dgm:chPref val="1"/>
          <dgm:dir/>
          <dgm:resizeHandles/>
        </dgm:presLayoutVars>
      </dgm:prSet>
      <dgm:spPr/>
      <dgm:t>
        <a:bodyPr/>
        <a:lstStyle/>
        <a:p>
          <a:endParaRPr lang="fr-FR"/>
        </a:p>
      </dgm:t>
    </dgm:pt>
    <dgm:pt modelId="{18B466D1-C3D3-4944-BB76-5D5B51F6D55C}" type="pres">
      <dgm:prSet presAssocID="{738AA19B-7480-4E18-8CDB-CAC3099F208B}" presName="Parent" presStyleLbl="node1" presStyleIdx="0" presStyleCnt="2">
        <dgm:presLayoutVars>
          <dgm:chMax val="4"/>
          <dgm:chPref val="3"/>
        </dgm:presLayoutVars>
      </dgm:prSet>
      <dgm:spPr/>
      <dgm:t>
        <a:bodyPr/>
        <a:lstStyle/>
        <a:p>
          <a:endParaRPr lang="fr-FR"/>
        </a:p>
      </dgm:t>
    </dgm:pt>
    <dgm:pt modelId="{138496BD-FD47-402B-9F51-B303935A0AF8}" type="pres">
      <dgm:prSet presAssocID="{7AB537B0-B7C3-424D-B80D-901A642D3C5F}" presName="Accent" presStyleLbl="node1" presStyleIdx="1" presStyleCnt="2"/>
      <dgm:spPr/>
    </dgm:pt>
    <dgm:pt modelId="{2B68E40C-109C-4BE5-A5B6-1989DAAEDB23}" type="pres">
      <dgm:prSet presAssocID="{7AB537B0-B7C3-424D-B80D-901A642D3C5F}" presName="Image1" presStyleLbl="fgImgPlace1" presStyleIdx="0" presStyleCnt="3"/>
      <dgm:spPr/>
    </dgm:pt>
    <dgm:pt modelId="{D452F20D-EFE1-4C40-9FAF-6E122EC03E97}" type="pres">
      <dgm:prSet presAssocID="{7AB537B0-B7C3-424D-B80D-901A642D3C5F}" presName="Child1" presStyleLbl="revTx" presStyleIdx="0" presStyleCnt="3">
        <dgm:presLayoutVars>
          <dgm:chMax val="0"/>
          <dgm:chPref val="0"/>
          <dgm:bulletEnabled val="1"/>
        </dgm:presLayoutVars>
      </dgm:prSet>
      <dgm:spPr/>
      <dgm:t>
        <a:bodyPr/>
        <a:lstStyle/>
        <a:p>
          <a:endParaRPr lang="fr-FR"/>
        </a:p>
      </dgm:t>
    </dgm:pt>
    <dgm:pt modelId="{35C9E492-A876-42A0-925F-3E3A49AFC236}" type="pres">
      <dgm:prSet presAssocID="{199F044A-13C5-4CE9-ABAF-4819FF0F2ABE}" presName="Image2" presStyleCnt="0"/>
      <dgm:spPr/>
    </dgm:pt>
    <dgm:pt modelId="{B014BF3A-52B4-4849-B0A0-F120B3D27DD6}" type="pres">
      <dgm:prSet presAssocID="{199F044A-13C5-4CE9-ABAF-4819FF0F2ABE}" presName="Image" presStyleLbl="fgImgPlace1" presStyleIdx="1" presStyleCnt="3"/>
      <dgm:spPr/>
    </dgm:pt>
    <dgm:pt modelId="{661430AB-8CD3-4DCB-B3D6-9FE578380D91}" type="pres">
      <dgm:prSet presAssocID="{199F044A-13C5-4CE9-ABAF-4819FF0F2ABE}" presName="Child2" presStyleLbl="revTx" presStyleIdx="1" presStyleCnt="3">
        <dgm:presLayoutVars>
          <dgm:chMax val="0"/>
          <dgm:chPref val="0"/>
          <dgm:bulletEnabled val="1"/>
        </dgm:presLayoutVars>
      </dgm:prSet>
      <dgm:spPr/>
      <dgm:t>
        <a:bodyPr/>
        <a:lstStyle/>
        <a:p>
          <a:endParaRPr lang="fr-FR"/>
        </a:p>
      </dgm:t>
    </dgm:pt>
    <dgm:pt modelId="{98DADE62-84D2-453B-9A44-B5FBBB45D36C}" type="pres">
      <dgm:prSet presAssocID="{EA812376-F71D-4CC2-AF32-6E51DB66F545}" presName="Image3" presStyleCnt="0"/>
      <dgm:spPr/>
    </dgm:pt>
    <dgm:pt modelId="{08265948-680B-44E9-8CB0-2EB0D50A2481}" type="pres">
      <dgm:prSet presAssocID="{EA812376-F71D-4CC2-AF32-6E51DB66F545}" presName="Image" presStyleLbl="fgImgPlace1" presStyleIdx="2" presStyleCnt="3"/>
      <dgm:spPr/>
    </dgm:pt>
    <dgm:pt modelId="{3D198780-CB88-401A-8D79-F7C6AABE54DE}" type="pres">
      <dgm:prSet presAssocID="{EA812376-F71D-4CC2-AF32-6E51DB66F545}" presName="Child3" presStyleLbl="revTx" presStyleIdx="2" presStyleCnt="3">
        <dgm:presLayoutVars>
          <dgm:chMax val="0"/>
          <dgm:chPref val="0"/>
          <dgm:bulletEnabled val="1"/>
        </dgm:presLayoutVars>
      </dgm:prSet>
      <dgm:spPr/>
      <dgm:t>
        <a:bodyPr/>
        <a:lstStyle/>
        <a:p>
          <a:endParaRPr lang="fr-FR"/>
        </a:p>
      </dgm:t>
    </dgm:pt>
  </dgm:ptLst>
  <dgm:cxnLst>
    <dgm:cxn modelId="{99756287-890D-42B2-BF62-CA8842E11EA2}" type="presOf" srcId="{7AB537B0-B7C3-424D-B80D-901A642D3C5F}" destId="{D452F20D-EFE1-4C40-9FAF-6E122EC03E97}" srcOrd="0" destOrd="0" presId="urn:microsoft.com/office/officeart/2011/layout/RadialPictureList"/>
    <dgm:cxn modelId="{E3E175CE-95AE-479B-84AC-4317B05B7719}" srcId="{738AA19B-7480-4E18-8CDB-CAC3099F208B}" destId="{199F044A-13C5-4CE9-ABAF-4819FF0F2ABE}" srcOrd="1" destOrd="0" parTransId="{4C38EA6B-B9DE-4039-843F-71AA60E0B9B7}" sibTransId="{F5633ECD-D637-4A6F-9D8B-D235FD11380B}"/>
    <dgm:cxn modelId="{6226A595-7682-46E6-A602-E48ECBB5CA89}" type="presOf" srcId="{199F044A-13C5-4CE9-ABAF-4819FF0F2ABE}" destId="{661430AB-8CD3-4DCB-B3D6-9FE578380D91}" srcOrd="0" destOrd="0" presId="urn:microsoft.com/office/officeart/2011/layout/RadialPictureList"/>
    <dgm:cxn modelId="{3034122C-C09A-41B7-AE18-8E2B496D0538}" srcId="{738AA19B-7480-4E18-8CDB-CAC3099F208B}" destId="{EA812376-F71D-4CC2-AF32-6E51DB66F545}" srcOrd="2" destOrd="0" parTransId="{7DF9CF06-0975-4A01-B7AB-1A75118B9590}" sibTransId="{1DBE3C09-11E3-413B-806F-A7450F261FE7}"/>
    <dgm:cxn modelId="{9AF02305-DF6F-4671-8D4E-DB7CAF573B0A}" type="presOf" srcId="{EA812376-F71D-4CC2-AF32-6E51DB66F545}" destId="{3D198780-CB88-401A-8D79-F7C6AABE54DE}" srcOrd="0" destOrd="0" presId="urn:microsoft.com/office/officeart/2011/layout/RadialPictureList"/>
    <dgm:cxn modelId="{042A61CB-37E8-4D73-9A47-5F037BB6409D}" type="presOf" srcId="{B514A72F-AF6E-448A-8990-F920851C4176}" destId="{5AF0C958-4AFC-4914-80BD-F3B3E3B0E75A}" srcOrd="0" destOrd="0" presId="urn:microsoft.com/office/officeart/2011/layout/RadialPictureList"/>
    <dgm:cxn modelId="{CD487B42-4D98-4E70-8637-A05AB3317A55}" srcId="{738AA19B-7480-4E18-8CDB-CAC3099F208B}" destId="{7AB537B0-B7C3-424D-B80D-901A642D3C5F}" srcOrd="0" destOrd="0" parTransId="{B48F5C41-11EB-4BA3-AA61-BB58AC924748}" sibTransId="{C7B65333-6430-4838-B70A-515BBDD13C26}"/>
    <dgm:cxn modelId="{4B6BEF99-AF13-43D0-A178-EE5DF0076F02}" srcId="{B514A72F-AF6E-448A-8990-F920851C4176}" destId="{738AA19B-7480-4E18-8CDB-CAC3099F208B}" srcOrd="0" destOrd="0" parTransId="{971B8444-483C-47BE-8A18-02CE19612E85}" sibTransId="{0B209B1C-8210-40A1-A584-26AB78BA265E}"/>
    <dgm:cxn modelId="{56D75194-9858-40CD-9C44-2D8CF4F438AF}" type="presOf" srcId="{738AA19B-7480-4E18-8CDB-CAC3099F208B}" destId="{18B466D1-C3D3-4944-BB76-5D5B51F6D55C}" srcOrd="0" destOrd="0" presId="urn:microsoft.com/office/officeart/2011/layout/RadialPictureList"/>
    <dgm:cxn modelId="{8728AC8C-52CD-48EB-91CB-446671EA63AA}" type="presParOf" srcId="{5AF0C958-4AFC-4914-80BD-F3B3E3B0E75A}" destId="{18B466D1-C3D3-4944-BB76-5D5B51F6D55C}" srcOrd="0" destOrd="0" presId="urn:microsoft.com/office/officeart/2011/layout/RadialPictureList"/>
    <dgm:cxn modelId="{B9E155B3-8658-4BCD-8FA3-674D2632DB7D}" type="presParOf" srcId="{5AF0C958-4AFC-4914-80BD-F3B3E3B0E75A}" destId="{138496BD-FD47-402B-9F51-B303935A0AF8}" srcOrd="1" destOrd="0" presId="urn:microsoft.com/office/officeart/2011/layout/RadialPictureList"/>
    <dgm:cxn modelId="{64F3A9EA-8833-46F6-A82E-1B0264DEAC90}" type="presParOf" srcId="{5AF0C958-4AFC-4914-80BD-F3B3E3B0E75A}" destId="{2B68E40C-109C-4BE5-A5B6-1989DAAEDB23}" srcOrd="2" destOrd="0" presId="urn:microsoft.com/office/officeart/2011/layout/RadialPictureList"/>
    <dgm:cxn modelId="{49FD2231-8F11-4147-AB45-7A455A2EFC7C}" type="presParOf" srcId="{5AF0C958-4AFC-4914-80BD-F3B3E3B0E75A}" destId="{D452F20D-EFE1-4C40-9FAF-6E122EC03E97}" srcOrd="3" destOrd="0" presId="urn:microsoft.com/office/officeart/2011/layout/RadialPictureList"/>
    <dgm:cxn modelId="{18D743B4-9421-468C-9683-795A262D26CD}" type="presParOf" srcId="{5AF0C958-4AFC-4914-80BD-F3B3E3B0E75A}" destId="{35C9E492-A876-42A0-925F-3E3A49AFC236}" srcOrd="4" destOrd="0" presId="urn:microsoft.com/office/officeart/2011/layout/RadialPictureList"/>
    <dgm:cxn modelId="{E1347BE7-339E-4408-AAF8-299D64222E80}" type="presParOf" srcId="{35C9E492-A876-42A0-925F-3E3A49AFC236}" destId="{B014BF3A-52B4-4849-B0A0-F120B3D27DD6}" srcOrd="0" destOrd="0" presId="urn:microsoft.com/office/officeart/2011/layout/RadialPictureList"/>
    <dgm:cxn modelId="{A44C4A91-EB27-47CF-83BA-1D593AF9CF04}" type="presParOf" srcId="{5AF0C958-4AFC-4914-80BD-F3B3E3B0E75A}" destId="{661430AB-8CD3-4DCB-B3D6-9FE578380D91}" srcOrd="5" destOrd="0" presId="urn:microsoft.com/office/officeart/2011/layout/RadialPictureList"/>
    <dgm:cxn modelId="{ACEA3CCF-6E18-4A41-8237-FF5A77A09170}" type="presParOf" srcId="{5AF0C958-4AFC-4914-80BD-F3B3E3B0E75A}" destId="{98DADE62-84D2-453B-9A44-B5FBBB45D36C}" srcOrd="6" destOrd="0" presId="urn:microsoft.com/office/officeart/2011/layout/RadialPictureList"/>
    <dgm:cxn modelId="{8CCD517F-4F80-4CAC-A66B-BF41CB4E98A6}" type="presParOf" srcId="{98DADE62-84D2-453B-9A44-B5FBBB45D36C}" destId="{08265948-680B-44E9-8CB0-2EB0D50A2481}" srcOrd="0" destOrd="0" presId="urn:microsoft.com/office/officeart/2011/layout/RadialPictureList"/>
    <dgm:cxn modelId="{9E444B30-A3C3-455B-B608-FAA4DBE8B0AE}" type="presParOf" srcId="{5AF0C958-4AFC-4914-80BD-F3B3E3B0E75A}" destId="{3D198780-CB88-401A-8D79-F7C6AABE54DE}"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C3CB6A-5070-4E04-8518-2381F34648CF}"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fr-FR"/>
        </a:p>
      </dgm:t>
    </dgm:pt>
    <dgm:pt modelId="{D4B19ADB-34BF-4361-8FCD-F429F0917CA2}">
      <dgm:prSet phldrT="[Texte]" custT="1"/>
      <dgm:spPr>
        <a:solidFill>
          <a:schemeClr val="tx2">
            <a:lumMod val="20000"/>
            <a:lumOff val="80000"/>
          </a:schemeClr>
        </a:solidFill>
      </dgm:spPr>
      <dgm:t>
        <a:bodyPr/>
        <a:lstStyle/>
        <a:p>
          <a:r>
            <a:rPr lang="fr-FR" sz="2800" dirty="0" smtClean="0">
              <a:solidFill>
                <a:schemeClr val="tx1"/>
              </a:solidFill>
            </a:rPr>
            <a:t>Objet</a:t>
          </a:r>
          <a:endParaRPr lang="fr-FR" sz="2800" dirty="0">
            <a:solidFill>
              <a:schemeClr val="tx1"/>
            </a:solidFill>
          </a:endParaRPr>
        </a:p>
      </dgm:t>
    </dgm:pt>
    <dgm:pt modelId="{531BA8FA-AD97-4EAC-8254-4763FF55A482}" type="parTrans" cxnId="{8C3AF19F-64E0-4B79-B413-19CDF2F6214D}">
      <dgm:prSet/>
      <dgm:spPr/>
      <dgm:t>
        <a:bodyPr/>
        <a:lstStyle/>
        <a:p>
          <a:endParaRPr lang="fr-FR"/>
        </a:p>
      </dgm:t>
    </dgm:pt>
    <dgm:pt modelId="{F63E75E3-C918-4E55-A28B-99A4541911C6}" type="sibTrans" cxnId="{8C3AF19F-64E0-4B79-B413-19CDF2F6214D}">
      <dgm:prSet/>
      <dgm:spPr/>
      <dgm:t>
        <a:bodyPr/>
        <a:lstStyle/>
        <a:p>
          <a:endParaRPr lang="fr-FR"/>
        </a:p>
      </dgm:t>
    </dgm:pt>
    <dgm:pt modelId="{34DC49D9-424B-424B-8511-8CDC9F91CF6D}">
      <dgm:prSet phldrT="[Texte]" custT="1"/>
      <dgm:spPr>
        <a:solidFill>
          <a:schemeClr val="tx2">
            <a:lumMod val="20000"/>
            <a:lumOff val="80000"/>
            <a:alpha val="90000"/>
          </a:schemeClr>
        </a:solidFill>
        <a:ln>
          <a:solidFill>
            <a:schemeClr val="bg2">
              <a:alpha val="90000"/>
            </a:schemeClr>
          </a:solidFill>
        </a:ln>
      </dgm:spPr>
      <dgm:t>
        <a:bodyPr/>
        <a:lstStyle/>
        <a:p>
          <a:pPr>
            <a:lnSpc>
              <a:spcPct val="100000"/>
            </a:lnSpc>
          </a:pPr>
          <a:r>
            <a:rPr lang="fr-FR" sz="1800" dirty="0" smtClean="0"/>
            <a:t>Employeur : évaluer compétences du salarié</a:t>
          </a:r>
          <a:endParaRPr lang="fr-FR" sz="1800" dirty="0"/>
        </a:p>
      </dgm:t>
    </dgm:pt>
    <dgm:pt modelId="{BB8FD12D-9675-45A1-AC03-3E0F47A03A77}" type="parTrans" cxnId="{ED75E1CC-06E5-4BD0-A853-264BDBCDD562}">
      <dgm:prSet/>
      <dgm:spPr/>
      <dgm:t>
        <a:bodyPr/>
        <a:lstStyle/>
        <a:p>
          <a:endParaRPr lang="fr-FR"/>
        </a:p>
      </dgm:t>
    </dgm:pt>
    <dgm:pt modelId="{CF94B38E-AB51-445F-BC13-A68392C46035}" type="sibTrans" cxnId="{ED75E1CC-06E5-4BD0-A853-264BDBCDD562}">
      <dgm:prSet/>
      <dgm:spPr/>
      <dgm:t>
        <a:bodyPr/>
        <a:lstStyle/>
        <a:p>
          <a:endParaRPr lang="fr-FR"/>
        </a:p>
      </dgm:t>
    </dgm:pt>
    <dgm:pt modelId="{513B12F2-10CF-4DCB-BDE0-B3999B90F66A}">
      <dgm:prSet phldrT="[Texte]" custT="1"/>
      <dgm:spPr>
        <a:solidFill>
          <a:srgbClr val="FF9933"/>
        </a:solidFill>
      </dgm:spPr>
      <dgm:t>
        <a:bodyPr/>
        <a:lstStyle/>
        <a:p>
          <a:r>
            <a:rPr lang="fr-FR" sz="2800" dirty="0" smtClean="0"/>
            <a:t>Durée</a:t>
          </a:r>
          <a:endParaRPr lang="fr-FR" sz="2800" dirty="0"/>
        </a:p>
      </dgm:t>
    </dgm:pt>
    <dgm:pt modelId="{99ABA4AC-78A2-400A-81E3-A2688ABC8807}" type="parTrans" cxnId="{34A552C2-4E1D-4483-9712-923B40782D94}">
      <dgm:prSet/>
      <dgm:spPr/>
      <dgm:t>
        <a:bodyPr/>
        <a:lstStyle/>
        <a:p>
          <a:endParaRPr lang="fr-FR"/>
        </a:p>
      </dgm:t>
    </dgm:pt>
    <dgm:pt modelId="{DA70BEB9-6236-49EB-B911-F2E10335166F}" type="sibTrans" cxnId="{34A552C2-4E1D-4483-9712-923B40782D94}">
      <dgm:prSet/>
      <dgm:spPr/>
      <dgm:t>
        <a:bodyPr/>
        <a:lstStyle/>
        <a:p>
          <a:endParaRPr lang="fr-FR"/>
        </a:p>
      </dgm:t>
    </dgm:pt>
    <dgm:pt modelId="{15A5A341-1327-48EC-971A-F50F2798E8B5}">
      <dgm:prSet phldrT="[Texte]" custT="1"/>
      <dgm:spPr>
        <a:solidFill>
          <a:srgbClr val="FF9933">
            <a:alpha val="90000"/>
          </a:srgbClr>
        </a:solidFill>
      </dgm:spPr>
      <dgm:t>
        <a:bodyPr/>
        <a:lstStyle/>
        <a:p>
          <a:r>
            <a:rPr lang="fr-FR" sz="1600" dirty="0" smtClean="0"/>
            <a:t>2 mois pour ouvriers et employés</a:t>
          </a:r>
          <a:endParaRPr lang="fr-FR" sz="1600" dirty="0"/>
        </a:p>
      </dgm:t>
    </dgm:pt>
    <dgm:pt modelId="{B796AA4F-9799-4CEF-8C6A-963E5259FE76}" type="parTrans" cxnId="{53B5BB60-9A02-4818-8EAA-B5D246B29B9F}">
      <dgm:prSet/>
      <dgm:spPr/>
      <dgm:t>
        <a:bodyPr/>
        <a:lstStyle/>
        <a:p>
          <a:endParaRPr lang="fr-FR"/>
        </a:p>
      </dgm:t>
    </dgm:pt>
    <dgm:pt modelId="{DA5CFC32-7E8A-4870-8205-C2AD782C96EC}" type="sibTrans" cxnId="{53B5BB60-9A02-4818-8EAA-B5D246B29B9F}">
      <dgm:prSet/>
      <dgm:spPr/>
      <dgm:t>
        <a:bodyPr/>
        <a:lstStyle/>
        <a:p>
          <a:endParaRPr lang="fr-FR"/>
        </a:p>
      </dgm:t>
    </dgm:pt>
    <dgm:pt modelId="{87783C37-0FF9-4964-BC2D-6D25C560629B}">
      <dgm:prSet phldrT="[Texte]"/>
      <dgm:spPr>
        <a:solidFill>
          <a:srgbClr val="FAE0C6"/>
        </a:solidFill>
      </dgm:spPr>
      <dgm:t>
        <a:bodyPr/>
        <a:lstStyle/>
        <a:p>
          <a:r>
            <a:rPr lang="fr-FR" dirty="0" smtClean="0">
              <a:solidFill>
                <a:schemeClr val="tx1"/>
              </a:solidFill>
            </a:rPr>
            <a:t>Renouvellement</a:t>
          </a:r>
          <a:endParaRPr lang="fr-FR" dirty="0"/>
        </a:p>
      </dgm:t>
    </dgm:pt>
    <dgm:pt modelId="{1F27D3AC-18C8-44F4-9713-A4FB9180B617}" type="parTrans" cxnId="{8AB3A79D-3A2A-40AC-B3E9-0547A6962F7E}">
      <dgm:prSet/>
      <dgm:spPr/>
      <dgm:t>
        <a:bodyPr/>
        <a:lstStyle/>
        <a:p>
          <a:endParaRPr lang="fr-FR"/>
        </a:p>
      </dgm:t>
    </dgm:pt>
    <dgm:pt modelId="{AB79655E-F3D4-41C3-9F31-00E4FE9BC092}" type="sibTrans" cxnId="{8AB3A79D-3A2A-40AC-B3E9-0547A6962F7E}">
      <dgm:prSet/>
      <dgm:spPr/>
      <dgm:t>
        <a:bodyPr/>
        <a:lstStyle/>
        <a:p>
          <a:endParaRPr lang="fr-FR"/>
        </a:p>
      </dgm:t>
    </dgm:pt>
    <dgm:pt modelId="{B1602738-1150-40F8-931C-CEB27EF918B4}">
      <dgm:prSet phldrT="[Texte]"/>
      <dgm:spPr>
        <a:solidFill>
          <a:srgbClr val="FAE0C6">
            <a:alpha val="89804"/>
          </a:srgbClr>
        </a:solidFill>
        <a:ln>
          <a:solidFill>
            <a:srgbClr val="FAE0C6">
              <a:alpha val="90000"/>
            </a:srgbClr>
          </a:solidFill>
        </a:ln>
      </dgm:spPr>
      <dgm:t>
        <a:bodyPr/>
        <a:lstStyle/>
        <a:p>
          <a:r>
            <a:rPr lang="fr-FR" dirty="0" smtClean="0"/>
            <a:t>Si prévu par la convention collective</a:t>
          </a:r>
          <a:endParaRPr lang="fr-FR" dirty="0"/>
        </a:p>
      </dgm:t>
    </dgm:pt>
    <dgm:pt modelId="{F780CB3E-E636-41EC-BBC1-1BCB3C0DB23D}" type="parTrans" cxnId="{84CEE457-897F-4D77-94A9-BA480D7188C9}">
      <dgm:prSet/>
      <dgm:spPr/>
      <dgm:t>
        <a:bodyPr/>
        <a:lstStyle/>
        <a:p>
          <a:endParaRPr lang="fr-FR"/>
        </a:p>
      </dgm:t>
    </dgm:pt>
    <dgm:pt modelId="{9D3CFA69-3882-452F-8B56-4A6BCD888D18}" type="sibTrans" cxnId="{84CEE457-897F-4D77-94A9-BA480D7188C9}">
      <dgm:prSet/>
      <dgm:spPr/>
      <dgm:t>
        <a:bodyPr/>
        <a:lstStyle/>
        <a:p>
          <a:endParaRPr lang="fr-FR"/>
        </a:p>
      </dgm:t>
    </dgm:pt>
    <dgm:pt modelId="{C7D15B4D-3330-423C-A876-668CC2E1B48F}">
      <dgm:prSet phldrT="[Texte]"/>
      <dgm:spPr>
        <a:solidFill>
          <a:srgbClr val="FAE0C6">
            <a:alpha val="89804"/>
          </a:srgbClr>
        </a:solidFill>
        <a:ln>
          <a:solidFill>
            <a:srgbClr val="FAE0C6">
              <a:alpha val="90000"/>
            </a:srgbClr>
          </a:solidFill>
        </a:ln>
      </dgm:spPr>
      <dgm:t>
        <a:bodyPr/>
        <a:lstStyle/>
        <a:p>
          <a:r>
            <a:rPr lang="fr-FR" dirty="0" smtClean="0"/>
            <a:t>Si mentionné dans le contrat de travail</a:t>
          </a:r>
          <a:endParaRPr lang="fr-FR" dirty="0"/>
        </a:p>
      </dgm:t>
    </dgm:pt>
    <dgm:pt modelId="{CB00DB4A-1AA5-4619-AFA8-DEE1DD3BA1B7}" type="parTrans" cxnId="{15FEC450-456C-454C-BCA0-3A43BC2BF5D5}">
      <dgm:prSet/>
      <dgm:spPr/>
      <dgm:t>
        <a:bodyPr/>
        <a:lstStyle/>
        <a:p>
          <a:endParaRPr lang="fr-FR"/>
        </a:p>
      </dgm:t>
    </dgm:pt>
    <dgm:pt modelId="{07B46068-72EB-4B21-B141-C0289A6486F5}" type="sibTrans" cxnId="{15FEC450-456C-454C-BCA0-3A43BC2BF5D5}">
      <dgm:prSet/>
      <dgm:spPr/>
      <dgm:t>
        <a:bodyPr/>
        <a:lstStyle/>
        <a:p>
          <a:endParaRPr lang="fr-FR"/>
        </a:p>
      </dgm:t>
    </dgm:pt>
    <dgm:pt modelId="{7196A64F-138C-4916-87BF-7767DB7B34C2}">
      <dgm:prSet custT="1"/>
      <dgm:spPr>
        <a:solidFill>
          <a:schemeClr val="tx2">
            <a:lumMod val="20000"/>
            <a:lumOff val="80000"/>
            <a:alpha val="90000"/>
          </a:schemeClr>
        </a:solidFill>
        <a:ln>
          <a:solidFill>
            <a:schemeClr val="bg2">
              <a:alpha val="90000"/>
            </a:schemeClr>
          </a:solidFill>
        </a:ln>
      </dgm:spPr>
      <dgm:t>
        <a:bodyPr/>
        <a:lstStyle/>
        <a:p>
          <a:pPr>
            <a:lnSpc>
              <a:spcPct val="100000"/>
            </a:lnSpc>
          </a:pPr>
          <a:r>
            <a:rPr lang="fr-FR" sz="1800" dirty="0" smtClean="0"/>
            <a:t>Salarié :apprécier si fonctions lui conviennent</a:t>
          </a:r>
          <a:endParaRPr lang="fr-FR" sz="1800" dirty="0"/>
        </a:p>
      </dgm:t>
    </dgm:pt>
    <dgm:pt modelId="{679030EB-7A59-4F3F-8B6F-C8AAC06928A5}" type="parTrans" cxnId="{E6549FE0-7A30-46E2-B71B-FD43F53532FB}">
      <dgm:prSet/>
      <dgm:spPr/>
      <dgm:t>
        <a:bodyPr/>
        <a:lstStyle/>
        <a:p>
          <a:endParaRPr lang="fr-FR"/>
        </a:p>
      </dgm:t>
    </dgm:pt>
    <dgm:pt modelId="{F37F9F60-5FD8-4986-B068-D3EA9E609E25}" type="sibTrans" cxnId="{E6549FE0-7A30-46E2-B71B-FD43F53532FB}">
      <dgm:prSet/>
      <dgm:spPr/>
      <dgm:t>
        <a:bodyPr/>
        <a:lstStyle/>
        <a:p>
          <a:endParaRPr lang="fr-FR"/>
        </a:p>
      </dgm:t>
    </dgm:pt>
    <dgm:pt modelId="{5BA020B1-F48C-4344-A735-DE236218146F}">
      <dgm:prSet phldrT="[Texte]"/>
      <dgm:spPr>
        <a:solidFill>
          <a:srgbClr val="FF9933">
            <a:alpha val="90000"/>
          </a:srgbClr>
        </a:solidFill>
      </dgm:spPr>
      <dgm:t>
        <a:bodyPr/>
        <a:lstStyle/>
        <a:p>
          <a:endParaRPr lang="fr-FR" sz="1200" dirty="0"/>
        </a:p>
      </dgm:t>
    </dgm:pt>
    <dgm:pt modelId="{AB51EA56-2E04-42E0-AB86-DAA88217FFAA}" type="parTrans" cxnId="{FC5CDBBB-2078-4B33-A77E-748FC02A3B9D}">
      <dgm:prSet/>
      <dgm:spPr/>
      <dgm:t>
        <a:bodyPr/>
        <a:lstStyle/>
        <a:p>
          <a:endParaRPr lang="fr-FR"/>
        </a:p>
      </dgm:t>
    </dgm:pt>
    <dgm:pt modelId="{CC4DFD93-40EC-46CD-A251-16D5179EB37D}" type="sibTrans" cxnId="{FC5CDBBB-2078-4B33-A77E-748FC02A3B9D}">
      <dgm:prSet/>
      <dgm:spPr/>
      <dgm:t>
        <a:bodyPr/>
        <a:lstStyle/>
        <a:p>
          <a:endParaRPr lang="fr-FR"/>
        </a:p>
      </dgm:t>
    </dgm:pt>
    <dgm:pt modelId="{7FF435E4-7012-41BC-AE68-5BBBE9F7AF69}">
      <dgm:prSet phldrT="[Texte]" custT="1"/>
      <dgm:spPr>
        <a:solidFill>
          <a:srgbClr val="FF9933">
            <a:alpha val="90000"/>
          </a:srgbClr>
        </a:solidFill>
      </dgm:spPr>
      <dgm:t>
        <a:bodyPr/>
        <a:lstStyle/>
        <a:p>
          <a:r>
            <a:rPr lang="fr-FR" sz="1600" dirty="0" smtClean="0"/>
            <a:t>3 mois pour techniciens et agents de maitrise</a:t>
          </a:r>
          <a:endParaRPr lang="fr-FR" sz="1600" dirty="0"/>
        </a:p>
      </dgm:t>
    </dgm:pt>
    <dgm:pt modelId="{10364CEB-E373-4F8B-A65A-7AA81A2756AD}" type="parTrans" cxnId="{87462B3B-72A6-4C26-9FA9-E304D629AE75}">
      <dgm:prSet/>
      <dgm:spPr/>
      <dgm:t>
        <a:bodyPr/>
        <a:lstStyle/>
        <a:p>
          <a:endParaRPr lang="fr-FR"/>
        </a:p>
      </dgm:t>
    </dgm:pt>
    <dgm:pt modelId="{895DC51E-5001-42A2-B118-0BF51EAC8DE3}" type="sibTrans" cxnId="{87462B3B-72A6-4C26-9FA9-E304D629AE75}">
      <dgm:prSet/>
      <dgm:spPr/>
      <dgm:t>
        <a:bodyPr/>
        <a:lstStyle/>
        <a:p>
          <a:endParaRPr lang="fr-FR"/>
        </a:p>
      </dgm:t>
    </dgm:pt>
    <dgm:pt modelId="{10508BDA-AC18-43BD-9784-8B4BA3DE53F0}">
      <dgm:prSet phldrT="[Texte]" custT="1"/>
      <dgm:spPr>
        <a:solidFill>
          <a:srgbClr val="FF9933">
            <a:alpha val="90000"/>
          </a:srgbClr>
        </a:solidFill>
      </dgm:spPr>
      <dgm:t>
        <a:bodyPr/>
        <a:lstStyle/>
        <a:p>
          <a:r>
            <a:rPr lang="fr-FR" sz="1600" dirty="0" smtClean="0"/>
            <a:t>4 mois pour cadres</a:t>
          </a:r>
          <a:endParaRPr lang="fr-FR" sz="1600" dirty="0"/>
        </a:p>
      </dgm:t>
    </dgm:pt>
    <dgm:pt modelId="{CD9C4CA6-027A-43FD-8C6A-0D29BF53E447}" type="parTrans" cxnId="{F80736F2-8A19-4078-8B40-F40378A6DA2B}">
      <dgm:prSet/>
      <dgm:spPr/>
      <dgm:t>
        <a:bodyPr/>
        <a:lstStyle/>
        <a:p>
          <a:endParaRPr lang="fr-FR"/>
        </a:p>
      </dgm:t>
    </dgm:pt>
    <dgm:pt modelId="{E1B0C05E-AC07-4EBD-AB48-636BC0E320ED}" type="sibTrans" cxnId="{F80736F2-8A19-4078-8B40-F40378A6DA2B}">
      <dgm:prSet/>
      <dgm:spPr/>
      <dgm:t>
        <a:bodyPr/>
        <a:lstStyle/>
        <a:p>
          <a:endParaRPr lang="fr-FR"/>
        </a:p>
      </dgm:t>
    </dgm:pt>
    <dgm:pt modelId="{97AA2123-CACE-4927-94E5-D29D98343FB4}" type="pres">
      <dgm:prSet presAssocID="{9BC3CB6A-5070-4E04-8518-2381F34648CF}" presName="Name0" presStyleCnt="0">
        <dgm:presLayoutVars>
          <dgm:dir/>
          <dgm:animLvl val="lvl"/>
          <dgm:resizeHandles val="exact"/>
        </dgm:presLayoutVars>
      </dgm:prSet>
      <dgm:spPr/>
      <dgm:t>
        <a:bodyPr/>
        <a:lstStyle/>
        <a:p>
          <a:endParaRPr lang="fr-FR"/>
        </a:p>
      </dgm:t>
    </dgm:pt>
    <dgm:pt modelId="{B323091D-4B19-474B-BD85-D15390D93B42}" type="pres">
      <dgm:prSet presAssocID="{D4B19ADB-34BF-4361-8FCD-F429F0917CA2}" presName="linNode" presStyleCnt="0"/>
      <dgm:spPr/>
    </dgm:pt>
    <dgm:pt modelId="{A6145654-8B82-440F-BA0A-A2AE8F84FD4C}" type="pres">
      <dgm:prSet presAssocID="{D4B19ADB-34BF-4361-8FCD-F429F0917CA2}" presName="parentText" presStyleLbl="node1" presStyleIdx="0" presStyleCnt="3">
        <dgm:presLayoutVars>
          <dgm:chMax val="1"/>
          <dgm:bulletEnabled val="1"/>
        </dgm:presLayoutVars>
      </dgm:prSet>
      <dgm:spPr/>
      <dgm:t>
        <a:bodyPr/>
        <a:lstStyle/>
        <a:p>
          <a:endParaRPr lang="fr-FR"/>
        </a:p>
      </dgm:t>
    </dgm:pt>
    <dgm:pt modelId="{175DBDB5-8775-4CA4-BA9D-22F65F98F8E6}" type="pres">
      <dgm:prSet presAssocID="{D4B19ADB-34BF-4361-8FCD-F429F0917CA2}" presName="descendantText" presStyleLbl="alignAccFollowNode1" presStyleIdx="0" presStyleCnt="3">
        <dgm:presLayoutVars>
          <dgm:bulletEnabled val="1"/>
        </dgm:presLayoutVars>
      </dgm:prSet>
      <dgm:spPr/>
      <dgm:t>
        <a:bodyPr/>
        <a:lstStyle/>
        <a:p>
          <a:endParaRPr lang="fr-FR"/>
        </a:p>
      </dgm:t>
    </dgm:pt>
    <dgm:pt modelId="{7CACB820-D6D6-4990-A07C-28CB3EEF722D}" type="pres">
      <dgm:prSet presAssocID="{F63E75E3-C918-4E55-A28B-99A4541911C6}" presName="sp" presStyleCnt="0"/>
      <dgm:spPr/>
    </dgm:pt>
    <dgm:pt modelId="{36659FE6-A7E2-4F68-A39C-57E68D5BF7DF}" type="pres">
      <dgm:prSet presAssocID="{513B12F2-10CF-4DCB-BDE0-B3999B90F66A}" presName="linNode" presStyleCnt="0"/>
      <dgm:spPr/>
    </dgm:pt>
    <dgm:pt modelId="{3CFE9508-2A63-493D-B5D6-42B546114F1D}" type="pres">
      <dgm:prSet presAssocID="{513B12F2-10CF-4DCB-BDE0-B3999B90F66A}" presName="parentText" presStyleLbl="node1" presStyleIdx="1" presStyleCnt="3">
        <dgm:presLayoutVars>
          <dgm:chMax val="1"/>
          <dgm:bulletEnabled val="1"/>
        </dgm:presLayoutVars>
      </dgm:prSet>
      <dgm:spPr/>
      <dgm:t>
        <a:bodyPr/>
        <a:lstStyle/>
        <a:p>
          <a:endParaRPr lang="fr-FR"/>
        </a:p>
      </dgm:t>
    </dgm:pt>
    <dgm:pt modelId="{BEBD0214-008E-43A8-9BBB-A47D007A809D}" type="pres">
      <dgm:prSet presAssocID="{513B12F2-10CF-4DCB-BDE0-B3999B90F66A}" presName="descendantText" presStyleLbl="alignAccFollowNode1" presStyleIdx="1" presStyleCnt="3" custScaleY="139877">
        <dgm:presLayoutVars>
          <dgm:bulletEnabled val="1"/>
        </dgm:presLayoutVars>
      </dgm:prSet>
      <dgm:spPr/>
      <dgm:t>
        <a:bodyPr/>
        <a:lstStyle/>
        <a:p>
          <a:endParaRPr lang="fr-FR"/>
        </a:p>
      </dgm:t>
    </dgm:pt>
    <dgm:pt modelId="{35726093-F296-4D31-B144-4DBEFC62B94C}" type="pres">
      <dgm:prSet presAssocID="{DA70BEB9-6236-49EB-B911-F2E10335166F}" presName="sp" presStyleCnt="0"/>
      <dgm:spPr/>
    </dgm:pt>
    <dgm:pt modelId="{95052754-8127-4665-8B32-8358FA4E9855}" type="pres">
      <dgm:prSet presAssocID="{87783C37-0FF9-4964-BC2D-6D25C560629B}" presName="linNode" presStyleCnt="0"/>
      <dgm:spPr/>
    </dgm:pt>
    <dgm:pt modelId="{33736E08-95B5-40E1-B7EE-E68EE0F5AF97}" type="pres">
      <dgm:prSet presAssocID="{87783C37-0FF9-4964-BC2D-6D25C560629B}" presName="parentText" presStyleLbl="node1" presStyleIdx="2" presStyleCnt="3">
        <dgm:presLayoutVars>
          <dgm:chMax val="1"/>
          <dgm:bulletEnabled val="1"/>
        </dgm:presLayoutVars>
      </dgm:prSet>
      <dgm:spPr/>
      <dgm:t>
        <a:bodyPr/>
        <a:lstStyle/>
        <a:p>
          <a:endParaRPr lang="fr-FR"/>
        </a:p>
      </dgm:t>
    </dgm:pt>
    <dgm:pt modelId="{146BC7B5-4894-4017-8CBA-D6D0874E989B}" type="pres">
      <dgm:prSet presAssocID="{87783C37-0FF9-4964-BC2D-6D25C560629B}" presName="descendantText" presStyleLbl="alignAccFollowNode1" presStyleIdx="2" presStyleCnt="3">
        <dgm:presLayoutVars>
          <dgm:bulletEnabled val="1"/>
        </dgm:presLayoutVars>
      </dgm:prSet>
      <dgm:spPr/>
      <dgm:t>
        <a:bodyPr/>
        <a:lstStyle/>
        <a:p>
          <a:endParaRPr lang="fr-FR"/>
        </a:p>
      </dgm:t>
    </dgm:pt>
  </dgm:ptLst>
  <dgm:cxnLst>
    <dgm:cxn modelId="{84CEE457-897F-4D77-94A9-BA480D7188C9}" srcId="{87783C37-0FF9-4964-BC2D-6D25C560629B}" destId="{B1602738-1150-40F8-931C-CEB27EF918B4}" srcOrd="0" destOrd="0" parTransId="{F780CB3E-E636-41EC-BBC1-1BCB3C0DB23D}" sibTransId="{9D3CFA69-3882-452F-8B56-4A6BCD888D18}"/>
    <dgm:cxn modelId="{CD901BDA-5FB9-4322-9B63-5E891D20E6DE}" type="presOf" srcId="{C7D15B4D-3330-423C-A876-668CC2E1B48F}" destId="{146BC7B5-4894-4017-8CBA-D6D0874E989B}" srcOrd="0" destOrd="1" presId="urn:microsoft.com/office/officeart/2005/8/layout/vList5"/>
    <dgm:cxn modelId="{ED75E1CC-06E5-4BD0-A853-264BDBCDD562}" srcId="{D4B19ADB-34BF-4361-8FCD-F429F0917CA2}" destId="{34DC49D9-424B-424B-8511-8CDC9F91CF6D}" srcOrd="0" destOrd="0" parTransId="{BB8FD12D-9675-45A1-AC03-3E0F47A03A77}" sibTransId="{CF94B38E-AB51-445F-BC13-A68392C46035}"/>
    <dgm:cxn modelId="{77093ADB-9660-4799-A397-AB2441CA0BDD}" type="presOf" srcId="{D4B19ADB-34BF-4361-8FCD-F429F0917CA2}" destId="{A6145654-8B82-440F-BA0A-A2AE8F84FD4C}" srcOrd="0" destOrd="0" presId="urn:microsoft.com/office/officeart/2005/8/layout/vList5"/>
    <dgm:cxn modelId="{AEFF6038-6030-4C7E-B31C-D5DE6B5233C6}" type="presOf" srcId="{9BC3CB6A-5070-4E04-8518-2381F34648CF}" destId="{97AA2123-CACE-4927-94E5-D29D98343FB4}" srcOrd="0" destOrd="0" presId="urn:microsoft.com/office/officeart/2005/8/layout/vList5"/>
    <dgm:cxn modelId="{8121D80E-1398-4980-B2D0-7EBE41F6ADF2}" type="presOf" srcId="{5BA020B1-F48C-4344-A735-DE236218146F}" destId="{BEBD0214-008E-43A8-9BBB-A47D007A809D}" srcOrd="0" destOrd="3" presId="urn:microsoft.com/office/officeart/2005/8/layout/vList5"/>
    <dgm:cxn modelId="{7162CC4B-8DE6-436D-821E-CC786EB7672F}" type="presOf" srcId="{34DC49D9-424B-424B-8511-8CDC9F91CF6D}" destId="{175DBDB5-8775-4CA4-BA9D-22F65F98F8E6}" srcOrd="0" destOrd="0" presId="urn:microsoft.com/office/officeart/2005/8/layout/vList5"/>
    <dgm:cxn modelId="{34A552C2-4E1D-4483-9712-923B40782D94}" srcId="{9BC3CB6A-5070-4E04-8518-2381F34648CF}" destId="{513B12F2-10CF-4DCB-BDE0-B3999B90F66A}" srcOrd="1" destOrd="0" parTransId="{99ABA4AC-78A2-400A-81E3-A2688ABC8807}" sibTransId="{DA70BEB9-6236-49EB-B911-F2E10335166F}"/>
    <dgm:cxn modelId="{7061AF3A-D021-48DC-A28C-C7AC4B3C574B}" type="presOf" srcId="{7FF435E4-7012-41BC-AE68-5BBBE9F7AF69}" destId="{BEBD0214-008E-43A8-9BBB-A47D007A809D}" srcOrd="0" destOrd="1" presId="urn:microsoft.com/office/officeart/2005/8/layout/vList5"/>
    <dgm:cxn modelId="{15FEC450-456C-454C-BCA0-3A43BC2BF5D5}" srcId="{87783C37-0FF9-4964-BC2D-6D25C560629B}" destId="{C7D15B4D-3330-423C-A876-668CC2E1B48F}" srcOrd="1" destOrd="0" parTransId="{CB00DB4A-1AA5-4619-AFA8-DEE1DD3BA1B7}" sibTransId="{07B46068-72EB-4B21-B141-C0289A6486F5}"/>
    <dgm:cxn modelId="{EDCB56F8-B293-4EAA-8E27-E994BEA9D7FF}" type="presOf" srcId="{7196A64F-138C-4916-87BF-7767DB7B34C2}" destId="{175DBDB5-8775-4CA4-BA9D-22F65F98F8E6}" srcOrd="0" destOrd="1" presId="urn:microsoft.com/office/officeart/2005/8/layout/vList5"/>
    <dgm:cxn modelId="{F80736F2-8A19-4078-8B40-F40378A6DA2B}" srcId="{513B12F2-10CF-4DCB-BDE0-B3999B90F66A}" destId="{10508BDA-AC18-43BD-9784-8B4BA3DE53F0}" srcOrd="2" destOrd="0" parTransId="{CD9C4CA6-027A-43FD-8C6A-0D29BF53E447}" sibTransId="{E1B0C05E-AC07-4EBD-AB48-636BC0E320ED}"/>
    <dgm:cxn modelId="{177E5766-DFCB-48CB-A2B6-0F3B80D2039D}" type="presOf" srcId="{B1602738-1150-40F8-931C-CEB27EF918B4}" destId="{146BC7B5-4894-4017-8CBA-D6D0874E989B}" srcOrd="0" destOrd="0" presId="urn:microsoft.com/office/officeart/2005/8/layout/vList5"/>
    <dgm:cxn modelId="{40D1BBA9-EFC3-455F-8D0E-2FCC16A05D39}" type="presOf" srcId="{10508BDA-AC18-43BD-9784-8B4BA3DE53F0}" destId="{BEBD0214-008E-43A8-9BBB-A47D007A809D}" srcOrd="0" destOrd="2" presId="urn:microsoft.com/office/officeart/2005/8/layout/vList5"/>
    <dgm:cxn modelId="{87462B3B-72A6-4C26-9FA9-E304D629AE75}" srcId="{513B12F2-10CF-4DCB-BDE0-B3999B90F66A}" destId="{7FF435E4-7012-41BC-AE68-5BBBE9F7AF69}" srcOrd="1" destOrd="0" parTransId="{10364CEB-E373-4F8B-A65A-7AA81A2756AD}" sibTransId="{895DC51E-5001-42A2-B118-0BF51EAC8DE3}"/>
    <dgm:cxn modelId="{E6549FE0-7A30-46E2-B71B-FD43F53532FB}" srcId="{D4B19ADB-34BF-4361-8FCD-F429F0917CA2}" destId="{7196A64F-138C-4916-87BF-7767DB7B34C2}" srcOrd="1" destOrd="0" parTransId="{679030EB-7A59-4F3F-8B6F-C8AAC06928A5}" sibTransId="{F37F9F60-5FD8-4986-B068-D3EA9E609E25}"/>
    <dgm:cxn modelId="{FC5CDBBB-2078-4B33-A77E-748FC02A3B9D}" srcId="{513B12F2-10CF-4DCB-BDE0-B3999B90F66A}" destId="{5BA020B1-F48C-4344-A735-DE236218146F}" srcOrd="3" destOrd="0" parTransId="{AB51EA56-2E04-42E0-AB86-DAA88217FFAA}" sibTransId="{CC4DFD93-40EC-46CD-A251-16D5179EB37D}"/>
    <dgm:cxn modelId="{8C3AF19F-64E0-4B79-B413-19CDF2F6214D}" srcId="{9BC3CB6A-5070-4E04-8518-2381F34648CF}" destId="{D4B19ADB-34BF-4361-8FCD-F429F0917CA2}" srcOrd="0" destOrd="0" parTransId="{531BA8FA-AD97-4EAC-8254-4763FF55A482}" sibTransId="{F63E75E3-C918-4E55-A28B-99A4541911C6}"/>
    <dgm:cxn modelId="{8AB3A79D-3A2A-40AC-B3E9-0547A6962F7E}" srcId="{9BC3CB6A-5070-4E04-8518-2381F34648CF}" destId="{87783C37-0FF9-4964-BC2D-6D25C560629B}" srcOrd="2" destOrd="0" parTransId="{1F27D3AC-18C8-44F4-9713-A4FB9180B617}" sibTransId="{AB79655E-F3D4-41C3-9F31-00E4FE9BC092}"/>
    <dgm:cxn modelId="{F733C286-4960-47E1-B8BB-997FA2952CC4}" type="presOf" srcId="{87783C37-0FF9-4964-BC2D-6D25C560629B}" destId="{33736E08-95B5-40E1-B7EE-E68EE0F5AF97}" srcOrd="0" destOrd="0" presId="urn:microsoft.com/office/officeart/2005/8/layout/vList5"/>
    <dgm:cxn modelId="{F09582A1-3061-40BA-BA5C-46E536906824}" type="presOf" srcId="{513B12F2-10CF-4DCB-BDE0-B3999B90F66A}" destId="{3CFE9508-2A63-493D-B5D6-42B546114F1D}" srcOrd="0" destOrd="0" presId="urn:microsoft.com/office/officeart/2005/8/layout/vList5"/>
    <dgm:cxn modelId="{53B5BB60-9A02-4818-8EAA-B5D246B29B9F}" srcId="{513B12F2-10CF-4DCB-BDE0-B3999B90F66A}" destId="{15A5A341-1327-48EC-971A-F50F2798E8B5}" srcOrd="0" destOrd="0" parTransId="{B796AA4F-9799-4CEF-8C6A-963E5259FE76}" sibTransId="{DA5CFC32-7E8A-4870-8205-C2AD782C96EC}"/>
    <dgm:cxn modelId="{D597E83A-1855-4157-B35D-BC28A4BA01BB}" type="presOf" srcId="{15A5A341-1327-48EC-971A-F50F2798E8B5}" destId="{BEBD0214-008E-43A8-9BBB-A47D007A809D}" srcOrd="0" destOrd="0" presId="urn:microsoft.com/office/officeart/2005/8/layout/vList5"/>
    <dgm:cxn modelId="{D72102EF-7290-439A-9EB7-C21875208D07}" type="presParOf" srcId="{97AA2123-CACE-4927-94E5-D29D98343FB4}" destId="{B323091D-4B19-474B-BD85-D15390D93B42}" srcOrd="0" destOrd="0" presId="urn:microsoft.com/office/officeart/2005/8/layout/vList5"/>
    <dgm:cxn modelId="{157929CC-F66C-4D42-B898-7609435FBAB6}" type="presParOf" srcId="{B323091D-4B19-474B-BD85-D15390D93B42}" destId="{A6145654-8B82-440F-BA0A-A2AE8F84FD4C}" srcOrd="0" destOrd="0" presId="urn:microsoft.com/office/officeart/2005/8/layout/vList5"/>
    <dgm:cxn modelId="{2CB23CB8-C037-43CD-9A5A-01BF01EB3064}" type="presParOf" srcId="{B323091D-4B19-474B-BD85-D15390D93B42}" destId="{175DBDB5-8775-4CA4-BA9D-22F65F98F8E6}" srcOrd="1" destOrd="0" presId="urn:microsoft.com/office/officeart/2005/8/layout/vList5"/>
    <dgm:cxn modelId="{B7860191-0BB0-44A6-A176-E3E378B696F3}" type="presParOf" srcId="{97AA2123-CACE-4927-94E5-D29D98343FB4}" destId="{7CACB820-D6D6-4990-A07C-28CB3EEF722D}" srcOrd="1" destOrd="0" presId="urn:microsoft.com/office/officeart/2005/8/layout/vList5"/>
    <dgm:cxn modelId="{A8580C89-BD61-455A-89F1-3E3E420C2D20}" type="presParOf" srcId="{97AA2123-CACE-4927-94E5-D29D98343FB4}" destId="{36659FE6-A7E2-4F68-A39C-57E68D5BF7DF}" srcOrd="2" destOrd="0" presId="urn:microsoft.com/office/officeart/2005/8/layout/vList5"/>
    <dgm:cxn modelId="{859FA973-FA8C-484E-BCEB-3B87E836F8DF}" type="presParOf" srcId="{36659FE6-A7E2-4F68-A39C-57E68D5BF7DF}" destId="{3CFE9508-2A63-493D-B5D6-42B546114F1D}" srcOrd="0" destOrd="0" presId="urn:microsoft.com/office/officeart/2005/8/layout/vList5"/>
    <dgm:cxn modelId="{E8CE8CEE-A8D8-46FF-AD9F-7302847C0AAD}" type="presParOf" srcId="{36659FE6-A7E2-4F68-A39C-57E68D5BF7DF}" destId="{BEBD0214-008E-43A8-9BBB-A47D007A809D}" srcOrd="1" destOrd="0" presId="urn:microsoft.com/office/officeart/2005/8/layout/vList5"/>
    <dgm:cxn modelId="{1D7F2B3F-3B6A-4686-9005-A69CCC3FEC74}" type="presParOf" srcId="{97AA2123-CACE-4927-94E5-D29D98343FB4}" destId="{35726093-F296-4D31-B144-4DBEFC62B94C}" srcOrd="3" destOrd="0" presId="urn:microsoft.com/office/officeart/2005/8/layout/vList5"/>
    <dgm:cxn modelId="{10BA6979-EBF8-4E72-ACBF-95E6A670CC1A}" type="presParOf" srcId="{97AA2123-CACE-4927-94E5-D29D98343FB4}" destId="{95052754-8127-4665-8B32-8358FA4E9855}" srcOrd="4" destOrd="0" presId="urn:microsoft.com/office/officeart/2005/8/layout/vList5"/>
    <dgm:cxn modelId="{ECFF4911-806F-49A6-A8CC-845A841145E9}" type="presParOf" srcId="{95052754-8127-4665-8B32-8358FA4E9855}" destId="{33736E08-95B5-40E1-B7EE-E68EE0F5AF97}" srcOrd="0" destOrd="0" presId="urn:microsoft.com/office/officeart/2005/8/layout/vList5"/>
    <dgm:cxn modelId="{83656D21-EEB4-4961-9895-E396CCA10E4F}" type="presParOf" srcId="{95052754-8127-4665-8B32-8358FA4E9855}" destId="{146BC7B5-4894-4017-8CBA-D6D0874E989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49B8E4-548E-421D-9077-E2F0CF85ED42}" type="doc">
      <dgm:prSet loTypeId="urn:microsoft.com/office/officeart/2005/8/layout/bProcess4" loCatId="process" qsTypeId="urn:microsoft.com/office/officeart/2005/8/quickstyle/simple1" qsCatId="simple" csTypeId="urn:microsoft.com/office/officeart/2005/8/colors/colorful2" csCatId="colorful" phldr="1"/>
      <dgm:spPr/>
      <dgm:t>
        <a:bodyPr/>
        <a:lstStyle/>
        <a:p>
          <a:endParaRPr lang="fr-FR"/>
        </a:p>
      </dgm:t>
    </dgm:pt>
    <dgm:pt modelId="{77C60296-0E94-47A6-B7B4-98099233813C}">
      <dgm:prSet phldrT="[Texte]"/>
      <dgm:spPr/>
      <dgm:t>
        <a:bodyPr/>
        <a:lstStyle/>
        <a:p>
          <a:r>
            <a:rPr lang="fr-FR" dirty="0" smtClean="0">
              <a:solidFill>
                <a:schemeClr val="tx1"/>
              </a:solidFill>
            </a:rPr>
            <a:t>Identité des parties</a:t>
          </a:r>
          <a:endParaRPr lang="fr-FR" dirty="0">
            <a:solidFill>
              <a:schemeClr val="tx1"/>
            </a:solidFill>
          </a:endParaRPr>
        </a:p>
      </dgm:t>
    </dgm:pt>
    <dgm:pt modelId="{5A8B4A79-3D3E-493B-9696-CC5E2DB10CC0}" type="parTrans" cxnId="{643CE3C9-2644-4E42-A937-DC5B66C04570}">
      <dgm:prSet/>
      <dgm:spPr/>
      <dgm:t>
        <a:bodyPr/>
        <a:lstStyle/>
        <a:p>
          <a:endParaRPr lang="fr-FR"/>
        </a:p>
      </dgm:t>
    </dgm:pt>
    <dgm:pt modelId="{119898A1-7A43-4A44-A12A-46D89FE837AD}" type="sibTrans" cxnId="{643CE3C9-2644-4E42-A937-DC5B66C04570}">
      <dgm:prSet/>
      <dgm:spPr/>
      <dgm:t>
        <a:bodyPr/>
        <a:lstStyle/>
        <a:p>
          <a:endParaRPr lang="fr-FR"/>
        </a:p>
      </dgm:t>
    </dgm:pt>
    <dgm:pt modelId="{A9E888BD-5151-4A8E-AA7C-56F659BD8669}">
      <dgm:prSet phldrT="[Texte]"/>
      <dgm:spPr/>
      <dgm:t>
        <a:bodyPr/>
        <a:lstStyle/>
        <a:p>
          <a:r>
            <a:rPr lang="fr-FR" dirty="0" smtClean="0"/>
            <a:t>Lieu de travail</a:t>
          </a:r>
          <a:endParaRPr lang="fr-FR" dirty="0"/>
        </a:p>
      </dgm:t>
    </dgm:pt>
    <dgm:pt modelId="{9BE237C4-8C0E-487D-AF7C-AA4F720C1F9E}" type="parTrans" cxnId="{D440F655-B0F4-4F02-A5A5-F0018EA045DD}">
      <dgm:prSet/>
      <dgm:spPr/>
      <dgm:t>
        <a:bodyPr/>
        <a:lstStyle/>
        <a:p>
          <a:endParaRPr lang="fr-FR"/>
        </a:p>
      </dgm:t>
    </dgm:pt>
    <dgm:pt modelId="{D5896E67-A7D0-459B-8C84-9EC9D0A07773}" type="sibTrans" cxnId="{D440F655-B0F4-4F02-A5A5-F0018EA045DD}">
      <dgm:prSet/>
      <dgm:spPr/>
      <dgm:t>
        <a:bodyPr/>
        <a:lstStyle/>
        <a:p>
          <a:endParaRPr lang="fr-FR"/>
        </a:p>
      </dgm:t>
    </dgm:pt>
    <dgm:pt modelId="{1FB5AD3E-C8F4-49DB-A17A-2A9547EC5A34}">
      <dgm:prSet phldrT="[Texte]"/>
      <dgm:spPr/>
      <dgm:t>
        <a:bodyPr/>
        <a:lstStyle/>
        <a:p>
          <a:r>
            <a:rPr lang="fr-FR" dirty="0" smtClean="0"/>
            <a:t>Qualité du salarié</a:t>
          </a:r>
          <a:endParaRPr lang="fr-FR" dirty="0"/>
        </a:p>
      </dgm:t>
    </dgm:pt>
    <dgm:pt modelId="{7806CC0D-BB5B-44D8-B3EA-0FF0252AFAC7}" type="parTrans" cxnId="{87384B57-DAB0-4402-B1E7-D559E924A8C5}">
      <dgm:prSet/>
      <dgm:spPr/>
      <dgm:t>
        <a:bodyPr/>
        <a:lstStyle/>
        <a:p>
          <a:endParaRPr lang="fr-FR"/>
        </a:p>
      </dgm:t>
    </dgm:pt>
    <dgm:pt modelId="{B2696E6A-F9C3-43BE-88CF-A28863098A3F}" type="sibTrans" cxnId="{87384B57-DAB0-4402-B1E7-D559E924A8C5}">
      <dgm:prSet/>
      <dgm:spPr/>
      <dgm:t>
        <a:bodyPr/>
        <a:lstStyle/>
        <a:p>
          <a:endParaRPr lang="fr-FR"/>
        </a:p>
      </dgm:t>
    </dgm:pt>
    <dgm:pt modelId="{599D5ED0-CB8D-4756-8066-9ADCD8D1EA6F}">
      <dgm:prSet phldrT="[Texte]"/>
      <dgm:spPr/>
      <dgm:t>
        <a:bodyPr/>
        <a:lstStyle/>
        <a:p>
          <a:r>
            <a:rPr lang="fr-FR" dirty="0" smtClean="0"/>
            <a:t>Date début du contrat</a:t>
          </a:r>
          <a:endParaRPr lang="fr-FR" dirty="0"/>
        </a:p>
      </dgm:t>
    </dgm:pt>
    <dgm:pt modelId="{FD2F45BB-DB89-40EC-9732-76927CE862CF}" type="parTrans" cxnId="{6021B238-8EA0-4965-AB5C-7D78538F241B}">
      <dgm:prSet/>
      <dgm:spPr/>
      <dgm:t>
        <a:bodyPr/>
        <a:lstStyle/>
        <a:p>
          <a:endParaRPr lang="fr-FR"/>
        </a:p>
      </dgm:t>
    </dgm:pt>
    <dgm:pt modelId="{4CDBF59E-0D18-43F6-AB4D-67667B9994A7}" type="sibTrans" cxnId="{6021B238-8EA0-4965-AB5C-7D78538F241B}">
      <dgm:prSet/>
      <dgm:spPr/>
      <dgm:t>
        <a:bodyPr/>
        <a:lstStyle/>
        <a:p>
          <a:endParaRPr lang="fr-FR"/>
        </a:p>
      </dgm:t>
    </dgm:pt>
    <dgm:pt modelId="{F4A2CE74-0C5D-417B-AA75-EDB16E4AD33D}">
      <dgm:prSet phldrT="[Texte]"/>
      <dgm:spPr/>
      <dgm:t>
        <a:bodyPr/>
        <a:lstStyle/>
        <a:p>
          <a:r>
            <a:rPr lang="fr-FR" dirty="0" smtClean="0"/>
            <a:t>Durée congés payés</a:t>
          </a:r>
          <a:endParaRPr lang="fr-FR" dirty="0"/>
        </a:p>
      </dgm:t>
    </dgm:pt>
    <dgm:pt modelId="{8A9DAC33-0AA3-48F3-9B23-48A58AD39E18}" type="parTrans" cxnId="{61C96F01-1619-4E06-BE6C-270B52E7FF7F}">
      <dgm:prSet/>
      <dgm:spPr/>
      <dgm:t>
        <a:bodyPr/>
        <a:lstStyle/>
        <a:p>
          <a:endParaRPr lang="fr-FR"/>
        </a:p>
      </dgm:t>
    </dgm:pt>
    <dgm:pt modelId="{669787F8-F2CF-4B20-AAB8-B1AD554C07B1}" type="sibTrans" cxnId="{61C96F01-1619-4E06-BE6C-270B52E7FF7F}">
      <dgm:prSet/>
      <dgm:spPr/>
      <dgm:t>
        <a:bodyPr/>
        <a:lstStyle/>
        <a:p>
          <a:endParaRPr lang="fr-FR"/>
        </a:p>
      </dgm:t>
    </dgm:pt>
    <dgm:pt modelId="{9E5A3F51-C313-4000-8231-941629550035}">
      <dgm:prSet phldrT="[Texte]"/>
      <dgm:spPr/>
      <dgm:t>
        <a:bodyPr/>
        <a:lstStyle/>
        <a:p>
          <a:r>
            <a:rPr lang="fr-FR" dirty="0" smtClean="0"/>
            <a:t>rémunération</a:t>
          </a:r>
          <a:endParaRPr lang="fr-FR" dirty="0"/>
        </a:p>
      </dgm:t>
    </dgm:pt>
    <dgm:pt modelId="{0A6E3A55-E35E-43B7-B912-ADF9200EC5CA}" type="parTrans" cxnId="{91A2C531-470E-43D2-B328-9C06FC19123E}">
      <dgm:prSet/>
      <dgm:spPr/>
      <dgm:t>
        <a:bodyPr/>
        <a:lstStyle/>
        <a:p>
          <a:endParaRPr lang="fr-FR"/>
        </a:p>
      </dgm:t>
    </dgm:pt>
    <dgm:pt modelId="{DEA24543-4E8D-41FE-9E48-E20AA1526B0E}" type="sibTrans" cxnId="{91A2C531-470E-43D2-B328-9C06FC19123E}">
      <dgm:prSet/>
      <dgm:spPr/>
      <dgm:t>
        <a:bodyPr/>
        <a:lstStyle/>
        <a:p>
          <a:endParaRPr lang="fr-FR"/>
        </a:p>
      </dgm:t>
    </dgm:pt>
    <dgm:pt modelId="{14AEC44A-246D-41E0-863B-B72E1FE514DC}">
      <dgm:prSet phldrT="[Texte]"/>
      <dgm:spPr/>
      <dgm:t>
        <a:bodyPr/>
        <a:lstStyle/>
        <a:p>
          <a:r>
            <a:rPr lang="fr-FR" dirty="0" smtClean="0"/>
            <a:t>Période d’essai</a:t>
          </a:r>
          <a:endParaRPr lang="fr-FR" dirty="0"/>
        </a:p>
      </dgm:t>
    </dgm:pt>
    <dgm:pt modelId="{C5F10CB8-68B9-4C99-A731-7E918B2C1649}" type="parTrans" cxnId="{13737B7C-CFEA-4EC2-BE55-35C836FCF266}">
      <dgm:prSet/>
      <dgm:spPr/>
      <dgm:t>
        <a:bodyPr/>
        <a:lstStyle/>
        <a:p>
          <a:endParaRPr lang="fr-FR"/>
        </a:p>
      </dgm:t>
    </dgm:pt>
    <dgm:pt modelId="{32361307-9799-4473-8627-A3094212CA11}" type="sibTrans" cxnId="{13737B7C-CFEA-4EC2-BE55-35C836FCF266}">
      <dgm:prSet/>
      <dgm:spPr/>
      <dgm:t>
        <a:bodyPr/>
        <a:lstStyle/>
        <a:p>
          <a:endParaRPr lang="fr-FR"/>
        </a:p>
      </dgm:t>
    </dgm:pt>
    <dgm:pt modelId="{E2517F35-61E0-46F7-9475-2545944B5F3B}">
      <dgm:prSet phldrT="[Texte]"/>
      <dgm:spPr/>
      <dgm:t>
        <a:bodyPr/>
        <a:lstStyle/>
        <a:p>
          <a:r>
            <a:rPr lang="fr-FR" dirty="0" smtClean="0"/>
            <a:t>Durée du travail </a:t>
          </a:r>
          <a:endParaRPr lang="fr-FR" dirty="0"/>
        </a:p>
      </dgm:t>
    </dgm:pt>
    <dgm:pt modelId="{961FA8A2-060A-49D8-A86D-76E7252F35E7}" type="parTrans" cxnId="{CE194E56-CA3C-4ED6-B6F2-3EB59C02C1DE}">
      <dgm:prSet/>
      <dgm:spPr/>
      <dgm:t>
        <a:bodyPr/>
        <a:lstStyle/>
        <a:p>
          <a:endParaRPr lang="fr-FR"/>
        </a:p>
      </dgm:t>
    </dgm:pt>
    <dgm:pt modelId="{4BFABC49-7807-4E4F-9AFC-2B9EECC29546}" type="sibTrans" cxnId="{CE194E56-CA3C-4ED6-B6F2-3EB59C02C1DE}">
      <dgm:prSet/>
      <dgm:spPr/>
      <dgm:t>
        <a:bodyPr/>
        <a:lstStyle/>
        <a:p>
          <a:endParaRPr lang="fr-FR"/>
        </a:p>
      </dgm:t>
    </dgm:pt>
    <dgm:pt modelId="{1EEDE737-3C3A-441B-B1A4-92CF3F263F93}">
      <dgm:prSet phldrT="[Texte]"/>
      <dgm:spPr/>
      <dgm:t>
        <a:bodyPr/>
        <a:lstStyle/>
        <a:p>
          <a:r>
            <a:rPr lang="fr-FR" dirty="0" smtClean="0"/>
            <a:t>Convention collective applicable</a:t>
          </a:r>
          <a:endParaRPr lang="fr-FR" dirty="0"/>
        </a:p>
      </dgm:t>
    </dgm:pt>
    <dgm:pt modelId="{AF7C71FB-6793-4AB7-BD6F-2F45F4223CF1}" type="parTrans" cxnId="{81379CC3-60C3-4788-AD28-CE027CA35CA6}">
      <dgm:prSet/>
      <dgm:spPr/>
      <dgm:t>
        <a:bodyPr/>
        <a:lstStyle/>
        <a:p>
          <a:endParaRPr lang="fr-FR"/>
        </a:p>
      </dgm:t>
    </dgm:pt>
    <dgm:pt modelId="{2CEA59F9-71ED-4287-B0AC-AB7690AE5AF8}" type="sibTrans" cxnId="{81379CC3-60C3-4788-AD28-CE027CA35CA6}">
      <dgm:prSet/>
      <dgm:spPr/>
      <dgm:t>
        <a:bodyPr/>
        <a:lstStyle/>
        <a:p>
          <a:endParaRPr lang="fr-FR"/>
        </a:p>
      </dgm:t>
    </dgm:pt>
    <dgm:pt modelId="{C5D68103-3A8C-40D3-9DD1-12989813507B}" type="pres">
      <dgm:prSet presAssocID="{D049B8E4-548E-421D-9077-E2F0CF85ED42}" presName="Name0" presStyleCnt="0">
        <dgm:presLayoutVars>
          <dgm:dir/>
          <dgm:resizeHandles/>
        </dgm:presLayoutVars>
      </dgm:prSet>
      <dgm:spPr/>
      <dgm:t>
        <a:bodyPr/>
        <a:lstStyle/>
        <a:p>
          <a:endParaRPr lang="fr-FR"/>
        </a:p>
      </dgm:t>
    </dgm:pt>
    <dgm:pt modelId="{6FDC4BB3-9436-4BFA-A819-C5B3F0DE0F3C}" type="pres">
      <dgm:prSet presAssocID="{77C60296-0E94-47A6-B7B4-98099233813C}" presName="compNode" presStyleCnt="0"/>
      <dgm:spPr/>
    </dgm:pt>
    <dgm:pt modelId="{ACA9971A-B65D-418E-9594-FAB70B11EA1C}" type="pres">
      <dgm:prSet presAssocID="{77C60296-0E94-47A6-B7B4-98099233813C}" presName="dummyConnPt" presStyleCnt="0"/>
      <dgm:spPr/>
    </dgm:pt>
    <dgm:pt modelId="{35BD0340-16EB-43DA-8359-7FAB4AD1199A}" type="pres">
      <dgm:prSet presAssocID="{77C60296-0E94-47A6-B7B4-98099233813C}" presName="node" presStyleLbl="node1" presStyleIdx="0" presStyleCnt="9">
        <dgm:presLayoutVars>
          <dgm:bulletEnabled val="1"/>
        </dgm:presLayoutVars>
      </dgm:prSet>
      <dgm:spPr/>
      <dgm:t>
        <a:bodyPr/>
        <a:lstStyle/>
        <a:p>
          <a:endParaRPr lang="fr-FR"/>
        </a:p>
      </dgm:t>
    </dgm:pt>
    <dgm:pt modelId="{12AB3190-D717-473E-86FB-E725ED029C04}" type="pres">
      <dgm:prSet presAssocID="{119898A1-7A43-4A44-A12A-46D89FE837AD}" presName="sibTrans" presStyleLbl="bgSibTrans2D1" presStyleIdx="0" presStyleCnt="8"/>
      <dgm:spPr/>
      <dgm:t>
        <a:bodyPr/>
        <a:lstStyle/>
        <a:p>
          <a:endParaRPr lang="fr-FR"/>
        </a:p>
      </dgm:t>
    </dgm:pt>
    <dgm:pt modelId="{ADCA0E43-1631-491C-B7B9-59C1DC8FAB71}" type="pres">
      <dgm:prSet presAssocID="{A9E888BD-5151-4A8E-AA7C-56F659BD8669}" presName="compNode" presStyleCnt="0"/>
      <dgm:spPr/>
    </dgm:pt>
    <dgm:pt modelId="{56F19D0D-01F6-4D26-BC47-83C5DAEB30D5}" type="pres">
      <dgm:prSet presAssocID="{A9E888BD-5151-4A8E-AA7C-56F659BD8669}" presName="dummyConnPt" presStyleCnt="0"/>
      <dgm:spPr/>
    </dgm:pt>
    <dgm:pt modelId="{C32012CB-771B-47B2-B3AC-666AB039314C}" type="pres">
      <dgm:prSet presAssocID="{A9E888BD-5151-4A8E-AA7C-56F659BD8669}" presName="node" presStyleLbl="node1" presStyleIdx="1" presStyleCnt="9">
        <dgm:presLayoutVars>
          <dgm:bulletEnabled val="1"/>
        </dgm:presLayoutVars>
      </dgm:prSet>
      <dgm:spPr/>
      <dgm:t>
        <a:bodyPr/>
        <a:lstStyle/>
        <a:p>
          <a:endParaRPr lang="fr-FR"/>
        </a:p>
      </dgm:t>
    </dgm:pt>
    <dgm:pt modelId="{BD269E3D-93DF-43E9-BD5B-44087D97E8E1}" type="pres">
      <dgm:prSet presAssocID="{D5896E67-A7D0-459B-8C84-9EC9D0A07773}" presName="sibTrans" presStyleLbl="bgSibTrans2D1" presStyleIdx="1" presStyleCnt="8"/>
      <dgm:spPr/>
      <dgm:t>
        <a:bodyPr/>
        <a:lstStyle/>
        <a:p>
          <a:endParaRPr lang="fr-FR"/>
        </a:p>
      </dgm:t>
    </dgm:pt>
    <dgm:pt modelId="{FAC4C0D0-499E-4837-8FEF-B8B6C8561933}" type="pres">
      <dgm:prSet presAssocID="{1FB5AD3E-C8F4-49DB-A17A-2A9547EC5A34}" presName="compNode" presStyleCnt="0"/>
      <dgm:spPr/>
    </dgm:pt>
    <dgm:pt modelId="{1CED1AD9-CDA7-4CD6-9FB0-FE9160FC6C84}" type="pres">
      <dgm:prSet presAssocID="{1FB5AD3E-C8F4-49DB-A17A-2A9547EC5A34}" presName="dummyConnPt" presStyleCnt="0"/>
      <dgm:spPr/>
    </dgm:pt>
    <dgm:pt modelId="{6EE8AB49-9B61-4E31-A79E-16B94F2AC0BA}" type="pres">
      <dgm:prSet presAssocID="{1FB5AD3E-C8F4-49DB-A17A-2A9547EC5A34}" presName="node" presStyleLbl="node1" presStyleIdx="2" presStyleCnt="9">
        <dgm:presLayoutVars>
          <dgm:bulletEnabled val="1"/>
        </dgm:presLayoutVars>
      </dgm:prSet>
      <dgm:spPr/>
      <dgm:t>
        <a:bodyPr/>
        <a:lstStyle/>
        <a:p>
          <a:endParaRPr lang="fr-FR"/>
        </a:p>
      </dgm:t>
    </dgm:pt>
    <dgm:pt modelId="{F352B4B5-071C-4B95-9994-94920AFA8532}" type="pres">
      <dgm:prSet presAssocID="{B2696E6A-F9C3-43BE-88CF-A28863098A3F}" presName="sibTrans" presStyleLbl="bgSibTrans2D1" presStyleIdx="2" presStyleCnt="8"/>
      <dgm:spPr/>
      <dgm:t>
        <a:bodyPr/>
        <a:lstStyle/>
        <a:p>
          <a:endParaRPr lang="fr-FR"/>
        </a:p>
      </dgm:t>
    </dgm:pt>
    <dgm:pt modelId="{F806FA48-A63E-4F34-A55C-95501F57FADF}" type="pres">
      <dgm:prSet presAssocID="{599D5ED0-CB8D-4756-8066-9ADCD8D1EA6F}" presName="compNode" presStyleCnt="0"/>
      <dgm:spPr/>
    </dgm:pt>
    <dgm:pt modelId="{49EBC76E-0F9E-4E3B-96D6-101D28EF8FDE}" type="pres">
      <dgm:prSet presAssocID="{599D5ED0-CB8D-4756-8066-9ADCD8D1EA6F}" presName="dummyConnPt" presStyleCnt="0"/>
      <dgm:spPr/>
    </dgm:pt>
    <dgm:pt modelId="{E3CA5BE4-FF5A-4EC2-BC57-1592E61A2F67}" type="pres">
      <dgm:prSet presAssocID="{599D5ED0-CB8D-4756-8066-9ADCD8D1EA6F}" presName="node" presStyleLbl="node1" presStyleIdx="3" presStyleCnt="9">
        <dgm:presLayoutVars>
          <dgm:bulletEnabled val="1"/>
        </dgm:presLayoutVars>
      </dgm:prSet>
      <dgm:spPr/>
      <dgm:t>
        <a:bodyPr/>
        <a:lstStyle/>
        <a:p>
          <a:endParaRPr lang="fr-FR"/>
        </a:p>
      </dgm:t>
    </dgm:pt>
    <dgm:pt modelId="{E37D815C-29F9-439A-913A-1746689EACC9}" type="pres">
      <dgm:prSet presAssocID="{4CDBF59E-0D18-43F6-AB4D-67667B9994A7}" presName="sibTrans" presStyleLbl="bgSibTrans2D1" presStyleIdx="3" presStyleCnt="8"/>
      <dgm:spPr/>
      <dgm:t>
        <a:bodyPr/>
        <a:lstStyle/>
        <a:p>
          <a:endParaRPr lang="fr-FR"/>
        </a:p>
      </dgm:t>
    </dgm:pt>
    <dgm:pt modelId="{9F577EE3-C6A2-4AC0-88E8-8D071AE8DE93}" type="pres">
      <dgm:prSet presAssocID="{F4A2CE74-0C5D-417B-AA75-EDB16E4AD33D}" presName="compNode" presStyleCnt="0"/>
      <dgm:spPr/>
    </dgm:pt>
    <dgm:pt modelId="{3578831C-4490-4349-90DA-A6B5E8A0D3B3}" type="pres">
      <dgm:prSet presAssocID="{F4A2CE74-0C5D-417B-AA75-EDB16E4AD33D}" presName="dummyConnPt" presStyleCnt="0"/>
      <dgm:spPr/>
    </dgm:pt>
    <dgm:pt modelId="{CCAD1081-AC18-4F65-884F-63AA7CA5AE24}" type="pres">
      <dgm:prSet presAssocID="{F4A2CE74-0C5D-417B-AA75-EDB16E4AD33D}" presName="node" presStyleLbl="node1" presStyleIdx="4" presStyleCnt="9">
        <dgm:presLayoutVars>
          <dgm:bulletEnabled val="1"/>
        </dgm:presLayoutVars>
      </dgm:prSet>
      <dgm:spPr/>
      <dgm:t>
        <a:bodyPr/>
        <a:lstStyle/>
        <a:p>
          <a:endParaRPr lang="fr-FR"/>
        </a:p>
      </dgm:t>
    </dgm:pt>
    <dgm:pt modelId="{1B95337B-1657-44FE-98BD-6E8BC7626F35}" type="pres">
      <dgm:prSet presAssocID="{669787F8-F2CF-4B20-AAB8-B1AD554C07B1}" presName="sibTrans" presStyleLbl="bgSibTrans2D1" presStyleIdx="4" presStyleCnt="8"/>
      <dgm:spPr/>
      <dgm:t>
        <a:bodyPr/>
        <a:lstStyle/>
        <a:p>
          <a:endParaRPr lang="fr-FR"/>
        </a:p>
      </dgm:t>
    </dgm:pt>
    <dgm:pt modelId="{8B1DF034-51EB-4B05-8D69-A461D4B5C9EB}" type="pres">
      <dgm:prSet presAssocID="{9E5A3F51-C313-4000-8231-941629550035}" presName="compNode" presStyleCnt="0"/>
      <dgm:spPr/>
    </dgm:pt>
    <dgm:pt modelId="{45FF8AFA-E272-4427-9D8B-4940CDF6B086}" type="pres">
      <dgm:prSet presAssocID="{9E5A3F51-C313-4000-8231-941629550035}" presName="dummyConnPt" presStyleCnt="0"/>
      <dgm:spPr/>
    </dgm:pt>
    <dgm:pt modelId="{A686B000-916D-49B5-8B3F-01DCFDBDF1A2}" type="pres">
      <dgm:prSet presAssocID="{9E5A3F51-C313-4000-8231-941629550035}" presName="node" presStyleLbl="node1" presStyleIdx="5" presStyleCnt="9">
        <dgm:presLayoutVars>
          <dgm:bulletEnabled val="1"/>
        </dgm:presLayoutVars>
      </dgm:prSet>
      <dgm:spPr/>
      <dgm:t>
        <a:bodyPr/>
        <a:lstStyle/>
        <a:p>
          <a:endParaRPr lang="fr-FR"/>
        </a:p>
      </dgm:t>
    </dgm:pt>
    <dgm:pt modelId="{72122B75-982D-4DBD-9C21-E9B8C4B75B9F}" type="pres">
      <dgm:prSet presAssocID="{DEA24543-4E8D-41FE-9E48-E20AA1526B0E}" presName="sibTrans" presStyleLbl="bgSibTrans2D1" presStyleIdx="5" presStyleCnt="8"/>
      <dgm:spPr/>
      <dgm:t>
        <a:bodyPr/>
        <a:lstStyle/>
        <a:p>
          <a:endParaRPr lang="fr-FR"/>
        </a:p>
      </dgm:t>
    </dgm:pt>
    <dgm:pt modelId="{CF1568F8-C8E0-4FA7-9D40-0B568BAED22B}" type="pres">
      <dgm:prSet presAssocID="{14AEC44A-246D-41E0-863B-B72E1FE514DC}" presName="compNode" presStyleCnt="0"/>
      <dgm:spPr/>
    </dgm:pt>
    <dgm:pt modelId="{F4A5B07D-C64E-49A3-91F1-A781CC7991AE}" type="pres">
      <dgm:prSet presAssocID="{14AEC44A-246D-41E0-863B-B72E1FE514DC}" presName="dummyConnPt" presStyleCnt="0"/>
      <dgm:spPr/>
    </dgm:pt>
    <dgm:pt modelId="{88246F8A-F09C-4B52-A04D-29869A1B6C48}" type="pres">
      <dgm:prSet presAssocID="{14AEC44A-246D-41E0-863B-B72E1FE514DC}" presName="node" presStyleLbl="node1" presStyleIdx="6" presStyleCnt="9">
        <dgm:presLayoutVars>
          <dgm:bulletEnabled val="1"/>
        </dgm:presLayoutVars>
      </dgm:prSet>
      <dgm:spPr/>
      <dgm:t>
        <a:bodyPr/>
        <a:lstStyle/>
        <a:p>
          <a:endParaRPr lang="fr-FR"/>
        </a:p>
      </dgm:t>
    </dgm:pt>
    <dgm:pt modelId="{52411AEB-0C8E-4C6D-8088-F4806BCFDE65}" type="pres">
      <dgm:prSet presAssocID="{32361307-9799-4473-8627-A3094212CA11}" presName="sibTrans" presStyleLbl="bgSibTrans2D1" presStyleIdx="6" presStyleCnt="8"/>
      <dgm:spPr/>
      <dgm:t>
        <a:bodyPr/>
        <a:lstStyle/>
        <a:p>
          <a:endParaRPr lang="fr-FR"/>
        </a:p>
      </dgm:t>
    </dgm:pt>
    <dgm:pt modelId="{F882A387-A95A-4CA2-9381-22E70525B12F}" type="pres">
      <dgm:prSet presAssocID="{E2517F35-61E0-46F7-9475-2545944B5F3B}" presName="compNode" presStyleCnt="0"/>
      <dgm:spPr/>
    </dgm:pt>
    <dgm:pt modelId="{EAA610C8-CDCB-46B8-B7DA-0A6E5DBB02E0}" type="pres">
      <dgm:prSet presAssocID="{E2517F35-61E0-46F7-9475-2545944B5F3B}" presName="dummyConnPt" presStyleCnt="0"/>
      <dgm:spPr/>
    </dgm:pt>
    <dgm:pt modelId="{BDD3751B-D39D-4681-85AC-2BAACF087F01}" type="pres">
      <dgm:prSet presAssocID="{E2517F35-61E0-46F7-9475-2545944B5F3B}" presName="node" presStyleLbl="node1" presStyleIdx="7" presStyleCnt="9">
        <dgm:presLayoutVars>
          <dgm:bulletEnabled val="1"/>
        </dgm:presLayoutVars>
      </dgm:prSet>
      <dgm:spPr/>
      <dgm:t>
        <a:bodyPr/>
        <a:lstStyle/>
        <a:p>
          <a:endParaRPr lang="fr-FR"/>
        </a:p>
      </dgm:t>
    </dgm:pt>
    <dgm:pt modelId="{2A2D29F9-365A-48BC-A7CD-BE2307C61E61}" type="pres">
      <dgm:prSet presAssocID="{4BFABC49-7807-4E4F-9AFC-2B9EECC29546}" presName="sibTrans" presStyleLbl="bgSibTrans2D1" presStyleIdx="7" presStyleCnt="8"/>
      <dgm:spPr/>
      <dgm:t>
        <a:bodyPr/>
        <a:lstStyle/>
        <a:p>
          <a:endParaRPr lang="fr-FR"/>
        </a:p>
      </dgm:t>
    </dgm:pt>
    <dgm:pt modelId="{7AEDBEA3-EB48-4342-899B-D6077D8FF09A}" type="pres">
      <dgm:prSet presAssocID="{1EEDE737-3C3A-441B-B1A4-92CF3F263F93}" presName="compNode" presStyleCnt="0"/>
      <dgm:spPr/>
    </dgm:pt>
    <dgm:pt modelId="{0D898DE3-95BE-4E4E-87B9-7E5787154B4B}" type="pres">
      <dgm:prSet presAssocID="{1EEDE737-3C3A-441B-B1A4-92CF3F263F93}" presName="dummyConnPt" presStyleCnt="0"/>
      <dgm:spPr/>
    </dgm:pt>
    <dgm:pt modelId="{C5957F52-D2B0-4219-845E-092C2E8A3121}" type="pres">
      <dgm:prSet presAssocID="{1EEDE737-3C3A-441B-B1A4-92CF3F263F93}" presName="node" presStyleLbl="node1" presStyleIdx="8" presStyleCnt="9">
        <dgm:presLayoutVars>
          <dgm:bulletEnabled val="1"/>
        </dgm:presLayoutVars>
      </dgm:prSet>
      <dgm:spPr/>
      <dgm:t>
        <a:bodyPr/>
        <a:lstStyle/>
        <a:p>
          <a:endParaRPr lang="fr-FR"/>
        </a:p>
      </dgm:t>
    </dgm:pt>
  </dgm:ptLst>
  <dgm:cxnLst>
    <dgm:cxn modelId="{E45116D7-8878-47E5-98AC-C4918E946113}" type="presOf" srcId="{A9E888BD-5151-4A8E-AA7C-56F659BD8669}" destId="{C32012CB-771B-47B2-B3AC-666AB039314C}" srcOrd="0" destOrd="0" presId="urn:microsoft.com/office/officeart/2005/8/layout/bProcess4"/>
    <dgm:cxn modelId="{57D76343-ACB9-4DF9-83AB-4E735C2C3461}" type="presOf" srcId="{599D5ED0-CB8D-4756-8066-9ADCD8D1EA6F}" destId="{E3CA5BE4-FF5A-4EC2-BC57-1592E61A2F67}" srcOrd="0" destOrd="0" presId="urn:microsoft.com/office/officeart/2005/8/layout/bProcess4"/>
    <dgm:cxn modelId="{90B4F566-BF18-43DA-90A1-7C141A6CC473}" type="presOf" srcId="{4BFABC49-7807-4E4F-9AFC-2B9EECC29546}" destId="{2A2D29F9-365A-48BC-A7CD-BE2307C61E61}" srcOrd="0" destOrd="0" presId="urn:microsoft.com/office/officeart/2005/8/layout/bProcess4"/>
    <dgm:cxn modelId="{D440F655-B0F4-4F02-A5A5-F0018EA045DD}" srcId="{D049B8E4-548E-421D-9077-E2F0CF85ED42}" destId="{A9E888BD-5151-4A8E-AA7C-56F659BD8669}" srcOrd="1" destOrd="0" parTransId="{9BE237C4-8C0E-487D-AF7C-AA4F720C1F9E}" sibTransId="{D5896E67-A7D0-459B-8C84-9EC9D0A07773}"/>
    <dgm:cxn modelId="{E9B40F91-EEBF-4208-AED7-BD6320185BE0}" type="presOf" srcId="{32361307-9799-4473-8627-A3094212CA11}" destId="{52411AEB-0C8E-4C6D-8088-F4806BCFDE65}" srcOrd="0" destOrd="0" presId="urn:microsoft.com/office/officeart/2005/8/layout/bProcess4"/>
    <dgm:cxn modelId="{FF0ADAED-EEF7-48FF-ABFC-FEB13430F210}" type="presOf" srcId="{119898A1-7A43-4A44-A12A-46D89FE837AD}" destId="{12AB3190-D717-473E-86FB-E725ED029C04}" srcOrd="0" destOrd="0" presId="urn:microsoft.com/office/officeart/2005/8/layout/bProcess4"/>
    <dgm:cxn modelId="{53425052-8F75-4CEB-9F52-2AB0340AB825}" type="presOf" srcId="{E2517F35-61E0-46F7-9475-2545944B5F3B}" destId="{BDD3751B-D39D-4681-85AC-2BAACF087F01}" srcOrd="0" destOrd="0" presId="urn:microsoft.com/office/officeart/2005/8/layout/bProcess4"/>
    <dgm:cxn modelId="{A4BC45FB-D0EF-4C8C-9433-C5C0D4AD2BCB}" type="presOf" srcId="{DEA24543-4E8D-41FE-9E48-E20AA1526B0E}" destId="{72122B75-982D-4DBD-9C21-E9B8C4B75B9F}" srcOrd="0" destOrd="0" presId="urn:microsoft.com/office/officeart/2005/8/layout/bProcess4"/>
    <dgm:cxn modelId="{91A2C531-470E-43D2-B328-9C06FC19123E}" srcId="{D049B8E4-548E-421D-9077-E2F0CF85ED42}" destId="{9E5A3F51-C313-4000-8231-941629550035}" srcOrd="5" destOrd="0" parTransId="{0A6E3A55-E35E-43B7-B912-ADF9200EC5CA}" sibTransId="{DEA24543-4E8D-41FE-9E48-E20AA1526B0E}"/>
    <dgm:cxn modelId="{87384B57-DAB0-4402-B1E7-D559E924A8C5}" srcId="{D049B8E4-548E-421D-9077-E2F0CF85ED42}" destId="{1FB5AD3E-C8F4-49DB-A17A-2A9547EC5A34}" srcOrd="2" destOrd="0" parTransId="{7806CC0D-BB5B-44D8-B3EA-0FF0252AFAC7}" sibTransId="{B2696E6A-F9C3-43BE-88CF-A28863098A3F}"/>
    <dgm:cxn modelId="{DA88E72A-8B02-401A-B157-949642A3698E}" type="presOf" srcId="{77C60296-0E94-47A6-B7B4-98099233813C}" destId="{35BD0340-16EB-43DA-8359-7FAB4AD1199A}" srcOrd="0" destOrd="0" presId="urn:microsoft.com/office/officeart/2005/8/layout/bProcess4"/>
    <dgm:cxn modelId="{8DE10074-30A2-4D27-A5C8-5134A3531A34}" type="presOf" srcId="{B2696E6A-F9C3-43BE-88CF-A28863098A3F}" destId="{F352B4B5-071C-4B95-9994-94920AFA8532}" srcOrd="0" destOrd="0" presId="urn:microsoft.com/office/officeart/2005/8/layout/bProcess4"/>
    <dgm:cxn modelId="{6021B238-8EA0-4965-AB5C-7D78538F241B}" srcId="{D049B8E4-548E-421D-9077-E2F0CF85ED42}" destId="{599D5ED0-CB8D-4756-8066-9ADCD8D1EA6F}" srcOrd="3" destOrd="0" parTransId="{FD2F45BB-DB89-40EC-9732-76927CE862CF}" sibTransId="{4CDBF59E-0D18-43F6-AB4D-67667B9994A7}"/>
    <dgm:cxn modelId="{CD0A76D9-539D-400E-9A83-5ED7616189D1}" type="presOf" srcId="{D049B8E4-548E-421D-9077-E2F0CF85ED42}" destId="{C5D68103-3A8C-40D3-9DD1-12989813507B}" srcOrd="0" destOrd="0" presId="urn:microsoft.com/office/officeart/2005/8/layout/bProcess4"/>
    <dgm:cxn modelId="{4364BEF1-AFA7-446D-8C1F-805774C67166}" type="presOf" srcId="{9E5A3F51-C313-4000-8231-941629550035}" destId="{A686B000-916D-49B5-8B3F-01DCFDBDF1A2}" srcOrd="0" destOrd="0" presId="urn:microsoft.com/office/officeart/2005/8/layout/bProcess4"/>
    <dgm:cxn modelId="{BD939FBA-5AB1-434A-A583-4ED20B7A4B6B}" type="presOf" srcId="{1EEDE737-3C3A-441B-B1A4-92CF3F263F93}" destId="{C5957F52-D2B0-4219-845E-092C2E8A3121}" srcOrd="0" destOrd="0" presId="urn:microsoft.com/office/officeart/2005/8/layout/bProcess4"/>
    <dgm:cxn modelId="{643CE3C9-2644-4E42-A937-DC5B66C04570}" srcId="{D049B8E4-548E-421D-9077-E2F0CF85ED42}" destId="{77C60296-0E94-47A6-B7B4-98099233813C}" srcOrd="0" destOrd="0" parTransId="{5A8B4A79-3D3E-493B-9696-CC5E2DB10CC0}" sibTransId="{119898A1-7A43-4A44-A12A-46D89FE837AD}"/>
    <dgm:cxn modelId="{81E0AF7E-AB3F-40B8-8413-3CFA6037AA04}" type="presOf" srcId="{4CDBF59E-0D18-43F6-AB4D-67667B9994A7}" destId="{E37D815C-29F9-439A-913A-1746689EACC9}" srcOrd="0" destOrd="0" presId="urn:microsoft.com/office/officeart/2005/8/layout/bProcess4"/>
    <dgm:cxn modelId="{13737B7C-CFEA-4EC2-BE55-35C836FCF266}" srcId="{D049B8E4-548E-421D-9077-E2F0CF85ED42}" destId="{14AEC44A-246D-41E0-863B-B72E1FE514DC}" srcOrd="6" destOrd="0" parTransId="{C5F10CB8-68B9-4C99-A731-7E918B2C1649}" sibTransId="{32361307-9799-4473-8627-A3094212CA11}"/>
    <dgm:cxn modelId="{78F28615-79BF-4CA2-8FA0-121E8CF996E3}" type="presOf" srcId="{F4A2CE74-0C5D-417B-AA75-EDB16E4AD33D}" destId="{CCAD1081-AC18-4F65-884F-63AA7CA5AE24}" srcOrd="0" destOrd="0" presId="urn:microsoft.com/office/officeart/2005/8/layout/bProcess4"/>
    <dgm:cxn modelId="{A803BEE9-76A8-4A1B-81AF-ECB599693156}" type="presOf" srcId="{1FB5AD3E-C8F4-49DB-A17A-2A9547EC5A34}" destId="{6EE8AB49-9B61-4E31-A79E-16B94F2AC0BA}" srcOrd="0" destOrd="0" presId="urn:microsoft.com/office/officeart/2005/8/layout/bProcess4"/>
    <dgm:cxn modelId="{8F5BB376-47ED-4651-9D96-1010CB4BE4A0}" type="presOf" srcId="{14AEC44A-246D-41E0-863B-B72E1FE514DC}" destId="{88246F8A-F09C-4B52-A04D-29869A1B6C48}" srcOrd="0" destOrd="0" presId="urn:microsoft.com/office/officeart/2005/8/layout/bProcess4"/>
    <dgm:cxn modelId="{CE194E56-CA3C-4ED6-B6F2-3EB59C02C1DE}" srcId="{D049B8E4-548E-421D-9077-E2F0CF85ED42}" destId="{E2517F35-61E0-46F7-9475-2545944B5F3B}" srcOrd="7" destOrd="0" parTransId="{961FA8A2-060A-49D8-A86D-76E7252F35E7}" sibTransId="{4BFABC49-7807-4E4F-9AFC-2B9EECC29546}"/>
    <dgm:cxn modelId="{98CDA3E7-1FB2-4225-9EED-C2FE816D6DCA}" type="presOf" srcId="{D5896E67-A7D0-459B-8C84-9EC9D0A07773}" destId="{BD269E3D-93DF-43E9-BD5B-44087D97E8E1}" srcOrd="0" destOrd="0" presId="urn:microsoft.com/office/officeart/2005/8/layout/bProcess4"/>
    <dgm:cxn modelId="{ACE93901-F85A-4E4B-A723-0ACE2CDA928F}" type="presOf" srcId="{669787F8-F2CF-4B20-AAB8-B1AD554C07B1}" destId="{1B95337B-1657-44FE-98BD-6E8BC7626F35}" srcOrd="0" destOrd="0" presId="urn:microsoft.com/office/officeart/2005/8/layout/bProcess4"/>
    <dgm:cxn modelId="{81379CC3-60C3-4788-AD28-CE027CA35CA6}" srcId="{D049B8E4-548E-421D-9077-E2F0CF85ED42}" destId="{1EEDE737-3C3A-441B-B1A4-92CF3F263F93}" srcOrd="8" destOrd="0" parTransId="{AF7C71FB-6793-4AB7-BD6F-2F45F4223CF1}" sibTransId="{2CEA59F9-71ED-4287-B0AC-AB7690AE5AF8}"/>
    <dgm:cxn modelId="{61C96F01-1619-4E06-BE6C-270B52E7FF7F}" srcId="{D049B8E4-548E-421D-9077-E2F0CF85ED42}" destId="{F4A2CE74-0C5D-417B-AA75-EDB16E4AD33D}" srcOrd="4" destOrd="0" parTransId="{8A9DAC33-0AA3-48F3-9B23-48A58AD39E18}" sibTransId="{669787F8-F2CF-4B20-AAB8-B1AD554C07B1}"/>
    <dgm:cxn modelId="{C44BA195-7848-4E3A-AFAF-7087C5EF24AD}" type="presParOf" srcId="{C5D68103-3A8C-40D3-9DD1-12989813507B}" destId="{6FDC4BB3-9436-4BFA-A819-C5B3F0DE0F3C}" srcOrd="0" destOrd="0" presId="urn:microsoft.com/office/officeart/2005/8/layout/bProcess4"/>
    <dgm:cxn modelId="{487E0D03-B313-4340-8E35-518EC000CBEF}" type="presParOf" srcId="{6FDC4BB3-9436-4BFA-A819-C5B3F0DE0F3C}" destId="{ACA9971A-B65D-418E-9594-FAB70B11EA1C}" srcOrd="0" destOrd="0" presId="urn:microsoft.com/office/officeart/2005/8/layout/bProcess4"/>
    <dgm:cxn modelId="{430B8B16-EC3F-4EE6-B115-45AC4663F61F}" type="presParOf" srcId="{6FDC4BB3-9436-4BFA-A819-C5B3F0DE0F3C}" destId="{35BD0340-16EB-43DA-8359-7FAB4AD1199A}" srcOrd="1" destOrd="0" presId="urn:microsoft.com/office/officeart/2005/8/layout/bProcess4"/>
    <dgm:cxn modelId="{3DB930B0-BAE4-4C9D-A23E-028ADB66CA7D}" type="presParOf" srcId="{C5D68103-3A8C-40D3-9DD1-12989813507B}" destId="{12AB3190-D717-473E-86FB-E725ED029C04}" srcOrd="1" destOrd="0" presId="urn:microsoft.com/office/officeart/2005/8/layout/bProcess4"/>
    <dgm:cxn modelId="{A5B59C56-CE4F-4B89-B040-33A463E8606F}" type="presParOf" srcId="{C5D68103-3A8C-40D3-9DD1-12989813507B}" destId="{ADCA0E43-1631-491C-B7B9-59C1DC8FAB71}" srcOrd="2" destOrd="0" presId="urn:microsoft.com/office/officeart/2005/8/layout/bProcess4"/>
    <dgm:cxn modelId="{88607EC5-3594-4EC5-9C03-77D8C4C768DC}" type="presParOf" srcId="{ADCA0E43-1631-491C-B7B9-59C1DC8FAB71}" destId="{56F19D0D-01F6-4D26-BC47-83C5DAEB30D5}" srcOrd="0" destOrd="0" presId="urn:microsoft.com/office/officeart/2005/8/layout/bProcess4"/>
    <dgm:cxn modelId="{E0D26EC7-D874-4CEE-B6F4-7532386F3F0A}" type="presParOf" srcId="{ADCA0E43-1631-491C-B7B9-59C1DC8FAB71}" destId="{C32012CB-771B-47B2-B3AC-666AB039314C}" srcOrd="1" destOrd="0" presId="urn:microsoft.com/office/officeart/2005/8/layout/bProcess4"/>
    <dgm:cxn modelId="{CE960ED0-037F-4D39-9C45-AB477F9E8AA3}" type="presParOf" srcId="{C5D68103-3A8C-40D3-9DD1-12989813507B}" destId="{BD269E3D-93DF-43E9-BD5B-44087D97E8E1}" srcOrd="3" destOrd="0" presId="urn:microsoft.com/office/officeart/2005/8/layout/bProcess4"/>
    <dgm:cxn modelId="{7D1EEE82-C87C-47D7-BF22-5947B64DD586}" type="presParOf" srcId="{C5D68103-3A8C-40D3-9DD1-12989813507B}" destId="{FAC4C0D0-499E-4837-8FEF-B8B6C8561933}" srcOrd="4" destOrd="0" presId="urn:microsoft.com/office/officeart/2005/8/layout/bProcess4"/>
    <dgm:cxn modelId="{0CBE4D17-F3CB-4226-98FC-0AC1DE5DCA59}" type="presParOf" srcId="{FAC4C0D0-499E-4837-8FEF-B8B6C8561933}" destId="{1CED1AD9-CDA7-4CD6-9FB0-FE9160FC6C84}" srcOrd="0" destOrd="0" presId="urn:microsoft.com/office/officeart/2005/8/layout/bProcess4"/>
    <dgm:cxn modelId="{54AFBCF4-B673-4FDD-B280-A976B3861A6A}" type="presParOf" srcId="{FAC4C0D0-499E-4837-8FEF-B8B6C8561933}" destId="{6EE8AB49-9B61-4E31-A79E-16B94F2AC0BA}" srcOrd="1" destOrd="0" presId="urn:microsoft.com/office/officeart/2005/8/layout/bProcess4"/>
    <dgm:cxn modelId="{854DFF23-B6F7-4E76-BB42-178CE5BC2612}" type="presParOf" srcId="{C5D68103-3A8C-40D3-9DD1-12989813507B}" destId="{F352B4B5-071C-4B95-9994-94920AFA8532}" srcOrd="5" destOrd="0" presId="urn:microsoft.com/office/officeart/2005/8/layout/bProcess4"/>
    <dgm:cxn modelId="{41FB70E3-D276-40AA-8265-319F76529896}" type="presParOf" srcId="{C5D68103-3A8C-40D3-9DD1-12989813507B}" destId="{F806FA48-A63E-4F34-A55C-95501F57FADF}" srcOrd="6" destOrd="0" presId="urn:microsoft.com/office/officeart/2005/8/layout/bProcess4"/>
    <dgm:cxn modelId="{5841FBE8-EEC4-4BEA-92DB-4CEB7FE46E73}" type="presParOf" srcId="{F806FA48-A63E-4F34-A55C-95501F57FADF}" destId="{49EBC76E-0F9E-4E3B-96D6-101D28EF8FDE}" srcOrd="0" destOrd="0" presId="urn:microsoft.com/office/officeart/2005/8/layout/bProcess4"/>
    <dgm:cxn modelId="{01202D54-3EF2-4C6A-8940-87D806B9F24E}" type="presParOf" srcId="{F806FA48-A63E-4F34-A55C-95501F57FADF}" destId="{E3CA5BE4-FF5A-4EC2-BC57-1592E61A2F67}" srcOrd="1" destOrd="0" presId="urn:microsoft.com/office/officeart/2005/8/layout/bProcess4"/>
    <dgm:cxn modelId="{833212D9-E8E8-41AF-8291-48FAF0D0D7F3}" type="presParOf" srcId="{C5D68103-3A8C-40D3-9DD1-12989813507B}" destId="{E37D815C-29F9-439A-913A-1746689EACC9}" srcOrd="7" destOrd="0" presId="urn:microsoft.com/office/officeart/2005/8/layout/bProcess4"/>
    <dgm:cxn modelId="{B77C86F8-6E93-4730-8D8C-B165834C12D5}" type="presParOf" srcId="{C5D68103-3A8C-40D3-9DD1-12989813507B}" destId="{9F577EE3-C6A2-4AC0-88E8-8D071AE8DE93}" srcOrd="8" destOrd="0" presId="urn:microsoft.com/office/officeart/2005/8/layout/bProcess4"/>
    <dgm:cxn modelId="{7B84EA90-E044-4796-8C99-FE79FF047744}" type="presParOf" srcId="{9F577EE3-C6A2-4AC0-88E8-8D071AE8DE93}" destId="{3578831C-4490-4349-90DA-A6B5E8A0D3B3}" srcOrd="0" destOrd="0" presId="urn:microsoft.com/office/officeart/2005/8/layout/bProcess4"/>
    <dgm:cxn modelId="{DC716441-BFB8-45D2-8BC6-F809C03DC1F3}" type="presParOf" srcId="{9F577EE3-C6A2-4AC0-88E8-8D071AE8DE93}" destId="{CCAD1081-AC18-4F65-884F-63AA7CA5AE24}" srcOrd="1" destOrd="0" presId="urn:microsoft.com/office/officeart/2005/8/layout/bProcess4"/>
    <dgm:cxn modelId="{5F774246-AAE7-4787-870E-34A5A2828AF7}" type="presParOf" srcId="{C5D68103-3A8C-40D3-9DD1-12989813507B}" destId="{1B95337B-1657-44FE-98BD-6E8BC7626F35}" srcOrd="9" destOrd="0" presId="urn:microsoft.com/office/officeart/2005/8/layout/bProcess4"/>
    <dgm:cxn modelId="{9DF39D9B-80FF-4735-A1E9-18947AC4FB0A}" type="presParOf" srcId="{C5D68103-3A8C-40D3-9DD1-12989813507B}" destId="{8B1DF034-51EB-4B05-8D69-A461D4B5C9EB}" srcOrd="10" destOrd="0" presId="urn:microsoft.com/office/officeart/2005/8/layout/bProcess4"/>
    <dgm:cxn modelId="{C145B947-FFCA-402B-B990-573653DFBB6B}" type="presParOf" srcId="{8B1DF034-51EB-4B05-8D69-A461D4B5C9EB}" destId="{45FF8AFA-E272-4427-9D8B-4940CDF6B086}" srcOrd="0" destOrd="0" presId="urn:microsoft.com/office/officeart/2005/8/layout/bProcess4"/>
    <dgm:cxn modelId="{FEEAA7D8-755E-4522-BC03-77915724A9C5}" type="presParOf" srcId="{8B1DF034-51EB-4B05-8D69-A461D4B5C9EB}" destId="{A686B000-916D-49B5-8B3F-01DCFDBDF1A2}" srcOrd="1" destOrd="0" presId="urn:microsoft.com/office/officeart/2005/8/layout/bProcess4"/>
    <dgm:cxn modelId="{A908C52D-932F-46F7-A73B-E7B975B61FED}" type="presParOf" srcId="{C5D68103-3A8C-40D3-9DD1-12989813507B}" destId="{72122B75-982D-4DBD-9C21-E9B8C4B75B9F}" srcOrd="11" destOrd="0" presId="urn:microsoft.com/office/officeart/2005/8/layout/bProcess4"/>
    <dgm:cxn modelId="{17F4126B-23EE-480F-94DF-6BE4656C03FB}" type="presParOf" srcId="{C5D68103-3A8C-40D3-9DD1-12989813507B}" destId="{CF1568F8-C8E0-4FA7-9D40-0B568BAED22B}" srcOrd="12" destOrd="0" presId="urn:microsoft.com/office/officeart/2005/8/layout/bProcess4"/>
    <dgm:cxn modelId="{03EBB3BE-7765-4444-8A3D-D71F26415EE2}" type="presParOf" srcId="{CF1568F8-C8E0-4FA7-9D40-0B568BAED22B}" destId="{F4A5B07D-C64E-49A3-91F1-A781CC7991AE}" srcOrd="0" destOrd="0" presId="urn:microsoft.com/office/officeart/2005/8/layout/bProcess4"/>
    <dgm:cxn modelId="{E14B5672-76B0-459F-AB78-92ACC170AF81}" type="presParOf" srcId="{CF1568F8-C8E0-4FA7-9D40-0B568BAED22B}" destId="{88246F8A-F09C-4B52-A04D-29869A1B6C48}" srcOrd="1" destOrd="0" presId="urn:microsoft.com/office/officeart/2005/8/layout/bProcess4"/>
    <dgm:cxn modelId="{C9CC19A4-414E-4DC6-8514-E318BCE90AE6}" type="presParOf" srcId="{C5D68103-3A8C-40D3-9DD1-12989813507B}" destId="{52411AEB-0C8E-4C6D-8088-F4806BCFDE65}" srcOrd="13" destOrd="0" presId="urn:microsoft.com/office/officeart/2005/8/layout/bProcess4"/>
    <dgm:cxn modelId="{6FB5981F-0791-4DC1-8D7F-AB754273E438}" type="presParOf" srcId="{C5D68103-3A8C-40D3-9DD1-12989813507B}" destId="{F882A387-A95A-4CA2-9381-22E70525B12F}" srcOrd="14" destOrd="0" presId="urn:microsoft.com/office/officeart/2005/8/layout/bProcess4"/>
    <dgm:cxn modelId="{067C99C2-FA26-4494-B438-3BB18C394006}" type="presParOf" srcId="{F882A387-A95A-4CA2-9381-22E70525B12F}" destId="{EAA610C8-CDCB-46B8-B7DA-0A6E5DBB02E0}" srcOrd="0" destOrd="0" presId="urn:microsoft.com/office/officeart/2005/8/layout/bProcess4"/>
    <dgm:cxn modelId="{2DEE2B1D-0835-400A-8484-C49744997AC6}" type="presParOf" srcId="{F882A387-A95A-4CA2-9381-22E70525B12F}" destId="{BDD3751B-D39D-4681-85AC-2BAACF087F01}" srcOrd="1" destOrd="0" presId="urn:microsoft.com/office/officeart/2005/8/layout/bProcess4"/>
    <dgm:cxn modelId="{63D0D030-5214-47EE-8095-D585B13FF0C0}" type="presParOf" srcId="{C5D68103-3A8C-40D3-9DD1-12989813507B}" destId="{2A2D29F9-365A-48BC-A7CD-BE2307C61E61}" srcOrd="15" destOrd="0" presId="urn:microsoft.com/office/officeart/2005/8/layout/bProcess4"/>
    <dgm:cxn modelId="{E171A638-783D-4878-8C19-D0B9E03A6FF2}" type="presParOf" srcId="{C5D68103-3A8C-40D3-9DD1-12989813507B}" destId="{7AEDBEA3-EB48-4342-899B-D6077D8FF09A}" srcOrd="16" destOrd="0" presId="urn:microsoft.com/office/officeart/2005/8/layout/bProcess4"/>
    <dgm:cxn modelId="{B47B06B7-EB89-412C-9811-8CF34F18CD63}" type="presParOf" srcId="{7AEDBEA3-EB48-4342-899B-D6077D8FF09A}" destId="{0D898DE3-95BE-4E4E-87B9-7E5787154B4B}" srcOrd="0" destOrd="0" presId="urn:microsoft.com/office/officeart/2005/8/layout/bProcess4"/>
    <dgm:cxn modelId="{6194E5D4-17B1-4C3B-9370-9B380D88666B}" type="presParOf" srcId="{7AEDBEA3-EB48-4342-899B-D6077D8FF09A}" destId="{C5957F52-D2B0-4219-845E-092C2E8A3121}"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372D85-C2FA-4C40-885A-BD2FA5247C05}" type="doc">
      <dgm:prSet loTypeId="urn:microsoft.com/office/officeart/2008/layout/AlternatingHexagons" loCatId="list" qsTypeId="urn:microsoft.com/office/officeart/2005/8/quickstyle/simple1" qsCatId="simple" csTypeId="urn:microsoft.com/office/officeart/2005/8/colors/colorful3" csCatId="colorful" phldr="1"/>
      <dgm:spPr/>
      <dgm:t>
        <a:bodyPr/>
        <a:lstStyle/>
        <a:p>
          <a:endParaRPr lang="fr-FR"/>
        </a:p>
      </dgm:t>
    </dgm:pt>
    <dgm:pt modelId="{74E48319-535D-4AE0-94C9-61167104D57A}">
      <dgm:prSet phldrT="[Texte]"/>
      <dgm:spPr/>
      <dgm:t>
        <a:bodyPr/>
        <a:lstStyle/>
        <a:p>
          <a:r>
            <a:rPr lang="fr-FR" b="1" dirty="0" smtClean="0"/>
            <a:t>Clause de dédit formation</a:t>
          </a:r>
          <a:endParaRPr lang="fr-FR" b="1" dirty="0"/>
        </a:p>
      </dgm:t>
    </dgm:pt>
    <dgm:pt modelId="{7CFA512E-738E-4ACB-B797-D7866B6DCFAA}" type="parTrans" cxnId="{DE13C5A9-0862-4D35-8650-271A30A1A155}">
      <dgm:prSet/>
      <dgm:spPr/>
      <dgm:t>
        <a:bodyPr/>
        <a:lstStyle/>
        <a:p>
          <a:endParaRPr lang="fr-FR"/>
        </a:p>
      </dgm:t>
    </dgm:pt>
    <dgm:pt modelId="{32CA34CA-9BFA-47F6-A984-BDFEDB964367}" type="sibTrans" cxnId="{DE13C5A9-0862-4D35-8650-271A30A1A155}">
      <dgm:prSet/>
      <dgm:spPr/>
      <dgm:t>
        <a:bodyPr/>
        <a:lstStyle/>
        <a:p>
          <a:r>
            <a:rPr lang="fr-FR" b="1" dirty="0" smtClean="0">
              <a:solidFill>
                <a:schemeClr val="tx1"/>
              </a:solidFill>
            </a:rPr>
            <a:t>Clause de non concurrence</a:t>
          </a:r>
          <a:endParaRPr lang="fr-FR" b="1" dirty="0">
            <a:solidFill>
              <a:schemeClr val="tx1"/>
            </a:solidFill>
          </a:endParaRPr>
        </a:p>
      </dgm:t>
    </dgm:pt>
    <dgm:pt modelId="{E45CAD2F-9B19-4BA0-B2DA-681FECFA4478}">
      <dgm:prSet phldrT="[Texte]"/>
      <dgm:spPr/>
      <dgm:t>
        <a:bodyPr/>
        <a:lstStyle/>
        <a:p>
          <a:endParaRPr lang="fr-FR" dirty="0"/>
        </a:p>
      </dgm:t>
    </dgm:pt>
    <dgm:pt modelId="{EDA33B69-DADB-4D34-B3FF-2476D37D4557}" type="parTrans" cxnId="{09A2CCB2-2182-45B6-954F-DD9061EBF4FA}">
      <dgm:prSet/>
      <dgm:spPr/>
      <dgm:t>
        <a:bodyPr/>
        <a:lstStyle/>
        <a:p>
          <a:endParaRPr lang="fr-FR"/>
        </a:p>
      </dgm:t>
    </dgm:pt>
    <dgm:pt modelId="{A9808A8B-999C-4E84-A27B-B1D6C9070FEB}" type="sibTrans" cxnId="{09A2CCB2-2182-45B6-954F-DD9061EBF4FA}">
      <dgm:prSet/>
      <dgm:spPr/>
      <dgm:t>
        <a:bodyPr/>
        <a:lstStyle/>
        <a:p>
          <a:endParaRPr lang="fr-FR"/>
        </a:p>
      </dgm:t>
    </dgm:pt>
    <dgm:pt modelId="{D7E1A1C3-7B77-48EA-BAAD-130B8A56AC83}">
      <dgm:prSet phldrT="[Texte]"/>
      <dgm:spPr/>
      <dgm:t>
        <a:bodyPr/>
        <a:lstStyle/>
        <a:p>
          <a:r>
            <a:rPr lang="fr-FR" b="1" dirty="0" smtClean="0">
              <a:solidFill>
                <a:schemeClr val="tx1"/>
              </a:solidFill>
            </a:rPr>
            <a:t>Clause de mobilité</a:t>
          </a:r>
          <a:endParaRPr lang="fr-FR" b="1" dirty="0">
            <a:solidFill>
              <a:schemeClr val="tx1"/>
            </a:solidFill>
          </a:endParaRPr>
        </a:p>
      </dgm:t>
    </dgm:pt>
    <dgm:pt modelId="{5BD25564-7339-495A-B09C-17168460DD5A}" type="parTrans" cxnId="{13DCC85B-429F-42AF-9C4A-962A631E0F1A}">
      <dgm:prSet/>
      <dgm:spPr/>
      <dgm:t>
        <a:bodyPr/>
        <a:lstStyle/>
        <a:p>
          <a:endParaRPr lang="fr-FR"/>
        </a:p>
      </dgm:t>
    </dgm:pt>
    <dgm:pt modelId="{D21C5E27-D462-495A-B4E7-F46CAEC304C2}" type="sibTrans" cxnId="{13DCC85B-429F-42AF-9C4A-962A631E0F1A}">
      <dgm:prSet custT="1"/>
      <dgm:spPr/>
      <dgm:t>
        <a:bodyPr/>
        <a:lstStyle/>
        <a:p>
          <a:r>
            <a:rPr lang="fr-FR" sz="1600" dirty="0" smtClean="0"/>
            <a:t>Clause de confidentialité</a:t>
          </a:r>
          <a:endParaRPr lang="fr-FR" sz="1600" dirty="0"/>
        </a:p>
      </dgm:t>
    </dgm:pt>
    <dgm:pt modelId="{FC0ECA4F-A7A9-4FAE-90A4-3D71CFA39538}">
      <dgm:prSet phldrT="[Texte]"/>
      <dgm:spPr/>
      <dgm:t>
        <a:bodyPr/>
        <a:lstStyle/>
        <a:p>
          <a:endParaRPr lang="fr-FR" dirty="0"/>
        </a:p>
      </dgm:t>
    </dgm:pt>
    <dgm:pt modelId="{E2750D4A-7B13-40A4-8382-BD282FA69A8D}" type="parTrans" cxnId="{0A9F9590-8ADC-4F00-9D45-CB6A3BB295D3}">
      <dgm:prSet/>
      <dgm:spPr/>
      <dgm:t>
        <a:bodyPr/>
        <a:lstStyle/>
        <a:p>
          <a:endParaRPr lang="fr-FR"/>
        </a:p>
      </dgm:t>
    </dgm:pt>
    <dgm:pt modelId="{31819C2D-5F51-460F-8856-F12CF4DE7C44}" type="sibTrans" cxnId="{0A9F9590-8ADC-4F00-9D45-CB6A3BB295D3}">
      <dgm:prSet/>
      <dgm:spPr/>
      <dgm:t>
        <a:bodyPr/>
        <a:lstStyle/>
        <a:p>
          <a:endParaRPr lang="fr-FR"/>
        </a:p>
      </dgm:t>
    </dgm:pt>
    <dgm:pt modelId="{B1FFEC9D-9AFE-4ACC-86C3-34A1C3A98D94}">
      <dgm:prSet phldrT="[Texte]" custT="1"/>
      <dgm:spPr/>
      <dgm:t>
        <a:bodyPr/>
        <a:lstStyle/>
        <a:p>
          <a:r>
            <a:rPr lang="fr-FR" sz="1600" dirty="0" smtClean="0">
              <a:solidFill>
                <a:schemeClr val="tx1"/>
              </a:solidFill>
            </a:rPr>
            <a:t>Clause d’exclusivité</a:t>
          </a:r>
          <a:endParaRPr lang="fr-FR" sz="1600" dirty="0">
            <a:solidFill>
              <a:schemeClr val="tx1"/>
            </a:solidFill>
          </a:endParaRPr>
        </a:p>
      </dgm:t>
    </dgm:pt>
    <dgm:pt modelId="{A810E156-B58A-4A4C-B494-D14764D427AA}" type="parTrans" cxnId="{413BD31A-A135-4238-925B-13B79F57E31B}">
      <dgm:prSet/>
      <dgm:spPr/>
      <dgm:t>
        <a:bodyPr/>
        <a:lstStyle/>
        <a:p>
          <a:endParaRPr lang="fr-FR"/>
        </a:p>
      </dgm:t>
    </dgm:pt>
    <dgm:pt modelId="{1C2C62FB-3B47-4E2C-9AA4-5F244A7AD0D9}" type="sibTrans" cxnId="{413BD31A-A135-4238-925B-13B79F57E31B}">
      <dgm:prSet/>
      <dgm:spPr/>
      <dgm:t>
        <a:bodyPr/>
        <a:lstStyle/>
        <a:p>
          <a:r>
            <a:rPr lang="fr-FR" dirty="0" smtClean="0"/>
            <a:t>Clause de garantie d’emploi</a:t>
          </a:r>
          <a:endParaRPr lang="fr-FR" dirty="0"/>
        </a:p>
      </dgm:t>
    </dgm:pt>
    <dgm:pt modelId="{6E01D6E2-8438-4CCA-B96A-9C333E5846A2}">
      <dgm:prSet phldrT="[Texte]"/>
      <dgm:spPr/>
      <dgm:t>
        <a:bodyPr/>
        <a:lstStyle/>
        <a:p>
          <a:endParaRPr lang="fr-FR" dirty="0"/>
        </a:p>
      </dgm:t>
    </dgm:pt>
    <dgm:pt modelId="{86283366-6BBD-4909-BC53-8C6BA74C4B16}" type="parTrans" cxnId="{E571C5EE-C7DA-4386-AD8C-722CB46EC5D4}">
      <dgm:prSet/>
      <dgm:spPr/>
      <dgm:t>
        <a:bodyPr/>
        <a:lstStyle/>
        <a:p>
          <a:endParaRPr lang="fr-FR"/>
        </a:p>
      </dgm:t>
    </dgm:pt>
    <dgm:pt modelId="{92FD4AC7-9C7C-4BC8-A7C3-BE9E84605937}" type="sibTrans" cxnId="{E571C5EE-C7DA-4386-AD8C-722CB46EC5D4}">
      <dgm:prSet/>
      <dgm:spPr/>
      <dgm:t>
        <a:bodyPr/>
        <a:lstStyle/>
        <a:p>
          <a:endParaRPr lang="fr-FR"/>
        </a:p>
      </dgm:t>
    </dgm:pt>
    <dgm:pt modelId="{FDD5CD03-B05A-42BC-8FF3-A7D173E2A6B7}" type="pres">
      <dgm:prSet presAssocID="{46372D85-C2FA-4C40-885A-BD2FA5247C05}" presName="Name0" presStyleCnt="0">
        <dgm:presLayoutVars>
          <dgm:chMax/>
          <dgm:chPref/>
          <dgm:dir/>
          <dgm:animLvl val="lvl"/>
        </dgm:presLayoutVars>
      </dgm:prSet>
      <dgm:spPr/>
      <dgm:t>
        <a:bodyPr/>
        <a:lstStyle/>
        <a:p>
          <a:endParaRPr lang="fr-FR"/>
        </a:p>
      </dgm:t>
    </dgm:pt>
    <dgm:pt modelId="{B7C0C493-BF96-4564-B2B1-D4CA0F06AE34}" type="pres">
      <dgm:prSet presAssocID="{74E48319-535D-4AE0-94C9-61167104D57A}" presName="composite" presStyleCnt="0"/>
      <dgm:spPr/>
    </dgm:pt>
    <dgm:pt modelId="{F1B1B52F-D059-498A-B7CB-D8ADA20601AB}" type="pres">
      <dgm:prSet presAssocID="{74E48319-535D-4AE0-94C9-61167104D57A}" presName="Parent1" presStyleLbl="node1" presStyleIdx="0" presStyleCnt="6" custScaleX="136426">
        <dgm:presLayoutVars>
          <dgm:chMax val="1"/>
          <dgm:chPref val="1"/>
          <dgm:bulletEnabled val="1"/>
        </dgm:presLayoutVars>
      </dgm:prSet>
      <dgm:spPr/>
      <dgm:t>
        <a:bodyPr/>
        <a:lstStyle/>
        <a:p>
          <a:endParaRPr lang="fr-FR"/>
        </a:p>
      </dgm:t>
    </dgm:pt>
    <dgm:pt modelId="{4F155A32-8E5A-4FF6-8DB6-F339B3CAEEEE}" type="pres">
      <dgm:prSet presAssocID="{74E48319-535D-4AE0-94C9-61167104D57A}" presName="Childtext1" presStyleLbl="revTx" presStyleIdx="0" presStyleCnt="3" custScaleX="76335">
        <dgm:presLayoutVars>
          <dgm:chMax val="0"/>
          <dgm:chPref val="0"/>
          <dgm:bulletEnabled val="1"/>
        </dgm:presLayoutVars>
      </dgm:prSet>
      <dgm:spPr/>
      <dgm:t>
        <a:bodyPr/>
        <a:lstStyle/>
        <a:p>
          <a:endParaRPr lang="fr-FR"/>
        </a:p>
      </dgm:t>
    </dgm:pt>
    <dgm:pt modelId="{94E22A0A-31CF-4553-BAFD-E9E5C530602A}" type="pres">
      <dgm:prSet presAssocID="{74E48319-535D-4AE0-94C9-61167104D57A}" presName="BalanceSpacing" presStyleCnt="0"/>
      <dgm:spPr/>
    </dgm:pt>
    <dgm:pt modelId="{793D9F28-5CCA-4F95-AB57-FC84F7B7BAB0}" type="pres">
      <dgm:prSet presAssocID="{74E48319-535D-4AE0-94C9-61167104D57A}" presName="BalanceSpacing1" presStyleCnt="0"/>
      <dgm:spPr/>
    </dgm:pt>
    <dgm:pt modelId="{4DF85AB4-7C75-414D-8ABC-486E7BBBB468}" type="pres">
      <dgm:prSet presAssocID="{32CA34CA-9BFA-47F6-A984-BDFEDB964367}" presName="Accent1Text" presStyleLbl="node1" presStyleIdx="1" presStyleCnt="6" custScaleX="141254"/>
      <dgm:spPr/>
      <dgm:t>
        <a:bodyPr/>
        <a:lstStyle/>
        <a:p>
          <a:endParaRPr lang="fr-FR"/>
        </a:p>
      </dgm:t>
    </dgm:pt>
    <dgm:pt modelId="{A5E714FA-4C5B-4EC0-B8C6-AF49251EF7B1}" type="pres">
      <dgm:prSet presAssocID="{32CA34CA-9BFA-47F6-A984-BDFEDB964367}" presName="spaceBetweenRectangles" presStyleCnt="0"/>
      <dgm:spPr/>
    </dgm:pt>
    <dgm:pt modelId="{289D7A45-6093-46D2-A9A7-DC8A882AC5E9}" type="pres">
      <dgm:prSet presAssocID="{D7E1A1C3-7B77-48EA-BAAD-130B8A56AC83}" presName="composite" presStyleCnt="0"/>
      <dgm:spPr/>
    </dgm:pt>
    <dgm:pt modelId="{5B60F449-B6B8-4F72-B6FD-C7AEFBB4634C}" type="pres">
      <dgm:prSet presAssocID="{D7E1A1C3-7B77-48EA-BAAD-130B8A56AC83}" presName="Parent1" presStyleLbl="node1" presStyleIdx="2" presStyleCnt="6" custScaleX="100736">
        <dgm:presLayoutVars>
          <dgm:chMax val="1"/>
          <dgm:chPref val="1"/>
          <dgm:bulletEnabled val="1"/>
        </dgm:presLayoutVars>
      </dgm:prSet>
      <dgm:spPr/>
      <dgm:t>
        <a:bodyPr/>
        <a:lstStyle/>
        <a:p>
          <a:endParaRPr lang="fr-FR"/>
        </a:p>
      </dgm:t>
    </dgm:pt>
    <dgm:pt modelId="{669162CA-CF8E-44CB-8D1C-468F52AC2600}" type="pres">
      <dgm:prSet presAssocID="{D7E1A1C3-7B77-48EA-BAAD-130B8A56AC83}" presName="Childtext1" presStyleLbl="revTx" presStyleIdx="1" presStyleCnt="3">
        <dgm:presLayoutVars>
          <dgm:chMax val="0"/>
          <dgm:chPref val="0"/>
          <dgm:bulletEnabled val="1"/>
        </dgm:presLayoutVars>
      </dgm:prSet>
      <dgm:spPr/>
      <dgm:t>
        <a:bodyPr/>
        <a:lstStyle/>
        <a:p>
          <a:endParaRPr lang="fr-FR"/>
        </a:p>
      </dgm:t>
    </dgm:pt>
    <dgm:pt modelId="{919A0F47-7B22-422A-B18C-1343040F1407}" type="pres">
      <dgm:prSet presAssocID="{D7E1A1C3-7B77-48EA-BAAD-130B8A56AC83}" presName="BalanceSpacing" presStyleCnt="0"/>
      <dgm:spPr/>
    </dgm:pt>
    <dgm:pt modelId="{EE13EF0D-D889-4942-A7F1-A678BC1B57B4}" type="pres">
      <dgm:prSet presAssocID="{D7E1A1C3-7B77-48EA-BAAD-130B8A56AC83}" presName="BalanceSpacing1" presStyleCnt="0"/>
      <dgm:spPr/>
    </dgm:pt>
    <dgm:pt modelId="{BD4A0A6B-16B8-42CC-B6E8-B9E20C336086}" type="pres">
      <dgm:prSet presAssocID="{D21C5E27-D462-495A-B4E7-F46CAEC304C2}" presName="Accent1Text" presStyleLbl="node1" presStyleIdx="3" presStyleCnt="6" custScaleX="147323"/>
      <dgm:spPr/>
      <dgm:t>
        <a:bodyPr/>
        <a:lstStyle/>
        <a:p>
          <a:endParaRPr lang="fr-FR"/>
        </a:p>
      </dgm:t>
    </dgm:pt>
    <dgm:pt modelId="{17B942E1-409F-41D5-9B98-CB4ED5D070BA}" type="pres">
      <dgm:prSet presAssocID="{D21C5E27-D462-495A-B4E7-F46CAEC304C2}" presName="spaceBetweenRectangles" presStyleCnt="0"/>
      <dgm:spPr/>
    </dgm:pt>
    <dgm:pt modelId="{7B73A2AF-1C39-4C29-A796-711885FF62D8}" type="pres">
      <dgm:prSet presAssocID="{B1FFEC9D-9AFE-4ACC-86C3-34A1C3A98D94}" presName="composite" presStyleCnt="0"/>
      <dgm:spPr/>
    </dgm:pt>
    <dgm:pt modelId="{81CD5BCC-D1D9-4107-A79C-6EC5635CEB2B}" type="pres">
      <dgm:prSet presAssocID="{B1FFEC9D-9AFE-4ACC-86C3-34A1C3A98D94}" presName="Parent1" presStyleLbl="node1" presStyleIdx="4" presStyleCnt="6" custScaleX="166047">
        <dgm:presLayoutVars>
          <dgm:chMax val="1"/>
          <dgm:chPref val="1"/>
          <dgm:bulletEnabled val="1"/>
        </dgm:presLayoutVars>
      </dgm:prSet>
      <dgm:spPr/>
      <dgm:t>
        <a:bodyPr/>
        <a:lstStyle/>
        <a:p>
          <a:endParaRPr lang="fr-FR"/>
        </a:p>
      </dgm:t>
    </dgm:pt>
    <dgm:pt modelId="{2A0CF7EC-6327-482B-8023-A938861AE548}" type="pres">
      <dgm:prSet presAssocID="{B1FFEC9D-9AFE-4ACC-86C3-34A1C3A98D94}" presName="Childtext1" presStyleLbl="revTx" presStyleIdx="2" presStyleCnt="3">
        <dgm:presLayoutVars>
          <dgm:chMax val="0"/>
          <dgm:chPref val="0"/>
          <dgm:bulletEnabled val="1"/>
        </dgm:presLayoutVars>
      </dgm:prSet>
      <dgm:spPr/>
      <dgm:t>
        <a:bodyPr/>
        <a:lstStyle/>
        <a:p>
          <a:endParaRPr lang="fr-FR"/>
        </a:p>
      </dgm:t>
    </dgm:pt>
    <dgm:pt modelId="{10A487AE-91F6-4B9B-B1AF-0653B2F5181B}" type="pres">
      <dgm:prSet presAssocID="{B1FFEC9D-9AFE-4ACC-86C3-34A1C3A98D94}" presName="BalanceSpacing" presStyleCnt="0"/>
      <dgm:spPr/>
    </dgm:pt>
    <dgm:pt modelId="{2C5375E2-E927-4C0F-B45C-9C5CBDBF660D}" type="pres">
      <dgm:prSet presAssocID="{B1FFEC9D-9AFE-4ACC-86C3-34A1C3A98D94}" presName="BalanceSpacing1" presStyleCnt="0"/>
      <dgm:spPr/>
    </dgm:pt>
    <dgm:pt modelId="{1C257CA1-2D51-418E-8DC6-F5425566F393}" type="pres">
      <dgm:prSet presAssocID="{1C2C62FB-3B47-4E2C-9AA4-5F244A7AD0D9}" presName="Accent1Text" presStyleLbl="node1" presStyleIdx="5" presStyleCnt="6"/>
      <dgm:spPr/>
      <dgm:t>
        <a:bodyPr/>
        <a:lstStyle/>
        <a:p>
          <a:endParaRPr lang="fr-FR"/>
        </a:p>
      </dgm:t>
    </dgm:pt>
  </dgm:ptLst>
  <dgm:cxnLst>
    <dgm:cxn modelId="{E3C26D0B-6FE1-4A7C-92B4-9A205E263778}" type="presOf" srcId="{E45CAD2F-9B19-4BA0-B2DA-681FECFA4478}" destId="{4F155A32-8E5A-4FF6-8DB6-F339B3CAEEEE}" srcOrd="0" destOrd="0" presId="urn:microsoft.com/office/officeart/2008/layout/AlternatingHexagons"/>
    <dgm:cxn modelId="{BF9275BF-FE39-4407-9E6B-C3C8705D579D}" type="presOf" srcId="{FC0ECA4F-A7A9-4FAE-90A4-3D71CFA39538}" destId="{669162CA-CF8E-44CB-8D1C-468F52AC2600}" srcOrd="0" destOrd="0" presId="urn:microsoft.com/office/officeart/2008/layout/AlternatingHexagons"/>
    <dgm:cxn modelId="{09A2CCB2-2182-45B6-954F-DD9061EBF4FA}" srcId="{74E48319-535D-4AE0-94C9-61167104D57A}" destId="{E45CAD2F-9B19-4BA0-B2DA-681FECFA4478}" srcOrd="0" destOrd="0" parTransId="{EDA33B69-DADB-4D34-B3FF-2476D37D4557}" sibTransId="{A9808A8B-999C-4E84-A27B-B1D6C9070FEB}"/>
    <dgm:cxn modelId="{413BD31A-A135-4238-925B-13B79F57E31B}" srcId="{46372D85-C2FA-4C40-885A-BD2FA5247C05}" destId="{B1FFEC9D-9AFE-4ACC-86C3-34A1C3A98D94}" srcOrd="2" destOrd="0" parTransId="{A810E156-B58A-4A4C-B494-D14764D427AA}" sibTransId="{1C2C62FB-3B47-4E2C-9AA4-5F244A7AD0D9}"/>
    <dgm:cxn modelId="{DE13C5A9-0862-4D35-8650-271A30A1A155}" srcId="{46372D85-C2FA-4C40-885A-BD2FA5247C05}" destId="{74E48319-535D-4AE0-94C9-61167104D57A}" srcOrd="0" destOrd="0" parTransId="{7CFA512E-738E-4ACB-B797-D7866B6DCFAA}" sibTransId="{32CA34CA-9BFA-47F6-A984-BDFEDB964367}"/>
    <dgm:cxn modelId="{814F3AF2-6542-4AF0-9BE3-0A176086DB60}" type="presOf" srcId="{32CA34CA-9BFA-47F6-A984-BDFEDB964367}" destId="{4DF85AB4-7C75-414D-8ABC-486E7BBBB468}" srcOrd="0" destOrd="0" presId="urn:microsoft.com/office/officeart/2008/layout/AlternatingHexagons"/>
    <dgm:cxn modelId="{E571C5EE-C7DA-4386-AD8C-722CB46EC5D4}" srcId="{B1FFEC9D-9AFE-4ACC-86C3-34A1C3A98D94}" destId="{6E01D6E2-8438-4CCA-B96A-9C333E5846A2}" srcOrd="0" destOrd="0" parTransId="{86283366-6BBD-4909-BC53-8C6BA74C4B16}" sibTransId="{92FD4AC7-9C7C-4BC8-A7C3-BE9E84605937}"/>
    <dgm:cxn modelId="{EBC2FC4A-970C-4AC2-A3A1-0E52DDFEBCE1}" type="presOf" srcId="{74E48319-535D-4AE0-94C9-61167104D57A}" destId="{F1B1B52F-D059-498A-B7CB-D8ADA20601AB}" srcOrd="0" destOrd="0" presId="urn:microsoft.com/office/officeart/2008/layout/AlternatingHexagons"/>
    <dgm:cxn modelId="{0A9F9590-8ADC-4F00-9D45-CB6A3BB295D3}" srcId="{D7E1A1C3-7B77-48EA-BAAD-130B8A56AC83}" destId="{FC0ECA4F-A7A9-4FAE-90A4-3D71CFA39538}" srcOrd="0" destOrd="0" parTransId="{E2750D4A-7B13-40A4-8382-BD282FA69A8D}" sibTransId="{31819C2D-5F51-460F-8856-F12CF4DE7C44}"/>
    <dgm:cxn modelId="{63D419B6-BE7F-49D0-A5D6-9BF5F04E30BC}" type="presOf" srcId="{46372D85-C2FA-4C40-885A-BD2FA5247C05}" destId="{FDD5CD03-B05A-42BC-8FF3-A7D173E2A6B7}" srcOrd="0" destOrd="0" presId="urn:microsoft.com/office/officeart/2008/layout/AlternatingHexagons"/>
    <dgm:cxn modelId="{FE0FC81D-A205-4352-9F14-A417628D52B6}" type="presOf" srcId="{B1FFEC9D-9AFE-4ACC-86C3-34A1C3A98D94}" destId="{81CD5BCC-D1D9-4107-A79C-6EC5635CEB2B}" srcOrd="0" destOrd="0" presId="urn:microsoft.com/office/officeart/2008/layout/AlternatingHexagons"/>
    <dgm:cxn modelId="{0B5F289E-ED98-4255-B9A7-2BB9E8B982B3}" type="presOf" srcId="{D7E1A1C3-7B77-48EA-BAAD-130B8A56AC83}" destId="{5B60F449-B6B8-4F72-B6FD-C7AEFBB4634C}" srcOrd="0" destOrd="0" presId="urn:microsoft.com/office/officeart/2008/layout/AlternatingHexagons"/>
    <dgm:cxn modelId="{FD9BBC82-1662-451A-9313-24E39BCEAE13}" type="presOf" srcId="{1C2C62FB-3B47-4E2C-9AA4-5F244A7AD0D9}" destId="{1C257CA1-2D51-418E-8DC6-F5425566F393}" srcOrd="0" destOrd="0" presId="urn:microsoft.com/office/officeart/2008/layout/AlternatingHexagons"/>
    <dgm:cxn modelId="{8F83A16E-22BC-4936-9157-7D00736FB2A6}" type="presOf" srcId="{D21C5E27-D462-495A-B4E7-F46CAEC304C2}" destId="{BD4A0A6B-16B8-42CC-B6E8-B9E20C336086}" srcOrd="0" destOrd="0" presId="urn:microsoft.com/office/officeart/2008/layout/AlternatingHexagons"/>
    <dgm:cxn modelId="{13DCC85B-429F-42AF-9C4A-962A631E0F1A}" srcId="{46372D85-C2FA-4C40-885A-BD2FA5247C05}" destId="{D7E1A1C3-7B77-48EA-BAAD-130B8A56AC83}" srcOrd="1" destOrd="0" parTransId="{5BD25564-7339-495A-B09C-17168460DD5A}" sibTransId="{D21C5E27-D462-495A-B4E7-F46CAEC304C2}"/>
    <dgm:cxn modelId="{52CEEEAD-B0B2-44BC-B125-625E054513E6}" type="presOf" srcId="{6E01D6E2-8438-4CCA-B96A-9C333E5846A2}" destId="{2A0CF7EC-6327-482B-8023-A938861AE548}" srcOrd="0" destOrd="0" presId="urn:microsoft.com/office/officeart/2008/layout/AlternatingHexagons"/>
    <dgm:cxn modelId="{3F172AF6-A9F4-4B6B-BE29-674F52599C4A}" type="presParOf" srcId="{FDD5CD03-B05A-42BC-8FF3-A7D173E2A6B7}" destId="{B7C0C493-BF96-4564-B2B1-D4CA0F06AE34}" srcOrd="0" destOrd="0" presId="urn:microsoft.com/office/officeart/2008/layout/AlternatingHexagons"/>
    <dgm:cxn modelId="{B668C73B-653B-4CBE-ACDF-6FF422AE12B6}" type="presParOf" srcId="{B7C0C493-BF96-4564-B2B1-D4CA0F06AE34}" destId="{F1B1B52F-D059-498A-B7CB-D8ADA20601AB}" srcOrd="0" destOrd="0" presId="urn:microsoft.com/office/officeart/2008/layout/AlternatingHexagons"/>
    <dgm:cxn modelId="{52B52200-105C-434B-9703-98BFF811E2BE}" type="presParOf" srcId="{B7C0C493-BF96-4564-B2B1-D4CA0F06AE34}" destId="{4F155A32-8E5A-4FF6-8DB6-F339B3CAEEEE}" srcOrd="1" destOrd="0" presId="urn:microsoft.com/office/officeart/2008/layout/AlternatingHexagons"/>
    <dgm:cxn modelId="{2CB91C9F-C699-4FD5-A9A9-08CD30F3A84E}" type="presParOf" srcId="{B7C0C493-BF96-4564-B2B1-D4CA0F06AE34}" destId="{94E22A0A-31CF-4553-BAFD-E9E5C530602A}" srcOrd="2" destOrd="0" presId="urn:microsoft.com/office/officeart/2008/layout/AlternatingHexagons"/>
    <dgm:cxn modelId="{ADA65D91-6AC9-4E62-87D2-714720D3514C}" type="presParOf" srcId="{B7C0C493-BF96-4564-B2B1-D4CA0F06AE34}" destId="{793D9F28-5CCA-4F95-AB57-FC84F7B7BAB0}" srcOrd="3" destOrd="0" presId="urn:microsoft.com/office/officeart/2008/layout/AlternatingHexagons"/>
    <dgm:cxn modelId="{F2EB6842-F053-4A87-AE09-5F70A4EE7099}" type="presParOf" srcId="{B7C0C493-BF96-4564-B2B1-D4CA0F06AE34}" destId="{4DF85AB4-7C75-414D-8ABC-486E7BBBB468}" srcOrd="4" destOrd="0" presId="urn:microsoft.com/office/officeart/2008/layout/AlternatingHexagons"/>
    <dgm:cxn modelId="{5E1318EB-832A-43CF-AC2A-7352BF8904E2}" type="presParOf" srcId="{FDD5CD03-B05A-42BC-8FF3-A7D173E2A6B7}" destId="{A5E714FA-4C5B-4EC0-B8C6-AF49251EF7B1}" srcOrd="1" destOrd="0" presId="urn:microsoft.com/office/officeart/2008/layout/AlternatingHexagons"/>
    <dgm:cxn modelId="{FCB973AB-9AAD-4917-8ECE-42FEE568F9A8}" type="presParOf" srcId="{FDD5CD03-B05A-42BC-8FF3-A7D173E2A6B7}" destId="{289D7A45-6093-46D2-A9A7-DC8A882AC5E9}" srcOrd="2" destOrd="0" presId="urn:microsoft.com/office/officeart/2008/layout/AlternatingHexagons"/>
    <dgm:cxn modelId="{D17E3C6B-1721-4C0E-90C8-D258B65DB8C3}" type="presParOf" srcId="{289D7A45-6093-46D2-A9A7-DC8A882AC5E9}" destId="{5B60F449-B6B8-4F72-B6FD-C7AEFBB4634C}" srcOrd="0" destOrd="0" presId="urn:microsoft.com/office/officeart/2008/layout/AlternatingHexagons"/>
    <dgm:cxn modelId="{636052A3-5CE7-45DD-9E83-371DA994CBC6}" type="presParOf" srcId="{289D7A45-6093-46D2-A9A7-DC8A882AC5E9}" destId="{669162CA-CF8E-44CB-8D1C-468F52AC2600}" srcOrd="1" destOrd="0" presId="urn:microsoft.com/office/officeart/2008/layout/AlternatingHexagons"/>
    <dgm:cxn modelId="{79638C55-ADE2-414F-87BB-3D0744F809AC}" type="presParOf" srcId="{289D7A45-6093-46D2-A9A7-DC8A882AC5E9}" destId="{919A0F47-7B22-422A-B18C-1343040F1407}" srcOrd="2" destOrd="0" presId="urn:microsoft.com/office/officeart/2008/layout/AlternatingHexagons"/>
    <dgm:cxn modelId="{99ACDE9E-0C8D-4F00-B1B3-0E169C0475B0}" type="presParOf" srcId="{289D7A45-6093-46D2-A9A7-DC8A882AC5E9}" destId="{EE13EF0D-D889-4942-A7F1-A678BC1B57B4}" srcOrd="3" destOrd="0" presId="urn:microsoft.com/office/officeart/2008/layout/AlternatingHexagons"/>
    <dgm:cxn modelId="{03016252-F038-4EA8-98AF-C20196ED0F19}" type="presParOf" srcId="{289D7A45-6093-46D2-A9A7-DC8A882AC5E9}" destId="{BD4A0A6B-16B8-42CC-B6E8-B9E20C336086}" srcOrd="4" destOrd="0" presId="urn:microsoft.com/office/officeart/2008/layout/AlternatingHexagons"/>
    <dgm:cxn modelId="{74936997-2A07-404B-B30C-62F75EE6D411}" type="presParOf" srcId="{FDD5CD03-B05A-42BC-8FF3-A7D173E2A6B7}" destId="{17B942E1-409F-41D5-9B98-CB4ED5D070BA}" srcOrd="3" destOrd="0" presId="urn:microsoft.com/office/officeart/2008/layout/AlternatingHexagons"/>
    <dgm:cxn modelId="{1AC116AB-6B09-4CE3-BBBE-49D82B08B65A}" type="presParOf" srcId="{FDD5CD03-B05A-42BC-8FF3-A7D173E2A6B7}" destId="{7B73A2AF-1C39-4C29-A796-711885FF62D8}" srcOrd="4" destOrd="0" presId="urn:microsoft.com/office/officeart/2008/layout/AlternatingHexagons"/>
    <dgm:cxn modelId="{842EDCE9-841C-42BD-B66F-93E4B9B6051A}" type="presParOf" srcId="{7B73A2AF-1C39-4C29-A796-711885FF62D8}" destId="{81CD5BCC-D1D9-4107-A79C-6EC5635CEB2B}" srcOrd="0" destOrd="0" presId="urn:microsoft.com/office/officeart/2008/layout/AlternatingHexagons"/>
    <dgm:cxn modelId="{0B462267-5B55-456C-9FA3-DD79A18E5F2D}" type="presParOf" srcId="{7B73A2AF-1C39-4C29-A796-711885FF62D8}" destId="{2A0CF7EC-6327-482B-8023-A938861AE548}" srcOrd="1" destOrd="0" presId="urn:microsoft.com/office/officeart/2008/layout/AlternatingHexagons"/>
    <dgm:cxn modelId="{ADE951D6-324E-4A04-BA57-824D1B76A7DD}" type="presParOf" srcId="{7B73A2AF-1C39-4C29-A796-711885FF62D8}" destId="{10A487AE-91F6-4B9B-B1AF-0653B2F5181B}" srcOrd="2" destOrd="0" presId="urn:microsoft.com/office/officeart/2008/layout/AlternatingHexagons"/>
    <dgm:cxn modelId="{E2AA396D-6F83-4732-9509-847129DD09A9}" type="presParOf" srcId="{7B73A2AF-1C39-4C29-A796-711885FF62D8}" destId="{2C5375E2-E927-4C0F-B45C-9C5CBDBF660D}" srcOrd="3" destOrd="0" presId="urn:microsoft.com/office/officeart/2008/layout/AlternatingHexagons"/>
    <dgm:cxn modelId="{B58F4AC2-2EB8-444A-A62A-8B08DE4865B8}" type="presParOf" srcId="{7B73A2AF-1C39-4C29-A796-711885FF62D8}" destId="{1C257CA1-2D51-418E-8DC6-F5425566F39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68E14DC-40B2-4043-89D0-78CBAC32ADB5}" type="doc">
      <dgm:prSet loTypeId="urn:microsoft.com/office/officeart/2005/8/layout/orgChart1" loCatId="hierarchy" qsTypeId="urn:microsoft.com/office/officeart/2005/8/quickstyle/3d6" qsCatId="3D" csTypeId="urn:microsoft.com/office/officeart/2005/8/colors/accent2_4" csCatId="accent2" phldr="1"/>
      <dgm:spPr/>
      <dgm:t>
        <a:bodyPr/>
        <a:lstStyle/>
        <a:p>
          <a:endParaRPr lang="fr-FR"/>
        </a:p>
      </dgm:t>
    </dgm:pt>
    <dgm:pt modelId="{BBECEDDB-2FF9-4012-AEA7-9ED42CABC931}">
      <dgm:prSet phldrT="[Texte]" custT="1">
        <dgm:style>
          <a:lnRef idx="2">
            <a:schemeClr val="accent6"/>
          </a:lnRef>
          <a:fillRef idx="1">
            <a:schemeClr val="lt1"/>
          </a:fillRef>
          <a:effectRef idx="0">
            <a:schemeClr val="accent6"/>
          </a:effectRef>
          <a:fontRef idx="minor">
            <a:schemeClr val="dk1"/>
          </a:fontRef>
        </dgm:style>
      </dgm:prSet>
      <dgm:spPr>
        <a:solidFill>
          <a:schemeClr val="bg1">
            <a:lumMod val="65000"/>
          </a:schemeClr>
        </a:solidFill>
        <a:ln>
          <a:solidFill>
            <a:schemeClr val="bg1">
              <a:lumMod val="65000"/>
            </a:schemeClr>
          </a:solidFill>
        </a:ln>
      </dgm:spPr>
      <dgm:t>
        <a:bodyPr/>
        <a:lstStyle/>
        <a:p>
          <a:r>
            <a:rPr lang="fr-FR" sz="2000" b="1" dirty="0" smtClean="0">
              <a:solidFill>
                <a:schemeClr val="bg1"/>
              </a:solidFill>
              <a:latin typeface="Calibri" pitchFamily="34" charset="0"/>
            </a:rPr>
            <a:t>3 catégories d’inventions et brevets de salariés</a:t>
          </a:r>
          <a:endParaRPr lang="fr-FR" sz="2000" b="1" dirty="0">
            <a:solidFill>
              <a:schemeClr val="bg1"/>
            </a:solidFill>
            <a:latin typeface="Calibri" pitchFamily="34" charset="0"/>
          </a:endParaRPr>
        </a:p>
      </dgm:t>
    </dgm:pt>
    <dgm:pt modelId="{F12DA466-69C0-4242-8469-070BF2FFD0F5}" type="parTrans" cxnId="{00BF1C1E-23C1-4BFB-B04F-34E282405786}">
      <dgm:prSet/>
      <dgm:spPr/>
      <dgm:t>
        <a:bodyPr/>
        <a:lstStyle/>
        <a:p>
          <a:endParaRPr lang="fr-FR" sz="1600">
            <a:latin typeface="Calibri" pitchFamily="34" charset="0"/>
          </a:endParaRPr>
        </a:p>
      </dgm:t>
    </dgm:pt>
    <dgm:pt modelId="{0C699F60-E3B0-45B9-A4C5-F061A488D3F3}" type="sibTrans" cxnId="{00BF1C1E-23C1-4BFB-B04F-34E282405786}">
      <dgm:prSet/>
      <dgm:spPr/>
      <dgm:t>
        <a:bodyPr/>
        <a:lstStyle/>
        <a:p>
          <a:endParaRPr lang="fr-FR" sz="1600">
            <a:latin typeface="Calibri" pitchFamily="34" charset="0"/>
          </a:endParaRPr>
        </a:p>
      </dgm:t>
    </dgm:pt>
    <dgm:pt modelId="{83268043-4481-4327-AEBB-B0D9766678DC}">
      <dgm:prSet phldrT="[Texte]" custT="1"/>
      <dgm:spPr>
        <a:solidFill>
          <a:srgbClr val="6EA3E4"/>
        </a:solidFill>
        <a:ln>
          <a:solidFill>
            <a:srgbClr val="6EA3E4"/>
          </a:solidFill>
        </a:ln>
      </dgm:spPr>
      <dgm:t>
        <a:bodyPr/>
        <a:lstStyle/>
        <a:p>
          <a:r>
            <a:rPr lang="fr-FR" sz="1600" b="1" u="none" dirty="0" smtClean="0">
              <a:solidFill>
                <a:schemeClr val="bg1"/>
              </a:solidFill>
              <a:latin typeface="Calibri" pitchFamily="34" charset="0"/>
            </a:rPr>
            <a:t>Inventions </a:t>
          </a:r>
        </a:p>
        <a:p>
          <a:r>
            <a:rPr lang="fr-FR" sz="1600" b="1" u="none" dirty="0" smtClean="0">
              <a:solidFill>
                <a:schemeClr val="bg1"/>
              </a:solidFill>
              <a:latin typeface="Calibri" pitchFamily="34" charset="0"/>
            </a:rPr>
            <a:t>hors mission </a:t>
          </a:r>
        </a:p>
        <a:p>
          <a:r>
            <a:rPr lang="fr-FR" sz="1600" dirty="0" smtClean="0">
              <a:solidFill>
                <a:schemeClr val="bg1"/>
              </a:solidFill>
              <a:latin typeface="Calibri" pitchFamily="34" charset="0"/>
            </a:rPr>
            <a:t>En rapport avec l’activité du salarié </a:t>
          </a:r>
        </a:p>
      </dgm:t>
    </dgm:pt>
    <dgm:pt modelId="{A0F5BF06-0018-4C90-AFEF-136018201456}" type="parTrans" cxnId="{B4A80E5A-DE41-4377-9D97-AA45F550F325}">
      <dgm:prSet/>
      <dgm:spPr>
        <a:ln>
          <a:solidFill>
            <a:schemeClr val="tx1"/>
          </a:solidFill>
        </a:ln>
      </dgm:spPr>
      <dgm:t>
        <a:bodyPr/>
        <a:lstStyle/>
        <a:p>
          <a:endParaRPr lang="fr-FR" sz="1600" dirty="0">
            <a:latin typeface="Calibri" pitchFamily="34" charset="0"/>
          </a:endParaRPr>
        </a:p>
      </dgm:t>
    </dgm:pt>
    <dgm:pt modelId="{1473505E-16BE-4794-B95B-34577027196C}" type="sibTrans" cxnId="{B4A80E5A-DE41-4377-9D97-AA45F550F325}">
      <dgm:prSet/>
      <dgm:spPr/>
      <dgm:t>
        <a:bodyPr/>
        <a:lstStyle/>
        <a:p>
          <a:endParaRPr lang="fr-FR" sz="1600">
            <a:latin typeface="Calibri" pitchFamily="34" charset="0"/>
          </a:endParaRPr>
        </a:p>
      </dgm:t>
    </dgm:pt>
    <dgm:pt modelId="{61D3FE76-A2F0-48D2-AA2F-23CE01B08906}">
      <dgm:prSet phldrT="[Texte]" custT="1"/>
      <dgm:spPr>
        <a:solidFill>
          <a:srgbClr val="9E83CF"/>
        </a:solidFill>
        <a:ln>
          <a:solidFill>
            <a:srgbClr val="9E83CF"/>
          </a:solidFill>
        </a:ln>
      </dgm:spPr>
      <dgm:t>
        <a:bodyPr/>
        <a:lstStyle/>
        <a:p>
          <a:r>
            <a:rPr lang="fr-FR" sz="1600" b="1" u="none" dirty="0" smtClean="0">
              <a:solidFill>
                <a:schemeClr val="bg1"/>
              </a:solidFill>
              <a:latin typeface="Calibri" pitchFamily="34" charset="0"/>
            </a:rPr>
            <a:t>Inventions de mission</a:t>
          </a:r>
        </a:p>
      </dgm:t>
    </dgm:pt>
    <dgm:pt modelId="{01819CEE-B051-40CE-80CD-A4970784859E}" type="parTrans" cxnId="{6383ABC3-CC27-4628-9B85-7D34EF380A34}">
      <dgm:prSet/>
      <dgm:spPr>
        <a:ln>
          <a:solidFill>
            <a:schemeClr val="tx1"/>
          </a:solidFill>
        </a:ln>
      </dgm:spPr>
      <dgm:t>
        <a:bodyPr/>
        <a:lstStyle/>
        <a:p>
          <a:endParaRPr lang="fr-FR" sz="1600" dirty="0">
            <a:latin typeface="Calibri" pitchFamily="34" charset="0"/>
          </a:endParaRPr>
        </a:p>
      </dgm:t>
    </dgm:pt>
    <dgm:pt modelId="{83B4F591-67C4-472E-8E75-47A364394082}" type="sibTrans" cxnId="{6383ABC3-CC27-4628-9B85-7D34EF380A34}">
      <dgm:prSet/>
      <dgm:spPr/>
      <dgm:t>
        <a:bodyPr/>
        <a:lstStyle/>
        <a:p>
          <a:endParaRPr lang="fr-FR" sz="1600">
            <a:latin typeface="Calibri" pitchFamily="34" charset="0"/>
          </a:endParaRPr>
        </a:p>
      </dgm:t>
    </dgm:pt>
    <dgm:pt modelId="{78E5E784-87A7-4663-8DA0-345712F9A4C1}">
      <dgm:prSet custT="1"/>
      <dgm:spPr>
        <a:solidFill>
          <a:srgbClr val="E0FF89"/>
        </a:solidFill>
        <a:ln>
          <a:solidFill>
            <a:srgbClr val="E0FF89"/>
          </a:solidFill>
        </a:ln>
      </dgm:spPr>
      <dgm:t>
        <a:bodyPr/>
        <a:lstStyle/>
        <a:p>
          <a:r>
            <a:rPr lang="fr-FR" sz="1600" b="1" u="none" dirty="0" smtClean="0">
              <a:solidFill>
                <a:schemeClr val="tx1"/>
              </a:solidFill>
            </a:rPr>
            <a:t>Inventions</a:t>
          </a:r>
        </a:p>
        <a:p>
          <a:r>
            <a:rPr lang="fr-FR" sz="1600" b="1" u="none" dirty="0" smtClean="0">
              <a:solidFill>
                <a:schemeClr val="tx1"/>
              </a:solidFill>
            </a:rPr>
            <a:t>Hors mission</a:t>
          </a:r>
        </a:p>
        <a:p>
          <a:r>
            <a:rPr lang="fr-FR" sz="1600" dirty="0" smtClean="0">
              <a:solidFill>
                <a:schemeClr val="tx1"/>
              </a:solidFill>
            </a:rPr>
            <a:t>Sans rapport avec l’activité du salarié</a:t>
          </a:r>
          <a:endParaRPr lang="fr-FR" sz="1600" dirty="0">
            <a:solidFill>
              <a:schemeClr val="tx1"/>
            </a:solidFill>
          </a:endParaRPr>
        </a:p>
      </dgm:t>
    </dgm:pt>
    <dgm:pt modelId="{CA10BCC6-29EB-409E-8DFC-E6FD455CC0DC}" type="parTrans" cxnId="{2B3E54D7-FE35-4400-A59C-4C79822A941D}">
      <dgm:prSet/>
      <dgm:spPr>
        <a:ln>
          <a:solidFill>
            <a:schemeClr val="tx1"/>
          </a:solidFill>
        </a:ln>
      </dgm:spPr>
      <dgm:t>
        <a:bodyPr/>
        <a:lstStyle/>
        <a:p>
          <a:endParaRPr lang="fr-FR" sz="1600" dirty="0"/>
        </a:p>
      </dgm:t>
    </dgm:pt>
    <dgm:pt modelId="{2A0AEC93-4035-4AC2-B36A-C2A12E3EEC4C}" type="sibTrans" cxnId="{2B3E54D7-FE35-4400-A59C-4C79822A941D}">
      <dgm:prSet/>
      <dgm:spPr/>
      <dgm:t>
        <a:bodyPr/>
        <a:lstStyle/>
        <a:p>
          <a:endParaRPr lang="fr-FR" sz="1600"/>
        </a:p>
      </dgm:t>
    </dgm:pt>
    <dgm:pt modelId="{6C442423-C88D-4B98-BA58-A5782FBE39EA}">
      <dgm:prSet custT="1"/>
      <dgm:spPr>
        <a:solidFill>
          <a:srgbClr val="E0FF89">
            <a:alpha val="20000"/>
          </a:srgbClr>
        </a:solidFill>
        <a:ln>
          <a:solidFill>
            <a:schemeClr val="bg1">
              <a:lumMod val="65000"/>
            </a:schemeClr>
          </a:solidFill>
        </a:ln>
      </dgm:spPr>
      <dgm:t>
        <a:bodyPr/>
        <a:lstStyle/>
        <a:p>
          <a:r>
            <a:rPr lang="fr-FR" sz="1600" dirty="0" smtClean="0">
              <a:solidFill>
                <a:schemeClr val="tx1"/>
              </a:solidFill>
            </a:rPr>
            <a:t>Non attribuables à l’employeur</a:t>
          </a:r>
          <a:endParaRPr lang="fr-FR" sz="1600" dirty="0">
            <a:solidFill>
              <a:schemeClr val="tx1"/>
            </a:solidFill>
          </a:endParaRPr>
        </a:p>
      </dgm:t>
    </dgm:pt>
    <dgm:pt modelId="{28AE3FAC-B942-4752-BE48-3BC73CA0F057}" type="parTrans" cxnId="{A927489F-D5F1-4083-95A0-3B61CD792001}">
      <dgm:prSet/>
      <dgm:spPr>
        <a:ln>
          <a:solidFill>
            <a:schemeClr val="tx1"/>
          </a:solidFill>
        </a:ln>
      </dgm:spPr>
      <dgm:t>
        <a:bodyPr/>
        <a:lstStyle/>
        <a:p>
          <a:endParaRPr lang="fr-FR" sz="1600" dirty="0"/>
        </a:p>
      </dgm:t>
    </dgm:pt>
    <dgm:pt modelId="{BF9D935A-45BE-4191-9C43-6AD9856B9CF5}" type="sibTrans" cxnId="{A927489F-D5F1-4083-95A0-3B61CD792001}">
      <dgm:prSet/>
      <dgm:spPr/>
      <dgm:t>
        <a:bodyPr/>
        <a:lstStyle/>
        <a:p>
          <a:endParaRPr lang="fr-FR" sz="1600"/>
        </a:p>
      </dgm:t>
    </dgm:pt>
    <dgm:pt modelId="{9AEF317D-721C-4517-A580-DD3F5EB70F38}">
      <dgm:prSet custT="1"/>
      <dgm:spPr>
        <a:solidFill>
          <a:srgbClr val="C1D5E5"/>
        </a:solidFill>
        <a:ln>
          <a:solidFill>
            <a:srgbClr val="C1D5E5"/>
          </a:solidFill>
        </a:ln>
      </dgm:spPr>
      <dgm:t>
        <a:bodyPr/>
        <a:lstStyle/>
        <a:p>
          <a:r>
            <a:rPr lang="fr-FR" sz="1600" dirty="0" smtClean="0">
              <a:solidFill>
                <a:schemeClr val="tx1"/>
              </a:solidFill>
            </a:rPr>
            <a:t>Attribuables à l’employeur</a:t>
          </a:r>
          <a:endParaRPr lang="fr-FR" sz="1600" dirty="0">
            <a:solidFill>
              <a:schemeClr val="tx1"/>
            </a:solidFill>
          </a:endParaRPr>
        </a:p>
      </dgm:t>
    </dgm:pt>
    <dgm:pt modelId="{1448C1C1-CFE1-4FE0-9C84-1B5DF1EC04E4}" type="parTrans" cxnId="{708EBA46-2DD3-49D0-8CD9-67A23DC0C916}">
      <dgm:prSet/>
      <dgm:spPr>
        <a:ln>
          <a:solidFill>
            <a:schemeClr val="tx1"/>
          </a:solidFill>
        </a:ln>
      </dgm:spPr>
      <dgm:t>
        <a:bodyPr/>
        <a:lstStyle/>
        <a:p>
          <a:endParaRPr lang="fr-FR" sz="1600" dirty="0"/>
        </a:p>
      </dgm:t>
    </dgm:pt>
    <dgm:pt modelId="{7072BA80-96E6-441C-9247-02728F22E943}" type="sibTrans" cxnId="{708EBA46-2DD3-49D0-8CD9-67A23DC0C916}">
      <dgm:prSet/>
      <dgm:spPr/>
      <dgm:t>
        <a:bodyPr/>
        <a:lstStyle/>
        <a:p>
          <a:endParaRPr lang="fr-FR" sz="1600"/>
        </a:p>
      </dgm:t>
    </dgm:pt>
    <dgm:pt modelId="{A913AFC3-738C-444A-B096-9122D1EDF2C5}">
      <dgm:prSet custT="1"/>
      <dgm:spPr>
        <a:solidFill>
          <a:srgbClr val="FF9999"/>
        </a:solidFill>
        <a:ln>
          <a:solidFill>
            <a:srgbClr val="FF9999"/>
          </a:solidFill>
        </a:ln>
      </dgm:spPr>
      <dgm:t>
        <a:bodyPr/>
        <a:lstStyle/>
        <a:p>
          <a:r>
            <a:rPr lang="fr-FR" sz="1600" dirty="0" smtClean="0">
              <a:solidFill>
                <a:schemeClr val="tx1"/>
              </a:solidFill>
            </a:rPr>
            <a:t>Attribuées de plein droit à l’employeur</a:t>
          </a:r>
          <a:endParaRPr lang="fr-FR" sz="1600" dirty="0">
            <a:solidFill>
              <a:schemeClr val="tx1"/>
            </a:solidFill>
          </a:endParaRPr>
        </a:p>
      </dgm:t>
    </dgm:pt>
    <dgm:pt modelId="{2D330ABD-3BF7-4258-9A13-E8BEB8697EE9}" type="parTrans" cxnId="{242A6D70-8F3B-46D5-8DCF-AAAA53133A68}">
      <dgm:prSet/>
      <dgm:spPr>
        <a:ln>
          <a:solidFill>
            <a:schemeClr val="tx1"/>
          </a:solidFill>
        </a:ln>
      </dgm:spPr>
      <dgm:t>
        <a:bodyPr/>
        <a:lstStyle/>
        <a:p>
          <a:endParaRPr lang="fr-FR" sz="1600" dirty="0"/>
        </a:p>
      </dgm:t>
    </dgm:pt>
    <dgm:pt modelId="{A26243E0-1435-425C-9D38-87FD15161ABF}" type="sibTrans" cxnId="{242A6D70-8F3B-46D5-8DCF-AAAA53133A68}">
      <dgm:prSet/>
      <dgm:spPr/>
      <dgm:t>
        <a:bodyPr/>
        <a:lstStyle/>
        <a:p>
          <a:endParaRPr lang="fr-FR" sz="1600"/>
        </a:p>
      </dgm:t>
    </dgm:pt>
    <dgm:pt modelId="{9A08C8C9-1457-4F42-B1A0-211A37423532}" type="pres">
      <dgm:prSet presAssocID="{B68E14DC-40B2-4043-89D0-78CBAC32ADB5}" presName="hierChild1" presStyleCnt="0">
        <dgm:presLayoutVars>
          <dgm:orgChart val="1"/>
          <dgm:chPref val="1"/>
          <dgm:dir/>
          <dgm:animOne val="branch"/>
          <dgm:animLvl val="lvl"/>
          <dgm:resizeHandles/>
        </dgm:presLayoutVars>
      </dgm:prSet>
      <dgm:spPr/>
      <dgm:t>
        <a:bodyPr/>
        <a:lstStyle/>
        <a:p>
          <a:endParaRPr lang="fr-FR"/>
        </a:p>
      </dgm:t>
    </dgm:pt>
    <dgm:pt modelId="{57413E78-FEE3-4348-BAE3-E38B4C0C3440}" type="pres">
      <dgm:prSet presAssocID="{BBECEDDB-2FF9-4012-AEA7-9ED42CABC931}" presName="hierRoot1" presStyleCnt="0">
        <dgm:presLayoutVars>
          <dgm:hierBranch val="init"/>
        </dgm:presLayoutVars>
      </dgm:prSet>
      <dgm:spPr/>
    </dgm:pt>
    <dgm:pt modelId="{243A42E9-FE1F-4B48-A214-E27B2024FC87}" type="pres">
      <dgm:prSet presAssocID="{BBECEDDB-2FF9-4012-AEA7-9ED42CABC931}" presName="rootComposite1" presStyleCnt="0"/>
      <dgm:spPr/>
    </dgm:pt>
    <dgm:pt modelId="{15457500-9165-421C-8EA2-1B5B26A936DE}" type="pres">
      <dgm:prSet presAssocID="{BBECEDDB-2FF9-4012-AEA7-9ED42CABC931}" presName="rootText1" presStyleLbl="node0" presStyleIdx="0" presStyleCnt="1">
        <dgm:presLayoutVars>
          <dgm:chPref val="3"/>
        </dgm:presLayoutVars>
      </dgm:prSet>
      <dgm:spPr/>
      <dgm:t>
        <a:bodyPr/>
        <a:lstStyle/>
        <a:p>
          <a:endParaRPr lang="fr-FR"/>
        </a:p>
      </dgm:t>
    </dgm:pt>
    <dgm:pt modelId="{08367770-13FD-41D6-94D3-39F0BDD40894}" type="pres">
      <dgm:prSet presAssocID="{BBECEDDB-2FF9-4012-AEA7-9ED42CABC931}" presName="rootConnector1" presStyleLbl="node1" presStyleIdx="0" presStyleCnt="0"/>
      <dgm:spPr/>
      <dgm:t>
        <a:bodyPr/>
        <a:lstStyle/>
        <a:p>
          <a:endParaRPr lang="fr-FR"/>
        </a:p>
      </dgm:t>
    </dgm:pt>
    <dgm:pt modelId="{9E36D417-31FA-48A5-9E53-A0ECFC03164B}" type="pres">
      <dgm:prSet presAssocID="{BBECEDDB-2FF9-4012-AEA7-9ED42CABC931}" presName="hierChild2" presStyleCnt="0"/>
      <dgm:spPr/>
    </dgm:pt>
    <dgm:pt modelId="{6B774546-758A-4DA7-933D-B70F64523E17}" type="pres">
      <dgm:prSet presAssocID="{CA10BCC6-29EB-409E-8DFC-E6FD455CC0DC}" presName="Name37" presStyleLbl="parChTrans1D2" presStyleIdx="0" presStyleCnt="3"/>
      <dgm:spPr/>
      <dgm:t>
        <a:bodyPr/>
        <a:lstStyle/>
        <a:p>
          <a:endParaRPr lang="fr-FR"/>
        </a:p>
      </dgm:t>
    </dgm:pt>
    <dgm:pt modelId="{AFB16309-4DD0-4344-96CB-49493D3A95D1}" type="pres">
      <dgm:prSet presAssocID="{78E5E784-87A7-4663-8DA0-345712F9A4C1}" presName="hierRoot2" presStyleCnt="0">
        <dgm:presLayoutVars>
          <dgm:hierBranch val="init"/>
        </dgm:presLayoutVars>
      </dgm:prSet>
      <dgm:spPr/>
    </dgm:pt>
    <dgm:pt modelId="{4A2258A3-F107-4574-87CD-6D3673B17219}" type="pres">
      <dgm:prSet presAssocID="{78E5E784-87A7-4663-8DA0-345712F9A4C1}" presName="rootComposite" presStyleCnt="0"/>
      <dgm:spPr/>
    </dgm:pt>
    <dgm:pt modelId="{ED8ECC4D-29C6-4805-9617-A0E0D7B0E949}" type="pres">
      <dgm:prSet presAssocID="{78E5E784-87A7-4663-8DA0-345712F9A4C1}" presName="rootText" presStyleLbl="node2" presStyleIdx="0" presStyleCnt="3">
        <dgm:presLayoutVars>
          <dgm:chPref val="3"/>
        </dgm:presLayoutVars>
      </dgm:prSet>
      <dgm:spPr/>
      <dgm:t>
        <a:bodyPr/>
        <a:lstStyle/>
        <a:p>
          <a:endParaRPr lang="fr-FR"/>
        </a:p>
      </dgm:t>
    </dgm:pt>
    <dgm:pt modelId="{AF051657-9F26-473A-8C64-54F3246A6A61}" type="pres">
      <dgm:prSet presAssocID="{78E5E784-87A7-4663-8DA0-345712F9A4C1}" presName="rootConnector" presStyleLbl="node2" presStyleIdx="0" presStyleCnt="3"/>
      <dgm:spPr/>
      <dgm:t>
        <a:bodyPr/>
        <a:lstStyle/>
        <a:p>
          <a:endParaRPr lang="fr-FR"/>
        </a:p>
      </dgm:t>
    </dgm:pt>
    <dgm:pt modelId="{73833722-CFED-4CBE-9B8B-97FF3D2E2B5E}" type="pres">
      <dgm:prSet presAssocID="{78E5E784-87A7-4663-8DA0-345712F9A4C1}" presName="hierChild4" presStyleCnt="0"/>
      <dgm:spPr/>
    </dgm:pt>
    <dgm:pt modelId="{536BFF04-B8EE-4C67-BBB3-E687E42D4C53}" type="pres">
      <dgm:prSet presAssocID="{28AE3FAC-B942-4752-BE48-3BC73CA0F057}" presName="Name37" presStyleLbl="parChTrans1D3" presStyleIdx="0" presStyleCnt="3"/>
      <dgm:spPr/>
      <dgm:t>
        <a:bodyPr/>
        <a:lstStyle/>
        <a:p>
          <a:endParaRPr lang="fr-FR"/>
        </a:p>
      </dgm:t>
    </dgm:pt>
    <dgm:pt modelId="{ADB6E72C-3C09-488D-BB4F-71339685571B}" type="pres">
      <dgm:prSet presAssocID="{6C442423-C88D-4B98-BA58-A5782FBE39EA}" presName="hierRoot2" presStyleCnt="0">
        <dgm:presLayoutVars>
          <dgm:hierBranch val="init"/>
        </dgm:presLayoutVars>
      </dgm:prSet>
      <dgm:spPr/>
    </dgm:pt>
    <dgm:pt modelId="{9673338E-AC84-4C36-8581-9FBBB474D581}" type="pres">
      <dgm:prSet presAssocID="{6C442423-C88D-4B98-BA58-A5782FBE39EA}" presName="rootComposite" presStyleCnt="0"/>
      <dgm:spPr/>
    </dgm:pt>
    <dgm:pt modelId="{F452121F-A8C5-4CFB-8752-0060DE192F8C}" type="pres">
      <dgm:prSet presAssocID="{6C442423-C88D-4B98-BA58-A5782FBE39EA}" presName="rootText" presStyleLbl="node3" presStyleIdx="0" presStyleCnt="3">
        <dgm:presLayoutVars>
          <dgm:chPref val="3"/>
        </dgm:presLayoutVars>
      </dgm:prSet>
      <dgm:spPr/>
      <dgm:t>
        <a:bodyPr/>
        <a:lstStyle/>
        <a:p>
          <a:endParaRPr lang="fr-FR"/>
        </a:p>
      </dgm:t>
    </dgm:pt>
    <dgm:pt modelId="{D5494735-760A-4768-B209-B37AF997E1C5}" type="pres">
      <dgm:prSet presAssocID="{6C442423-C88D-4B98-BA58-A5782FBE39EA}" presName="rootConnector" presStyleLbl="node3" presStyleIdx="0" presStyleCnt="3"/>
      <dgm:spPr/>
      <dgm:t>
        <a:bodyPr/>
        <a:lstStyle/>
        <a:p>
          <a:endParaRPr lang="fr-FR"/>
        </a:p>
      </dgm:t>
    </dgm:pt>
    <dgm:pt modelId="{EC6A17B2-3590-46BB-8877-1CDBB6EDC9DA}" type="pres">
      <dgm:prSet presAssocID="{6C442423-C88D-4B98-BA58-A5782FBE39EA}" presName="hierChild4" presStyleCnt="0"/>
      <dgm:spPr/>
    </dgm:pt>
    <dgm:pt modelId="{8C9E0090-9C2D-4EE5-857C-6CA3B2881FB6}" type="pres">
      <dgm:prSet presAssocID="{6C442423-C88D-4B98-BA58-A5782FBE39EA}" presName="hierChild5" presStyleCnt="0"/>
      <dgm:spPr/>
    </dgm:pt>
    <dgm:pt modelId="{75AAD777-732F-4052-ABCA-95473C704CA4}" type="pres">
      <dgm:prSet presAssocID="{78E5E784-87A7-4663-8DA0-345712F9A4C1}" presName="hierChild5" presStyleCnt="0"/>
      <dgm:spPr/>
    </dgm:pt>
    <dgm:pt modelId="{F3868420-1671-41EC-B8BE-8F62B8343D57}" type="pres">
      <dgm:prSet presAssocID="{A0F5BF06-0018-4C90-AFEF-136018201456}" presName="Name37" presStyleLbl="parChTrans1D2" presStyleIdx="1" presStyleCnt="3"/>
      <dgm:spPr/>
      <dgm:t>
        <a:bodyPr/>
        <a:lstStyle/>
        <a:p>
          <a:endParaRPr lang="fr-FR"/>
        </a:p>
      </dgm:t>
    </dgm:pt>
    <dgm:pt modelId="{82B602BB-1C46-4333-B4A0-F895424ABBC9}" type="pres">
      <dgm:prSet presAssocID="{83268043-4481-4327-AEBB-B0D9766678DC}" presName="hierRoot2" presStyleCnt="0">
        <dgm:presLayoutVars>
          <dgm:hierBranch val="init"/>
        </dgm:presLayoutVars>
      </dgm:prSet>
      <dgm:spPr/>
    </dgm:pt>
    <dgm:pt modelId="{713B6D3C-2654-439A-A116-2564E53C229D}" type="pres">
      <dgm:prSet presAssocID="{83268043-4481-4327-AEBB-B0D9766678DC}" presName="rootComposite" presStyleCnt="0"/>
      <dgm:spPr/>
    </dgm:pt>
    <dgm:pt modelId="{DE014D2E-13F9-472D-B8BB-FDD3F893B8CE}" type="pres">
      <dgm:prSet presAssocID="{83268043-4481-4327-AEBB-B0D9766678DC}" presName="rootText" presStyleLbl="node2" presStyleIdx="1" presStyleCnt="3">
        <dgm:presLayoutVars>
          <dgm:chPref val="3"/>
        </dgm:presLayoutVars>
      </dgm:prSet>
      <dgm:spPr/>
      <dgm:t>
        <a:bodyPr/>
        <a:lstStyle/>
        <a:p>
          <a:endParaRPr lang="fr-FR"/>
        </a:p>
      </dgm:t>
    </dgm:pt>
    <dgm:pt modelId="{34ECCB49-745D-4BA1-AC2E-03803151106B}" type="pres">
      <dgm:prSet presAssocID="{83268043-4481-4327-AEBB-B0D9766678DC}" presName="rootConnector" presStyleLbl="node2" presStyleIdx="1" presStyleCnt="3"/>
      <dgm:spPr/>
      <dgm:t>
        <a:bodyPr/>
        <a:lstStyle/>
        <a:p>
          <a:endParaRPr lang="fr-FR"/>
        </a:p>
      </dgm:t>
    </dgm:pt>
    <dgm:pt modelId="{7AAA55E2-61B8-4D0C-96E2-1B018E0B0062}" type="pres">
      <dgm:prSet presAssocID="{83268043-4481-4327-AEBB-B0D9766678DC}" presName="hierChild4" presStyleCnt="0"/>
      <dgm:spPr/>
    </dgm:pt>
    <dgm:pt modelId="{2D90B7E1-A1A8-4493-A2EA-7FD248F3CB86}" type="pres">
      <dgm:prSet presAssocID="{1448C1C1-CFE1-4FE0-9C84-1B5DF1EC04E4}" presName="Name37" presStyleLbl="parChTrans1D3" presStyleIdx="1" presStyleCnt="3"/>
      <dgm:spPr/>
      <dgm:t>
        <a:bodyPr/>
        <a:lstStyle/>
        <a:p>
          <a:endParaRPr lang="fr-FR"/>
        </a:p>
      </dgm:t>
    </dgm:pt>
    <dgm:pt modelId="{C3A1AEB5-BE9D-4B87-9078-F30E0545A2DE}" type="pres">
      <dgm:prSet presAssocID="{9AEF317D-721C-4517-A580-DD3F5EB70F38}" presName="hierRoot2" presStyleCnt="0">
        <dgm:presLayoutVars>
          <dgm:hierBranch val="init"/>
        </dgm:presLayoutVars>
      </dgm:prSet>
      <dgm:spPr/>
    </dgm:pt>
    <dgm:pt modelId="{BBA8CBFB-DF5D-48B2-8436-6FDC3D020AEF}" type="pres">
      <dgm:prSet presAssocID="{9AEF317D-721C-4517-A580-DD3F5EB70F38}" presName="rootComposite" presStyleCnt="0"/>
      <dgm:spPr/>
    </dgm:pt>
    <dgm:pt modelId="{0300B1C8-4E86-43AB-93A2-4EAB069AA642}" type="pres">
      <dgm:prSet presAssocID="{9AEF317D-721C-4517-A580-DD3F5EB70F38}" presName="rootText" presStyleLbl="node3" presStyleIdx="1" presStyleCnt="3">
        <dgm:presLayoutVars>
          <dgm:chPref val="3"/>
        </dgm:presLayoutVars>
      </dgm:prSet>
      <dgm:spPr/>
      <dgm:t>
        <a:bodyPr/>
        <a:lstStyle/>
        <a:p>
          <a:endParaRPr lang="fr-FR"/>
        </a:p>
      </dgm:t>
    </dgm:pt>
    <dgm:pt modelId="{4166744A-1EBA-4D9C-AE50-4D5089526FAE}" type="pres">
      <dgm:prSet presAssocID="{9AEF317D-721C-4517-A580-DD3F5EB70F38}" presName="rootConnector" presStyleLbl="node3" presStyleIdx="1" presStyleCnt="3"/>
      <dgm:spPr/>
      <dgm:t>
        <a:bodyPr/>
        <a:lstStyle/>
        <a:p>
          <a:endParaRPr lang="fr-FR"/>
        </a:p>
      </dgm:t>
    </dgm:pt>
    <dgm:pt modelId="{9C36EB69-D78A-44AC-9453-EEAD625D44E2}" type="pres">
      <dgm:prSet presAssocID="{9AEF317D-721C-4517-A580-DD3F5EB70F38}" presName="hierChild4" presStyleCnt="0"/>
      <dgm:spPr/>
    </dgm:pt>
    <dgm:pt modelId="{7C5C9B8D-3341-4179-A852-0094381A236C}" type="pres">
      <dgm:prSet presAssocID="{9AEF317D-721C-4517-A580-DD3F5EB70F38}" presName="hierChild5" presStyleCnt="0"/>
      <dgm:spPr/>
    </dgm:pt>
    <dgm:pt modelId="{6E79E329-1421-4B45-9D83-39387EF21785}" type="pres">
      <dgm:prSet presAssocID="{83268043-4481-4327-AEBB-B0D9766678DC}" presName="hierChild5" presStyleCnt="0"/>
      <dgm:spPr/>
    </dgm:pt>
    <dgm:pt modelId="{4A0964DB-8E40-49FD-89D1-3EA711B2FEE5}" type="pres">
      <dgm:prSet presAssocID="{01819CEE-B051-40CE-80CD-A4970784859E}" presName="Name37" presStyleLbl="parChTrans1D2" presStyleIdx="2" presStyleCnt="3"/>
      <dgm:spPr/>
      <dgm:t>
        <a:bodyPr/>
        <a:lstStyle/>
        <a:p>
          <a:endParaRPr lang="fr-FR"/>
        </a:p>
      </dgm:t>
    </dgm:pt>
    <dgm:pt modelId="{E0D338E0-BBF3-4DA7-9240-9EC71DA808FB}" type="pres">
      <dgm:prSet presAssocID="{61D3FE76-A2F0-48D2-AA2F-23CE01B08906}" presName="hierRoot2" presStyleCnt="0">
        <dgm:presLayoutVars>
          <dgm:hierBranch val="init"/>
        </dgm:presLayoutVars>
      </dgm:prSet>
      <dgm:spPr/>
    </dgm:pt>
    <dgm:pt modelId="{842A294F-F66F-4FF9-91C0-FEBD7508632D}" type="pres">
      <dgm:prSet presAssocID="{61D3FE76-A2F0-48D2-AA2F-23CE01B08906}" presName="rootComposite" presStyleCnt="0"/>
      <dgm:spPr/>
    </dgm:pt>
    <dgm:pt modelId="{BB191F8B-92FA-4BAB-B759-09CCEE3C99CA}" type="pres">
      <dgm:prSet presAssocID="{61D3FE76-A2F0-48D2-AA2F-23CE01B08906}" presName="rootText" presStyleLbl="node2" presStyleIdx="2" presStyleCnt="3">
        <dgm:presLayoutVars>
          <dgm:chPref val="3"/>
        </dgm:presLayoutVars>
      </dgm:prSet>
      <dgm:spPr/>
      <dgm:t>
        <a:bodyPr/>
        <a:lstStyle/>
        <a:p>
          <a:endParaRPr lang="fr-FR"/>
        </a:p>
      </dgm:t>
    </dgm:pt>
    <dgm:pt modelId="{DBCD628B-22E9-4272-B8D2-95409F7C5BB0}" type="pres">
      <dgm:prSet presAssocID="{61D3FE76-A2F0-48D2-AA2F-23CE01B08906}" presName="rootConnector" presStyleLbl="node2" presStyleIdx="2" presStyleCnt="3"/>
      <dgm:spPr/>
      <dgm:t>
        <a:bodyPr/>
        <a:lstStyle/>
        <a:p>
          <a:endParaRPr lang="fr-FR"/>
        </a:p>
      </dgm:t>
    </dgm:pt>
    <dgm:pt modelId="{E972DAF9-2B84-415C-8AA5-2D75A2A7CAFD}" type="pres">
      <dgm:prSet presAssocID="{61D3FE76-A2F0-48D2-AA2F-23CE01B08906}" presName="hierChild4" presStyleCnt="0"/>
      <dgm:spPr/>
    </dgm:pt>
    <dgm:pt modelId="{DD6E3C54-2278-4B66-A8CA-0E39F5F3799B}" type="pres">
      <dgm:prSet presAssocID="{2D330ABD-3BF7-4258-9A13-E8BEB8697EE9}" presName="Name37" presStyleLbl="parChTrans1D3" presStyleIdx="2" presStyleCnt="3"/>
      <dgm:spPr/>
      <dgm:t>
        <a:bodyPr/>
        <a:lstStyle/>
        <a:p>
          <a:endParaRPr lang="fr-FR"/>
        </a:p>
      </dgm:t>
    </dgm:pt>
    <dgm:pt modelId="{DC30BDD6-6341-41EB-BE45-583AA850E171}" type="pres">
      <dgm:prSet presAssocID="{A913AFC3-738C-444A-B096-9122D1EDF2C5}" presName="hierRoot2" presStyleCnt="0">
        <dgm:presLayoutVars>
          <dgm:hierBranch val="init"/>
        </dgm:presLayoutVars>
      </dgm:prSet>
      <dgm:spPr/>
    </dgm:pt>
    <dgm:pt modelId="{E130CDB0-6ADD-4818-A695-F31A256BA9BC}" type="pres">
      <dgm:prSet presAssocID="{A913AFC3-738C-444A-B096-9122D1EDF2C5}" presName="rootComposite" presStyleCnt="0"/>
      <dgm:spPr/>
    </dgm:pt>
    <dgm:pt modelId="{76477157-EF13-476C-B029-D456DEB8EA3C}" type="pres">
      <dgm:prSet presAssocID="{A913AFC3-738C-444A-B096-9122D1EDF2C5}" presName="rootText" presStyleLbl="node3" presStyleIdx="2" presStyleCnt="3">
        <dgm:presLayoutVars>
          <dgm:chPref val="3"/>
        </dgm:presLayoutVars>
      </dgm:prSet>
      <dgm:spPr/>
      <dgm:t>
        <a:bodyPr/>
        <a:lstStyle/>
        <a:p>
          <a:endParaRPr lang="fr-FR"/>
        </a:p>
      </dgm:t>
    </dgm:pt>
    <dgm:pt modelId="{7741C852-DBA2-497A-BCE4-D517F98963F8}" type="pres">
      <dgm:prSet presAssocID="{A913AFC3-738C-444A-B096-9122D1EDF2C5}" presName="rootConnector" presStyleLbl="node3" presStyleIdx="2" presStyleCnt="3"/>
      <dgm:spPr/>
      <dgm:t>
        <a:bodyPr/>
        <a:lstStyle/>
        <a:p>
          <a:endParaRPr lang="fr-FR"/>
        </a:p>
      </dgm:t>
    </dgm:pt>
    <dgm:pt modelId="{C7C918D9-0682-4D26-A2B9-487EAA492D02}" type="pres">
      <dgm:prSet presAssocID="{A913AFC3-738C-444A-B096-9122D1EDF2C5}" presName="hierChild4" presStyleCnt="0"/>
      <dgm:spPr/>
    </dgm:pt>
    <dgm:pt modelId="{717B1749-88F1-4D03-9078-E306FFC9497C}" type="pres">
      <dgm:prSet presAssocID="{A913AFC3-738C-444A-B096-9122D1EDF2C5}" presName="hierChild5" presStyleCnt="0"/>
      <dgm:spPr/>
    </dgm:pt>
    <dgm:pt modelId="{318F4FF9-7E22-406B-ABE4-5F833612C713}" type="pres">
      <dgm:prSet presAssocID="{61D3FE76-A2F0-48D2-AA2F-23CE01B08906}" presName="hierChild5" presStyleCnt="0"/>
      <dgm:spPr/>
    </dgm:pt>
    <dgm:pt modelId="{406DA5FB-3038-4091-877E-1D70A1353356}" type="pres">
      <dgm:prSet presAssocID="{BBECEDDB-2FF9-4012-AEA7-9ED42CABC931}" presName="hierChild3" presStyleCnt="0"/>
      <dgm:spPr/>
    </dgm:pt>
  </dgm:ptLst>
  <dgm:cxnLst>
    <dgm:cxn modelId="{B4A80E5A-DE41-4377-9D97-AA45F550F325}" srcId="{BBECEDDB-2FF9-4012-AEA7-9ED42CABC931}" destId="{83268043-4481-4327-AEBB-B0D9766678DC}" srcOrd="1" destOrd="0" parTransId="{A0F5BF06-0018-4C90-AFEF-136018201456}" sibTransId="{1473505E-16BE-4794-B95B-34577027196C}"/>
    <dgm:cxn modelId="{CEFECB82-A2B6-4174-884C-1841A4A527EF}" type="presOf" srcId="{28AE3FAC-B942-4752-BE48-3BC73CA0F057}" destId="{536BFF04-B8EE-4C67-BBB3-E687E42D4C53}" srcOrd="0" destOrd="0" presId="urn:microsoft.com/office/officeart/2005/8/layout/orgChart1"/>
    <dgm:cxn modelId="{242A6D70-8F3B-46D5-8DCF-AAAA53133A68}" srcId="{61D3FE76-A2F0-48D2-AA2F-23CE01B08906}" destId="{A913AFC3-738C-444A-B096-9122D1EDF2C5}" srcOrd="0" destOrd="0" parTransId="{2D330ABD-3BF7-4258-9A13-E8BEB8697EE9}" sibTransId="{A26243E0-1435-425C-9D38-87FD15161ABF}"/>
    <dgm:cxn modelId="{0E4BEF70-B68A-4144-917A-A1B4AAD0C5F4}" type="presOf" srcId="{B68E14DC-40B2-4043-89D0-78CBAC32ADB5}" destId="{9A08C8C9-1457-4F42-B1A0-211A37423532}" srcOrd="0" destOrd="0" presId="urn:microsoft.com/office/officeart/2005/8/layout/orgChart1"/>
    <dgm:cxn modelId="{00BF1C1E-23C1-4BFB-B04F-34E282405786}" srcId="{B68E14DC-40B2-4043-89D0-78CBAC32ADB5}" destId="{BBECEDDB-2FF9-4012-AEA7-9ED42CABC931}" srcOrd="0" destOrd="0" parTransId="{F12DA466-69C0-4242-8469-070BF2FFD0F5}" sibTransId="{0C699F60-E3B0-45B9-A4C5-F061A488D3F3}"/>
    <dgm:cxn modelId="{77DFAFE7-06D5-43EA-ABF9-BCFD5BE04304}" type="presOf" srcId="{6C442423-C88D-4B98-BA58-A5782FBE39EA}" destId="{D5494735-760A-4768-B209-B37AF997E1C5}" srcOrd="1" destOrd="0" presId="urn:microsoft.com/office/officeart/2005/8/layout/orgChart1"/>
    <dgm:cxn modelId="{044EA91E-BA34-4A4D-9DB2-01A982238D6B}" type="presOf" srcId="{BBECEDDB-2FF9-4012-AEA7-9ED42CABC931}" destId="{08367770-13FD-41D6-94D3-39F0BDD40894}" srcOrd="1" destOrd="0" presId="urn:microsoft.com/office/officeart/2005/8/layout/orgChart1"/>
    <dgm:cxn modelId="{EBA5F291-5415-4125-90A8-80FB85EE5AA5}" type="presOf" srcId="{9AEF317D-721C-4517-A580-DD3F5EB70F38}" destId="{0300B1C8-4E86-43AB-93A2-4EAB069AA642}" srcOrd="0" destOrd="0" presId="urn:microsoft.com/office/officeart/2005/8/layout/orgChart1"/>
    <dgm:cxn modelId="{18ABEBD2-80B1-4210-992A-61B41DF0CFAC}" type="presOf" srcId="{78E5E784-87A7-4663-8DA0-345712F9A4C1}" destId="{AF051657-9F26-473A-8C64-54F3246A6A61}" srcOrd="1" destOrd="0" presId="urn:microsoft.com/office/officeart/2005/8/layout/orgChart1"/>
    <dgm:cxn modelId="{04E4F53D-6C4B-4BE4-8BB9-5737527D3744}" type="presOf" srcId="{61D3FE76-A2F0-48D2-AA2F-23CE01B08906}" destId="{DBCD628B-22E9-4272-B8D2-95409F7C5BB0}" srcOrd="1" destOrd="0" presId="urn:microsoft.com/office/officeart/2005/8/layout/orgChart1"/>
    <dgm:cxn modelId="{082159CE-8969-42F9-9D8F-CEB0DB6876CE}" type="presOf" srcId="{78E5E784-87A7-4663-8DA0-345712F9A4C1}" destId="{ED8ECC4D-29C6-4805-9617-A0E0D7B0E949}" srcOrd="0" destOrd="0" presId="urn:microsoft.com/office/officeart/2005/8/layout/orgChart1"/>
    <dgm:cxn modelId="{BED110ED-21CF-4F98-A116-D8903F177D9E}" type="presOf" srcId="{1448C1C1-CFE1-4FE0-9C84-1B5DF1EC04E4}" destId="{2D90B7E1-A1A8-4493-A2EA-7FD248F3CB86}" srcOrd="0" destOrd="0" presId="urn:microsoft.com/office/officeart/2005/8/layout/orgChart1"/>
    <dgm:cxn modelId="{A927489F-D5F1-4083-95A0-3B61CD792001}" srcId="{78E5E784-87A7-4663-8DA0-345712F9A4C1}" destId="{6C442423-C88D-4B98-BA58-A5782FBE39EA}" srcOrd="0" destOrd="0" parTransId="{28AE3FAC-B942-4752-BE48-3BC73CA0F057}" sibTransId="{BF9D935A-45BE-4191-9C43-6AD9856B9CF5}"/>
    <dgm:cxn modelId="{6814B9EB-8668-49C4-BBFA-B6E47B0AC946}" type="presOf" srcId="{2D330ABD-3BF7-4258-9A13-E8BEB8697EE9}" destId="{DD6E3C54-2278-4B66-A8CA-0E39F5F3799B}" srcOrd="0" destOrd="0" presId="urn:microsoft.com/office/officeart/2005/8/layout/orgChart1"/>
    <dgm:cxn modelId="{A6E4DE75-939E-42BC-8C28-8B7AF6CEE6C3}" type="presOf" srcId="{01819CEE-B051-40CE-80CD-A4970784859E}" destId="{4A0964DB-8E40-49FD-89D1-3EA711B2FEE5}" srcOrd="0" destOrd="0" presId="urn:microsoft.com/office/officeart/2005/8/layout/orgChart1"/>
    <dgm:cxn modelId="{6383ABC3-CC27-4628-9B85-7D34EF380A34}" srcId="{BBECEDDB-2FF9-4012-AEA7-9ED42CABC931}" destId="{61D3FE76-A2F0-48D2-AA2F-23CE01B08906}" srcOrd="2" destOrd="0" parTransId="{01819CEE-B051-40CE-80CD-A4970784859E}" sibTransId="{83B4F591-67C4-472E-8E75-47A364394082}"/>
    <dgm:cxn modelId="{BF5B4822-47C5-46F4-91A3-8C197155D0A8}" type="presOf" srcId="{CA10BCC6-29EB-409E-8DFC-E6FD455CC0DC}" destId="{6B774546-758A-4DA7-933D-B70F64523E17}" srcOrd="0" destOrd="0" presId="urn:microsoft.com/office/officeart/2005/8/layout/orgChart1"/>
    <dgm:cxn modelId="{C18556AA-0E41-4092-89D3-0E4A7AD8D663}" type="presOf" srcId="{A913AFC3-738C-444A-B096-9122D1EDF2C5}" destId="{76477157-EF13-476C-B029-D456DEB8EA3C}" srcOrd="0" destOrd="0" presId="urn:microsoft.com/office/officeart/2005/8/layout/orgChart1"/>
    <dgm:cxn modelId="{EDEB26BF-53AB-4F2F-A03C-5506ABCE6DD2}" type="presOf" srcId="{9AEF317D-721C-4517-A580-DD3F5EB70F38}" destId="{4166744A-1EBA-4D9C-AE50-4D5089526FAE}" srcOrd="1" destOrd="0" presId="urn:microsoft.com/office/officeart/2005/8/layout/orgChart1"/>
    <dgm:cxn modelId="{28E8E811-9DC3-4459-A939-0FBA286E8851}" type="presOf" srcId="{BBECEDDB-2FF9-4012-AEA7-9ED42CABC931}" destId="{15457500-9165-421C-8EA2-1B5B26A936DE}" srcOrd="0" destOrd="0" presId="urn:microsoft.com/office/officeart/2005/8/layout/orgChart1"/>
    <dgm:cxn modelId="{7496A5DD-C4DF-4187-BF1F-776B6DE59580}" type="presOf" srcId="{83268043-4481-4327-AEBB-B0D9766678DC}" destId="{34ECCB49-745D-4BA1-AC2E-03803151106B}" srcOrd="1" destOrd="0" presId="urn:microsoft.com/office/officeart/2005/8/layout/orgChart1"/>
    <dgm:cxn modelId="{B1B3A99B-D1C1-4568-AD2B-19E23B9080ED}" type="presOf" srcId="{6C442423-C88D-4B98-BA58-A5782FBE39EA}" destId="{F452121F-A8C5-4CFB-8752-0060DE192F8C}" srcOrd="0" destOrd="0" presId="urn:microsoft.com/office/officeart/2005/8/layout/orgChart1"/>
    <dgm:cxn modelId="{E0189A29-EEDC-43D5-984E-73C852DA080E}" type="presOf" srcId="{61D3FE76-A2F0-48D2-AA2F-23CE01B08906}" destId="{BB191F8B-92FA-4BAB-B759-09CCEE3C99CA}" srcOrd="0" destOrd="0" presId="urn:microsoft.com/office/officeart/2005/8/layout/orgChart1"/>
    <dgm:cxn modelId="{46ABECE3-ED8B-45E6-976D-0FCDE7CB3900}" type="presOf" srcId="{A913AFC3-738C-444A-B096-9122D1EDF2C5}" destId="{7741C852-DBA2-497A-BCE4-D517F98963F8}" srcOrd="1" destOrd="0" presId="urn:microsoft.com/office/officeart/2005/8/layout/orgChart1"/>
    <dgm:cxn modelId="{A903537B-AB36-4408-BF1A-692BFF594BA7}" type="presOf" srcId="{A0F5BF06-0018-4C90-AFEF-136018201456}" destId="{F3868420-1671-41EC-B8BE-8F62B8343D57}" srcOrd="0" destOrd="0" presId="urn:microsoft.com/office/officeart/2005/8/layout/orgChart1"/>
    <dgm:cxn modelId="{708EBA46-2DD3-49D0-8CD9-67A23DC0C916}" srcId="{83268043-4481-4327-AEBB-B0D9766678DC}" destId="{9AEF317D-721C-4517-A580-DD3F5EB70F38}" srcOrd="0" destOrd="0" parTransId="{1448C1C1-CFE1-4FE0-9C84-1B5DF1EC04E4}" sibTransId="{7072BA80-96E6-441C-9247-02728F22E943}"/>
    <dgm:cxn modelId="{8BC5C464-730B-4130-8AE8-591964727C0B}" type="presOf" srcId="{83268043-4481-4327-AEBB-B0D9766678DC}" destId="{DE014D2E-13F9-472D-B8BB-FDD3F893B8CE}" srcOrd="0" destOrd="0" presId="urn:microsoft.com/office/officeart/2005/8/layout/orgChart1"/>
    <dgm:cxn modelId="{2B3E54D7-FE35-4400-A59C-4C79822A941D}" srcId="{BBECEDDB-2FF9-4012-AEA7-9ED42CABC931}" destId="{78E5E784-87A7-4663-8DA0-345712F9A4C1}" srcOrd="0" destOrd="0" parTransId="{CA10BCC6-29EB-409E-8DFC-E6FD455CC0DC}" sibTransId="{2A0AEC93-4035-4AC2-B36A-C2A12E3EEC4C}"/>
    <dgm:cxn modelId="{A103AC42-23D9-4D84-96CE-B9A88C5E8BFF}" type="presParOf" srcId="{9A08C8C9-1457-4F42-B1A0-211A37423532}" destId="{57413E78-FEE3-4348-BAE3-E38B4C0C3440}" srcOrd="0" destOrd="0" presId="urn:microsoft.com/office/officeart/2005/8/layout/orgChart1"/>
    <dgm:cxn modelId="{41EE6D17-A13A-423B-BD78-56F6CCCDAD59}" type="presParOf" srcId="{57413E78-FEE3-4348-BAE3-E38B4C0C3440}" destId="{243A42E9-FE1F-4B48-A214-E27B2024FC87}" srcOrd="0" destOrd="0" presId="urn:microsoft.com/office/officeart/2005/8/layout/orgChart1"/>
    <dgm:cxn modelId="{D4AF7F92-4B31-4C2A-A789-A1C974691BBE}" type="presParOf" srcId="{243A42E9-FE1F-4B48-A214-E27B2024FC87}" destId="{15457500-9165-421C-8EA2-1B5B26A936DE}" srcOrd="0" destOrd="0" presId="urn:microsoft.com/office/officeart/2005/8/layout/orgChart1"/>
    <dgm:cxn modelId="{F9C23ABF-A072-40A5-AA75-C3F443A921FE}" type="presParOf" srcId="{243A42E9-FE1F-4B48-A214-E27B2024FC87}" destId="{08367770-13FD-41D6-94D3-39F0BDD40894}" srcOrd="1" destOrd="0" presId="urn:microsoft.com/office/officeart/2005/8/layout/orgChart1"/>
    <dgm:cxn modelId="{7D2F29CB-92F2-4D8C-861F-3622B737A77D}" type="presParOf" srcId="{57413E78-FEE3-4348-BAE3-E38B4C0C3440}" destId="{9E36D417-31FA-48A5-9E53-A0ECFC03164B}" srcOrd="1" destOrd="0" presId="urn:microsoft.com/office/officeart/2005/8/layout/orgChart1"/>
    <dgm:cxn modelId="{225A2CE7-82B7-4BC9-A7B4-569951725463}" type="presParOf" srcId="{9E36D417-31FA-48A5-9E53-A0ECFC03164B}" destId="{6B774546-758A-4DA7-933D-B70F64523E17}" srcOrd="0" destOrd="0" presId="urn:microsoft.com/office/officeart/2005/8/layout/orgChart1"/>
    <dgm:cxn modelId="{EAB28450-973D-4F5C-945D-93D9A6399B1E}" type="presParOf" srcId="{9E36D417-31FA-48A5-9E53-A0ECFC03164B}" destId="{AFB16309-4DD0-4344-96CB-49493D3A95D1}" srcOrd="1" destOrd="0" presId="urn:microsoft.com/office/officeart/2005/8/layout/orgChart1"/>
    <dgm:cxn modelId="{0DCAF2BD-C566-4C83-B901-5ACC21D9843E}" type="presParOf" srcId="{AFB16309-4DD0-4344-96CB-49493D3A95D1}" destId="{4A2258A3-F107-4574-87CD-6D3673B17219}" srcOrd="0" destOrd="0" presId="urn:microsoft.com/office/officeart/2005/8/layout/orgChart1"/>
    <dgm:cxn modelId="{E90984AD-A61A-4BDC-AD5F-441048AB0718}" type="presParOf" srcId="{4A2258A3-F107-4574-87CD-6D3673B17219}" destId="{ED8ECC4D-29C6-4805-9617-A0E0D7B0E949}" srcOrd="0" destOrd="0" presId="urn:microsoft.com/office/officeart/2005/8/layout/orgChart1"/>
    <dgm:cxn modelId="{E9E871E3-27F8-443E-9731-BC2A19FE122D}" type="presParOf" srcId="{4A2258A3-F107-4574-87CD-6D3673B17219}" destId="{AF051657-9F26-473A-8C64-54F3246A6A61}" srcOrd="1" destOrd="0" presId="urn:microsoft.com/office/officeart/2005/8/layout/orgChart1"/>
    <dgm:cxn modelId="{B1B3FFCE-1EB1-49B8-843F-387DC90E9569}" type="presParOf" srcId="{AFB16309-4DD0-4344-96CB-49493D3A95D1}" destId="{73833722-CFED-4CBE-9B8B-97FF3D2E2B5E}" srcOrd="1" destOrd="0" presId="urn:microsoft.com/office/officeart/2005/8/layout/orgChart1"/>
    <dgm:cxn modelId="{6C068EED-F040-4F6B-9395-409149CAAC89}" type="presParOf" srcId="{73833722-CFED-4CBE-9B8B-97FF3D2E2B5E}" destId="{536BFF04-B8EE-4C67-BBB3-E687E42D4C53}" srcOrd="0" destOrd="0" presId="urn:microsoft.com/office/officeart/2005/8/layout/orgChart1"/>
    <dgm:cxn modelId="{A81BD4D7-E32C-49F8-93DC-003A4446F339}" type="presParOf" srcId="{73833722-CFED-4CBE-9B8B-97FF3D2E2B5E}" destId="{ADB6E72C-3C09-488D-BB4F-71339685571B}" srcOrd="1" destOrd="0" presId="urn:microsoft.com/office/officeart/2005/8/layout/orgChart1"/>
    <dgm:cxn modelId="{59754E62-64D2-4A8B-8C60-2FFC8CA26421}" type="presParOf" srcId="{ADB6E72C-3C09-488D-BB4F-71339685571B}" destId="{9673338E-AC84-4C36-8581-9FBBB474D581}" srcOrd="0" destOrd="0" presId="urn:microsoft.com/office/officeart/2005/8/layout/orgChart1"/>
    <dgm:cxn modelId="{AB5787C5-14C4-4B3C-B36E-348C1F9C7C71}" type="presParOf" srcId="{9673338E-AC84-4C36-8581-9FBBB474D581}" destId="{F452121F-A8C5-4CFB-8752-0060DE192F8C}" srcOrd="0" destOrd="0" presId="urn:microsoft.com/office/officeart/2005/8/layout/orgChart1"/>
    <dgm:cxn modelId="{14808217-1702-44B7-9437-714F83C009EB}" type="presParOf" srcId="{9673338E-AC84-4C36-8581-9FBBB474D581}" destId="{D5494735-760A-4768-B209-B37AF997E1C5}" srcOrd="1" destOrd="0" presId="urn:microsoft.com/office/officeart/2005/8/layout/orgChart1"/>
    <dgm:cxn modelId="{33AC343C-24E3-47E4-B5FC-A5B68A52FFD4}" type="presParOf" srcId="{ADB6E72C-3C09-488D-BB4F-71339685571B}" destId="{EC6A17B2-3590-46BB-8877-1CDBB6EDC9DA}" srcOrd="1" destOrd="0" presId="urn:microsoft.com/office/officeart/2005/8/layout/orgChart1"/>
    <dgm:cxn modelId="{7CBAE2A5-9343-431F-80FD-4A219B9BB045}" type="presParOf" srcId="{ADB6E72C-3C09-488D-BB4F-71339685571B}" destId="{8C9E0090-9C2D-4EE5-857C-6CA3B2881FB6}" srcOrd="2" destOrd="0" presId="urn:microsoft.com/office/officeart/2005/8/layout/orgChart1"/>
    <dgm:cxn modelId="{BD1C13E0-09FC-4B05-9570-52DDD108F9FC}" type="presParOf" srcId="{AFB16309-4DD0-4344-96CB-49493D3A95D1}" destId="{75AAD777-732F-4052-ABCA-95473C704CA4}" srcOrd="2" destOrd="0" presId="urn:microsoft.com/office/officeart/2005/8/layout/orgChart1"/>
    <dgm:cxn modelId="{ACDF4BAD-9AA7-44F8-84F4-861293D7BF66}" type="presParOf" srcId="{9E36D417-31FA-48A5-9E53-A0ECFC03164B}" destId="{F3868420-1671-41EC-B8BE-8F62B8343D57}" srcOrd="2" destOrd="0" presId="urn:microsoft.com/office/officeart/2005/8/layout/orgChart1"/>
    <dgm:cxn modelId="{B033AAE4-A190-48BA-99FF-0AA0B2EF4795}" type="presParOf" srcId="{9E36D417-31FA-48A5-9E53-A0ECFC03164B}" destId="{82B602BB-1C46-4333-B4A0-F895424ABBC9}" srcOrd="3" destOrd="0" presId="urn:microsoft.com/office/officeart/2005/8/layout/orgChart1"/>
    <dgm:cxn modelId="{3D7F1DAC-EA7F-4B93-811A-56A830D34BF0}" type="presParOf" srcId="{82B602BB-1C46-4333-B4A0-F895424ABBC9}" destId="{713B6D3C-2654-439A-A116-2564E53C229D}" srcOrd="0" destOrd="0" presId="urn:microsoft.com/office/officeart/2005/8/layout/orgChart1"/>
    <dgm:cxn modelId="{9346B775-D053-40F1-A961-E5875DA133B8}" type="presParOf" srcId="{713B6D3C-2654-439A-A116-2564E53C229D}" destId="{DE014D2E-13F9-472D-B8BB-FDD3F893B8CE}" srcOrd="0" destOrd="0" presId="urn:microsoft.com/office/officeart/2005/8/layout/orgChart1"/>
    <dgm:cxn modelId="{912E6FEC-E752-43C3-BBFF-5D6F7F41F63E}" type="presParOf" srcId="{713B6D3C-2654-439A-A116-2564E53C229D}" destId="{34ECCB49-745D-4BA1-AC2E-03803151106B}" srcOrd="1" destOrd="0" presId="urn:microsoft.com/office/officeart/2005/8/layout/orgChart1"/>
    <dgm:cxn modelId="{2CB49AEC-CDBC-4969-93A0-FE07935F410E}" type="presParOf" srcId="{82B602BB-1C46-4333-B4A0-F895424ABBC9}" destId="{7AAA55E2-61B8-4D0C-96E2-1B018E0B0062}" srcOrd="1" destOrd="0" presId="urn:microsoft.com/office/officeart/2005/8/layout/orgChart1"/>
    <dgm:cxn modelId="{067F7B95-2F3A-4C81-94EB-5859669680AB}" type="presParOf" srcId="{7AAA55E2-61B8-4D0C-96E2-1B018E0B0062}" destId="{2D90B7E1-A1A8-4493-A2EA-7FD248F3CB86}" srcOrd="0" destOrd="0" presId="urn:microsoft.com/office/officeart/2005/8/layout/orgChart1"/>
    <dgm:cxn modelId="{4A7B8257-E8D7-4E39-A434-DF8E63C97756}" type="presParOf" srcId="{7AAA55E2-61B8-4D0C-96E2-1B018E0B0062}" destId="{C3A1AEB5-BE9D-4B87-9078-F30E0545A2DE}" srcOrd="1" destOrd="0" presId="urn:microsoft.com/office/officeart/2005/8/layout/orgChart1"/>
    <dgm:cxn modelId="{CE9BFB57-B7AF-4F20-9085-20A3676D5B93}" type="presParOf" srcId="{C3A1AEB5-BE9D-4B87-9078-F30E0545A2DE}" destId="{BBA8CBFB-DF5D-48B2-8436-6FDC3D020AEF}" srcOrd="0" destOrd="0" presId="urn:microsoft.com/office/officeart/2005/8/layout/orgChart1"/>
    <dgm:cxn modelId="{7290377C-7BC2-4FC6-B34A-F1C8CFE151C4}" type="presParOf" srcId="{BBA8CBFB-DF5D-48B2-8436-6FDC3D020AEF}" destId="{0300B1C8-4E86-43AB-93A2-4EAB069AA642}" srcOrd="0" destOrd="0" presId="urn:microsoft.com/office/officeart/2005/8/layout/orgChart1"/>
    <dgm:cxn modelId="{2A857AD7-0A0C-41AA-A155-BA8476CE3D97}" type="presParOf" srcId="{BBA8CBFB-DF5D-48B2-8436-6FDC3D020AEF}" destId="{4166744A-1EBA-4D9C-AE50-4D5089526FAE}" srcOrd="1" destOrd="0" presId="urn:microsoft.com/office/officeart/2005/8/layout/orgChart1"/>
    <dgm:cxn modelId="{F86789A5-0AB8-4E18-A546-BB03D59D43A9}" type="presParOf" srcId="{C3A1AEB5-BE9D-4B87-9078-F30E0545A2DE}" destId="{9C36EB69-D78A-44AC-9453-EEAD625D44E2}" srcOrd="1" destOrd="0" presId="urn:microsoft.com/office/officeart/2005/8/layout/orgChart1"/>
    <dgm:cxn modelId="{2B060F68-79E7-4004-962C-A16D960E46CF}" type="presParOf" srcId="{C3A1AEB5-BE9D-4B87-9078-F30E0545A2DE}" destId="{7C5C9B8D-3341-4179-A852-0094381A236C}" srcOrd="2" destOrd="0" presId="urn:microsoft.com/office/officeart/2005/8/layout/orgChart1"/>
    <dgm:cxn modelId="{818F4E5A-8D31-4526-A996-BFF50022BE5D}" type="presParOf" srcId="{82B602BB-1C46-4333-B4A0-F895424ABBC9}" destId="{6E79E329-1421-4B45-9D83-39387EF21785}" srcOrd="2" destOrd="0" presId="urn:microsoft.com/office/officeart/2005/8/layout/orgChart1"/>
    <dgm:cxn modelId="{A1ED4534-E446-4F51-BA0D-8400030B1CA1}" type="presParOf" srcId="{9E36D417-31FA-48A5-9E53-A0ECFC03164B}" destId="{4A0964DB-8E40-49FD-89D1-3EA711B2FEE5}" srcOrd="4" destOrd="0" presId="urn:microsoft.com/office/officeart/2005/8/layout/orgChart1"/>
    <dgm:cxn modelId="{7ABC12CB-B749-4E61-A482-E55BCB924A9D}" type="presParOf" srcId="{9E36D417-31FA-48A5-9E53-A0ECFC03164B}" destId="{E0D338E0-BBF3-4DA7-9240-9EC71DA808FB}" srcOrd="5" destOrd="0" presId="urn:microsoft.com/office/officeart/2005/8/layout/orgChart1"/>
    <dgm:cxn modelId="{A70F4FFE-E646-438E-AD2F-C6A64D40D0C3}" type="presParOf" srcId="{E0D338E0-BBF3-4DA7-9240-9EC71DA808FB}" destId="{842A294F-F66F-4FF9-91C0-FEBD7508632D}" srcOrd="0" destOrd="0" presId="urn:microsoft.com/office/officeart/2005/8/layout/orgChart1"/>
    <dgm:cxn modelId="{37096C45-1AAC-4CF9-AC7A-EAD9E6F01D28}" type="presParOf" srcId="{842A294F-F66F-4FF9-91C0-FEBD7508632D}" destId="{BB191F8B-92FA-4BAB-B759-09CCEE3C99CA}" srcOrd="0" destOrd="0" presId="urn:microsoft.com/office/officeart/2005/8/layout/orgChart1"/>
    <dgm:cxn modelId="{6CD7A110-7607-43D4-B7B0-02BD1CA6D967}" type="presParOf" srcId="{842A294F-F66F-4FF9-91C0-FEBD7508632D}" destId="{DBCD628B-22E9-4272-B8D2-95409F7C5BB0}" srcOrd="1" destOrd="0" presId="urn:microsoft.com/office/officeart/2005/8/layout/orgChart1"/>
    <dgm:cxn modelId="{72D3B888-E39E-4B10-B511-3B92A2B0111D}" type="presParOf" srcId="{E0D338E0-BBF3-4DA7-9240-9EC71DA808FB}" destId="{E972DAF9-2B84-415C-8AA5-2D75A2A7CAFD}" srcOrd="1" destOrd="0" presId="urn:microsoft.com/office/officeart/2005/8/layout/orgChart1"/>
    <dgm:cxn modelId="{FA18338C-A390-429A-8C7A-F4F055D375AA}" type="presParOf" srcId="{E972DAF9-2B84-415C-8AA5-2D75A2A7CAFD}" destId="{DD6E3C54-2278-4B66-A8CA-0E39F5F3799B}" srcOrd="0" destOrd="0" presId="urn:microsoft.com/office/officeart/2005/8/layout/orgChart1"/>
    <dgm:cxn modelId="{34AEC2BB-0A44-4AA2-BC44-B15E1889926D}" type="presParOf" srcId="{E972DAF9-2B84-415C-8AA5-2D75A2A7CAFD}" destId="{DC30BDD6-6341-41EB-BE45-583AA850E171}" srcOrd="1" destOrd="0" presId="urn:microsoft.com/office/officeart/2005/8/layout/orgChart1"/>
    <dgm:cxn modelId="{FDEF4EBD-8895-4D84-A070-8D7016E39DD6}" type="presParOf" srcId="{DC30BDD6-6341-41EB-BE45-583AA850E171}" destId="{E130CDB0-6ADD-4818-A695-F31A256BA9BC}" srcOrd="0" destOrd="0" presId="urn:microsoft.com/office/officeart/2005/8/layout/orgChart1"/>
    <dgm:cxn modelId="{FE9E2019-7DE5-4C14-BA1C-F8F6B9CA5AD2}" type="presParOf" srcId="{E130CDB0-6ADD-4818-A695-F31A256BA9BC}" destId="{76477157-EF13-476C-B029-D456DEB8EA3C}" srcOrd="0" destOrd="0" presId="urn:microsoft.com/office/officeart/2005/8/layout/orgChart1"/>
    <dgm:cxn modelId="{6215C6AA-F28B-4E0C-9AEB-C40EF9DACE16}" type="presParOf" srcId="{E130CDB0-6ADD-4818-A695-F31A256BA9BC}" destId="{7741C852-DBA2-497A-BCE4-D517F98963F8}" srcOrd="1" destOrd="0" presId="urn:microsoft.com/office/officeart/2005/8/layout/orgChart1"/>
    <dgm:cxn modelId="{38E8179B-DEC4-4F6E-9A8A-2994443D7C58}" type="presParOf" srcId="{DC30BDD6-6341-41EB-BE45-583AA850E171}" destId="{C7C918D9-0682-4D26-A2B9-487EAA492D02}" srcOrd="1" destOrd="0" presId="urn:microsoft.com/office/officeart/2005/8/layout/orgChart1"/>
    <dgm:cxn modelId="{8D414BBC-C0E5-4BF2-93EC-8B7F33217F3F}" type="presParOf" srcId="{DC30BDD6-6341-41EB-BE45-583AA850E171}" destId="{717B1749-88F1-4D03-9078-E306FFC9497C}" srcOrd="2" destOrd="0" presId="urn:microsoft.com/office/officeart/2005/8/layout/orgChart1"/>
    <dgm:cxn modelId="{F92802C9-00BE-4F09-A532-87719E0C00E7}" type="presParOf" srcId="{E0D338E0-BBF3-4DA7-9240-9EC71DA808FB}" destId="{318F4FF9-7E22-406B-ABE4-5F833612C713}" srcOrd="2" destOrd="0" presId="urn:microsoft.com/office/officeart/2005/8/layout/orgChart1"/>
    <dgm:cxn modelId="{D68C3CFE-7337-414C-9B82-4379872FE690}" type="presParOf" srcId="{57413E78-FEE3-4348-BAE3-E38B4C0C3440}" destId="{406DA5FB-3038-4091-877E-1D70A1353356}" srcOrd="2" destOrd="0" presId="urn:microsoft.com/office/officeart/2005/8/layout/orgChart1"/>
  </dgm:cxnLst>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F7AAAF-39FA-4E85-AA15-B046FA26FDB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fr-FR"/>
        </a:p>
      </dgm:t>
    </dgm:pt>
    <dgm:pt modelId="{75E0B89E-2FA7-491B-86D7-919F81A021E2}">
      <dgm:prSet phldrT="[Texte]"/>
      <dgm:spPr>
        <a:solidFill>
          <a:srgbClr val="FF9966"/>
        </a:solidFill>
      </dgm:spPr>
      <dgm:t>
        <a:bodyPr/>
        <a:lstStyle/>
        <a:p>
          <a:r>
            <a:rPr lang="fr-FR" dirty="0" smtClean="0">
              <a:solidFill>
                <a:schemeClr val="tx1"/>
              </a:solidFill>
            </a:rPr>
            <a:t>Changements</a:t>
          </a:r>
          <a:endParaRPr lang="fr-FR" dirty="0">
            <a:solidFill>
              <a:schemeClr val="tx1"/>
            </a:solidFill>
          </a:endParaRPr>
        </a:p>
      </dgm:t>
    </dgm:pt>
    <dgm:pt modelId="{994AC23E-8618-4FAF-B362-D75616C0EC51}" type="parTrans" cxnId="{4495F24E-39CD-4454-872E-D2914DCFF17E}">
      <dgm:prSet/>
      <dgm:spPr/>
      <dgm:t>
        <a:bodyPr/>
        <a:lstStyle/>
        <a:p>
          <a:endParaRPr lang="fr-FR"/>
        </a:p>
      </dgm:t>
    </dgm:pt>
    <dgm:pt modelId="{90CFC4B9-3370-40EC-8620-ADC83214411D}" type="sibTrans" cxnId="{4495F24E-39CD-4454-872E-D2914DCFF17E}">
      <dgm:prSet/>
      <dgm:spPr/>
      <dgm:t>
        <a:bodyPr/>
        <a:lstStyle/>
        <a:p>
          <a:endParaRPr lang="fr-FR"/>
        </a:p>
      </dgm:t>
    </dgm:pt>
    <dgm:pt modelId="{7A650FDA-DCC7-451A-B574-B8EB42D2F32C}">
      <dgm:prSet phldrT="[Texte]"/>
      <dgm:spPr>
        <a:solidFill>
          <a:srgbClr val="FF9966"/>
        </a:solidFill>
      </dgm:spPr>
      <dgm:t>
        <a:bodyPr/>
        <a:lstStyle/>
        <a:p>
          <a:r>
            <a:rPr lang="fr-FR" dirty="0" smtClean="0">
              <a:solidFill>
                <a:schemeClr val="tx1"/>
              </a:solidFill>
            </a:rPr>
            <a:t>D’horaires</a:t>
          </a:r>
          <a:endParaRPr lang="fr-FR" dirty="0">
            <a:solidFill>
              <a:schemeClr val="tx1"/>
            </a:solidFill>
          </a:endParaRPr>
        </a:p>
      </dgm:t>
    </dgm:pt>
    <dgm:pt modelId="{134D13ED-B4A3-4E91-926B-8E11D1CC203B}" type="parTrans" cxnId="{0F3F2B69-E8FA-40CA-932C-25F76C1CF956}">
      <dgm:prSet/>
      <dgm:spPr/>
      <dgm:t>
        <a:bodyPr/>
        <a:lstStyle/>
        <a:p>
          <a:endParaRPr lang="fr-FR"/>
        </a:p>
      </dgm:t>
    </dgm:pt>
    <dgm:pt modelId="{A3C3298D-C9BC-4D19-A169-02EBBF6B5220}" type="sibTrans" cxnId="{0F3F2B69-E8FA-40CA-932C-25F76C1CF956}">
      <dgm:prSet/>
      <dgm:spPr/>
      <dgm:t>
        <a:bodyPr/>
        <a:lstStyle/>
        <a:p>
          <a:endParaRPr lang="fr-FR"/>
        </a:p>
      </dgm:t>
    </dgm:pt>
    <dgm:pt modelId="{34E4A59A-B216-444E-8E83-96FF6B5485D6}">
      <dgm:prSet phldrT="[Texte]"/>
      <dgm:spPr>
        <a:solidFill>
          <a:srgbClr val="FF9966"/>
        </a:solidFill>
      </dgm:spPr>
      <dgm:t>
        <a:bodyPr/>
        <a:lstStyle/>
        <a:p>
          <a:r>
            <a:rPr lang="fr-FR" dirty="0" smtClean="0">
              <a:solidFill>
                <a:schemeClr val="tx1"/>
              </a:solidFill>
            </a:rPr>
            <a:t>De tâches</a:t>
          </a:r>
          <a:endParaRPr lang="fr-FR" dirty="0">
            <a:solidFill>
              <a:schemeClr val="tx1"/>
            </a:solidFill>
          </a:endParaRPr>
        </a:p>
      </dgm:t>
    </dgm:pt>
    <dgm:pt modelId="{C25D86CD-C12A-4F9C-85AD-DA73ECF71310}" type="parTrans" cxnId="{4F5BF579-A0BF-4A83-9730-22958A26C573}">
      <dgm:prSet/>
      <dgm:spPr/>
      <dgm:t>
        <a:bodyPr/>
        <a:lstStyle/>
        <a:p>
          <a:endParaRPr lang="fr-FR"/>
        </a:p>
      </dgm:t>
    </dgm:pt>
    <dgm:pt modelId="{6E8CE298-151A-4580-A812-626146B168D0}" type="sibTrans" cxnId="{4F5BF579-A0BF-4A83-9730-22958A26C573}">
      <dgm:prSet/>
      <dgm:spPr/>
      <dgm:t>
        <a:bodyPr/>
        <a:lstStyle/>
        <a:p>
          <a:endParaRPr lang="fr-FR"/>
        </a:p>
      </dgm:t>
    </dgm:pt>
    <dgm:pt modelId="{63EE2191-68C5-48BC-A404-92EE8179931D}">
      <dgm:prSet phldrT="[Texte]"/>
      <dgm:spPr>
        <a:solidFill>
          <a:srgbClr val="D6AF84"/>
        </a:solidFill>
      </dgm:spPr>
      <dgm:t>
        <a:bodyPr/>
        <a:lstStyle/>
        <a:p>
          <a:r>
            <a:rPr lang="fr-FR" dirty="0" smtClean="0">
              <a:solidFill>
                <a:schemeClr val="tx1"/>
              </a:solidFill>
            </a:rPr>
            <a:t>Pour le salarié</a:t>
          </a:r>
          <a:endParaRPr lang="fr-FR" dirty="0">
            <a:solidFill>
              <a:schemeClr val="tx1"/>
            </a:solidFill>
          </a:endParaRPr>
        </a:p>
      </dgm:t>
    </dgm:pt>
    <dgm:pt modelId="{4FA650A2-A95D-4E68-A2D2-AC33858C5C70}" type="parTrans" cxnId="{FE53F896-D510-42C0-B059-8797844B911E}">
      <dgm:prSet/>
      <dgm:spPr/>
      <dgm:t>
        <a:bodyPr/>
        <a:lstStyle/>
        <a:p>
          <a:endParaRPr lang="fr-FR"/>
        </a:p>
      </dgm:t>
    </dgm:pt>
    <dgm:pt modelId="{109233CF-D534-41E5-90DF-AFA678A2FC16}" type="sibTrans" cxnId="{FE53F896-D510-42C0-B059-8797844B911E}">
      <dgm:prSet/>
      <dgm:spPr/>
      <dgm:t>
        <a:bodyPr/>
        <a:lstStyle/>
        <a:p>
          <a:endParaRPr lang="fr-FR"/>
        </a:p>
      </dgm:t>
    </dgm:pt>
    <dgm:pt modelId="{6155A6B7-3AD4-451E-A672-DE5D6F6F617A}">
      <dgm:prSet phldrT="[Texte]"/>
      <dgm:spPr>
        <a:solidFill>
          <a:srgbClr val="D6AF84"/>
        </a:solidFill>
      </dgm:spPr>
      <dgm:t>
        <a:bodyPr/>
        <a:lstStyle/>
        <a:p>
          <a:r>
            <a:rPr lang="fr-FR" dirty="0" smtClean="0">
              <a:solidFill>
                <a:schemeClr val="tx1"/>
              </a:solidFill>
            </a:rPr>
            <a:t>Le changement s’impose au salarié</a:t>
          </a:r>
          <a:endParaRPr lang="fr-FR" dirty="0">
            <a:solidFill>
              <a:schemeClr val="tx1"/>
            </a:solidFill>
          </a:endParaRPr>
        </a:p>
      </dgm:t>
    </dgm:pt>
    <dgm:pt modelId="{8BC6C4C9-44F5-4AA1-86AA-7754703C083B}" type="parTrans" cxnId="{252AE641-F7D5-440C-8EA0-EEFF5DF462A5}">
      <dgm:prSet/>
      <dgm:spPr/>
      <dgm:t>
        <a:bodyPr/>
        <a:lstStyle/>
        <a:p>
          <a:endParaRPr lang="fr-FR"/>
        </a:p>
      </dgm:t>
    </dgm:pt>
    <dgm:pt modelId="{C32A2E20-4C75-4C7F-8575-D83FE143949B}" type="sibTrans" cxnId="{252AE641-F7D5-440C-8EA0-EEFF5DF462A5}">
      <dgm:prSet/>
      <dgm:spPr/>
      <dgm:t>
        <a:bodyPr/>
        <a:lstStyle/>
        <a:p>
          <a:endParaRPr lang="fr-FR"/>
        </a:p>
      </dgm:t>
    </dgm:pt>
    <dgm:pt modelId="{F8F70EF3-FBC9-4B34-806F-B8BFDDAAC691}">
      <dgm:prSet phldrT="[Texte]"/>
      <dgm:spPr>
        <a:solidFill>
          <a:srgbClr val="D6AF84"/>
        </a:solidFill>
      </dgm:spPr>
      <dgm:t>
        <a:bodyPr/>
        <a:lstStyle/>
        <a:p>
          <a:r>
            <a:rPr lang="fr-FR" dirty="0" smtClean="0">
              <a:solidFill>
                <a:schemeClr val="tx1"/>
              </a:solidFill>
            </a:rPr>
            <a:t>Pas d’accord requis</a:t>
          </a:r>
          <a:endParaRPr lang="fr-FR" dirty="0">
            <a:solidFill>
              <a:schemeClr val="tx1"/>
            </a:solidFill>
          </a:endParaRPr>
        </a:p>
      </dgm:t>
    </dgm:pt>
    <dgm:pt modelId="{5B6F82A0-F77C-4C81-8CC6-43FF5409ADC7}" type="parTrans" cxnId="{9F0B04E1-00D4-4CCB-9311-D2EAF4BC1DFF}">
      <dgm:prSet/>
      <dgm:spPr/>
      <dgm:t>
        <a:bodyPr/>
        <a:lstStyle/>
        <a:p>
          <a:endParaRPr lang="fr-FR"/>
        </a:p>
      </dgm:t>
    </dgm:pt>
    <dgm:pt modelId="{4C6F3A43-E317-495C-90F3-85ECEF77A513}" type="sibTrans" cxnId="{9F0B04E1-00D4-4CCB-9311-D2EAF4BC1DFF}">
      <dgm:prSet/>
      <dgm:spPr/>
      <dgm:t>
        <a:bodyPr/>
        <a:lstStyle/>
        <a:p>
          <a:endParaRPr lang="fr-FR"/>
        </a:p>
      </dgm:t>
    </dgm:pt>
    <dgm:pt modelId="{F60221FE-17EA-4544-92AA-EC88F157F8D0}">
      <dgm:prSet phldrT="[Texte]"/>
      <dgm:spPr>
        <a:solidFill>
          <a:schemeClr val="accent1">
            <a:lumMod val="40000"/>
            <a:lumOff val="60000"/>
          </a:schemeClr>
        </a:solidFill>
      </dgm:spPr>
      <dgm:t>
        <a:bodyPr/>
        <a:lstStyle/>
        <a:p>
          <a:r>
            <a:rPr lang="fr-FR" dirty="0" smtClean="0">
              <a:solidFill>
                <a:schemeClr val="tx1"/>
              </a:solidFill>
            </a:rPr>
            <a:t>Conséquences</a:t>
          </a:r>
          <a:endParaRPr lang="fr-FR" dirty="0">
            <a:solidFill>
              <a:schemeClr val="tx1"/>
            </a:solidFill>
          </a:endParaRPr>
        </a:p>
      </dgm:t>
    </dgm:pt>
    <dgm:pt modelId="{A9CC4369-2294-4FA5-B06E-BC378A0FF45B}" type="parTrans" cxnId="{7CD5BE64-78A9-4036-B0B8-F55FD082B494}">
      <dgm:prSet/>
      <dgm:spPr/>
      <dgm:t>
        <a:bodyPr/>
        <a:lstStyle/>
        <a:p>
          <a:endParaRPr lang="fr-FR"/>
        </a:p>
      </dgm:t>
    </dgm:pt>
    <dgm:pt modelId="{DE059283-20D0-434D-BE02-4D409FE60B03}" type="sibTrans" cxnId="{7CD5BE64-78A9-4036-B0B8-F55FD082B494}">
      <dgm:prSet/>
      <dgm:spPr/>
      <dgm:t>
        <a:bodyPr/>
        <a:lstStyle/>
        <a:p>
          <a:endParaRPr lang="fr-FR"/>
        </a:p>
      </dgm:t>
    </dgm:pt>
    <dgm:pt modelId="{4508E7E5-5270-40F0-8864-F6239223A339}">
      <dgm:prSet phldrT="[Texte]"/>
      <dgm:spPr>
        <a:solidFill>
          <a:schemeClr val="accent1">
            <a:lumMod val="40000"/>
            <a:lumOff val="60000"/>
          </a:schemeClr>
        </a:solidFill>
      </dgm:spPr>
      <dgm:t>
        <a:bodyPr/>
        <a:lstStyle/>
        <a:p>
          <a:r>
            <a:rPr lang="fr-FR" dirty="0" smtClean="0">
              <a:solidFill>
                <a:schemeClr val="tx1"/>
              </a:solidFill>
            </a:rPr>
            <a:t>Le refus du salarié est constitutif d’une faute</a:t>
          </a:r>
          <a:endParaRPr lang="fr-FR" dirty="0">
            <a:solidFill>
              <a:schemeClr val="tx1"/>
            </a:solidFill>
          </a:endParaRPr>
        </a:p>
      </dgm:t>
    </dgm:pt>
    <dgm:pt modelId="{07915C2B-CE34-47D5-932D-DA31B1FAA827}" type="parTrans" cxnId="{DD12CD48-23C9-43FB-AAE5-E3727BB9344C}">
      <dgm:prSet/>
      <dgm:spPr/>
      <dgm:t>
        <a:bodyPr/>
        <a:lstStyle/>
        <a:p>
          <a:endParaRPr lang="fr-FR"/>
        </a:p>
      </dgm:t>
    </dgm:pt>
    <dgm:pt modelId="{61571269-50E8-4025-B14E-66071F3D78B6}" type="sibTrans" cxnId="{DD12CD48-23C9-43FB-AAE5-E3727BB9344C}">
      <dgm:prSet/>
      <dgm:spPr/>
      <dgm:t>
        <a:bodyPr/>
        <a:lstStyle/>
        <a:p>
          <a:endParaRPr lang="fr-FR"/>
        </a:p>
      </dgm:t>
    </dgm:pt>
    <dgm:pt modelId="{D092923F-CC99-4AB9-BAC8-9C1D20530821}">
      <dgm:prSet phldrT="[Texte]"/>
      <dgm:spPr>
        <a:solidFill>
          <a:schemeClr val="accent1">
            <a:lumMod val="40000"/>
            <a:lumOff val="60000"/>
          </a:schemeClr>
        </a:solidFill>
      </dgm:spPr>
      <dgm:t>
        <a:bodyPr/>
        <a:lstStyle/>
        <a:p>
          <a:r>
            <a:rPr lang="fr-FR" dirty="0" smtClean="0">
              <a:solidFill>
                <a:schemeClr val="tx1"/>
              </a:solidFill>
            </a:rPr>
            <a:t>Son refus peut justifier un licenciement</a:t>
          </a:r>
          <a:endParaRPr lang="fr-FR" dirty="0">
            <a:solidFill>
              <a:schemeClr val="tx1"/>
            </a:solidFill>
          </a:endParaRPr>
        </a:p>
      </dgm:t>
    </dgm:pt>
    <dgm:pt modelId="{DDED3A81-A5D9-4F2C-BCBE-06396B508850}" type="parTrans" cxnId="{3FD878F1-5278-47CC-B992-1CF65FE906B7}">
      <dgm:prSet/>
      <dgm:spPr/>
      <dgm:t>
        <a:bodyPr/>
        <a:lstStyle/>
        <a:p>
          <a:endParaRPr lang="fr-FR"/>
        </a:p>
      </dgm:t>
    </dgm:pt>
    <dgm:pt modelId="{BAA80111-23DB-46FB-8482-5B4FA2B38795}" type="sibTrans" cxnId="{3FD878F1-5278-47CC-B992-1CF65FE906B7}">
      <dgm:prSet/>
      <dgm:spPr/>
      <dgm:t>
        <a:bodyPr/>
        <a:lstStyle/>
        <a:p>
          <a:endParaRPr lang="fr-FR"/>
        </a:p>
      </dgm:t>
    </dgm:pt>
    <dgm:pt modelId="{F4ECFE94-8763-4191-999A-8202EA010A1F}">
      <dgm:prSet phldrT="[Texte]"/>
      <dgm:spPr>
        <a:solidFill>
          <a:srgbClr val="FF9966"/>
        </a:solidFill>
      </dgm:spPr>
      <dgm:t>
        <a:bodyPr/>
        <a:lstStyle/>
        <a:p>
          <a:r>
            <a:rPr lang="fr-FR" dirty="0" smtClean="0">
              <a:solidFill>
                <a:schemeClr val="tx1"/>
              </a:solidFill>
            </a:rPr>
            <a:t>De lieu de travail dans même secteur géographique</a:t>
          </a:r>
          <a:endParaRPr lang="fr-FR" dirty="0">
            <a:solidFill>
              <a:schemeClr val="tx1"/>
            </a:solidFill>
          </a:endParaRPr>
        </a:p>
      </dgm:t>
    </dgm:pt>
    <dgm:pt modelId="{75EB7D6A-D1AE-4F99-9389-6C29DCF25683}" type="parTrans" cxnId="{37A3F397-48B7-48F0-9383-87F9803FB398}">
      <dgm:prSet/>
      <dgm:spPr/>
    </dgm:pt>
    <dgm:pt modelId="{16BF8CDE-612A-48E1-BB59-3C237589659F}" type="sibTrans" cxnId="{37A3F397-48B7-48F0-9383-87F9803FB398}">
      <dgm:prSet/>
      <dgm:spPr/>
    </dgm:pt>
    <dgm:pt modelId="{2AFDF3D6-4F48-4559-A51E-D743E2AF2186}">
      <dgm:prSet phldrT="[Texte]"/>
      <dgm:spPr>
        <a:solidFill>
          <a:srgbClr val="FF9966"/>
        </a:solidFill>
      </dgm:spPr>
      <dgm:t>
        <a:bodyPr/>
        <a:lstStyle/>
        <a:p>
          <a:r>
            <a:rPr lang="fr-FR" dirty="0" smtClean="0">
              <a:solidFill>
                <a:schemeClr val="tx1"/>
              </a:solidFill>
            </a:rPr>
            <a:t>De titre …</a:t>
          </a:r>
          <a:endParaRPr lang="fr-FR" dirty="0">
            <a:solidFill>
              <a:schemeClr val="tx1"/>
            </a:solidFill>
          </a:endParaRPr>
        </a:p>
      </dgm:t>
    </dgm:pt>
    <dgm:pt modelId="{A8C381F9-D31F-4D32-96DC-ED3D9ADE7C83}" type="parTrans" cxnId="{6531BD58-106D-4459-AC75-70830F1CE7D1}">
      <dgm:prSet/>
      <dgm:spPr/>
    </dgm:pt>
    <dgm:pt modelId="{859D465C-2DB8-47E4-BF77-D46048A33AD5}" type="sibTrans" cxnId="{6531BD58-106D-4459-AC75-70830F1CE7D1}">
      <dgm:prSet/>
      <dgm:spPr/>
    </dgm:pt>
    <dgm:pt modelId="{064E7203-B6A6-49B6-B779-FE9EDACCE5BF}" type="pres">
      <dgm:prSet presAssocID="{E8F7AAAF-39FA-4E85-AA15-B046FA26FDB4}" presName="Name0" presStyleCnt="0">
        <dgm:presLayoutVars>
          <dgm:dir/>
          <dgm:resizeHandles val="exact"/>
        </dgm:presLayoutVars>
      </dgm:prSet>
      <dgm:spPr/>
      <dgm:t>
        <a:bodyPr/>
        <a:lstStyle/>
        <a:p>
          <a:endParaRPr lang="fr-FR"/>
        </a:p>
      </dgm:t>
    </dgm:pt>
    <dgm:pt modelId="{388C1A13-1853-4C82-9703-4677EFB6DBE8}" type="pres">
      <dgm:prSet presAssocID="{75E0B89E-2FA7-491B-86D7-919F81A021E2}" presName="node" presStyleLbl="node1" presStyleIdx="0" presStyleCnt="3">
        <dgm:presLayoutVars>
          <dgm:bulletEnabled val="1"/>
        </dgm:presLayoutVars>
      </dgm:prSet>
      <dgm:spPr/>
      <dgm:t>
        <a:bodyPr/>
        <a:lstStyle/>
        <a:p>
          <a:endParaRPr lang="fr-FR"/>
        </a:p>
      </dgm:t>
    </dgm:pt>
    <dgm:pt modelId="{A7246434-7238-43FD-BE99-633666A1792E}" type="pres">
      <dgm:prSet presAssocID="{90CFC4B9-3370-40EC-8620-ADC83214411D}" presName="sibTrans" presStyleCnt="0"/>
      <dgm:spPr/>
    </dgm:pt>
    <dgm:pt modelId="{BE811ADA-89DD-439E-B58D-9F00B9B5A5FD}" type="pres">
      <dgm:prSet presAssocID="{63EE2191-68C5-48BC-A404-92EE8179931D}" presName="node" presStyleLbl="node1" presStyleIdx="1" presStyleCnt="3">
        <dgm:presLayoutVars>
          <dgm:bulletEnabled val="1"/>
        </dgm:presLayoutVars>
      </dgm:prSet>
      <dgm:spPr/>
      <dgm:t>
        <a:bodyPr/>
        <a:lstStyle/>
        <a:p>
          <a:endParaRPr lang="fr-FR"/>
        </a:p>
      </dgm:t>
    </dgm:pt>
    <dgm:pt modelId="{23E1CDD3-1745-4B56-A3C1-09403A14AB5A}" type="pres">
      <dgm:prSet presAssocID="{109233CF-D534-41E5-90DF-AFA678A2FC16}" presName="sibTrans" presStyleCnt="0"/>
      <dgm:spPr/>
    </dgm:pt>
    <dgm:pt modelId="{575CD887-3268-4503-B449-555608DC4F97}" type="pres">
      <dgm:prSet presAssocID="{F60221FE-17EA-4544-92AA-EC88F157F8D0}" presName="node" presStyleLbl="node1" presStyleIdx="2" presStyleCnt="3">
        <dgm:presLayoutVars>
          <dgm:bulletEnabled val="1"/>
        </dgm:presLayoutVars>
      </dgm:prSet>
      <dgm:spPr/>
      <dgm:t>
        <a:bodyPr/>
        <a:lstStyle/>
        <a:p>
          <a:endParaRPr lang="fr-FR"/>
        </a:p>
      </dgm:t>
    </dgm:pt>
  </dgm:ptLst>
  <dgm:cxnLst>
    <dgm:cxn modelId="{584186CC-2351-4B04-A7E0-CFD56CA5113A}" type="presOf" srcId="{D092923F-CC99-4AB9-BAC8-9C1D20530821}" destId="{575CD887-3268-4503-B449-555608DC4F97}" srcOrd="0" destOrd="2" presId="urn:microsoft.com/office/officeart/2005/8/layout/hList6"/>
    <dgm:cxn modelId="{4F5BF579-A0BF-4A83-9730-22958A26C573}" srcId="{75E0B89E-2FA7-491B-86D7-919F81A021E2}" destId="{34E4A59A-B216-444E-8E83-96FF6B5485D6}" srcOrd="1" destOrd="0" parTransId="{C25D86CD-C12A-4F9C-85AD-DA73ECF71310}" sibTransId="{6E8CE298-151A-4580-A812-626146B168D0}"/>
    <dgm:cxn modelId="{6BAC4919-02F5-418F-AD2A-2D9986D2E3B7}" type="presOf" srcId="{63EE2191-68C5-48BC-A404-92EE8179931D}" destId="{BE811ADA-89DD-439E-B58D-9F00B9B5A5FD}" srcOrd="0" destOrd="0" presId="urn:microsoft.com/office/officeart/2005/8/layout/hList6"/>
    <dgm:cxn modelId="{37A3F397-48B7-48F0-9383-87F9803FB398}" srcId="{75E0B89E-2FA7-491B-86D7-919F81A021E2}" destId="{F4ECFE94-8763-4191-999A-8202EA010A1F}" srcOrd="2" destOrd="0" parTransId="{75EB7D6A-D1AE-4F99-9389-6C29DCF25683}" sibTransId="{16BF8CDE-612A-48E1-BB59-3C237589659F}"/>
    <dgm:cxn modelId="{6531BD58-106D-4459-AC75-70830F1CE7D1}" srcId="{75E0B89E-2FA7-491B-86D7-919F81A021E2}" destId="{2AFDF3D6-4F48-4559-A51E-D743E2AF2186}" srcOrd="3" destOrd="0" parTransId="{A8C381F9-D31F-4D32-96DC-ED3D9ADE7C83}" sibTransId="{859D465C-2DB8-47E4-BF77-D46048A33AD5}"/>
    <dgm:cxn modelId="{DD12CD48-23C9-43FB-AAE5-E3727BB9344C}" srcId="{F60221FE-17EA-4544-92AA-EC88F157F8D0}" destId="{4508E7E5-5270-40F0-8864-F6239223A339}" srcOrd="0" destOrd="0" parTransId="{07915C2B-CE34-47D5-932D-DA31B1FAA827}" sibTransId="{61571269-50E8-4025-B14E-66071F3D78B6}"/>
    <dgm:cxn modelId="{1B9E4816-BC0E-4A3B-AFC1-9CE285847BE0}" type="presOf" srcId="{F4ECFE94-8763-4191-999A-8202EA010A1F}" destId="{388C1A13-1853-4C82-9703-4677EFB6DBE8}" srcOrd="0" destOrd="3" presId="urn:microsoft.com/office/officeart/2005/8/layout/hList6"/>
    <dgm:cxn modelId="{F49EE988-B7B5-479D-9946-A959F0A54751}" type="presOf" srcId="{2AFDF3D6-4F48-4559-A51E-D743E2AF2186}" destId="{388C1A13-1853-4C82-9703-4677EFB6DBE8}" srcOrd="0" destOrd="4" presId="urn:microsoft.com/office/officeart/2005/8/layout/hList6"/>
    <dgm:cxn modelId="{9F0B04E1-00D4-4CCB-9311-D2EAF4BC1DFF}" srcId="{63EE2191-68C5-48BC-A404-92EE8179931D}" destId="{F8F70EF3-FBC9-4B34-806F-B8BFDDAAC691}" srcOrd="1" destOrd="0" parTransId="{5B6F82A0-F77C-4C81-8CC6-43FF5409ADC7}" sibTransId="{4C6F3A43-E317-495C-90F3-85ECEF77A513}"/>
    <dgm:cxn modelId="{DADCF369-1A32-449B-B3D5-BA7ABB4388A8}" type="presOf" srcId="{34E4A59A-B216-444E-8E83-96FF6B5485D6}" destId="{388C1A13-1853-4C82-9703-4677EFB6DBE8}" srcOrd="0" destOrd="2" presId="urn:microsoft.com/office/officeart/2005/8/layout/hList6"/>
    <dgm:cxn modelId="{A9A301D6-2C3F-464D-BE54-81F7E2FBDB0A}" type="presOf" srcId="{4508E7E5-5270-40F0-8864-F6239223A339}" destId="{575CD887-3268-4503-B449-555608DC4F97}" srcOrd="0" destOrd="1" presId="urn:microsoft.com/office/officeart/2005/8/layout/hList6"/>
    <dgm:cxn modelId="{252AE641-F7D5-440C-8EA0-EEFF5DF462A5}" srcId="{63EE2191-68C5-48BC-A404-92EE8179931D}" destId="{6155A6B7-3AD4-451E-A672-DE5D6F6F617A}" srcOrd="0" destOrd="0" parTransId="{8BC6C4C9-44F5-4AA1-86AA-7754703C083B}" sibTransId="{C32A2E20-4C75-4C7F-8575-D83FE143949B}"/>
    <dgm:cxn modelId="{77F61815-4CA7-4994-A652-875AD76A7465}" type="presOf" srcId="{E8F7AAAF-39FA-4E85-AA15-B046FA26FDB4}" destId="{064E7203-B6A6-49B6-B779-FE9EDACCE5BF}" srcOrd="0" destOrd="0" presId="urn:microsoft.com/office/officeart/2005/8/layout/hList6"/>
    <dgm:cxn modelId="{F40986F5-21DE-42BF-80D4-E00C8984F6F9}" type="presOf" srcId="{6155A6B7-3AD4-451E-A672-DE5D6F6F617A}" destId="{BE811ADA-89DD-439E-B58D-9F00B9B5A5FD}" srcOrd="0" destOrd="1" presId="urn:microsoft.com/office/officeart/2005/8/layout/hList6"/>
    <dgm:cxn modelId="{9284904C-AF14-49DE-8C83-A19525DC33B6}" type="presOf" srcId="{75E0B89E-2FA7-491B-86D7-919F81A021E2}" destId="{388C1A13-1853-4C82-9703-4677EFB6DBE8}" srcOrd="0" destOrd="0" presId="urn:microsoft.com/office/officeart/2005/8/layout/hList6"/>
    <dgm:cxn modelId="{7CD5BE64-78A9-4036-B0B8-F55FD082B494}" srcId="{E8F7AAAF-39FA-4E85-AA15-B046FA26FDB4}" destId="{F60221FE-17EA-4544-92AA-EC88F157F8D0}" srcOrd="2" destOrd="0" parTransId="{A9CC4369-2294-4FA5-B06E-BC378A0FF45B}" sibTransId="{DE059283-20D0-434D-BE02-4D409FE60B03}"/>
    <dgm:cxn modelId="{0F3F2B69-E8FA-40CA-932C-25F76C1CF956}" srcId="{75E0B89E-2FA7-491B-86D7-919F81A021E2}" destId="{7A650FDA-DCC7-451A-B574-B8EB42D2F32C}" srcOrd="0" destOrd="0" parTransId="{134D13ED-B4A3-4E91-926B-8E11D1CC203B}" sibTransId="{A3C3298D-C9BC-4D19-A169-02EBBF6B5220}"/>
    <dgm:cxn modelId="{3FD878F1-5278-47CC-B992-1CF65FE906B7}" srcId="{F60221FE-17EA-4544-92AA-EC88F157F8D0}" destId="{D092923F-CC99-4AB9-BAC8-9C1D20530821}" srcOrd="1" destOrd="0" parTransId="{DDED3A81-A5D9-4F2C-BCBE-06396B508850}" sibTransId="{BAA80111-23DB-46FB-8482-5B4FA2B38795}"/>
    <dgm:cxn modelId="{4495F24E-39CD-4454-872E-D2914DCFF17E}" srcId="{E8F7AAAF-39FA-4E85-AA15-B046FA26FDB4}" destId="{75E0B89E-2FA7-491B-86D7-919F81A021E2}" srcOrd="0" destOrd="0" parTransId="{994AC23E-8618-4FAF-B362-D75616C0EC51}" sibTransId="{90CFC4B9-3370-40EC-8620-ADC83214411D}"/>
    <dgm:cxn modelId="{D9695CFA-4B8E-496E-84B4-A7EBF7333465}" type="presOf" srcId="{F8F70EF3-FBC9-4B34-806F-B8BFDDAAC691}" destId="{BE811ADA-89DD-439E-B58D-9F00B9B5A5FD}" srcOrd="0" destOrd="2" presId="urn:microsoft.com/office/officeart/2005/8/layout/hList6"/>
    <dgm:cxn modelId="{FE53F896-D510-42C0-B059-8797844B911E}" srcId="{E8F7AAAF-39FA-4E85-AA15-B046FA26FDB4}" destId="{63EE2191-68C5-48BC-A404-92EE8179931D}" srcOrd="1" destOrd="0" parTransId="{4FA650A2-A95D-4E68-A2D2-AC33858C5C70}" sibTransId="{109233CF-D534-41E5-90DF-AFA678A2FC16}"/>
    <dgm:cxn modelId="{1EBD1B7A-FB9C-4A71-A1C0-5FE769C2A881}" type="presOf" srcId="{F60221FE-17EA-4544-92AA-EC88F157F8D0}" destId="{575CD887-3268-4503-B449-555608DC4F97}" srcOrd="0" destOrd="0" presId="urn:microsoft.com/office/officeart/2005/8/layout/hList6"/>
    <dgm:cxn modelId="{900DC5E0-28E9-469D-8C9F-AB1B8871B8F6}" type="presOf" srcId="{7A650FDA-DCC7-451A-B574-B8EB42D2F32C}" destId="{388C1A13-1853-4C82-9703-4677EFB6DBE8}" srcOrd="0" destOrd="1" presId="urn:microsoft.com/office/officeart/2005/8/layout/hList6"/>
    <dgm:cxn modelId="{B2BD08F4-764D-4F35-99A5-E02A10A31411}" type="presParOf" srcId="{064E7203-B6A6-49B6-B779-FE9EDACCE5BF}" destId="{388C1A13-1853-4C82-9703-4677EFB6DBE8}" srcOrd="0" destOrd="0" presId="urn:microsoft.com/office/officeart/2005/8/layout/hList6"/>
    <dgm:cxn modelId="{7E03B8F8-0F32-46F3-AD68-A3E033FF94C8}" type="presParOf" srcId="{064E7203-B6A6-49B6-B779-FE9EDACCE5BF}" destId="{A7246434-7238-43FD-BE99-633666A1792E}" srcOrd="1" destOrd="0" presId="urn:microsoft.com/office/officeart/2005/8/layout/hList6"/>
    <dgm:cxn modelId="{86B55F59-80DA-4B4F-82F8-6E1779AA4D76}" type="presParOf" srcId="{064E7203-B6A6-49B6-B779-FE9EDACCE5BF}" destId="{BE811ADA-89DD-439E-B58D-9F00B9B5A5FD}" srcOrd="2" destOrd="0" presId="urn:microsoft.com/office/officeart/2005/8/layout/hList6"/>
    <dgm:cxn modelId="{DE8EFAF9-49BA-4C2C-89B2-26CEC41BEC49}" type="presParOf" srcId="{064E7203-B6A6-49B6-B779-FE9EDACCE5BF}" destId="{23E1CDD3-1745-4B56-A3C1-09403A14AB5A}" srcOrd="3" destOrd="0" presId="urn:microsoft.com/office/officeart/2005/8/layout/hList6"/>
    <dgm:cxn modelId="{1A2346F3-838B-486E-B734-A1668F153428}" type="presParOf" srcId="{064E7203-B6A6-49B6-B779-FE9EDACCE5BF}" destId="{575CD887-3268-4503-B449-555608DC4F97}"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74A2654-1EA9-44A8-8529-5118F6FB6B8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76F0777D-D146-4B87-8A0F-71C33C21A935}">
      <dgm:prSet phldrT="[Texte]" custT="1"/>
      <dgm:spPr>
        <a:solidFill>
          <a:schemeClr val="accent6">
            <a:lumMod val="20000"/>
            <a:lumOff val="80000"/>
          </a:schemeClr>
        </a:solidFill>
      </dgm:spPr>
      <dgm:t>
        <a:bodyPr/>
        <a:lstStyle/>
        <a:p>
          <a:r>
            <a:rPr lang="fr-FR" sz="2400" dirty="0" smtClean="0">
              <a:solidFill>
                <a:schemeClr val="tx1"/>
              </a:solidFill>
            </a:rPr>
            <a:t>Socle contractuel</a:t>
          </a:r>
          <a:endParaRPr lang="fr-FR" sz="2400" dirty="0">
            <a:solidFill>
              <a:schemeClr val="tx1"/>
            </a:solidFill>
          </a:endParaRPr>
        </a:p>
      </dgm:t>
    </dgm:pt>
    <dgm:pt modelId="{7EB1C15B-5DEC-44CF-857C-7AEE67EFAA79}" type="parTrans" cxnId="{26958308-90F4-4EB2-82A5-5D0A5B16AD13}">
      <dgm:prSet/>
      <dgm:spPr/>
      <dgm:t>
        <a:bodyPr/>
        <a:lstStyle/>
        <a:p>
          <a:endParaRPr lang="fr-FR"/>
        </a:p>
      </dgm:t>
    </dgm:pt>
    <dgm:pt modelId="{4D333DED-B3C4-40BB-845B-DDE200EB0653}" type="sibTrans" cxnId="{26958308-90F4-4EB2-82A5-5D0A5B16AD13}">
      <dgm:prSet/>
      <dgm:spPr/>
      <dgm:t>
        <a:bodyPr/>
        <a:lstStyle/>
        <a:p>
          <a:endParaRPr lang="fr-FR"/>
        </a:p>
      </dgm:t>
    </dgm:pt>
    <dgm:pt modelId="{4FA874D7-5D18-4143-BE49-F345E6A5E968}">
      <dgm:prSet phldrT="[Texte]"/>
      <dgm:spPr/>
      <dgm:t>
        <a:bodyPr/>
        <a:lstStyle/>
        <a:p>
          <a:r>
            <a:rPr lang="fr-FR" dirty="0" smtClean="0"/>
            <a:t>La rémunération</a:t>
          </a:r>
          <a:endParaRPr lang="fr-FR" dirty="0"/>
        </a:p>
      </dgm:t>
    </dgm:pt>
    <dgm:pt modelId="{FE3F215E-E1E5-402C-9FDD-2DF4D2884EDA}" type="parTrans" cxnId="{A8F3B4B5-5367-4631-B766-0D249EAD09C8}">
      <dgm:prSet/>
      <dgm:spPr/>
      <dgm:t>
        <a:bodyPr/>
        <a:lstStyle/>
        <a:p>
          <a:endParaRPr lang="fr-FR"/>
        </a:p>
      </dgm:t>
    </dgm:pt>
    <dgm:pt modelId="{6BFD1A22-E636-4146-87FF-630D3EDC1B85}" type="sibTrans" cxnId="{A8F3B4B5-5367-4631-B766-0D249EAD09C8}">
      <dgm:prSet/>
      <dgm:spPr/>
      <dgm:t>
        <a:bodyPr/>
        <a:lstStyle/>
        <a:p>
          <a:endParaRPr lang="fr-FR"/>
        </a:p>
      </dgm:t>
    </dgm:pt>
    <dgm:pt modelId="{AAC9EB3B-13B4-4D34-8AF5-B20BC20C0D15}">
      <dgm:prSet phldrT="[Texte]" custT="1"/>
      <dgm:spPr>
        <a:solidFill>
          <a:schemeClr val="accent2">
            <a:lumMod val="40000"/>
            <a:lumOff val="60000"/>
          </a:schemeClr>
        </a:solidFill>
      </dgm:spPr>
      <dgm:t>
        <a:bodyPr/>
        <a:lstStyle/>
        <a:p>
          <a:r>
            <a:rPr lang="fr-FR" sz="2400" dirty="0" smtClean="0">
              <a:solidFill>
                <a:schemeClr val="tx1"/>
              </a:solidFill>
            </a:rPr>
            <a:t>Accord du salarié</a:t>
          </a:r>
          <a:endParaRPr lang="fr-FR" sz="2400" dirty="0">
            <a:solidFill>
              <a:schemeClr val="tx1"/>
            </a:solidFill>
          </a:endParaRPr>
        </a:p>
      </dgm:t>
    </dgm:pt>
    <dgm:pt modelId="{B5596C93-4BE6-4761-B805-FA2AB0C979EB}" type="parTrans" cxnId="{1B48F543-14A2-41CA-BEBD-8448B1E4A3F9}">
      <dgm:prSet/>
      <dgm:spPr/>
      <dgm:t>
        <a:bodyPr/>
        <a:lstStyle/>
        <a:p>
          <a:endParaRPr lang="fr-FR"/>
        </a:p>
      </dgm:t>
    </dgm:pt>
    <dgm:pt modelId="{4411FC0A-788D-4CE3-834A-85F5EB0FDE12}" type="sibTrans" cxnId="{1B48F543-14A2-41CA-BEBD-8448B1E4A3F9}">
      <dgm:prSet/>
      <dgm:spPr/>
      <dgm:t>
        <a:bodyPr/>
        <a:lstStyle/>
        <a:p>
          <a:endParaRPr lang="fr-FR"/>
        </a:p>
      </dgm:t>
    </dgm:pt>
    <dgm:pt modelId="{AC5EC8EF-D118-46E7-91AF-D822D4A70D0B}">
      <dgm:prSet phldrT="[Texte]"/>
      <dgm:spPr>
        <a:solidFill>
          <a:schemeClr val="accent2">
            <a:lumMod val="40000"/>
            <a:lumOff val="60000"/>
            <a:alpha val="90000"/>
          </a:schemeClr>
        </a:solidFill>
      </dgm:spPr>
      <dgm:t>
        <a:bodyPr/>
        <a:lstStyle/>
        <a:p>
          <a:r>
            <a:rPr lang="fr-FR" dirty="0" smtClean="0"/>
            <a:t>Accord exprès et non équivoque</a:t>
          </a:r>
          <a:endParaRPr lang="fr-FR" dirty="0"/>
        </a:p>
      </dgm:t>
    </dgm:pt>
    <dgm:pt modelId="{E2996C31-B9FB-40F8-8895-B00371D8F569}" type="parTrans" cxnId="{0BDDDAC5-4F09-49EB-9753-C71B9811EFD9}">
      <dgm:prSet/>
      <dgm:spPr/>
      <dgm:t>
        <a:bodyPr/>
        <a:lstStyle/>
        <a:p>
          <a:endParaRPr lang="fr-FR"/>
        </a:p>
      </dgm:t>
    </dgm:pt>
    <dgm:pt modelId="{9C382A40-EA7F-4ADB-AEDF-82941B3F1682}" type="sibTrans" cxnId="{0BDDDAC5-4F09-49EB-9753-C71B9811EFD9}">
      <dgm:prSet/>
      <dgm:spPr/>
      <dgm:t>
        <a:bodyPr/>
        <a:lstStyle/>
        <a:p>
          <a:endParaRPr lang="fr-FR"/>
        </a:p>
      </dgm:t>
    </dgm:pt>
    <dgm:pt modelId="{2790A2DF-6164-4B68-8706-C725EE5F5789}">
      <dgm:prSet phldrT="[Texte]" custT="1"/>
      <dgm:spPr>
        <a:solidFill>
          <a:schemeClr val="bg2">
            <a:lumMod val="75000"/>
          </a:schemeClr>
        </a:solidFill>
      </dgm:spPr>
      <dgm:t>
        <a:bodyPr/>
        <a:lstStyle/>
        <a:p>
          <a:r>
            <a:rPr lang="fr-FR" sz="2400" dirty="0" smtClean="0">
              <a:solidFill>
                <a:schemeClr val="tx1"/>
              </a:solidFill>
            </a:rPr>
            <a:t>Refus du salarié</a:t>
          </a:r>
          <a:endParaRPr lang="fr-FR" sz="2400" dirty="0">
            <a:solidFill>
              <a:schemeClr val="tx1"/>
            </a:solidFill>
          </a:endParaRPr>
        </a:p>
      </dgm:t>
    </dgm:pt>
    <dgm:pt modelId="{7E4C93C3-070C-4B3F-BE0F-A5157918F5B5}" type="parTrans" cxnId="{5394E4DB-CF20-43BC-89A0-C5C42E4DE643}">
      <dgm:prSet/>
      <dgm:spPr/>
      <dgm:t>
        <a:bodyPr/>
        <a:lstStyle/>
        <a:p>
          <a:endParaRPr lang="fr-FR"/>
        </a:p>
      </dgm:t>
    </dgm:pt>
    <dgm:pt modelId="{67B6D2FF-6C83-4EBE-9FB2-D43ABD778029}" type="sibTrans" cxnId="{5394E4DB-CF20-43BC-89A0-C5C42E4DE643}">
      <dgm:prSet/>
      <dgm:spPr/>
      <dgm:t>
        <a:bodyPr/>
        <a:lstStyle/>
        <a:p>
          <a:endParaRPr lang="fr-FR"/>
        </a:p>
      </dgm:t>
    </dgm:pt>
    <dgm:pt modelId="{A5B2D235-94A5-43FB-890D-F37898956F9A}">
      <dgm:prSet phldrT="[Texte]"/>
      <dgm:spPr/>
      <dgm:t>
        <a:bodyPr/>
        <a:lstStyle/>
        <a:p>
          <a:r>
            <a:rPr lang="fr-FR" u="sng" dirty="0" smtClean="0">
              <a:solidFill>
                <a:schemeClr val="tx1"/>
              </a:solidFill>
            </a:rPr>
            <a:t>Le refus de la modification ne constitue pas une faute</a:t>
          </a:r>
          <a:endParaRPr lang="fr-FR" dirty="0"/>
        </a:p>
      </dgm:t>
    </dgm:pt>
    <dgm:pt modelId="{EE87ED40-8D52-4AAD-999F-60DDD9E16BD9}" type="parTrans" cxnId="{EA6005ED-6740-439C-A19F-9D1A1345C332}">
      <dgm:prSet/>
      <dgm:spPr/>
      <dgm:t>
        <a:bodyPr/>
        <a:lstStyle/>
        <a:p>
          <a:endParaRPr lang="fr-FR"/>
        </a:p>
      </dgm:t>
    </dgm:pt>
    <dgm:pt modelId="{ADE05BDC-E919-4532-BBC2-8110BDBF3ED6}" type="sibTrans" cxnId="{EA6005ED-6740-439C-A19F-9D1A1345C332}">
      <dgm:prSet/>
      <dgm:spPr/>
      <dgm:t>
        <a:bodyPr/>
        <a:lstStyle/>
        <a:p>
          <a:endParaRPr lang="fr-FR"/>
        </a:p>
      </dgm:t>
    </dgm:pt>
    <dgm:pt modelId="{542F01A5-AFAA-4C29-81DE-E72D6CA5CC38}">
      <dgm:prSet/>
      <dgm:spPr/>
      <dgm:t>
        <a:bodyPr/>
        <a:lstStyle/>
        <a:p>
          <a:r>
            <a:rPr lang="fr-FR" dirty="0" smtClean="0"/>
            <a:t>La qualification</a:t>
          </a:r>
        </a:p>
      </dgm:t>
    </dgm:pt>
    <dgm:pt modelId="{059D2A20-9C0A-45D9-A41B-7225FE8A56D7}" type="parTrans" cxnId="{CF9B5300-4FDC-4E01-955D-4AD66B9D5804}">
      <dgm:prSet/>
      <dgm:spPr/>
      <dgm:t>
        <a:bodyPr/>
        <a:lstStyle/>
        <a:p>
          <a:endParaRPr lang="fr-FR"/>
        </a:p>
      </dgm:t>
    </dgm:pt>
    <dgm:pt modelId="{D2BC9E3D-7BCA-474B-AA16-9B9080BAFF2F}" type="sibTrans" cxnId="{CF9B5300-4FDC-4E01-955D-4AD66B9D5804}">
      <dgm:prSet/>
      <dgm:spPr/>
      <dgm:t>
        <a:bodyPr/>
        <a:lstStyle/>
        <a:p>
          <a:endParaRPr lang="fr-FR"/>
        </a:p>
      </dgm:t>
    </dgm:pt>
    <dgm:pt modelId="{531EEADB-1AA0-4537-BCDF-A2887FFBBE80}">
      <dgm:prSet/>
      <dgm:spPr/>
      <dgm:t>
        <a:bodyPr/>
        <a:lstStyle/>
        <a:p>
          <a:r>
            <a:rPr lang="fr-FR" dirty="0" smtClean="0"/>
            <a:t>Le lieu de travail (en l’absence de clause de mobilité)</a:t>
          </a:r>
        </a:p>
      </dgm:t>
    </dgm:pt>
    <dgm:pt modelId="{91F901F2-BD90-47EF-AD43-D82D970CD6A7}" type="parTrans" cxnId="{7FA8DBE4-A22E-483A-BA88-CA84C3CC79FF}">
      <dgm:prSet/>
      <dgm:spPr/>
      <dgm:t>
        <a:bodyPr/>
        <a:lstStyle/>
        <a:p>
          <a:endParaRPr lang="fr-FR"/>
        </a:p>
      </dgm:t>
    </dgm:pt>
    <dgm:pt modelId="{36F1E721-3B9D-4364-AF9B-8687BE5B1EA4}" type="sibTrans" cxnId="{7FA8DBE4-A22E-483A-BA88-CA84C3CC79FF}">
      <dgm:prSet/>
      <dgm:spPr/>
      <dgm:t>
        <a:bodyPr/>
        <a:lstStyle/>
        <a:p>
          <a:endParaRPr lang="fr-FR"/>
        </a:p>
      </dgm:t>
    </dgm:pt>
    <dgm:pt modelId="{16B287F3-E184-42E0-BFBD-84067F9BB485}">
      <dgm:prSet/>
      <dgm:spPr/>
      <dgm:t>
        <a:bodyPr/>
        <a:lstStyle/>
        <a:p>
          <a:r>
            <a:rPr lang="fr-FR" dirty="0" smtClean="0"/>
            <a:t>La durée du travail</a:t>
          </a:r>
          <a:endParaRPr lang="fr-FR" dirty="0"/>
        </a:p>
      </dgm:t>
    </dgm:pt>
    <dgm:pt modelId="{CA751D29-A957-4AB9-8FFA-22A25040B90D}" type="parTrans" cxnId="{02B952B3-E46C-4599-845B-F75FD0D1D1EF}">
      <dgm:prSet/>
      <dgm:spPr/>
      <dgm:t>
        <a:bodyPr/>
        <a:lstStyle/>
        <a:p>
          <a:endParaRPr lang="fr-FR"/>
        </a:p>
      </dgm:t>
    </dgm:pt>
    <dgm:pt modelId="{079E8CDB-1ACD-4DBF-AF2E-CD00012BBEB3}" type="sibTrans" cxnId="{02B952B3-E46C-4599-845B-F75FD0D1D1EF}">
      <dgm:prSet/>
      <dgm:spPr/>
      <dgm:t>
        <a:bodyPr/>
        <a:lstStyle/>
        <a:p>
          <a:endParaRPr lang="fr-FR"/>
        </a:p>
      </dgm:t>
    </dgm:pt>
    <dgm:pt modelId="{66A7242C-4502-40D4-841F-B4D95C02DD85}">
      <dgm:prSet/>
      <dgm:spPr>
        <a:solidFill>
          <a:schemeClr val="accent2">
            <a:lumMod val="40000"/>
            <a:lumOff val="60000"/>
            <a:alpha val="90000"/>
          </a:schemeClr>
        </a:solidFill>
      </dgm:spPr>
      <dgm:t>
        <a:bodyPr/>
        <a:lstStyle/>
        <a:p>
          <a:r>
            <a:rPr lang="fr-FR" dirty="0" smtClean="0"/>
            <a:t>Poursuite du travail avec la modification</a:t>
          </a:r>
          <a:endParaRPr lang="fr-FR" dirty="0"/>
        </a:p>
      </dgm:t>
    </dgm:pt>
    <dgm:pt modelId="{8095782B-F532-4AC2-A0C1-AE278E18BB16}" type="parTrans" cxnId="{F06D81C5-201A-4B9C-9624-15644B086D07}">
      <dgm:prSet/>
      <dgm:spPr/>
      <dgm:t>
        <a:bodyPr/>
        <a:lstStyle/>
        <a:p>
          <a:endParaRPr lang="fr-FR"/>
        </a:p>
      </dgm:t>
    </dgm:pt>
    <dgm:pt modelId="{3F43FCEB-5BDA-4BE1-8CD3-E864F22D9092}" type="sibTrans" cxnId="{F06D81C5-201A-4B9C-9624-15644B086D07}">
      <dgm:prSet/>
      <dgm:spPr/>
      <dgm:t>
        <a:bodyPr/>
        <a:lstStyle/>
        <a:p>
          <a:endParaRPr lang="fr-FR"/>
        </a:p>
      </dgm:t>
    </dgm:pt>
    <dgm:pt modelId="{FE3830AC-C9DC-4EF8-B2F0-DC67EFE84FF3}">
      <dgm:prSet/>
      <dgm:spPr>
        <a:solidFill>
          <a:schemeClr val="accent2">
            <a:lumMod val="40000"/>
            <a:lumOff val="60000"/>
            <a:alpha val="90000"/>
          </a:schemeClr>
        </a:solidFill>
      </dgm:spPr>
      <dgm:t>
        <a:bodyPr/>
        <a:lstStyle/>
        <a:p>
          <a:r>
            <a:rPr lang="fr-FR" dirty="0" smtClean="0"/>
            <a:t>Avenant au contrat initial dans le mois qui suit</a:t>
          </a:r>
          <a:endParaRPr lang="fr-FR" dirty="0"/>
        </a:p>
      </dgm:t>
    </dgm:pt>
    <dgm:pt modelId="{DEE03B5B-9312-4EDD-ABAA-27932ABDC9EB}" type="parTrans" cxnId="{9F4B2683-FF95-421D-837F-7B8B774FDCEE}">
      <dgm:prSet/>
      <dgm:spPr/>
      <dgm:t>
        <a:bodyPr/>
        <a:lstStyle/>
        <a:p>
          <a:endParaRPr lang="fr-FR"/>
        </a:p>
      </dgm:t>
    </dgm:pt>
    <dgm:pt modelId="{E38AB705-1571-40FC-BCF4-FDA733C33558}" type="sibTrans" cxnId="{9F4B2683-FF95-421D-837F-7B8B774FDCEE}">
      <dgm:prSet/>
      <dgm:spPr/>
      <dgm:t>
        <a:bodyPr/>
        <a:lstStyle/>
        <a:p>
          <a:endParaRPr lang="fr-FR"/>
        </a:p>
      </dgm:t>
    </dgm:pt>
    <dgm:pt modelId="{E8D09712-D88A-4174-8689-4ABA17DA2F4F}">
      <dgm:prSet/>
      <dgm:spPr/>
      <dgm:t>
        <a:bodyPr/>
        <a:lstStyle/>
        <a:p>
          <a:r>
            <a:rPr lang="fr-FR" dirty="0" smtClean="0">
              <a:solidFill>
                <a:schemeClr val="tx1"/>
              </a:solidFill>
            </a:rPr>
            <a:t>L’employeur maintient le contrat initial</a:t>
          </a:r>
          <a:endParaRPr lang="fr-FR" dirty="0">
            <a:solidFill>
              <a:schemeClr val="tx1"/>
            </a:solidFill>
          </a:endParaRPr>
        </a:p>
      </dgm:t>
    </dgm:pt>
    <dgm:pt modelId="{299CC21B-F2BA-4CEA-BD7F-7444EABDD6EF}" type="parTrans" cxnId="{A46A1E79-5A5B-48D6-96B4-6CDFDF28C003}">
      <dgm:prSet/>
      <dgm:spPr/>
      <dgm:t>
        <a:bodyPr/>
        <a:lstStyle/>
        <a:p>
          <a:endParaRPr lang="fr-FR"/>
        </a:p>
      </dgm:t>
    </dgm:pt>
    <dgm:pt modelId="{2767916C-A6D2-4E99-AD5A-308C2FE861F7}" type="sibTrans" cxnId="{A46A1E79-5A5B-48D6-96B4-6CDFDF28C003}">
      <dgm:prSet/>
      <dgm:spPr/>
      <dgm:t>
        <a:bodyPr/>
        <a:lstStyle/>
        <a:p>
          <a:endParaRPr lang="fr-FR"/>
        </a:p>
      </dgm:t>
    </dgm:pt>
    <dgm:pt modelId="{E67BB943-9467-48DE-9208-78274FCB5B32}" type="pres">
      <dgm:prSet presAssocID="{474A2654-1EA9-44A8-8529-5118F6FB6B85}" presName="Name0" presStyleCnt="0">
        <dgm:presLayoutVars>
          <dgm:dir/>
          <dgm:animLvl val="lvl"/>
          <dgm:resizeHandles val="exact"/>
        </dgm:presLayoutVars>
      </dgm:prSet>
      <dgm:spPr/>
      <dgm:t>
        <a:bodyPr/>
        <a:lstStyle/>
        <a:p>
          <a:endParaRPr lang="fr-FR"/>
        </a:p>
      </dgm:t>
    </dgm:pt>
    <dgm:pt modelId="{46AF5C78-4172-4843-8F70-383D3F3C8EFB}" type="pres">
      <dgm:prSet presAssocID="{76F0777D-D146-4B87-8A0F-71C33C21A935}" presName="linNode" presStyleCnt="0"/>
      <dgm:spPr/>
    </dgm:pt>
    <dgm:pt modelId="{470BBC07-A90B-4693-9D03-ACEB34D5A4A2}" type="pres">
      <dgm:prSet presAssocID="{76F0777D-D146-4B87-8A0F-71C33C21A935}" presName="parentText" presStyleLbl="node1" presStyleIdx="0" presStyleCnt="3">
        <dgm:presLayoutVars>
          <dgm:chMax val="1"/>
          <dgm:bulletEnabled val="1"/>
        </dgm:presLayoutVars>
      </dgm:prSet>
      <dgm:spPr/>
      <dgm:t>
        <a:bodyPr/>
        <a:lstStyle/>
        <a:p>
          <a:endParaRPr lang="fr-FR"/>
        </a:p>
      </dgm:t>
    </dgm:pt>
    <dgm:pt modelId="{CD93F1A6-EA28-49E5-BAD6-C39CD15E398D}" type="pres">
      <dgm:prSet presAssocID="{76F0777D-D146-4B87-8A0F-71C33C21A935}" presName="descendantText" presStyleLbl="alignAccFollowNode1" presStyleIdx="0" presStyleCnt="3">
        <dgm:presLayoutVars>
          <dgm:bulletEnabled val="1"/>
        </dgm:presLayoutVars>
      </dgm:prSet>
      <dgm:spPr/>
      <dgm:t>
        <a:bodyPr/>
        <a:lstStyle/>
        <a:p>
          <a:endParaRPr lang="fr-FR"/>
        </a:p>
      </dgm:t>
    </dgm:pt>
    <dgm:pt modelId="{64A77B14-6C26-44F9-B5FB-D5C27CF4EE6B}" type="pres">
      <dgm:prSet presAssocID="{4D333DED-B3C4-40BB-845B-DDE200EB0653}" presName="sp" presStyleCnt="0"/>
      <dgm:spPr/>
    </dgm:pt>
    <dgm:pt modelId="{8784D92E-40FE-4152-82FD-204259CA9DE5}" type="pres">
      <dgm:prSet presAssocID="{AAC9EB3B-13B4-4D34-8AF5-B20BC20C0D15}" presName="linNode" presStyleCnt="0"/>
      <dgm:spPr/>
    </dgm:pt>
    <dgm:pt modelId="{30E5936D-B538-4726-98B2-44AD0F0D9639}" type="pres">
      <dgm:prSet presAssocID="{AAC9EB3B-13B4-4D34-8AF5-B20BC20C0D15}" presName="parentText" presStyleLbl="node1" presStyleIdx="1" presStyleCnt="3">
        <dgm:presLayoutVars>
          <dgm:chMax val="1"/>
          <dgm:bulletEnabled val="1"/>
        </dgm:presLayoutVars>
      </dgm:prSet>
      <dgm:spPr/>
      <dgm:t>
        <a:bodyPr/>
        <a:lstStyle/>
        <a:p>
          <a:endParaRPr lang="fr-FR"/>
        </a:p>
      </dgm:t>
    </dgm:pt>
    <dgm:pt modelId="{0409FBDB-067D-4F99-B0AB-5141081F30D1}" type="pres">
      <dgm:prSet presAssocID="{AAC9EB3B-13B4-4D34-8AF5-B20BC20C0D15}" presName="descendantText" presStyleLbl="alignAccFollowNode1" presStyleIdx="1" presStyleCnt="3">
        <dgm:presLayoutVars>
          <dgm:bulletEnabled val="1"/>
        </dgm:presLayoutVars>
      </dgm:prSet>
      <dgm:spPr/>
      <dgm:t>
        <a:bodyPr/>
        <a:lstStyle/>
        <a:p>
          <a:endParaRPr lang="fr-FR"/>
        </a:p>
      </dgm:t>
    </dgm:pt>
    <dgm:pt modelId="{3BE0BBC8-186C-439E-9E50-D04195D199A9}" type="pres">
      <dgm:prSet presAssocID="{4411FC0A-788D-4CE3-834A-85F5EB0FDE12}" presName="sp" presStyleCnt="0"/>
      <dgm:spPr/>
    </dgm:pt>
    <dgm:pt modelId="{BDBE3C16-F750-4A96-A54C-26731139F516}" type="pres">
      <dgm:prSet presAssocID="{2790A2DF-6164-4B68-8706-C725EE5F5789}" presName="linNode" presStyleCnt="0"/>
      <dgm:spPr/>
    </dgm:pt>
    <dgm:pt modelId="{78F5081E-AA29-45A4-B7C7-79E812A11E9C}" type="pres">
      <dgm:prSet presAssocID="{2790A2DF-6164-4B68-8706-C725EE5F5789}" presName="parentText" presStyleLbl="node1" presStyleIdx="2" presStyleCnt="3">
        <dgm:presLayoutVars>
          <dgm:chMax val="1"/>
          <dgm:bulletEnabled val="1"/>
        </dgm:presLayoutVars>
      </dgm:prSet>
      <dgm:spPr/>
      <dgm:t>
        <a:bodyPr/>
        <a:lstStyle/>
        <a:p>
          <a:endParaRPr lang="fr-FR"/>
        </a:p>
      </dgm:t>
    </dgm:pt>
    <dgm:pt modelId="{0C28C3A6-0A9A-4DB3-BABC-9F6743CDA7D3}" type="pres">
      <dgm:prSet presAssocID="{2790A2DF-6164-4B68-8706-C725EE5F5789}" presName="descendantText" presStyleLbl="alignAccFollowNode1" presStyleIdx="2" presStyleCnt="3">
        <dgm:presLayoutVars>
          <dgm:bulletEnabled val="1"/>
        </dgm:presLayoutVars>
      </dgm:prSet>
      <dgm:spPr/>
      <dgm:t>
        <a:bodyPr/>
        <a:lstStyle/>
        <a:p>
          <a:endParaRPr lang="fr-FR"/>
        </a:p>
      </dgm:t>
    </dgm:pt>
  </dgm:ptLst>
  <dgm:cxnLst>
    <dgm:cxn modelId="{F4015BC3-23DC-420E-B9DA-B5C175EE5ADA}" type="presOf" srcId="{66A7242C-4502-40D4-841F-B4D95C02DD85}" destId="{0409FBDB-067D-4F99-B0AB-5141081F30D1}" srcOrd="0" destOrd="1" presId="urn:microsoft.com/office/officeart/2005/8/layout/vList5"/>
    <dgm:cxn modelId="{CF9B5300-4FDC-4E01-955D-4AD66B9D5804}" srcId="{76F0777D-D146-4B87-8A0F-71C33C21A935}" destId="{542F01A5-AFAA-4C29-81DE-E72D6CA5CC38}" srcOrd="1" destOrd="0" parTransId="{059D2A20-9C0A-45D9-A41B-7225FE8A56D7}" sibTransId="{D2BC9E3D-7BCA-474B-AA16-9B9080BAFF2F}"/>
    <dgm:cxn modelId="{5CF74109-AF11-4D8A-9E30-F4EBFACE1A3A}" type="presOf" srcId="{76F0777D-D146-4B87-8A0F-71C33C21A935}" destId="{470BBC07-A90B-4693-9D03-ACEB34D5A4A2}" srcOrd="0" destOrd="0" presId="urn:microsoft.com/office/officeart/2005/8/layout/vList5"/>
    <dgm:cxn modelId="{F06D81C5-201A-4B9C-9624-15644B086D07}" srcId="{AC5EC8EF-D118-46E7-91AF-D822D4A70D0B}" destId="{66A7242C-4502-40D4-841F-B4D95C02DD85}" srcOrd="0" destOrd="0" parTransId="{8095782B-F532-4AC2-A0C1-AE278E18BB16}" sibTransId="{3F43FCEB-5BDA-4BE1-8CD3-E864F22D9092}"/>
    <dgm:cxn modelId="{7FA8DBE4-A22E-483A-BA88-CA84C3CC79FF}" srcId="{76F0777D-D146-4B87-8A0F-71C33C21A935}" destId="{531EEADB-1AA0-4537-BCDF-A2887FFBBE80}" srcOrd="2" destOrd="0" parTransId="{91F901F2-BD90-47EF-AD43-D82D970CD6A7}" sibTransId="{36F1E721-3B9D-4364-AF9B-8687BE5B1EA4}"/>
    <dgm:cxn modelId="{A8F3B4B5-5367-4631-B766-0D249EAD09C8}" srcId="{76F0777D-D146-4B87-8A0F-71C33C21A935}" destId="{4FA874D7-5D18-4143-BE49-F345E6A5E968}" srcOrd="0" destOrd="0" parTransId="{FE3F215E-E1E5-402C-9FDD-2DF4D2884EDA}" sibTransId="{6BFD1A22-E636-4146-87FF-630D3EDC1B85}"/>
    <dgm:cxn modelId="{02B952B3-E46C-4599-845B-F75FD0D1D1EF}" srcId="{76F0777D-D146-4B87-8A0F-71C33C21A935}" destId="{16B287F3-E184-42E0-BFBD-84067F9BB485}" srcOrd="3" destOrd="0" parTransId="{CA751D29-A957-4AB9-8FFA-22A25040B90D}" sibTransId="{079E8CDB-1ACD-4DBF-AF2E-CD00012BBEB3}"/>
    <dgm:cxn modelId="{2844FE8A-9C99-4E0B-8C6A-F1FE65FADAF1}" type="presOf" srcId="{A5B2D235-94A5-43FB-890D-F37898956F9A}" destId="{0C28C3A6-0A9A-4DB3-BABC-9F6743CDA7D3}" srcOrd="0" destOrd="0" presId="urn:microsoft.com/office/officeart/2005/8/layout/vList5"/>
    <dgm:cxn modelId="{6C7EF6DC-BBEF-4B3B-A4FB-CF5C20720FA2}" type="presOf" srcId="{4FA874D7-5D18-4143-BE49-F345E6A5E968}" destId="{CD93F1A6-EA28-49E5-BAD6-C39CD15E398D}" srcOrd="0" destOrd="0" presId="urn:microsoft.com/office/officeart/2005/8/layout/vList5"/>
    <dgm:cxn modelId="{EA9CB21D-EC5E-4AD8-B85F-DF9FB8203A58}" type="presOf" srcId="{474A2654-1EA9-44A8-8529-5118F6FB6B85}" destId="{E67BB943-9467-48DE-9208-78274FCB5B32}" srcOrd="0" destOrd="0" presId="urn:microsoft.com/office/officeart/2005/8/layout/vList5"/>
    <dgm:cxn modelId="{4367E62B-8CD1-473F-AAB6-03303412BC72}" type="presOf" srcId="{E8D09712-D88A-4174-8689-4ABA17DA2F4F}" destId="{0C28C3A6-0A9A-4DB3-BABC-9F6743CDA7D3}" srcOrd="0" destOrd="1" presId="urn:microsoft.com/office/officeart/2005/8/layout/vList5"/>
    <dgm:cxn modelId="{C1E83238-B4C4-45A4-AABB-95B866E1E15F}" type="presOf" srcId="{531EEADB-1AA0-4537-BCDF-A2887FFBBE80}" destId="{CD93F1A6-EA28-49E5-BAD6-C39CD15E398D}" srcOrd="0" destOrd="2" presId="urn:microsoft.com/office/officeart/2005/8/layout/vList5"/>
    <dgm:cxn modelId="{7375DCBD-7B09-45A2-8F46-8A82ABF7E2E3}" type="presOf" srcId="{AAC9EB3B-13B4-4D34-8AF5-B20BC20C0D15}" destId="{30E5936D-B538-4726-98B2-44AD0F0D9639}" srcOrd="0" destOrd="0" presId="urn:microsoft.com/office/officeart/2005/8/layout/vList5"/>
    <dgm:cxn modelId="{9F4B2683-FF95-421D-837F-7B8B774FDCEE}" srcId="{AC5EC8EF-D118-46E7-91AF-D822D4A70D0B}" destId="{FE3830AC-C9DC-4EF8-B2F0-DC67EFE84FF3}" srcOrd="1" destOrd="0" parTransId="{DEE03B5B-9312-4EDD-ABAA-27932ABDC9EB}" sibTransId="{E38AB705-1571-40FC-BCF4-FDA733C33558}"/>
    <dgm:cxn modelId="{EA6005ED-6740-439C-A19F-9D1A1345C332}" srcId="{2790A2DF-6164-4B68-8706-C725EE5F5789}" destId="{A5B2D235-94A5-43FB-890D-F37898956F9A}" srcOrd="0" destOrd="0" parTransId="{EE87ED40-8D52-4AAD-999F-60DDD9E16BD9}" sibTransId="{ADE05BDC-E919-4532-BBC2-8110BDBF3ED6}"/>
    <dgm:cxn modelId="{A46A1E79-5A5B-48D6-96B4-6CDFDF28C003}" srcId="{A5B2D235-94A5-43FB-890D-F37898956F9A}" destId="{E8D09712-D88A-4174-8689-4ABA17DA2F4F}" srcOrd="0" destOrd="0" parTransId="{299CC21B-F2BA-4CEA-BD7F-7444EABDD6EF}" sibTransId="{2767916C-A6D2-4E99-AD5A-308C2FE861F7}"/>
    <dgm:cxn modelId="{01B6F3BB-0036-456D-91C5-18B1BBAE29D0}" type="presOf" srcId="{542F01A5-AFAA-4C29-81DE-E72D6CA5CC38}" destId="{CD93F1A6-EA28-49E5-BAD6-C39CD15E398D}" srcOrd="0" destOrd="1" presId="urn:microsoft.com/office/officeart/2005/8/layout/vList5"/>
    <dgm:cxn modelId="{5394E4DB-CF20-43BC-89A0-C5C42E4DE643}" srcId="{474A2654-1EA9-44A8-8529-5118F6FB6B85}" destId="{2790A2DF-6164-4B68-8706-C725EE5F5789}" srcOrd="2" destOrd="0" parTransId="{7E4C93C3-070C-4B3F-BE0F-A5157918F5B5}" sibTransId="{67B6D2FF-6C83-4EBE-9FB2-D43ABD778029}"/>
    <dgm:cxn modelId="{E79746AC-0B7A-482E-AD0D-C3DB90130F41}" type="presOf" srcId="{2790A2DF-6164-4B68-8706-C725EE5F5789}" destId="{78F5081E-AA29-45A4-B7C7-79E812A11E9C}" srcOrd="0" destOrd="0" presId="urn:microsoft.com/office/officeart/2005/8/layout/vList5"/>
    <dgm:cxn modelId="{1B48F543-14A2-41CA-BEBD-8448B1E4A3F9}" srcId="{474A2654-1EA9-44A8-8529-5118F6FB6B85}" destId="{AAC9EB3B-13B4-4D34-8AF5-B20BC20C0D15}" srcOrd="1" destOrd="0" parTransId="{B5596C93-4BE6-4761-B805-FA2AB0C979EB}" sibTransId="{4411FC0A-788D-4CE3-834A-85F5EB0FDE12}"/>
    <dgm:cxn modelId="{FA69F178-5EB7-4B0B-93BE-817F52F007CE}" type="presOf" srcId="{AC5EC8EF-D118-46E7-91AF-D822D4A70D0B}" destId="{0409FBDB-067D-4F99-B0AB-5141081F30D1}" srcOrd="0" destOrd="0" presId="urn:microsoft.com/office/officeart/2005/8/layout/vList5"/>
    <dgm:cxn modelId="{26958308-90F4-4EB2-82A5-5D0A5B16AD13}" srcId="{474A2654-1EA9-44A8-8529-5118F6FB6B85}" destId="{76F0777D-D146-4B87-8A0F-71C33C21A935}" srcOrd="0" destOrd="0" parTransId="{7EB1C15B-5DEC-44CF-857C-7AEE67EFAA79}" sibTransId="{4D333DED-B3C4-40BB-845B-DDE200EB0653}"/>
    <dgm:cxn modelId="{0BDDDAC5-4F09-49EB-9753-C71B9811EFD9}" srcId="{AAC9EB3B-13B4-4D34-8AF5-B20BC20C0D15}" destId="{AC5EC8EF-D118-46E7-91AF-D822D4A70D0B}" srcOrd="0" destOrd="0" parTransId="{E2996C31-B9FB-40F8-8895-B00371D8F569}" sibTransId="{9C382A40-EA7F-4ADB-AEDF-82941B3F1682}"/>
    <dgm:cxn modelId="{1A38C5CC-84D4-4801-A086-2D5E4AB44D8D}" type="presOf" srcId="{16B287F3-E184-42E0-BFBD-84067F9BB485}" destId="{CD93F1A6-EA28-49E5-BAD6-C39CD15E398D}" srcOrd="0" destOrd="3" presId="urn:microsoft.com/office/officeart/2005/8/layout/vList5"/>
    <dgm:cxn modelId="{50E0D8D9-F907-433C-A3FD-BD3138D44744}" type="presOf" srcId="{FE3830AC-C9DC-4EF8-B2F0-DC67EFE84FF3}" destId="{0409FBDB-067D-4F99-B0AB-5141081F30D1}" srcOrd="0" destOrd="2" presId="urn:microsoft.com/office/officeart/2005/8/layout/vList5"/>
    <dgm:cxn modelId="{5D982F0B-A36F-47BA-86A0-56617D6C595E}" type="presParOf" srcId="{E67BB943-9467-48DE-9208-78274FCB5B32}" destId="{46AF5C78-4172-4843-8F70-383D3F3C8EFB}" srcOrd="0" destOrd="0" presId="urn:microsoft.com/office/officeart/2005/8/layout/vList5"/>
    <dgm:cxn modelId="{ED2CEC14-8926-4AB3-97EB-8468194D929B}" type="presParOf" srcId="{46AF5C78-4172-4843-8F70-383D3F3C8EFB}" destId="{470BBC07-A90B-4693-9D03-ACEB34D5A4A2}" srcOrd="0" destOrd="0" presId="urn:microsoft.com/office/officeart/2005/8/layout/vList5"/>
    <dgm:cxn modelId="{B9EB298D-8FE2-4E24-9A79-B933209CAA46}" type="presParOf" srcId="{46AF5C78-4172-4843-8F70-383D3F3C8EFB}" destId="{CD93F1A6-EA28-49E5-BAD6-C39CD15E398D}" srcOrd="1" destOrd="0" presId="urn:microsoft.com/office/officeart/2005/8/layout/vList5"/>
    <dgm:cxn modelId="{8238816C-F0D6-4786-81F0-759C66B701D5}" type="presParOf" srcId="{E67BB943-9467-48DE-9208-78274FCB5B32}" destId="{64A77B14-6C26-44F9-B5FB-D5C27CF4EE6B}" srcOrd="1" destOrd="0" presId="urn:microsoft.com/office/officeart/2005/8/layout/vList5"/>
    <dgm:cxn modelId="{2B056A86-4354-4EF7-AF3E-B9503F501EDB}" type="presParOf" srcId="{E67BB943-9467-48DE-9208-78274FCB5B32}" destId="{8784D92E-40FE-4152-82FD-204259CA9DE5}" srcOrd="2" destOrd="0" presId="urn:microsoft.com/office/officeart/2005/8/layout/vList5"/>
    <dgm:cxn modelId="{17C15D68-24EB-40F2-9AC3-664211D06707}" type="presParOf" srcId="{8784D92E-40FE-4152-82FD-204259CA9DE5}" destId="{30E5936D-B538-4726-98B2-44AD0F0D9639}" srcOrd="0" destOrd="0" presId="urn:microsoft.com/office/officeart/2005/8/layout/vList5"/>
    <dgm:cxn modelId="{1135E339-23D1-4187-8021-449FCDF31BF7}" type="presParOf" srcId="{8784D92E-40FE-4152-82FD-204259CA9DE5}" destId="{0409FBDB-067D-4F99-B0AB-5141081F30D1}" srcOrd="1" destOrd="0" presId="urn:microsoft.com/office/officeart/2005/8/layout/vList5"/>
    <dgm:cxn modelId="{CBE50EF1-2375-4681-8A39-9CBBA319E31B}" type="presParOf" srcId="{E67BB943-9467-48DE-9208-78274FCB5B32}" destId="{3BE0BBC8-186C-439E-9E50-D04195D199A9}" srcOrd="3" destOrd="0" presId="urn:microsoft.com/office/officeart/2005/8/layout/vList5"/>
    <dgm:cxn modelId="{8E42D616-E1C3-4B2F-9C29-F23ECB667814}" type="presParOf" srcId="{E67BB943-9467-48DE-9208-78274FCB5B32}" destId="{BDBE3C16-F750-4A96-A54C-26731139F516}" srcOrd="4" destOrd="0" presId="urn:microsoft.com/office/officeart/2005/8/layout/vList5"/>
    <dgm:cxn modelId="{E412BE4A-09E8-44B3-AC09-09985416CA38}" type="presParOf" srcId="{BDBE3C16-F750-4A96-A54C-26731139F516}" destId="{78F5081E-AA29-45A4-B7C7-79E812A11E9C}" srcOrd="0" destOrd="0" presId="urn:microsoft.com/office/officeart/2005/8/layout/vList5"/>
    <dgm:cxn modelId="{FC91EFC3-0F5C-49D3-8085-F5B3E6890D42}" type="presParOf" srcId="{BDBE3C16-F750-4A96-A54C-26731139F516}" destId="{0C28C3A6-0A9A-4DB3-BABC-9F6743CDA7D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F1EE3-17C4-4A68-A7F9-896F35769A0C}">
      <dsp:nvSpPr>
        <dsp:cNvPr id="0" name=""/>
        <dsp:cNvSpPr/>
      </dsp:nvSpPr>
      <dsp:spPr>
        <a:xfrm>
          <a:off x="3328097" y="0"/>
          <a:ext cx="2178466" cy="2178798"/>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09CB3-F3C5-4742-B916-F3A7B8F674C5}">
      <dsp:nvSpPr>
        <dsp:cNvPr id="0" name=""/>
        <dsp:cNvSpPr/>
      </dsp:nvSpPr>
      <dsp:spPr>
        <a:xfrm>
          <a:off x="3809610" y="786612"/>
          <a:ext cx="1210531" cy="60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Une faute</a:t>
          </a:r>
          <a:endParaRPr lang="fr-FR" sz="2000" b="1" kern="1200" dirty="0"/>
        </a:p>
      </dsp:txBody>
      <dsp:txXfrm>
        <a:off x="3809610" y="786612"/>
        <a:ext cx="1210531" cy="605121"/>
      </dsp:txXfrm>
    </dsp:sp>
    <dsp:sp modelId="{9A4107C2-10BF-426B-B711-F11FB620FFFA}">
      <dsp:nvSpPr>
        <dsp:cNvPr id="0" name=""/>
        <dsp:cNvSpPr/>
      </dsp:nvSpPr>
      <dsp:spPr>
        <a:xfrm>
          <a:off x="2723035" y="1251881"/>
          <a:ext cx="2178466" cy="2178798"/>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F86C4-BCF4-4C6A-9C65-2FF9AC3093E3}">
      <dsp:nvSpPr>
        <dsp:cNvPr id="0" name=""/>
        <dsp:cNvSpPr/>
      </dsp:nvSpPr>
      <dsp:spPr>
        <a:xfrm>
          <a:off x="3207003" y="2045734"/>
          <a:ext cx="1210531" cy="60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Une sanction</a:t>
          </a:r>
          <a:endParaRPr lang="fr-FR" sz="2000" b="1" kern="1200" dirty="0"/>
        </a:p>
      </dsp:txBody>
      <dsp:txXfrm>
        <a:off x="3207003" y="2045734"/>
        <a:ext cx="1210531" cy="605121"/>
      </dsp:txXfrm>
    </dsp:sp>
    <dsp:sp modelId="{C9770117-8779-4E48-97B2-B43248B2EFAB}">
      <dsp:nvSpPr>
        <dsp:cNvPr id="0" name=""/>
        <dsp:cNvSpPr/>
      </dsp:nvSpPr>
      <dsp:spPr>
        <a:xfrm>
          <a:off x="3483146" y="2653571"/>
          <a:ext cx="1871640" cy="1872390"/>
        </a:xfrm>
        <a:prstGeom prst="blockArc">
          <a:avLst>
            <a:gd name="adj1" fmla="val 13500000"/>
            <a:gd name="adj2" fmla="val 10800000"/>
            <a:gd name="adj3" fmla="val 1274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74684D-22FD-44CF-A29D-6A14EB901D07}">
      <dsp:nvSpPr>
        <dsp:cNvPr id="0" name=""/>
        <dsp:cNvSpPr/>
      </dsp:nvSpPr>
      <dsp:spPr>
        <a:xfrm>
          <a:off x="3610744" y="3306667"/>
          <a:ext cx="1613990" cy="605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Procédure disciplinaire</a:t>
          </a:r>
          <a:endParaRPr lang="fr-FR" sz="2000" b="1" kern="1200" dirty="0"/>
        </a:p>
      </dsp:txBody>
      <dsp:txXfrm>
        <a:off x="3610744" y="3306667"/>
        <a:ext cx="1613990" cy="6051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7E44F-670D-4403-B6CF-35F9B68AF7A2}">
      <dsp:nvSpPr>
        <dsp:cNvPr id="0" name=""/>
        <dsp:cNvSpPr/>
      </dsp:nvSpPr>
      <dsp:spPr>
        <a:xfrm>
          <a:off x="667369" y="944682"/>
          <a:ext cx="6451234" cy="3333958"/>
        </a:xfrm>
        <a:prstGeom prst="rect">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9BFDD7-EC89-42BA-BC12-C8F6636952E7}">
      <dsp:nvSpPr>
        <dsp:cNvPr id="0" name=""/>
        <dsp:cNvSpPr/>
      </dsp:nvSpPr>
      <dsp:spPr>
        <a:xfrm>
          <a:off x="860164" y="1334592"/>
          <a:ext cx="2995745" cy="2852160"/>
        </a:xfrm>
        <a:prstGeom prst="rect">
          <a:avLst/>
        </a:prstGeom>
        <a:solidFill>
          <a:srgbClr val="FFCC99"/>
        </a:solid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lvl="0" algn="l" defTabSz="844550">
            <a:lnSpc>
              <a:spcPct val="90000"/>
            </a:lnSpc>
            <a:spcBef>
              <a:spcPct val="0"/>
            </a:spcBef>
            <a:spcAft>
              <a:spcPct val="35000"/>
            </a:spcAft>
          </a:pPr>
          <a:r>
            <a:rPr lang="fr-FR" sz="1900" kern="1200" dirty="0" smtClean="0"/>
            <a:t>Mode souple de rupture</a:t>
          </a:r>
        </a:p>
        <a:p>
          <a:pPr lvl="0" algn="l" defTabSz="844550">
            <a:lnSpc>
              <a:spcPct val="90000"/>
            </a:lnSpc>
            <a:spcBef>
              <a:spcPct val="0"/>
            </a:spcBef>
            <a:spcAft>
              <a:spcPct val="35000"/>
            </a:spcAft>
          </a:pPr>
          <a:r>
            <a:rPr lang="fr-FR" sz="1900" kern="1200" dirty="0" smtClean="0"/>
            <a:t>Pas de motif de rupture</a:t>
          </a:r>
        </a:p>
        <a:p>
          <a:pPr lvl="0" algn="l" defTabSz="844550">
            <a:lnSpc>
              <a:spcPct val="90000"/>
            </a:lnSpc>
            <a:spcBef>
              <a:spcPct val="0"/>
            </a:spcBef>
            <a:spcAft>
              <a:spcPct val="35000"/>
            </a:spcAft>
          </a:pPr>
          <a:r>
            <a:rPr lang="fr-FR" sz="1900" kern="1200" dirty="0" smtClean="0"/>
            <a:t>Le salarié bénéficie:</a:t>
          </a:r>
        </a:p>
        <a:p>
          <a:pPr lvl="0" algn="l" defTabSz="844550">
            <a:lnSpc>
              <a:spcPct val="90000"/>
            </a:lnSpc>
            <a:spcBef>
              <a:spcPct val="0"/>
            </a:spcBef>
            <a:spcAft>
              <a:spcPct val="35000"/>
            </a:spcAft>
          </a:pPr>
          <a:r>
            <a:rPr lang="fr-FR" sz="1900" kern="1200" dirty="0" smtClean="0"/>
            <a:t>- d’indemnités de rupture</a:t>
          </a:r>
        </a:p>
        <a:p>
          <a:pPr lvl="0" algn="l" defTabSz="844550">
            <a:lnSpc>
              <a:spcPct val="90000"/>
            </a:lnSpc>
            <a:spcBef>
              <a:spcPct val="0"/>
            </a:spcBef>
            <a:spcAft>
              <a:spcPct val="35000"/>
            </a:spcAft>
          </a:pPr>
          <a:r>
            <a:rPr lang="fr-FR" sz="1900" kern="1200" dirty="0" smtClean="0"/>
            <a:t>- d’allocations chômage</a:t>
          </a:r>
          <a:endParaRPr lang="fr-FR" sz="1900" kern="1200" dirty="0"/>
        </a:p>
      </dsp:txBody>
      <dsp:txXfrm>
        <a:off x="860164" y="1334592"/>
        <a:ext cx="2995745" cy="2852160"/>
      </dsp:txXfrm>
    </dsp:sp>
    <dsp:sp modelId="{5C70E4D6-891D-4183-AC03-2A005A8F6CEE}">
      <dsp:nvSpPr>
        <dsp:cNvPr id="0" name=""/>
        <dsp:cNvSpPr/>
      </dsp:nvSpPr>
      <dsp:spPr>
        <a:xfrm>
          <a:off x="3922647" y="1334592"/>
          <a:ext cx="2995745" cy="2852160"/>
        </a:xfrm>
        <a:prstGeom prst="rect">
          <a:avLst/>
        </a:prstGeom>
        <a:solidFill>
          <a:srgbClr val="D6AF84"/>
        </a:solid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t" anchorCtr="0">
          <a:noAutofit/>
        </a:bodyPr>
        <a:lstStyle/>
        <a:p>
          <a:pPr lvl="0" algn="l" defTabSz="844550">
            <a:lnSpc>
              <a:spcPct val="90000"/>
            </a:lnSpc>
            <a:spcBef>
              <a:spcPct val="0"/>
            </a:spcBef>
            <a:spcAft>
              <a:spcPct val="35000"/>
            </a:spcAft>
          </a:pPr>
          <a:r>
            <a:rPr lang="fr-FR" sz="1900" kern="1200" dirty="0" smtClean="0"/>
            <a:t>- Attention carence Pôle emploi</a:t>
          </a:r>
        </a:p>
        <a:p>
          <a:pPr lvl="0" algn="l" defTabSz="844550">
            <a:lnSpc>
              <a:spcPct val="90000"/>
            </a:lnSpc>
            <a:spcBef>
              <a:spcPct val="0"/>
            </a:spcBef>
            <a:spcAft>
              <a:spcPct val="35000"/>
            </a:spcAft>
          </a:pPr>
          <a:r>
            <a:rPr lang="fr-FR" sz="1900" kern="1200" dirty="0" smtClean="0"/>
            <a:t>- Des abus possibles des 2 parties</a:t>
          </a:r>
          <a:endParaRPr lang="fr-FR" sz="1900" kern="1200" dirty="0"/>
        </a:p>
      </dsp:txBody>
      <dsp:txXfrm>
        <a:off x="3922647" y="1334592"/>
        <a:ext cx="2995745" cy="2852160"/>
      </dsp:txXfrm>
    </dsp:sp>
    <dsp:sp modelId="{21857DEF-3465-4C25-8680-4D797C90558F}">
      <dsp:nvSpPr>
        <dsp:cNvPr id="0" name=""/>
        <dsp:cNvSpPr/>
      </dsp:nvSpPr>
      <dsp:spPr>
        <a:xfrm>
          <a:off x="0" y="277484"/>
          <a:ext cx="1260586" cy="1260586"/>
        </a:xfrm>
        <a:prstGeom prst="plus">
          <a:avLst>
            <a:gd name="adj" fmla="val 32810"/>
          </a:avLst>
        </a:prstGeom>
        <a:solidFill>
          <a:srgbClr val="FF6600"/>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87362-9DC6-4A78-AB76-93914C27DFC9}">
      <dsp:nvSpPr>
        <dsp:cNvPr id="0" name=""/>
        <dsp:cNvSpPr/>
      </dsp:nvSpPr>
      <dsp:spPr>
        <a:xfrm>
          <a:off x="6228778" y="730821"/>
          <a:ext cx="1186433" cy="406580"/>
        </a:xfrm>
        <a:prstGeom prst="rect">
          <a:avLst/>
        </a:prstGeom>
        <a:solidFill>
          <a:srgbClr val="FF6600"/>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F45F4-A20C-497B-A395-1BC812869731}">
      <dsp:nvSpPr>
        <dsp:cNvPr id="0" name=""/>
        <dsp:cNvSpPr/>
      </dsp:nvSpPr>
      <dsp:spPr>
        <a:xfrm>
          <a:off x="3892986" y="1340691"/>
          <a:ext cx="741" cy="2724088"/>
        </a:xfrm>
        <a:prstGeom prst="line">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D0602-C92B-4B8F-AA8C-00618D51E0FB}">
      <dsp:nvSpPr>
        <dsp:cNvPr id="0" name=""/>
        <dsp:cNvSpPr/>
      </dsp:nvSpPr>
      <dsp:spPr>
        <a:xfrm>
          <a:off x="0" y="781276"/>
          <a:ext cx="8229600" cy="3238470"/>
        </a:xfrm>
        <a:prstGeom prst="rightArrow">
          <a:avLst/>
        </a:prstGeom>
        <a:solidFill>
          <a:srgbClr val="FFC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137C2-C375-4D63-B42F-2AA3C4348042}">
      <dsp:nvSpPr>
        <dsp:cNvPr id="0" name=""/>
        <dsp:cNvSpPr/>
      </dsp:nvSpPr>
      <dsp:spPr>
        <a:xfrm>
          <a:off x="663832" y="1590893"/>
          <a:ext cx="6742807" cy="1619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lvl="0" algn="ctr" defTabSz="977900">
            <a:lnSpc>
              <a:spcPct val="90000"/>
            </a:lnSpc>
            <a:spcBef>
              <a:spcPct val="0"/>
            </a:spcBef>
            <a:spcAft>
              <a:spcPct val="35000"/>
            </a:spcAft>
          </a:pPr>
          <a:r>
            <a:rPr lang="fr-FR" sz="2200" kern="1200" dirty="0" smtClean="0"/>
            <a:t>Application du </a:t>
          </a:r>
          <a:r>
            <a:rPr lang="fr-FR" sz="2200" b="1" kern="1200" dirty="0" smtClean="0"/>
            <a:t>droit du travail </a:t>
          </a:r>
          <a:r>
            <a:rPr lang="fr-FR" sz="2200" kern="1200" dirty="0" smtClean="0"/>
            <a:t>à tous les salariés quel que soit la nature de leur contrat de travail (CDI,CDD, CDIC…)</a:t>
          </a:r>
          <a:endParaRPr lang="fr-FR" sz="2200" kern="1200" dirty="0"/>
        </a:p>
      </dsp:txBody>
      <dsp:txXfrm>
        <a:off x="663832" y="1590893"/>
        <a:ext cx="6742807" cy="1619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466D1-C3D3-4944-BB76-5D5B51F6D55C}">
      <dsp:nvSpPr>
        <dsp:cNvPr id="0" name=""/>
        <dsp:cNvSpPr/>
      </dsp:nvSpPr>
      <dsp:spPr>
        <a:xfrm>
          <a:off x="2007976" y="1197569"/>
          <a:ext cx="2153798" cy="2153905"/>
        </a:xfrm>
        <a:prstGeom prst="ellipse">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2755900">
            <a:lnSpc>
              <a:spcPct val="90000"/>
            </a:lnSpc>
            <a:spcBef>
              <a:spcPct val="0"/>
            </a:spcBef>
            <a:spcAft>
              <a:spcPct val="35000"/>
            </a:spcAft>
          </a:pPr>
          <a:r>
            <a:rPr lang="fr-FR" sz="6200" kern="1200" dirty="0" smtClean="0"/>
            <a:t>CDI</a:t>
          </a:r>
          <a:endParaRPr lang="fr-FR" sz="6200" kern="1200" dirty="0"/>
        </a:p>
      </dsp:txBody>
      <dsp:txXfrm>
        <a:off x="2323392" y="1513001"/>
        <a:ext cx="1522966" cy="1523041"/>
      </dsp:txXfrm>
    </dsp:sp>
    <dsp:sp modelId="{138496BD-FD47-402B-9F51-B303935A0AF8}">
      <dsp:nvSpPr>
        <dsp:cNvPr id="0" name=""/>
        <dsp:cNvSpPr/>
      </dsp:nvSpPr>
      <dsp:spPr>
        <a:xfrm>
          <a:off x="897293" y="0"/>
          <a:ext cx="4341703" cy="4525962"/>
        </a:xfrm>
        <a:prstGeom prst="blockArc">
          <a:avLst>
            <a:gd name="adj1" fmla="val 17527788"/>
            <a:gd name="adj2" fmla="val 4119114"/>
            <a:gd name="adj3" fmla="val 5750"/>
          </a:avLst>
        </a:prstGeom>
        <a:solidFill>
          <a:schemeClr val="accent2">
            <a:hueOff val="-882696"/>
            <a:satOff val="4218"/>
            <a:lumOff val="588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68E40C-109C-4BE5-A5B6-1989DAAEDB23}">
      <dsp:nvSpPr>
        <dsp:cNvPr id="0" name=""/>
        <dsp:cNvSpPr/>
      </dsp:nvSpPr>
      <dsp:spPr>
        <a:xfrm>
          <a:off x="4094207" y="381538"/>
          <a:ext cx="1153797" cy="1154120"/>
        </a:xfrm>
        <a:prstGeom prst="ellipse">
          <a:avLst/>
        </a:prstGeom>
        <a:solidFill>
          <a:schemeClr val="accent2">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52F20D-EFE1-4C40-9FAF-6E122EC03E97}">
      <dsp:nvSpPr>
        <dsp:cNvPr id="0" name=""/>
        <dsp:cNvSpPr/>
      </dsp:nvSpPr>
      <dsp:spPr>
        <a:xfrm>
          <a:off x="5335521" y="400095"/>
          <a:ext cx="154440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l" defTabSz="933450">
            <a:lnSpc>
              <a:spcPct val="90000"/>
            </a:lnSpc>
            <a:spcBef>
              <a:spcPct val="0"/>
            </a:spcBef>
            <a:spcAft>
              <a:spcPct val="10000"/>
            </a:spcAft>
          </a:pPr>
          <a:r>
            <a:rPr lang="fr-FR" sz="2100" kern="1200" dirty="0" smtClean="0"/>
            <a:t>Période d’essai</a:t>
          </a:r>
          <a:endParaRPr lang="fr-FR" sz="2100" kern="1200" dirty="0"/>
        </a:p>
      </dsp:txBody>
      <dsp:txXfrm>
        <a:off x="5335521" y="400095"/>
        <a:ext cx="1544403" cy="1117007"/>
      </dsp:txXfrm>
    </dsp:sp>
    <dsp:sp modelId="{B014BF3A-52B4-4849-B0A0-F120B3D27DD6}">
      <dsp:nvSpPr>
        <dsp:cNvPr id="0" name=""/>
        <dsp:cNvSpPr/>
      </dsp:nvSpPr>
      <dsp:spPr>
        <a:xfrm>
          <a:off x="4540154" y="1694520"/>
          <a:ext cx="1153797" cy="1154120"/>
        </a:xfrm>
        <a:prstGeom prst="ellipse">
          <a:avLst/>
        </a:prstGeom>
        <a:solidFill>
          <a:schemeClr val="accent2">
            <a:tint val="50000"/>
            <a:hueOff val="-591462"/>
            <a:satOff val="7018"/>
            <a:lumOff val="99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1430AB-8CD3-4DCB-B3D6-9FE578380D91}">
      <dsp:nvSpPr>
        <dsp:cNvPr id="0" name=""/>
        <dsp:cNvSpPr/>
      </dsp:nvSpPr>
      <dsp:spPr>
        <a:xfrm>
          <a:off x="5787903" y="1710813"/>
          <a:ext cx="154440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l" defTabSz="933450">
            <a:lnSpc>
              <a:spcPct val="90000"/>
            </a:lnSpc>
            <a:spcBef>
              <a:spcPct val="0"/>
            </a:spcBef>
            <a:spcAft>
              <a:spcPct val="10000"/>
            </a:spcAft>
          </a:pPr>
          <a:r>
            <a:rPr lang="fr-FR" sz="2100" kern="1200" dirty="0" smtClean="0"/>
            <a:t>Clauses générales</a:t>
          </a:r>
          <a:endParaRPr lang="fr-FR" sz="2100" kern="1200" dirty="0"/>
        </a:p>
      </dsp:txBody>
      <dsp:txXfrm>
        <a:off x="5787903" y="1710813"/>
        <a:ext cx="1544403" cy="1117007"/>
      </dsp:txXfrm>
    </dsp:sp>
    <dsp:sp modelId="{08265948-680B-44E9-8CB0-2EB0D50A2481}">
      <dsp:nvSpPr>
        <dsp:cNvPr id="0" name=""/>
        <dsp:cNvSpPr/>
      </dsp:nvSpPr>
      <dsp:spPr>
        <a:xfrm>
          <a:off x="4094207" y="3026058"/>
          <a:ext cx="1153797" cy="1154120"/>
        </a:xfrm>
        <a:prstGeom prst="ellipse">
          <a:avLst/>
        </a:prstGeom>
        <a:solidFill>
          <a:schemeClr val="accent2">
            <a:tint val="50000"/>
            <a:hueOff val="-1182924"/>
            <a:satOff val="14035"/>
            <a:lumOff val="199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198780-CB88-401A-8D79-F7C6AABE54DE}">
      <dsp:nvSpPr>
        <dsp:cNvPr id="0" name=""/>
        <dsp:cNvSpPr/>
      </dsp:nvSpPr>
      <dsp:spPr>
        <a:xfrm>
          <a:off x="5335521" y="3049593"/>
          <a:ext cx="1544403" cy="1117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l" defTabSz="933450">
            <a:lnSpc>
              <a:spcPct val="90000"/>
            </a:lnSpc>
            <a:spcBef>
              <a:spcPct val="0"/>
            </a:spcBef>
            <a:spcAft>
              <a:spcPct val="10000"/>
            </a:spcAft>
          </a:pPr>
          <a:r>
            <a:rPr lang="fr-FR" sz="2100" kern="1200" dirty="0" smtClean="0"/>
            <a:t>Clauses facultatives</a:t>
          </a:r>
          <a:endParaRPr lang="fr-FR" sz="2100" kern="1200" dirty="0"/>
        </a:p>
      </dsp:txBody>
      <dsp:txXfrm>
        <a:off x="5335521" y="3049593"/>
        <a:ext cx="1544403" cy="11170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1B52F-D059-498A-B7CB-D8ADA20601AB}">
      <dsp:nvSpPr>
        <dsp:cNvPr id="0" name=""/>
        <dsp:cNvSpPr/>
      </dsp:nvSpPr>
      <dsp:spPr>
        <a:xfrm rot="5400000">
          <a:off x="3649725" y="-155026"/>
          <a:ext cx="1676548" cy="1989906"/>
        </a:xfrm>
        <a:prstGeom prst="hexagon">
          <a:avLst>
            <a:gd name="adj" fmla="val 25000"/>
            <a:gd name="vf" fmla="val 115470"/>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b="1" kern="1200" dirty="0" smtClean="0"/>
            <a:t>Clause de dédit formation</a:t>
          </a:r>
          <a:endParaRPr lang="fr-FR" sz="1600" b="1" kern="1200" dirty="0"/>
        </a:p>
      </dsp:txBody>
      <dsp:txXfrm rot="-5400000">
        <a:off x="3824697" y="281078"/>
        <a:ext cx="1326604" cy="1117698"/>
      </dsp:txXfrm>
    </dsp:sp>
    <dsp:sp modelId="{4F155A32-8E5A-4FF6-8DB6-F339B3CAEEEE}">
      <dsp:nvSpPr>
        <dsp:cNvPr id="0" name=""/>
        <dsp:cNvSpPr/>
      </dsp:nvSpPr>
      <dsp:spPr>
        <a:xfrm>
          <a:off x="5482948" y="336961"/>
          <a:ext cx="1428249" cy="100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fr-FR" sz="1600" kern="1200" dirty="0"/>
        </a:p>
      </dsp:txBody>
      <dsp:txXfrm>
        <a:off x="5482948" y="336961"/>
        <a:ext cx="1428249" cy="1005929"/>
      </dsp:txXfrm>
    </dsp:sp>
    <dsp:sp modelId="{4DF85AB4-7C75-414D-8ABC-486E7BBBB468}">
      <dsp:nvSpPr>
        <dsp:cNvPr id="0" name=""/>
        <dsp:cNvSpPr/>
      </dsp:nvSpPr>
      <dsp:spPr>
        <a:xfrm rot="5400000">
          <a:off x="2074440" y="-190237"/>
          <a:ext cx="1676548" cy="2060327"/>
        </a:xfrm>
        <a:prstGeom prst="hexagon">
          <a:avLst>
            <a:gd name="adj" fmla="val 25000"/>
            <a:gd name="vf" fmla="val 115470"/>
          </a:avLst>
        </a:prstGeom>
        <a:solidFill>
          <a:schemeClr val="accent3">
            <a:hueOff val="1211827"/>
            <a:satOff val="7308"/>
            <a:lumOff val="-44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fr-FR" sz="1800" b="1" kern="1200" dirty="0" smtClean="0">
              <a:solidFill>
                <a:schemeClr val="tx1"/>
              </a:solidFill>
            </a:rPr>
            <a:t>Clause de non concurrence</a:t>
          </a:r>
          <a:endParaRPr lang="fr-FR" sz="1800" b="1" kern="1200" dirty="0">
            <a:solidFill>
              <a:schemeClr val="tx1"/>
            </a:solidFill>
          </a:endParaRPr>
        </a:p>
      </dsp:txBody>
      <dsp:txXfrm rot="-5400000">
        <a:off x="2225939" y="281077"/>
        <a:ext cx="1373551" cy="1117698"/>
      </dsp:txXfrm>
    </dsp:sp>
    <dsp:sp modelId="{5B60F449-B6B8-4F72-B6FD-C7AEFBB4634C}">
      <dsp:nvSpPr>
        <dsp:cNvPr id="0" name=""/>
        <dsp:cNvSpPr/>
      </dsp:nvSpPr>
      <dsp:spPr>
        <a:xfrm rot="5400000">
          <a:off x="2859064" y="1528314"/>
          <a:ext cx="1676548" cy="1469332"/>
        </a:xfrm>
        <a:prstGeom prst="hexagon">
          <a:avLst>
            <a:gd name="adj" fmla="val 25000"/>
            <a:gd name="vf" fmla="val 115470"/>
          </a:avLst>
        </a:prstGeom>
        <a:solidFill>
          <a:schemeClr val="accent3">
            <a:hueOff val="2423654"/>
            <a:satOff val="14616"/>
            <a:lumOff val="-886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tx1"/>
              </a:solidFill>
            </a:rPr>
            <a:t>Clause de mobilité</a:t>
          </a:r>
          <a:endParaRPr lang="fr-FR" sz="1600" b="1" kern="1200" dirty="0">
            <a:solidFill>
              <a:schemeClr val="tx1"/>
            </a:solidFill>
          </a:endParaRPr>
        </a:p>
      </dsp:txBody>
      <dsp:txXfrm rot="-5400000">
        <a:off x="3192427" y="1686863"/>
        <a:ext cx="1009822" cy="1152234"/>
      </dsp:txXfrm>
    </dsp:sp>
    <dsp:sp modelId="{669162CA-CF8E-44CB-8D1C-468F52AC2600}">
      <dsp:nvSpPr>
        <dsp:cNvPr id="0" name=""/>
        <dsp:cNvSpPr/>
      </dsp:nvSpPr>
      <dsp:spPr>
        <a:xfrm>
          <a:off x="1097012" y="1760016"/>
          <a:ext cx="1810672" cy="100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endParaRPr lang="fr-FR" sz="1600" kern="1200" dirty="0"/>
        </a:p>
      </dsp:txBody>
      <dsp:txXfrm>
        <a:off x="1097012" y="1760016"/>
        <a:ext cx="1810672" cy="1005929"/>
      </dsp:txXfrm>
    </dsp:sp>
    <dsp:sp modelId="{BD4A0A6B-16B8-42CC-B6E8-B9E20C336086}">
      <dsp:nvSpPr>
        <dsp:cNvPr id="0" name=""/>
        <dsp:cNvSpPr/>
      </dsp:nvSpPr>
      <dsp:spPr>
        <a:xfrm rot="5400000">
          <a:off x="4434350" y="1188556"/>
          <a:ext cx="1676548" cy="2148849"/>
        </a:xfrm>
        <a:prstGeom prst="hexagon">
          <a:avLst>
            <a:gd name="adj" fmla="val 25000"/>
            <a:gd name="vf" fmla="val 115470"/>
          </a:avLst>
        </a:prstGeom>
        <a:solidFill>
          <a:schemeClr val="accent3">
            <a:hueOff val="3635481"/>
            <a:satOff val="21924"/>
            <a:lumOff val="-1329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fr-FR" sz="1600" kern="1200" dirty="0" smtClean="0"/>
            <a:t>Clause de confidentialité</a:t>
          </a:r>
          <a:endParaRPr lang="fr-FR" sz="1600" kern="1200" dirty="0"/>
        </a:p>
      </dsp:txBody>
      <dsp:txXfrm rot="-5400000">
        <a:off x="4556341" y="1704132"/>
        <a:ext cx="1432566" cy="1117698"/>
      </dsp:txXfrm>
    </dsp:sp>
    <dsp:sp modelId="{81CD5BCC-D1D9-4107-A79C-6EC5635CEB2B}">
      <dsp:nvSpPr>
        <dsp:cNvPr id="0" name=""/>
        <dsp:cNvSpPr/>
      </dsp:nvSpPr>
      <dsp:spPr>
        <a:xfrm rot="5400000">
          <a:off x="3649725" y="2475056"/>
          <a:ext cx="1676548" cy="2421957"/>
        </a:xfrm>
        <a:prstGeom prst="hexagon">
          <a:avLst>
            <a:gd name="adj" fmla="val 25000"/>
            <a:gd name="vf" fmla="val 115470"/>
          </a:avLst>
        </a:prstGeom>
        <a:solidFill>
          <a:schemeClr val="accent3">
            <a:hueOff val="4847307"/>
            <a:satOff val="29232"/>
            <a:lumOff val="-17724"/>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Clause d’exclusivité</a:t>
          </a:r>
          <a:endParaRPr lang="fr-FR" sz="1600" kern="1200" dirty="0">
            <a:solidFill>
              <a:schemeClr val="tx1"/>
            </a:solidFill>
          </a:endParaRPr>
        </a:p>
      </dsp:txBody>
      <dsp:txXfrm rot="-5400000">
        <a:off x="3680680" y="3127186"/>
        <a:ext cx="1614638" cy="1117698"/>
      </dsp:txXfrm>
    </dsp:sp>
    <dsp:sp modelId="{2A0CF7EC-6327-482B-8023-A938861AE548}">
      <dsp:nvSpPr>
        <dsp:cNvPr id="0" name=""/>
        <dsp:cNvSpPr/>
      </dsp:nvSpPr>
      <dsp:spPr>
        <a:xfrm>
          <a:off x="5261559" y="3183070"/>
          <a:ext cx="1871028" cy="1005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endParaRPr lang="fr-FR" sz="1600" kern="1200" dirty="0"/>
        </a:p>
      </dsp:txBody>
      <dsp:txXfrm>
        <a:off x="5261559" y="3183070"/>
        <a:ext cx="1871028" cy="1005929"/>
      </dsp:txXfrm>
    </dsp:sp>
    <dsp:sp modelId="{1C257CA1-2D51-418E-8DC6-F5425566F393}">
      <dsp:nvSpPr>
        <dsp:cNvPr id="0" name=""/>
        <dsp:cNvSpPr/>
      </dsp:nvSpPr>
      <dsp:spPr>
        <a:xfrm rot="5400000">
          <a:off x="2074440" y="2956736"/>
          <a:ext cx="1676548" cy="1458597"/>
        </a:xfrm>
        <a:prstGeom prst="hexagon">
          <a:avLst>
            <a:gd name="adj" fmla="val 25000"/>
            <a:gd name="vf" fmla="val 115470"/>
          </a:avLst>
        </a:prstGeom>
        <a:solidFill>
          <a:schemeClr val="accent3">
            <a:hueOff val="6059134"/>
            <a:satOff val="36540"/>
            <a:lumOff val="-2215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fr-FR" sz="1600" kern="1200" dirty="0" smtClean="0"/>
            <a:t>Clause de garantie d’emploi</a:t>
          </a:r>
          <a:endParaRPr lang="fr-FR" sz="1600" kern="1200" dirty="0"/>
        </a:p>
      </dsp:txBody>
      <dsp:txXfrm rot="-5400000">
        <a:off x="2410713" y="3109023"/>
        <a:ext cx="1004001" cy="11540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E3C54-2278-4B66-A8CA-0E39F5F3799B}">
      <dsp:nvSpPr>
        <dsp:cNvPr id="0" name=""/>
        <dsp:cNvSpPr/>
      </dsp:nvSpPr>
      <dsp:spPr>
        <a:xfrm>
          <a:off x="5684590" y="3047828"/>
          <a:ext cx="338130" cy="1036934"/>
        </a:xfrm>
        <a:custGeom>
          <a:avLst/>
          <a:gdLst/>
          <a:ahLst/>
          <a:cxnLst/>
          <a:rect l="0" t="0" r="0" b="0"/>
          <a:pathLst>
            <a:path>
              <a:moveTo>
                <a:pt x="0" y="0"/>
              </a:moveTo>
              <a:lnTo>
                <a:pt x="0" y="1036934"/>
              </a:lnTo>
              <a:lnTo>
                <a:pt x="338130" y="1036934"/>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4A0964DB-8E40-49FD-89D1-3EA711B2FEE5}">
      <dsp:nvSpPr>
        <dsp:cNvPr id="0" name=""/>
        <dsp:cNvSpPr/>
      </dsp:nvSpPr>
      <dsp:spPr>
        <a:xfrm>
          <a:off x="3858684" y="1447342"/>
          <a:ext cx="2727588" cy="473383"/>
        </a:xfrm>
        <a:custGeom>
          <a:avLst/>
          <a:gdLst/>
          <a:ahLst/>
          <a:cxnLst/>
          <a:rect l="0" t="0" r="0" b="0"/>
          <a:pathLst>
            <a:path>
              <a:moveTo>
                <a:pt x="0" y="0"/>
              </a:moveTo>
              <a:lnTo>
                <a:pt x="0" y="236691"/>
              </a:lnTo>
              <a:lnTo>
                <a:pt x="2727588" y="236691"/>
              </a:lnTo>
              <a:lnTo>
                <a:pt x="2727588" y="473383"/>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2D90B7E1-A1A8-4493-A2EA-7FD248F3CB86}">
      <dsp:nvSpPr>
        <dsp:cNvPr id="0" name=""/>
        <dsp:cNvSpPr/>
      </dsp:nvSpPr>
      <dsp:spPr>
        <a:xfrm>
          <a:off x="2957002" y="3047828"/>
          <a:ext cx="338130" cy="1036934"/>
        </a:xfrm>
        <a:custGeom>
          <a:avLst/>
          <a:gdLst/>
          <a:ahLst/>
          <a:cxnLst/>
          <a:rect l="0" t="0" r="0" b="0"/>
          <a:pathLst>
            <a:path>
              <a:moveTo>
                <a:pt x="0" y="0"/>
              </a:moveTo>
              <a:lnTo>
                <a:pt x="0" y="1036934"/>
              </a:lnTo>
              <a:lnTo>
                <a:pt x="338130" y="1036934"/>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F3868420-1671-41EC-B8BE-8F62B8343D57}">
      <dsp:nvSpPr>
        <dsp:cNvPr id="0" name=""/>
        <dsp:cNvSpPr/>
      </dsp:nvSpPr>
      <dsp:spPr>
        <a:xfrm>
          <a:off x="3812964" y="1447342"/>
          <a:ext cx="91440" cy="473383"/>
        </a:xfrm>
        <a:custGeom>
          <a:avLst/>
          <a:gdLst/>
          <a:ahLst/>
          <a:cxnLst/>
          <a:rect l="0" t="0" r="0" b="0"/>
          <a:pathLst>
            <a:path>
              <a:moveTo>
                <a:pt x="45720" y="0"/>
              </a:moveTo>
              <a:lnTo>
                <a:pt x="45720" y="473383"/>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536BFF04-B8EE-4C67-BBB3-E687E42D4C53}">
      <dsp:nvSpPr>
        <dsp:cNvPr id="0" name=""/>
        <dsp:cNvSpPr/>
      </dsp:nvSpPr>
      <dsp:spPr>
        <a:xfrm>
          <a:off x="229413" y="3047828"/>
          <a:ext cx="338130" cy="1036934"/>
        </a:xfrm>
        <a:custGeom>
          <a:avLst/>
          <a:gdLst/>
          <a:ahLst/>
          <a:cxnLst/>
          <a:rect l="0" t="0" r="0" b="0"/>
          <a:pathLst>
            <a:path>
              <a:moveTo>
                <a:pt x="0" y="0"/>
              </a:moveTo>
              <a:lnTo>
                <a:pt x="0" y="1036934"/>
              </a:lnTo>
              <a:lnTo>
                <a:pt x="338130" y="1036934"/>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6B774546-758A-4DA7-933D-B70F64523E17}">
      <dsp:nvSpPr>
        <dsp:cNvPr id="0" name=""/>
        <dsp:cNvSpPr/>
      </dsp:nvSpPr>
      <dsp:spPr>
        <a:xfrm>
          <a:off x="1131095" y="1447342"/>
          <a:ext cx="2727588" cy="473383"/>
        </a:xfrm>
        <a:custGeom>
          <a:avLst/>
          <a:gdLst/>
          <a:ahLst/>
          <a:cxnLst/>
          <a:rect l="0" t="0" r="0" b="0"/>
          <a:pathLst>
            <a:path>
              <a:moveTo>
                <a:pt x="2727588" y="0"/>
              </a:moveTo>
              <a:lnTo>
                <a:pt x="2727588" y="236691"/>
              </a:lnTo>
              <a:lnTo>
                <a:pt x="0" y="236691"/>
              </a:lnTo>
              <a:lnTo>
                <a:pt x="0" y="473383"/>
              </a:lnTo>
            </a:path>
          </a:pathLst>
        </a:custGeom>
        <a:noFill/>
        <a:ln w="55000" cap="flat" cmpd="thickThin" algn="ctr">
          <a:solidFill>
            <a:schemeClr val="tx1"/>
          </a:solidFill>
          <a:prstDash val="solid"/>
        </a:ln>
        <a:effectLst/>
        <a:sp3d z="-25400" prstMaterial="plastic"/>
      </dsp:spPr>
      <dsp:style>
        <a:lnRef idx="2">
          <a:scrgbClr r="0" g="0" b="0"/>
        </a:lnRef>
        <a:fillRef idx="0">
          <a:scrgbClr r="0" g="0" b="0"/>
        </a:fillRef>
        <a:effectRef idx="0">
          <a:scrgbClr r="0" g="0" b="0"/>
        </a:effectRef>
        <a:fontRef idx="minor">
          <a:schemeClr val="tx1"/>
        </a:fontRef>
      </dsp:style>
    </dsp:sp>
    <dsp:sp modelId="{15457500-9165-421C-8EA2-1B5B26A936DE}">
      <dsp:nvSpPr>
        <dsp:cNvPr id="0" name=""/>
        <dsp:cNvSpPr/>
      </dsp:nvSpPr>
      <dsp:spPr>
        <a:xfrm>
          <a:off x="2731581" y="320239"/>
          <a:ext cx="2254205" cy="1127102"/>
        </a:xfrm>
        <a:prstGeom prst="rect">
          <a:avLst/>
        </a:prstGeom>
        <a:solidFill>
          <a:schemeClr val="bg1">
            <a:lumMod val="65000"/>
          </a:schemeClr>
        </a:solidFill>
        <a:ln w="55000" cap="flat" cmpd="thickThin" algn="ctr">
          <a:solidFill>
            <a:schemeClr val="bg1">
              <a:lumMod val="65000"/>
            </a:schemeClr>
          </a:solidFill>
          <a:prstDash val="solid"/>
        </a:ln>
        <a:effectLst/>
        <a:sp3d/>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solidFill>
                <a:schemeClr val="bg1"/>
              </a:solidFill>
              <a:latin typeface="Calibri" pitchFamily="34" charset="0"/>
            </a:rPr>
            <a:t>3 catégories d’inventions et brevets de salariés</a:t>
          </a:r>
          <a:endParaRPr lang="fr-FR" sz="2000" b="1" kern="1200" dirty="0">
            <a:solidFill>
              <a:schemeClr val="bg1"/>
            </a:solidFill>
            <a:latin typeface="Calibri" pitchFamily="34" charset="0"/>
          </a:endParaRPr>
        </a:p>
      </dsp:txBody>
      <dsp:txXfrm>
        <a:off x="2731581" y="320239"/>
        <a:ext cx="2254205" cy="1127102"/>
      </dsp:txXfrm>
    </dsp:sp>
    <dsp:sp modelId="{ED8ECC4D-29C6-4805-9617-A0E0D7B0E949}">
      <dsp:nvSpPr>
        <dsp:cNvPr id="0" name=""/>
        <dsp:cNvSpPr/>
      </dsp:nvSpPr>
      <dsp:spPr>
        <a:xfrm>
          <a:off x="3992" y="1920725"/>
          <a:ext cx="2254205" cy="1127102"/>
        </a:xfrm>
        <a:prstGeom prst="rect">
          <a:avLst/>
        </a:prstGeom>
        <a:solidFill>
          <a:srgbClr val="E0FF89"/>
        </a:solidFill>
        <a:ln>
          <a:solidFill>
            <a:srgbClr val="E0FF89"/>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b="1" u="none" kern="1200" dirty="0" smtClean="0">
              <a:solidFill>
                <a:schemeClr val="tx1"/>
              </a:solidFill>
            </a:rPr>
            <a:t>Inventions</a:t>
          </a:r>
        </a:p>
        <a:p>
          <a:pPr lvl="0" algn="ctr" defTabSz="711200">
            <a:lnSpc>
              <a:spcPct val="90000"/>
            </a:lnSpc>
            <a:spcBef>
              <a:spcPct val="0"/>
            </a:spcBef>
            <a:spcAft>
              <a:spcPct val="35000"/>
            </a:spcAft>
          </a:pPr>
          <a:r>
            <a:rPr lang="fr-FR" sz="1600" b="1" u="none" kern="1200" dirty="0" smtClean="0">
              <a:solidFill>
                <a:schemeClr val="tx1"/>
              </a:solidFill>
            </a:rPr>
            <a:t>Hors mission</a:t>
          </a:r>
        </a:p>
        <a:p>
          <a:pPr lvl="0" algn="ctr" defTabSz="711200">
            <a:lnSpc>
              <a:spcPct val="90000"/>
            </a:lnSpc>
            <a:spcBef>
              <a:spcPct val="0"/>
            </a:spcBef>
            <a:spcAft>
              <a:spcPct val="35000"/>
            </a:spcAft>
          </a:pPr>
          <a:r>
            <a:rPr lang="fr-FR" sz="1600" kern="1200" dirty="0" smtClean="0">
              <a:solidFill>
                <a:schemeClr val="tx1"/>
              </a:solidFill>
            </a:rPr>
            <a:t>Sans rapport avec l’activité du salarié</a:t>
          </a:r>
          <a:endParaRPr lang="fr-FR" sz="1600" kern="1200" dirty="0">
            <a:solidFill>
              <a:schemeClr val="tx1"/>
            </a:solidFill>
          </a:endParaRPr>
        </a:p>
      </dsp:txBody>
      <dsp:txXfrm>
        <a:off x="3992" y="1920725"/>
        <a:ext cx="2254205" cy="1127102"/>
      </dsp:txXfrm>
    </dsp:sp>
    <dsp:sp modelId="{F452121F-A8C5-4CFB-8752-0060DE192F8C}">
      <dsp:nvSpPr>
        <dsp:cNvPr id="0" name=""/>
        <dsp:cNvSpPr/>
      </dsp:nvSpPr>
      <dsp:spPr>
        <a:xfrm>
          <a:off x="567544" y="3521211"/>
          <a:ext cx="2254205" cy="1127102"/>
        </a:xfrm>
        <a:prstGeom prst="rect">
          <a:avLst/>
        </a:prstGeom>
        <a:solidFill>
          <a:srgbClr val="E0FF89">
            <a:alpha val="20000"/>
          </a:srgbClr>
        </a:solidFill>
        <a:ln>
          <a:solidFill>
            <a:schemeClr val="bg1">
              <a:lumMod val="65000"/>
            </a:schemeClr>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Non attribuables à l’employeur</a:t>
          </a:r>
          <a:endParaRPr lang="fr-FR" sz="1600" kern="1200" dirty="0">
            <a:solidFill>
              <a:schemeClr val="tx1"/>
            </a:solidFill>
          </a:endParaRPr>
        </a:p>
      </dsp:txBody>
      <dsp:txXfrm>
        <a:off x="567544" y="3521211"/>
        <a:ext cx="2254205" cy="1127102"/>
      </dsp:txXfrm>
    </dsp:sp>
    <dsp:sp modelId="{DE014D2E-13F9-472D-B8BB-FDD3F893B8CE}">
      <dsp:nvSpPr>
        <dsp:cNvPr id="0" name=""/>
        <dsp:cNvSpPr/>
      </dsp:nvSpPr>
      <dsp:spPr>
        <a:xfrm>
          <a:off x="2731581" y="1920725"/>
          <a:ext cx="2254205" cy="1127102"/>
        </a:xfrm>
        <a:prstGeom prst="rect">
          <a:avLst/>
        </a:prstGeom>
        <a:solidFill>
          <a:srgbClr val="6EA3E4"/>
        </a:solidFill>
        <a:ln>
          <a:solidFill>
            <a:srgbClr val="6EA3E4"/>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b="1" u="none" kern="1200" dirty="0" smtClean="0">
              <a:solidFill>
                <a:schemeClr val="bg1"/>
              </a:solidFill>
              <a:latin typeface="Calibri" pitchFamily="34" charset="0"/>
            </a:rPr>
            <a:t>Inventions </a:t>
          </a:r>
        </a:p>
        <a:p>
          <a:pPr lvl="0" algn="ctr" defTabSz="711200">
            <a:lnSpc>
              <a:spcPct val="90000"/>
            </a:lnSpc>
            <a:spcBef>
              <a:spcPct val="0"/>
            </a:spcBef>
            <a:spcAft>
              <a:spcPct val="35000"/>
            </a:spcAft>
          </a:pPr>
          <a:r>
            <a:rPr lang="fr-FR" sz="1600" b="1" u="none" kern="1200" dirty="0" smtClean="0">
              <a:solidFill>
                <a:schemeClr val="bg1"/>
              </a:solidFill>
              <a:latin typeface="Calibri" pitchFamily="34" charset="0"/>
            </a:rPr>
            <a:t>hors mission </a:t>
          </a:r>
        </a:p>
        <a:p>
          <a:pPr lvl="0" algn="ctr" defTabSz="711200">
            <a:lnSpc>
              <a:spcPct val="90000"/>
            </a:lnSpc>
            <a:spcBef>
              <a:spcPct val="0"/>
            </a:spcBef>
            <a:spcAft>
              <a:spcPct val="35000"/>
            </a:spcAft>
          </a:pPr>
          <a:r>
            <a:rPr lang="fr-FR" sz="1600" kern="1200" dirty="0" smtClean="0">
              <a:solidFill>
                <a:schemeClr val="bg1"/>
              </a:solidFill>
              <a:latin typeface="Calibri" pitchFamily="34" charset="0"/>
            </a:rPr>
            <a:t>En rapport avec l’activité du salarié </a:t>
          </a:r>
        </a:p>
      </dsp:txBody>
      <dsp:txXfrm>
        <a:off x="2731581" y="1920725"/>
        <a:ext cx="2254205" cy="1127102"/>
      </dsp:txXfrm>
    </dsp:sp>
    <dsp:sp modelId="{0300B1C8-4E86-43AB-93A2-4EAB069AA642}">
      <dsp:nvSpPr>
        <dsp:cNvPr id="0" name=""/>
        <dsp:cNvSpPr/>
      </dsp:nvSpPr>
      <dsp:spPr>
        <a:xfrm>
          <a:off x="3295132" y="3521211"/>
          <a:ext cx="2254205" cy="1127102"/>
        </a:xfrm>
        <a:prstGeom prst="rect">
          <a:avLst/>
        </a:prstGeom>
        <a:solidFill>
          <a:srgbClr val="C1D5E5"/>
        </a:solidFill>
        <a:ln>
          <a:solidFill>
            <a:srgbClr val="C1D5E5"/>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Attribuables à l’employeur</a:t>
          </a:r>
          <a:endParaRPr lang="fr-FR" sz="1600" kern="1200" dirty="0">
            <a:solidFill>
              <a:schemeClr val="tx1"/>
            </a:solidFill>
          </a:endParaRPr>
        </a:p>
      </dsp:txBody>
      <dsp:txXfrm>
        <a:off x="3295132" y="3521211"/>
        <a:ext cx="2254205" cy="1127102"/>
      </dsp:txXfrm>
    </dsp:sp>
    <dsp:sp modelId="{BB191F8B-92FA-4BAB-B759-09CCEE3C99CA}">
      <dsp:nvSpPr>
        <dsp:cNvPr id="0" name=""/>
        <dsp:cNvSpPr/>
      </dsp:nvSpPr>
      <dsp:spPr>
        <a:xfrm>
          <a:off x="5459170" y="1920725"/>
          <a:ext cx="2254205" cy="1127102"/>
        </a:xfrm>
        <a:prstGeom prst="rect">
          <a:avLst/>
        </a:prstGeom>
        <a:solidFill>
          <a:srgbClr val="9E83CF"/>
        </a:solidFill>
        <a:ln>
          <a:solidFill>
            <a:srgbClr val="9E83CF"/>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b="1" u="none" kern="1200" dirty="0" smtClean="0">
              <a:solidFill>
                <a:schemeClr val="bg1"/>
              </a:solidFill>
              <a:latin typeface="Calibri" pitchFamily="34" charset="0"/>
            </a:rPr>
            <a:t>Inventions de mission</a:t>
          </a:r>
        </a:p>
      </dsp:txBody>
      <dsp:txXfrm>
        <a:off x="5459170" y="1920725"/>
        <a:ext cx="2254205" cy="1127102"/>
      </dsp:txXfrm>
    </dsp:sp>
    <dsp:sp modelId="{76477157-EF13-476C-B029-D456DEB8EA3C}">
      <dsp:nvSpPr>
        <dsp:cNvPr id="0" name=""/>
        <dsp:cNvSpPr/>
      </dsp:nvSpPr>
      <dsp:spPr>
        <a:xfrm>
          <a:off x="6022721" y="3521211"/>
          <a:ext cx="2254205" cy="1127102"/>
        </a:xfrm>
        <a:prstGeom prst="rect">
          <a:avLst/>
        </a:prstGeom>
        <a:solidFill>
          <a:srgbClr val="FF9999"/>
        </a:solidFill>
        <a:ln>
          <a:solidFill>
            <a:srgbClr val="FF9999"/>
          </a:solid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solidFill>
                <a:schemeClr val="tx1"/>
              </a:solidFill>
            </a:rPr>
            <a:t>Attribuées de plein droit à l’employeur</a:t>
          </a:r>
          <a:endParaRPr lang="fr-FR" sz="1600" kern="1200" dirty="0">
            <a:solidFill>
              <a:schemeClr val="tx1"/>
            </a:solidFill>
          </a:endParaRPr>
        </a:p>
      </dsp:txBody>
      <dsp:txXfrm>
        <a:off x="6022721" y="3521211"/>
        <a:ext cx="2254205" cy="11271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C1A13-1853-4C82-9703-4677EFB6DBE8}">
      <dsp:nvSpPr>
        <dsp:cNvPr id="0" name=""/>
        <dsp:cNvSpPr/>
      </dsp:nvSpPr>
      <dsp:spPr>
        <a:xfrm rot="16200000">
          <a:off x="-1100426" y="1101332"/>
          <a:ext cx="4556125" cy="2353460"/>
        </a:xfrm>
        <a:prstGeom prst="flowChartManualOperation">
          <a:avLst/>
        </a:prstGeom>
        <a:solidFill>
          <a:srgbClr val="FF9966"/>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441" bIns="0" numCol="1" spcCol="1270" anchor="t" anchorCtr="0">
          <a:noAutofit/>
        </a:bodyPr>
        <a:lstStyle/>
        <a:p>
          <a:pPr lvl="0" algn="l" defTabSz="933450">
            <a:lnSpc>
              <a:spcPct val="90000"/>
            </a:lnSpc>
            <a:spcBef>
              <a:spcPct val="0"/>
            </a:spcBef>
            <a:spcAft>
              <a:spcPct val="35000"/>
            </a:spcAft>
          </a:pPr>
          <a:r>
            <a:rPr lang="fr-FR" sz="2100" kern="1200" dirty="0" smtClean="0">
              <a:solidFill>
                <a:schemeClr val="tx1"/>
              </a:solidFill>
            </a:rPr>
            <a:t>Changements</a:t>
          </a:r>
          <a:endParaRPr lang="fr-FR" sz="21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D’horaires</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De tâches</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De lieu de travail dans même secteur géographique</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De titre …</a:t>
          </a:r>
          <a:endParaRPr lang="fr-FR" sz="1600" kern="1200" dirty="0">
            <a:solidFill>
              <a:schemeClr val="tx1"/>
            </a:solidFill>
          </a:endParaRPr>
        </a:p>
      </dsp:txBody>
      <dsp:txXfrm rot="5400000">
        <a:off x="906" y="911225"/>
        <a:ext cx="2353460" cy="2733675"/>
      </dsp:txXfrm>
    </dsp:sp>
    <dsp:sp modelId="{BE811ADA-89DD-439E-B58D-9F00B9B5A5FD}">
      <dsp:nvSpPr>
        <dsp:cNvPr id="0" name=""/>
        <dsp:cNvSpPr/>
      </dsp:nvSpPr>
      <dsp:spPr>
        <a:xfrm rot="16200000">
          <a:off x="1429543" y="1101332"/>
          <a:ext cx="4556125" cy="2353460"/>
        </a:xfrm>
        <a:prstGeom prst="flowChartManualOperation">
          <a:avLst/>
        </a:prstGeom>
        <a:solidFill>
          <a:srgbClr val="D6AF84"/>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441" bIns="0" numCol="1" spcCol="1270" anchor="t" anchorCtr="0">
          <a:noAutofit/>
        </a:bodyPr>
        <a:lstStyle/>
        <a:p>
          <a:pPr lvl="0" algn="l" defTabSz="933450">
            <a:lnSpc>
              <a:spcPct val="90000"/>
            </a:lnSpc>
            <a:spcBef>
              <a:spcPct val="0"/>
            </a:spcBef>
            <a:spcAft>
              <a:spcPct val="35000"/>
            </a:spcAft>
          </a:pPr>
          <a:r>
            <a:rPr lang="fr-FR" sz="2100" kern="1200" dirty="0" smtClean="0">
              <a:solidFill>
                <a:schemeClr val="tx1"/>
              </a:solidFill>
            </a:rPr>
            <a:t>Pour le salarié</a:t>
          </a:r>
          <a:endParaRPr lang="fr-FR" sz="21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Le changement s’impose au salarié</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Pas d’accord requis</a:t>
          </a:r>
          <a:endParaRPr lang="fr-FR" sz="1600" kern="1200" dirty="0">
            <a:solidFill>
              <a:schemeClr val="tx1"/>
            </a:solidFill>
          </a:endParaRPr>
        </a:p>
      </dsp:txBody>
      <dsp:txXfrm rot="5400000">
        <a:off x="2530875" y="911225"/>
        <a:ext cx="2353460" cy="2733675"/>
      </dsp:txXfrm>
    </dsp:sp>
    <dsp:sp modelId="{575CD887-3268-4503-B449-555608DC4F97}">
      <dsp:nvSpPr>
        <dsp:cNvPr id="0" name=""/>
        <dsp:cNvSpPr/>
      </dsp:nvSpPr>
      <dsp:spPr>
        <a:xfrm rot="16200000">
          <a:off x="3959513" y="1101332"/>
          <a:ext cx="4556125" cy="2353460"/>
        </a:xfrm>
        <a:prstGeom prst="flowChartManualOperation">
          <a:avLst/>
        </a:prstGeom>
        <a:solidFill>
          <a:schemeClr val="accent1">
            <a:lumMod val="40000"/>
            <a:lumOff val="6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4441" bIns="0" numCol="1" spcCol="1270" anchor="t" anchorCtr="0">
          <a:noAutofit/>
        </a:bodyPr>
        <a:lstStyle/>
        <a:p>
          <a:pPr lvl="0" algn="l" defTabSz="933450">
            <a:lnSpc>
              <a:spcPct val="90000"/>
            </a:lnSpc>
            <a:spcBef>
              <a:spcPct val="0"/>
            </a:spcBef>
            <a:spcAft>
              <a:spcPct val="35000"/>
            </a:spcAft>
          </a:pPr>
          <a:r>
            <a:rPr lang="fr-FR" sz="2100" kern="1200" dirty="0" smtClean="0">
              <a:solidFill>
                <a:schemeClr val="tx1"/>
              </a:solidFill>
            </a:rPr>
            <a:t>Conséquences</a:t>
          </a:r>
          <a:endParaRPr lang="fr-FR" sz="21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Le refus du salarié est constitutif d’une faute</a:t>
          </a:r>
          <a:endParaRPr lang="fr-FR" sz="1600" kern="1200" dirty="0">
            <a:solidFill>
              <a:schemeClr val="tx1"/>
            </a:solidFill>
          </a:endParaRPr>
        </a:p>
        <a:p>
          <a:pPr marL="171450" lvl="1" indent="-171450" algn="l" defTabSz="711200">
            <a:lnSpc>
              <a:spcPct val="90000"/>
            </a:lnSpc>
            <a:spcBef>
              <a:spcPct val="0"/>
            </a:spcBef>
            <a:spcAft>
              <a:spcPct val="15000"/>
            </a:spcAft>
            <a:buChar char="••"/>
          </a:pPr>
          <a:r>
            <a:rPr lang="fr-FR" sz="1600" kern="1200" dirty="0" smtClean="0">
              <a:solidFill>
                <a:schemeClr val="tx1"/>
              </a:solidFill>
            </a:rPr>
            <a:t>Son refus peut justifier un licenciement</a:t>
          </a:r>
          <a:endParaRPr lang="fr-FR" sz="1600" kern="1200" dirty="0">
            <a:solidFill>
              <a:schemeClr val="tx1"/>
            </a:solidFill>
          </a:endParaRPr>
        </a:p>
      </dsp:txBody>
      <dsp:txXfrm rot="5400000">
        <a:off x="5060845" y="911225"/>
        <a:ext cx="2353460" cy="27336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3F1A6-EA28-49E5-BAD6-C39CD15E398D}">
      <dsp:nvSpPr>
        <dsp:cNvPr id="0" name=""/>
        <dsp:cNvSpPr/>
      </dsp:nvSpPr>
      <dsp:spPr>
        <a:xfrm rot="5400000">
          <a:off x="4455031" y="-1636501"/>
          <a:ext cx="1174625" cy="474573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t>La rémunération</a:t>
          </a:r>
          <a:endParaRPr lang="fr-FR" sz="1200" kern="1200" dirty="0"/>
        </a:p>
        <a:p>
          <a:pPr marL="114300" lvl="1" indent="-114300" algn="l" defTabSz="533400">
            <a:lnSpc>
              <a:spcPct val="90000"/>
            </a:lnSpc>
            <a:spcBef>
              <a:spcPct val="0"/>
            </a:spcBef>
            <a:spcAft>
              <a:spcPct val="15000"/>
            </a:spcAft>
            <a:buChar char="••"/>
          </a:pPr>
          <a:r>
            <a:rPr lang="fr-FR" sz="1200" kern="1200" dirty="0" smtClean="0"/>
            <a:t>La qualification</a:t>
          </a:r>
        </a:p>
        <a:p>
          <a:pPr marL="114300" lvl="1" indent="-114300" algn="l" defTabSz="533400">
            <a:lnSpc>
              <a:spcPct val="90000"/>
            </a:lnSpc>
            <a:spcBef>
              <a:spcPct val="0"/>
            </a:spcBef>
            <a:spcAft>
              <a:spcPct val="15000"/>
            </a:spcAft>
            <a:buChar char="••"/>
          </a:pPr>
          <a:r>
            <a:rPr lang="fr-FR" sz="1200" kern="1200" dirty="0" smtClean="0"/>
            <a:t>Le lieu de travail (en l’absence de clause de mobilité)</a:t>
          </a:r>
        </a:p>
        <a:p>
          <a:pPr marL="114300" lvl="1" indent="-114300" algn="l" defTabSz="533400">
            <a:lnSpc>
              <a:spcPct val="90000"/>
            </a:lnSpc>
            <a:spcBef>
              <a:spcPct val="0"/>
            </a:spcBef>
            <a:spcAft>
              <a:spcPct val="15000"/>
            </a:spcAft>
            <a:buChar char="••"/>
          </a:pPr>
          <a:r>
            <a:rPr lang="fr-FR" sz="1200" kern="1200" dirty="0" smtClean="0"/>
            <a:t>La durée du travail</a:t>
          </a:r>
          <a:endParaRPr lang="fr-FR" sz="1200" kern="1200" dirty="0"/>
        </a:p>
      </dsp:txBody>
      <dsp:txXfrm rot="-5400000">
        <a:off x="2669476" y="206394"/>
        <a:ext cx="4688395" cy="1059945"/>
      </dsp:txXfrm>
    </dsp:sp>
    <dsp:sp modelId="{470BBC07-A90B-4693-9D03-ACEB34D5A4A2}">
      <dsp:nvSpPr>
        <dsp:cNvPr id="0" name=""/>
        <dsp:cNvSpPr/>
      </dsp:nvSpPr>
      <dsp:spPr>
        <a:xfrm>
          <a:off x="0" y="2224"/>
          <a:ext cx="2669476" cy="1468282"/>
        </a:xfrm>
        <a:prstGeom prst="roundRect">
          <a:avLst/>
        </a:prstGeom>
        <a:solidFill>
          <a:schemeClr val="accent6">
            <a:lumMod val="20000"/>
            <a:lumOff val="8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tx1"/>
              </a:solidFill>
            </a:rPr>
            <a:t>Socle contractuel</a:t>
          </a:r>
          <a:endParaRPr lang="fr-FR" sz="2400" kern="1200" dirty="0">
            <a:solidFill>
              <a:schemeClr val="tx1"/>
            </a:solidFill>
          </a:endParaRPr>
        </a:p>
      </dsp:txBody>
      <dsp:txXfrm>
        <a:off x="71676" y="73900"/>
        <a:ext cx="2526124" cy="1324930"/>
      </dsp:txXfrm>
    </dsp:sp>
    <dsp:sp modelId="{0409FBDB-067D-4F99-B0AB-5141081F30D1}">
      <dsp:nvSpPr>
        <dsp:cNvPr id="0" name=""/>
        <dsp:cNvSpPr/>
      </dsp:nvSpPr>
      <dsp:spPr>
        <a:xfrm rot="5400000">
          <a:off x="4455031" y="-94805"/>
          <a:ext cx="1174625" cy="4745735"/>
        </a:xfrm>
        <a:prstGeom prst="round2SameRect">
          <a:avLst/>
        </a:prstGeom>
        <a:solidFill>
          <a:schemeClr val="accent2">
            <a:lumMod val="40000"/>
            <a:lumOff val="60000"/>
            <a:alpha val="9000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smtClean="0"/>
            <a:t>Accord exprès et non équivoque</a:t>
          </a:r>
          <a:endParaRPr lang="fr-FR" sz="1200" kern="1200" dirty="0"/>
        </a:p>
        <a:p>
          <a:pPr marL="228600" lvl="2" indent="-114300" algn="l" defTabSz="533400">
            <a:lnSpc>
              <a:spcPct val="90000"/>
            </a:lnSpc>
            <a:spcBef>
              <a:spcPct val="0"/>
            </a:spcBef>
            <a:spcAft>
              <a:spcPct val="15000"/>
            </a:spcAft>
            <a:buChar char="••"/>
          </a:pPr>
          <a:r>
            <a:rPr lang="fr-FR" sz="1200" kern="1200" dirty="0" smtClean="0"/>
            <a:t>Poursuite du travail avec la modification</a:t>
          </a:r>
          <a:endParaRPr lang="fr-FR" sz="1200" kern="1200" dirty="0"/>
        </a:p>
        <a:p>
          <a:pPr marL="228600" lvl="2" indent="-114300" algn="l" defTabSz="533400">
            <a:lnSpc>
              <a:spcPct val="90000"/>
            </a:lnSpc>
            <a:spcBef>
              <a:spcPct val="0"/>
            </a:spcBef>
            <a:spcAft>
              <a:spcPct val="15000"/>
            </a:spcAft>
            <a:buChar char="••"/>
          </a:pPr>
          <a:r>
            <a:rPr lang="fr-FR" sz="1200" kern="1200" dirty="0" smtClean="0"/>
            <a:t>Avenant au contrat initial dans le mois qui suit</a:t>
          </a:r>
          <a:endParaRPr lang="fr-FR" sz="1200" kern="1200" dirty="0"/>
        </a:p>
      </dsp:txBody>
      <dsp:txXfrm rot="-5400000">
        <a:off x="2669476" y="1748090"/>
        <a:ext cx="4688395" cy="1059945"/>
      </dsp:txXfrm>
    </dsp:sp>
    <dsp:sp modelId="{30E5936D-B538-4726-98B2-44AD0F0D9639}">
      <dsp:nvSpPr>
        <dsp:cNvPr id="0" name=""/>
        <dsp:cNvSpPr/>
      </dsp:nvSpPr>
      <dsp:spPr>
        <a:xfrm>
          <a:off x="0" y="1543921"/>
          <a:ext cx="2669476" cy="1468282"/>
        </a:xfrm>
        <a:prstGeom prst="roundRect">
          <a:avLst/>
        </a:prstGeom>
        <a:solidFill>
          <a:schemeClr val="accent2">
            <a:lumMod val="40000"/>
            <a:lumOff val="6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tx1"/>
              </a:solidFill>
            </a:rPr>
            <a:t>Accord du salarié</a:t>
          </a:r>
          <a:endParaRPr lang="fr-FR" sz="2400" kern="1200" dirty="0">
            <a:solidFill>
              <a:schemeClr val="tx1"/>
            </a:solidFill>
          </a:endParaRPr>
        </a:p>
      </dsp:txBody>
      <dsp:txXfrm>
        <a:off x="71676" y="1615597"/>
        <a:ext cx="2526124" cy="1324930"/>
      </dsp:txXfrm>
    </dsp:sp>
    <dsp:sp modelId="{0C28C3A6-0A9A-4DB3-BABC-9F6743CDA7D3}">
      <dsp:nvSpPr>
        <dsp:cNvPr id="0" name=""/>
        <dsp:cNvSpPr/>
      </dsp:nvSpPr>
      <dsp:spPr>
        <a:xfrm rot="5400000">
          <a:off x="4455031" y="1446891"/>
          <a:ext cx="1174625" cy="4745735"/>
        </a:xfrm>
        <a:prstGeom prst="round2Same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fr-FR" sz="1200" u="sng" kern="1200" dirty="0" smtClean="0">
              <a:solidFill>
                <a:schemeClr val="tx1"/>
              </a:solidFill>
            </a:rPr>
            <a:t>Le refus de la modification ne constitue pas une faute</a:t>
          </a:r>
          <a:endParaRPr lang="fr-FR" sz="1200" kern="1200" dirty="0"/>
        </a:p>
        <a:p>
          <a:pPr marL="228600" lvl="2" indent="-114300" algn="l" defTabSz="533400">
            <a:lnSpc>
              <a:spcPct val="90000"/>
            </a:lnSpc>
            <a:spcBef>
              <a:spcPct val="0"/>
            </a:spcBef>
            <a:spcAft>
              <a:spcPct val="15000"/>
            </a:spcAft>
            <a:buChar char="••"/>
          </a:pPr>
          <a:r>
            <a:rPr lang="fr-FR" sz="1200" kern="1200" dirty="0" smtClean="0">
              <a:solidFill>
                <a:schemeClr val="tx1"/>
              </a:solidFill>
            </a:rPr>
            <a:t>L’employeur maintient le contrat initial</a:t>
          </a:r>
          <a:endParaRPr lang="fr-FR" sz="1200" kern="1200" dirty="0">
            <a:solidFill>
              <a:schemeClr val="tx1"/>
            </a:solidFill>
          </a:endParaRPr>
        </a:p>
      </dsp:txBody>
      <dsp:txXfrm rot="-5400000">
        <a:off x="2669476" y="3289786"/>
        <a:ext cx="4688395" cy="1059945"/>
      </dsp:txXfrm>
    </dsp:sp>
    <dsp:sp modelId="{78F5081E-AA29-45A4-B7C7-79E812A11E9C}">
      <dsp:nvSpPr>
        <dsp:cNvPr id="0" name=""/>
        <dsp:cNvSpPr/>
      </dsp:nvSpPr>
      <dsp:spPr>
        <a:xfrm>
          <a:off x="0" y="3085617"/>
          <a:ext cx="2669476" cy="1468282"/>
        </a:xfrm>
        <a:prstGeom prst="roundRect">
          <a:avLst/>
        </a:prstGeom>
        <a:solidFill>
          <a:schemeClr val="bg2">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tx1"/>
              </a:solidFill>
            </a:rPr>
            <a:t>Refus du salarié</a:t>
          </a:r>
          <a:endParaRPr lang="fr-FR" sz="2400" kern="1200" dirty="0">
            <a:solidFill>
              <a:schemeClr val="tx1"/>
            </a:solidFill>
          </a:endParaRPr>
        </a:p>
      </dsp:txBody>
      <dsp:txXfrm>
        <a:off x="71676" y="3157293"/>
        <a:ext cx="2526124" cy="1324930"/>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Liste d’images radiale"/>
  <dgm:desc val="Permet de représenter les relations par rapport à une idée centrale. La forme Niveau 1 contient du texte et toutes les formes Niveau 2 comprennent une image avec le texte correspondant. Limité à quatre formes Niveau 2.  Les images non utilisées n’apparaissent pas mais restent disponibles si vous changez de disposition. Utilisation optimale avec de petites quantités de texte Niveau 2."/>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F403A2-040F-4EBF-B1A0-5DB9E0B2F263}" type="datetimeFigureOut">
              <a:rPr lang="fr-FR" smtClean="0"/>
              <a:t>17/03/2019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BBCB68-DA3B-4FFA-B765-E0ACE65DD449}" type="slidenum">
              <a:rPr lang="fr-FR" smtClean="0"/>
              <a:t>‹N°›</a:t>
            </a:fld>
            <a:endParaRPr lang="fr-FR"/>
          </a:p>
        </p:txBody>
      </p:sp>
    </p:spTree>
    <p:extLst>
      <p:ext uri="{BB962C8B-B14F-4D97-AF65-F5344CB8AC3E}">
        <p14:creationId xmlns:p14="http://schemas.microsoft.com/office/powerpoint/2010/main" val="236885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BE543CD-AFFB-4EA2-AD76-A633A6989079}" type="slidenum">
              <a:rPr lang="fr-FR" smtClean="0"/>
              <a:t>11</a:t>
            </a:fld>
            <a:endParaRPr lang="fr-FR"/>
          </a:p>
        </p:txBody>
      </p:sp>
    </p:spTree>
    <p:extLst>
      <p:ext uri="{BB962C8B-B14F-4D97-AF65-F5344CB8AC3E}">
        <p14:creationId xmlns:p14="http://schemas.microsoft.com/office/powerpoint/2010/main" val="62818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866E59E-B1E7-4B9F-9C20-AFD8200C5F33}" type="slidenum">
              <a:rPr lang="fr-FR" smtClean="0"/>
              <a:t>16</a:t>
            </a:fld>
            <a:endParaRPr lang="fr-FR"/>
          </a:p>
        </p:txBody>
      </p:sp>
    </p:spTree>
    <p:extLst>
      <p:ext uri="{BB962C8B-B14F-4D97-AF65-F5344CB8AC3E}">
        <p14:creationId xmlns:p14="http://schemas.microsoft.com/office/powerpoint/2010/main" val="4227339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525FF6A-E9FA-4126-AECA-4DFF7A18BD4C}" type="slidenum">
              <a:rPr lang="fr-FR" smtClean="0"/>
              <a:t>90</a:t>
            </a:fld>
            <a:endParaRPr lang="fr-FR"/>
          </a:p>
        </p:txBody>
      </p:sp>
      <p:sp>
        <p:nvSpPr>
          <p:cNvPr id="5" name="Espace réservé de l'en-tête 4"/>
          <p:cNvSpPr>
            <a:spLocks noGrp="1"/>
          </p:cNvSpPr>
          <p:nvPr>
            <p:ph type="hdr" sz="quarter" idx="11"/>
          </p:nvPr>
        </p:nvSpPr>
        <p:spPr/>
        <p:txBody>
          <a:bodyPr/>
          <a:lstStyle/>
          <a:p>
            <a:r>
              <a:rPr lang="fr-FR" smtClean="0"/>
              <a:t>PROJET CALENDRIER BDC 4 MAI 16</a:t>
            </a:r>
            <a:endParaRPr lang="fr-FR"/>
          </a:p>
        </p:txBody>
      </p:sp>
    </p:spTree>
    <p:extLst>
      <p:ext uri="{BB962C8B-B14F-4D97-AF65-F5344CB8AC3E}">
        <p14:creationId xmlns:p14="http://schemas.microsoft.com/office/powerpoint/2010/main" val="660127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09DFF8E1-3665-4C56-AC50-5F3C08B8DC74}" type="datetime1">
              <a:rPr lang="fr-FR" smtClean="0"/>
              <a:t>17/03/2019</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EEA4A130-079B-4FD0-B445-FD5F1E6C72F1}"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7B6B4B94-9DA5-4123-9060-49770C24CFC9}" type="datetime1">
              <a:rPr lang="fr-FR" smtClean="0"/>
              <a:t>17/03/2019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C532DE2-75AE-4BE9-A220-11D5583D846D}" type="datetime1">
              <a:rPr lang="fr-FR" smtClean="0"/>
              <a:t>17/03/2019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2735" y="186896"/>
            <a:ext cx="7220324" cy="665593"/>
          </a:xfrm>
          <a:prstGeom prst="rect">
            <a:avLst/>
          </a:prstGeom>
        </p:spPr>
        <p:txBody>
          <a:bodyPr anchor="b"/>
          <a:lstStyle>
            <a:lvl1pPr algn="ctr">
              <a:defRPr sz="2250" b="1" i="0" cap="all" baseline="0">
                <a:solidFill>
                  <a:srgbClr val="0E2D57"/>
                </a:solidFill>
                <a:latin typeface="Arial Narrow" charset="0"/>
                <a:ea typeface="Arial Narrow" charset="0"/>
                <a:cs typeface="Arial Narrow" charset="0"/>
              </a:defRPr>
            </a:lvl1pPr>
          </a:lstStyle>
          <a:p>
            <a:r>
              <a:rPr lang="en-US" dirty="0"/>
              <a:t>CLICK TO EDIT MASTER TITLE STYLE</a:t>
            </a:r>
            <a:endParaRPr lang="en-GB" dirty="0"/>
          </a:p>
        </p:txBody>
      </p:sp>
      <p:sp>
        <p:nvSpPr>
          <p:cNvPr id="6" name="Slide Number Placeholder 5"/>
          <p:cNvSpPr>
            <a:spLocks noGrp="1"/>
          </p:cNvSpPr>
          <p:nvPr>
            <p:ph type="sldNum" sz="quarter" idx="12"/>
          </p:nvPr>
        </p:nvSpPr>
        <p:spPr>
          <a:xfrm>
            <a:off x="454105" y="6356350"/>
            <a:ext cx="468630" cy="244475"/>
          </a:xfrm>
          <a:prstGeom prst="rect">
            <a:avLst/>
          </a:prstGeom>
        </p:spPr>
        <p:txBody>
          <a:bodyPr/>
          <a:lstStyle>
            <a:lvl1pPr algn="r">
              <a:defRPr sz="750">
                <a:solidFill>
                  <a:srgbClr val="0E2D57"/>
                </a:solidFill>
              </a:defRPr>
            </a:lvl1pPr>
          </a:lstStyle>
          <a:p>
            <a:fld id="{3BC203EE-C538-43DB-87DD-CBA0AB4CCDD0}" type="slidenum">
              <a:rPr lang="en-GB" smtClean="0"/>
              <a:pPr/>
              <a:t>‹N°›</a:t>
            </a:fld>
            <a:endParaRPr lang="en-GB"/>
          </a:p>
        </p:txBody>
      </p:sp>
      <p:cxnSp>
        <p:nvCxnSpPr>
          <p:cNvPr id="10" name="Straight Connector 9"/>
          <p:cNvCxnSpPr/>
          <p:nvPr userDrawn="1"/>
        </p:nvCxnSpPr>
        <p:spPr>
          <a:xfrm>
            <a:off x="951310" y="6400801"/>
            <a:ext cx="0" cy="1643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11"/>
          </p:nvPr>
        </p:nvSpPr>
        <p:spPr>
          <a:xfrm>
            <a:off x="977504" y="6356351"/>
            <a:ext cx="3086100" cy="244475"/>
          </a:xfrm>
          <a:prstGeom prst="rect">
            <a:avLst/>
          </a:prstGeom>
        </p:spPr>
        <p:txBody>
          <a:bodyPr/>
          <a:lstStyle>
            <a:lvl1pPr>
              <a:defRPr sz="750">
                <a:solidFill>
                  <a:srgbClr val="0E2D57"/>
                </a:solidFill>
                <a:latin typeface="Arial Narrow" charset="0"/>
                <a:ea typeface="Arial Narrow" charset="0"/>
                <a:cs typeface="Arial Narrow" charset="0"/>
              </a:defRPr>
            </a:lvl1pPr>
          </a:lstStyle>
          <a:p>
            <a:r>
              <a:rPr lang="en-IN"/>
              <a:t>EVERY STEP OF THE WAY</a:t>
            </a:r>
            <a:endParaRPr lang="en-GB" dirty="0"/>
          </a:p>
        </p:txBody>
      </p:sp>
      <p:sp>
        <p:nvSpPr>
          <p:cNvPr id="8" name="Content Placeholder 2"/>
          <p:cNvSpPr>
            <a:spLocks noGrp="1"/>
          </p:cNvSpPr>
          <p:nvPr>
            <p:ph idx="13"/>
          </p:nvPr>
        </p:nvSpPr>
        <p:spPr>
          <a:xfrm>
            <a:off x="571500" y="1600200"/>
            <a:ext cx="7943850" cy="4191000"/>
          </a:xfrm>
          <a:prstGeom prst="rect">
            <a:avLst/>
          </a:prstGeom>
        </p:spPr>
        <p:txBody>
          <a:bodyPr>
            <a:normAutofit/>
          </a:bodyPr>
          <a:lstStyle>
            <a:lvl1pPr marL="0" indent="0">
              <a:buNone/>
              <a:defRPr sz="1350">
                <a:solidFill>
                  <a:srgbClr val="4C4F4E"/>
                </a:solidFill>
              </a:defRPr>
            </a:lvl1pPr>
            <a:lvl2pPr>
              <a:defRPr sz="1350">
                <a:solidFill>
                  <a:srgbClr val="4C4F4E"/>
                </a:solidFill>
              </a:defRPr>
            </a:lvl2pPr>
            <a:lvl3pPr>
              <a:defRPr sz="1350">
                <a:solidFill>
                  <a:srgbClr val="4C4F4E"/>
                </a:solidFill>
              </a:defRPr>
            </a:lvl3pPr>
            <a:lvl4pPr>
              <a:defRPr sz="1350">
                <a:solidFill>
                  <a:srgbClr val="4C4F4E"/>
                </a:solidFill>
              </a:defRPr>
            </a:lvl4pPr>
            <a:lvl5pPr>
              <a:defRPr sz="1350">
                <a:solidFill>
                  <a:srgbClr val="4C4F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4979" y="6373123"/>
            <a:ext cx="797702" cy="227702"/>
          </a:xfrm>
          <a:prstGeom prst="rect">
            <a:avLst/>
          </a:prstGeom>
        </p:spPr>
      </p:pic>
      <p:sp>
        <p:nvSpPr>
          <p:cNvPr id="12" name="Subtitle 2"/>
          <p:cNvSpPr>
            <a:spLocks noGrp="1"/>
          </p:cNvSpPr>
          <p:nvPr>
            <p:ph type="subTitle" idx="1"/>
          </p:nvPr>
        </p:nvSpPr>
        <p:spPr>
          <a:xfrm>
            <a:off x="922735" y="852489"/>
            <a:ext cx="7220324" cy="499699"/>
          </a:xfrm>
          <a:prstGeom prst="rect">
            <a:avLst/>
          </a:prstGeom>
        </p:spPr>
        <p:txBody>
          <a:bodyPr/>
          <a:lstStyle>
            <a:lvl1pPr marL="0" indent="0" algn="ctr">
              <a:buNone/>
              <a:defRPr sz="1350">
                <a:solidFill>
                  <a:srgbClr val="CD5D3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3609363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2735" y="186896"/>
            <a:ext cx="7220324" cy="665593"/>
          </a:xfrm>
          <a:prstGeom prst="rect">
            <a:avLst/>
          </a:prstGeom>
        </p:spPr>
        <p:txBody>
          <a:bodyPr anchor="b"/>
          <a:lstStyle>
            <a:lvl1pPr algn="ctr">
              <a:defRPr sz="2250" b="1" i="0" cap="all" baseline="0">
                <a:solidFill>
                  <a:srgbClr val="0E2D57"/>
                </a:solidFill>
                <a:latin typeface="Arial Narrow" charset="0"/>
                <a:ea typeface="Arial Narrow" charset="0"/>
                <a:cs typeface="Arial Narrow" charset="0"/>
              </a:defRPr>
            </a:lvl1pPr>
          </a:lstStyle>
          <a:p>
            <a:r>
              <a:rPr lang="en-US" dirty="0"/>
              <a:t>CLICK TO EDIT MASTER TITLE STYLE</a:t>
            </a:r>
            <a:endParaRPr lang="en-GB" dirty="0"/>
          </a:p>
        </p:txBody>
      </p:sp>
      <p:sp>
        <p:nvSpPr>
          <p:cNvPr id="6" name="Slide Number Placeholder 5"/>
          <p:cNvSpPr>
            <a:spLocks noGrp="1"/>
          </p:cNvSpPr>
          <p:nvPr>
            <p:ph type="sldNum" sz="quarter" idx="12"/>
          </p:nvPr>
        </p:nvSpPr>
        <p:spPr>
          <a:xfrm>
            <a:off x="454105" y="6356350"/>
            <a:ext cx="468630" cy="244475"/>
          </a:xfrm>
          <a:prstGeom prst="rect">
            <a:avLst/>
          </a:prstGeom>
        </p:spPr>
        <p:txBody>
          <a:bodyPr/>
          <a:lstStyle>
            <a:lvl1pPr algn="r">
              <a:defRPr sz="750">
                <a:solidFill>
                  <a:srgbClr val="0E2D57"/>
                </a:solidFill>
              </a:defRPr>
            </a:lvl1pPr>
          </a:lstStyle>
          <a:p>
            <a:fld id="{3BC203EE-C538-43DB-87DD-CBA0AB4CCDD0}" type="slidenum">
              <a:rPr lang="en-GB" smtClean="0"/>
              <a:pPr/>
              <a:t>‹N°›</a:t>
            </a:fld>
            <a:endParaRPr lang="en-GB" dirty="0"/>
          </a:p>
        </p:txBody>
      </p:sp>
      <p:cxnSp>
        <p:nvCxnSpPr>
          <p:cNvPr id="10" name="Straight Connector 9"/>
          <p:cNvCxnSpPr/>
          <p:nvPr userDrawn="1"/>
        </p:nvCxnSpPr>
        <p:spPr>
          <a:xfrm>
            <a:off x="951310" y="6400801"/>
            <a:ext cx="0" cy="1643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p:cNvSpPr>
            <a:spLocks noGrp="1"/>
          </p:cNvSpPr>
          <p:nvPr>
            <p:ph type="ftr" sz="quarter" idx="11"/>
          </p:nvPr>
        </p:nvSpPr>
        <p:spPr>
          <a:xfrm>
            <a:off x="977504" y="6356351"/>
            <a:ext cx="3086100" cy="244475"/>
          </a:xfrm>
          <a:prstGeom prst="rect">
            <a:avLst/>
          </a:prstGeom>
        </p:spPr>
        <p:txBody>
          <a:bodyPr/>
          <a:lstStyle>
            <a:lvl1pPr>
              <a:defRPr sz="750">
                <a:solidFill>
                  <a:srgbClr val="0E2D57"/>
                </a:solidFill>
                <a:latin typeface="Arial Narrow" charset="0"/>
                <a:ea typeface="Arial Narrow" charset="0"/>
                <a:cs typeface="Arial Narrow" charset="0"/>
              </a:defRPr>
            </a:lvl1pPr>
          </a:lstStyle>
          <a:p>
            <a:r>
              <a:rPr lang="en-IN" dirty="0"/>
              <a:t>EVERY STEP OF THE WAY</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24979" y="6373123"/>
            <a:ext cx="797702" cy="227702"/>
          </a:xfrm>
          <a:prstGeom prst="rect">
            <a:avLst/>
          </a:prstGeom>
        </p:spPr>
      </p:pic>
      <p:sp>
        <p:nvSpPr>
          <p:cNvPr id="11" name="Subtitle 2"/>
          <p:cNvSpPr>
            <a:spLocks noGrp="1"/>
          </p:cNvSpPr>
          <p:nvPr>
            <p:ph type="subTitle" idx="1"/>
          </p:nvPr>
        </p:nvSpPr>
        <p:spPr>
          <a:xfrm>
            <a:off x="922735" y="852489"/>
            <a:ext cx="7220324" cy="499699"/>
          </a:xfrm>
          <a:prstGeom prst="rect">
            <a:avLst/>
          </a:prstGeom>
        </p:spPr>
        <p:txBody>
          <a:bodyPr/>
          <a:lstStyle>
            <a:lvl1pPr marL="0" indent="0" algn="ctr">
              <a:buNone/>
              <a:defRPr sz="1350">
                <a:solidFill>
                  <a:srgbClr val="CD5D3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
        <p:nvSpPr>
          <p:cNvPr id="9" name="Content Placeholder 2"/>
          <p:cNvSpPr>
            <a:spLocks noGrp="1"/>
          </p:cNvSpPr>
          <p:nvPr>
            <p:ph idx="13"/>
          </p:nvPr>
        </p:nvSpPr>
        <p:spPr>
          <a:xfrm>
            <a:off x="571500" y="1600200"/>
            <a:ext cx="7943850" cy="4191000"/>
          </a:xfrm>
          <a:prstGeom prst="rect">
            <a:avLst/>
          </a:prstGeom>
        </p:spPr>
        <p:txBody>
          <a:bodyPr>
            <a:normAutofit/>
          </a:bodyPr>
          <a:lstStyle>
            <a:lvl1pPr marL="0" indent="0">
              <a:buNone/>
              <a:defRPr sz="1350">
                <a:solidFill>
                  <a:srgbClr val="4C4F4E"/>
                </a:solidFill>
              </a:defRPr>
            </a:lvl1pPr>
            <a:lvl2pPr>
              <a:defRPr sz="900">
                <a:solidFill>
                  <a:srgbClr val="4C4F4E"/>
                </a:solidFill>
              </a:defRPr>
            </a:lvl2pPr>
            <a:lvl3pPr>
              <a:defRPr sz="900">
                <a:solidFill>
                  <a:srgbClr val="4C4F4E"/>
                </a:solidFill>
              </a:defRPr>
            </a:lvl3pPr>
            <a:lvl4pPr>
              <a:defRPr sz="900">
                <a:solidFill>
                  <a:srgbClr val="4C4F4E"/>
                </a:solidFill>
              </a:defRPr>
            </a:lvl4pPr>
            <a:lvl5pPr>
              <a:defRPr sz="900">
                <a:solidFill>
                  <a:srgbClr val="4C4F4E"/>
                </a:solidFill>
              </a:defRPr>
            </a:lvl5pPr>
          </a:lstStyle>
          <a:p>
            <a:pPr lvl="0"/>
            <a:r>
              <a:rPr lang="en-US" dirty="0"/>
              <a:t>Click to edit Master text styles</a:t>
            </a:r>
          </a:p>
        </p:txBody>
      </p:sp>
    </p:spTree>
    <p:extLst>
      <p:ext uri="{BB962C8B-B14F-4D97-AF65-F5344CB8AC3E}">
        <p14:creationId xmlns:p14="http://schemas.microsoft.com/office/powerpoint/2010/main" val="234932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03F1EB8D-45F6-427A-A856-E5419AAFD9DA}" type="datetime1">
              <a:rPr lang="fr-FR" smtClean="0"/>
              <a:t>17/03/2019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A44DF470-E620-4126-AC33-F77A08DC62A6}" type="datetime1">
              <a:rPr lang="fr-FR" smtClean="0"/>
              <a:t>17/03/2019</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BB1EBEEE-4DAF-4D39-9176-673D9CE560F2}" type="datetime1">
              <a:rPr lang="fr-FR" smtClean="0"/>
              <a:t>17/03/2019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03EB8F9A-A1FE-41CB-A3A1-610A14FEB700}" type="datetime1">
              <a:rPr lang="fr-FR" smtClean="0"/>
              <a:t>17/03/2019</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B98ED64C-4287-4AFF-8D4D-9755A6C47C8C}" type="datetime1">
              <a:rPr lang="fr-FR" smtClean="0"/>
              <a:t>17/03/2019</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EEA4A130-079B-4FD0-B445-FD5F1E6C72F1}"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1EB3381-B4DD-44A8-9112-9D13982223B9}" type="datetime1">
              <a:rPr lang="fr-FR" smtClean="0"/>
              <a:t>17/03/2019</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8D04ADE-AF92-46D3-BBC4-932F0C8BF0FE}" type="datetime1">
              <a:rPr lang="fr-FR" smtClean="0"/>
              <a:t>17/03/2019</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EEA4A130-079B-4FD0-B445-FD5F1E6C72F1}"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0EE1949A-5EA2-4829-81B5-C817BBDC17A0}" type="datetime1">
              <a:rPr lang="fr-FR" smtClean="0"/>
              <a:t>17/03/2019</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EEA4A130-079B-4FD0-B445-FD5F1E6C72F1}" type="slidenum">
              <a:rPr lang="fr-FR" smtClean="0"/>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Modifiez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78C2717-584D-4350-852B-8A51C862312F}" type="datetime1">
              <a:rPr lang="fr-FR" smtClean="0"/>
              <a:t>17/03/2019</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EA4A130-079B-4FD0-B445-FD5F1E6C72F1}"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DROIT SOCIAL (1)</a:t>
            </a:r>
            <a:endParaRPr lang="fr-FR" dirty="0"/>
          </a:p>
        </p:txBody>
      </p:sp>
      <p:sp>
        <p:nvSpPr>
          <p:cNvPr id="3" name="Sous-titre 2"/>
          <p:cNvSpPr>
            <a:spLocks noGrp="1"/>
          </p:cNvSpPr>
          <p:nvPr>
            <p:ph type="subTitle" idx="1"/>
          </p:nvPr>
        </p:nvSpPr>
        <p:spPr/>
        <p:txBody>
          <a:bodyPr>
            <a:normAutofit fontScale="92500" lnSpcReduction="20000"/>
          </a:bodyPr>
          <a:lstStyle/>
          <a:p>
            <a:r>
              <a:rPr lang="fr-FR" dirty="0"/>
              <a:t> Introduction</a:t>
            </a:r>
          </a:p>
          <a:p>
            <a:r>
              <a:rPr lang="fr-FR" dirty="0"/>
              <a:t>Le contrat de </a:t>
            </a:r>
            <a:r>
              <a:rPr lang="fr-FR" dirty="0" smtClean="0"/>
              <a:t>travail : Etude du  CDI</a:t>
            </a:r>
            <a:endParaRPr lang="fr-FR" dirty="0"/>
          </a:p>
          <a:p>
            <a:pPr algn="l"/>
            <a:r>
              <a:rPr lang="fr-FR" b="1" dirty="0" smtClean="0"/>
              <a:t>CPE IRC</a:t>
            </a:r>
            <a:endParaRPr lang="fr-FR" b="1" dirty="0" smtClean="0"/>
          </a:p>
        </p:txBody>
      </p:sp>
      <p:sp>
        <p:nvSpPr>
          <p:cNvPr id="4" name="ZoneTexte 3"/>
          <p:cNvSpPr txBox="1"/>
          <p:nvPr/>
        </p:nvSpPr>
        <p:spPr>
          <a:xfrm>
            <a:off x="1043608" y="6237312"/>
            <a:ext cx="2435282" cy="646331"/>
          </a:xfrm>
          <a:prstGeom prst="rect">
            <a:avLst/>
          </a:prstGeom>
          <a:noFill/>
        </p:spPr>
        <p:txBody>
          <a:bodyPr wrap="none" rtlCol="0">
            <a:spAutoFit/>
          </a:bodyPr>
          <a:lstStyle/>
          <a:p>
            <a:r>
              <a:rPr lang="fr-FR" dirty="0" smtClean="0"/>
              <a:t>B Dumas </a:t>
            </a:r>
            <a:r>
              <a:rPr lang="fr-FR" dirty="0" err="1" smtClean="0"/>
              <a:t>Crouzillac</a:t>
            </a:r>
            <a:r>
              <a:rPr lang="fr-FR" dirty="0" smtClean="0"/>
              <a:t> </a:t>
            </a:r>
          </a:p>
          <a:p>
            <a:r>
              <a:rPr lang="fr-FR" dirty="0" smtClean="0"/>
              <a:t>Année 2018/2019</a:t>
            </a:r>
            <a:endParaRPr lang="fr-FR" dirty="0"/>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1</a:t>
            </a:fld>
            <a:endParaRPr lang="fr-FR"/>
          </a:p>
        </p:txBody>
      </p:sp>
      <p:pic>
        <p:nvPicPr>
          <p:cNvPr id="6" name="Image 5"/>
          <p:cNvPicPr>
            <a:picLocks noChangeAspect="1"/>
          </p:cNvPicPr>
          <p:nvPr/>
        </p:nvPicPr>
        <p:blipFill>
          <a:blip r:embed="rId2"/>
          <a:stretch>
            <a:fillRect/>
          </a:stretch>
        </p:blipFill>
        <p:spPr>
          <a:xfrm>
            <a:off x="166626" y="246981"/>
            <a:ext cx="3286125" cy="1476375"/>
          </a:xfrm>
          <a:prstGeom prst="rect">
            <a:avLst/>
          </a:prstGeom>
        </p:spPr>
      </p:pic>
      <p:pic>
        <p:nvPicPr>
          <p:cNvPr id="7" name="Image 6"/>
          <p:cNvPicPr>
            <a:picLocks noChangeAspect="1"/>
          </p:cNvPicPr>
          <p:nvPr/>
        </p:nvPicPr>
        <p:blipFill>
          <a:blip r:embed="rId3"/>
          <a:stretch>
            <a:fillRect/>
          </a:stretch>
        </p:blipFill>
        <p:spPr>
          <a:xfrm>
            <a:off x="6358672" y="-22832"/>
            <a:ext cx="2629806" cy="2016000"/>
          </a:xfrm>
          <a:prstGeom prst="rect">
            <a:avLst/>
          </a:prstGeom>
        </p:spPr>
      </p:pic>
    </p:spTree>
    <p:extLst>
      <p:ext uri="{BB962C8B-B14F-4D97-AF65-F5344CB8AC3E}">
        <p14:creationId xmlns:p14="http://schemas.microsoft.com/office/powerpoint/2010/main" val="1590357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219134733"/>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Les usages</a:t>
            </a:r>
            <a:endParaRPr lang="fr-FR" dirty="0"/>
          </a:p>
        </p:txBody>
      </p:sp>
      <p:sp>
        <p:nvSpPr>
          <p:cNvPr id="2" name="ZoneTexte 1"/>
          <p:cNvSpPr txBox="1"/>
          <p:nvPr/>
        </p:nvSpPr>
        <p:spPr>
          <a:xfrm>
            <a:off x="1043608" y="5085184"/>
            <a:ext cx="6553397" cy="1200329"/>
          </a:xfrm>
          <a:prstGeom prst="rect">
            <a:avLst/>
          </a:prstGeom>
          <a:noFill/>
        </p:spPr>
        <p:txBody>
          <a:bodyPr wrap="none" rtlCol="0">
            <a:spAutoFit/>
          </a:bodyPr>
          <a:lstStyle/>
          <a:p>
            <a:pPr algn="ctr"/>
            <a:r>
              <a:rPr lang="fr-FR" b="1" dirty="0" smtClean="0"/>
              <a:t>Dénonciation des usages :</a:t>
            </a:r>
          </a:p>
          <a:p>
            <a:pPr marL="342900" indent="-342900">
              <a:buFont typeface="+mj-lt"/>
              <a:buAutoNum type="arabicPeriod"/>
            </a:pPr>
            <a:r>
              <a:rPr lang="fr-FR" dirty="0" smtClean="0"/>
              <a:t>Informer les institutions représentatives du personnel</a:t>
            </a:r>
          </a:p>
          <a:p>
            <a:pPr marL="342900" indent="-342900">
              <a:buFont typeface="+mj-lt"/>
              <a:buAutoNum type="arabicPeriod"/>
            </a:pPr>
            <a:r>
              <a:rPr lang="fr-FR" dirty="0" smtClean="0"/>
              <a:t>Informer individuellement les salariés</a:t>
            </a:r>
          </a:p>
          <a:p>
            <a:pPr marL="342900" indent="-342900">
              <a:buFont typeface="+mj-lt"/>
              <a:buAutoNum type="arabicPeriod"/>
            </a:pPr>
            <a:r>
              <a:rPr lang="fr-FR" dirty="0" smtClean="0"/>
              <a:t>Respecter un délai de prévenance</a:t>
            </a:r>
            <a:endParaRPr lang="fr-FR" dirty="0"/>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10</a:t>
            </a:fld>
            <a:endParaRPr lang="fr-FR"/>
          </a:p>
        </p:txBody>
      </p:sp>
    </p:spTree>
    <p:extLst>
      <p:ext uri="{BB962C8B-B14F-4D97-AF65-F5344CB8AC3E}">
        <p14:creationId xmlns:p14="http://schemas.microsoft.com/office/powerpoint/2010/main" val="9533715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rupture conventionnelle : procédure </a:t>
            </a:r>
            <a:endParaRPr lang="fr-FR" dirty="0"/>
          </a:p>
        </p:txBody>
      </p:sp>
      <p:sp>
        <p:nvSpPr>
          <p:cNvPr id="3" name="Espace réservé du contenu 2"/>
          <p:cNvSpPr>
            <a:spLocks noGrp="1"/>
          </p:cNvSpPr>
          <p:nvPr>
            <p:ph idx="1"/>
          </p:nvPr>
        </p:nvSpPr>
        <p:spPr/>
        <p:txBody>
          <a:bodyPr>
            <a:normAutofit/>
          </a:bodyPr>
          <a:lstStyle/>
          <a:p>
            <a:r>
              <a:rPr lang="fr-FR" dirty="0"/>
              <a:t>1 ou plusieurs </a:t>
            </a:r>
            <a:r>
              <a:rPr lang="fr-FR" b="1" dirty="0"/>
              <a:t>entretiens</a:t>
            </a:r>
            <a:r>
              <a:rPr lang="fr-FR" dirty="0"/>
              <a:t> entre employeur et salarié (qui peut se faire assister)</a:t>
            </a:r>
          </a:p>
          <a:p>
            <a:pPr marL="109728" indent="0">
              <a:buNone/>
            </a:pPr>
            <a:endParaRPr lang="fr-FR" dirty="0"/>
          </a:p>
          <a:p>
            <a:r>
              <a:rPr lang="fr-FR" dirty="0"/>
              <a:t>Rédaction d’une convention de rupture </a:t>
            </a:r>
          </a:p>
          <a:p>
            <a:pPr lvl="1"/>
            <a:r>
              <a:rPr lang="fr-FR" dirty="0"/>
              <a:t>montant de l’indemnité </a:t>
            </a:r>
          </a:p>
          <a:p>
            <a:pPr lvl="1"/>
            <a:r>
              <a:rPr lang="fr-FR" dirty="0"/>
              <a:t>date de la </a:t>
            </a:r>
            <a:r>
              <a:rPr lang="fr-FR" dirty="0" smtClean="0"/>
              <a:t>rupture</a:t>
            </a:r>
          </a:p>
          <a:p>
            <a:r>
              <a:rPr lang="fr-FR" dirty="0" smtClean="0"/>
              <a:t>Rétractation possible par chacune des parties</a:t>
            </a:r>
            <a:endParaRPr lang="fr-FR" dirty="0"/>
          </a:p>
          <a:p>
            <a:r>
              <a:rPr lang="fr-FR" dirty="0"/>
              <a:t>Homologation par l’administration du </a:t>
            </a:r>
            <a:r>
              <a:rPr lang="fr-FR" dirty="0" smtClean="0"/>
              <a:t>travail (la DIRECCTE)</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100</a:t>
            </a:fld>
            <a:endParaRPr lang="fr-FR"/>
          </a:p>
        </p:txBody>
      </p:sp>
    </p:spTree>
    <p:extLst>
      <p:ext uri="{BB962C8B-B14F-4D97-AF65-F5344CB8AC3E}">
        <p14:creationId xmlns:p14="http://schemas.microsoft.com/office/powerpoint/2010/main" val="6650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rupture conventionnelle</a:t>
            </a:r>
            <a:endParaRPr lang="fr-FR" dirty="0"/>
          </a:p>
        </p:txBody>
      </p:sp>
      <p:sp>
        <p:nvSpPr>
          <p:cNvPr id="3" name="Espace réservé du contenu 2"/>
          <p:cNvSpPr>
            <a:spLocks noGrp="1"/>
          </p:cNvSpPr>
          <p:nvPr>
            <p:ph idx="1"/>
          </p:nvPr>
        </p:nvSpPr>
        <p:spPr/>
        <p:txBody>
          <a:bodyPr>
            <a:normAutofit/>
          </a:bodyPr>
          <a:lstStyle/>
          <a:p>
            <a:pPr marL="0" indent="0">
              <a:buNone/>
            </a:pPr>
            <a:endParaRPr lang="fr-FR" dirty="0"/>
          </a:p>
        </p:txBody>
      </p:sp>
      <p:sp>
        <p:nvSpPr>
          <p:cNvPr id="4" name="Rectangle 3"/>
          <p:cNvSpPr/>
          <p:nvPr/>
        </p:nvSpPr>
        <p:spPr>
          <a:xfrm>
            <a:off x="323528" y="1484784"/>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Entretien</a:t>
            </a:r>
            <a:r>
              <a:rPr lang="fr-FR" dirty="0" smtClean="0">
                <a:solidFill>
                  <a:schemeClr val="tx1"/>
                </a:solidFill>
              </a:rPr>
              <a:t> </a:t>
            </a:r>
            <a:endParaRPr lang="fr-FR" dirty="0">
              <a:solidFill>
                <a:schemeClr val="tx1"/>
              </a:solidFill>
            </a:endParaRPr>
          </a:p>
        </p:txBody>
      </p:sp>
      <p:sp>
        <p:nvSpPr>
          <p:cNvPr id="5" name="Rectangle 4"/>
          <p:cNvSpPr/>
          <p:nvPr/>
        </p:nvSpPr>
        <p:spPr>
          <a:xfrm>
            <a:off x="2987824" y="1365120"/>
            <a:ext cx="1872208" cy="1938448"/>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800" dirty="0" smtClean="0">
                <a:solidFill>
                  <a:schemeClr val="tx1"/>
                </a:solidFill>
              </a:rPr>
              <a:t>Rédaction de la convention de rupture</a:t>
            </a:r>
          </a:p>
          <a:p>
            <a:endParaRPr lang="fr-FR" sz="1800" dirty="0">
              <a:solidFill>
                <a:schemeClr val="tx1"/>
              </a:solidFill>
            </a:endParaRPr>
          </a:p>
          <a:p>
            <a:r>
              <a:rPr lang="fr-FR" sz="1800" dirty="0" smtClean="0">
                <a:solidFill>
                  <a:schemeClr val="tx1"/>
                </a:solidFill>
              </a:rPr>
              <a:t>Point de départ du délai de rétractation</a:t>
            </a:r>
            <a:endParaRPr lang="fr-FR" sz="1800" dirty="0">
              <a:solidFill>
                <a:schemeClr val="tx1"/>
              </a:solidFill>
            </a:endParaRPr>
          </a:p>
        </p:txBody>
      </p:sp>
      <p:sp>
        <p:nvSpPr>
          <p:cNvPr id="6" name="Rectangle 5"/>
          <p:cNvSpPr/>
          <p:nvPr/>
        </p:nvSpPr>
        <p:spPr>
          <a:xfrm>
            <a:off x="6081841" y="1720873"/>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Fin du délai de rétractation </a:t>
            </a:r>
            <a:endParaRPr lang="fr-FR" sz="1800" dirty="0">
              <a:solidFill>
                <a:schemeClr val="tx1"/>
              </a:solidFill>
            </a:endParaRPr>
          </a:p>
        </p:txBody>
      </p:sp>
      <p:sp>
        <p:nvSpPr>
          <p:cNvPr id="7" name="Flèche droite 6"/>
          <p:cNvSpPr/>
          <p:nvPr/>
        </p:nvSpPr>
        <p:spPr>
          <a:xfrm>
            <a:off x="2233537" y="1871113"/>
            <a:ext cx="644477" cy="45719"/>
          </a:xfrm>
          <a:prstGeom prst="right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4898904" y="2072734"/>
            <a:ext cx="1035860" cy="523220"/>
          </a:xfrm>
          <a:prstGeom prst="rect">
            <a:avLst/>
          </a:prstGeom>
          <a:noFill/>
        </p:spPr>
        <p:txBody>
          <a:bodyPr wrap="none" rtlCol="0">
            <a:spAutoFit/>
          </a:bodyPr>
          <a:lstStyle/>
          <a:p>
            <a:r>
              <a:rPr lang="fr-FR" sz="1400" dirty="0" smtClean="0"/>
              <a:t>15 jours</a:t>
            </a:r>
            <a:endParaRPr lang="fr-FR" sz="1400" dirty="0"/>
          </a:p>
          <a:p>
            <a:r>
              <a:rPr lang="fr-FR" sz="1400" dirty="0" smtClean="0"/>
              <a:t> calendaires</a:t>
            </a:r>
            <a:endParaRPr lang="fr-FR" sz="1400" dirty="0"/>
          </a:p>
        </p:txBody>
      </p:sp>
      <p:sp>
        <p:nvSpPr>
          <p:cNvPr id="9" name="Flèche vers le bas 8"/>
          <p:cNvSpPr/>
          <p:nvPr/>
        </p:nvSpPr>
        <p:spPr>
          <a:xfrm>
            <a:off x="6972226" y="2584969"/>
            <a:ext cx="45719" cy="432048"/>
          </a:xfrm>
          <a:prstGeom prst="down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240356" y="2709240"/>
            <a:ext cx="904415" cy="307777"/>
          </a:xfrm>
          <a:prstGeom prst="rect">
            <a:avLst/>
          </a:prstGeom>
          <a:noFill/>
        </p:spPr>
        <p:txBody>
          <a:bodyPr wrap="none" rtlCol="0">
            <a:spAutoFit/>
          </a:bodyPr>
          <a:lstStyle/>
          <a:p>
            <a:r>
              <a:rPr lang="fr-FR" sz="1400" dirty="0" smtClean="0"/>
              <a:t>+ 1 jour</a:t>
            </a:r>
            <a:endParaRPr lang="fr-FR" sz="1400" dirty="0"/>
          </a:p>
        </p:txBody>
      </p:sp>
      <p:sp>
        <p:nvSpPr>
          <p:cNvPr id="11" name="Rectangle 10"/>
          <p:cNvSpPr/>
          <p:nvPr/>
        </p:nvSpPr>
        <p:spPr>
          <a:xfrm>
            <a:off x="6121600" y="3140968"/>
            <a:ext cx="2182293"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Demande d’homologation à la </a:t>
            </a:r>
            <a:r>
              <a:rPr lang="fr-FR" sz="1800" dirty="0" err="1" smtClean="0">
                <a:solidFill>
                  <a:schemeClr val="tx1"/>
                </a:solidFill>
              </a:rPr>
              <a:t>Direccte</a:t>
            </a:r>
            <a:r>
              <a:rPr lang="fr-FR" sz="1800" dirty="0" smtClean="0">
                <a:solidFill>
                  <a:schemeClr val="tx1"/>
                </a:solidFill>
              </a:rPr>
              <a:t> </a:t>
            </a:r>
            <a:endParaRPr lang="fr-FR" sz="1800" dirty="0">
              <a:solidFill>
                <a:schemeClr val="tx1"/>
              </a:solidFill>
            </a:endParaRPr>
          </a:p>
        </p:txBody>
      </p:sp>
      <p:sp>
        <p:nvSpPr>
          <p:cNvPr id="12" name="Rectangle 11"/>
          <p:cNvSpPr/>
          <p:nvPr/>
        </p:nvSpPr>
        <p:spPr>
          <a:xfrm>
            <a:off x="6244954" y="4440926"/>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Homologation </a:t>
            </a:r>
            <a:endParaRPr lang="fr-FR" sz="1800" dirty="0">
              <a:solidFill>
                <a:schemeClr val="tx1"/>
              </a:solidFill>
            </a:endParaRPr>
          </a:p>
        </p:txBody>
      </p:sp>
      <p:sp>
        <p:nvSpPr>
          <p:cNvPr id="13" name="Flèche vers le bas 12"/>
          <p:cNvSpPr/>
          <p:nvPr/>
        </p:nvSpPr>
        <p:spPr>
          <a:xfrm flipH="1">
            <a:off x="6987028" y="4008878"/>
            <a:ext cx="106681" cy="432048"/>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7099637" y="4086772"/>
            <a:ext cx="1810111" cy="307777"/>
          </a:xfrm>
          <a:prstGeom prst="rect">
            <a:avLst/>
          </a:prstGeom>
          <a:noFill/>
        </p:spPr>
        <p:txBody>
          <a:bodyPr wrap="none" rtlCol="0">
            <a:spAutoFit/>
          </a:bodyPr>
          <a:lstStyle/>
          <a:p>
            <a:r>
              <a:rPr lang="fr-FR" sz="1400" dirty="0" smtClean="0"/>
              <a:t>15 jours ouvrables</a:t>
            </a:r>
            <a:endParaRPr lang="fr-FR" sz="1400" dirty="0"/>
          </a:p>
        </p:txBody>
      </p:sp>
      <p:sp>
        <p:nvSpPr>
          <p:cNvPr id="15" name="Rectangle 14"/>
          <p:cNvSpPr/>
          <p:nvPr/>
        </p:nvSpPr>
        <p:spPr>
          <a:xfrm>
            <a:off x="6272562" y="5661248"/>
            <a:ext cx="1872208" cy="864096"/>
          </a:xfrm>
          <a:prstGeom prst="rect">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smtClean="0">
                <a:solidFill>
                  <a:schemeClr val="tx1"/>
                </a:solidFill>
              </a:rPr>
              <a:t>Rupture du contrat </a:t>
            </a:r>
            <a:endParaRPr lang="fr-FR" sz="1800" dirty="0">
              <a:solidFill>
                <a:schemeClr val="tx1"/>
              </a:solidFill>
            </a:endParaRPr>
          </a:p>
        </p:txBody>
      </p:sp>
      <p:sp>
        <p:nvSpPr>
          <p:cNvPr id="16" name="Flèche vers le bas 15"/>
          <p:cNvSpPr/>
          <p:nvPr/>
        </p:nvSpPr>
        <p:spPr>
          <a:xfrm flipH="1">
            <a:off x="7079768" y="5386721"/>
            <a:ext cx="53341" cy="216024"/>
          </a:xfrm>
          <a:prstGeom prst="down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7340181" y="5353471"/>
            <a:ext cx="963712" cy="307777"/>
          </a:xfrm>
          <a:prstGeom prst="rect">
            <a:avLst/>
          </a:prstGeom>
          <a:noFill/>
        </p:spPr>
        <p:txBody>
          <a:bodyPr wrap="square" rtlCol="0">
            <a:spAutoFit/>
          </a:bodyPr>
          <a:lstStyle/>
          <a:p>
            <a:r>
              <a:rPr lang="fr-FR" sz="1400" dirty="0" smtClean="0"/>
              <a:t>+1 jour</a:t>
            </a:r>
            <a:endParaRPr lang="fr-FR" sz="1400" dirty="0"/>
          </a:p>
        </p:txBody>
      </p:sp>
      <p:sp>
        <p:nvSpPr>
          <p:cNvPr id="18" name="Flèche droite 17"/>
          <p:cNvSpPr/>
          <p:nvPr/>
        </p:nvSpPr>
        <p:spPr>
          <a:xfrm>
            <a:off x="5063284" y="1921540"/>
            <a:ext cx="840169" cy="45719"/>
          </a:xfrm>
          <a:prstGeom prst="rightArrow">
            <a:avLst/>
          </a:prstGeom>
          <a:solidFill>
            <a:srgbClr val="FFCC99"/>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bwMode="auto">
          <a:xfrm>
            <a:off x="1115616" y="3573016"/>
            <a:ext cx="2808312" cy="1732006"/>
          </a:xfrm>
          <a:prstGeom prst="rect">
            <a:avLst/>
          </a:prstGeom>
          <a:no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21" name="ZoneTexte 20"/>
          <p:cNvSpPr txBox="1"/>
          <p:nvPr/>
        </p:nvSpPr>
        <p:spPr>
          <a:xfrm>
            <a:off x="1136434" y="3640495"/>
            <a:ext cx="4083638" cy="1938992"/>
          </a:xfrm>
          <a:prstGeom prst="rect">
            <a:avLst/>
          </a:prstGeom>
          <a:noFill/>
        </p:spPr>
        <p:txBody>
          <a:bodyPr wrap="square" rtlCol="0">
            <a:spAutoFit/>
          </a:bodyPr>
          <a:lstStyle/>
          <a:p>
            <a:pPr marL="342900" indent="-342900" algn="l">
              <a:buFont typeface="Arial" panose="020B0604020202020204" pitchFamily="34" charset="0"/>
              <a:buChar char="•"/>
            </a:pPr>
            <a:r>
              <a:rPr lang="fr-FR" dirty="0" smtClean="0"/>
              <a:t>La procédure dure environ 40 jours</a:t>
            </a:r>
          </a:p>
          <a:p>
            <a:pPr marL="342900" indent="-342900" algn="l">
              <a:buFont typeface="Arial" panose="020B0604020202020204" pitchFamily="34" charset="0"/>
              <a:buChar char="•"/>
            </a:pPr>
            <a:r>
              <a:rPr lang="fr-FR" dirty="0" smtClean="0"/>
              <a:t>Le salarié travaille pendant toute la procédure</a:t>
            </a:r>
          </a:p>
          <a:p>
            <a:pPr marL="342900" indent="-342900" algn="l">
              <a:buFont typeface="Arial" panose="020B0604020202020204" pitchFamily="34" charset="0"/>
              <a:buChar char="•"/>
            </a:pPr>
            <a:r>
              <a:rPr lang="fr-FR" dirty="0" smtClean="0"/>
              <a:t>Pas de notion de préavis</a:t>
            </a:r>
            <a:endParaRPr lang="fr-FR" dirty="0"/>
          </a:p>
        </p:txBody>
      </p:sp>
      <p:sp>
        <p:nvSpPr>
          <p:cNvPr id="20" name="Espace réservé du numéro de diapositive 19"/>
          <p:cNvSpPr>
            <a:spLocks noGrp="1"/>
          </p:cNvSpPr>
          <p:nvPr>
            <p:ph type="sldNum" sz="quarter" idx="12"/>
          </p:nvPr>
        </p:nvSpPr>
        <p:spPr/>
        <p:txBody>
          <a:bodyPr/>
          <a:lstStyle/>
          <a:p>
            <a:fld id="{EEA4A130-079B-4FD0-B445-FD5F1E6C72F1}" type="slidenum">
              <a:rPr lang="fr-FR" smtClean="0"/>
              <a:t>101</a:t>
            </a:fld>
            <a:endParaRPr lang="fr-FR"/>
          </a:p>
        </p:txBody>
      </p:sp>
    </p:spTree>
    <p:extLst>
      <p:ext uri="{BB962C8B-B14F-4D97-AF65-F5344CB8AC3E}">
        <p14:creationId xmlns:p14="http://schemas.microsoft.com/office/powerpoint/2010/main" val="1722546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avantages de la rupture conventionnelle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970866137"/>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102</a:t>
            </a:fld>
            <a:endParaRPr lang="fr-FR"/>
          </a:p>
        </p:txBody>
      </p:sp>
    </p:spTree>
    <p:extLst>
      <p:ext uri="{BB962C8B-B14F-4D97-AF65-F5344CB8AC3E}">
        <p14:creationId xmlns:p14="http://schemas.microsoft.com/office/powerpoint/2010/main" val="1921201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a:t>Mode de rupture très utilisé</a:t>
            </a:r>
          </a:p>
          <a:p>
            <a:pPr lvl="1"/>
            <a:r>
              <a:rPr lang="fr-FR" sz="2000" dirty="0"/>
              <a:t>En 2012 : 320 000 RC</a:t>
            </a:r>
          </a:p>
          <a:p>
            <a:pPr lvl="1"/>
            <a:r>
              <a:rPr lang="fr-FR" sz="2000" dirty="0"/>
              <a:t>En 2013: 314 000</a:t>
            </a:r>
          </a:p>
          <a:p>
            <a:pPr lvl="1"/>
            <a:r>
              <a:rPr lang="fr-FR" sz="2000" dirty="0"/>
              <a:t>En 2014 : 333 306</a:t>
            </a:r>
          </a:p>
          <a:p>
            <a:pPr lvl="1"/>
            <a:r>
              <a:rPr lang="fr-FR" sz="2000" dirty="0"/>
              <a:t>Entre 20 000 et 32 000 RC signées par mois !</a:t>
            </a:r>
          </a:p>
          <a:p>
            <a:pPr lvl="1"/>
            <a:r>
              <a:rPr lang="fr-FR" sz="2000" dirty="0"/>
              <a:t>Plus de 1,8M  de RC signées depuis 2008 !</a:t>
            </a:r>
          </a:p>
          <a:p>
            <a:r>
              <a:rPr lang="fr-FR" dirty="0"/>
              <a:t>Raisons de la rupture conventionnelle</a:t>
            </a:r>
          </a:p>
          <a:p>
            <a:pPr lvl="1">
              <a:buFont typeface="Courier New" panose="02070309020205020404" pitchFamily="49" charset="0"/>
              <a:buChar char="o"/>
            </a:pPr>
            <a:r>
              <a:rPr lang="fr-FR" sz="2000" dirty="0"/>
              <a:t>Insatisfaction liée au salaire et au contenu du travail (39%)</a:t>
            </a:r>
          </a:p>
          <a:p>
            <a:pPr lvl="1">
              <a:buFont typeface="Courier New" panose="02070309020205020404" pitchFamily="49" charset="0"/>
              <a:buChar char="o"/>
            </a:pPr>
            <a:r>
              <a:rPr lang="fr-FR" sz="2000" dirty="0"/>
              <a:t>Mésentente entre salarié et hiérarchie (46%)</a:t>
            </a:r>
          </a:p>
          <a:p>
            <a:pPr lvl="1">
              <a:buFont typeface="Courier New" panose="02070309020205020404" pitchFamily="49" charset="0"/>
              <a:buChar char="o"/>
            </a:pPr>
            <a:r>
              <a:rPr lang="fr-FR" sz="2000" dirty="0"/>
              <a:t>Existence d’un nouveau projet professionnel ou personnel (37%)</a:t>
            </a:r>
          </a:p>
          <a:p>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103</a:t>
            </a:fld>
            <a:endParaRPr lang="fr-FR"/>
          </a:p>
        </p:txBody>
      </p:sp>
      <p:sp>
        <p:nvSpPr>
          <p:cNvPr id="4" name="Titre 3"/>
          <p:cNvSpPr>
            <a:spLocks noGrp="1"/>
          </p:cNvSpPr>
          <p:nvPr>
            <p:ph type="title"/>
          </p:nvPr>
        </p:nvSpPr>
        <p:spPr/>
        <p:txBody>
          <a:bodyPr/>
          <a:lstStyle/>
          <a:p>
            <a:r>
              <a:rPr lang="fr-FR" dirty="0" smtClean="0"/>
              <a:t>Bilan rupture conventionnelle</a:t>
            </a:r>
            <a:endParaRPr lang="fr-FR" dirty="0"/>
          </a:p>
        </p:txBody>
      </p:sp>
      <p:sp>
        <p:nvSpPr>
          <p:cNvPr id="5" name="Flèche droite 4"/>
          <p:cNvSpPr/>
          <p:nvPr/>
        </p:nvSpPr>
        <p:spPr>
          <a:xfrm>
            <a:off x="614135" y="5497986"/>
            <a:ext cx="895350" cy="50482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864098" y="5284288"/>
            <a:ext cx="7148934" cy="923330"/>
          </a:xfrm>
          <a:prstGeom prst="rect">
            <a:avLst/>
          </a:prstGeom>
          <a:noFill/>
          <a:ln>
            <a:solidFill>
              <a:srgbClr val="C00000"/>
            </a:solidFill>
          </a:ln>
        </p:spPr>
        <p:txBody>
          <a:bodyPr wrap="square" rtlCol="0">
            <a:spAutoFit/>
          </a:bodyPr>
          <a:lstStyle/>
          <a:p>
            <a:r>
              <a:rPr lang="fr-FR" dirty="0" smtClean="0"/>
              <a:t>La RC est souvent  utilisée pour se séparer d’un salarié et en</a:t>
            </a:r>
          </a:p>
          <a:p>
            <a:r>
              <a:rPr lang="fr-FR" dirty="0"/>
              <a:t>v</a:t>
            </a:r>
            <a:r>
              <a:rPr lang="fr-FR" dirty="0" smtClean="0"/>
              <a:t>ue d’éviter un litige lié au licenciement, elle se fait souvent à </a:t>
            </a:r>
          </a:p>
          <a:p>
            <a:r>
              <a:rPr lang="fr-FR" dirty="0"/>
              <a:t>l</a:t>
            </a:r>
            <a:r>
              <a:rPr lang="fr-FR" dirty="0" smtClean="0"/>
              <a:t>’initiative de l’employeur</a:t>
            </a:r>
            <a:endParaRPr lang="fr-FR" dirty="0"/>
          </a:p>
        </p:txBody>
      </p:sp>
    </p:spTree>
    <p:extLst>
      <p:ext uri="{BB962C8B-B14F-4D97-AF65-F5344CB8AC3E}">
        <p14:creationId xmlns:p14="http://schemas.microsoft.com/office/powerpoint/2010/main" val="375175916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lnSpcReduction="10000"/>
          </a:bodyPr>
          <a:lstStyle/>
          <a:p>
            <a:r>
              <a:rPr lang="fr-FR" dirty="0"/>
              <a:t>La rupture conventionnelle homologuée peut être imposée par l’employeur</a:t>
            </a:r>
          </a:p>
          <a:p>
            <a:pPr lvl="1">
              <a:buFont typeface="Wingdings" pitchFamily="2" charset="2"/>
              <a:buChar char="q"/>
            </a:pPr>
            <a:r>
              <a:rPr lang="fr-FR" dirty="0"/>
              <a:t>Vrai		Faux</a:t>
            </a:r>
          </a:p>
          <a:p>
            <a:pPr marL="393192" lvl="1" indent="0">
              <a:buNone/>
            </a:pPr>
            <a:endParaRPr lang="fr-FR" dirty="0"/>
          </a:p>
          <a:p>
            <a:r>
              <a:rPr lang="fr-FR" dirty="0"/>
              <a:t>La rupture conventionnelle est possible pour tous les salariés</a:t>
            </a:r>
          </a:p>
          <a:p>
            <a:pPr lvl="1">
              <a:buFont typeface="Wingdings" pitchFamily="2" charset="2"/>
              <a:buChar char="q"/>
            </a:pPr>
            <a:r>
              <a:rPr lang="fr-FR" dirty="0"/>
              <a:t>Vrai		Faux</a:t>
            </a:r>
          </a:p>
          <a:p>
            <a:pPr marL="393192" lvl="1" indent="0">
              <a:buNone/>
            </a:pPr>
            <a:endParaRPr lang="fr-FR" dirty="0"/>
          </a:p>
          <a:p>
            <a:r>
              <a:rPr lang="fr-FR" dirty="0"/>
              <a:t>L’indemnité de rupture conventionnelle est supérieure à l’indemnité de licenciement</a:t>
            </a:r>
          </a:p>
          <a:p>
            <a:pPr lvl="1">
              <a:buFont typeface="Wingdings" pitchFamily="2" charset="2"/>
              <a:buChar char="q"/>
            </a:pPr>
            <a:r>
              <a:rPr lang="fr-FR" dirty="0"/>
              <a:t> vrai		Faux</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104</a:t>
            </a:fld>
            <a:endParaRPr lang="fr-FR"/>
          </a:p>
        </p:txBody>
      </p:sp>
    </p:spTree>
    <p:extLst>
      <p:ext uri="{BB962C8B-B14F-4D97-AF65-F5344CB8AC3E}">
        <p14:creationId xmlns:p14="http://schemas.microsoft.com/office/powerpoint/2010/main" val="405268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s’entrainer</a:t>
            </a:r>
            <a:endParaRPr lang="fr-FR" dirty="0"/>
          </a:p>
        </p:txBody>
      </p:sp>
      <p:sp>
        <p:nvSpPr>
          <p:cNvPr id="3" name="Espace réservé du contenu 2"/>
          <p:cNvSpPr>
            <a:spLocks noGrp="1"/>
          </p:cNvSpPr>
          <p:nvPr>
            <p:ph idx="1"/>
          </p:nvPr>
        </p:nvSpPr>
        <p:spPr/>
        <p:txBody>
          <a:bodyPr/>
          <a:lstStyle/>
          <a:p>
            <a:r>
              <a:rPr lang="fr-FR" dirty="0" smtClean="0"/>
              <a:t>La rupture  conventionnelle coûte moins cher à l’entreprise qu’un licenciement pour motif personnel</a:t>
            </a:r>
          </a:p>
          <a:p>
            <a:pPr lvl="1"/>
            <a:r>
              <a:rPr lang="fr-FR" dirty="0" smtClean="0"/>
              <a:t>Vrai 		Faux</a:t>
            </a:r>
          </a:p>
          <a:p>
            <a:r>
              <a:rPr lang="fr-FR" dirty="0" smtClean="0"/>
              <a:t>La rupture conventionnelle d’un délégué du personnel est interdite</a:t>
            </a:r>
          </a:p>
          <a:p>
            <a:pPr lvl="1"/>
            <a:r>
              <a:rPr lang="fr-FR" dirty="0" smtClean="0"/>
              <a:t>Vrai		Faux</a:t>
            </a:r>
          </a:p>
          <a:p>
            <a:r>
              <a:rPr lang="fr-FR" dirty="0" smtClean="0"/>
              <a:t>La rupture conventionnelle pendant un arrêt maladie est interdite</a:t>
            </a:r>
          </a:p>
          <a:p>
            <a:pPr lvl="1"/>
            <a:r>
              <a:rPr lang="fr-FR" dirty="0" smtClean="0"/>
              <a:t>Vrai		Faux</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105</a:t>
            </a:fld>
            <a:endParaRPr lang="fr-FR"/>
          </a:p>
        </p:txBody>
      </p:sp>
    </p:spTree>
    <p:extLst>
      <p:ext uri="{BB962C8B-B14F-4D97-AF65-F5344CB8AC3E}">
        <p14:creationId xmlns:p14="http://schemas.microsoft.com/office/powerpoint/2010/main" val="48103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fr-FR" dirty="0" smtClean="0"/>
              <a:t>Hiérarchie des sources de droit</a:t>
            </a:r>
            <a:br>
              <a:rPr lang="fr-FR" dirty="0" smtClean="0"/>
            </a:br>
            <a:r>
              <a:rPr lang="fr-FR" sz="3100" dirty="0" smtClean="0"/>
              <a:t>avant ordonnances Macron(2017)</a:t>
            </a:r>
            <a:endParaRPr lang="fr-FR" sz="3100" dirty="0"/>
          </a:p>
        </p:txBody>
      </p:sp>
      <p:sp>
        <p:nvSpPr>
          <p:cNvPr id="8" name="ZoneTexte 7"/>
          <p:cNvSpPr txBox="1"/>
          <p:nvPr/>
        </p:nvSpPr>
        <p:spPr>
          <a:xfrm>
            <a:off x="6452592" y="1853208"/>
            <a:ext cx="2088232" cy="369332"/>
          </a:xfrm>
          <a:prstGeom prst="rect">
            <a:avLst/>
          </a:prstGeom>
          <a:noFill/>
        </p:spPr>
        <p:txBody>
          <a:bodyPr wrap="square" rtlCol="0">
            <a:spAutoFit/>
          </a:bodyPr>
          <a:lstStyle/>
          <a:p>
            <a:endParaRPr lang="fr-FR" dirty="0"/>
          </a:p>
        </p:txBody>
      </p:sp>
      <p:sp>
        <p:nvSpPr>
          <p:cNvPr id="6" name="Espace réservé du contenu 5"/>
          <p:cNvSpPr>
            <a:spLocks noGrp="1"/>
          </p:cNvSpPr>
          <p:nvPr>
            <p:ph idx="1"/>
          </p:nvPr>
        </p:nvSpPr>
        <p:spPr/>
        <p:txBody>
          <a:bodyPr/>
          <a:lstStyle/>
          <a:p>
            <a:pPr marL="109728" indent="0">
              <a:buNone/>
            </a:pPr>
            <a:endParaRPr lang="fr-FR" dirty="0"/>
          </a:p>
        </p:txBody>
      </p:sp>
      <p:sp>
        <p:nvSpPr>
          <p:cNvPr id="7" name="Triangle isocèle 6"/>
          <p:cNvSpPr/>
          <p:nvPr/>
        </p:nvSpPr>
        <p:spPr>
          <a:xfrm>
            <a:off x="1068520" y="1465292"/>
            <a:ext cx="7920880" cy="4896544"/>
          </a:xfrm>
          <a:prstGeom prs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Traités internationaux</a:t>
            </a:r>
          </a:p>
          <a:p>
            <a:pPr algn="ctr"/>
            <a:r>
              <a:rPr lang="fr-FR" dirty="0" smtClean="0">
                <a:solidFill>
                  <a:schemeClr val="tx1"/>
                </a:solidFill>
              </a:rPr>
              <a:t>Droit communautaire</a:t>
            </a:r>
          </a:p>
          <a:p>
            <a:pPr algn="ctr"/>
            <a:r>
              <a:rPr lang="fr-FR" dirty="0" smtClean="0">
                <a:solidFill>
                  <a:schemeClr val="tx1"/>
                </a:solidFill>
              </a:rPr>
              <a:t>Constitution</a:t>
            </a:r>
          </a:p>
          <a:p>
            <a:pPr algn="ctr"/>
            <a:r>
              <a:rPr lang="fr-FR" dirty="0" smtClean="0">
                <a:solidFill>
                  <a:schemeClr val="tx1"/>
                </a:solidFill>
              </a:rPr>
              <a:t>Lois</a:t>
            </a:r>
          </a:p>
          <a:p>
            <a:pPr algn="ctr"/>
            <a:r>
              <a:rPr lang="fr-FR" dirty="0" smtClean="0">
                <a:solidFill>
                  <a:schemeClr val="tx1"/>
                </a:solidFill>
              </a:rPr>
              <a:t>Conventions collectives</a:t>
            </a:r>
          </a:p>
          <a:p>
            <a:pPr algn="ctr"/>
            <a:r>
              <a:rPr lang="fr-FR" dirty="0" smtClean="0">
                <a:solidFill>
                  <a:schemeClr val="tx1"/>
                </a:solidFill>
              </a:rPr>
              <a:t>Accords collectifs</a:t>
            </a:r>
          </a:p>
          <a:p>
            <a:pPr algn="ctr"/>
            <a:r>
              <a:rPr lang="fr-FR" dirty="0" smtClean="0">
                <a:solidFill>
                  <a:schemeClr val="tx1"/>
                </a:solidFill>
              </a:rPr>
              <a:t>Usages</a:t>
            </a:r>
          </a:p>
          <a:p>
            <a:pPr algn="ctr"/>
            <a:r>
              <a:rPr lang="fr-FR" dirty="0" smtClean="0">
                <a:solidFill>
                  <a:schemeClr val="tx1"/>
                </a:solidFill>
              </a:rPr>
              <a:t>Contrat de travail</a:t>
            </a:r>
          </a:p>
          <a:p>
            <a:pPr algn="ctr"/>
            <a:endParaRPr lang="fr-FR" dirty="0">
              <a:solidFill>
                <a:schemeClr val="tx1"/>
              </a:solidFill>
            </a:endParaRPr>
          </a:p>
          <a:p>
            <a:pPr algn="ctr"/>
            <a:endParaRPr lang="fr-FR" dirty="0" smtClean="0">
              <a:solidFill>
                <a:schemeClr val="tx1"/>
              </a:solidFill>
            </a:endParaRPr>
          </a:p>
          <a:p>
            <a:pPr algn="ctr"/>
            <a:endParaRPr lang="fr-FR" dirty="0">
              <a:solidFill>
                <a:schemeClr val="tx1"/>
              </a:solidFill>
            </a:endParaRPr>
          </a:p>
          <a:p>
            <a:pPr algn="ctr"/>
            <a:endParaRPr lang="fr-FR" dirty="0" smtClean="0">
              <a:solidFill>
                <a:schemeClr val="tx1"/>
              </a:solidFill>
            </a:endParaRPr>
          </a:p>
          <a:p>
            <a:pPr algn="ctr"/>
            <a:endParaRPr lang="fr-FR" dirty="0">
              <a:solidFill>
                <a:schemeClr val="tx1"/>
              </a:solidFill>
            </a:endParaRPr>
          </a:p>
          <a:p>
            <a:pPr algn="ctr"/>
            <a:endParaRPr lang="fr-FR" dirty="0">
              <a:solidFill>
                <a:schemeClr val="tx1"/>
              </a:solidFill>
            </a:endParaRPr>
          </a:p>
        </p:txBody>
      </p:sp>
      <p:sp>
        <p:nvSpPr>
          <p:cNvPr id="9" name="ZoneTexte 8"/>
          <p:cNvSpPr txBox="1"/>
          <p:nvPr/>
        </p:nvSpPr>
        <p:spPr>
          <a:xfrm>
            <a:off x="4983241" y="1853208"/>
            <a:ext cx="45719" cy="369332"/>
          </a:xfrm>
          <a:prstGeom prst="rect">
            <a:avLst/>
          </a:prstGeom>
          <a:noFill/>
        </p:spPr>
        <p:txBody>
          <a:bodyPr wrap="square" rtlCol="0">
            <a:spAutoFit/>
          </a:bodyPr>
          <a:lstStyle/>
          <a:p>
            <a:endParaRPr lang="fr-FR" dirty="0"/>
          </a:p>
        </p:txBody>
      </p:sp>
      <p:sp>
        <p:nvSpPr>
          <p:cNvPr id="10" name="Ellipse 9"/>
          <p:cNvSpPr/>
          <p:nvPr/>
        </p:nvSpPr>
        <p:spPr>
          <a:xfrm>
            <a:off x="179512" y="2037874"/>
            <a:ext cx="3024336" cy="1751166"/>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u="sng" dirty="0">
                <a:solidFill>
                  <a:schemeClr val="tx1"/>
                </a:solidFill>
              </a:rPr>
              <a:t>Hiérarchie des normes </a:t>
            </a:r>
            <a:r>
              <a:rPr lang="fr-FR" sz="1600" b="1" dirty="0">
                <a:solidFill>
                  <a:schemeClr val="tx1"/>
                </a:solidFill>
              </a:rPr>
              <a:t>:les normes inférieures respectent les normes supérieures</a:t>
            </a:r>
            <a:endParaRPr lang="fr-FR" sz="1600" dirty="0">
              <a:solidFill>
                <a:schemeClr val="tx1"/>
              </a:solidFill>
            </a:endParaRPr>
          </a:p>
        </p:txBody>
      </p:sp>
      <p:sp>
        <p:nvSpPr>
          <p:cNvPr id="2" name="Espace réservé du numéro de diapositive 1"/>
          <p:cNvSpPr>
            <a:spLocks noGrp="1"/>
          </p:cNvSpPr>
          <p:nvPr>
            <p:ph type="sldNum" sz="quarter" idx="12"/>
          </p:nvPr>
        </p:nvSpPr>
        <p:spPr/>
        <p:txBody>
          <a:bodyPr/>
          <a:lstStyle/>
          <a:p>
            <a:fld id="{3D8AEB55-259F-4E1D-A4CE-E9C2E3F018E0}" type="slidenum">
              <a:rPr lang="fr-FR" smtClean="0"/>
              <a:t>11</a:t>
            </a:fld>
            <a:endParaRPr lang="fr-FR"/>
          </a:p>
        </p:txBody>
      </p:sp>
      <p:sp>
        <p:nvSpPr>
          <p:cNvPr id="11" name="Ellipse 10"/>
          <p:cNvSpPr/>
          <p:nvPr/>
        </p:nvSpPr>
        <p:spPr>
          <a:xfrm>
            <a:off x="5516488" y="1403797"/>
            <a:ext cx="3024336" cy="1751166"/>
          </a:xfrm>
          <a:prstGeom prst="ellipse">
            <a:avLst/>
          </a:prstGeom>
          <a:solidFill>
            <a:schemeClr val="accent5">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u="sng" dirty="0" smtClean="0">
                <a:solidFill>
                  <a:schemeClr val="tx1"/>
                </a:solidFill>
              </a:rPr>
              <a:t>Principe de faveur</a:t>
            </a:r>
            <a:r>
              <a:rPr lang="fr-FR" sz="1600" b="1" dirty="0" smtClean="0">
                <a:solidFill>
                  <a:schemeClr val="tx1"/>
                </a:solidFill>
              </a:rPr>
              <a:t>:  </a:t>
            </a:r>
            <a:r>
              <a:rPr lang="fr-FR" sz="1600" dirty="0" smtClean="0">
                <a:solidFill>
                  <a:schemeClr val="tx1"/>
                </a:solidFill>
              </a:rPr>
              <a:t>si conflit entre </a:t>
            </a:r>
            <a:r>
              <a:rPr lang="fr-FR" sz="1600" dirty="0" err="1" smtClean="0">
                <a:solidFill>
                  <a:schemeClr val="tx1"/>
                </a:solidFill>
              </a:rPr>
              <a:t>pls</a:t>
            </a:r>
            <a:r>
              <a:rPr lang="fr-FR" sz="1600" dirty="0" smtClean="0">
                <a:solidFill>
                  <a:schemeClr val="tx1"/>
                </a:solidFill>
              </a:rPr>
              <a:t> normes, </a:t>
            </a:r>
            <a:r>
              <a:rPr lang="fr-FR" sz="1600" u="sng" dirty="0" smtClean="0">
                <a:solidFill>
                  <a:schemeClr val="tx1"/>
                </a:solidFill>
              </a:rPr>
              <a:t>application </a:t>
            </a:r>
            <a:r>
              <a:rPr lang="fr-FR" sz="1600" u="sng" dirty="0">
                <a:solidFill>
                  <a:schemeClr val="tx1"/>
                </a:solidFill>
              </a:rPr>
              <a:t>de la norme la plus favorable </a:t>
            </a:r>
            <a:r>
              <a:rPr lang="fr-FR" sz="1600" dirty="0">
                <a:solidFill>
                  <a:schemeClr val="tx1"/>
                </a:solidFill>
              </a:rPr>
              <a:t>au salarié</a:t>
            </a:r>
          </a:p>
        </p:txBody>
      </p:sp>
    </p:spTree>
    <p:extLst>
      <p:ext uri="{BB962C8B-B14F-4D97-AF65-F5344CB8AC3E}">
        <p14:creationId xmlns:p14="http://schemas.microsoft.com/office/powerpoint/2010/main" val="1161841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Evolution des sources</a:t>
            </a:r>
            <a:endParaRPr lang="fr-FR" dirty="0"/>
          </a:p>
        </p:txBody>
      </p:sp>
      <p:sp>
        <p:nvSpPr>
          <p:cNvPr id="3" name="Espace réservé du numéro de diapositive 2"/>
          <p:cNvSpPr>
            <a:spLocks noGrp="1"/>
          </p:cNvSpPr>
          <p:nvPr>
            <p:ph type="sldNum" sz="quarter" idx="12"/>
          </p:nvPr>
        </p:nvSpPr>
        <p:spPr/>
        <p:txBody>
          <a:bodyPr/>
          <a:lstStyle/>
          <a:p>
            <a:fld id="{3BC203EE-C538-43DB-87DD-CBA0AB4CCDD0}" type="slidenum">
              <a:rPr lang="en-GB" smtClean="0"/>
              <a:pPr/>
              <a:t>12</a:t>
            </a:fld>
            <a:endParaRPr lang="en-GB"/>
          </a:p>
        </p:txBody>
      </p:sp>
      <p:sp>
        <p:nvSpPr>
          <p:cNvPr id="4" name="Espace réservé du pied de page 3"/>
          <p:cNvSpPr>
            <a:spLocks noGrp="1"/>
          </p:cNvSpPr>
          <p:nvPr>
            <p:ph type="ftr" sz="quarter" idx="11"/>
          </p:nvPr>
        </p:nvSpPr>
        <p:spPr/>
        <p:txBody>
          <a:bodyPr/>
          <a:lstStyle/>
          <a:p>
            <a:r>
              <a:rPr lang="en-IN" smtClean="0"/>
              <a:t>EVERY STEP OF THE WAY</a:t>
            </a:r>
            <a:endParaRPr lang="en-GB" dirty="0"/>
          </a:p>
        </p:txBody>
      </p:sp>
      <p:sp>
        <p:nvSpPr>
          <p:cNvPr id="5" name="Espace réservé du contenu 4"/>
          <p:cNvSpPr>
            <a:spLocks noGrp="1"/>
          </p:cNvSpPr>
          <p:nvPr>
            <p:ph idx="13"/>
          </p:nvPr>
        </p:nvSpPr>
        <p:spPr/>
        <p:txBody>
          <a:bodyPr/>
          <a:lstStyle/>
          <a:p>
            <a:pPr marL="214313" indent="-214313">
              <a:buFont typeface="Arial" panose="020B0604020202020204" pitchFamily="34" charset="0"/>
              <a:buChar char="•"/>
            </a:pPr>
            <a:r>
              <a:rPr lang="fr-FR" sz="1800" dirty="0" smtClean="0"/>
              <a:t>Recul de la loi et donc de l’Etat</a:t>
            </a:r>
          </a:p>
          <a:p>
            <a:pPr marL="214313" indent="-214313">
              <a:buFont typeface="Arial" panose="020B0604020202020204" pitchFamily="34" charset="0"/>
              <a:buChar char="•"/>
            </a:pPr>
            <a:r>
              <a:rPr lang="fr-FR" sz="1800" dirty="0" smtClean="0"/>
              <a:t>Volonté de laisser aux acteurs le soin d’édicter leurs propres règles</a:t>
            </a:r>
          </a:p>
          <a:p>
            <a:pPr marL="728663" lvl="1" indent="-214313"/>
            <a:r>
              <a:rPr lang="fr-FR" sz="1800" dirty="0" smtClean="0"/>
              <a:t>Au niveau de l’entreprise</a:t>
            </a:r>
          </a:p>
          <a:p>
            <a:pPr marL="728663" lvl="1" indent="-214313"/>
            <a:r>
              <a:rPr lang="fr-FR" sz="1800" dirty="0" smtClean="0"/>
              <a:t>Au niveau de la branche (industrie pharmaceutique)</a:t>
            </a:r>
          </a:p>
          <a:p>
            <a:pPr marL="214313" indent="-214313">
              <a:buFont typeface="Arial" panose="020B0604020202020204" pitchFamily="34" charset="0"/>
              <a:buChar char="•"/>
            </a:pPr>
            <a:r>
              <a:rPr lang="fr-FR" sz="1800" b="1" dirty="0" smtClean="0"/>
              <a:t>Les ordonnances MACRON </a:t>
            </a:r>
            <a:r>
              <a:rPr lang="fr-FR" sz="1800" dirty="0" smtClean="0"/>
              <a:t>donnent la possibilité d’inverser la pyramide des sources (= inversion de la hiérarchie des sources de droit) en consacrant :</a:t>
            </a:r>
          </a:p>
          <a:p>
            <a:pPr marL="728663" lvl="1" indent="-214313"/>
            <a:r>
              <a:rPr lang="fr-FR" sz="1800" b="1" dirty="0" smtClean="0">
                <a:solidFill>
                  <a:schemeClr val="accent1">
                    <a:lumMod val="75000"/>
                  </a:schemeClr>
                </a:solidFill>
              </a:rPr>
              <a:t>La primauté de l’accord collectif </a:t>
            </a:r>
            <a:r>
              <a:rPr lang="fr-FR" sz="1800" dirty="0" smtClean="0"/>
              <a:t>(d’entreprise ou de branche)</a:t>
            </a:r>
          </a:p>
          <a:p>
            <a:pPr marL="728663" lvl="1" indent="-214313"/>
            <a:r>
              <a:rPr lang="fr-FR" sz="1800" dirty="0" smtClean="0"/>
              <a:t>En faisant reculer la loi </a:t>
            </a:r>
          </a:p>
          <a:p>
            <a:pPr marL="728663" lvl="1" indent="-214313"/>
            <a:r>
              <a:rPr lang="fr-FR" sz="1800" dirty="0" smtClean="0"/>
              <a:t>En introduisant plus de flexibilité pour les entreprises</a:t>
            </a:r>
          </a:p>
          <a:p>
            <a:pPr marL="728663" lvl="1" indent="-214313"/>
            <a:endParaRPr lang="fr-FR" dirty="0"/>
          </a:p>
          <a:p>
            <a:pPr marL="728663" lvl="1" indent="-214313"/>
            <a:endParaRPr lang="fr-FR" dirty="0"/>
          </a:p>
        </p:txBody>
      </p:sp>
      <p:sp>
        <p:nvSpPr>
          <p:cNvPr id="6" name="Sous-titre 5"/>
          <p:cNvSpPr>
            <a:spLocks noGrp="1"/>
          </p:cNvSpPr>
          <p:nvPr>
            <p:ph type="subTitle" idx="1"/>
          </p:nvPr>
        </p:nvSpPr>
        <p:spPr/>
        <p:txBody>
          <a:bodyPr/>
          <a:lstStyle/>
          <a:p>
            <a:endParaRPr lang="fr-FR" dirty="0"/>
          </a:p>
        </p:txBody>
      </p:sp>
      <p:sp>
        <p:nvSpPr>
          <p:cNvPr id="7" name="Flèche droite 6"/>
          <p:cNvSpPr/>
          <p:nvPr/>
        </p:nvSpPr>
        <p:spPr>
          <a:xfrm>
            <a:off x="922735" y="5085184"/>
            <a:ext cx="548739" cy="253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8" name="ZoneTexte 7"/>
          <p:cNvSpPr txBox="1"/>
          <p:nvPr/>
        </p:nvSpPr>
        <p:spPr>
          <a:xfrm>
            <a:off x="1619672" y="4935143"/>
            <a:ext cx="6968574" cy="646331"/>
          </a:xfrm>
          <a:prstGeom prst="rect">
            <a:avLst/>
          </a:prstGeom>
          <a:noFill/>
          <a:ln>
            <a:solidFill>
              <a:schemeClr val="accent1">
                <a:lumMod val="75000"/>
              </a:schemeClr>
            </a:solidFill>
          </a:ln>
        </p:spPr>
        <p:txBody>
          <a:bodyPr wrap="none" rtlCol="0">
            <a:spAutoFit/>
          </a:bodyPr>
          <a:lstStyle/>
          <a:p>
            <a:r>
              <a:rPr lang="fr-FR" dirty="0">
                <a:solidFill>
                  <a:srgbClr val="C00000"/>
                </a:solidFill>
              </a:rPr>
              <a:t>Mais tant que l’accord collectif n’a pas été négocié ou signé</a:t>
            </a:r>
            <a:r>
              <a:rPr lang="fr-FR" dirty="0" smtClean="0">
                <a:solidFill>
                  <a:srgbClr val="C00000"/>
                </a:solidFill>
              </a:rPr>
              <a:t>,</a:t>
            </a:r>
          </a:p>
          <a:p>
            <a:r>
              <a:rPr lang="fr-FR" dirty="0" smtClean="0">
                <a:solidFill>
                  <a:srgbClr val="C00000"/>
                </a:solidFill>
              </a:rPr>
              <a:t> </a:t>
            </a:r>
            <a:r>
              <a:rPr lang="fr-FR" dirty="0">
                <a:solidFill>
                  <a:srgbClr val="C00000"/>
                </a:solidFill>
              </a:rPr>
              <a:t>la loi continue de s’appliquer !</a:t>
            </a:r>
          </a:p>
        </p:txBody>
      </p:sp>
    </p:spTree>
    <p:extLst>
      <p:ext uri="{BB962C8B-B14F-4D97-AF65-F5344CB8AC3E}">
        <p14:creationId xmlns:p14="http://schemas.microsoft.com/office/powerpoint/2010/main" val="2410120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AUJOURD’hui</a:t>
            </a:r>
            <a:endParaRPr lang="fr-FR" dirty="0"/>
          </a:p>
        </p:txBody>
      </p:sp>
      <p:sp>
        <p:nvSpPr>
          <p:cNvPr id="3" name="Espace réservé du numéro de diapositive 2"/>
          <p:cNvSpPr>
            <a:spLocks noGrp="1"/>
          </p:cNvSpPr>
          <p:nvPr>
            <p:ph type="sldNum" sz="quarter" idx="12"/>
          </p:nvPr>
        </p:nvSpPr>
        <p:spPr/>
        <p:txBody>
          <a:bodyPr/>
          <a:lstStyle/>
          <a:p>
            <a:fld id="{3BC203EE-C538-43DB-87DD-CBA0AB4CCDD0}" type="slidenum">
              <a:rPr lang="en-GB" smtClean="0"/>
              <a:pPr/>
              <a:t>13</a:t>
            </a:fld>
            <a:endParaRPr lang="en-GB" dirty="0"/>
          </a:p>
        </p:txBody>
      </p:sp>
      <p:sp>
        <p:nvSpPr>
          <p:cNvPr id="4" name="Espace réservé du pied de page 3"/>
          <p:cNvSpPr>
            <a:spLocks noGrp="1"/>
          </p:cNvSpPr>
          <p:nvPr>
            <p:ph type="ftr" sz="quarter" idx="11"/>
          </p:nvPr>
        </p:nvSpPr>
        <p:spPr/>
        <p:txBody>
          <a:bodyPr/>
          <a:lstStyle/>
          <a:p>
            <a:r>
              <a:rPr lang="en-IN" smtClean="0"/>
              <a:t>EVERY STEP OF THE WAY</a:t>
            </a:r>
            <a:endParaRPr lang="en-GB" dirty="0"/>
          </a:p>
        </p:txBody>
      </p:sp>
      <p:sp>
        <p:nvSpPr>
          <p:cNvPr id="5" name="Sous-titre 4"/>
          <p:cNvSpPr>
            <a:spLocks noGrp="1"/>
          </p:cNvSpPr>
          <p:nvPr>
            <p:ph type="subTitle" idx="1"/>
          </p:nvPr>
        </p:nvSpPr>
        <p:spPr/>
        <p:txBody>
          <a:bodyPr/>
          <a:lstStyle/>
          <a:p>
            <a:r>
              <a:rPr lang="fr-FR" dirty="0" smtClean="0"/>
              <a:t>Depuis les ordonnances Macron</a:t>
            </a:r>
            <a:endParaRPr lang="fr-FR" dirty="0"/>
          </a:p>
        </p:txBody>
      </p:sp>
      <p:sp>
        <p:nvSpPr>
          <p:cNvPr id="6" name="Espace réservé du contenu 5"/>
          <p:cNvSpPr>
            <a:spLocks noGrp="1"/>
          </p:cNvSpPr>
          <p:nvPr>
            <p:ph idx="13"/>
          </p:nvPr>
        </p:nvSpPr>
        <p:spPr/>
        <p:txBody>
          <a:bodyPr/>
          <a:lstStyle/>
          <a:p>
            <a:pPr marL="214313" indent="-214313">
              <a:buFont typeface="Arial" panose="020B0604020202020204" pitchFamily="34" charset="0"/>
              <a:buChar char="•"/>
            </a:pPr>
            <a:endParaRPr lang="fr-FR" dirty="0" smtClean="0"/>
          </a:p>
          <a:p>
            <a:pPr marL="214313" indent="-214313">
              <a:buFont typeface="Arial" panose="020B0604020202020204" pitchFamily="34" charset="0"/>
              <a:buChar char="•"/>
            </a:pPr>
            <a:endParaRPr lang="fr-FR" dirty="0"/>
          </a:p>
          <a:p>
            <a:pPr marL="214313" indent="-214313">
              <a:buFont typeface="Arial" panose="020B0604020202020204" pitchFamily="34" charset="0"/>
              <a:buChar char="•"/>
            </a:pPr>
            <a:endParaRPr lang="fr-FR" dirty="0" smtClean="0"/>
          </a:p>
          <a:p>
            <a:pPr marL="214313" indent="-214313">
              <a:buFont typeface="Arial" panose="020B0604020202020204" pitchFamily="34" charset="0"/>
              <a:buChar char="•"/>
            </a:pPr>
            <a:endParaRPr lang="fr-FR" dirty="0"/>
          </a:p>
          <a:p>
            <a:pPr marL="214313" indent="-214313">
              <a:buFont typeface="Arial" panose="020B0604020202020204" pitchFamily="34" charset="0"/>
              <a:buChar char="•"/>
            </a:pPr>
            <a:endParaRPr lang="fr-FR" dirty="0" smtClean="0"/>
          </a:p>
          <a:p>
            <a:pPr marL="214313" indent="-214313">
              <a:buFont typeface="Arial" panose="020B0604020202020204" pitchFamily="34" charset="0"/>
              <a:buChar char="•"/>
            </a:pPr>
            <a:endParaRPr lang="fr-FR" dirty="0"/>
          </a:p>
          <a:p>
            <a:pPr marL="214313" indent="-214313">
              <a:buFont typeface="Arial" panose="020B0604020202020204" pitchFamily="34" charset="0"/>
              <a:buChar char="•"/>
            </a:pPr>
            <a:endParaRPr lang="fr-FR" dirty="0" smtClean="0"/>
          </a:p>
          <a:p>
            <a:pPr>
              <a:spcBef>
                <a:spcPts val="450"/>
              </a:spcBef>
            </a:pPr>
            <a:endParaRPr lang="fr-FR" sz="1050" dirty="0">
              <a:solidFill>
                <a:srgbClr val="C00000"/>
              </a:solidFill>
            </a:endParaRPr>
          </a:p>
        </p:txBody>
      </p:sp>
      <p:grpSp>
        <p:nvGrpSpPr>
          <p:cNvPr id="7" name="Groupe 6"/>
          <p:cNvGrpSpPr/>
          <p:nvPr/>
        </p:nvGrpSpPr>
        <p:grpSpPr>
          <a:xfrm>
            <a:off x="2189031" y="2057400"/>
            <a:ext cx="4572000" cy="1016000"/>
            <a:chOff x="0" y="0"/>
            <a:chExt cx="6096000" cy="1354666"/>
          </a:xfrm>
        </p:grpSpPr>
        <p:sp>
          <p:nvSpPr>
            <p:cNvPr id="8" name="Trapèze 7"/>
            <p:cNvSpPr/>
            <p:nvPr/>
          </p:nvSpPr>
          <p:spPr>
            <a:xfrm rot="10800000">
              <a:off x="0" y="0"/>
              <a:ext cx="6096000" cy="1354666"/>
            </a:xfrm>
            <a:prstGeom prst="trapezoid">
              <a:avLst>
                <a:gd name="adj" fmla="val 75000"/>
              </a:avLst>
            </a:prstGeom>
          </p:spPr>
          <p:style>
            <a:lnRef idx="2">
              <a:schemeClr val="lt1">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9" name="Trapèze 4"/>
            <p:cNvSpPr/>
            <p:nvPr/>
          </p:nvSpPr>
          <p:spPr>
            <a:xfrm>
              <a:off x="1066799" y="0"/>
              <a:ext cx="3962400" cy="13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528" tIns="29528" rIns="29528" bIns="29528" numCol="1" spcCol="1270" anchor="ctr" anchorCtr="0">
              <a:noAutofit/>
            </a:bodyPr>
            <a:lstStyle/>
            <a:p>
              <a:pPr algn="ctr" defTabSz="1033463">
                <a:lnSpc>
                  <a:spcPct val="90000"/>
                </a:lnSpc>
                <a:spcBef>
                  <a:spcPct val="0"/>
                </a:spcBef>
                <a:spcAft>
                  <a:spcPct val="35000"/>
                </a:spcAft>
              </a:pPr>
              <a:r>
                <a:rPr lang="fr-FR" sz="2325" dirty="0">
                  <a:solidFill>
                    <a:schemeClr val="bg1"/>
                  </a:solidFill>
                </a:rPr>
                <a:t>Primauté des accords d’entreprise</a:t>
              </a:r>
            </a:p>
          </p:txBody>
        </p:sp>
      </p:grpSp>
      <p:grpSp>
        <p:nvGrpSpPr>
          <p:cNvPr id="10" name="Groupe 9"/>
          <p:cNvGrpSpPr/>
          <p:nvPr/>
        </p:nvGrpSpPr>
        <p:grpSpPr>
          <a:xfrm>
            <a:off x="2951030" y="3073399"/>
            <a:ext cx="3048000" cy="1016000"/>
            <a:chOff x="1015999" y="1354666"/>
            <a:chExt cx="4064000" cy="1354666"/>
          </a:xfrm>
        </p:grpSpPr>
        <p:sp>
          <p:nvSpPr>
            <p:cNvPr id="11" name="Trapèze 10"/>
            <p:cNvSpPr/>
            <p:nvPr/>
          </p:nvSpPr>
          <p:spPr>
            <a:xfrm rot="10800000">
              <a:off x="1015999" y="1354666"/>
              <a:ext cx="4064000" cy="1354666"/>
            </a:xfrm>
            <a:prstGeom prst="trapezoid">
              <a:avLst>
                <a:gd name="adj" fmla="val 75000"/>
              </a:avLst>
            </a:prstGeom>
          </p:spPr>
          <p:style>
            <a:lnRef idx="2">
              <a:schemeClr val="lt1">
                <a:hueOff val="0"/>
                <a:satOff val="0"/>
                <a:lumOff val="0"/>
                <a:alphaOff val="0"/>
              </a:schemeClr>
            </a:lnRef>
            <a:fillRef idx="1">
              <a:schemeClr val="accent1">
                <a:shade val="50000"/>
                <a:hueOff val="240958"/>
                <a:satOff val="-5040"/>
                <a:lumOff val="28042"/>
                <a:alphaOff val="0"/>
              </a:schemeClr>
            </a:fillRef>
            <a:effectRef idx="0">
              <a:schemeClr val="accent1">
                <a:shade val="50000"/>
                <a:hueOff val="240958"/>
                <a:satOff val="-5040"/>
                <a:lumOff val="28042"/>
                <a:alphaOff val="0"/>
              </a:schemeClr>
            </a:effectRef>
            <a:fontRef idx="minor">
              <a:schemeClr val="lt1"/>
            </a:fontRef>
          </p:style>
        </p:sp>
        <p:sp>
          <p:nvSpPr>
            <p:cNvPr id="12" name="Trapèze 6"/>
            <p:cNvSpPr/>
            <p:nvPr/>
          </p:nvSpPr>
          <p:spPr>
            <a:xfrm>
              <a:off x="1727199" y="1354666"/>
              <a:ext cx="2641600" cy="13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528" tIns="29528" rIns="29528" bIns="29528" numCol="1" spcCol="1270" anchor="ctr" anchorCtr="0">
              <a:noAutofit/>
            </a:bodyPr>
            <a:lstStyle/>
            <a:p>
              <a:pPr algn="ctr" defTabSz="1033463">
                <a:lnSpc>
                  <a:spcPct val="90000"/>
                </a:lnSpc>
                <a:spcBef>
                  <a:spcPct val="0"/>
                </a:spcBef>
                <a:spcAft>
                  <a:spcPct val="35000"/>
                </a:spcAft>
              </a:pPr>
              <a:r>
                <a:rPr lang="fr-FR" sz="2325" dirty="0">
                  <a:solidFill>
                    <a:schemeClr val="tx1"/>
                  </a:solidFill>
                </a:rPr>
                <a:t>Accord de branche *</a:t>
              </a:r>
            </a:p>
          </p:txBody>
        </p:sp>
      </p:grpSp>
      <p:grpSp>
        <p:nvGrpSpPr>
          <p:cNvPr id="13" name="Groupe 12"/>
          <p:cNvGrpSpPr/>
          <p:nvPr/>
        </p:nvGrpSpPr>
        <p:grpSpPr>
          <a:xfrm>
            <a:off x="3713031" y="3864509"/>
            <a:ext cx="1611762" cy="1240890"/>
            <a:chOff x="2032000" y="2409479"/>
            <a:chExt cx="2149016" cy="1654520"/>
          </a:xfrm>
        </p:grpSpPr>
        <p:sp>
          <p:nvSpPr>
            <p:cNvPr id="14" name="Trapèze 13"/>
            <p:cNvSpPr/>
            <p:nvPr/>
          </p:nvSpPr>
          <p:spPr>
            <a:xfrm rot="10800000">
              <a:off x="2032000" y="2709333"/>
              <a:ext cx="2032000" cy="1354666"/>
            </a:xfrm>
            <a:prstGeom prst="trapezoid">
              <a:avLst>
                <a:gd name="adj" fmla="val 75000"/>
              </a:avLst>
            </a:prstGeom>
          </p:spPr>
          <p:style>
            <a:lnRef idx="2">
              <a:schemeClr val="lt1">
                <a:hueOff val="0"/>
                <a:satOff val="0"/>
                <a:lumOff val="0"/>
                <a:alphaOff val="0"/>
              </a:schemeClr>
            </a:lnRef>
            <a:fillRef idx="1">
              <a:schemeClr val="accent1">
                <a:shade val="50000"/>
                <a:hueOff val="240958"/>
                <a:satOff val="-5040"/>
                <a:lumOff val="28042"/>
                <a:alphaOff val="0"/>
              </a:schemeClr>
            </a:fillRef>
            <a:effectRef idx="0">
              <a:schemeClr val="accent1">
                <a:shade val="50000"/>
                <a:hueOff val="240958"/>
                <a:satOff val="-5040"/>
                <a:lumOff val="28042"/>
                <a:alphaOff val="0"/>
              </a:schemeClr>
            </a:effectRef>
            <a:fontRef idx="minor">
              <a:schemeClr val="lt1"/>
            </a:fontRef>
          </p:style>
        </p:sp>
        <p:sp>
          <p:nvSpPr>
            <p:cNvPr id="15" name="Trapèze 8"/>
            <p:cNvSpPr/>
            <p:nvPr/>
          </p:nvSpPr>
          <p:spPr>
            <a:xfrm>
              <a:off x="2149016" y="2409479"/>
              <a:ext cx="2032000" cy="13546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528" tIns="29528" rIns="29528" bIns="29528" numCol="1" spcCol="1270" anchor="ctr" anchorCtr="0">
              <a:noAutofit/>
            </a:bodyPr>
            <a:lstStyle/>
            <a:p>
              <a:pPr algn="ctr" defTabSz="1033463">
                <a:lnSpc>
                  <a:spcPct val="90000"/>
                </a:lnSpc>
                <a:spcBef>
                  <a:spcPct val="0"/>
                </a:spcBef>
                <a:spcAft>
                  <a:spcPct val="35000"/>
                </a:spcAft>
              </a:pPr>
              <a:r>
                <a:rPr lang="fr-FR" sz="2325" dirty="0">
                  <a:solidFill>
                    <a:schemeClr val="tx1"/>
                  </a:solidFill>
                </a:rPr>
                <a:t>Loi**</a:t>
              </a:r>
            </a:p>
          </p:txBody>
        </p:sp>
      </p:grpSp>
      <p:sp>
        <p:nvSpPr>
          <p:cNvPr id="18" name="Ellipse 17"/>
          <p:cNvSpPr/>
          <p:nvPr/>
        </p:nvSpPr>
        <p:spPr>
          <a:xfrm>
            <a:off x="512686" y="2628344"/>
            <a:ext cx="2270886" cy="209679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 Accord d’entreprise prime sur accord de branche </a:t>
            </a:r>
            <a:r>
              <a:rPr lang="fr-FR" sz="1200" b="1" u="sng" dirty="0">
                <a:solidFill>
                  <a:schemeClr val="tx1"/>
                </a:solidFill>
              </a:rPr>
              <a:t>sauf dans certains domaines réservés à la branche </a:t>
            </a:r>
            <a:r>
              <a:rPr lang="fr-FR" sz="1200" dirty="0">
                <a:solidFill>
                  <a:schemeClr val="tx1"/>
                </a:solidFill>
              </a:rPr>
              <a:t>(classification, CDD, salaires..)</a:t>
            </a:r>
          </a:p>
        </p:txBody>
      </p:sp>
      <p:sp>
        <p:nvSpPr>
          <p:cNvPr id="19" name="Ellipse 18"/>
          <p:cNvSpPr/>
          <p:nvPr/>
        </p:nvSpPr>
        <p:spPr>
          <a:xfrm>
            <a:off x="6166487" y="3530601"/>
            <a:ext cx="2230514" cy="1308779"/>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rPr>
              <a:t>**La loi comporte des </a:t>
            </a:r>
            <a:r>
              <a:rPr lang="fr-FR" sz="1050" b="1" u="sng" dirty="0">
                <a:solidFill>
                  <a:schemeClr val="tx1"/>
                </a:solidFill>
              </a:rPr>
              <a:t>dispositions d’ordre public </a:t>
            </a:r>
            <a:r>
              <a:rPr lang="fr-FR" sz="1050" dirty="0">
                <a:solidFill>
                  <a:schemeClr val="tx1"/>
                </a:solidFill>
              </a:rPr>
              <a:t>que chaque entreprise doit respecter. Impossible d’y déroger par accord</a:t>
            </a:r>
          </a:p>
        </p:txBody>
      </p:sp>
      <p:sp>
        <p:nvSpPr>
          <p:cNvPr id="20" name="Flèche droite 19"/>
          <p:cNvSpPr/>
          <p:nvPr/>
        </p:nvSpPr>
        <p:spPr>
          <a:xfrm>
            <a:off x="172386" y="5087796"/>
            <a:ext cx="618502" cy="25303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solidFill>
                <a:srgbClr val="C00000"/>
              </a:solidFill>
            </a:endParaRPr>
          </a:p>
        </p:txBody>
      </p:sp>
      <p:sp>
        <p:nvSpPr>
          <p:cNvPr id="21" name="ZoneTexte 20"/>
          <p:cNvSpPr txBox="1"/>
          <p:nvPr/>
        </p:nvSpPr>
        <p:spPr>
          <a:xfrm>
            <a:off x="870786" y="5077528"/>
            <a:ext cx="5386411" cy="507831"/>
          </a:xfrm>
          <a:prstGeom prst="rect">
            <a:avLst/>
          </a:prstGeom>
          <a:noFill/>
          <a:ln>
            <a:solidFill>
              <a:srgbClr val="C00000"/>
            </a:solidFill>
          </a:ln>
        </p:spPr>
        <p:txBody>
          <a:bodyPr wrap="none" rtlCol="0">
            <a:spAutoFit/>
          </a:bodyPr>
          <a:lstStyle/>
          <a:p>
            <a:r>
              <a:rPr lang="fr-FR" sz="1350" dirty="0">
                <a:solidFill>
                  <a:srgbClr val="C00000"/>
                </a:solidFill>
              </a:rPr>
              <a:t>Les accords d’entreprise peuvent donc déroger à la branche </a:t>
            </a:r>
          </a:p>
          <a:p>
            <a:r>
              <a:rPr lang="fr-FR" sz="1350" dirty="0">
                <a:solidFill>
                  <a:srgbClr val="C00000"/>
                </a:solidFill>
              </a:rPr>
              <a:t>ou à la loi même dans un sens moins favorable pour le salarié</a:t>
            </a:r>
          </a:p>
        </p:txBody>
      </p:sp>
    </p:spTree>
    <p:extLst>
      <p:ext uri="{BB962C8B-B14F-4D97-AF65-F5344CB8AC3E}">
        <p14:creationId xmlns:p14="http://schemas.microsoft.com/office/powerpoint/2010/main" val="11834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363272" cy="4525963"/>
          </a:xfrm>
        </p:spPr>
        <p:txBody>
          <a:bodyPr>
            <a:normAutofit fontScale="92500" lnSpcReduction="10000"/>
          </a:bodyPr>
          <a:lstStyle/>
          <a:p>
            <a:r>
              <a:rPr lang="fr-FR" dirty="0" smtClean="0"/>
              <a:t>Le droit du travail est :</a:t>
            </a:r>
          </a:p>
          <a:p>
            <a:pPr lvl="1">
              <a:buClr>
                <a:srgbClr val="FF0000"/>
              </a:buClr>
              <a:buFont typeface="Wingdings" pitchFamily="2" charset="2"/>
              <a:buChar char="q"/>
            </a:pPr>
            <a:r>
              <a:rPr lang="fr-FR" dirty="0" smtClean="0"/>
              <a:t>Le droit applicable à toute personne qui travaille</a:t>
            </a:r>
          </a:p>
          <a:p>
            <a:pPr lvl="1">
              <a:buClr>
                <a:srgbClr val="FF0000"/>
              </a:buClr>
              <a:buFont typeface="Wingdings" pitchFamily="2" charset="2"/>
              <a:buChar char="q"/>
            </a:pPr>
            <a:r>
              <a:rPr lang="fr-FR" dirty="0" smtClean="0"/>
              <a:t>Le droit applicable aux salariés et aux employeurs de droit privé liés par un contrat de travail</a:t>
            </a:r>
          </a:p>
          <a:p>
            <a:r>
              <a:rPr lang="fr-FR" dirty="0" smtClean="0"/>
              <a:t>La loi est:</a:t>
            </a:r>
          </a:p>
          <a:p>
            <a:pPr lvl="1">
              <a:buClr>
                <a:srgbClr val="FF0000"/>
              </a:buClr>
              <a:buFont typeface="Wingdings" pitchFamily="2" charset="2"/>
              <a:buChar char="q"/>
            </a:pPr>
            <a:r>
              <a:rPr lang="fr-FR" dirty="0" smtClean="0"/>
              <a:t>Le support naturel de l’élaboration des règles du droit du travail</a:t>
            </a:r>
          </a:p>
          <a:p>
            <a:pPr lvl="1">
              <a:buClr>
                <a:srgbClr val="FF0000"/>
              </a:buClr>
              <a:buFont typeface="Wingdings" pitchFamily="2" charset="2"/>
              <a:buChar char="q"/>
            </a:pPr>
            <a:r>
              <a:rPr lang="fr-FR" dirty="0"/>
              <a:t> </a:t>
            </a:r>
            <a:r>
              <a:rPr lang="fr-FR" dirty="0" smtClean="0"/>
              <a:t>est la seule applicable aux relations de travail</a:t>
            </a:r>
            <a:endParaRPr lang="fr-FR" dirty="0"/>
          </a:p>
          <a:p>
            <a:pPr lvl="0">
              <a:buClr>
                <a:srgbClr val="2DA2BF"/>
              </a:buClr>
            </a:pPr>
            <a:r>
              <a:rPr lang="fr-FR" sz="2800" dirty="0">
                <a:solidFill>
                  <a:prstClr val="black"/>
                </a:solidFill>
              </a:rPr>
              <a:t>Quand </a:t>
            </a:r>
            <a:r>
              <a:rPr lang="fr-FR" sz="2800" dirty="0"/>
              <a:t>il y a conflit entre un </a:t>
            </a:r>
            <a:r>
              <a:rPr lang="fr-FR" sz="2800" dirty="0" smtClean="0"/>
              <a:t>accord d’entreprise </a:t>
            </a:r>
            <a:r>
              <a:rPr lang="fr-FR" sz="2800" dirty="0"/>
              <a:t>et un accord de branche sur les heures supplémentaires, on applique</a:t>
            </a:r>
          </a:p>
          <a:p>
            <a:pPr lvl="1">
              <a:buClr>
                <a:srgbClr val="FF0000"/>
              </a:buClr>
              <a:buFont typeface="Wingdings" pitchFamily="2" charset="2"/>
              <a:buChar char="q"/>
            </a:pPr>
            <a:r>
              <a:rPr lang="fr-FR" dirty="0"/>
              <a:t>L’accord d’entreprise</a:t>
            </a:r>
          </a:p>
          <a:p>
            <a:pPr lvl="1">
              <a:buClr>
                <a:srgbClr val="FF0000"/>
              </a:buClr>
              <a:buFont typeface="Wingdings" pitchFamily="2" charset="2"/>
              <a:buChar char="q"/>
            </a:pPr>
            <a:r>
              <a:rPr lang="fr-FR" dirty="0" smtClean="0"/>
              <a:t>La norme la plus favorable</a:t>
            </a:r>
          </a:p>
        </p:txBody>
      </p:sp>
      <p:sp>
        <p:nvSpPr>
          <p:cNvPr id="3" name="Titre 2"/>
          <p:cNvSpPr>
            <a:spLocks noGrp="1"/>
          </p:cNvSpPr>
          <p:nvPr>
            <p:ph type="title"/>
          </p:nvPr>
        </p:nvSpPr>
        <p:spPr/>
        <p:txBody>
          <a:bodyPr/>
          <a:lstStyle/>
          <a:p>
            <a:pPr algn="ctr"/>
            <a:r>
              <a:rPr lang="fr-FR" dirty="0"/>
              <a:t>Pour s’entrainer</a:t>
            </a:r>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14</a:t>
            </a:fld>
            <a:endParaRPr lang="fr-FR"/>
          </a:p>
        </p:txBody>
      </p:sp>
    </p:spTree>
    <p:extLst>
      <p:ext uri="{BB962C8B-B14F-4D97-AF65-F5344CB8AC3E}">
        <p14:creationId xmlns:p14="http://schemas.microsoft.com/office/powerpoint/2010/main" val="116239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pPr marL="109728" indent="0">
              <a:buNone/>
            </a:pPr>
            <a:r>
              <a:rPr lang="fr-FR" dirty="0" smtClean="0"/>
              <a:t>L’usage peut être supprimé par:</a:t>
            </a:r>
          </a:p>
          <a:p>
            <a:pPr lvl="1">
              <a:buClr>
                <a:srgbClr val="FF0000"/>
              </a:buClr>
              <a:buFont typeface="Wingdings" pitchFamily="2" charset="2"/>
              <a:buChar char="q"/>
            </a:pPr>
            <a:r>
              <a:rPr lang="fr-FR" dirty="0" smtClean="0"/>
              <a:t> l’employeur quand il le souhaite</a:t>
            </a:r>
          </a:p>
          <a:p>
            <a:pPr lvl="1">
              <a:buClr>
                <a:srgbClr val="FF0000"/>
              </a:buClr>
              <a:buFont typeface="Wingdings" pitchFamily="2" charset="2"/>
              <a:buChar char="q"/>
            </a:pPr>
            <a:r>
              <a:rPr lang="fr-FR" dirty="0"/>
              <a:t> </a:t>
            </a:r>
            <a:r>
              <a:rPr lang="fr-FR" dirty="0" smtClean="0"/>
              <a:t>l’employeur dans le respect d’une procédure</a:t>
            </a:r>
            <a:endParaRPr lang="fr-FR" dirty="0"/>
          </a:p>
          <a:p>
            <a:pPr marL="109728" indent="0">
              <a:buClr>
                <a:srgbClr val="FF0000"/>
              </a:buClr>
              <a:buNone/>
            </a:pPr>
            <a:r>
              <a:rPr lang="fr-FR" dirty="0" smtClean="0">
                <a:solidFill>
                  <a:prstClr val="black"/>
                </a:solidFill>
              </a:rPr>
              <a:t>La convention collective est créée </a:t>
            </a:r>
          </a:p>
          <a:p>
            <a:pPr lvl="1">
              <a:buClr>
                <a:srgbClr val="FF0000"/>
              </a:buClr>
              <a:buFont typeface="Wingdings" pitchFamily="2" charset="2"/>
              <a:buChar char="q"/>
            </a:pPr>
            <a:r>
              <a:rPr lang="fr-FR" dirty="0" smtClean="0">
                <a:solidFill>
                  <a:prstClr val="black"/>
                </a:solidFill>
              </a:rPr>
              <a:t>Par l’employeur</a:t>
            </a:r>
          </a:p>
          <a:p>
            <a:pPr lvl="1">
              <a:buClr>
                <a:srgbClr val="FF0000"/>
              </a:buClr>
              <a:buFont typeface="Wingdings" pitchFamily="2" charset="2"/>
              <a:buChar char="q"/>
            </a:pPr>
            <a:r>
              <a:rPr lang="fr-FR" dirty="0">
                <a:solidFill>
                  <a:prstClr val="black"/>
                </a:solidFill>
              </a:rPr>
              <a:t> </a:t>
            </a:r>
            <a:r>
              <a:rPr lang="fr-FR" dirty="0" smtClean="0">
                <a:solidFill>
                  <a:prstClr val="black"/>
                </a:solidFill>
              </a:rPr>
              <a:t>est le fruit d’une négociation entre employeurs et représentants des salariés</a:t>
            </a:r>
          </a:p>
          <a:p>
            <a:pPr marL="109728" indent="0">
              <a:buClr>
                <a:srgbClr val="FF0000"/>
              </a:buClr>
              <a:buNone/>
            </a:pPr>
            <a:r>
              <a:rPr lang="fr-FR" dirty="0" smtClean="0">
                <a:solidFill>
                  <a:prstClr val="black"/>
                </a:solidFill>
              </a:rPr>
              <a:t>La convention collective est</a:t>
            </a:r>
          </a:p>
          <a:p>
            <a:pPr marL="708660" lvl="1" indent="-342900">
              <a:buClr>
                <a:srgbClr val="FF0000"/>
              </a:buClr>
              <a:buFont typeface="Wingdings" panose="05000000000000000000" pitchFamily="2" charset="2"/>
              <a:buChar char="q"/>
            </a:pPr>
            <a:r>
              <a:rPr lang="fr-FR" dirty="0" smtClean="0">
                <a:solidFill>
                  <a:prstClr val="black"/>
                </a:solidFill>
              </a:rPr>
              <a:t>Souvent plus favorable que la loi</a:t>
            </a:r>
          </a:p>
          <a:p>
            <a:pPr marL="708660" lvl="1" indent="-342900">
              <a:buClr>
                <a:srgbClr val="FF0000"/>
              </a:buClr>
              <a:buFont typeface="Wingdings" panose="05000000000000000000" pitchFamily="2" charset="2"/>
              <a:buChar char="q"/>
            </a:pPr>
            <a:r>
              <a:rPr lang="fr-FR" dirty="0" smtClean="0">
                <a:solidFill>
                  <a:prstClr val="black"/>
                </a:solidFill>
              </a:rPr>
              <a:t>Souvent moins favorable que la loi</a:t>
            </a:r>
          </a:p>
          <a:p>
            <a:pPr marL="393192" lvl="1" indent="0">
              <a:buClr>
                <a:srgbClr val="FF0000"/>
              </a:buClr>
              <a:buNone/>
            </a:pPr>
            <a:endParaRPr lang="fr-FR" dirty="0" smtClean="0"/>
          </a:p>
          <a:p>
            <a:pPr lvl="1">
              <a:buClr>
                <a:srgbClr val="FF0000"/>
              </a:buClr>
              <a:buFont typeface="Wingdings" pitchFamily="2" charset="2"/>
              <a:buChar char="v"/>
            </a:pPr>
            <a:endParaRPr lang="fr-FR" dirty="0"/>
          </a:p>
        </p:txBody>
      </p:sp>
      <p:sp>
        <p:nvSpPr>
          <p:cNvPr id="3" name="Titre 2"/>
          <p:cNvSpPr>
            <a:spLocks noGrp="1"/>
          </p:cNvSpPr>
          <p:nvPr>
            <p:ph type="title"/>
          </p:nvPr>
        </p:nvSpPr>
        <p:spPr/>
        <p:txBody>
          <a:bodyPr/>
          <a:lstStyle/>
          <a:p>
            <a:pPr algn="ctr"/>
            <a:r>
              <a:rPr lang="fr-FR" dirty="0"/>
              <a:t>Pour s’entrainer</a:t>
            </a:r>
          </a:p>
        </p:txBody>
      </p:sp>
      <p:sp>
        <p:nvSpPr>
          <p:cNvPr id="2" name="Espace réservé du numéro de diapositive 1"/>
          <p:cNvSpPr>
            <a:spLocks noGrp="1"/>
          </p:cNvSpPr>
          <p:nvPr>
            <p:ph type="sldNum" sz="quarter" idx="12"/>
          </p:nvPr>
        </p:nvSpPr>
        <p:spPr/>
        <p:txBody>
          <a:bodyPr/>
          <a:lstStyle/>
          <a:p>
            <a:fld id="{3D8AEB55-259F-4E1D-A4CE-E9C2E3F018E0}" type="slidenum">
              <a:rPr lang="fr-FR" smtClean="0"/>
              <a:t>15</a:t>
            </a:fld>
            <a:endParaRPr lang="fr-FR"/>
          </a:p>
        </p:txBody>
      </p:sp>
    </p:spTree>
    <p:extLst>
      <p:ext uri="{BB962C8B-B14F-4D97-AF65-F5344CB8AC3E}">
        <p14:creationId xmlns:p14="http://schemas.microsoft.com/office/powerpoint/2010/main" val="1974204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109728" lvl="0" indent="0">
              <a:buNone/>
            </a:pPr>
            <a:r>
              <a:rPr lang="fr-FR" sz="2200" dirty="0"/>
              <a:t>La branche</a:t>
            </a:r>
          </a:p>
          <a:p>
            <a:pPr lvl="2">
              <a:buClr>
                <a:srgbClr val="FF0000"/>
              </a:buClr>
              <a:buFont typeface="Wingdings" pitchFamily="2" charset="2"/>
              <a:buChar char="q"/>
            </a:pPr>
            <a:r>
              <a:rPr lang="fr-FR" sz="1900" dirty="0"/>
              <a:t>Est un secteur d’activité professionnel au sein duquel on élabore des règles pertinentes pour ce secteur</a:t>
            </a:r>
          </a:p>
          <a:p>
            <a:pPr lvl="2">
              <a:buClr>
                <a:srgbClr val="FF0000"/>
              </a:buClr>
              <a:buFont typeface="Wingdings" pitchFamily="2" charset="2"/>
              <a:buChar char="q"/>
            </a:pPr>
            <a:r>
              <a:rPr lang="fr-FR" sz="1900" dirty="0"/>
              <a:t>Est un regroupement d’entreprises de secteurs différents souhaitant élaborer des règles </a:t>
            </a:r>
            <a:r>
              <a:rPr lang="fr-FR" sz="1900" dirty="0" smtClean="0"/>
              <a:t>communes</a:t>
            </a:r>
          </a:p>
          <a:p>
            <a:pPr>
              <a:buClr>
                <a:srgbClr val="FF0000"/>
              </a:buClr>
              <a:buFont typeface="Wingdings" pitchFamily="2" charset="2"/>
              <a:buChar char="q"/>
            </a:pPr>
            <a:endParaRPr lang="fr-FR" sz="2400" dirty="0"/>
          </a:p>
          <a:p>
            <a:pPr marL="109728" lvl="0" indent="0">
              <a:buNone/>
            </a:pPr>
            <a:r>
              <a:rPr lang="fr-FR" sz="2200" dirty="0"/>
              <a:t>Le droit du travail évolue :</a:t>
            </a:r>
          </a:p>
          <a:p>
            <a:pPr lvl="2">
              <a:buFont typeface="Wingdings" pitchFamily="2" charset="2"/>
              <a:buChar char="q"/>
            </a:pPr>
            <a:r>
              <a:rPr lang="fr-FR" sz="2400" dirty="0"/>
              <a:t> </a:t>
            </a:r>
            <a:r>
              <a:rPr lang="fr-FR" sz="1900" dirty="0"/>
              <a:t>vers un droit très règlementé au niveau de l’Etat	</a:t>
            </a:r>
          </a:p>
          <a:p>
            <a:pPr lvl="2">
              <a:buFont typeface="Wingdings" pitchFamily="2" charset="2"/>
              <a:buChar char="q"/>
            </a:pPr>
            <a:r>
              <a:rPr lang="fr-FR" sz="1900" dirty="0"/>
              <a:t>  vers un droit qui donne une part belle à la négociation collective</a:t>
            </a:r>
          </a:p>
          <a:p>
            <a:endParaRPr lang="fr-FR" dirty="0"/>
          </a:p>
        </p:txBody>
      </p:sp>
      <p:sp>
        <p:nvSpPr>
          <p:cNvPr id="3" name="Espace réservé du numéro de diapositive 2"/>
          <p:cNvSpPr>
            <a:spLocks noGrp="1"/>
          </p:cNvSpPr>
          <p:nvPr>
            <p:ph type="sldNum" sz="quarter" idx="12"/>
          </p:nvPr>
        </p:nvSpPr>
        <p:spPr/>
        <p:txBody>
          <a:bodyPr/>
          <a:lstStyle/>
          <a:p>
            <a:fld id="{3D8AEB55-259F-4E1D-A4CE-E9C2E3F018E0}" type="slidenum">
              <a:rPr lang="fr-FR" smtClean="0"/>
              <a:t>16</a:t>
            </a:fld>
            <a:endParaRPr lang="fr-FR"/>
          </a:p>
        </p:txBody>
      </p:sp>
      <p:sp>
        <p:nvSpPr>
          <p:cNvPr id="4" name="Titre 3"/>
          <p:cNvSpPr>
            <a:spLocks noGrp="1"/>
          </p:cNvSpPr>
          <p:nvPr>
            <p:ph type="title"/>
          </p:nvPr>
        </p:nvSpPr>
        <p:spPr/>
        <p:txBody>
          <a:bodyPr/>
          <a:lstStyle/>
          <a:p>
            <a:pPr algn="ctr"/>
            <a:r>
              <a:rPr lang="fr-FR" dirty="0"/>
              <a:t>Pour s’entrainer</a:t>
            </a:r>
          </a:p>
        </p:txBody>
      </p:sp>
    </p:spTree>
    <p:extLst>
      <p:ext uri="{BB962C8B-B14F-4D97-AF65-F5344CB8AC3E}">
        <p14:creationId xmlns:p14="http://schemas.microsoft.com/office/powerpoint/2010/main" val="2648409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choix du contrat de travail</a:t>
            </a:r>
            <a:endParaRPr lang="fr-FR" dirty="0"/>
          </a:p>
        </p:txBody>
      </p:sp>
      <p:sp>
        <p:nvSpPr>
          <p:cNvPr id="3" name="Espace réservé du contenu 2"/>
          <p:cNvSpPr>
            <a:spLocks noGrp="1"/>
          </p:cNvSpPr>
          <p:nvPr>
            <p:ph idx="1"/>
          </p:nvPr>
        </p:nvSpPr>
        <p:spPr/>
        <p:txBody>
          <a:bodyPr/>
          <a:lstStyle/>
          <a:p>
            <a:pPr lvl="1"/>
            <a:endParaRPr lang="fr-FR" dirty="0"/>
          </a:p>
        </p:txBody>
      </p:sp>
      <p:sp>
        <p:nvSpPr>
          <p:cNvPr id="4" name="Oval 9"/>
          <p:cNvSpPr>
            <a:spLocks noChangeArrowheads="1"/>
          </p:cNvSpPr>
          <p:nvPr/>
        </p:nvSpPr>
        <p:spPr bwMode="gray">
          <a:xfrm>
            <a:off x="3131840" y="1484784"/>
            <a:ext cx="4038600" cy="3962400"/>
          </a:xfrm>
          <a:prstGeom prst="ellipse">
            <a:avLst/>
          </a:prstGeom>
          <a:solidFill>
            <a:schemeClr val="accent2">
              <a:lumMod val="40000"/>
              <a:lumOff val="60000"/>
            </a:schemeClr>
          </a:solidFill>
          <a:ln>
            <a:noFill/>
          </a:ln>
          <a:effectLst/>
          <a:extLst/>
        </p:spPr>
        <p:txBody>
          <a:bodyPr wrap="none" anchor="ctr"/>
          <a:lstStyle/>
          <a:p>
            <a:endParaRPr lang="fr-FR"/>
          </a:p>
        </p:txBody>
      </p:sp>
      <p:grpSp>
        <p:nvGrpSpPr>
          <p:cNvPr id="5" name="Group 14"/>
          <p:cNvGrpSpPr>
            <a:grpSpLocks/>
          </p:cNvGrpSpPr>
          <p:nvPr/>
        </p:nvGrpSpPr>
        <p:grpSpPr bwMode="auto">
          <a:xfrm rot="1126995">
            <a:off x="5648064" y="1441071"/>
            <a:ext cx="1172172" cy="615950"/>
            <a:chOff x="2640" y="1088"/>
            <a:chExt cx="432" cy="415"/>
          </a:xfrm>
          <a:solidFill>
            <a:schemeClr val="accent4">
              <a:lumMod val="20000"/>
              <a:lumOff val="80000"/>
            </a:schemeClr>
          </a:solidFill>
        </p:grpSpPr>
        <p:grpSp>
          <p:nvGrpSpPr>
            <p:cNvPr id="6" name="Group 15"/>
            <p:cNvGrpSpPr>
              <a:grpSpLocks/>
            </p:cNvGrpSpPr>
            <p:nvPr/>
          </p:nvGrpSpPr>
          <p:grpSpPr bwMode="auto">
            <a:xfrm>
              <a:off x="2640" y="1088"/>
              <a:ext cx="432" cy="415"/>
              <a:chOff x="2016" y="1920"/>
              <a:chExt cx="1680" cy="1680"/>
            </a:xfrm>
            <a:grpFill/>
          </p:grpSpPr>
          <p:sp>
            <p:nvSpPr>
              <p:cNvPr id="8" name="Oval 16"/>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Freeform 1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chemeClr val="accent4">
                  <a:lumMod val="20000"/>
                  <a:lumOff val="80000"/>
                </a:schemeClr>
              </a:soli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7" name="Text Box 18"/>
            <p:cNvSpPr txBox="1">
              <a:spLocks noChangeArrowheads="1"/>
            </p:cNvSpPr>
            <p:nvPr/>
          </p:nvSpPr>
          <p:spPr bwMode="gray">
            <a:xfrm>
              <a:off x="2708" y="1210"/>
              <a:ext cx="282" cy="227"/>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600" b="1" dirty="0">
                  <a:effectLst>
                    <a:outerShdw blurRad="38100" dist="38100" dir="2700000" algn="tl">
                      <a:srgbClr val="C0C0C0"/>
                    </a:outerShdw>
                  </a:effectLst>
                  <a:latin typeface="Arial" pitchFamily="34" charset="0"/>
                  <a:cs typeface="Arial" pitchFamily="34" charset="0"/>
                </a:rPr>
                <a:t>CDIC</a:t>
              </a:r>
            </a:p>
          </p:txBody>
        </p:sp>
      </p:grpSp>
      <p:sp>
        <p:nvSpPr>
          <p:cNvPr id="10" name="Oval 11"/>
          <p:cNvSpPr>
            <a:spLocks noChangeArrowheads="1"/>
          </p:cNvSpPr>
          <p:nvPr/>
        </p:nvSpPr>
        <p:spPr bwMode="gray">
          <a:xfrm>
            <a:off x="4067944" y="2348880"/>
            <a:ext cx="2057400" cy="2133600"/>
          </a:xfrm>
          <a:prstGeom prst="ellipse">
            <a:avLst/>
          </a:prstGeom>
          <a:solidFill>
            <a:schemeClr val="accent2">
              <a:lumMod val="20000"/>
              <a:lumOff val="80000"/>
            </a:scheme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FR" dirty="0" smtClean="0">
                <a:latin typeface="Arial" pitchFamily="34" charset="0"/>
                <a:cs typeface="Arial" pitchFamily="34" charset="0"/>
              </a:rPr>
              <a:t>Type de contrat</a:t>
            </a:r>
            <a:endParaRPr lang="fr-FR" dirty="0">
              <a:latin typeface="Arial" pitchFamily="34" charset="0"/>
              <a:cs typeface="Arial" pitchFamily="34" charset="0"/>
            </a:endParaRPr>
          </a:p>
        </p:txBody>
      </p:sp>
      <p:grpSp>
        <p:nvGrpSpPr>
          <p:cNvPr id="11" name="Group 37"/>
          <p:cNvGrpSpPr>
            <a:grpSpLocks/>
          </p:cNvGrpSpPr>
          <p:nvPr/>
        </p:nvGrpSpPr>
        <p:grpSpPr bwMode="auto">
          <a:xfrm>
            <a:off x="2929788" y="1783251"/>
            <a:ext cx="1100137" cy="719137"/>
            <a:chOff x="1488" y="1968"/>
            <a:chExt cx="432" cy="432"/>
          </a:xfrm>
          <a:solidFill>
            <a:schemeClr val="accent4">
              <a:lumMod val="20000"/>
              <a:lumOff val="80000"/>
            </a:schemeClr>
          </a:solidFill>
        </p:grpSpPr>
        <p:grpSp>
          <p:nvGrpSpPr>
            <p:cNvPr id="12" name="Group 38"/>
            <p:cNvGrpSpPr>
              <a:grpSpLocks/>
            </p:cNvGrpSpPr>
            <p:nvPr/>
          </p:nvGrpSpPr>
          <p:grpSpPr bwMode="auto">
            <a:xfrm>
              <a:off x="1488" y="1968"/>
              <a:ext cx="432" cy="432"/>
              <a:chOff x="2016" y="1920"/>
              <a:chExt cx="1680" cy="1680"/>
            </a:xfrm>
            <a:grpFill/>
          </p:grpSpPr>
          <p:sp>
            <p:nvSpPr>
              <p:cNvPr id="14" name="Oval 39"/>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Freeform 4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p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13" name="Text Box 41"/>
            <p:cNvSpPr txBox="1">
              <a:spLocks noChangeArrowheads="1"/>
            </p:cNvSpPr>
            <p:nvPr/>
          </p:nvSpPr>
          <p:spPr bwMode="gray">
            <a:xfrm>
              <a:off x="1521" y="2080"/>
              <a:ext cx="385" cy="202"/>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dirty="0">
                  <a:effectLst>
                    <a:outerShdw blurRad="38100" dist="38100" dir="2700000" algn="tl">
                      <a:srgbClr val="FFFFFF"/>
                    </a:outerShdw>
                  </a:effectLst>
                  <a:latin typeface="Arial" pitchFamily="34" charset="0"/>
                  <a:cs typeface="Arial" pitchFamily="34" charset="0"/>
                </a:rPr>
                <a:t>CDI</a:t>
              </a:r>
            </a:p>
          </p:txBody>
        </p:sp>
      </p:grpSp>
      <p:grpSp>
        <p:nvGrpSpPr>
          <p:cNvPr id="16" name="Group 27"/>
          <p:cNvGrpSpPr>
            <a:grpSpLocks/>
          </p:cNvGrpSpPr>
          <p:nvPr/>
        </p:nvGrpSpPr>
        <p:grpSpPr bwMode="auto">
          <a:xfrm>
            <a:off x="6804248" y="2780928"/>
            <a:ext cx="1103313" cy="719137"/>
            <a:chOff x="3938" y="1968"/>
            <a:chExt cx="430" cy="437"/>
          </a:xfrm>
          <a:solidFill>
            <a:schemeClr val="accent4">
              <a:lumMod val="20000"/>
              <a:lumOff val="80000"/>
            </a:schemeClr>
          </a:solidFill>
        </p:grpSpPr>
        <p:grpSp>
          <p:nvGrpSpPr>
            <p:cNvPr id="17" name="Group 28"/>
            <p:cNvGrpSpPr>
              <a:grpSpLocks/>
            </p:cNvGrpSpPr>
            <p:nvPr/>
          </p:nvGrpSpPr>
          <p:grpSpPr bwMode="auto">
            <a:xfrm>
              <a:off x="3938" y="1968"/>
              <a:ext cx="430" cy="437"/>
              <a:chOff x="2016" y="1920"/>
              <a:chExt cx="1680" cy="1680"/>
            </a:xfrm>
            <a:grpFill/>
          </p:grpSpPr>
          <p:sp>
            <p:nvSpPr>
              <p:cNvPr id="19" name="Oval 29"/>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Freeform 3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p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18" name="Text Box 31"/>
            <p:cNvSpPr txBox="1">
              <a:spLocks noChangeArrowheads="1"/>
            </p:cNvSpPr>
            <p:nvPr/>
          </p:nvSpPr>
          <p:spPr bwMode="gray">
            <a:xfrm>
              <a:off x="4026" y="2092"/>
              <a:ext cx="244" cy="20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b="1" dirty="0">
                  <a:effectLst>
                    <a:outerShdw blurRad="38100" dist="38100" dir="2700000" algn="tl">
                      <a:srgbClr val="FFFFFF"/>
                    </a:outerShdw>
                  </a:effectLst>
                  <a:latin typeface="Arial" pitchFamily="34" charset="0"/>
                  <a:cs typeface="Arial" pitchFamily="34" charset="0"/>
                </a:rPr>
                <a:t>CDD</a:t>
              </a:r>
            </a:p>
          </p:txBody>
        </p:sp>
      </p:grpSp>
      <p:grpSp>
        <p:nvGrpSpPr>
          <p:cNvPr id="21" name="Group 37"/>
          <p:cNvGrpSpPr>
            <a:grpSpLocks/>
          </p:cNvGrpSpPr>
          <p:nvPr/>
        </p:nvGrpSpPr>
        <p:grpSpPr bwMode="auto">
          <a:xfrm>
            <a:off x="2195736" y="4437112"/>
            <a:ext cx="1100137" cy="719137"/>
            <a:chOff x="1488" y="1968"/>
            <a:chExt cx="432" cy="432"/>
          </a:xfrm>
          <a:solidFill>
            <a:srgbClr val="FFC000"/>
          </a:solidFill>
        </p:grpSpPr>
        <p:grpSp>
          <p:nvGrpSpPr>
            <p:cNvPr id="22" name="Group 38"/>
            <p:cNvGrpSpPr>
              <a:grpSpLocks/>
            </p:cNvGrpSpPr>
            <p:nvPr/>
          </p:nvGrpSpPr>
          <p:grpSpPr bwMode="auto">
            <a:xfrm>
              <a:off x="1488" y="1968"/>
              <a:ext cx="432" cy="432"/>
              <a:chOff x="2016" y="1920"/>
              <a:chExt cx="1680" cy="1680"/>
            </a:xfrm>
            <a:grpFill/>
          </p:grpSpPr>
          <p:sp>
            <p:nvSpPr>
              <p:cNvPr id="24" name="Oval 39"/>
              <p:cNvSpPr>
                <a:spLocks noChangeArrowheads="1"/>
              </p:cNvSpPr>
              <p:nvPr/>
            </p:nvSpPr>
            <p:spPr bwMode="gray">
              <a:xfrm>
                <a:off x="2016" y="1920"/>
                <a:ext cx="1680" cy="1680"/>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Freeform 4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p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23" name="Text Box 41"/>
            <p:cNvSpPr txBox="1">
              <a:spLocks noChangeArrowheads="1"/>
            </p:cNvSpPr>
            <p:nvPr/>
          </p:nvSpPr>
          <p:spPr bwMode="gray">
            <a:xfrm>
              <a:off x="1521" y="2080"/>
              <a:ext cx="385" cy="202"/>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1600" b="1" dirty="0" smtClean="0">
                  <a:effectLst>
                    <a:outerShdw blurRad="38100" dist="38100" dir="2700000" algn="tl">
                      <a:srgbClr val="FFFFFF"/>
                    </a:outerShdw>
                  </a:effectLst>
                  <a:latin typeface="Arial" pitchFamily="34" charset="0"/>
                  <a:cs typeface="Arial" pitchFamily="34" charset="0"/>
                </a:rPr>
                <a:t>CTT</a:t>
              </a:r>
              <a:endParaRPr lang="en-US" sz="1600" b="1" dirty="0">
                <a:effectLst>
                  <a:outerShdw blurRad="38100" dist="38100" dir="2700000" algn="tl">
                    <a:srgbClr val="FFFFFF"/>
                  </a:outerShdw>
                </a:effectLst>
                <a:latin typeface="Arial" pitchFamily="34" charset="0"/>
                <a:cs typeface="Arial" pitchFamily="34" charset="0"/>
              </a:endParaRPr>
            </a:p>
          </p:txBody>
        </p:sp>
      </p:grpSp>
      <p:grpSp>
        <p:nvGrpSpPr>
          <p:cNvPr id="26" name="Group 32"/>
          <p:cNvGrpSpPr>
            <a:grpSpLocks/>
          </p:cNvGrpSpPr>
          <p:nvPr/>
        </p:nvGrpSpPr>
        <p:grpSpPr bwMode="auto">
          <a:xfrm>
            <a:off x="6300192" y="4437112"/>
            <a:ext cx="1457325" cy="647700"/>
            <a:chOff x="3552" y="3339"/>
            <a:chExt cx="412" cy="392"/>
          </a:xfrm>
        </p:grpSpPr>
        <p:grpSp>
          <p:nvGrpSpPr>
            <p:cNvPr id="27" name="Group 33"/>
            <p:cNvGrpSpPr>
              <a:grpSpLocks/>
            </p:cNvGrpSpPr>
            <p:nvPr/>
          </p:nvGrpSpPr>
          <p:grpSpPr bwMode="auto">
            <a:xfrm>
              <a:off x="3552" y="3339"/>
              <a:ext cx="412" cy="392"/>
              <a:chOff x="2016" y="1920"/>
              <a:chExt cx="1680" cy="1680"/>
            </a:xfrm>
          </p:grpSpPr>
          <p:sp>
            <p:nvSpPr>
              <p:cNvPr id="29" name="Oval 34"/>
              <p:cNvSpPr>
                <a:spLocks noChangeArrowheads="1"/>
              </p:cNvSpPr>
              <p:nvPr/>
            </p:nvSpPr>
            <p:spPr bwMode="gray">
              <a:xfrm>
                <a:off x="2016" y="1920"/>
                <a:ext cx="1680" cy="1680"/>
              </a:xfrm>
              <a:prstGeom prst="ellipse">
                <a:avLst/>
              </a:prstGeom>
              <a:solidFill>
                <a:schemeClr val="accent4">
                  <a:lumMod val="20000"/>
                  <a:lumOff val="80000"/>
                </a:schemeClr>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Freeform 3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chemeClr val="accent4">
                  <a:lumMod val="20000"/>
                  <a:lumOff val="80000"/>
                </a:schemeClr>
              </a:soli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fr-FR"/>
              </a:p>
            </p:txBody>
          </p:sp>
        </p:grpSp>
        <p:sp>
          <p:nvSpPr>
            <p:cNvPr id="28" name="Text Box 36"/>
            <p:cNvSpPr txBox="1">
              <a:spLocks noChangeArrowheads="1"/>
            </p:cNvSpPr>
            <p:nvPr/>
          </p:nvSpPr>
          <p:spPr bwMode="gray">
            <a:xfrm>
              <a:off x="3623" y="3441"/>
              <a:ext cx="314" cy="186"/>
            </a:xfrm>
            <a:prstGeom prst="rect">
              <a:avLst/>
            </a:prstGeom>
            <a:solidFill>
              <a:schemeClr val="accent4">
                <a:lumMod val="20000"/>
                <a:lumOff val="8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err="1">
                  <a:effectLst>
                    <a:outerShdw blurRad="38100" dist="38100" dir="2700000" algn="tl">
                      <a:srgbClr val="C0C0C0"/>
                    </a:outerShdw>
                  </a:effectLst>
                  <a:latin typeface="Arial" pitchFamily="34" charset="0"/>
                  <a:cs typeface="Arial" pitchFamily="34" charset="0"/>
                </a:rPr>
                <a:t>Alternance</a:t>
              </a:r>
              <a:endParaRPr lang="en-US" sz="1400" b="1" dirty="0">
                <a:effectLst>
                  <a:outerShdw blurRad="38100" dist="38100" dir="2700000" algn="tl">
                    <a:srgbClr val="C0C0C0"/>
                  </a:outerShdw>
                </a:effectLst>
                <a:latin typeface="Arial" pitchFamily="34" charset="0"/>
                <a:cs typeface="Arial" pitchFamily="34" charset="0"/>
              </a:endParaRPr>
            </a:p>
          </p:txBody>
        </p:sp>
      </p:grpSp>
      <p:sp>
        <p:nvSpPr>
          <p:cNvPr id="31" name="Oval 24"/>
          <p:cNvSpPr>
            <a:spLocks noChangeArrowheads="1"/>
          </p:cNvSpPr>
          <p:nvPr/>
        </p:nvSpPr>
        <p:spPr bwMode="gray">
          <a:xfrm>
            <a:off x="2814961" y="5661248"/>
            <a:ext cx="2304256" cy="792088"/>
          </a:xfrm>
          <a:prstGeom prst="ellipse">
            <a:avLst/>
          </a:prstGeom>
          <a:solidFill>
            <a:srgbClr val="FFC000"/>
          </a:solidFill>
          <a:ln w="9525">
            <a:solidFill>
              <a:srgbClr val="000000"/>
            </a:solidFill>
            <a:round/>
            <a:headEnd/>
            <a:tailEnd/>
          </a:ln>
          <a:effectLst/>
          <a:extLst/>
        </p:spPr>
        <p:txBody>
          <a:bodyPr wrap="none" anchor="ctr"/>
          <a:lstStyle/>
          <a:p>
            <a:r>
              <a:rPr lang="fr-FR" sz="1600" b="1" dirty="0" smtClean="0">
                <a:latin typeface="Arial" pitchFamily="34" charset="0"/>
                <a:cs typeface="Arial" pitchFamily="34" charset="0"/>
              </a:rPr>
              <a:t>Contrat de</a:t>
            </a:r>
          </a:p>
          <a:p>
            <a:r>
              <a:rPr lang="fr-FR" sz="1600" b="1" dirty="0" smtClean="0">
                <a:latin typeface="Arial" pitchFamily="34" charset="0"/>
                <a:cs typeface="Arial" pitchFamily="34" charset="0"/>
              </a:rPr>
              <a:t>Sous-traitance</a:t>
            </a:r>
            <a:endParaRPr lang="fr-FR" sz="1600" b="1" dirty="0">
              <a:latin typeface="Arial" pitchFamily="34" charset="0"/>
              <a:cs typeface="Arial" pitchFamily="34" charset="0"/>
            </a:endParaRPr>
          </a:p>
        </p:txBody>
      </p:sp>
      <p:sp>
        <p:nvSpPr>
          <p:cNvPr id="32" name="Oval 24"/>
          <p:cNvSpPr>
            <a:spLocks noChangeArrowheads="1"/>
          </p:cNvSpPr>
          <p:nvPr/>
        </p:nvSpPr>
        <p:spPr bwMode="gray">
          <a:xfrm>
            <a:off x="5868144" y="5733256"/>
            <a:ext cx="2808312" cy="792286"/>
          </a:xfrm>
          <a:prstGeom prst="ellipse">
            <a:avLst/>
          </a:prstGeom>
          <a:solidFill>
            <a:srgbClr val="FFC000"/>
          </a:solidFill>
          <a:ln w="9525">
            <a:solidFill>
              <a:srgbClr val="000000"/>
            </a:solidFill>
            <a:round/>
            <a:headEnd/>
            <a:tailEnd/>
          </a:ln>
          <a:effectLst/>
          <a:extLst/>
        </p:spPr>
        <p:txBody>
          <a:bodyPr wrap="none" anchor="ctr"/>
          <a:lstStyle/>
          <a:p>
            <a:r>
              <a:rPr lang="fr-FR" sz="1600" b="1" dirty="0" smtClean="0">
                <a:latin typeface="Arial" pitchFamily="34" charset="0"/>
                <a:cs typeface="Arial" pitchFamily="34" charset="0"/>
              </a:rPr>
              <a:t>Contrat de </a:t>
            </a:r>
          </a:p>
          <a:p>
            <a:r>
              <a:rPr lang="fr-FR" sz="1600" b="1" dirty="0" smtClean="0">
                <a:latin typeface="Arial" pitchFamily="34" charset="0"/>
                <a:cs typeface="Arial" pitchFamily="34" charset="0"/>
              </a:rPr>
              <a:t>Prestation de service</a:t>
            </a:r>
            <a:endParaRPr lang="fr-FR" sz="1600" b="1" dirty="0">
              <a:latin typeface="Arial" pitchFamily="34" charset="0"/>
              <a:cs typeface="Arial" pitchFamily="34" charset="0"/>
            </a:endParaRPr>
          </a:p>
        </p:txBody>
      </p:sp>
      <p:sp>
        <p:nvSpPr>
          <p:cNvPr id="33" name="Oval 50"/>
          <p:cNvSpPr>
            <a:spLocks noChangeArrowheads="1"/>
          </p:cNvSpPr>
          <p:nvPr/>
        </p:nvSpPr>
        <p:spPr bwMode="gray">
          <a:xfrm rot="18227093">
            <a:off x="3808413" y="4316537"/>
            <a:ext cx="130175" cy="138112"/>
          </a:xfrm>
          <a:prstGeom prst="ellipse">
            <a:avLst/>
          </a:prstGeom>
          <a:solidFill>
            <a:srgbClr val="C00000"/>
          </a:solidFill>
          <a:ln w="9525">
            <a:solidFill>
              <a:srgbClr val="000000"/>
            </a:solidFill>
            <a:round/>
            <a:headEnd/>
            <a:tailEnd/>
          </a:ln>
          <a:effectLst/>
          <a:extLst/>
        </p:spPr>
        <p:txBody>
          <a:bodyPr wrap="none" anchor="ctr"/>
          <a:lstStyle/>
          <a:p>
            <a:endParaRPr lang="fr-FR"/>
          </a:p>
        </p:txBody>
      </p:sp>
      <p:sp>
        <p:nvSpPr>
          <p:cNvPr id="34" name="Oval 50"/>
          <p:cNvSpPr>
            <a:spLocks noChangeArrowheads="1"/>
          </p:cNvSpPr>
          <p:nvPr/>
        </p:nvSpPr>
        <p:spPr bwMode="gray">
          <a:xfrm rot="18227093">
            <a:off x="4024437" y="4244528"/>
            <a:ext cx="130175" cy="138112"/>
          </a:xfrm>
          <a:prstGeom prst="ellipse">
            <a:avLst/>
          </a:prstGeom>
          <a:solidFill>
            <a:srgbClr val="C00000"/>
          </a:solidFill>
          <a:ln w="9525">
            <a:solidFill>
              <a:srgbClr val="000000"/>
            </a:solidFill>
            <a:round/>
            <a:headEnd/>
            <a:tailEnd/>
          </a:ln>
          <a:effectLst/>
          <a:extLst/>
        </p:spPr>
        <p:txBody>
          <a:bodyPr wrap="none" anchor="ctr"/>
          <a:lstStyle/>
          <a:p>
            <a:endParaRPr lang="fr-FR"/>
          </a:p>
        </p:txBody>
      </p:sp>
      <p:sp>
        <p:nvSpPr>
          <p:cNvPr id="35" name="Oval 50"/>
          <p:cNvSpPr>
            <a:spLocks noChangeArrowheads="1"/>
          </p:cNvSpPr>
          <p:nvPr/>
        </p:nvSpPr>
        <p:spPr bwMode="gray">
          <a:xfrm rot="18227093">
            <a:off x="3448372" y="4460553"/>
            <a:ext cx="130175" cy="138112"/>
          </a:xfrm>
          <a:prstGeom prst="ellipse">
            <a:avLst/>
          </a:prstGeom>
          <a:solidFill>
            <a:srgbClr val="C00000"/>
          </a:solidFill>
          <a:ln w="9525">
            <a:solidFill>
              <a:srgbClr val="000000"/>
            </a:solidFill>
            <a:round/>
            <a:headEnd/>
            <a:tailEnd/>
          </a:ln>
          <a:effectLst/>
          <a:extLst/>
        </p:spPr>
        <p:txBody>
          <a:bodyPr wrap="none" anchor="ctr"/>
          <a:lstStyle/>
          <a:p>
            <a:endParaRPr lang="fr-FR"/>
          </a:p>
        </p:txBody>
      </p:sp>
      <p:grpSp>
        <p:nvGrpSpPr>
          <p:cNvPr id="36" name="Group 19"/>
          <p:cNvGrpSpPr>
            <a:grpSpLocks/>
          </p:cNvGrpSpPr>
          <p:nvPr/>
        </p:nvGrpSpPr>
        <p:grpSpPr bwMode="auto">
          <a:xfrm rot="9131955">
            <a:off x="4690748" y="4711423"/>
            <a:ext cx="319087" cy="279400"/>
            <a:chOff x="2236" y="3191"/>
            <a:chExt cx="201" cy="176"/>
          </a:xfrm>
          <a:solidFill>
            <a:schemeClr val="accent6"/>
          </a:solidFill>
        </p:grpSpPr>
        <p:sp>
          <p:nvSpPr>
            <p:cNvPr id="37"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39" name="Group 19"/>
          <p:cNvGrpSpPr>
            <a:grpSpLocks/>
          </p:cNvGrpSpPr>
          <p:nvPr/>
        </p:nvGrpSpPr>
        <p:grpSpPr bwMode="auto">
          <a:xfrm rot="9131955">
            <a:off x="4474725" y="5287486"/>
            <a:ext cx="319087" cy="279400"/>
            <a:chOff x="2236" y="3191"/>
            <a:chExt cx="201" cy="176"/>
          </a:xfrm>
          <a:solidFill>
            <a:schemeClr val="accent6"/>
          </a:solidFill>
        </p:grpSpPr>
        <p:sp>
          <p:nvSpPr>
            <p:cNvPr id="40"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42" name="Group 19"/>
          <p:cNvGrpSpPr>
            <a:grpSpLocks/>
          </p:cNvGrpSpPr>
          <p:nvPr/>
        </p:nvGrpSpPr>
        <p:grpSpPr bwMode="auto">
          <a:xfrm rot="15360000">
            <a:off x="5378692" y="4702037"/>
            <a:ext cx="319087" cy="279400"/>
            <a:chOff x="2236" y="3191"/>
            <a:chExt cx="201" cy="176"/>
          </a:xfrm>
          <a:solidFill>
            <a:schemeClr val="accent6"/>
          </a:solidFill>
        </p:grpSpPr>
        <p:sp>
          <p:nvSpPr>
            <p:cNvPr id="43"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anchor="ctr"/>
            <a:lstStyle/>
            <a:p>
              <a:endParaRPr lang="fr-FR"/>
            </a:p>
          </p:txBody>
        </p:sp>
        <p:sp>
          <p:nvSpPr>
            <p:cNvPr id="44"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anchor="ctr"/>
            <a:lstStyle/>
            <a:p>
              <a:endParaRPr lang="fr-FR"/>
            </a:p>
          </p:txBody>
        </p:sp>
      </p:grpSp>
      <p:grpSp>
        <p:nvGrpSpPr>
          <p:cNvPr id="45" name="Group 19"/>
          <p:cNvGrpSpPr>
            <a:grpSpLocks/>
          </p:cNvGrpSpPr>
          <p:nvPr/>
        </p:nvGrpSpPr>
        <p:grpSpPr bwMode="auto">
          <a:xfrm rot="15240000">
            <a:off x="5914884" y="5287487"/>
            <a:ext cx="319087" cy="279400"/>
            <a:chOff x="2236" y="3191"/>
            <a:chExt cx="201" cy="176"/>
          </a:xfrm>
          <a:solidFill>
            <a:schemeClr val="accent6"/>
          </a:solidFill>
        </p:grpSpPr>
        <p:sp>
          <p:nvSpPr>
            <p:cNvPr id="46" name="Oval 20"/>
            <p:cNvSpPr>
              <a:spLocks noChangeArrowheads="1"/>
            </p:cNvSpPr>
            <p:nvPr/>
          </p:nvSpPr>
          <p:spPr bwMode="gray">
            <a:xfrm rot="18227093">
              <a:off x="2239" y="3282"/>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7" name="Oval 21"/>
            <p:cNvSpPr>
              <a:spLocks noChangeArrowheads="1"/>
            </p:cNvSpPr>
            <p:nvPr/>
          </p:nvSpPr>
          <p:spPr bwMode="gray">
            <a:xfrm rot="18227093">
              <a:off x="2353" y="3188"/>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48" name="Group 43"/>
          <p:cNvGrpSpPr>
            <a:grpSpLocks/>
          </p:cNvGrpSpPr>
          <p:nvPr/>
        </p:nvGrpSpPr>
        <p:grpSpPr bwMode="auto">
          <a:xfrm>
            <a:off x="3851920" y="2564904"/>
            <a:ext cx="366713" cy="206375"/>
            <a:chOff x="2016" y="2304"/>
            <a:chExt cx="231" cy="130"/>
          </a:xfrm>
          <a:solidFill>
            <a:schemeClr val="accent4">
              <a:lumMod val="20000"/>
              <a:lumOff val="80000"/>
            </a:schemeClr>
          </a:solidFill>
        </p:grpSpPr>
        <p:sp>
          <p:nvSpPr>
            <p:cNvPr id="49" name="Oval 44"/>
            <p:cNvSpPr>
              <a:spLocks noChangeArrowheads="1"/>
            </p:cNvSpPr>
            <p:nvPr/>
          </p:nvSpPr>
          <p:spPr bwMode="gray">
            <a:xfrm rot="18227093">
              <a:off x="2019" y="2301"/>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0" name="Oval 45"/>
            <p:cNvSpPr>
              <a:spLocks noChangeArrowheads="1"/>
            </p:cNvSpPr>
            <p:nvPr/>
          </p:nvSpPr>
          <p:spPr bwMode="gray">
            <a:xfrm rot="18227093">
              <a:off x="2163" y="2349"/>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51" name="Group 46"/>
          <p:cNvGrpSpPr>
            <a:grpSpLocks/>
          </p:cNvGrpSpPr>
          <p:nvPr/>
        </p:nvGrpSpPr>
        <p:grpSpPr bwMode="auto">
          <a:xfrm rot="1124217">
            <a:off x="5786571" y="2085727"/>
            <a:ext cx="138112" cy="412750"/>
            <a:chOff x="2832" y="1612"/>
            <a:chExt cx="87" cy="260"/>
          </a:xfrm>
          <a:solidFill>
            <a:srgbClr val="8064A2">
              <a:lumMod val="20000"/>
              <a:lumOff val="80000"/>
            </a:srgbClr>
          </a:solidFill>
        </p:grpSpPr>
        <p:sp>
          <p:nvSpPr>
            <p:cNvPr id="52" name="Oval 47"/>
            <p:cNvSpPr>
              <a:spLocks noChangeArrowheads="1"/>
            </p:cNvSpPr>
            <p:nvPr/>
          </p:nvSpPr>
          <p:spPr bwMode="gray">
            <a:xfrm rot="18227093">
              <a:off x="2835" y="1609"/>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3" name="Oval 48"/>
            <p:cNvSpPr>
              <a:spLocks noChangeArrowheads="1"/>
            </p:cNvSpPr>
            <p:nvPr/>
          </p:nvSpPr>
          <p:spPr bwMode="gray">
            <a:xfrm rot="18227093">
              <a:off x="2835" y="1787"/>
              <a:ext cx="82" cy="87"/>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sp>
        <p:nvSpPr>
          <p:cNvPr id="54" name="Oval 50"/>
          <p:cNvSpPr>
            <a:spLocks noChangeArrowheads="1"/>
          </p:cNvSpPr>
          <p:nvPr/>
        </p:nvSpPr>
        <p:spPr bwMode="gray">
          <a:xfrm rot="18227093">
            <a:off x="6554150" y="3254127"/>
            <a:ext cx="130175" cy="138112"/>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5" name="Oval 50"/>
          <p:cNvSpPr>
            <a:spLocks noChangeArrowheads="1"/>
          </p:cNvSpPr>
          <p:nvPr/>
        </p:nvSpPr>
        <p:spPr bwMode="gray">
          <a:xfrm rot="18227093">
            <a:off x="6338126" y="3254126"/>
            <a:ext cx="130175" cy="138112"/>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6" name="Oval 50"/>
          <p:cNvSpPr>
            <a:spLocks noChangeArrowheads="1"/>
          </p:cNvSpPr>
          <p:nvPr/>
        </p:nvSpPr>
        <p:spPr bwMode="gray">
          <a:xfrm rot="18227093">
            <a:off x="6163140" y="4451368"/>
            <a:ext cx="119737" cy="105620"/>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7" name="Oval 50"/>
          <p:cNvSpPr>
            <a:spLocks noChangeArrowheads="1"/>
          </p:cNvSpPr>
          <p:nvPr/>
        </p:nvSpPr>
        <p:spPr bwMode="gray">
          <a:xfrm rot="18227093">
            <a:off x="5960221" y="4247401"/>
            <a:ext cx="119737" cy="105620"/>
          </a:xfrm>
          <a:prstGeom prst="ellipse">
            <a:avLst/>
          </a:prstGeom>
          <a:solidFill>
            <a:schemeClr val="accent4">
              <a:lumMod val="20000"/>
              <a:lumOff val="80000"/>
            </a:schemeClr>
          </a:solidFill>
          <a:ln w="9525">
            <a:solidFill>
              <a:srgbClr val="000000"/>
            </a:solidFill>
            <a:round/>
            <a:headEnd/>
            <a:tailEnd/>
          </a:ln>
          <a:effectLst/>
          <a:extLst/>
        </p:spPr>
        <p:txBody>
          <a:bodyPr wrap="none" anchor="ctr"/>
          <a:lstStyle/>
          <a:p>
            <a:endParaRPr lang="fr-FR"/>
          </a:p>
        </p:txBody>
      </p:sp>
      <p:sp>
        <p:nvSpPr>
          <p:cNvPr id="58" name="Espace réservé du numéro de diapositive 57"/>
          <p:cNvSpPr>
            <a:spLocks noGrp="1"/>
          </p:cNvSpPr>
          <p:nvPr>
            <p:ph type="sldNum" sz="quarter" idx="12"/>
          </p:nvPr>
        </p:nvSpPr>
        <p:spPr/>
        <p:txBody>
          <a:bodyPr/>
          <a:lstStyle/>
          <a:p>
            <a:fld id="{EEA4A130-079B-4FD0-B445-FD5F1E6C72F1}" type="slidenum">
              <a:rPr lang="fr-FR" smtClean="0"/>
              <a:t>17</a:t>
            </a:fld>
            <a:endParaRPr lang="fr-FR"/>
          </a:p>
        </p:txBody>
      </p:sp>
    </p:spTree>
    <p:extLst>
      <p:ext uri="{BB962C8B-B14F-4D97-AF65-F5344CB8AC3E}">
        <p14:creationId xmlns:p14="http://schemas.microsoft.com/office/powerpoint/2010/main" val="2702846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choix du contrat ?</a:t>
            </a:r>
            <a:endParaRPr lang="fr-FR" dirty="0"/>
          </a:p>
        </p:txBody>
      </p:sp>
      <p:sp>
        <p:nvSpPr>
          <p:cNvPr id="3" name="Espace réservé du contenu 2"/>
          <p:cNvSpPr>
            <a:spLocks noGrp="1"/>
          </p:cNvSpPr>
          <p:nvPr>
            <p:ph idx="1"/>
          </p:nvPr>
        </p:nvSpPr>
        <p:spPr/>
        <p:txBody>
          <a:bodyPr/>
          <a:lstStyle/>
          <a:p>
            <a:pPr>
              <a:buClr>
                <a:srgbClr val="FA6716"/>
              </a:buClr>
              <a:buFont typeface="Wingdings" panose="05000000000000000000" pitchFamily="2" charset="2"/>
              <a:buChar char="q"/>
            </a:pPr>
            <a:r>
              <a:rPr lang="fr-FR" dirty="0" smtClean="0"/>
              <a:t>Embaucher pour garder la maitrise et le contrôle du travail fait</a:t>
            </a:r>
          </a:p>
          <a:p>
            <a:pPr lvl="2">
              <a:buClr>
                <a:srgbClr val="FA6716"/>
              </a:buClr>
              <a:buFont typeface="Wingdings" panose="05000000000000000000" pitchFamily="2" charset="2"/>
              <a:buChar char="Ø"/>
            </a:pPr>
            <a:r>
              <a:rPr lang="fr-FR" dirty="0" smtClean="0"/>
              <a:t> faire un contrat de travail</a:t>
            </a:r>
          </a:p>
          <a:p>
            <a:pPr lvl="2">
              <a:buClr>
                <a:srgbClr val="FA6716"/>
              </a:buClr>
              <a:buFont typeface="Wingdings" panose="05000000000000000000" pitchFamily="2" charset="2"/>
              <a:buChar char="Ø"/>
            </a:pPr>
            <a:r>
              <a:rPr lang="fr-FR" dirty="0"/>
              <a:t> </a:t>
            </a:r>
            <a:r>
              <a:rPr lang="fr-FR" dirty="0" smtClean="0"/>
              <a:t>faire un bulletin de paye</a:t>
            </a:r>
          </a:p>
          <a:p>
            <a:pPr lvl="2">
              <a:buClr>
                <a:srgbClr val="FA6716"/>
              </a:buClr>
              <a:buFont typeface="Wingdings" panose="05000000000000000000" pitchFamily="2" charset="2"/>
              <a:buChar char="Ø"/>
            </a:pPr>
            <a:r>
              <a:rPr lang="fr-FR" dirty="0" smtClean="0"/>
              <a:t>Diriger et contrôler le travail</a:t>
            </a:r>
          </a:p>
          <a:p>
            <a:pPr lvl="2">
              <a:buClr>
                <a:srgbClr val="FA6716"/>
              </a:buClr>
              <a:buFont typeface="Wingdings" panose="05000000000000000000" pitchFamily="2" charset="2"/>
              <a:buChar char="Ø"/>
            </a:pPr>
            <a:r>
              <a:rPr lang="fr-FR" dirty="0" smtClean="0"/>
              <a:t>Intégrer le salarié aux équipes de l’entreprise</a:t>
            </a:r>
          </a:p>
          <a:p>
            <a:pPr>
              <a:buClr>
                <a:srgbClr val="FA6716"/>
              </a:buClr>
              <a:buFont typeface="Wingdings" panose="05000000000000000000" pitchFamily="2" charset="2"/>
              <a:buChar char="q"/>
            </a:pPr>
            <a:r>
              <a:rPr lang="fr-FR" dirty="0" smtClean="0"/>
              <a:t>Externaliser pour se décharger</a:t>
            </a:r>
          </a:p>
          <a:p>
            <a:pPr lvl="2">
              <a:buClr>
                <a:srgbClr val="FA6716"/>
              </a:buClr>
              <a:buFont typeface="Wingdings" panose="05000000000000000000" pitchFamily="2" charset="2"/>
              <a:buChar char="Ø"/>
            </a:pPr>
            <a:r>
              <a:rPr lang="fr-FR" dirty="0" smtClean="0"/>
              <a:t>Définir un cahier des charges</a:t>
            </a:r>
          </a:p>
          <a:p>
            <a:pPr lvl="2">
              <a:buClr>
                <a:srgbClr val="FA6716"/>
              </a:buClr>
              <a:buFont typeface="Wingdings" panose="05000000000000000000" pitchFamily="2" charset="2"/>
              <a:buChar char="Ø"/>
            </a:pPr>
            <a:r>
              <a:rPr lang="fr-FR" dirty="0" smtClean="0"/>
              <a:t>Travail indépendant</a:t>
            </a:r>
          </a:p>
          <a:p>
            <a:pPr lvl="2">
              <a:buClr>
                <a:srgbClr val="FA6716"/>
              </a:buClr>
              <a:buFont typeface="Wingdings" panose="05000000000000000000" pitchFamily="2" charset="2"/>
              <a:buChar char="Ø"/>
            </a:pPr>
            <a:r>
              <a:rPr lang="fr-FR" dirty="0"/>
              <a:t>Pas de lien de subordination</a:t>
            </a:r>
          </a:p>
          <a:p>
            <a:pPr lvl="2">
              <a:buClr>
                <a:srgbClr val="FA6716"/>
              </a:buClr>
              <a:buFont typeface="Wingdings" panose="05000000000000000000" pitchFamily="2" charset="2"/>
              <a:buChar char="Ø"/>
            </a:pPr>
            <a:r>
              <a:rPr lang="fr-FR" dirty="0" smtClean="0"/>
              <a:t>Expertise dans le domaine</a:t>
            </a:r>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18</a:t>
            </a:fld>
            <a:endParaRPr lang="fr-FR"/>
          </a:p>
        </p:txBody>
      </p:sp>
      <p:sp>
        <p:nvSpPr>
          <p:cNvPr id="5" name="Flèche droite 4"/>
          <p:cNvSpPr/>
          <p:nvPr/>
        </p:nvSpPr>
        <p:spPr>
          <a:xfrm>
            <a:off x="683633" y="5856513"/>
            <a:ext cx="436672" cy="288032"/>
          </a:xfrm>
          <a:prstGeom prst="rightArrow">
            <a:avLst/>
          </a:prstGeom>
          <a:solidFill>
            <a:srgbClr val="FA6716"/>
          </a:solidFill>
          <a:ln>
            <a:solidFill>
              <a:srgbClr val="FA67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403648" y="5796210"/>
            <a:ext cx="7566495" cy="646331"/>
          </a:xfrm>
          <a:prstGeom prst="rect">
            <a:avLst/>
          </a:prstGeom>
          <a:noFill/>
          <a:ln w="38100">
            <a:solidFill>
              <a:srgbClr val="FA6716"/>
            </a:solidFill>
          </a:ln>
        </p:spPr>
        <p:txBody>
          <a:bodyPr wrap="none" rtlCol="0">
            <a:spAutoFit/>
          </a:bodyPr>
          <a:lstStyle/>
          <a:p>
            <a:r>
              <a:rPr lang="fr-FR" dirty="0" smtClean="0"/>
              <a:t>Le choix se fait selon les besoins, la spécificité ou la technicité du</a:t>
            </a:r>
          </a:p>
          <a:p>
            <a:r>
              <a:rPr lang="fr-FR" dirty="0" smtClean="0"/>
              <a:t> travail et la disponibilité des ressources</a:t>
            </a:r>
            <a:endParaRPr lang="fr-FR" dirty="0"/>
          </a:p>
        </p:txBody>
      </p:sp>
    </p:spTree>
    <p:extLst>
      <p:ext uri="{BB962C8B-B14F-4D97-AF65-F5344CB8AC3E}">
        <p14:creationId xmlns:p14="http://schemas.microsoft.com/office/powerpoint/2010/main" val="2108755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dirty="0" smtClean="0"/>
              <a:t>Le contrat de travail </a:t>
            </a:r>
            <a:endParaRPr lang="fr-FR" dirty="0"/>
          </a:p>
        </p:txBody>
      </p:sp>
      <p:sp>
        <p:nvSpPr>
          <p:cNvPr id="3" name="Sous-titre 2"/>
          <p:cNvSpPr>
            <a:spLocks noGrp="1"/>
          </p:cNvSpPr>
          <p:nvPr>
            <p:ph type="subTitle" idx="1"/>
          </p:nvPr>
        </p:nvSpPr>
        <p:spPr/>
        <p:txBody>
          <a:bodyPr/>
          <a:lstStyle/>
          <a:p>
            <a:pPr algn="ctr"/>
            <a:r>
              <a:rPr lang="fr-FR" dirty="0" smtClean="0"/>
              <a:t>Porte d’entrée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19</a:t>
            </a:fld>
            <a:endParaRPr lang="fr-FR"/>
          </a:p>
        </p:txBody>
      </p:sp>
    </p:spTree>
    <p:extLst>
      <p:ext uri="{BB962C8B-B14F-4D97-AF65-F5344CB8AC3E}">
        <p14:creationId xmlns:p14="http://schemas.microsoft.com/office/powerpoint/2010/main" val="349800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3600" dirty="0" smtClean="0"/>
              <a:t>Définition du droit du travail</a:t>
            </a:r>
          </a:p>
          <a:p>
            <a:pPr marL="109728" indent="0">
              <a:buNone/>
            </a:pPr>
            <a:endParaRPr lang="fr-FR" sz="3600" dirty="0" smtClean="0"/>
          </a:p>
          <a:p>
            <a:r>
              <a:rPr lang="fr-FR" sz="3600" dirty="0" smtClean="0"/>
              <a:t>Sources du droit du travail</a:t>
            </a:r>
          </a:p>
          <a:p>
            <a:pPr marL="109728" indent="0">
              <a:buNone/>
            </a:pPr>
            <a:endParaRPr lang="fr-FR" sz="3600" dirty="0" smtClean="0"/>
          </a:p>
          <a:p>
            <a:r>
              <a:rPr lang="fr-FR" sz="3600" dirty="0" smtClean="0"/>
              <a:t>Conflits de norme</a:t>
            </a:r>
            <a:endParaRPr lang="fr-FR" sz="3600" dirty="0"/>
          </a:p>
        </p:txBody>
      </p:sp>
      <p:sp>
        <p:nvSpPr>
          <p:cNvPr id="3" name="Titre 2"/>
          <p:cNvSpPr>
            <a:spLocks noGrp="1"/>
          </p:cNvSpPr>
          <p:nvPr>
            <p:ph type="title"/>
          </p:nvPr>
        </p:nvSpPr>
        <p:spPr/>
        <p:txBody>
          <a:bodyPr/>
          <a:lstStyle/>
          <a:p>
            <a:r>
              <a:rPr lang="fr-FR" dirty="0" smtClean="0"/>
              <a:t>Introduction au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a:t>
            </a:fld>
            <a:endParaRPr lang="fr-FR"/>
          </a:p>
        </p:txBody>
      </p:sp>
    </p:spTree>
    <p:extLst>
      <p:ext uri="{BB962C8B-B14F-4D97-AF65-F5344CB8AC3E}">
        <p14:creationId xmlns:p14="http://schemas.microsoft.com/office/powerpoint/2010/main" val="1186901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560" y="2636912"/>
            <a:ext cx="1290824" cy="1720592"/>
          </a:xfrm>
        </p:spPr>
      </p:pic>
      <p:sp>
        <p:nvSpPr>
          <p:cNvPr id="3" name="Titre 2"/>
          <p:cNvSpPr>
            <a:spLocks noGrp="1"/>
          </p:cNvSpPr>
          <p:nvPr>
            <p:ph type="title"/>
          </p:nvPr>
        </p:nvSpPr>
        <p:spPr>
          <a:xfrm>
            <a:off x="457200" y="274638"/>
            <a:ext cx="8003232" cy="562074"/>
          </a:xfrm>
        </p:spPr>
        <p:txBody>
          <a:bodyPr>
            <a:normAutofit fontScale="90000"/>
          </a:bodyPr>
          <a:lstStyle/>
          <a:p>
            <a:pPr algn="ctr"/>
            <a:r>
              <a:rPr lang="fr-FR" dirty="0" smtClean="0"/>
              <a:t>Définition du contrat de travail</a:t>
            </a: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2720094"/>
            <a:ext cx="966216" cy="1432560"/>
          </a:xfrm>
          <a:prstGeom prst="rect">
            <a:avLst/>
          </a:prstGeom>
        </p:spPr>
      </p:pic>
      <p:sp>
        <p:nvSpPr>
          <p:cNvPr id="9" name="Rectangle 8"/>
          <p:cNvSpPr/>
          <p:nvPr/>
        </p:nvSpPr>
        <p:spPr>
          <a:xfrm>
            <a:off x="2771800" y="2946908"/>
            <a:ext cx="4104456" cy="564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Subordination</a:t>
            </a:r>
            <a:endParaRPr lang="fr-FR" dirty="0">
              <a:solidFill>
                <a:schemeClr val="tx1"/>
              </a:solidFill>
            </a:endParaRPr>
          </a:p>
        </p:txBody>
      </p:sp>
      <p:sp>
        <p:nvSpPr>
          <p:cNvPr id="8" name="Flèche droite 7"/>
          <p:cNvSpPr/>
          <p:nvPr/>
        </p:nvSpPr>
        <p:spPr>
          <a:xfrm rot="10800000">
            <a:off x="2123728" y="3436374"/>
            <a:ext cx="4968552" cy="35266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Flèche courbée vers le bas 9"/>
          <p:cNvSpPr/>
          <p:nvPr/>
        </p:nvSpPr>
        <p:spPr>
          <a:xfrm>
            <a:off x="1763688" y="980728"/>
            <a:ext cx="6027724" cy="187220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2" name="Flèche courbée vers le haut 11"/>
          <p:cNvSpPr/>
          <p:nvPr/>
        </p:nvSpPr>
        <p:spPr>
          <a:xfrm flipH="1">
            <a:off x="1547664" y="4653136"/>
            <a:ext cx="6048672" cy="16561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Prestatonation</a:t>
            </a:r>
            <a:r>
              <a:rPr lang="fr-FR" dirty="0" smtClean="0">
                <a:solidFill>
                  <a:schemeClr val="tx1"/>
                </a:solidFill>
              </a:rPr>
              <a:t> </a:t>
            </a:r>
            <a:r>
              <a:rPr lang="fr-FR" dirty="0" err="1" smtClean="0">
                <a:solidFill>
                  <a:schemeClr val="tx1"/>
                </a:solidFill>
              </a:rPr>
              <a:t>tpre</a:t>
            </a:r>
            <a:endParaRPr lang="fr-FR" dirty="0">
              <a:solidFill>
                <a:schemeClr val="tx1"/>
              </a:solidFill>
            </a:endParaRPr>
          </a:p>
        </p:txBody>
      </p:sp>
      <p:sp>
        <p:nvSpPr>
          <p:cNvPr id="13" name="Rectangle 12"/>
          <p:cNvSpPr/>
          <p:nvPr/>
        </p:nvSpPr>
        <p:spPr>
          <a:xfrm>
            <a:off x="3059832" y="5013176"/>
            <a:ext cx="3312368" cy="72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Prestation de travail</a:t>
            </a:r>
            <a:endParaRPr lang="fr-FR" dirty="0">
              <a:solidFill>
                <a:schemeClr val="tx1"/>
              </a:solidFill>
            </a:endParaRPr>
          </a:p>
        </p:txBody>
      </p:sp>
      <p:sp>
        <p:nvSpPr>
          <p:cNvPr id="14" name="Rectangle 13"/>
          <p:cNvSpPr/>
          <p:nvPr/>
        </p:nvSpPr>
        <p:spPr>
          <a:xfrm>
            <a:off x="3347864" y="1412776"/>
            <a:ext cx="2736304" cy="6480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Rémunération </a:t>
            </a:r>
            <a:endParaRPr lang="fr-FR" dirty="0">
              <a:solidFill>
                <a:schemeClr val="tx1"/>
              </a:solidFill>
            </a:endParaRPr>
          </a:p>
        </p:txBody>
      </p:sp>
      <p:sp>
        <p:nvSpPr>
          <p:cNvPr id="15" name="Rectangle 14"/>
          <p:cNvSpPr/>
          <p:nvPr/>
        </p:nvSpPr>
        <p:spPr>
          <a:xfrm>
            <a:off x="467544" y="4293096"/>
            <a:ext cx="151216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employeur</a:t>
            </a:r>
            <a:endParaRPr lang="fr-FR" dirty="0">
              <a:solidFill>
                <a:schemeClr val="tx1"/>
              </a:solidFill>
            </a:endParaRPr>
          </a:p>
        </p:txBody>
      </p:sp>
      <p:sp>
        <p:nvSpPr>
          <p:cNvPr id="18" name="Rectangle 17"/>
          <p:cNvSpPr/>
          <p:nvPr/>
        </p:nvSpPr>
        <p:spPr>
          <a:xfrm>
            <a:off x="7092280" y="4071995"/>
            <a:ext cx="1512168" cy="322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salarié</a:t>
            </a:r>
            <a:endParaRPr lang="fr-FR" dirty="0">
              <a:solidFill>
                <a:schemeClr val="tx1"/>
              </a:solidFill>
            </a:endParaRPr>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20</a:t>
            </a:fld>
            <a:endParaRPr lang="fr-FR"/>
          </a:p>
        </p:txBody>
      </p:sp>
    </p:spTree>
    <p:extLst>
      <p:ext uri="{BB962C8B-B14F-4D97-AF65-F5344CB8AC3E}">
        <p14:creationId xmlns:p14="http://schemas.microsoft.com/office/powerpoint/2010/main" val="1308027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21</a:t>
            </a:fld>
            <a:endParaRPr lang="fr-FR"/>
          </a:p>
        </p:txBody>
      </p:sp>
      <p:sp>
        <p:nvSpPr>
          <p:cNvPr id="4" name="Titre 3"/>
          <p:cNvSpPr>
            <a:spLocks noGrp="1"/>
          </p:cNvSpPr>
          <p:nvPr>
            <p:ph type="title"/>
          </p:nvPr>
        </p:nvSpPr>
        <p:spPr/>
        <p:txBody>
          <a:bodyPr/>
          <a:lstStyle/>
          <a:p>
            <a:r>
              <a:rPr lang="fr-FR" dirty="0" smtClean="0"/>
              <a:t>Les enjeux de la définitio</a:t>
            </a:r>
            <a:r>
              <a:rPr lang="fr-FR" dirty="0"/>
              <a:t>n</a:t>
            </a:r>
          </a:p>
        </p:txBody>
      </p:sp>
      <p:graphicFrame>
        <p:nvGraphicFramePr>
          <p:cNvPr id="5" name="Espace réservé du contenu 5"/>
          <p:cNvGraphicFramePr>
            <a:graphicFrameLocks/>
          </p:cNvGraphicFramePr>
          <p:nvPr>
            <p:extLst>
              <p:ext uri="{D42A27DB-BD31-4B8C-83A1-F6EECF244321}">
                <p14:modId xmlns:p14="http://schemas.microsoft.com/office/powerpoint/2010/main" val="1397981115"/>
              </p:ext>
            </p:extLst>
          </p:nvPr>
        </p:nvGraphicFramePr>
        <p:xfrm>
          <a:off x="457200" y="1772816"/>
          <a:ext cx="8229600" cy="4801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avec flèche vers le bas 5"/>
          <p:cNvSpPr/>
          <p:nvPr/>
        </p:nvSpPr>
        <p:spPr>
          <a:xfrm>
            <a:off x="2339752" y="1484784"/>
            <a:ext cx="3744416" cy="1872208"/>
          </a:xfrm>
          <a:prstGeom prst="downArrowCallout">
            <a:avLst/>
          </a:prstGeom>
          <a:solidFill>
            <a:srgbClr val="F49A6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Le contrat  de travail est la porte d’entrée du droit du travail</a:t>
            </a:r>
            <a:endParaRPr lang="fr-FR" dirty="0">
              <a:solidFill>
                <a:schemeClr val="tx1"/>
              </a:solidFill>
            </a:endParaRPr>
          </a:p>
        </p:txBody>
      </p:sp>
    </p:spTree>
    <p:extLst>
      <p:ext uri="{BB962C8B-B14F-4D97-AF65-F5344CB8AC3E}">
        <p14:creationId xmlns:p14="http://schemas.microsoft.com/office/powerpoint/2010/main" val="1232170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196752"/>
            <a:ext cx="8229600" cy="4968552"/>
          </a:xfrm>
        </p:spPr>
        <p:txBody>
          <a:bodyPr>
            <a:normAutofit/>
          </a:bodyPr>
          <a:lstStyle/>
          <a:p>
            <a:pPr>
              <a:spcAft>
                <a:spcPts val="600"/>
              </a:spcAft>
            </a:pPr>
            <a:endParaRPr lang="fr-FR" dirty="0" smtClean="0"/>
          </a:p>
          <a:p>
            <a:pPr>
              <a:spcAft>
                <a:spcPts val="600"/>
              </a:spcAft>
            </a:pPr>
            <a:r>
              <a:rPr lang="fr-FR" dirty="0" smtClean="0"/>
              <a:t>Le contrat de travail est la porte d’entrée dans le </a:t>
            </a:r>
            <a:r>
              <a:rPr lang="fr-FR" b="1" dirty="0" smtClean="0"/>
              <a:t>droit du travail </a:t>
            </a:r>
          </a:p>
          <a:p>
            <a:r>
              <a:rPr lang="fr-FR" dirty="0" smtClean="0"/>
              <a:t>La requalification par les juges est possible  : recherche du lien de subordination par la méthode du faisceau d’indices</a:t>
            </a:r>
          </a:p>
          <a:p>
            <a:pPr lvl="1"/>
            <a:r>
              <a:rPr lang="fr-FR" dirty="0" smtClean="0"/>
              <a:t>Arrêt île de la tentation 3 Juin 2009</a:t>
            </a:r>
          </a:p>
          <a:p>
            <a:pPr lvl="1"/>
            <a:r>
              <a:rPr lang="fr-FR" dirty="0" smtClean="0"/>
              <a:t>Arrêt société générale </a:t>
            </a:r>
            <a:r>
              <a:rPr lang="fr-FR" dirty="0"/>
              <a:t>13 Novembre 1996</a:t>
            </a:r>
          </a:p>
          <a:p>
            <a:pPr lvl="1"/>
            <a:endParaRPr lang="fr-FR" dirty="0"/>
          </a:p>
          <a:p>
            <a:endParaRPr lang="fr-FR" dirty="0" smtClean="0"/>
          </a:p>
          <a:p>
            <a:pPr lvl="1"/>
            <a:endParaRPr lang="fr-FR" dirty="0" smtClean="0"/>
          </a:p>
          <a:p>
            <a:endParaRPr lang="fr-FR" dirty="0"/>
          </a:p>
          <a:p>
            <a:endParaRPr lang="fr-FR" dirty="0"/>
          </a:p>
        </p:txBody>
      </p:sp>
      <p:sp>
        <p:nvSpPr>
          <p:cNvPr id="3" name="Titre 2"/>
          <p:cNvSpPr>
            <a:spLocks noGrp="1"/>
          </p:cNvSpPr>
          <p:nvPr>
            <p:ph type="title"/>
          </p:nvPr>
        </p:nvSpPr>
        <p:spPr/>
        <p:txBody>
          <a:bodyPr/>
          <a:lstStyle/>
          <a:p>
            <a:r>
              <a:rPr lang="fr-FR" dirty="0" smtClean="0"/>
              <a:t>Qualification  et conséquences</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22</a:t>
            </a:fld>
            <a:endParaRPr lang="fr-FR"/>
          </a:p>
        </p:txBody>
      </p:sp>
    </p:spTree>
    <p:extLst>
      <p:ext uri="{BB962C8B-B14F-4D97-AF65-F5344CB8AC3E}">
        <p14:creationId xmlns:p14="http://schemas.microsoft.com/office/powerpoint/2010/main" val="7527333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CDI</a:t>
            </a:r>
            <a:endParaRPr lang="fr-FR" dirty="0"/>
          </a:p>
        </p:txBody>
      </p:sp>
      <p:sp>
        <p:nvSpPr>
          <p:cNvPr id="3" name="Sous-titre 2"/>
          <p:cNvSpPr>
            <a:spLocks noGrp="1"/>
          </p:cNvSpPr>
          <p:nvPr>
            <p:ph type="subTitle" idx="1"/>
          </p:nvPr>
        </p:nvSpPr>
        <p:spPr/>
        <p:txBody>
          <a:bodyPr>
            <a:normAutofit fontScale="70000" lnSpcReduction="20000"/>
          </a:bodyPr>
          <a:lstStyle/>
          <a:p>
            <a:r>
              <a:rPr lang="fr-FR" dirty="0" smtClean="0"/>
              <a:t>La conclusion du contrat: recrutement, clauses</a:t>
            </a:r>
          </a:p>
          <a:p>
            <a:r>
              <a:rPr lang="fr-FR" dirty="0" smtClean="0"/>
              <a:t>L’exécution du contrat : modification, suspension..</a:t>
            </a:r>
          </a:p>
          <a:p>
            <a:r>
              <a:rPr lang="fr-FR" dirty="0" smtClean="0"/>
              <a:t>La rupture du contrat : démission, licenciement, rupture conventionnelle</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23</a:t>
            </a:fld>
            <a:endParaRPr lang="fr-FR"/>
          </a:p>
        </p:txBody>
      </p:sp>
    </p:spTree>
    <p:extLst>
      <p:ext uri="{BB962C8B-B14F-4D97-AF65-F5344CB8AC3E}">
        <p14:creationId xmlns:p14="http://schemas.microsoft.com/office/powerpoint/2010/main" val="286014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dirty="0" smtClean="0"/>
              <a:t>Le CDI , la norme juridique</a:t>
            </a:r>
            <a:endParaRPr lang="fr-FR" dirty="0"/>
          </a:p>
        </p:txBody>
      </p:sp>
      <p:sp>
        <p:nvSpPr>
          <p:cNvPr id="3" name="Espace réservé du contenu 2"/>
          <p:cNvSpPr>
            <a:spLocks noGrp="1"/>
          </p:cNvSpPr>
          <p:nvPr>
            <p:ph idx="1"/>
          </p:nvPr>
        </p:nvSpPr>
        <p:spPr/>
        <p:txBody>
          <a:bodyPr/>
          <a:lstStyle/>
          <a:p>
            <a:r>
              <a:rPr lang="fr-FR" dirty="0" smtClean="0"/>
              <a:t>Le CDI est la norme juridique</a:t>
            </a:r>
          </a:p>
          <a:p>
            <a:r>
              <a:rPr lang="fr-FR" dirty="0" smtClean="0"/>
              <a:t>Le CDI peut être à temps complet ou à temps partiel</a:t>
            </a:r>
          </a:p>
          <a:p>
            <a:r>
              <a:rPr lang="fr-FR" dirty="0" smtClean="0"/>
              <a:t>Le CDI peut comporter une période d’essai</a:t>
            </a:r>
            <a:endParaRPr lang="fr-FR" dirty="0"/>
          </a:p>
        </p:txBody>
      </p:sp>
      <p:sp>
        <p:nvSpPr>
          <p:cNvPr id="4" name="Flèche droite 3"/>
          <p:cNvSpPr/>
          <p:nvPr/>
        </p:nvSpPr>
        <p:spPr bwMode="auto">
          <a:xfrm>
            <a:off x="1403648" y="3717032"/>
            <a:ext cx="936104" cy="432048"/>
          </a:xfrm>
          <a:prstGeom prst="rightArrow">
            <a:avLst/>
          </a:prstGeom>
          <a:no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5" name="Flèche droite 4"/>
          <p:cNvSpPr/>
          <p:nvPr/>
        </p:nvSpPr>
        <p:spPr bwMode="auto">
          <a:xfrm>
            <a:off x="683568" y="3717032"/>
            <a:ext cx="1656184" cy="432048"/>
          </a:xfrm>
          <a:prstGeom prst="rightArrow">
            <a:avLst/>
          </a:prstGeom>
          <a:solidFill>
            <a:srgbClr val="FF66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6" name="ZoneTexte 5"/>
          <p:cNvSpPr txBox="1"/>
          <p:nvPr/>
        </p:nvSpPr>
        <p:spPr>
          <a:xfrm>
            <a:off x="2339752" y="3718599"/>
            <a:ext cx="5011308" cy="830997"/>
          </a:xfrm>
          <a:prstGeom prst="rect">
            <a:avLst/>
          </a:prstGeom>
          <a:noFill/>
        </p:spPr>
        <p:txBody>
          <a:bodyPr wrap="none" rtlCol="0">
            <a:spAutoFit/>
          </a:bodyPr>
          <a:lstStyle/>
          <a:p>
            <a:r>
              <a:rPr lang="fr-FR" dirty="0" smtClean="0">
                <a:solidFill>
                  <a:srgbClr val="663300"/>
                </a:solidFill>
              </a:rPr>
              <a:t>Le choix du CDI se fait lorsque l’emploi </a:t>
            </a:r>
          </a:p>
          <a:p>
            <a:r>
              <a:rPr lang="fr-FR" dirty="0" smtClean="0">
                <a:solidFill>
                  <a:srgbClr val="663300"/>
                </a:solidFill>
              </a:rPr>
              <a:t>est durable et stable</a:t>
            </a:r>
            <a:endParaRPr lang="fr-FR" dirty="0">
              <a:solidFill>
                <a:srgbClr val="663300"/>
              </a:solidFill>
            </a:endParaRPr>
          </a:p>
        </p:txBody>
      </p:sp>
      <p:sp>
        <p:nvSpPr>
          <p:cNvPr id="7" name="Espace réservé du numéro de diapositive 6"/>
          <p:cNvSpPr>
            <a:spLocks noGrp="1"/>
          </p:cNvSpPr>
          <p:nvPr>
            <p:ph type="sldNum" sz="quarter" idx="12"/>
          </p:nvPr>
        </p:nvSpPr>
        <p:spPr/>
        <p:txBody>
          <a:bodyPr/>
          <a:lstStyle/>
          <a:p>
            <a:fld id="{EEA4A130-079B-4FD0-B445-FD5F1E6C72F1}" type="slidenum">
              <a:rPr lang="fr-FR" smtClean="0"/>
              <a:t>24</a:t>
            </a:fld>
            <a:endParaRPr lang="fr-FR"/>
          </a:p>
        </p:txBody>
      </p:sp>
    </p:spTree>
    <p:extLst>
      <p:ext uri="{BB962C8B-B14F-4D97-AF65-F5344CB8AC3E}">
        <p14:creationId xmlns:p14="http://schemas.microsoft.com/office/powerpoint/2010/main" val="2206745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a:t>
            </a:r>
            <a:r>
              <a:rPr lang="fr-FR" dirty="0"/>
              <a:t>recrutement : libre choix du salarié </a:t>
            </a:r>
          </a:p>
        </p:txBody>
      </p:sp>
      <p:sp>
        <p:nvSpPr>
          <p:cNvPr id="3" name="Espace réservé du contenu 2"/>
          <p:cNvSpPr>
            <a:spLocks noGrp="1"/>
          </p:cNvSpPr>
          <p:nvPr>
            <p:ph idx="1"/>
          </p:nvPr>
        </p:nvSpPr>
        <p:spPr/>
        <p:txBody>
          <a:bodyPr>
            <a:normAutofit lnSpcReduction="10000"/>
          </a:bodyPr>
          <a:lstStyle/>
          <a:p>
            <a:pPr>
              <a:lnSpc>
                <a:spcPct val="110000"/>
              </a:lnSpc>
              <a:buFont typeface="Wingdings" pitchFamily="2" charset="2"/>
              <a:buChar char="Ø"/>
            </a:pPr>
            <a:r>
              <a:rPr lang="fr-FR" dirty="0"/>
              <a:t>Recueil d’informations </a:t>
            </a:r>
            <a:r>
              <a:rPr lang="fr-FR" b="1" dirty="0">
                <a:solidFill>
                  <a:schemeClr val="accent1">
                    <a:lumMod val="75000"/>
                  </a:schemeClr>
                </a:solidFill>
              </a:rPr>
              <a:t>en lien direct avec l’emploi </a:t>
            </a:r>
            <a:r>
              <a:rPr lang="fr-FR" dirty="0"/>
              <a:t>: formation, expérience </a:t>
            </a:r>
            <a:r>
              <a:rPr lang="fr-FR" dirty="0" smtClean="0"/>
              <a:t>professionnelle</a:t>
            </a:r>
          </a:p>
          <a:p>
            <a:pPr marL="109728" indent="0">
              <a:lnSpc>
                <a:spcPct val="110000"/>
              </a:lnSpc>
              <a:buNone/>
            </a:pPr>
            <a:endParaRPr lang="fr-FR" dirty="0"/>
          </a:p>
          <a:p>
            <a:pPr>
              <a:buFont typeface="Wingdings" pitchFamily="2" charset="2"/>
              <a:buChar char="Ø"/>
            </a:pPr>
            <a:r>
              <a:rPr lang="fr-FR" b="1" dirty="0">
                <a:solidFill>
                  <a:schemeClr val="accent1">
                    <a:lumMod val="75000"/>
                  </a:schemeClr>
                </a:solidFill>
              </a:rPr>
              <a:t>Pas de question d’ordre privé: </a:t>
            </a:r>
            <a:r>
              <a:rPr lang="fr-FR" dirty="0"/>
              <a:t>situation de famille, état de santé, convictions religieuses,  politiques ou syndicales, antécédents </a:t>
            </a:r>
            <a:r>
              <a:rPr lang="fr-FR" dirty="0" smtClean="0"/>
              <a:t>judiciaires</a:t>
            </a:r>
          </a:p>
          <a:p>
            <a:pPr marL="109728" indent="0">
              <a:buNone/>
            </a:pPr>
            <a:endParaRPr lang="fr-FR" dirty="0"/>
          </a:p>
          <a:p>
            <a:pPr marL="354013" lvl="1" indent="-265113">
              <a:buFont typeface="Wingdings" pitchFamily="2" charset="2"/>
              <a:buChar char="Ø"/>
              <a:tabLst>
                <a:tab pos="265113" algn="l"/>
              </a:tabLst>
            </a:pPr>
            <a:r>
              <a:rPr lang="fr-FR" sz="2700" b="1" dirty="0">
                <a:solidFill>
                  <a:schemeClr val="accent1">
                    <a:lumMod val="75000"/>
                  </a:schemeClr>
                </a:solidFill>
              </a:rPr>
              <a:t>Obligation de transparence </a:t>
            </a:r>
            <a:r>
              <a:rPr lang="fr-FR" sz="2600" dirty="0"/>
              <a:t>sur méthodes et techniques de recrutement </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25</a:t>
            </a:fld>
            <a:endParaRPr lang="fr-FR"/>
          </a:p>
        </p:txBody>
      </p:sp>
    </p:spTree>
    <p:extLst>
      <p:ext uri="{BB962C8B-B14F-4D97-AF65-F5344CB8AC3E}">
        <p14:creationId xmlns:p14="http://schemas.microsoft.com/office/powerpoint/2010/main" val="2674128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Un recrutement encadré…</a:t>
            </a:r>
            <a:endParaRPr lang="fr-FR" dirty="0"/>
          </a:p>
        </p:txBody>
      </p:sp>
      <p:sp>
        <p:nvSpPr>
          <p:cNvPr id="3" name="Espace réservé du contenu 2"/>
          <p:cNvSpPr>
            <a:spLocks noGrp="1"/>
          </p:cNvSpPr>
          <p:nvPr>
            <p:ph idx="1"/>
          </p:nvPr>
        </p:nvSpPr>
        <p:spPr/>
        <p:txBody>
          <a:bodyPr>
            <a:normAutofit/>
          </a:bodyPr>
          <a:lstStyle/>
          <a:p>
            <a:r>
              <a:rPr lang="fr-FR" dirty="0"/>
              <a:t>Pas de discrimination à l’embauche</a:t>
            </a:r>
          </a:p>
          <a:p>
            <a:r>
              <a:rPr lang="fr-FR" dirty="0"/>
              <a:t>Pas d’embauche de mineur &lt; 16 ans</a:t>
            </a:r>
          </a:p>
          <a:p>
            <a:r>
              <a:rPr lang="fr-FR" dirty="0"/>
              <a:t>Pas d’embauche en cas de clause de non concurrence</a:t>
            </a:r>
          </a:p>
          <a:p>
            <a:r>
              <a:rPr lang="fr-FR" dirty="0"/>
              <a:t>Pas d’embauche d’une personne en situation irrégulière</a:t>
            </a:r>
          </a:p>
          <a:p>
            <a:r>
              <a:rPr lang="fr-FR" dirty="0" smtClean="0"/>
              <a:t>Priorité d’embauche de certains salariés</a:t>
            </a:r>
          </a:p>
          <a:p>
            <a:pPr marL="0" indent="0">
              <a:buNone/>
            </a:pPr>
            <a:endParaRPr lang="fr-FR" dirty="0"/>
          </a:p>
        </p:txBody>
      </p:sp>
      <p:pic>
        <p:nvPicPr>
          <p:cNvPr id="4" name="Espace réservé du contenu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8296" y="1412776"/>
            <a:ext cx="864000" cy="864000"/>
          </a:xfrm>
          <a:prstGeom prst="rect">
            <a:avLst/>
          </a:prstGeom>
        </p:spPr>
      </p:pic>
      <p:sp>
        <p:nvSpPr>
          <p:cNvPr id="5" name="Espace réservé du numéro de diapositive 4"/>
          <p:cNvSpPr>
            <a:spLocks noGrp="1"/>
          </p:cNvSpPr>
          <p:nvPr>
            <p:ph type="sldNum" sz="quarter" idx="12"/>
          </p:nvPr>
        </p:nvSpPr>
        <p:spPr/>
        <p:txBody>
          <a:bodyPr/>
          <a:lstStyle/>
          <a:p>
            <a:fld id="{EEA4A130-079B-4FD0-B445-FD5F1E6C72F1}" type="slidenum">
              <a:rPr lang="fr-FR" smtClean="0"/>
              <a:t>26</a:t>
            </a:fld>
            <a:endParaRPr lang="fr-FR"/>
          </a:p>
        </p:txBody>
      </p:sp>
    </p:spTree>
    <p:extLst>
      <p:ext uri="{BB962C8B-B14F-4D97-AF65-F5344CB8AC3E}">
        <p14:creationId xmlns:p14="http://schemas.microsoft.com/office/powerpoint/2010/main" val="23987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L’embauche des salariés étrangers</a:t>
            </a:r>
            <a:endParaRPr lang="fr-FR" dirty="0"/>
          </a:p>
        </p:txBody>
      </p:sp>
      <p:sp>
        <p:nvSpPr>
          <p:cNvPr id="3" name="Espace réservé du contenu 2"/>
          <p:cNvSpPr>
            <a:spLocks noGrp="1"/>
          </p:cNvSpPr>
          <p:nvPr>
            <p:ph idx="1"/>
          </p:nvPr>
        </p:nvSpPr>
        <p:spPr/>
        <p:txBody>
          <a:bodyPr>
            <a:normAutofit lnSpcReduction="10000"/>
          </a:bodyPr>
          <a:lstStyle/>
          <a:p>
            <a:r>
              <a:rPr lang="fr-FR" dirty="0"/>
              <a:t>Salariés étrangers ressortissants </a:t>
            </a:r>
            <a:r>
              <a:rPr lang="fr-FR" u="sng" dirty="0"/>
              <a:t>non communautaires</a:t>
            </a:r>
          </a:p>
          <a:p>
            <a:pPr lvl="1"/>
            <a:r>
              <a:rPr lang="fr-FR" b="1" dirty="0">
                <a:solidFill>
                  <a:schemeClr val="accent1">
                    <a:lumMod val="75000"/>
                  </a:schemeClr>
                </a:solidFill>
              </a:rPr>
              <a:t>Titre de séjour</a:t>
            </a:r>
          </a:p>
          <a:p>
            <a:pPr marL="393192" lvl="1" indent="0">
              <a:buNone/>
            </a:pPr>
            <a:r>
              <a:rPr lang="fr-FR" dirty="0"/>
              <a:t>	</a:t>
            </a:r>
            <a:r>
              <a:rPr lang="fr-FR" b="1" dirty="0">
                <a:solidFill>
                  <a:schemeClr val="accent1">
                    <a:lumMod val="75000"/>
                  </a:schemeClr>
                </a:solidFill>
              </a:rPr>
              <a:t>ET</a:t>
            </a:r>
          </a:p>
          <a:p>
            <a:pPr lvl="1"/>
            <a:r>
              <a:rPr lang="fr-FR" b="1" dirty="0">
                <a:solidFill>
                  <a:schemeClr val="accent1">
                    <a:lumMod val="75000"/>
                  </a:schemeClr>
                </a:solidFill>
              </a:rPr>
              <a:t>Autorisation de travailler</a:t>
            </a:r>
          </a:p>
          <a:p>
            <a:pPr lvl="1"/>
            <a:endParaRPr lang="fr-FR" dirty="0"/>
          </a:p>
          <a:p>
            <a:pPr lvl="1"/>
            <a:endParaRPr lang="fr-FR" dirty="0"/>
          </a:p>
          <a:p>
            <a:endParaRPr lang="fr-FR" dirty="0"/>
          </a:p>
          <a:p>
            <a:r>
              <a:rPr lang="fr-FR" dirty="0"/>
              <a:t>Salariés </a:t>
            </a:r>
            <a:r>
              <a:rPr lang="fr-FR" u="sng" dirty="0"/>
              <a:t>communautaires</a:t>
            </a:r>
            <a:r>
              <a:rPr lang="fr-FR" dirty="0"/>
              <a:t> : libre circulation des travailleurs dans les pays de l’Union Européenne</a:t>
            </a:r>
          </a:p>
          <a:p>
            <a:endParaRPr lang="fr-FR" dirty="0"/>
          </a:p>
        </p:txBody>
      </p:sp>
      <p:sp>
        <p:nvSpPr>
          <p:cNvPr id="4" name="Flèche droite 3"/>
          <p:cNvSpPr/>
          <p:nvPr/>
        </p:nvSpPr>
        <p:spPr>
          <a:xfrm>
            <a:off x="900409" y="3582308"/>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1979712" y="3408675"/>
            <a:ext cx="6744154" cy="923330"/>
          </a:xfrm>
          <a:prstGeom prst="rect">
            <a:avLst/>
          </a:prstGeom>
          <a:noFill/>
        </p:spPr>
        <p:txBody>
          <a:bodyPr wrap="none" rtlCol="0">
            <a:spAutoFit/>
          </a:bodyPr>
          <a:lstStyle/>
          <a:p>
            <a:r>
              <a:rPr lang="fr-FR" dirty="0" smtClean="0"/>
              <a:t>Si absence de l’un des 2 papiers, le salarié est en situation</a:t>
            </a:r>
          </a:p>
          <a:p>
            <a:r>
              <a:rPr lang="fr-FR" dirty="0" smtClean="0"/>
              <a:t>Irrégulière. L’employeur doit donc le licencier et lui verser</a:t>
            </a:r>
          </a:p>
          <a:p>
            <a:r>
              <a:rPr lang="fr-FR" dirty="0" smtClean="0"/>
              <a:t>Une indemnité forfaitaire (2 mois de salaires) </a:t>
            </a:r>
            <a:endParaRPr lang="fr-FR" dirty="0"/>
          </a:p>
        </p:txBody>
      </p:sp>
      <p:sp>
        <p:nvSpPr>
          <p:cNvPr id="6" name="Espace réservé du numéro de diapositive 5"/>
          <p:cNvSpPr>
            <a:spLocks noGrp="1"/>
          </p:cNvSpPr>
          <p:nvPr>
            <p:ph type="sldNum" sz="quarter" idx="12"/>
          </p:nvPr>
        </p:nvSpPr>
        <p:spPr/>
        <p:txBody>
          <a:bodyPr/>
          <a:lstStyle/>
          <a:p>
            <a:fld id="{EEA4A130-079B-4FD0-B445-FD5F1E6C72F1}" type="slidenum">
              <a:rPr lang="fr-FR" smtClean="0"/>
              <a:t>27</a:t>
            </a:fld>
            <a:endParaRPr lang="fr-FR"/>
          </a:p>
        </p:txBody>
      </p:sp>
    </p:spTree>
    <p:extLst>
      <p:ext uri="{BB962C8B-B14F-4D97-AF65-F5344CB8AC3E}">
        <p14:creationId xmlns:p14="http://schemas.microsoft.com/office/powerpoint/2010/main" val="195443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377461348"/>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 contenu du contrat</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28</a:t>
            </a:fld>
            <a:endParaRPr lang="fr-FR"/>
          </a:p>
        </p:txBody>
      </p:sp>
    </p:spTree>
    <p:extLst>
      <p:ext uri="{BB962C8B-B14F-4D97-AF65-F5344CB8AC3E}">
        <p14:creationId xmlns:p14="http://schemas.microsoft.com/office/powerpoint/2010/main" val="414775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période d’essai du CDI</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2794809"/>
              </p:ext>
            </p:extLst>
          </p:nvPr>
        </p:nvGraphicFramePr>
        <p:xfrm>
          <a:off x="457200" y="1295400"/>
          <a:ext cx="8555831"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29</a:t>
            </a:fld>
            <a:endParaRPr lang="fr-FR"/>
          </a:p>
        </p:txBody>
      </p:sp>
    </p:spTree>
    <p:extLst>
      <p:ext uri="{BB962C8B-B14F-4D97-AF65-F5344CB8AC3E}">
        <p14:creationId xmlns:p14="http://schemas.microsoft.com/office/powerpoint/2010/main" val="341156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Un droit pour </a:t>
            </a:r>
            <a:r>
              <a:rPr lang="fr-FR" b="1" dirty="0" smtClean="0"/>
              <a:t>les salariés titulaires d’un contrat de travail</a:t>
            </a:r>
          </a:p>
          <a:p>
            <a:endParaRPr lang="fr-FR" dirty="0"/>
          </a:p>
          <a:p>
            <a:r>
              <a:rPr lang="fr-FR" dirty="0" smtClean="0"/>
              <a:t>Un droit qui régit les relations </a:t>
            </a:r>
            <a:r>
              <a:rPr lang="fr-FR" b="1" dirty="0" smtClean="0"/>
              <a:t>individuelles</a:t>
            </a:r>
            <a:r>
              <a:rPr lang="fr-FR" dirty="0" smtClean="0"/>
              <a:t> et </a:t>
            </a:r>
            <a:r>
              <a:rPr lang="fr-FR" b="1" dirty="0" smtClean="0"/>
              <a:t>collectives</a:t>
            </a:r>
            <a:r>
              <a:rPr lang="fr-FR" dirty="0" smtClean="0"/>
              <a:t> du travail</a:t>
            </a:r>
          </a:p>
          <a:p>
            <a:endParaRPr lang="fr-FR" dirty="0"/>
          </a:p>
          <a:p>
            <a:r>
              <a:rPr lang="fr-FR" dirty="0" smtClean="0"/>
              <a:t>Un droit qui s’applique au secteur privé</a:t>
            </a:r>
            <a:endParaRPr lang="fr-FR" dirty="0"/>
          </a:p>
        </p:txBody>
      </p:sp>
      <p:sp>
        <p:nvSpPr>
          <p:cNvPr id="3" name="Titre 2"/>
          <p:cNvSpPr>
            <a:spLocks noGrp="1"/>
          </p:cNvSpPr>
          <p:nvPr>
            <p:ph type="title"/>
          </p:nvPr>
        </p:nvSpPr>
        <p:spPr/>
        <p:txBody>
          <a:bodyPr/>
          <a:lstStyle/>
          <a:p>
            <a:r>
              <a:rPr lang="fr-FR" dirty="0" smtClean="0"/>
              <a:t>Définition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a:t>
            </a:fld>
            <a:endParaRPr lang="fr-FR"/>
          </a:p>
        </p:txBody>
      </p:sp>
    </p:spTree>
    <p:extLst>
      <p:ext uri="{BB962C8B-B14F-4D97-AF65-F5344CB8AC3E}">
        <p14:creationId xmlns:p14="http://schemas.microsoft.com/office/powerpoint/2010/main" val="4023479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Rupture de la période d’essai</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solidFill>
                  <a:srgbClr val="C00000"/>
                </a:solidFill>
              </a:rPr>
              <a:t>La rupture n’est ni une démission, ni un licenciement</a:t>
            </a:r>
          </a:p>
          <a:p>
            <a:r>
              <a:rPr lang="fr-FR" dirty="0"/>
              <a:t>Pas de procédure,  pas de motif, pas d’indemnité de </a:t>
            </a:r>
            <a:r>
              <a:rPr lang="fr-FR" dirty="0" smtClean="0"/>
              <a:t>rupture</a:t>
            </a:r>
          </a:p>
          <a:p>
            <a:r>
              <a:rPr lang="fr-FR" dirty="0"/>
              <a:t>Absence de formalisme mais LR avec AR pour des questions de preuve</a:t>
            </a:r>
          </a:p>
          <a:p>
            <a:pPr marL="109728" indent="0">
              <a:buNone/>
            </a:pPr>
            <a:r>
              <a:rPr lang="fr-FR" dirty="0"/>
              <a:t> </a:t>
            </a:r>
            <a:r>
              <a:rPr lang="fr-FR" dirty="0" smtClean="0"/>
              <a:t> Rupture </a:t>
            </a:r>
            <a:r>
              <a:rPr lang="fr-FR" dirty="0"/>
              <a:t>que si </a:t>
            </a:r>
            <a:r>
              <a:rPr lang="fr-FR" u="sng" dirty="0"/>
              <a:t>inadéquation entre compétences </a:t>
            </a:r>
            <a:r>
              <a:rPr lang="fr-FR" u="sng" dirty="0" smtClean="0"/>
              <a:t>et </a:t>
            </a:r>
            <a:r>
              <a:rPr lang="fr-FR" u="sng" dirty="0"/>
              <a:t>poste occupé </a:t>
            </a:r>
            <a:r>
              <a:rPr lang="fr-FR" dirty="0"/>
              <a:t>sinon abus de droit</a:t>
            </a:r>
          </a:p>
          <a:p>
            <a:pPr marL="109728" indent="0">
              <a:buNone/>
            </a:pPr>
            <a:endParaRPr lang="fr-FR" dirty="0"/>
          </a:p>
          <a:p>
            <a:r>
              <a:rPr lang="fr-FR" u="sng" dirty="0"/>
              <a:t>Sauf si faute du salarié </a:t>
            </a:r>
            <a:r>
              <a:rPr lang="fr-FR" dirty="0"/>
              <a:t>:</a:t>
            </a:r>
            <a:r>
              <a:rPr lang="fr-FR" u="sng" dirty="0"/>
              <a:t>respect de la procédure disciplinaire</a:t>
            </a:r>
          </a:p>
          <a:p>
            <a:pPr marL="0" indent="0">
              <a:buNone/>
            </a:pPr>
            <a:endParaRPr lang="fr-FR" dirty="0"/>
          </a:p>
        </p:txBody>
      </p:sp>
      <p:sp>
        <p:nvSpPr>
          <p:cNvPr id="4" name="Flèche droite 3"/>
          <p:cNvSpPr/>
          <p:nvPr/>
        </p:nvSpPr>
        <p:spPr>
          <a:xfrm>
            <a:off x="467544" y="2420888"/>
            <a:ext cx="3600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30</a:t>
            </a:fld>
            <a:endParaRPr lang="fr-FR"/>
          </a:p>
        </p:txBody>
      </p:sp>
    </p:spTree>
    <p:extLst>
      <p:ext uri="{BB962C8B-B14F-4D97-AF65-F5344CB8AC3E}">
        <p14:creationId xmlns:p14="http://schemas.microsoft.com/office/powerpoint/2010/main" val="1172581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Préavis à respecter lors de la rupture de la période d’essai</a:t>
            </a:r>
            <a:endParaRPr lang="fr-FR" dirty="0"/>
          </a:p>
        </p:txBody>
      </p:sp>
      <p:pic>
        <p:nvPicPr>
          <p:cNvPr id="3074" name="Picture 2"/>
          <p:cNvPicPr>
            <a:picLocks noGrp="1" noChangeAspect="1" noChangeArrowheads="1"/>
          </p:cNvPicPr>
          <p:nvPr>
            <p:ph idx="1"/>
          </p:nvPr>
        </p:nvPicPr>
        <p:blipFill>
          <a:blip r:embed="rId2">
            <a:duotone>
              <a:prstClr val="black"/>
              <a:srgbClr val="D6AF84">
                <a:tint val="45000"/>
                <a:satMod val="400000"/>
              </a:srgbClr>
            </a:duotone>
            <a:extLst>
              <a:ext uri="{28A0092B-C50C-407E-A947-70E740481C1C}">
                <a14:useLocalDpi xmlns:a14="http://schemas.microsoft.com/office/drawing/2010/main" val="0"/>
              </a:ext>
            </a:extLst>
          </a:blip>
          <a:srcRect/>
          <a:stretch>
            <a:fillRect/>
          </a:stretch>
        </p:blipFill>
        <p:spPr bwMode="auto">
          <a:xfrm>
            <a:off x="1166813" y="1998838"/>
            <a:ext cx="7415212" cy="3149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fld id="{EEA4A130-079B-4FD0-B445-FD5F1E6C72F1}" type="slidenum">
              <a:rPr lang="fr-FR" smtClean="0"/>
              <a:t>31</a:t>
            </a:fld>
            <a:endParaRPr lang="fr-FR"/>
          </a:p>
        </p:txBody>
      </p:sp>
    </p:spTree>
    <p:extLst>
      <p:ext uri="{BB962C8B-B14F-4D97-AF65-F5344CB8AC3E}">
        <p14:creationId xmlns:p14="http://schemas.microsoft.com/office/powerpoint/2010/main" val="79666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301920018"/>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Les clauses générales</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32</a:t>
            </a:fld>
            <a:endParaRPr lang="fr-FR"/>
          </a:p>
        </p:txBody>
      </p:sp>
    </p:spTree>
    <p:extLst>
      <p:ext uri="{BB962C8B-B14F-4D97-AF65-F5344CB8AC3E}">
        <p14:creationId xmlns:p14="http://schemas.microsoft.com/office/powerpoint/2010/main" val="13485789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Espace réservé du contenu 5"/>
          <p:cNvGraphicFramePr>
            <a:graphicFrameLocks noGrp="1"/>
          </p:cNvGraphicFramePr>
          <p:nvPr>
            <p:ph idx="1"/>
            <p:extLst>
              <p:ext uri="{D42A27DB-BD31-4B8C-83A1-F6EECF244321}">
                <p14:modId xmlns:p14="http://schemas.microsoft.com/office/powerpoint/2010/main" val="1301063178"/>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Les clauses facultatives</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33</a:t>
            </a:fld>
            <a:endParaRPr lang="fr-FR"/>
          </a:p>
        </p:txBody>
      </p:sp>
    </p:spTree>
    <p:extLst>
      <p:ext uri="{BB962C8B-B14F-4D97-AF65-F5344CB8AC3E}">
        <p14:creationId xmlns:p14="http://schemas.microsoft.com/office/powerpoint/2010/main" val="1896948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u="sng" dirty="0" smtClean="0"/>
              <a:t>Définition</a:t>
            </a:r>
            <a:r>
              <a:rPr lang="fr-FR" dirty="0" smtClean="0"/>
              <a:t> : </a:t>
            </a:r>
            <a:r>
              <a:rPr lang="fr-FR" sz="2400" b="1" dirty="0" smtClean="0">
                <a:solidFill>
                  <a:srgbClr val="C00000"/>
                </a:solidFill>
              </a:rPr>
              <a:t>Clause par laquelle l’employeur s’autorise à modifier unilatéralement le lieu d’exécution de la prestation de travail.</a:t>
            </a:r>
          </a:p>
          <a:p>
            <a:r>
              <a:rPr lang="fr-FR" u="sng" dirty="0" smtClean="0"/>
              <a:t>Conditions de validité </a:t>
            </a:r>
          </a:p>
          <a:p>
            <a:pPr lvl="1"/>
            <a:r>
              <a:rPr lang="fr-FR" dirty="0" smtClean="0"/>
              <a:t>Définition </a:t>
            </a:r>
            <a:r>
              <a:rPr lang="fr-FR" b="1" dirty="0" smtClean="0"/>
              <a:t>précise de la zone géographique </a:t>
            </a:r>
            <a:r>
              <a:rPr lang="fr-FR" dirty="0" smtClean="0"/>
              <a:t>d’application</a:t>
            </a:r>
          </a:p>
          <a:p>
            <a:pPr lvl="1"/>
            <a:r>
              <a:rPr lang="fr-FR" b="1" dirty="0" smtClean="0">
                <a:solidFill>
                  <a:srgbClr val="002060"/>
                </a:solidFill>
              </a:rPr>
              <a:t>Prévue</a:t>
            </a:r>
            <a:r>
              <a:rPr lang="fr-FR" dirty="0" smtClean="0"/>
              <a:t> par le contrat de travail ou par convention collective (et le salarié doit  en avoir été informé)</a:t>
            </a:r>
          </a:p>
          <a:p>
            <a:pPr lvl="1"/>
            <a:r>
              <a:rPr lang="fr-FR" dirty="0" smtClean="0"/>
              <a:t>Le refus de mobilité du salarié peut justifier son licenciement</a:t>
            </a:r>
          </a:p>
          <a:p>
            <a:pPr lvl="1"/>
            <a:r>
              <a:rPr lang="fr-FR" dirty="0" smtClean="0"/>
              <a:t>Ne doit </a:t>
            </a:r>
            <a:r>
              <a:rPr lang="fr-FR" b="1" dirty="0" smtClean="0"/>
              <a:t>pas porter atteinte </a:t>
            </a:r>
            <a:r>
              <a:rPr lang="fr-FR" dirty="0" smtClean="0"/>
              <a:t>au droit du salarié à une </a:t>
            </a:r>
            <a:r>
              <a:rPr lang="fr-FR" b="1" dirty="0" smtClean="0"/>
              <a:t>vie personnelle et familiale</a:t>
            </a:r>
            <a:endParaRPr lang="fr-FR" b="1" dirty="0"/>
          </a:p>
        </p:txBody>
      </p:sp>
      <p:sp>
        <p:nvSpPr>
          <p:cNvPr id="3" name="Titre 2"/>
          <p:cNvSpPr>
            <a:spLocks noGrp="1"/>
          </p:cNvSpPr>
          <p:nvPr>
            <p:ph type="title"/>
          </p:nvPr>
        </p:nvSpPr>
        <p:spPr/>
        <p:txBody>
          <a:bodyPr/>
          <a:lstStyle/>
          <a:p>
            <a:r>
              <a:rPr lang="fr-FR" dirty="0" smtClean="0"/>
              <a:t>La clause de mobilité</a:t>
            </a:r>
            <a:endParaRPr lang="fr-FR" dirty="0"/>
          </a:p>
        </p:txBody>
      </p:sp>
      <p:sp>
        <p:nvSpPr>
          <p:cNvPr id="4" name="Flèche droite 3"/>
          <p:cNvSpPr/>
          <p:nvPr/>
        </p:nvSpPr>
        <p:spPr>
          <a:xfrm>
            <a:off x="452611" y="5085184"/>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34</a:t>
            </a:fld>
            <a:endParaRPr lang="fr-FR"/>
          </a:p>
        </p:txBody>
      </p:sp>
    </p:spTree>
    <p:extLst>
      <p:ext uri="{BB962C8B-B14F-4D97-AF65-F5344CB8AC3E}">
        <p14:creationId xmlns:p14="http://schemas.microsoft.com/office/powerpoint/2010/main" val="12662437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u="sng" dirty="0" smtClean="0"/>
              <a:t>Définition</a:t>
            </a:r>
            <a:r>
              <a:rPr lang="fr-FR" dirty="0" smtClean="0"/>
              <a:t> :</a:t>
            </a:r>
            <a:r>
              <a:rPr lang="fr-FR" sz="2000" dirty="0" smtClean="0"/>
              <a:t> </a:t>
            </a:r>
            <a:r>
              <a:rPr lang="fr-FR" sz="2200" b="1" dirty="0" smtClean="0">
                <a:solidFill>
                  <a:srgbClr val="C00000"/>
                </a:solidFill>
              </a:rPr>
              <a:t>clause par laquelle le salarié s’engage à ne pas travailler pour une entreprise concurrente à la rupture de son contrat pendant une certaine durée et moyennant une contrepartie financière</a:t>
            </a:r>
          </a:p>
          <a:p>
            <a:r>
              <a:rPr lang="fr-FR" u="sng" dirty="0" smtClean="0"/>
              <a:t>Conditions de validité de la clause</a:t>
            </a:r>
          </a:p>
          <a:p>
            <a:pPr lvl="1"/>
            <a:r>
              <a:rPr lang="fr-FR" b="1" dirty="0" smtClean="0"/>
              <a:t>Limitation</a:t>
            </a:r>
            <a:r>
              <a:rPr lang="fr-FR" dirty="0" smtClean="0"/>
              <a:t> dans le </a:t>
            </a:r>
            <a:r>
              <a:rPr lang="fr-FR" b="1" dirty="0"/>
              <a:t>temps, </a:t>
            </a:r>
            <a:r>
              <a:rPr lang="fr-FR" dirty="0" smtClean="0"/>
              <a:t>dans l’</a:t>
            </a:r>
            <a:r>
              <a:rPr lang="fr-FR" b="1" dirty="0"/>
              <a:t>espace </a:t>
            </a:r>
            <a:r>
              <a:rPr lang="fr-FR" dirty="0" smtClean="0"/>
              <a:t>et quant à la </a:t>
            </a:r>
            <a:r>
              <a:rPr lang="fr-FR" b="1" dirty="0"/>
              <a:t>nature des activités professionnelles</a:t>
            </a:r>
          </a:p>
          <a:p>
            <a:pPr lvl="1"/>
            <a:r>
              <a:rPr lang="fr-FR" b="1" dirty="0" smtClean="0"/>
              <a:t>Contrepartie financière </a:t>
            </a:r>
            <a:r>
              <a:rPr lang="fr-FR" dirty="0" smtClean="0"/>
              <a:t>obligatoirement versée après la rupture du contrat</a:t>
            </a:r>
          </a:p>
          <a:p>
            <a:pPr lvl="1"/>
            <a:r>
              <a:rPr lang="fr-FR" dirty="0" smtClean="0"/>
              <a:t>Etre </a:t>
            </a:r>
            <a:r>
              <a:rPr lang="fr-FR" b="1" dirty="0" smtClean="0"/>
              <a:t>indispensable à la protection </a:t>
            </a:r>
            <a:r>
              <a:rPr lang="fr-FR" dirty="0" smtClean="0"/>
              <a:t>des intérêts légitimes de </a:t>
            </a:r>
            <a:r>
              <a:rPr lang="fr-FR" b="1" dirty="0" smtClean="0"/>
              <a:t>l’entreprise (perte d’un savoir-faire, détournement de clientèle..)</a:t>
            </a:r>
          </a:p>
          <a:p>
            <a:pPr lvl="1"/>
            <a:r>
              <a:rPr lang="fr-FR" dirty="0" smtClean="0"/>
              <a:t>Tenir compte des </a:t>
            </a:r>
            <a:r>
              <a:rPr lang="fr-FR" b="1" dirty="0" smtClean="0"/>
              <a:t>spécificités de l’emploi du salarié</a:t>
            </a:r>
          </a:p>
        </p:txBody>
      </p:sp>
      <p:sp>
        <p:nvSpPr>
          <p:cNvPr id="3" name="Titre 2"/>
          <p:cNvSpPr>
            <a:spLocks noGrp="1"/>
          </p:cNvSpPr>
          <p:nvPr>
            <p:ph type="title"/>
          </p:nvPr>
        </p:nvSpPr>
        <p:spPr/>
        <p:txBody>
          <a:bodyPr/>
          <a:lstStyle/>
          <a:p>
            <a:r>
              <a:rPr lang="fr-FR" dirty="0" smtClean="0"/>
              <a:t>La clause de non concurrence</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35</a:t>
            </a:fld>
            <a:endParaRPr lang="fr-FR"/>
          </a:p>
        </p:txBody>
      </p:sp>
    </p:spTree>
    <p:extLst>
      <p:ext uri="{BB962C8B-B14F-4D97-AF65-F5344CB8AC3E}">
        <p14:creationId xmlns:p14="http://schemas.microsoft.com/office/powerpoint/2010/main" val="203383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1481328"/>
            <a:ext cx="8229600" cy="4788776"/>
          </a:xfrm>
        </p:spPr>
        <p:txBody>
          <a:bodyPr>
            <a:normAutofit fontScale="92500" lnSpcReduction="10000"/>
          </a:bodyPr>
          <a:lstStyle/>
          <a:p>
            <a:pPr algn="just"/>
            <a:r>
              <a:rPr lang="fr-FR" u="sng" dirty="0" smtClean="0"/>
              <a:t>Définition</a:t>
            </a:r>
            <a:r>
              <a:rPr lang="fr-FR" dirty="0" smtClean="0"/>
              <a:t> : </a:t>
            </a:r>
            <a:r>
              <a:rPr lang="fr-FR" sz="2300" b="1" dirty="0" smtClean="0">
                <a:solidFill>
                  <a:srgbClr val="002060"/>
                </a:solidFill>
              </a:rPr>
              <a:t>clause par laquelle le salarié s’engage à rester un certain temps au service de son employeur en raison d’une formation particulière qu’il lui a </a:t>
            </a:r>
            <a:r>
              <a:rPr lang="fr-FR" sz="2300" b="1" dirty="0">
                <a:solidFill>
                  <a:srgbClr val="002060"/>
                </a:solidFill>
              </a:rPr>
              <a:t>assurée . En cas de démission avant l’expiration de ce délai, le salarié doit </a:t>
            </a:r>
            <a:r>
              <a:rPr lang="fr-FR" sz="2300" b="1" dirty="0" smtClean="0">
                <a:solidFill>
                  <a:srgbClr val="002060"/>
                </a:solidFill>
              </a:rPr>
              <a:t>rembourser à l’employeur les frais de formation.</a:t>
            </a:r>
          </a:p>
          <a:p>
            <a:r>
              <a:rPr lang="fr-FR" u="sng" dirty="0" smtClean="0"/>
              <a:t>Conditions de validité</a:t>
            </a:r>
          </a:p>
          <a:p>
            <a:pPr lvl="1" algn="just">
              <a:buFont typeface="Wingdings" pitchFamily="2" charset="2"/>
              <a:buChar char="§"/>
            </a:pPr>
            <a:r>
              <a:rPr lang="fr-FR" b="1" dirty="0" smtClean="0">
                <a:solidFill>
                  <a:srgbClr val="002060"/>
                </a:solidFill>
              </a:rPr>
              <a:t>frais </a:t>
            </a:r>
            <a:r>
              <a:rPr lang="fr-FR" b="1" dirty="0">
                <a:solidFill>
                  <a:srgbClr val="002060"/>
                </a:solidFill>
              </a:rPr>
              <a:t>de formation </a:t>
            </a:r>
            <a:r>
              <a:rPr lang="fr-FR" b="1" dirty="0" smtClean="0">
                <a:solidFill>
                  <a:srgbClr val="002060"/>
                </a:solidFill>
              </a:rPr>
              <a:t>supérieurs </a:t>
            </a:r>
            <a:r>
              <a:rPr lang="fr-FR" dirty="0"/>
              <a:t>à </a:t>
            </a:r>
            <a:r>
              <a:rPr lang="fr-FR" dirty="0" smtClean="0"/>
              <a:t>ceux imposés par la loi ou convention collective</a:t>
            </a:r>
            <a:endParaRPr lang="fr-FR" dirty="0"/>
          </a:p>
          <a:p>
            <a:pPr marL="735013" lvl="1" indent="-342900" algn="just">
              <a:buFont typeface="Wingdings" pitchFamily="2" charset="2"/>
              <a:buChar char="§"/>
            </a:pPr>
            <a:r>
              <a:rPr lang="fr-FR" b="1" dirty="0" smtClean="0">
                <a:solidFill>
                  <a:srgbClr val="002060"/>
                </a:solidFill>
              </a:rPr>
              <a:t>Indemnité </a:t>
            </a:r>
            <a:r>
              <a:rPr lang="fr-FR" dirty="0" smtClean="0"/>
              <a:t>versée </a:t>
            </a:r>
            <a:r>
              <a:rPr lang="fr-FR" dirty="0"/>
              <a:t>par le salarié </a:t>
            </a:r>
            <a:r>
              <a:rPr lang="fr-FR" b="1" dirty="0" smtClean="0">
                <a:solidFill>
                  <a:srgbClr val="002060"/>
                </a:solidFill>
              </a:rPr>
              <a:t>proportionnée </a:t>
            </a:r>
            <a:r>
              <a:rPr lang="fr-FR" dirty="0"/>
              <a:t>aux frais de formation </a:t>
            </a:r>
            <a:r>
              <a:rPr lang="fr-FR" dirty="0" smtClean="0"/>
              <a:t>engagés</a:t>
            </a:r>
            <a:endParaRPr lang="fr-FR" dirty="0"/>
          </a:p>
          <a:p>
            <a:pPr lvl="1" algn="just">
              <a:buFont typeface="Wingdings" pitchFamily="2" charset="2"/>
              <a:buChar char="§"/>
            </a:pPr>
            <a:r>
              <a:rPr lang="fr-FR" b="1" dirty="0" smtClean="0">
                <a:solidFill>
                  <a:srgbClr val="002060"/>
                </a:solidFill>
              </a:rPr>
              <a:t>Convention particulière</a:t>
            </a:r>
            <a:r>
              <a:rPr lang="fr-FR" dirty="0"/>
              <a:t> </a:t>
            </a:r>
            <a:r>
              <a:rPr lang="fr-FR" b="1" dirty="0" smtClean="0">
                <a:solidFill>
                  <a:srgbClr val="002060"/>
                </a:solidFill>
              </a:rPr>
              <a:t>conclue </a:t>
            </a:r>
            <a:r>
              <a:rPr lang="fr-FR" b="1" dirty="0">
                <a:solidFill>
                  <a:srgbClr val="002060"/>
                </a:solidFill>
              </a:rPr>
              <a:t>avant le début de la </a:t>
            </a:r>
            <a:r>
              <a:rPr lang="fr-FR" b="1" dirty="0" smtClean="0">
                <a:solidFill>
                  <a:srgbClr val="002060"/>
                </a:solidFill>
              </a:rPr>
              <a:t>formation</a:t>
            </a:r>
          </a:p>
          <a:p>
            <a:pPr lvl="1" algn="just">
              <a:buFont typeface="Wingdings" pitchFamily="2" charset="2"/>
              <a:buChar char="§"/>
            </a:pPr>
            <a:r>
              <a:rPr lang="fr-FR" b="1" dirty="0" smtClean="0">
                <a:solidFill>
                  <a:srgbClr val="002060"/>
                </a:solidFill>
              </a:rPr>
              <a:t> </a:t>
            </a:r>
            <a:r>
              <a:rPr lang="fr-FR" dirty="0" smtClean="0"/>
              <a:t>la clause ne doit pas avoir pour effet de priver le salarié de toute possibilité de rompre son contrat.</a:t>
            </a:r>
          </a:p>
          <a:p>
            <a:pPr lvl="1"/>
            <a:endParaRPr lang="fr-FR" dirty="0"/>
          </a:p>
        </p:txBody>
      </p:sp>
      <p:sp>
        <p:nvSpPr>
          <p:cNvPr id="3" name="Titre 2"/>
          <p:cNvSpPr>
            <a:spLocks noGrp="1"/>
          </p:cNvSpPr>
          <p:nvPr>
            <p:ph type="title"/>
          </p:nvPr>
        </p:nvSpPr>
        <p:spPr/>
        <p:txBody>
          <a:bodyPr/>
          <a:lstStyle/>
          <a:p>
            <a:r>
              <a:rPr lang="fr-FR" dirty="0" smtClean="0"/>
              <a:t>Clause de dédit formation</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6037684"/>
            <a:ext cx="464840" cy="464840"/>
          </a:xfrm>
          <a:prstGeom prst="rect">
            <a:avLst/>
          </a:prstGeom>
        </p:spPr>
      </p:pic>
      <p:sp>
        <p:nvSpPr>
          <p:cNvPr id="6" name="ZoneTexte 5"/>
          <p:cNvSpPr txBox="1"/>
          <p:nvPr/>
        </p:nvSpPr>
        <p:spPr>
          <a:xfrm>
            <a:off x="3131840" y="6053039"/>
            <a:ext cx="4737194" cy="584775"/>
          </a:xfrm>
          <a:prstGeom prst="rect">
            <a:avLst/>
          </a:prstGeom>
          <a:noFill/>
        </p:spPr>
        <p:txBody>
          <a:bodyPr wrap="none" rtlCol="0">
            <a:spAutoFit/>
          </a:bodyPr>
          <a:lstStyle/>
          <a:p>
            <a:r>
              <a:rPr lang="fr-FR" sz="1600" b="1" dirty="0" smtClean="0"/>
              <a:t>Cette clause est interdite dans les contrats de</a:t>
            </a:r>
          </a:p>
          <a:p>
            <a:r>
              <a:rPr lang="fr-FR" sz="1600" b="1" dirty="0" smtClean="0"/>
              <a:t> professionnalisation</a:t>
            </a:r>
            <a:endParaRPr lang="fr-FR" sz="1600" b="1" dirty="0"/>
          </a:p>
        </p:txBody>
      </p:sp>
      <p:sp>
        <p:nvSpPr>
          <p:cNvPr id="5" name="Espace réservé du numéro de diapositive 4"/>
          <p:cNvSpPr>
            <a:spLocks noGrp="1"/>
          </p:cNvSpPr>
          <p:nvPr>
            <p:ph type="sldNum" sz="quarter" idx="12"/>
          </p:nvPr>
        </p:nvSpPr>
        <p:spPr/>
        <p:txBody>
          <a:bodyPr/>
          <a:lstStyle/>
          <a:p>
            <a:fld id="{3D8AEB55-259F-4E1D-A4CE-E9C2E3F018E0}" type="slidenum">
              <a:rPr lang="fr-FR" smtClean="0"/>
              <a:t>36</a:t>
            </a:fld>
            <a:endParaRPr lang="fr-FR"/>
          </a:p>
        </p:txBody>
      </p:sp>
    </p:spTree>
    <p:extLst>
      <p:ext uri="{BB962C8B-B14F-4D97-AF65-F5344CB8AC3E}">
        <p14:creationId xmlns:p14="http://schemas.microsoft.com/office/powerpoint/2010/main" val="10987291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109728" indent="0">
              <a:buNone/>
            </a:pPr>
            <a:endParaRPr lang="fr-FR" dirty="0"/>
          </a:p>
        </p:txBody>
      </p:sp>
      <p:sp>
        <p:nvSpPr>
          <p:cNvPr id="3" name="Titre 2"/>
          <p:cNvSpPr>
            <a:spLocks noGrp="1"/>
          </p:cNvSpPr>
          <p:nvPr>
            <p:ph type="title"/>
          </p:nvPr>
        </p:nvSpPr>
        <p:spPr/>
        <p:txBody>
          <a:bodyPr/>
          <a:lstStyle/>
          <a:p>
            <a:r>
              <a:rPr lang="fr-FR" dirty="0" smtClean="0"/>
              <a:t>La clause d’invention</a:t>
            </a:r>
            <a:endParaRPr lang="fr-FR" dirty="0"/>
          </a:p>
        </p:txBody>
      </p:sp>
      <p:graphicFrame>
        <p:nvGraphicFramePr>
          <p:cNvPr id="4" name="Diagramme 3"/>
          <p:cNvGraphicFramePr/>
          <p:nvPr>
            <p:extLst>
              <p:ext uri="{D42A27DB-BD31-4B8C-83A1-F6EECF244321}">
                <p14:modId xmlns:p14="http://schemas.microsoft.com/office/powerpoint/2010/main" val="1588508717"/>
              </p:ext>
            </p:extLst>
          </p:nvPr>
        </p:nvGraphicFramePr>
        <p:xfrm>
          <a:off x="467544" y="1124744"/>
          <a:ext cx="8280920" cy="4968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2"/>
          </p:nvPr>
        </p:nvSpPr>
        <p:spPr/>
        <p:txBody>
          <a:bodyPr/>
          <a:lstStyle/>
          <a:p>
            <a:fld id="{EEA4A130-079B-4FD0-B445-FD5F1E6C72F1}" type="slidenum">
              <a:rPr lang="fr-FR" smtClean="0"/>
              <a:t>37</a:t>
            </a:fld>
            <a:endParaRPr lang="fr-FR"/>
          </a:p>
        </p:txBody>
      </p:sp>
    </p:spTree>
    <p:extLst>
      <p:ext uri="{BB962C8B-B14F-4D97-AF65-F5344CB8AC3E}">
        <p14:creationId xmlns:p14="http://schemas.microsoft.com/office/powerpoint/2010/main" val="4267430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contrat de travail se caractérise par :</a:t>
            </a:r>
          </a:p>
          <a:p>
            <a:pPr lvl="1">
              <a:buClr>
                <a:srgbClr val="FF0000"/>
              </a:buClr>
              <a:buFont typeface="Wingdings" pitchFamily="2" charset="2"/>
              <a:buChar char="q"/>
            </a:pPr>
            <a:r>
              <a:rPr lang="fr-FR" dirty="0" smtClean="0"/>
              <a:t>Un salaire, une prestation de travail, une durée nécessairement précise</a:t>
            </a:r>
          </a:p>
          <a:p>
            <a:pPr lvl="1">
              <a:buClr>
                <a:srgbClr val="FF0000"/>
              </a:buClr>
              <a:buFont typeface="Wingdings" pitchFamily="2" charset="2"/>
              <a:buChar char="q"/>
            </a:pPr>
            <a:r>
              <a:rPr lang="fr-FR" dirty="0" smtClean="0"/>
              <a:t>Un lien de subordination, une rémunération, une prestation de travail</a:t>
            </a:r>
          </a:p>
          <a:p>
            <a:pPr marL="393192" lvl="1" indent="0">
              <a:buNone/>
            </a:pPr>
            <a:endParaRPr lang="fr-FR" dirty="0" smtClean="0"/>
          </a:p>
          <a:p>
            <a:pPr>
              <a:buFont typeface="Wingdings" pitchFamily="2" charset="2"/>
              <a:buChar char="q"/>
            </a:pPr>
            <a:r>
              <a:rPr lang="fr-FR" dirty="0" smtClean="0"/>
              <a:t>La rémunération est un élément pour caractériser le contrat</a:t>
            </a:r>
          </a:p>
          <a:p>
            <a:pPr lvl="1">
              <a:buClr>
                <a:srgbClr val="FF0000"/>
              </a:buClr>
              <a:buFont typeface="Wingdings" pitchFamily="2" charset="2"/>
              <a:buChar char="q"/>
            </a:pPr>
            <a:r>
              <a:rPr lang="fr-FR" dirty="0" smtClean="0"/>
              <a:t>Indispensable</a:t>
            </a:r>
          </a:p>
          <a:p>
            <a:pPr lvl="1">
              <a:buClr>
                <a:srgbClr val="FF0000"/>
              </a:buClr>
              <a:buFont typeface="Wingdings" pitchFamily="2" charset="2"/>
              <a:buChar char="q"/>
            </a:pPr>
            <a:r>
              <a:rPr lang="fr-FR" dirty="0" smtClean="0"/>
              <a:t>Suffisant</a:t>
            </a:r>
            <a:endParaRPr lang="fr-FR" dirty="0"/>
          </a:p>
        </p:txBody>
      </p:sp>
      <p:sp>
        <p:nvSpPr>
          <p:cNvPr id="3" name="Titre 2"/>
          <p:cNvSpPr>
            <a:spLocks noGrp="1"/>
          </p:cNvSpPr>
          <p:nvPr>
            <p:ph type="title"/>
          </p:nvPr>
        </p:nvSpPr>
        <p:spPr/>
        <p:txBody>
          <a:bodyPr/>
          <a:lstStyle/>
          <a:p>
            <a:r>
              <a:rPr lang="fr-FR" dirty="0" smtClean="0">
                <a:solidFill>
                  <a:srgbClr val="FF0000"/>
                </a:solidFill>
              </a:rPr>
              <a:t>Pour s’entrainer …</a:t>
            </a:r>
            <a:endParaRPr lang="fr-FR" dirty="0">
              <a:solidFill>
                <a:srgbClr val="FF0000"/>
              </a:solidFill>
            </a:endParaRP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38</a:t>
            </a:fld>
            <a:endParaRPr lang="fr-FR"/>
          </a:p>
        </p:txBody>
      </p:sp>
    </p:spTree>
    <p:extLst>
      <p:ext uri="{BB962C8B-B14F-4D97-AF65-F5344CB8AC3E}">
        <p14:creationId xmlns:p14="http://schemas.microsoft.com/office/powerpoint/2010/main" val="39397961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CDI doit être rédigé obligatoirement par écrit</a:t>
            </a:r>
          </a:p>
          <a:p>
            <a:pPr lvl="1">
              <a:buClr>
                <a:srgbClr val="FF0000"/>
              </a:buClr>
              <a:buFont typeface="Wingdings" pitchFamily="2" charset="2"/>
              <a:buChar char="q"/>
            </a:pPr>
            <a:r>
              <a:rPr lang="fr-FR" dirty="0" smtClean="0"/>
              <a:t>Quand le salarié est à temps partiel</a:t>
            </a:r>
          </a:p>
          <a:p>
            <a:pPr lvl="1">
              <a:buClr>
                <a:srgbClr val="FF0000"/>
              </a:buClr>
              <a:buFont typeface="Wingdings" pitchFamily="2" charset="2"/>
              <a:buChar char="q"/>
            </a:pPr>
            <a:r>
              <a:rPr lang="fr-FR" dirty="0" smtClean="0"/>
              <a:t>Pour tous les contrats</a:t>
            </a:r>
          </a:p>
          <a:p>
            <a:pPr marL="393192" lvl="1" indent="0">
              <a:buClr>
                <a:srgbClr val="FF0000"/>
              </a:buClr>
              <a:buNone/>
            </a:pPr>
            <a:endParaRPr lang="fr-FR" dirty="0" smtClean="0"/>
          </a:p>
          <a:p>
            <a:pPr lvl="0">
              <a:buClr>
                <a:srgbClr val="2DA2BF"/>
              </a:buClr>
            </a:pPr>
            <a:r>
              <a:rPr lang="fr-FR" dirty="0">
                <a:solidFill>
                  <a:prstClr val="black"/>
                </a:solidFill>
              </a:rPr>
              <a:t>Le contrat de travail d’un </a:t>
            </a:r>
            <a:r>
              <a:rPr lang="fr-FR" dirty="0" smtClean="0">
                <a:solidFill>
                  <a:prstClr val="black"/>
                </a:solidFill>
              </a:rPr>
              <a:t>salarié</a:t>
            </a:r>
          </a:p>
          <a:p>
            <a:pPr lvl="1">
              <a:buClr>
                <a:srgbClr val="FF0000"/>
              </a:buClr>
              <a:buFont typeface="Wingdings" pitchFamily="2" charset="2"/>
              <a:buChar char="q"/>
            </a:pPr>
            <a:r>
              <a:rPr lang="fr-FR" dirty="0">
                <a:solidFill>
                  <a:prstClr val="black"/>
                </a:solidFill>
              </a:rPr>
              <a:t> </a:t>
            </a:r>
            <a:r>
              <a:rPr lang="fr-FR" dirty="0" smtClean="0">
                <a:solidFill>
                  <a:prstClr val="black"/>
                </a:solidFill>
              </a:rPr>
              <a:t>peut être cédé à un tiers</a:t>
            </a:r>
          </a:p>
          <a:p>
            <a:pPr lvl="1">
              <a:buClr>
                <a:srgbClr val="FF0000"/>
              </a:buClr>
              <a:buFont typeface="Wingdings" pitchFamily="2" charset="2"/>
              <a:buChar char="q"/>
            </a:pPr>
            <a:r>
              <a:rPr lang="fr-FR" dirty="0" smtClean="0">
                <a:solidFill>
                  <a:prstClr val="black"/>
                </a:solidFill>
              </a:rPr>
              <a:t>S’arrête automatiquement en cas de décès</a:t>
            </a:r>
          </a:p>
          <a:p>
            <a:pPr lvl="1">
              <a:buClr>
                <a:srgbClr val="FF0000"/>
              </a:buClr>
              <a:buFont typeface="Wingdings" pitchFamily="2" charset="2"/>
              <a:buChar char="q"/>
            </a:pPr>
            <a:r>
              <a:rPr lang="fr-FR" dirty="0" smtClean="0">
                <a:solidFill>
                  <a:prstClr val="black"/>
                </a:solidFill>
              </a:rPr>
              <a:t>Peut être annulé en cas de vice de consentement</a:t>
            </a:r>
            <a:endParaRPr lang="fr-FR" dirty="0">
              <a:solidFill>
                <a:prstClr val="black"/>
              </a:solidFill>
            </a:endParaRPr>
          </a:p>
          <a:p>
            <a:pPr marL="137160" indent="0">
              <a:buClr>
                <a:srgbClr val="FF0000"/>
              </a:buClr>
              <a:buNone/>
            </a:pPr>
            <a:r>
              <a:rPr lang="fr-FR" dirty="0" smtClean="0"/>
              <a:t> </a:t>
            </a:r>
          </a:p>
          <a:p>
            <a:pPr marL="109728" indent="0">
              <a:buClr>
                <a:srgbClr val="FF0000"/>
              </a:buClr>
              <a:buNone/>
            </a:pPr>
            <a:endParaRPr lang="fr-FR" dirty="0" smtClean="0"/>
          </a:p>
          <a:p>
            <a:pPr lvl="1">
              <a:buClr>
                <a:srgbClr val="FF0000"/>
              </a:buClr>
              <a:buFont typeface="Wingdings" pitchFamily="2" charset="2"/>
              <a:buChar char="q"/>
            </a:pPr>
            <a:endParaRPr lang="fr-FR" dirty="0"/>
          </a:p>
        </p:txBody>
      </p:sp>
      <p:sp>
        <p:nvSpPr>
          <p:cNvPr id="3" name="Titre 2"/>
          <p:cNvSpPr>
            <a:spLocks noGrp="1"/>
          </p:cNvSpPr>
          <p:nvPr>
            <p:ph type="title"/>
          </p:nvPr>
        </p:nvSpPr>
        <p:spPr/>
        <p:txBody>
          <a:bodyPr/>
          <a:lstStyle/>
          <a:p>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39</a:t>
            </a:fld>
            <a:endParaRPr lang="fr-FR"/>
          </a:p>
        </p:txBody>
      </p:sp>
    </p:spTree>
    <p:extLst>
      <p:ext uri="{BB962C8B-B14F-4D97-AF65-F5344CB8AC3E}">
        <p14:creationId xmlns:p14="http://schemas.microsoft.com/office/powerpoint/2010/main" val="2059707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Un droit autonome et relativement jeune </a:t>
            </a:r>
          </a:p>
          <a:p>
            <a:endParaRPr lang="fr-FR" dirty="0"/>
          </a:p>
          <a:p>
            <a:r>
              <a:rPr lang="fr-FR" dirty="0" smtClean="0"/>
              <a:t>Un droit conquis et non octroyé</a:t>
            </a:r>
          </a:p>
          <a:p>
            <a:endParaRPr lang="fr-FR" dirty="0"/>
          </a:p>
          <a:p>
            <a:r>
              <a:rPr lang="fr-FR" dirty="0" smtClean="0"/>
              <a:t>Un droit </a:t>
            </a:r>
            <a:r>
              <a:rPr lang="fr-FR" dirty="0"/>
              <a:t>de pouvoir et aussi un droit de </a:t>
            </a:r>
            <a:r>
              <a:rPr lang="fr-FR" dirty="0" smtClean="0"/>
              <a:t>protection </a:t>
            </a:r>
          </a:p>
          <a:p>
            <a:endParaRPr lang="fr-FR" dirty="0"/>
          </a:p>
          <a:p>
            <a:r>
              <a:rPr lang="fr-FR" dirty="0" smtClean="0"/>
              <a:t>Un droit dépendant du contexte économique et du pouvoir politique</a:t>
            </a:r>
          </a:p>
          <a:p>
            <a:endParaRPr lang="fr-FR" dirty="0"/>
          </a:p>
          <a:p>
            <a:endParaRPr lang="fr-FR" dirty="0"/>
          </a:p>
          <a:p>
            <a:endParaRPr lang="fr-FR" dirty="0" smtClean="0"/>
          </a:p>
          <a:p>
            <a:endParaRPr lang="fr-FR" dirty="0" smtClean="0"/>
          </a:p>
          <a:p>
            <a:endParaRPr lang="fr-FR" dirty="0"/>
          </a:p>
          <a:p>
            <a:endParaRPr lang="fr-FR" dirty="0" smtClean="0"/>
          </a:p>
          <a:p>
            <a:endParaRPr lang="fr-FR" dirty="0"/>
          </a:p>
        </p:txBody>
      </p:sp>
      <p:sp>
        <p:nvSpPr>
          <p:cNvPr id="3" name="Titre 2"/>
          <p:cNvSpPr>
            <a:spLocks noGrp="1"/>
          </p:cNvSpPr>
          <p:nvPr>
            <p:ph type="title"/>
          </p:nvPr>
        </p:nvSpPr>
        <p:spPr/>
        <p:txBody>
          <a:bodyPr/>
          <a:lstStyle/>
          <a:p>
            <a:r>
              <a:rPr lang="fr-FR" dirty="0" smtClean="0"/>
              <a:t>Spécificité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a:t>
            </a:fld>
            <a:endParaRPr lang="fr-FR"/>
          </a:p>
        </p:txBody>
      </p:sp>
    </p:spTree>
    <p:extLst>
      <p:ext uri="{BB962C8B-B14F-4D97-AF65-F5344CB8AC3E}">
        <p14:creationId xmlns:p14="http://schemas.microsoft.com/office/powerpoint/2010/main" val="23981242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marL="393192" lvl="1" indent="0">
              <a:buClr>
                <a:srgbClr val="FF0000"/>
              </a:buClr>
              <a:buNone/>
            </a:pPr>
            <a:endParaRPr lang="fr-FR" dirty="0" smtClean="0"/>
          </a:p>
          <a:p>
            <a:pPr lvl="0">
              <a:buClr>
                <a:srgbClr val="2DA2BF"/>
              </a:buClr>
            </a:pPr>
            <a:r>
              <a:rPr lang="fr-FR" dirty="0" smtClean="0">
                <a:solidFill>
                  <a:prstClr val="black"/>
                </a:solidFill>
              </a:rPr>
              <a:t>Une </a:t>
            </a:r>
            <a:r>
              <a:rPr lang="fr-FR" dirty="0">
                <a:solidFill>
                  <a:prstClr val="black"/>
                </a:solidFill>
              </a:rPr>
              <a:t>clause de dédit formation</a:t>
            </a:r>
          </a:p>
          <a:p>
            <a:pPr lvl="1">
              <a:buClr>
                <a:srgbClr val="FF0000"/>
              </a:buClr>
              <a:buFont typeface="Wingdings" pitchFamily="2" charset="2"/>
              <a:buChar char="q"/>
            </a:pPr>
            <a:r>
              <a:rPr lang="fr-FR" dirty="0" smtClean="0"/>
              <a:t> est </a:t>
            </a:r>
            <a:r>
              <a:rPr lang="fr-FR" dirty="0"/>
              <a:t>une clause de fidélité contractuelle qui oblige le salarié à rester dans l’entreprise au moins 5 ans</a:t>
            </a:r>
          </a:p>
          <a:p>
            <a:pPr lvl="1">
              <a:buClr>
                <a:srgbClr val="FF0000"/>
              </a:buClr>
              <a:buFont typeface="Wingdings" pitchFamily="2" charset="2"/>
              <a:buChar char="q"/>
            </a:pPr>
            <a:r>
              <a:rPr lang="fr-FR" dirty="0" smtClean="0"/>
              <a:t> est </a:t>
            </a:r>
            <a:r>
              <a:rPr lang="fr-FR" dirty="0"/>
              <a:t>une clause incitant le salarié à rester dans l’entreprise en prévoyant le remboursement d’une formation si départ anticipé du salarié</a:t>
            </a:r>
          </a:p>
          <a:p>
            <a:pPr marL="109728" indent="0">
              <a:buClr>
                <a:srgbClr val="FF0000"/>
              </a:buClr>
              <a:buNone/>
            </a:pPr>
            <a:endParaRPr lang="fr-FR" dirty="0"/>
          </a:p>
        </p:txBody>
      </p:sp>
      <p:sp>
        <p:nvSpPr>
          <p:cNvPr id="3" name="Titre 2"/>
          <p:cNvSpPr>
            <a:spLocks noGrp="1"/>
          </p:cNvSpPr>
          <p:nvPr>
            <p:ph type="title"/>
          </p:nvPr>
        </p:nvSpPr>
        <p:spPr/>
        <p:txBody>
          <a:bodyPr/>
          <a:lstStyle/>
          <a:p>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40</a:t>
            </a:fld>
            <a:endParaRPr lang="fr-FR"/>
          </a:p>
        </p:txBody>
      </p:sp>
    </p:spTree>
    <p:extLst>
      <p:ext uri="{BB962C8B-B14F-4D97-AF65-F5344CB8AC3E}">
        <p14:creationId xmlns:p14="http://schemas.microsoft.com/office/powerpoint/2010/main" val="4188896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statut du salarié pendant la période d’essai</a:t>
            </a:r>
          </a:p>
          <a:p>
            <a:pPr lvl="1">
              <a:buClr>
                <a:srgbClr val="FF0000"/>
              </a:buClr>
              <a:buFont typeface="Wingdings" pitchFamily="2" charset="2"/>
              <a:buChar char="q"/>
            </a:pPr>
            <a:r>
              <a:rPr lang="fr-FR" dirty="0" smtClean="0"/>
              <a:t>Est précaire, son salaire et ses droits à congés étant réduits</a:t>
            </a:r>
          </a:p>
          <a:p>
            <a:pPr lvl="1">
              <a:buClr>
                <a:srgbClr val="FF0000"/>
              </a:buClr>
              <a:buFont typeface="Wingdings" pitchFamily="2" charset="2"/>
              <a:buChar char="q"/>
            </a:pPr>
            <a:r>
              <a:rPr lang="fr-FR" dirty="0" smtClean="0"/>
              <a:t>Est identique à celui des autres salariés sauf en ce qui concerne le droit à la rupture</a:t>
            </a:r>
          </a:p>
          <a:p>
            <a:pPr lvl="1">
              <a:buClr>
                <a:srgbClr val="FF0000"/>
              </a:buClr>
              <a:buFont typeface="Wingdings" pitchFamily="2" charset="2"/>
              <a:buChar char="q"/>
            </a:pPr>
            <a:r>
              <a:rPr lang="fr-FR" dirty="0" smtClean="0"/>
              <a:t>Est particulier, son ancienneté démarrant à la fin de la période d’essai</a:t>
            </a:r>
            <a:endParaRPr lang="fr-FR" dirty="0"/>
          </a:p>
        </p:txBody>
      </p:sp>
      <p:sp>
        <p:nvSpPr>
          <p:cNvPr id="3" name="Titre 2"/>
          <p:cNvSpPr>
            <a:spLocks noGrp="1"/>
          </p:cNvSpPr>
          <p:nvPr>
            <p:ph type="title"/>
          </p:nvPr>
        </p:nvSpPr>
        <p:spPr/>
        <p:txBody>
          <a:bodyPr/>
          <a:lstStyle/>
          <a:p>
            <a:r>
              <a:rPr lang="fr-FR" dirty="0"/>
              <a:t>Pour s’entrainer</a:t>
            </a: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41</a:t>
            </a:fld>
            <a:endParaRPr lang="fr-FR"/>
          </a:p>
        </p:txBody>
      </p:sp>
    </p:spTree>
    <p:extLst>
      <p:ext uri="{BB962C8B-B14F-4D97-AF65-F5344CB8AC3E}">
        <p14:creationId xmlns:p14="http://schemas.microsoft.com/office/powerpoint/2010/main" val="3490442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Tout salarié a une obligation de non concurrence à la rupture du contrat de travail</a:t>
            </a:r>
          </a:p>
          <a:p>
            <a:pPr lvl="1">
              <a:buClr>
                <a:srgbClr val="FF0000"/>
              </a:buClr>
              <a:buFont typeface="Wingdings" pitchFamily="2" charset="2"/>
              <a:buChar char="q"/>
            </a:pPr>
            <a:r>
              <a:rPr lang="fr-FR" sz="2000" dirty="0" smtClean="0"/>
              <a:t>Vrai</a:t>
            </a:r>
          </a:p>
          <a:p>
            <a:pPr lvl="1">
              <a:buClr>
                <a:srgbClr val="FF0000"/>
              </a:buClr>
              <a:buFont typeface="Wingdings" pitchFamily="2" charset="2"/>
              <a:buChar char="q"/>
            </a:pPr>
            <a:r>
              <a:rPr lang="fr-FR" sz="2000" dirty="0" smtClean="0"/>
              <a:t>Faux</a:t>
            </a:r>
          </a:p>
          <a:p>
            <a:pPr>
              <a:buClr>
                <a:srgbClr val="2DA2BF"/>
              </a:buClr>
            </a:pPr>
            <a:r>
              <a:rPr lang="fr-FR" dirty="0">
                <a:solidFill>
                  <a:prstClr val="black"/>
                </a:solidFill>
              </a:rPr>
              <a:t>Une entreprise sous-traite une  partie de son activité à une société par un contrat signé prévoyant que l’entreprise n’aura pas d’autres </a:t>
            </a:r>
            <a:r>
              <a:rPr lang="fr-FR" dirty="0" smtClean="0">
                <a:solidFill>
                  <a:prstClr val="black"/>
                </a:solidFill>
              </a:rPr>
              <a:t>clients</a:t>
            </a:r>
          </a:p>
          <a:p>
            <a:pPr lvl="1">
              <a:buClr>
                <a:srgbClr val="FF0000"/>
              </a:buClr>
              <a:buFont typeface="Wingdings" pitchFamily="2" charset="2"/>
              <a:buChar char="q"/>
            </a:pPr>
            <a:r>
              <a:rPr lang="fr-FR" dirty="0" smtClean="0">
                <a:solidFill>
                  <a:prstClr val="black"/>
                </a:solidFill>
              </a:rPr>
              <a:t>Les salariés de l’entreprise sous-traitante peuvent invoquer le lien de subordination juridique permanent pour exiger les avantages du contrat de travail</a:t>
            </a:r>
            <a:endParaRPr lang="fr-FR" dirty="0">
              <a:solidFill>
                <a:prstClr val="black"/>
              </a:solidFill>
            </a:endParaRPr>
          </a:p>
          <a:p>
            <a:pPr lvl="1">
              <a:buClr>
                <a:srgbClr val="FF0000"/>
              </a:buClr>
              <a:buFont typeface="Wingdings" pitchFamily="2" charset="2"/>
              <a:buChar char="q"/>
            </a:pPr>
            <a:r>
              <a:rPr lang="fr-FR" dirty="0" smtClean="0">
                <a:solidFill>
                  <a:prstClr val="black"/>
                </a:solidFill>
              </a:rPr>
              <a:t>C’est un contrat commercial valable entre les parties signataires</a:t>
            </a:r>
          </a:p>
          <a:p>
            <a:pPr marL="393192" lvl="1" indent="0">
              <a:buClr>
                <a:srgbClr val="FF0000"/>
              </a:buClr>
              <a:buNone/>
            </a:pPr>
            <a:endParaRPr lang="fr-FR" sz="2000" dirty="0" smtClean="0"/>
          </a:p>
        </p:txBody>
      </p:sp>
      <p:sp>
        <p:nvSpPr>
          <p:cNvPr id="3" name="Titre 2"/>
          <p:cNvSpPr>
            <a:spLocks noGrp="1"/>
          </p:cNvSpPr>
          <p:nvPr>
            <p:ph type="title"/>
          </p:nvPr>
        </p:nvSpPr>
        <p:spPr/>
        <p:txBody>
          <a:bodyPr/>
          <a:lstStyle/>
          <a:p>
            <a:r>
              <a:rPr lang="fr-FR" dirty="0"/>
              <a:t>Pour s’entrainer</a:t>
            </a: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42</a:t>
            </a:fld>
            <a:endParaRPr lang="fr-FR"/>
          </a:p>
        </p:txBody>
      </p:sp>
    </p:spTree>
    <p:extLst>
      <p:ext uri="{BB962C8B-B14F-4D97-AF65-F5344CB8AC3E}">
        <p14:creationId xmlns:p14="http://schemas.microsoft.com/office/powerpoint/2010/main" val="614630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2800" dirty="0" smtClean="0"/>
              <a:t>M</a:t>
            </a:r>
            <a:r>
              <a:rPr lang="fr-FR" sz="2800" dirty="0"/>
              <a:t>. Leblanc a été embauché à compter du 15 septembre en tant que comptable. Aucun contrat de travail n'a été signé entre les parties. Le 15 octobre, son employeur souhaite mettre fin à la relation de travail en disant rompre la période d'essai.</a:t>
            </a:r>
          </a:p>
          <a:p>
            <a:r>
              <a:rPr lang="fr-FR" sz="2000" b="1" dirty="0" smtClean="0"/>
              <a:t> 	Y </a:t>
            </a:r>
            <a:r>
              <a:rPr lang="fr-FR" sz="2000" b="1" dirty="0"/>
              <a:t>a-t-il rupture de la période d'essai?</a:t>
            </a:r>
            <a:endParaRPr lang="fr-FR" sz="2000" dirty="0"/>
          </a:p>
          <a:p>
            <a:pPr marL="0" indent="0">
              <a:buNone/>
            </a:pPr>
            <a:endParaRPr lang="fr-FR" dirty="0"/>
          </a:p>
          <a:p>
            <a:endParaRPr lang="fr-FR" dirty="0"/>
          </a:p>
        </p:txBody>
      </p:sp>
      <p:sp>
        <p:nvSpPr>
          <p:cNvPr id="3" name="Titre 2"/>
          <p:cNvSpPr>
            <a:spLocks noGrp="1"/>
          </p:cNvSpPr>
          <p:nvPr>
            <p:ph type="title"/>
          </p:nvPr>
        </p:nvSpPr>
        <p:spPr/>
        <p:txBody>
          <a:bodyPr/>
          <a:lstStyle/>
          <a:p>
            <a:pPr algn="ctr"/>
            <a:r>
              <a:rPr lang="fr-FR" dirty="0"/>
              <a:t>Pour s’entrainer</a:t>
            </a:r>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43</a:t>
            </a:fld>
            <a:endParaRPr lang="fr-FR"/>
          </a:p>
        </p:txBody>
      </p:sp>
    </p:spTree>
    <p:extLst>
      <p:ext uri="{BB962C8B-B14F-4D97-AF65-F5344CB8AC3E}">
        <p14:creationId xmlns:p14="http://schemas.microsoft.com/office/powerpoint/2010/main" val="14972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2800" dirty="0"/>
              <a:t>Un salarié est embauché à compter du 19 septembre par contrat. Une période d'essai a été prévue en ces termes: « Votre embauche ne deviendra définitive qu'à l'issue d'une période d'essai d'un mois de travail effectif. »</a:t>
            </a:r>
          </a:p>
          <a:p>
            <a:r>
              <a:rPr lang="fr-FR" sz="2800" dirty="0" smtClean="0"/>
              <a:t>	Le </a:t>
            </a:r>
            <a:r>
              <a:rPr lang="fr-FR" sz="2800" dirty="0"/>
              <a:t>salarié adresse un arrêt maladie d'une semaine, du 2 au </a:t>
            </a:r>
            <a:r>
              <a:rPr lang="fr-FR" sz="2800" dirty="0" smtClean="0"/>
              <a:t>6 octobre</a:t>
            </a:r>
            <a:r>
              <a:rPr lang="fr-FR" sz="2000" dirty="0"/>
              <a:t>.</a:t>
            </a:r>
          </a:p>
          <a:p>
            <a:r>
              <a:rPr lang="fr-FR" sz="2000" b="1" dirty="0" smtClean="0"/>
              <a:t>	A quel moment prend fin la période d’essai ?</a:t>
            </a:r>
            <a:endParaRPr lang="fr-FR" sz="2000" dirty="0"/>
          </a:p>
          <a:p>
            <a:endParaRPr lang="fr-FR" dirty="0"/>
          </a:p>
        </p:txBody>
      </p:sp>
      <p:sp>
        <p:nvSpPr>
          <p:cNvPr id="3" name="Titre 2"/>
          <p:cNvSpPr>
            <a:spLocks noGrp="1"/>
          </p:cNvSpPr>
          <p:nvPr>
            <p:ph type="title"/>
          </p:nvPr>
        </p:nvSpPr>
        <p:spPr/>
        <p:txBody>
          <a:bodyPr/>
          <a:lstStyle/>
          <a:p>
            <a:pPr algn="ctr"/>
            <a:r>
              <a:rPr lang="fr-FR" dirty="0"/>
              <a:t>Pour s’entrainer</a:t>
            </a:r>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44</a:t>
            </a:fld>
            <a:endParaRPr lang="fr-FR"/>
          </a:p>
        </p:txBody>
      </p:sp>
    </p:spTree>
    <p:extLst>
      <p:ext uri="{BB962C8B-B14F-4D97-AF65-F5344CB8AC3E}">
        <p14:creationId xmlns:p14="http://schemas.microsoft.com/office/powerpoint/2010/main" val="2706446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L’exécution du CDI</a:t>
            </a:r>
            <a:endParaRPr lang="fr-FR" dirty="0"/>
          </a:p>
        </p:txBody>
      </p:sp>
      <p:sp>
        <p:nvSpPr>
          <p:cNvPr id="3" name="Sous-titre 2"/>
          <p:cNvSpPr>
            <a:spLocks noGrp="1"/>
          </p:cNvSpPr>
          <p:nvPr>
            <p:ph type="subTitle" idx="1"/>
          </p:nvPr>
        </p:nvSpPr>
        <p:spPr/>
        <p:txBody>
          <a:bodyPr>
            <a:normAutofit/>
          </a:bodyPr>
          <a:lstStyle/>
          <a:p>
            <a:r>
              <a:rPr lang="fr-FR" dirty="0" smtClean="0"/>
              <a:t>La modification </a:t>
            </a:r>
            <a:r>
              <a:rPr lang="fr-FR" dirty="0" smtClean="0"/>
              <a:t>du contrat</a:t>
            </a:r>
          </a:p>
          <a:p>
            <a:r>
              <a:rPr lang="fr-FR" dirty="0" smtClean="0"/>
              <a:t>Le pouvoir disciplinaire</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45</a:t>
            </a:fld>
            <a:endParaRPr lang="fr-FR"/>
          </a:p>
        </p:txBody>
      </p:sp>
    </p:spTree>
    <p:extLst>
      <p:ext uri="{BB962C8B-B14F-4D97-AF65-F5344CB8AC3E}">
        <p14:creationId xmlns:p14="http://schemas.microsoft.com/office/powerpoint/2010/main" val="1826648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pouvoir de modifier les conditions de travail</a:t>
            </a:r>
            <a:endParaRPr lang="fr-FR" dirty="0"/>
          </a:p>
        </p:txBody>
      </p:sp>
      <p:sp>
        <p:nvSpPr>
          <p:cNvPr id="3" name="Espace réservé du contenu 2"/>
          <p:cNvSpPr>
            <a:spLocks noGrp="1"/>
          </p:cNvSpPr>
          <p:nvPr>
            <p:ph idx="1"/>
          </p:nvPr>
        </p:nvSpPr>
        <p:spPr/>
        <p:txBody>
          <a:bodyPr>
            <a:normAutofit/>
          </a:bodyPr>
          <a:lstStyle/>
          <a:p>
            <a:r>
              <a:rPr lang="fr-FR" dirty="0" smtClean="0"/>
              <a:t>Le contrat fixe une situation initiale qui peut être modifiée par l’employeur lors de l’exécution</a:t>
            </a:r>
          </a:p>
          <a:p>
            <a:r>
              <a:rPr lang="fr-FR" dirty="0" smtClean="0"/>
              <a:t>La modification peut porter : </a:t>
            </a:r>
          </a:p>
          <a:p>
            <a:pPr lvl="1"/>
            <a:r>
              <a:rPr lang="fr-FR" dirty="0" smtClean="0"/>
              <a:t>Sur des éléments essentiels du contrat et dans ce cas il faut l’accord du salarié      </a:t>
            </a:r>
            <a:r>
              <a:rPr lang="fr-FR" dirty="0" smtClean="0">
                <a:solidFill>
                  <a:schemeClr val="bg2">
                    <a:lumMod val="25000"/>
                  </a:schemeClr>
                </a:solidFill>
              </a:rPr>
              <a:t>modification du contrat</a:t>
            </a:r>
          </a:p>
          <a:p>
            <a:pPr lvl="1"/>
            <a:r>
              <a:rPr lang="fr-FR" dirty="0" smtClean="0"/>
              <a:t>Sur des éléments secondaires qui peuvent être imposés au salarié       </a:t>
            </a:r>
            <a:r>
              <a:rPr lang="fr-FR" dirty="0">
                <a:solidFill>
                  <a:schemeClr val="bg2">
                    <a:lumMod val="25000"/>
                  </a:schemeClr>
                </a:solidFill>
              </a:rPr>
              <a:t>changement des conditions de travail</a:t>
            </a:r>
          </a:p>
          <a:p>
            <a:pPr marL="0" indent="0">
              <a:buNone/>
            </a:pP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8C636369-838F-451F-A454-5D49E8587932}" type="slidenum">
              <a:rPr lang="fr-FR" smtClean="0"/>
              <a:t>46</a:t>
            </a:fld>
            <a:endParaRPr lang="fr-FR"/>
          </a:p>
        </p:txBody>
      </p:sp>
      <p:sp>
        <p:nvSpPr>
          <p:cNvPr id="5" name="Flèche droite 4"/>
          <p:cNvSpPr/>
          <p:nvPr/>
        </p:nvSpPr>
        <p:spPr>
          <a:xfrm>
            <a:off x="5337671" y="3717032"/>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995936" y="4797152"/>
            <a:ext cx="36004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19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modification du contrat</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La </a:t>
            </a:r>
            <a:r>
              <a:rPr lang="fr-FR" b="1" dirty="0"/>
              <a:t>modification du contrat </a:t>
            </a:r>
            <a:r>
              <a:rPr lang="fr-FR" b="1" dirty="0" smtClean="0"/>
              <a:t> concerne des éléments importants du contrat, elle </a:t>
            </a:r>
            <a:r>
              <a:rPr lang="fr-FR" dirty="0" smtClean="0"/>
              <a:t>nécessite </a:t>
            </a:r>
            <a:r>
              <a:rPr lang="fr-FR" dirty="0"/>
              <a:t>l’accord exprès du </a:t>
            </a:r>
            <a:r>
              <a:rPr lang="fr-FR" dirty="0" smtClean="0"/>
              <a:t>salarié et la signature d’un avenant</a:t>
            </a:r>
            <a:endParaRPr lang="fr-FR" dirty="0"/>
          </a:p>
          <a:p>
            <a:pPr marL="109728" indent="0">
              <a:buNone/>
            </a:pPr>
            <a:r>
              <a:rPr lang="fr-FR" sz="5800" dirty="0" smtClean="0">
                <a:solidFill>
                  <a:schemeClr val="accent2">
                    <a:lumMod val="75000"/>
                  </a:schemeClr>
                </a:solidFill>
                <a:latin typeface="Agency FB"/>
              </a:rPr>
              <a:t>   ≠</a:t>
            </a:r>
            <a:endParaRPr lang="fr-FR" dirty="0"/>
          </a:p>
          <a:p>
            <a:r>
              <a:rPr lang="fr-FR" dirty="0"/>
              <a:t>Le </a:t>
            </a:r>
            <a:r>
              <a:rPr lang="fr-FR" b="1" dirty="0"/>
              <a:t>changement des conditions </a:t>
            </a:r>
            <a:r>
              <a:rPr lang="fr-FR" b="1" dirty="0" smtClean="0"/>
              <a:t>concerne des changements secondaires , </a:t>
            </a:r>
            <a:r>
              <a:rPr lang="fr-FR" dirty="0" smtClean="0"/>
              <a:t>il</a:t>
            </a:r>
            <a:r>
              <a:rPr lang="fr-FR" b="1" dirty="0" smtClean="0"/>
              <a:t> </a:t>
            </a:r>
            <a:r>
              <a:rPr lang="fr-FR" dirty="0" smtClean="0"/>
              <a:t>s’impose </a:t>
            </a:r>
            <a:r>
              <a:rPr lang="fr-FR" dirty="0"/>
              <a:t>au salarié </a:t>
            </a:r>
            <a:r>
              <a:rPr lang="fr-FR" dirty="0" smtClean="0"/>
              <a:t>qui ne peut pas refuser</a:t>
            </a:r>
            <a:endParaRPr lang="fr-FR" dirty="0"/>
          </a:p>
          <a:p>
            <a:pPr marL="109728" indent="0">
              <a:buNone/>
            </a:pPr>
            <a:endParaRPr lang="fr-FR" dirty="0"/>
          </a:p>
          <a:p>
            <a:pPr marL="109728" indent="0">
              <a:buNone/>
            </a:pPr>
            <a:r>
              <a:rPr lang="fr-FR" dirty="0"/>
              <a:t>       La qualification de la modification est donc importante</a:t>
            </a:r>
          </a:p>
          <a:p>
            <a:endParaRPr lang="fr-FR" dirty="0"/>
          </a:p>
        </p:txBody>
      </p:sp>
      <p:sp>
        <p:nvSpPr>
          <p:cNvPr id="4" name="Flèche droite 3"/>
          <p:cNvSpPr/>
          <p:nvPr/>
        </p:nvSpPr>
        <p:spPr bwMode="auto">
          <a:xfrm>
            <a:off x="755576" y="5157192"/>
            <a:ext cx="432048" cy="360040"/>
          </a:xfrm>
          <a:prstGeom prst="rightArrow">
            <a:avLst/>
          </a:prstGeom>
          <a:solidFill>
            <a:srgbClr val="C000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5" name="Espace réservé du numéro de diapositive 4"/>
          <p:cNvSpPr>
            <a:spLocks noGrp="1"/>
          </p:cNvSpPr>
          <p:nvPr>
            <p:ph type="sldNum" sz="quarter" idx="12"/>
          </p:nvPr>
        </p:nvSpPr>
        <p:spPr/>
        <p:txBody>
          <a:bodyPr/>
          <a:lstStyle/>
          <a:p>
            <a:fld id="{8C636369-838F-451F-A454-5D49E8587932}" type="slidenum">
              <a:rPr lang="fr-FR" smtClean="0"/>
              <a:t>47</a:t>
            </a:fld>
            <a:endParaRPr lang="fr-FR"/>
          </a:p>
        </p:txBody>
      </p:sp>
    </p:spTree>
    <p:extLst>
      <p:ext uri="{BB962C8B-B14F-4D97-AF65-F5344CB8AC3E}">
        <p14:creationId xmlns:p14="http://schemas.microsoft.com/office/powerpoint/2010/main" val="871226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changement des conditions de travail</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444303725"/>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48</a:t>
            </a:fld>
            <a:endParaRPr lang="fr-FR"/>
          </a:p>
        </p:txBody>
      </p:sp>
    </p:spTree>
    <p:extLst>
      <p:ext uri="{BB962C8B-B14F-4D97-AF65-F5344CB8AC3E}">
        <p14:creationId xmlns:p14="http://schemas.microsoft.com/office/powerpoint/2010/main" val="60185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modification du contrat</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978990715"/>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49</a:t>
            </a:fld>
            <a:endParaRPr lang="fr-FR"/>
          </a:p>
        </p:txBody>
      </p:sp>
    </p:spTree>
    <p:extLst>
      <p:ext uri="{BB962C8B-B14F-4D97-AF65-F5344CB8AC3E}">
        <p14:creationId xmlns:p14="http://schemas.microsoft.com/office/powerpoint/2010/main" val="46951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800" dirty="0" smtClean="0"/>
              <a:t>Les sources institutionnelles</a:t>
            </a:r>
          </a:p>
          <a:p>
            <a:pPr marL="1076325" lvl="2" indent="-446088">
              <a:lnSpc>
                <a:spcPct val="150000"/>
              </a:lnSpc>
              <a:buClr>
                <a:schemeClr val="accent1"/>
              </a:buClr>
              <a:buFont typeface="Wingdings" pitchFamily="2" charset="2"/>
              <a:buChar char="v"/>
            </a:pPr>
            <a:r>
              <a:rPr lang="fr-FR" sz="1800" dirty="0" smtClean="0"/>
              <a:t>Les traités internationaux et les conventions internationales</a:t>
            </a:r>
          </a:p>
          <a:p>
            <a:pPr marL="1076325" lvl="2" indent="-446088">
              <a:lnSpc>
                <a:spcPct val="150000"/>
              </a:lnSpc>
              <a:buClr>
                <a:schemeClr val="accent1"/>
              </a:buClr>
              <a:buFont typeface="Wingdings" pitchFamily="2" charset="2"/>
              <a:buChar char="v"/>
            </a:pPr>
            <a:r>
              <a:rPr lang="fr-FR" sz="1800" dirty="0" smtClean="0"/>
              <a:t>Le </a:t>
            </a:r>
            <a:r>
              <a:rPr lang="fr-FR" sz="1800" smtClean="0"/>
              <a:t>droit communautaire</a:t>
            </a:r>
            <a:endParaRPr lang="fr-FR" sz="1800" dirty="0" smtClean="0"/>
          </a:p>
          <a:p>
            <a:pPr marL="1076325" lvl="2" indent="-446088">
              <a:lnSpc>
                <a:spcPct val="150000"/>
              </a:lnSpc>
              <a:buClr>
                <a:schemeClr val="accent1"/>
              </a:buClr>
              <a:buFont typeface="Wingdings" pitchFamily="2" charset="2"/>
              <a:buChar char="v"/>
            </a:pPr>
            <a:r>
              <a:rPr lang="fr-FR" sz="1800" dirty="0" smtClean="0"/>
              <a:t>La constitution </a:t>
            </a:r>
          </a:p>
          <a:p>
            <a:pPr marL="1076325" lvl="2" indent="-446088">
              <a:lnSpc>
                <a:spcPct val="150000"/>
              </a:lnSpc>
              <a:buClr>
                <a:schemeClr val="accent1"/>
              </a:buClr>
              <a:buFont typeface="Wingdings" pitchFamily="2" charset="2"/>
              <a:buChar char="v"/>
            </a:pPr>
            <a:r>
              <a:rPr lang="fr-FR" sz="1800" dirty="0" smtClean="0"/>
              <a:t>La loi et le règlement</a:t>
            </a:r>
          </a:p>
          <a:p>
            <a:pPr lvl="0">
              <a:lnSpc>
                <a:spcPct val="150000"/>
              </a:lnSpc>
              <a:buClr>
                <a:srgbClr val="2DA2BF"/>
              </a:buClr>
            </a:pPr>
            <a:r>
              <a:rPr lang="fr-FR" sz="1800" dirty="0" smtClean="0">
                <a:solidFill>
                  <a:prstClr val="black"/>
                </a:solidFill>
              </a:rPr>
              <a:t>Les sources d’origine professionnelles</a:t>
            </a:r>
          </a:p>
          <a:p>
            <a:pPr lvl="3" indent="-509588">
              <a:lnSpc>
                <a:spcPct val="150000"/>
              </a:lnSpc>
              <a:buClr>
                <a:schemeClr val="accent1"/>
              </a:buClr>
              <a:buFont typeface="Wingdings" pitchFamily="2" charset="2"/>
              <a:buChar char="v"/>
            </a:pPr>
            <a:r>
              <a:rPr lang="fr-FR" sz="1800" dirty="0" smtClean="0">
                <a:solidFill>
                  <a:prstClr val="black"/>
                </a:solidFill>
              </a:rPr>
              <a:t>Les conventions ou accords collectifs</a:t>
            </a:r>
          </a:p>
          <a:p>
            <a:pPr lvl="3" indent="-509588">
              <a:lnSpc>
                <a:spcPct val="150000"/>
              </a:lnSpc>
              <a:buClr>
                <a:schemeClr val="accent1"/>
              </a:buClr>
              <a:buFont typeface="Wingdings" pitchFamily="2" charset="2"/>
              <a:buChar char="v"/>
            </a:pPr>
            <a:r>
              <a:rPr lang="fr-FR" sz="1800" dirty="0" smtClean="0">
                <a:solidFill>
                  <a:prstClr val="black"/>
                </a:solidFill>
              </a:rPr>
              <a:t>Les usages </a:t>
            </a:r>
          </a:p>
          <a:p>
            <a:pPr lvl="3" indent="-509588">
              <a:lnSpc>
                <a:spcPct val="150000"/>
              </a:lnSpc>
              <a:buClr>
                <a:schemeClr val="accent1"/>
              </a:buClr>
              <a:buFont typeface="Wingdings" pitchFamily="2" charset="2"/>
              <a:buChar char="v"/>
            </a:pPr>
            <a:r>
              <a:rPr lang="fr-FR" sz="1800" dirty="0" smtClean="0">
                <a:solidFill>
                  <a:prstClr val="black"/>
                </a:solidFill>
              </a:rPr>
              <a:t>Le contrat de travail</a:t>
            </a:r>
          </a:p>
          <a:p>
            <a:pPr lvl="1" indent="-509588">
              <a:lnSpc>
                <a:spcPct val="150000"/>
              </a:lnSpc>
              <a:buClr>
                <a:srgbClr val="0070C0"/>
              </a:buClr>
              <a:buFont typeface="Wingdings" pitchFamily="2" charset="2"/>
              <a:buChar char="Ø"/>
            </a:pPr>
            <a:r>
              <a:rPr lang="fr-FR" sz="1800" dirty="0">
                <a:solidFill>
                  <a:prstClr val="black"/>
                </a:solidFill>
              </a:rPr>
              <a:t>La jurisprudence</a:t>
            </a:r>
          </a:p>
          <a:p>
            <a:pPr lvl="1" indent="-509588">
              <a:lnSpc>
                <a:spcPct val="150000"/>
              </a:lnSpc>
              <a:buClr>
                <a:srgbClr val="FF0000"/>
              </a:buClr>
              <a:buFont typeface="Wingdings" pitchFamily="2" charset="2"/>
              <a:buChar char="v"/>
            </a:pPr>
            <a:endParaRPr lang="fr-FR" dirty="0" smtClean="0">
              <a:solidFill>
                <a:prstClr val="black"/>
              </a:solidFill>
            </a:endParaRPr>
          </a:p>
          <a:p>
            <a:pPr lvl="2"/>
            <a:endParaRPr lang="fr-FR" dirty="0" smtClean="0"/>
          </a:p>
          <a:p>
            <a:pPr marL="393192" lvl="1" indent="0">
              <a:buNone/>
            </a:pPr>
            <a:endParaRPr lang="fr-FR" dirty="0" smtClean="0"/>
          </a:p>
          <a:p>
            <a:pPr lvl="2"/>
            <a:endParaRPr lang="fr-FR" dirty="0"/>
          </a:p>
        </p:txBody>
      </p:sp>
      <p:sp>
        <p:nvSpPr>
          <p:cNvPr id="3" name="Titre 2"/>
          <p:cNvSpPr>
            <a:spLocks noGrp="1"/>
          </p:cNvSpPr>
          <p:nvPr>
            <p:ph type="title"/>
          </p:nvPr>
        </p:nvSpPr>
        <p:spPr/>
        <p:txBody>
          <a:bodyPr/>
          <a:lstStyle/>
          <a:p>
            <a:r>
              <a:rPr lang="fr-FR" dirty="0" smtClean="0"/>
              <a:t>Les sources du droit du travail</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a:t>
            </a:fld>
            <a:endParaRPr lang="fr-FR"/>
          </a:p>
        </p:txBody>
      </p:sp>
    </p:spTree>
    <p:extLst>
      <p:ext uri="{BB962C8B-B14F-4D97-AF65-F5344CB8AC3E}">
        <p14:creationId xmlns:p14="http://schemas.microsoft.com/office/powerpoint/2010/main" val="496839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modification pour motif économique</a:t>
            </a:r>
            <a:endParaRPr lang="fr-FR" dirty="0"/>
          </a:p>
        </p:txBody>
      </p:sp>
      <p:sp>
        <p:nvSpPr>
          <p:cNvPr id="3" name="Espace réservé du contenu 2"/>
          <p:cNvSpPr>
            <a:spLocks noGrp="1"/>
          </p:cNvSpPr>
          <p:nvPr>
            <p:ph idx="1"/>
          </p:nvPr>
        </p:nvSpPr>
        <p:spPr/>
        <p:txBody>
          <a:bodyPr>
            <a:normAutofit lnSpcReduction="10000"/>
          </a:bodyPr>
          <a:lstStyle/>
          <a:p>
            <a:r>
              <a:rPr lang="fr-FR" b="1" dirty="0">
                <a:solidFill>
                  <a:srgbClr val="C00000"/>
                </a:solidFill>
              </a:rPr>
              <a:t>Procédure particulière </a:t>
            </a:r>
            <a:endParaRPr lang="fr-FR" dirty="0"/>
          </a:p>
          <a:p>
            <a:pPr lvl="1" algn="just"/>
            <a:r>
              <a:rPr lang="fr-FR" dirty="0"/>
              <a:t>L’employeur doit informer </a:t>
            </a:r>
            <a:r>
              <a:rPr lang="fr-FR" b="1" dirty="0"/>
              <a:t>chaque salarié </a:t>
            </a:r>
            <a:r>
              <a:rPr lang="fr-FR" dirty="0"/>
              <a:t>par lettre recommandée avec accusé de réception de la modification pour motif économique</a:t>
            </a:r>
          </a:p>
          <a:p>
            <a:pPr marL="393192" lvl="1" indent="0" algn="just">
              <a:buNone/>
            </a:pPr>
            <a:endParaRPr lang="fr-FR" dirty="0"/>
          </a:p>
          <a:p>
            <a:pPr lvl="1"/>
            <a:r>
              <a:rPr lang="fr-FR" dirty="0"/>
              <a:t>Le salarié dispose d’un </a:t>
            </a:r>
            <a:r>
              <a:rPr lang="fr-FR" b="1" dirty="0"/>
              <a:t>délai d’un mois </a:t>
            </a:r>
            <a:r>
              <a:rPr lang="fr-FR" dirty="0"/>
              <a:t>pour faire connaître son refus (son silence vaut acceptation)</a:t>
            </a:r>
          </a:p>
          <a:p>
            <a:pPr marL="393192" lvl="1" indent="0">
              <a:buNone/>
            </a:pPr>
            <a:endParaRPr lang="fr-FR" dirty="0"/>
          </a:p>
          <a:p>
            <a:pPr lvl="1"/>
            <a:r>
              <a:rPr lang="fr-FR" dirty="0"/>
              <a:t>Son refus entraine :</a:t>
            </a:r>
          </a:p>
          <a:p>
            <a:pPr lvl="2"/>
            <a:r>
              <a:rPr lang="fr-FR" dirty="0"/>
              <a:t>Le maintien du contrat initial</a:t>
            </a:r>
          </a:p>
          <a:p>
            <a:pPr lvl="2"/>
            <a:r>
              <a:rPr lang="fr-FR" dirty="0"/>
              <a:t>La mise en œuvre de la procédure de licenciement économique (et PSE si plus de 10 refus)</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50</a:t>
            </a:fld>
            <a:endParaRPr lang="fr-FR"/>
          </a:p>
        </p:txBody>
      </p:sp>
    </p:spTree>
    <p:extLst>
      <p:ext uri="{BB962C8B-B14F-4D97-AF65-F5344CB8AC3E}">
        <p14:creationId xmlns:p14="http://schemas.microsoft.com/office/powerpoint/2010/main" val="121300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modification du contrat de travail</a:t>
            </a:r>
            <a:br>
              <a:rPr lang="fr-FR" dirty="0" smtClean="0"/>
            </a:br>
            <a:r>
              <a:rPr lang="fr-FR" dirty="0" smtClean="0"/>
              <a:t>Cas particulier du salarié protégé</a:t>
            </a:r>
            <a:endParaRPr lang="fr-FR" dirty="0"/>
          </a:p>
        </p:txBody>
      </p:sp>
      <p:sp>
        <p:nvSpPr>
          <p:cNvPr id="3" name="Espace réservé du contenu 2"/>
          <p:cNvSpPr>
            <a:spLocks noGrp="1"/>
          </p:cNvSpPr>
          <p:nvPr>
            <p:ph idx="1"/>
          </p:nvPr>
        </p:nvSpPr>
        <p:spPr>
          <a:xfrm>
            <a:off x="398871" y="1988840"/>
            <a:ext cx="8229600" cy="4525963"/>
          </a:xfrm>
        </p:spPr>
        <p:txBody>
          <a:bodyPr/>
          <a:lstStyle/>
          <a:p>
            <a:pPr marL="0" indent="0">
              <a:buNone/>
            </a:pPr>
            <a:endParaRPr lang="fr-FR" sz="2400" dirty="0" smtClean="0">
              <a:latin typeface="Arial" pitchFamily="34" charset="0"/>
              <a:cs typeface="Arial" pitchFamily="34" charset="0"/>
            </a:endParaRPr>
          </a:p>
          <a:p>
            <a:pPr marL="0" indent="0">
              <a:buNone/>
            </a:pPr>
            <a:endParaRPr lang="fr-FR" sz="2400" dirty="0" smtClean="0">
              <a:latin typeface="Arial" pitchFamily="34" charset="0"/>
              <a:cs typeface="Arial" pitchFamily="34" charset="0"/>
            </a:endParaRPr>
          </a:p>
          <a:p>
            <a:r>
              <a:rPr lang="fr-FR" sz="2400" dirty="0" smtClean="0">
                <a:latin typeface="Arial" pitchFamily="34" charset="0"/>
                <a:cs typeface="Arial" pitchFamily="34" charset="0"/>
              </a:rPr>
              <a:t>Aucune </a:t>
            </a:r>
            <a:r>
              <a:rPr lang="fr-FR" sz="2400" dirty="0">
                <a:latin typeface="Arial" pitchFamily="34" charset="0"/>
                <a:cs typeface="Arial" pitchFamily="34" charset="0"/>
              </a:rPr>
              <a:t>modification du contrat de travail, aucun changement des conditions de travail ne peut être imposés </a:t>
            </a:r>
            <a:r>
              <a:rPr lang="fr-FR" sz="2400" b="1" dirty="0">
                <a:solidFill>
                  <a:srgbClr val="FF6600"/>
                </a:solidFill>
                <a:latin typeface="Arial" pitchFamily="34" charset="0"/>
                <a:cs typeface="Arial" pitchFamily="34" charset="0"/>
              </a:rPr>
              <a:t>au salarié </a:t>
            </a:r>
            <a:r>
              <a:rPr lang="fr-FR" sz="2400" b="1" dirty="0" smtClean="0">
                <a:solidFill>
                  <a:srgbClr val="FF6600"/>
                </a:solidFill>
                <a:latin typeface="Arial" pitchFamily="34" charset="0"/>
                <a:cs typeface="Arial" pitchFamily="34" charset="0"/>
              </a:rPr>
              <a:t>protégé si cela impacte son mandat</a:t>
            </a:r>
            <a:endParaRPr lang="fr-FR" sz="2400" b="1" dirty="0">
              <a:solidFill>
                <a:srgbClr val="FF6600"/>
              </a:solidFill>
              <a:latin typeface="Arial" pitchFamily="34" charset="0"/>
              <a:cs typeface="Arial" pitchFamily="34" charset="0"/>
            </a:endParaRPr>
          </a:p>
          <a:p>
            <a:pPr lvl="1">
              <a:buFont typeface="Wingdings" pitchFamily="2" charset="2"/>
              <a:buChar char="ü"/>
            </a:pPr>
            <a:r>
              <a:rPr lang="fr-FR" sz="2400" dirty="0">
                <a:latin typeface="Arial" pitchFamily="34" charset="0"/>
                <a:cs typeface="Arial" pitchFamily="34" charset="0"/>
              </a:rPr>
              <a:t> même si motif économique</a:t>
            </a:r>
          </a:p>
          <a:p>
            <a:pPr lvl="1">
              <a:buFont typeface="Wingdings" pitchFamily="2" charset="2"/>
              <a:buChar char="ü"/>
            </a:pPr>
            <a:r>
              <a:rPr lang="fr-FR" sz="2400" dirty="0">
                <a:latin typeface="Arial" pitchFamily="34" charset="0"/>
                <a:cs typeface="Arial" pitchFamily="34" charset="0"/>
              </a:rPr>
              <a:t> même si motif disciplinaire</a:t>
            </a:r>
          </a:p>
          <a:p>
            <a:pPr marL="0" indent="0">
              <a:buNone/>
            </a:pPr>
            <a:endParaRPr lang="fr-FR" dirty="0"/>
          </a:p>
        </p:txBody>
      </p:sp>
      <p:pic>
        <p:nvPicPr>
          <p:cNvPr id="4" name="Image 3" descr="gif_logo_panneau_danger_a1.gif"/>
          <p:cNvPicPr>
            <a:picLocks noChangeAspect="1"/>
          </p:cNvPicPr>
          <p:nvPr/>
        </p:nvPicPr>
        <p:blipFill>
          <a:blip r:embed="rId2" cstate="print"/>
          <a:stretch>
            <a:fillRect/>
          </a:stretch>
        </p:blipFill>
        <p:spPr>
          <a:xfrm>
            <a:off x="3851920" y="1790768"/>
            <a:ext cx="1009163" cy="900000"/>
          </a:xfrm>
          <a:prstGeom prst="rect">
            <a:avLst/>
          </a:prstGeom>
        </p:spPr>
      </p:pic>
      <p:sp>
        <p:nvSpPr>
          <p:cNvPr id="5" name="Espace réservé du numéro de diapositive 4"/>
          <p:cNvSpPr>
            <a:spLocks noGrp="1"/>
          </p:cNvSpPr>
          <p:nvPr>
            <p:ph type="sldNum" sz="quarter" idx="12"/>
          </p:nvPr>
        </p:nvSpPr>
        <p:spPr/>
        <p:txBody>
          <a:bodyPr/>
          <a:lstStyle/>
          <a:p>
            <a:fld id="{EEA4A130-079B-4FD0-B445-FD5F1E6C72F1}" type="slidenum">
              <a:rPr lang="fr-FR" smtClean="0"/>
              <a:t>51</a:t>
            </a:fld>
            <a:endParaRPr lang="fr-FR"/>
          </a:p>
        </p:txBody>
      </p:sp>
    </p:spTree>
    <p:extLst>
      <p:ext uri="{BB962C8B-B14F-4D97-AF65-F5344CB8AC3E}">
        <p14:creationId xmlns:p14="http://schemas.microsoft.com/office/powerpoint/2010/main" val="1527526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a:bodyPr>
          <a:lstStyle/>
          <a:p>
            <a:r>
              <a:rPr lang="fr-FR" dirty="0"/>
              <a:t>Modification du contrat ou simple changement des conditions de travail ?</a:t>
            </a:r>
          </a:p>
          <a:p>
            <a:pPr lvl="1"/>
            <a:r>
              <a:rPr lang="fr-FR" dirty="0"/>
              <a:t>1. diminution du taux horaire du salaire </a:t>
            </a:r>
          </a:p>
          <a:p>
            <a:pPr lvl="1"/>
            <a:r>
              <a:rPr lang="fr-FR" dirty="0"/>
              <a:t>2 changements de l'horaire de travail</a:t>
            </a:r>
          </a:p>
          <a:p>
            <a:pPr lvl="1"/>
            <a:r>
              <a:rPr lang="fr-FR" dirty="0"/>
              <a:t> 3. mutation en province d'un cadre dont le contrat de travail contient une clause de mobilité professionnelle </a:t>
            </a:r>
          </a:p>
          <a:p>
            <a:pPr lvl="1"/>
            <a:r>
              <a:rPr lang="fr-FR" dirty="0"/>
              <a:t>4. mutation au Canada d'un salarié dont le contrat prévoit la possibilité de mobilité régionale;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52</a:t>
            </a:fld>
            <a:endParaRPr lang="fr-FR"/>
          </a:p>
        </p:txBody>
      </p:sp>
    </p:spTree>
    <p:extLst>
      <p:ext uri="{BB962C8B-B14F-4D97-AF65-F5344CB8AC3E}">
        <p14:creationId xmlns:p14="http://schemas.microsoft.com/office/powerpoint/2010/main" val="288318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fontScale="92500"/>
          </a:bodyPr>
          <a:lstStyle/>
          <a:p>
            <a:pPr lvl="1"/>
            <a:r>
              <a:rPr lang="fr-FR" dirty="0"/>
              <a:t>5. suppression du car de ramassage des ouvriers, l'employeur prenant désormais en charge les frais de transport </a:t>
            </a:r>
            <a:r>
              <a:rPr lang="fr-FR" dirty="0" smtClean="0"/>
              <a:t>individuel</a:t>
            </a:r>
          </a:p>
          <a:p>
            <a:pPr lvl="1"/>
            <a:r>
              <a:rPr lang="fr-FR" dirty="0"/>
              <a:t>6. mutation d'un salarié dans le même établissement, à un poste de qualification et de responsabilités équivalentes, mais avec diminution de la rémunération</a:t>
            </a:r>
          </a:p>
          <a:p>
            <a:pPr lvl="1"/>
            <a:r>
              <a:rPr lang="fr-FR" dirty="0"/>
              <a:t>7. diminution des attributions d'un directeur commercial (sans baisse de salaire) par engagement d'un directeur du marketing à qui sont transférées certaines des responsabilités du premier</a:t>
            </a:r>
          </a:p>
          <a:p>
            <a:pPr lvl="1"/>
            <a:r>
              <a:rPr lang="fr-FR" dirty="0"/>
              <a:t>8 affectation d'une vendeuse du rayon layette au rayon chaussures d'une grande surface de vente, sans diminution de salaire</a:t>
            </a:r>
          </a:p>
          <a:p>
            <a:pPr lvl="1"/>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53</a:t>
            </a:fld>
            <a:endParaRPr lang="fr-FR"/>
          </a:p>
        </p:txBody>
      </p:sp>
    </p:spTree>
    <p:extLst>
      <p:ext uri="{BB962C8B-B14F-4D97-AF65-F5344CB8AC3E}">
        <p14:creationId xmlns:p14="http://schemas.microsoft.com/office/powerpoint/2010/main" val="1684203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1003383145"/>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smtClean="0"/>
              <a:t>Le pouvoir disciplinaire</a:t>
            </a:r>
            <a:endParaRPr lang="fr-FR" dirty="0"/>
          </a:p>
        </p:txBody>
      </p:sp>
      <p:sp>
        <p:nvSpPr>
          <p:cNvPr id="2" name="Espace réservé du numéro de diapositive 1"/>
          <p:cNvSpPr>
            <a:spLocks noGrp="1"/>
          </p:cNvSpPr>
          <p:nvPr>
            <p:ph type="sldNum" sz="quarter" idx="12"/>
          </p:nvPr>
        </p:nvSpPr>
        <p:spPr/>
        <p:txBody>
          <a:bodyPr/>
          <a:lstStyle/>
          <a:p>
            <a:fld id="{EEA4A130-079B-4FD0-B445-FD5F1E6C72F1}" type="slidenum">
              <a:rPr lang="fr-FR" smtClean="0"/>
              <a:t>54</a:t>
            </a:fld>
            <a:endParaRPr lang="fr-FR"/>
          </a:p>
        </p:txBody>
      </p:sp>
    </p:spTree>
    <p:extLst>
      <p:ext uri="{BB962C8B-B14F-4D97-AF65-F5344CB8AC3E}">
        <p14:creationId xmlns:p14="http://schemas.microsoft.com/office/powerpoint/2010/main" val="4213471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pouvoir disciplinaire</a:t>
            </a:r>
            <a:endParaRPr lang="fr-FR" dirty="0"/>
          </a:p>
        </p:txBody>
      </p:sp>
      <p:sp>
        <p:nvSpPr>
          <p:cNvPr id="3" name="Espace réservé du contenu 2"/>
          <p:cNvSpPr>
            <a:spLocks noGrp="1"/>
          </p:cNvSpPr>
          <p:nvPr>
            <p:ph idx="1"/>
          </p:nvPr>
        </p:nvSpPr>
        <p:spPr/>
        <p:txBody>
          <a:bodyPr/>
          <a:lstStyle/>
          <a:p>
            <a:pPr algn="just">
              <a:buFont typeface="Wingdings" pitchFamily="2" charset="2"/>
              <a:buChar char="q"/>
            </a:pPr>
            <a:r>
              <a:rPr lang="fr-FR" sz="2400" b="1" dirty="0">
                <a:solidFill>
                  <a:srgbClr val="C00000"/>
                </a:solidFill>
                <a:latin typeface="Lucida Sans" pitchFamily="34" charset="0"/>
              </a:rPr>
              <a:t>Le pouvoir disciplinaire </a:t>
            </a:r>
            <a:r>
              <a:rPr lang="fr-FR" sz="2400" dirty="0"/>
              <a:t>est le « pouvoir reconnu à l’employeur de sanctionner des comportements ou des actes considérés par lui comme fautifs de salariés placés sous sa subordination »</a:t>
            </a:r>
          </a:p>
          <a:p>
            <a:pPr marL="109728" indent="0">
              <a:buNone/>
            </a:pPr>
            <a:r>
              <a:rPr lang="fr-FR" sz="2400" dirty="0"/>
              <a:t>	Il est le corollaire du pouvoir  de direction dont dispose l’Employeur</a:t>
            </a:r>
          </a:p>
          <a:p>
            <a:pPr marL="109728" indent="0">
              <a:buNone/>
            </a:pPr>
            <a:endParaRPr lang="fr-FR" sz="2400" dirty="0">
              <a:solidFill>
                <a:schemeClr val="accent6">
                  <a:lumMod val="75000"/>
                </a:schemeClr>
              </a:solidFill>
              <a:latin typeface="Calibri" pitchFamily="34" charset="0"/>
            </a:endParaRPr>
          </a:p>
          <a:p>
            <a:pPr>
              <a:buFont typeface="Wingdings" pitchFamily="2" charset="2"/>
              <a:buChar char="q"/>
            </a:pPr>
            <a:r>
              <a:rPr lang="fr-FR" sz="2400" b="1" dirty="0">
                <a:solidFill>
                  <a:srgbClr val="C00000"/>
                </a:solidFill>
                <a:latin typeface="Lucida Sans" pitchFamily="34" charset="0"/>
              </a:rPr>
              <a:t>La faute disciplinaire </a:t>
            </a:r>
            <a:r>
              <a:rPr lang="fr-FR" sz="2400" dirty="0"/>
              <a:t>est la  violation des obligations contractuelles du salarié </a:t>
            </a:r>
          </a:p>
          <a:p>
            <a:endParaRPr lang="fr-FR" dirty="0"/>
          </a:p>
        </p:txBody>
      </p:sp>
      <p:sp>
        <p:nvSpPr>
          <p:cNvPr id="4" name="Flèche droite 3"/>
          <p:cNvSpPr/>
          <p:nvPr/>
        </p:nvSpPr>
        <p:spPr bwMode="auto">
          <a:xfrm>
            <a:off x="539552" y="3095856"/>
            <a:ext cx="720080" cy="216024"/>
          </a:xfrm>
          <a:prstGeom prst="rightArrow">
            <a:avLst/>
          </a:prstGeom>
          <a:solidFill>
            <a:srgbClr val="FF00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5" name="Espace réservé du numéro de diapositive 4"/>
          <p:cNvSpPr>
            <a:spLocks noGrp="1"/>
          </p:cNvSpPr>
          <p:nvPr>
            <p:ph type="sldNum" sz="quarter" idx="12"/>
          </p:nvPr>
        </p:nvSpPr>
        <p:spPr/>
        <p:txBody>
          <a:bodyPr/>
          <a:lstStyle/>
          <a:p>
            <a:fld id="{EEA4A130-079B-4FD0-B445-FD5F1E6C72F1}" type="slidenum">
              <a:rPr lang="fr-FR" smtClean="0"/>
              <a:t>55</a:t>
            </a:fld>
            <a:endParaRPr lang="fr-FR"/>
          </a:p>
        </p:txBody>
      </p:sp>
    </p:spTree>
    <p:extLst>
      <p:ext uri="{BB962C8B-B14F-4D97-AF65-F5344CB8AC3E}">
        <p14:creationId xmlns:p14="http://schemas.microsoft.com/office/powerpoint/2010/main" val="3116015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faute disciplinaire</a:t>
            </a:r>
            <a:endParaRPr lang="fr-FR" dirty="0"/>
          </a:p>
        </p:txBody>
      </p:sp>
      <p:sp>
        <p:nvSpPr>
          <p:cNvPr id="3" name="Espace réservé du contenu 2"/>
          <p:cNvSpPr>
            <a:spLocks noGrp="1"/>
          </p:cNvSpPr>
          <p:nvPr>
            <p:ph idx="1"/>
          </p:nvPr>
        </p:nvSpPr>
        <p:spPr/>
        <p:txBody>
          <a:bodyPr>
            <a:normAutofit fontScale="85000" lnSpcReduction="20000"/>
          </a:bodyPr>
          <a:lstStyle/>
          <a:p>
            <a:r>
              <a:rPr lang="fr-FR" sz="3400" dirty="0">
                <a:solidFill>
                  <a:schemeClr val="accent4"/>
                </a:solidFill>
              </a:rPr>
              <a:t>La faute peut être </a:t>
            </a:r>
            <a:r>
              <a:rPr lang="fr-FR" sz="3400" dirty="0"/>
              <a:t>:</a:t>
            </a:r>
          </a:p>
          <a:p>
            <a:pPr lvl="1">
              <a:lnSpc>
                <a:spcPct val="120000"/>
              </a:lnSpc>
            </a:pPr>
            <a:r>
              <a:rPr lang="fr-FR" sz="2900" dirty="0"/>
              <a:t>le non-respect des règles de discipline fixées par le règlement intérieur ou par note de service,</a:t>
            </a:r>
          </a:p>
          <a:p>
            <a:pPr lvl="1">
              <a:lnSpc>
                <a:spcPct val="120000"/>
              </a:lnSpc>
            </a:pPr>
            <a:r>
              <a:rPr lang="fr-FR" sz="2900" dirty="0"/>
              <a:t>le refus de se conformer à un ordre de l'employeur,</a:t>
            </a:r>
          </a:p>
          <a:p>
            <a:pPr lvl="1">
              <a:lnSpc>
                <a:spcPct val="120000"/>
              </a:lnSpc>
            </a:pPr>
            <a:r>
              <a:rPr lang="fr-FR" sz="2900" dirty="0"/>
              <a:t>le non-respect de l'obligation de discrétion et de loyauté,</a:t>
            </a:r>
          </a:p>
          <a:p>
            <a:pPr lvl="1">
              <a:lnSpc>
                <a:spcPct val="120000"/>
              </a:lnSpc>
            </a:pPr>
            <a:r>
              <a:rPr lang="fr-FR" sz="2900" dirty="0"/>
              <a:t>Le vol de matériel, la fraude,</a:t>
            </a:r>
          </a:p>
          <a:p>
            <a:pPr lvl="1">
              <a:lnSpc>
                <a:spcPct val="120000"/>
              </a:lnSpc>
            </a:pPr>
            <a:r>
              <a:rPr lang="fr-FR" sz="2900" dirty="0"/>
              <a:t>les critiques, injures, menaces, violences,</a:t>
            </a:r>
          </a:p>
          <a:p>
            <a:pPr lvl="1">
              <a:lnSpc>
                <a:spcPct val="120000"/>
              </a:lnSpc>
            </a:pPr>
            <a:r>
              <a:rPr lang="fr-FR" sz="2900" dirty="0"/>
              <a:t>tout acte de harcèlement….</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56</a:t>
            </a:fld>
            <a:endParaRPr lang="fr-FR"/>
          </a:p>
        </p:txBody>
      </p:sp>
    </p:spTree>
    <p:extLst>
      <p:ext uri="{BB962C8B-B14F-4D97-AF65-F5344CB8AC3E}">
        <p14:creationId xmlns:p14="http://schemas.microsoft.com/office/powerpoint/2010/main" val="1398111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faute disciplinaire</a:t>
            </a:r>
            <a:endParaRPr lang="fr-FR" dirty="0"/>
          </a:p>
        </p:txBody>
      </p:sp>
      <p:sp>
        <p:nvSpPr>
          <p:cNvPr id="3" name="Espace réservé du contenu 2"/>
          <p:cNvSpPr>
            <a:spLocks noGrp="1"/>
          </p:cNvSpPr>
          <p:nvPr>
            <p:ph idx="1"/>
          </p:nvPr>
        </p:nvSpPr>
        <p:spPr/>
        <p:txBody>
          <a:bodyPr/>
          <a:lstStyle/>
          <a:p>
            <a:r>
              <a:rPr lang="fr-FR" b="1" dirty="0"/>
              <a:t>Ne sont pas des fautes disciplinaires</a:t>
            </a:r>
          </a:p>
          <a:p>
            <a:pPr marL="109728" indent="0">
              <a:buNone/>
            </a:pPr>
            <a:endParaRPr lang="fr-FR" b="1" dirty="0"/>
          </a:p>
          <a:p>
            <a:pPr lvl="1"/>
            <a:r>
              <a:rPr lang="fr-FR" dirty="0"/>
              <a:t>Le refus d’une modification du contrat</a:t>
            </a:r>
          </a:p>
          <a:p>
            <a:pPr lvl="1"/>
            <a:r>
              <a:rPr lang="fr-FR" dirty="0"/>
              <a:t>La non atteinte des objectifs</a:t>
            </a:r>
          </a:p>
          <a:p>
            <a:pPr lvl="1"/>
            <a:r>
              <a:rPr lang="fr-FR" dirty="0"/>
              <a:t>La non atteinte des résultats fixés</a:t>
            </a:r>
          </a:p>
          <a:p>
            <a:pPr lvl="1"/>
            <a:r>
              <a:rPr lang="fr-FR" dirty="0"/>
              <a:t>L‘insuffisance professionnelle</a:t>
            </a:r>
          </a:p>
          <a:p>
            <a:pPr lvl="1"/>
            <a:r>
              <a:rPr lang="fr-FR" dirty="0"/>
              <a:t>Le fait de ne pas bien faire son travail</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57</a:t>
            </a:fld>
            <a:endParaRPr lang="fr-FR"/>
          </a:p>
        </p:txBody>
      </p:sp>
    </p:spTree>
    <p:extLst>
      <p:ext uri="{BB962C8B-B14F-4D97-AF65-F5344CB8AC3E}">
        <p14:creationId xmlns:p14="http://schemas.microsoft.com/office/powerpoint/2010/main" val="46259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sanction disciplinaire</a:t>
            </a:r>
            <a:endParaRPr lang="fr-FR" dirty="0"/>
          </a:p>
        </p:txBody>
      </p:sp>
      <p:sp>
        <p:nvSpPr>
          <p:cNvPr id="3" name="Espace réservé du contenu 2"/>
          <p:cNvSpPr>
            <a:spLocks noGrp="1"/>
          </p:cNvSpPr>
          <p:nvPr>
            <p:ph idx="1"/>
          </p:nvPr>
        </p:nvSpPr>
        <p:spPr/>
        <p:txBody>
          <a:bodyPr/>
          <a:lstStyle/>
          <a:p>
            <a:r>
              <a:rPr lang="fr-FR" b="1" dirty="0">
                <a:solidFill>
                  <a:srgbClr val="C00000"/>
                </a:solidFill>
              </a:rPr>
              <a:t>Sanction disciplinaire </a:t>
            </a:r>
            <a:r>
              <a:rPr lang="fr-FR" dirty="0"/>
              <a:t>: </a:t>
            </a:r>
            <a:r>
              <a:rPr lang="fr-FR" sz="2400" dirty="0"/>
              <a:t>«constitue une </a:t>
            </a:r>
            <a:r>
              <a:rPr lang="fr-FR" sz="2400" b="1" dirty="0"/>
              <a:t>sanction</a:t>
            </a:r>
            <a:r>
              <a:rPr lang="fr-FR" sz="2400" dirty="0"/>
              <a:t> </a:t>
            </a:r>
            <a:r>
              <a:rPr lang="fr-FR" sz="2400" b="1" dirty="0"/>
              <a:t>toute mesure</a:t>
            </a:r>
            <a:r>
              <a:rPr lang="fr-FR" sz="2400" dirty="0"/>
              <a:t>, </a:t>
            </a:r>
            <a:r>
              <a:rPr lang="fr-FR" sz="2400" u="sng" dirty="0"/>
              <a:t>autre que des observations verbales</a:t>
            </a:r>
            <a:r>
              <a:rPr lang="fr-FR" sz="2400" dirty="0"/>
              <a:t>, prise par l’employeur à la suite d’un </a:t>
            </a:r>
            <a:r>
              <a:rPr lang="fr-FR" sz="2400" b="1" dirty="0"/>
              <a:t>agissement du salarié </a:t>
            </a:r>
            <a:r>
              <a:rPr lang="fr-FR" sz="2400" dirty="0"/>
              <a:t>considéré par l’employeur comme </a:t>
            </a:r>
            <a:r>
              <a:rPr lang="fr-FR" sz="2400" b="1" dirty="0"/>
              <a:t>fautif</a:t>
            </a:r>
            <a:r>
              <a:rPr lang="fr-FR" sz="2400" dirty="0"/>
              <a:t>, que cette </a:t>
            </a:r>
            <a:r>
              <a:rPr lang="fr-FR" sz="2400" b="1" dirty="0"/>
              <a:t>mesure</a:t>
            </a:r>
            <a:r>
              <a:rPr lang="fr-FR" sz="2400" dirty="0"/>
              <a:t> soit de nature à </a:t>
            </a:r>
            <a:r>
              <a:rPr lang="fr-FR" sz="2400" b="1" dirty="0"/>
              <a:t>affecter</a:t>
            </a:r>
            <a:r>
              <a:rPr lang="fr-FR" sz="2400" dirty="0"/>
              <a:t> immédiatement </a:t>
            </a:r>
            <a:r>
              <a:rPr lang="fr-FR" sz="2400" b="1" dirty="0"/>
              <a:t>ou non </a:t>
            </a:r>
            <a:r>
              <a:rPr lang="fr-FR" sz="2400" dirty="0"/>
              <a:t>la </a:t>
            </a:r>
            <a:r>
              <a:rPr lang="fr-FR" sz="2400" b="1" dirty="0"/>
              <a:t>présence</a:t>
            </a:r>
            <a:r>
              <a:rPr lang="fr-FR" sz="2400" dirty="0"/>
              <a:t> du salarié dans l’entreprise, sa </a:t>
            </a:r>
            <a:r>
              <a:rPr lang="fr-FR" sz="2400" b="1" dirty="0"/>
              <a:t>fonction</a:t>
            </a:r>
            <a:r>
              <a:rPr lang="fr-FR" sz="2400" dirty="0"/>
              <a:t>, sa </a:t>
            </a:r>
            <a:r>
              <a:rPr lang="fr-FR" sz="2400" b="1" dirty="0"/>
              <a:t>carrière</a:t>
            </a:r>
            <a:r>
              <a:rPr lang="fr-FR" sz="2400" dirty="0"/>
              <a:t> ou sa </a:t>
            </a:r>
            <a:r>
              <a:rPr lang="fr-FR" sz="2400" b="1" dirty="0"/>
              <a:t>rémunération</a:t>
            </a:r>
            <a:r>
              <a:rPr lang="fr-FR" sz="2400" dirty="0"/>
              <a:t>. »</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58</a:t>
            </a:fld>
            <a:endParaRPr lang="fr-FR"/>
          </a:p>
        </p:txBody>
      </p:sp>
    </p:spTree>
    <p:extLst>
      <p:ext uri="{BB962C8B-B14F-4D97-AF65-F5344CB8AC3E}">
        <p14:creationId xmlns:p14="http://schemas.microsoft.com/office/powerpoint/2010/main" val="4239068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sanctions admises</a:t>
            </a:r>
            <a:endParaRPr lang="fr-FR" dirty="0"/>
          </a:p>
        </p:txBody>
      </p:sp>
      <p:sp>
        <p:nvSpPr>
          <p:cNvPr id="3" name="Espace réservé du contenu 2"/>
          <p:cNvSpPr>
            <a:spLocks noGrp="1"/>
          </p:cNvSpPr>
          <p:nvPr>
            <p:ph idx="1"/>
          </p:nvPr>
        </p:nvSpPr>
        <p:spPr/>
        <p:txBody>
          <a:bodyPr/>
          <a:lstStyle/>
          <a:p>
            <a:pPr marL="109728" indent="0">
              <a:buNone/>
            </a:pPr>
            <a:endParaRPr lang="fr-FR" dirty="0"/>
          </a:p>
        </p:txBody>
      </p:sp>
      <p:sp>
        <p:nvSpPr>
          <p:cNvPr id="4" name="Espace réservé du contenu 1"/>
          <p:cNvSpPr txBox="1">
            <a:spLocks/>
          </p:cNvSpPr>
          <p:nvPr/>
        </p:nvSpPr>
        <p:spPr bwMode="auto">
          <a:xfrm>
            <a:off x="1187624" y="127403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spcBef>
                <a:spcPct val="20000"/>
              </a:spcBef>
              <a:spcAft>
                <a:spcPct val="20000"/>
              </a:spcAft>
              <a:buClr>
                <a:srgbClr val="FC790C"/>
              </a:buClr>
              <a:buFontTx/>
              <a:buBlip>
                <a:blip r:embed="rId2"/>
              </a:buBlip>
              <a:defRPr sz="2600">
                <a:solidFill>
                  <a:schemeClr val="tx1"/>
                </a:solidFill>
                <a:latin typeface="+mn-lt"/>
                <a:ea typeface="+mn-ea"/>
                <a:cs typeface="+mn-cs"/>
              </a:defRPr>
            </a:lvl1pPr>
            <a:lvl2pPr marL="742950" indent="-285750" algn="l" rtl="0" eaLnBrk="1" fontAlgn="base" hangingPunct="1">
              <a:spcBef>
                <a:spcPct val="20000"/>
              </a:spcBef>
              <a:spcAft>
                <a:spcPct val="0"/>
              </a:spcAft>
              <a:buClr>
                <a:schemeClr val="folHlink"/>
              </a:buClr>
              <a:buSzPct val="75000"/>
              <a:buFont typeface="Wingdings" pitchFamily="2" charset="2"/>
              <a:buChar char="§"/>
              <a:defRPr sz="2200">
                <a:solidFill>
                  <a:srgbClr val="5F5F5F"/>
                </a:solidFill>
                <a:latin typeface="+mn-lt"/>
              </a:defRPr>
            </a:lvl2pPr>
            <a:lvl3pPr marL="1347788" indent="-433388" algn="l" rtl="0" eaLnBrk="1" fontAlgn="base" hangingPunct="1">
              <a:spcBef>
                <a:spcPct val="20000"/>
              </a:spcBef>
              <a:spcAft>
                <a:spcPct val="0"/>
              </a:spcAft>
              <a:buClr>
                <a:schemeClr val="bg2"/>
              </a:buClr>
              <a:buSzPct val="55000"/>
              <a:buChar char="•"/>
              <a:defRPr sz="1800">
                <a:solidFill>
                  <a:srgbClr val="5F5F5F"/>
                </a:solidFill>
                <a:latin typeface="+mn-lt"/>
              </a:defRPr>
            </a:lvl3pPr>
            <a:lvl4pPr marL="1747838" indent="-228600" algn="l" rtl="0" eaLnBrk="1" fontAlgn="base" hangingPunct="1">
              <a:spcBef>
                <a:spcPct val="20000"/>
              </a:spcBef>
              <a:spcAft>
                <a:spcPct val="0"/>
              </a:spcAft>
              <a:buChar char="–"/>
              <a:defRPr sz="1600">
                <a:solidFill>
                  <a:schemeClr val="tx1"/>
                </a:solidFill>
                <a:latin typeface="+mn-lt"/>
              </a:defRPr>
            </a:lvl4pPr>
            <a:lvl5pPr marL="2166938" indent="-228600" algn="l" rtl="0" eaLnBrk="1" fontAlgn="base" hangingPunct="1">
              <a:spcBef>
                <a:spcPct val="20000"/>
              </a:spcBef>
              <a:spcAft>
                <a:spcPct val="0"/>
              </a:spcAft>
              <a:buChar char="»"/>
              <a:defRPr sz="1600">
                <a:solidFill>
                  <a:schemeClr val="tx1"/>
                </a:solidFill>
                <a:latin typeface="+mn-lt"/>
              </a:defRPr>
            </a:lvl5pPr>
            <a:lvl6pPr marL="2624138" indent="-228600" algn="l" rtl="0" eaLnBrk="1" fontAlgn="base" hangingPunct="1">
              <a:spcBef>
                <a:spcPct val="20000"/>
              </a:spcBef>
              <a:spcAft>
                <a:spcPct val="0"/>
              </a:spcAft>
              <a:buChar char="»"/>
              <a:defRPr sz="1600">
                <a:solidFill>
                  <a:schemeClr val="tx1"/>
                </a:solidFill>
                <a:latin typeface="Comic Sans MS" pitchFamily="66" charset="0"/>
              </a:defRPr>
            </a:lvl6pPr>
            <a:lvl7pPr marL="3081338" indent="-228600" algn="l" rtl="0" eaLnBrk="1" fontAlgn="base" hangingPunct="1">
              <a:spcBef>
                <a:spcPct val="20000"/>
              </a:spcBef>
              <a:spcAft>
                <a:spcPct val="0"/>
              </a:spcAft>
              <a:buChar char="»"/>
              <a:defRPr sz="1600">
                <a:solidFill>
                  <a:schemeClr val="tx1"/>
                </a:solidFill>
                <a:latin typeface="Comic Sans MS" pitchFamily="66" charset="0"/>
              </a:defRPr>
            </a:lvl7pPr>
            <a:lvl8pPr marL="3538538" indent="-228600" algn="l" rtl="0" eaLnBrk="1" fontAlgn="base" hangingPunct="1">
              <a:spcBef>
                <a:spcPct val="20000"/>
              </a:spcBef>
              <a:spcAft>
                <a:spcPct val="0"/>
              </a:spcAft>
              <a:buChar char="»"/>
              <a:defRPr sz="1600">
                <a:solidFill>
                  <a:schemeClr val="tx1"/>
                </a:solidFill>
                <a:latin typeface="Comic Sans MS" pitchFamily="66" charset="0"/>
              </a:defRPr>
            </a:lvl8pPr>
            <a:lvl9pPr marL="3995738" indent="-228600" algn="l" rtl="0" eaLnBrk="1" fontAlgn="base" hangingPunct="1">
              <a:spcBef>
                <a:spcPct val="20000"/>
              </a:spcBef>
              <a:spcAft>
                <a:spcPct val="0"/>
              </a:spcAft>
              <a:buChar char="»"/>
              <a:defRPr sz="1600">
                <a:solidFill>
                  <a:schemeClr val="tx1"/>
                </a:solidFill>
                <a:latin typeface="Comic Sans MS" pitchFamily="66" charset="0"/>
              </a:defRPr>
            </a:lvl9pPr>
          </a:lstStyle>
          <a:p>
            <a:pPr>
              <a:lnSpc>
                <a:spcPct val="150000"/>
              </a:lnSpc>
            </a:pPr>
            <a:r>
              <a:rPr kumimoji="0" lang="fr-FR" kern="0" dirty="0" smtClean="0"/>
              <a:t>Avertissement</a:t>
            </a:r>
          </a:p>
          <a:p>
            <a:pPr>
              <a:lnSpc>
                <a:spcPct val="150000"/>
              </a:lnSpc>
            </a:pPr>
            <a:r>
              <a:rPr kumimoji="0" lang="fr-FR" kern="0" dirty="0" smtClean="0"/>
              <a:t>Mise à pied disciplinaire</a:t>
            </a:r>
          </a:p>
          <a:p>
            <a:pPr>
              <a:lnSpc>
                <a:spcPct val="150000"/>
              </a:lnSpc>
            </a:pPr>
            <a:r>
              <a:rPr kumimoji="0" lang="fr-FR" kern="0" dirty="0" smtClean="0"/>
              <a:t>Mutation</a:t>
            </a:r>
          </a:p>
          <a:p>
            <a:pPr>
              <a:lnSpc>
                <a:spcPct val="150000"/>
              </a:lnSpc>
            </a:pPr>
            <a:r>
              <a:rPr kumimoji="0" lang="fr-FR" kern="0" dirty="0" smtClean="0"/>
              <a:t>Rétrogradation</a:t>
            </a:r>
          </a:p>
          <a:p>
            <a:pPr>
              <a:lnSpc>
                <a:spcPct val="150000"/>
              </a:lnSpc>
            </a:pPr>
            <a:r>
              <a:rPr kumimoji="0" lang="fr-FR" kern="0" dirty="0" smtClean="0"/>
              <a:t>Licenciement</a:t>
            </a:r>
          </a:p>
          <a:p>
            <a:endParaRPr kumimoji="0" lang="fr-FR" kern="0" dirty="0"/>
          </a:p>
        </p:txBody>
      </p:sp>
      <p:sp>
        <p:nvSpPr>
          <p:cNvPr id="5" name="Accolade fermante 4"/>
          <p:cNvSpPr/>
          <p:nvPr/>
        </p:nvSpPr>
        <p:spPr>
          <a:xfrm>
            <a:off x="4788024" y="2348880"/>
            <a:ext cx="864096" cy="2376264"/>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Rectangle 5"/>
          <p:cNvSpPr/>
          <p:nvPr/>
        </p:nvSpPr>
        <p:spPr>
          <a:xfrm>
            <a:off x="6372200" y="2348880"/>
            <a:ext cx="2160240" cy="2376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Procédure disciplinaire</a:t>
            </a:r>
            <a:endParaRPr lang="fr-FR" dirty="0"/>
          </a:p>
        </p:txBody>
      </p:sp>
      <p:sp>
        <p:nvSpPr>
          <p:cNvPr id="7" name="Accolade fermante 6"/>
          <p:cNvSpPr/>
          <p:nvPr/>
        </p:nvSpPr>
        <p:spPr>
          <a:xfrm>
            <a:off x="4932040" y="1700808"/>
            <a:ext cx="576064" cy="2880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Rectangle 7"/>
          <p:cNvSpPr/>
          <p:nvPr/>
        </p:nvSpPr>
        <p:spPr>
          <a:xfrm>
            <a:off x="6156176" y="1556792"/>
            <a:ext cx="259228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rPr>
              <a:t>Procédure simplifiée</a:t>
            </a:r>
            <a:endParaRPr lang="fr-FR" sz="1400" b="1" dirty="0">
              <a:solidFill>
                <a:schemeClr val="tx1"/>
              </a:solidFill>
            </a:endParaRPr>
          </a:p>
        </p:txBody>
      </p:sp>
      <p:sp>
        <p:nvSpPr>
          <p:cNvPr id="9" name="Espace réservé du numéro de diapositive 8"/>
          <p:cNvSpPr>
            <a:spLocks noGrp="1"/>
          </p:cNvSpPr>
          <p:nvPr>
            <p:ph type="sldNum" sz="quarter" idx="12"/>
          </p:nvPr>
        </p:nvSpPr>
        <p:spPr/>
        <p:txBody>
          <a:bodyPr/>
          <a:lstStyle/>
          <a:p>
            <a:fld id="{EEA4A130-079B-4FD0-B445-FD5F1E6C72F1}" type="slidenum">
              <a:rPr lang="fr-FR" smtClean="0"/>
              <a:t>59</a:t>
            </a:fld>
            <a:endParaRPr lang="fr-FR"/>
          </a:p>
        </p:txBody>
      </p:sp>
    </p:spTree>
    <p:extLst>
      <p:ext uri="{BB962C8B-B14F-4D97-AF65-F5344CB8AC3E}">
        <p14:creationId xmlns:p14="http://schemas.microsoft.com/office/powerpoint/2010/main" val="1822162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365760"/>
            <a:ext cx="7992888" cy="548640"/>
          </a:xfrm>
        </p:spPr>
        <p:txBody>
          <a:bodyPr>
            <a:noAutofit/>
          </a:bodyPr>
          <a:lstStyle/>
          <a:p>
            <a:r>
              <a:rPr lang="fr-FR" sz="3600" dirty="0" smtClean="0"/>
              <a:t>La loi source essentielle</a:t>
            </a:r>
            <a:r>
              <a:rPr lang="fr-FR" sz="3600" dirty="0"/>
              <a:t> </a:t>
            </a:r>
          </a:p>
        </p:txBody>
      </p:sp>
      <p:sp>
        <p:nvSpPr>
          <p:cNvPr id="3" name="Espace réservé du contenu 2"/>
          <p:cNvSpPr>
            <a:spLocks noGrp="1"/>
          </p:cNvSpPr>
          <p:nvPr>
            <p:ph idx="1"/>
          </p:nvPr>
        </p:nvSpPr>
        <p:spPr/>
        <p:txBody>
          <a:bodyPr>
            <a:normAutofit/>
          </a:bodyPr>
          <a:lstStyle/>
          <a:p>
            <a:r>
              <a:rPr lang="fr-FR" sz="2000" b="1" u="sng" dirty="0" smtClean="0"/>
              <a:t>La loi, source essentielle :</a:t>
            </a:r>
            <a:r>
              <a:rPr lang="fr-FR" sz="2000" dirty="0" smtClean="0"/>
              <a:t> code du travail</a:t>
            </a:r>
          </a:p>
          <a:p>
            <a:pPr lvl="1"/>
            <a:r>
              <a:rPr lang="fr-FR" sz="2000" dirty="0" smtClean="0"/>
              <a:t>Traite tous les sujets : relations individuelles, relations collectives, durée, salaire, santé, sécurité, emploi, formation…</a:t>
            </a:r>
          </a:p>
          <a:p>
            <a:pPr lvl="1"/>
            <a:r>
              <a:rPr lang="fr-FR" sz="2000" dirty="0" smtClean="0"/>
              <a:t>En évolution permanente : soumise au pouvoir politique en place</a:t>
            </a:r>
          </a:p>
          <a:p>
            <a:r>
              <a:rPr lang="fr-FR" sz="2000" b="1" u="sng" dirty="0" smtClean="0"/>
              <a:t>La loi, source conventionnelle </a:t>
            </a:r>
            <a:r>
              <a:rPr lang="fr-FR" sz="2000" dirty="0" smtClean="0"/>
              <a:t>: fait l’objet d’une négociation préalable entre syndicats (employeurs et salariés)</a:t>
            </a:r>
          </a:p>
          <a:p>
            <a:pPr lvl="1"/>
            <a:r>
              <a:rPr lang="fr-FR" sz="2000" dirty="0" smtClean="0"/>
              <a:t>Obligation de négocier un Accord National Interprofessionnel (ANI ) avant d’élaborer une loi   </a:t>
            </a:r>
          </a:p>
          <a:p>
            <a:pPr lvl="1"/>
            <a:r>
              <a:rPr lang="fr-FR" sz="2000" dirty="0" smtClean="0"/>
              <a:t>Cet accord (ANI) est retranscrit dans le texte de loi : </a:t>
            </a:r>
            <a:r>
              <a:rPr lang="fr-FR" sz="2000" u="sng" dirty="0" smtClean="0"/>
              <a:t>la loi a une légitimité sociale et politique dont le contenu a été discuté par les employeurs et les syndicats de salariés</a:t>
            </a:r>
            <a:endParaRPr lang="fr-FR" sz="2000" u="sng" dirty="0"/>
          </a:p>
        </p:txBody>
      </p:sp>
      <p:sp>
        <p:nvSpPr>
          <p:cNvPr id="6" name="Espace réservé du numéro de diapositive 5"/>
          <p:cNvSpPr>
            <a:spLocks noGrp="1"/>
          </p:cNvSpPr>
          <p:nvPr>
            <p:ph type="sldNum" sz="quarter" idx="12"/>
          </p:nvPr>
        </p:nvSpPr>
        <p:spPr/>
        <p:txBody>
          <a:bodyPr/>
          <a:lstStyle/>
          <a:p>
            <a:fld id="{0F3E1215-5B54-4D98-80C4-58DF8A278741}" type="slidenum">
              <a:rPr lang="fr-FR" smtClean="0"/>
              <a:t>6</a:t>
            </a:fld>
            <a:endParaRPr lang="fr-FR"/>
          </a:p>
        </p:txBody>
      </p:sp>
    </p:spTree>
    <p:extLst>
      <p:ext uri="{BB962C8B-B14F-4D97-AF65-F5344CB8AC3E}">
        <p14:creationId xmlns:p14="http://schemas.microsoft.com/office/powerpoint/2010/main" val="820549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Les sanctions interdites</a:t>
            </a:r>
            <a:endParaRPr lang="fr-FR" dirty="0"/>
          </a:p>
        </p:txBody>
      </p:sp>
      <p:sp>
        <p:nvSpPr>
          <p:cNvPr id="3" name="Espace réservé du contenu 2"/>
          <p:cNvSpPr>
            <a:spLocks noGrp="1"/>
          </p:cNvSpPr>
          <p:nvPr>
            <p:ph idx="1"/>
          </p:nvPr>
        </p:nvSpPr>
        <p:spPr/>
        <p:txBody>
          <a:bodyPr>
            <a:normAutofit lnSpcReduction="10000"/>
          </a:bodyPr>
          <a:lstStyle/>
          <a:p>
            <a:pPr>
              <a:lnSpc>
                <a:spcPct val="150000"/>
              </a:lnSpc>
            </a:pPr>
            <a:r>
              <a:rPr lang="fr-FR" dirty="0"/>
              <a:t>Amendes et sanctions pécuniaire</a:t>
            </a:r>
          </a:p>
          <a:p>
            <a:pPr>
              <a:lnSpc>
                <a:spcPct val="150000"/>
              </a:lnSpc>
            </a:pPr>
            <a:r>
              <a:rPr lang="fr-FR" dirty="0"/>
              <a:t>Sanctions discriminatoires</a:t>
            </a:r>
          </a:p>
          <a:p>
            <a:pPr>
              <a:lnSpc>
                <a:spcPct val="150000"/>
              </a:lnSpc>
            </a:pPr>
            <a:r>
              <a:rPr lang="fr-FR" b="1" dirty="0"/>
              <a:t>Sanctions sur les actes de la vie personnelle</a:t>
            </a:r>
          </a:p>
          <a:p>
            <a:pPr>
              <a:lnSpc>
                <a:spcPct val="150000"/>
              </a:lnSpc>
            </a:pPr>
            <a:r>
              <a:rPr lang="fr-FR" dirty="0"/>
              <a:t>Sanctions à l’encontre :</a:t>
            </a:r>
          </a:p>
          <a:p>
            <a:pPr lvl="1"/>
            <a:r>
              <a:rPr lang="fr-FR" dirty="0"/>
              <a:t>des salariés grévistes</a:t>
            </a:r>
          </a:p>
          <a:p>
            <a:pPr lvl="1"/>
            <a:r>
              <a:rPr lang="fr-FR" dirty="0"/>
              <a:t>des salariés usant de leur droit de retrait</a:t>
            </a:r>
          </a:p>
          <a:p>
            <a:pPr lvl="1"/>
            <a:r>
              <a:rPr lang="fr-FR" dirty="0"/>
              <a:t>De salariés ayant témoigné</a:t>
            </a:r>
          </a:p>
          <a:p>
            <a:pPr lvl="1"/>
            <a:r>
              <a:rPr lang="fr-FR" dirty="0"/>
              <a:t>Des salariés ayant refusé une modification de leur contrat</a:t>
            </a:r>
          </a:p>
          <a:p>
            <a:endParaRPr lang="fr-FR" dirty="0"/>
          </a:p>
        </p:txBody>
      </p:sp>
      <p:sp>
        <p:nvSpPr>
          <p:cNvPr id="4" name="Titre 2"/>
          <p:cNvSpPr txBox="1">
            <a:spLocks/>
          </p:cNvSpPr>
          <p:nvPr/>
        </p:nvSpPr>
        <p:spPr bwMode="auto">
          <a:xfrm>
            <a:off x="457200" y="274638"/>
            <a:ext cx="8229600" cy="1143000"/>
          </a:xfrm>
          <a:prstGeom prst="rect">
            <a:avLst/>
          </a:prstGeom>
          <a:noFill/>
          <a:ln w="9525">
            <a:noFill/>
            <a:miter lim="800000"/>
            <a:headEnd/>
            <a:tailEnd/>
          </a:ln>
        </p:spPr>
        <p:txBody>
          <a:bodyPr vert="horz" wrap="square" lIns="90000" tIns="46800" rIns="90000" bIns="46800" numCol="1" anchor="ctr" anchorCtr="0" compatLnSpc="1">
            <a:prstTxWarp prst="textNoShape">
              <a:avLst/>
            </a:prstTxWarp>
          </a:bodyPr>
          <a:lstStyle>
            <a:lvl1pPr algn="r" rtl="0" eaLnBrk="1" fontAlgn="base" hangingPunct="1">
              <a:spcBef>
                <a:spcPct val="0"/>
              </a:spcBef>
              <a:spcAft>
                <a:spcPct val="0"/>
              </a:spcAft>
              <a:defRPr sz="2800" b="1">
                <a:solidFill>
                  <a:schemeClr val="tx1"/>
                </a:solidFill>
                <a:latin typeface="+mn-lt"/>
                <a:ea typeface="+mj-ea"/>
                <a:cs typeface="+mj-cs"/>
              </a:defRPr>
            </a:lvl1pPr>
            <a:lvl2pPr algn="r" rtl="0" eaLnBrk="1" fontAlgn="base" hangingPunct="1">
              <a:spcBef>
                <a:spcPct val="0"/>
              </a:spcBef>
              <a:spcAft>
                <a:spcPct val="0"/>
              </a:spcAft>
              <a:defRPr sz="2800">
                <a:solidFill>
                  <a:schemeClr val="tx1"/>
                </a:solidFill>
                <a:latin typeface="Tahoma" pitchFamily="34" charset="0"/>
              </a:defRPr>
            </a:lvl2pPr>
            <a:lvl3pPr algn="r" rtl="0" eaLnBrk="1" fontAlgn="base" hangingPunct="1">
              <a:spcBef>
                <a:spcPct val="0"/>
              </a:spcBef>
              <a:spcAft>
                <a:spcPct val="0"/>
              </a:spcAft>
              <a:defRPr sz="2800">
                <a:solidFill>
                  <a:schemeClr val="tx1"/>
                </a:solidFill>
                <a:latin typeface="Tahoma" pitchFamily="34" charset="0"/>
              </a:defRPr>
            </a:lvl3pPr>
            <a:lvl4pPr algn="r" rtl="0" eaLnBrk="1" fontAlgn="base" hangingPunct="1">
              <a:spcBef>
                <a:spcPct val="0"/>
              </a:spcBef>
              <a:spcAft>
                <a:spcPct val="0"/>
              </a:spcAft>
              <a:defRPr sz="2800">
                <a:solidFill>
                  <a:schemeClr val="tx1"/>
                </a:solidFill>
                <a:latin typeface="Tahoma" pitchFamily="34" charset="0"/>
              </a:defRPr>
            </a:lvl4pPr>
            <a:lvl5pPr algn="r" rtl="0" eaLnBrk="1" fontAlgn="base" hangingPunct="1">
              <a:spcBef>
                <a:spcPct val="0"/>
              </a:spcBef>
              <a:spcAft>
                <a:spcPct val="0"/>
              </a:spcAft>
              <a:defRPr sz="2800">
                <a:solidFill>
                  <a:schemeClr val="tx1"/>
                </a:solidFill>
                <a:latin typeface="Tahoma" pitchFamily="34" charset="0"/>
              </a:defRPr>
            </a:lvl5pPr>
            <a:lvl6pPr marL="457200" algn="r" rtl="0" eaLnBrk="1" fontAlgn="base" hangingPunct="1">
              <a:spcBef>
                <a:spcPct val="0"/>
              </a:spcBef>
              <a:spcAft>
                <a:spcPct val="0"/>
              </a:spcAft>
              <a:defRPr sz="2800">
                <a:solidFill>
                  <a:schemeClr val="tx1"/>
                </a:solidFill>
                <a:latin typeface="Tahoma" pitchFamily="34" charset="0"/>
              </a:defRPr>
            </a:lvl6pPr>
            <a:lvl7pPr marL="914400" algn="r" rtl="0" eaLnBrk="1" fontAlgn="base" hangingPunct="1">
              <a:spcBef>
                <a:spcPct val="0"/>
              </a:spcBef>
              <a:spcAft>
                <a:spcPct val="0"/>
              </a:spcAft>
              <a:defRPr sz="2800">
                <a:solidFill>
                  <a:schemeClr val="tx1"/>
                </a:solidFill>
                <a:latin typeface="Tahoma" pitchFamily="34" charset="0"/>
              </a:defRPr>
            </a:lvl7pPr>
            <a:lvl8pPr marL="1371600" algn="r" rtl="0" eaLnBrk="1" fontAlgn="base" hangingPunct="1">
              <a:spcBef>
                <a:spcPct val="0"/>
              </a:spcBef>
              <a:spcAft>
                <a:spcPct val="0"/>
              </a:spcAft>
              <a:defRPr sz="2800">
                <a:solidFill>
                  <a:schemeClr val="tx1"/>
                </a:solidFill>
                <a:latin typeface="Tahoma" pitchFamily="34" charset="0"/>
              </a:defRPr>
            </a:lvl8pPr>
            <a:lvl9pPr marL="1828800" algn="r" rtl="0" eaLnBrk="1" fontAlgn="base" hangingPunct="1">
              <a:spcBef>
                <a:spcPct val="0"/>
              </a:spcBef>
              <a:spcAft>
                <a:spcPct val="0"/>
              </a:spcAft>
              <a:defRPr sz="2800">
                <a:solidFill>
                  <a:schemeClr val="tx1"/>
                </a:solidFill>
                <a:latin typeface="Tahoma" pitchFamily="34" charset="0"/>
              </a:defRPr>
            </a:lvl9pPr>
          </a:lstStyle>
          <a:p>
            <a:endParaRPr kumimoji="0" lang="fr-FR" kern="0" dirty="0"/>
          </a:p>
        </p:txBody>
      </p:sp>
      <p:pic>
        <p:nvPicPr>
          <p:cNvPr id="5" name="Espace réservé du contenu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1145134"/>
            <a:ext cx="792000" cy="792000"/>
          </a:xfrm>
          <a:prstGeom prst="rect">
            <a:avLst/>
          </a:prstGeom>
        </p:spPr>
      </p:pic>
      <p:sp>
        <p:nvSpPr>
          <p:cNvPr id="6" name="Espace réservé du numéro de diapositive 5"/>
          <p:cNvSpPr>
            <a:spLocks noGrp="1"/>
          </p:cNvSpPr>
          <p:nvPr>
            <p:ph type="sldNum" sz="quarter" idx="12"/>
          </p:nvPr>
        </p:nvSpPr>
        <p:spPr/>
        <p:txBody>
          <a:bodyPr/>
          <a:lstStyle/>
          <a:p>
            <a:fld id="{EEA4A130-079B-4FD0-B445-FD5F1E6C72F1}" type="slidenum">
              <a:rPr lang="fr-FR" smtClean="0"/>
              <a:t>60</a:t>
            </a:fld>
            <a:endParaRPr lang="fr-FR"/>
          </a:p>
        </p:txBody>
      </p:sp>
    </p:spTree>
    <p:extLst>
      <p:ext uri="{BB962C8B-B14F-4D97-AF65-F5344CB8AC3E}">
        <p14:creationId xmlns:p14="http://schemas.microsoft.com/office/powerpoint/2010/main" val="1598721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Règles disciplinaires</a:t>
            </a:r>
            <a:endParaRPr lang="fr-FR" dirty="0"/>
          </a:p>
        </p:txBody>
      </p:sp>
      <p:sp>
        <p:nvSpPr>
          <p:cNvPr id="3" name="Espace réservé du contenu 2"/>
          <p:cNvSpPr>
            <a:spLocks noGrp="1"/>
          </p:cNvSpPr>
          <p:nvPr>
            <p:ph idx="1"/>
          </p:nvPr>
        </p:nvSpPr>
        <p:spPr>
          <a:xfrm>
            <a:off x="1166813" y="1052736"/>
            <a:ext cx="7415212" cy="4798789"/>
          </a:xfrm>
        </p:spPr>
        <p:txBody>
          <a:bodyPr/>
          <a:lstStyle/>
          <a:p>
            <a:pPr lvl="1"/>
            <a:endParaRPr lang="fr-FR" dirty="0"/>
          </a:p>
        </p:txBody>
      </p:sp>
      <p:graphicFrame>
        <p:nvGraphicFramePr>
          <p:cNvPr id="4" name="Espace réservé du contenu 5"/>
          <p:cNvGraphicFramePr>
            <a:graphicFrameLocks/>
          </p:cNvGraphicFramePr>
          <p:nvPr>
            <p:extLst>
              <p:ext uri="{D42A27DB-BD31-4B8C-83A1-F6EECF244321}">
                <p14:modId xmlns:p14="http://schemas.microsoft.com/office/powerpoint/2010/main" val="4120944459"/>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à coins arrondis 4"/>
          <p:cNvSpPr/>
          <p:nvPr/>
        </p:nvSpPr>
        <p:spPr>
          <a:xfrm>
            <a:off x="4526021" y="3767794"/>
            <a:ext cx="2952328" cy="936104"/>
          </a:xfrm>
          <a:prstGeom prst="roundRect">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1"/>
                </a:solidFill>
              </a:rPr>
              <a:t>Les sanctions prononcées sont celles prévues par le règlement intérieur</a:t>
            </a:r>
            <a:endParaRPr lang="fr-FR" sz="1600" b="1" dirty="0"/>
          </a:p>
        </p:txBody>
      </p:sp>
      <p:sp>
        <p:nvSpPr>
          <p:cNvPr id="6" name="Flèche droite 5"/>
          <p:cNvSpPr/>
          <p:nvPr/>
        </p:nvSpPr>
        <p:spPr bwMode="auto">
          <a:xfrm>
            <a:off x="3059832" y="5157192"/>
            <a:ext cx="1008112" cy="468052"/>
          </a:xfrm>
          <a:prstGeom prst="rightArrow">
            <a:avLst/>
          </a:prstGeom>
          <a:solidFill>
            <a:schemeClr val="accent1"/>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7" name="Espace réservé du numéro de diapositive 6"/>
          <p:cNvSpPr>
            <a:spLocks noGrp="1"/>
          </p:cNvSpPr>
          <p:nvPr>
            <p:ph type="sldNum" sz="quarter" idx="12"/>
          </p:nvPr>
        </p:nvSpPr>
        <p:spPr/>
        <p:txBody>
          <a:bodyPr/>
          <a:lstStyle/>
          <a:p>
            <a:fld id="{EEA4A130-079B-4FD0-B445-FD5F1E6C72F1}" type="slidenum">
              <a:rPr lang="fr-FR" smtClean="0"/>
              <a:t>61</a:t>
            </a:fld>
            <a:endParaRPr lang="fr-FR"/>
          </a:p>
        </p:txBody>
      </p:sp>
    </p:spTree>
    <p:extLst>
      <p:ext uri="{BB962C8B-B14F-4D97-AF65-F5344CB8AC3E}">
        <p14:creationId xmlns:p14="http://schemas.microsoft.com/office/powerpoint/2010/main" val="3749533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principe de proportionnalité</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AutoShape 1028"/>
          <p:cNvSpPr>
            <a:spLocks noChangeArrowheads="1"/>
          </p:cNvSpPr>
          <p:nvPr/>
        </p:nvSpPr>
        <p:spPr bwMode="auto">
          <a:xfrm>
            <a:off x="1585930" y="3200400"/>
            <a:ext cx="5486400" cy="914400"/>
          </a:xfrm>
          <a:prstGeom prst="flowChartAlternateProcess">
            <a:avLst/>
          </a:prstGeom>
          <a:solidFill>
            <a:schemeClr val="tx2">
              <a:lumMod val="20000"/>
              <a:lumOff val="80000"/>
            </a:schemeClr>
          </a:solidFill>
          <a:ln w="9525">
            <a:solidFill>
              <a:schemeClr val="tx1"/>
            </a:solidFill>
            <a:miter lim="800000"/>
            <a:headEnd/>
            <a:tailEnd/>
          </a:ln>
          <a:effectLst/>
        </p:spPr>
        <p:txBody>
          <a:bodyPr wrap="none" anchor="ctr"/>
          <a:lstStyle/>
          <a:p>
            <a:pPr algn="ctr"/>
            <a:r>
              <a:rPr lang="fr-FR" b="1" dirty="0">
                <a:solidFill>
                  <a:schemeClr val="accent6">
                    <a:lumMod val="50000"/>
                  </a:schemeClr>
                </a:solidFill>
                <a:latin typeface="Calibri" pitchFamily="34" charset="0"/>
              </a:rPr>
              <a:t>Pour déterminer la sanction applicable, </a:t>
            </a:r>
          </a:p>
          <a:p>
            <a:pPr algn="ctr"/>
            <a:r>
              <a:rPr lang="fr-FR" b="1" dirty="0">
                <a:solidFill>
                  <a:schemeClr val="accent6">
                    <a:lumMod val="50000"/>
                  </a:schemeClr>
                </a:solidFill>
                <a:latin typeface="Calibri" pitchFamily="34" charset="0"/>
              </a:rPr>
              <a:t>il faut prendre en compte : </a:t>
            </a:r>
          </a:p>
        </p:txBody>
      </p:sp>
      <p:sp>
        <p:nvSpPr>
          <p:cNvPr id="5" name="AutoShape 1030"/>
          <p:cNvSpPr>
            <a:spLocks noChangeArrowheads="1"/>
          </p:cNvSpPr>
          <p:nvPr/>
        </p:nvSpPr>
        <p:spPr bwMode="auto">
          <a:xfrm>
            <a:off x="2806366" y="1777181"/>
            <a:ext cx="3200400" cy="9144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L’isolement de la faute </a:t>
            </a:r>
          </a:p>
          <a:p>
            <a:pPr algn="ctr"/>
            <a:r>
              <a:rPr lang="fr-FR" dirty="0">
                <a:latin typeface="Calibri" pitchFamily="34" charset="0"/>
              </a:rPr>
              <a:t>ou la récidive</a:t>
            </a:r>
          </a:p>
        </p:txBody>
      </p:sp>
      <p:sp>
        <p:nvSpPr>
          <p:cNvPr id="6" name="AutoShape 1031"/>
          <p:cNvSpPr>
            <a:spLocks noChangeArrowheads="1"/>
          </p:cNvSpPr>
          <p:nvPr/>
        </p:nvSpPr>
        <p:spPr bwMode="auto">
          <a:xfrm>
            <a:off x="6629400" y="2057400"/>
            <a:ext cx="1828800" cy="9144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L’ancienneté </a:t>
            </a:r>
          </a:p>
          <a:p>
            <a:pPr algn="ctr"/>
            <a:r>
              <a:rPr lang="fr-FR" dirty="0">
                <a:latin typeface="Calibri" pitchFamily="34" charset="0"/>
              </a:rPr>
              <a:t>du salarié</a:t>
            </a:r>
          </a:p>
        </p:txBody>
      </p:sp>
      <p:sp>
        <p:nvSpPr>
          <p:cNvPr id="7" name="AutoShape 1032"/>
          <p:cNvSpPr>
            <a:spLocks noChangeArrowheads="1"/>
          </p:cNvSpPr>
          <p:nvPr/>
        </p:nvSpPr>
        <p:spPr bwMode="auto">
          <a:xfrm>
            <a:off x="3581400" y="5562600"/>
            <a:ext cx="2362200" cy="8382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Les circonstances </a:t>
            </a:r>
          </a:p>
          <a:p>
            <a:pPr algn="ctr"/>
            <a:r>
              <a:rPr lang="fr-FR" dirty="0">
                <a:latin typeface="Calibri" pitchFamily="34" charset="0"/>
              </a:rPr>
              <a:t>de fait</a:t>
            </a:r>
          </a:p>
        </p:txBody>
      </p:sp>
      <p:sp>
        <p:nvSpPr>
          <p:cNvPr id="8" name="AutoShape 1033"/>
          <p:cNvSpPr>
            <a:spLocks noChangeArrowheads="1"/>
          </p:cNvSpPr>
          <p:nvPr/>
        </p:nvSpPr>
        <p:spPr bwMode="auto">
          <a:xfrm>
            <a:off x="4419600" y="4495800"/>
            <a:ext cx="3962400" cy="7620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Les sanctions habituellement 	</a:t>
            </a:r>
          </a:p>
          <a:p>
            <a:pPr algn="ctr"/>
            <a:r>
              <a:rPr lang="fr-FR" dirty="0">
                <a:latin typeface="Calibri" pitchFamily="34" charset="0"/>
              </a:rPr>
              <a:t>appliquées dans l’entreprise</a:t>
            </a:r>
          </a:p>
        </p:txBody>
      </p:sp>
      <p:sp>
        <p:nvSpPr>
          <p:cNvPr id="9" name="AutoShape 1035"/>
          <p:cNvSpPr>
            <a:spLocks noChangeArrowheads="1"/>
          </p:cNvSpPr>
          <p:nvPr/>
        </p:nvSpPr>
        <p:spPr bwMode="auto">
          <a:xfrm>
            <a:off x="685800" y="4419600"/>
            <a:ext cx="3352800" cy="9144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La position hiérarchique </a:t>
            </a:r>
          </a:p>
          <a:p>
            <a:pPr algn="ctr"/>
            <a:r>
              <a:rPr lang="fr-FR" dirty="0">
                <a:latin typeface="Calibri" pitchFamily="34" charset="0"/>
              </a:rPr>
              <a:t>dans l’entreprise</a:t>
            </a:r>
          </a:p>
        </p:txBody>
      </p:sp>
      <p:sp>
        <p:nvSpPr>
          <p:cNvPr id="10" name="AutoShape 1036"/>
          <p:cNvSpPr>
            <a:spLocks noChangeArrowheads="1"/>
          </p:cNvSpPr>
          <p:nvPr/>
        </p:nvSpPr>
        <p:spPr bwMode="auto">
          <a:xfrm>
            <a:off x="762000" y="2057400"/>
            <a:ext cx="1676400" cy="838200"/>
          </a:xfrm>
          <a:prstGeom prst="flowChartAlternateProcess">
            <a:avLst/>
          </a:prstGeom>
          <a:solidFill>
            <a:srgbClr val="F7C37D"/>
          </a:solidFill>
          <a:ln w="9525">
            <a:solidFill>
              <a:schemeClr val="tx1"/>
            </a:solidFill>
            <a:miter lim="800000"/>
            <a:headEnd/>
            <a:tailEnd/>
          </a:ln>
          <a:effectLst/>
        </p:spPr>
        <p:txBody>
          <a:bodyPr wrap="none" anchor="ctr"/>
          <a:lstStyle/>
          <a:p>
            <a:pPr algn="ctr"/>
            <a:r>
              <a:rPr lang="fr-FR" dirty="0">
                <a:latin typeface="Calibri" pitchFamily="34" charset="0"/>
              </a:rPr>
              <a:t>La gravité </a:t>
            </a:r>
          </a:p>
          <a:p>
            <a:pPr algn="ctr"/>
            <a:r>
              <a:rPr lang="fr-FR" dirty="0">
                <a:latin typeface="Calibri" pitchFamily="34" charset="0"/>
              </a:rPr>
              <a:t>de la faute</a:t>
            </a:r>
          </a:p>
        </p:txBody>
      </p:sp>
      <p:cxnSp>
        <p:nvCxnSpPr>
          <p:cNvPr id="11" name="Connecteur droit avec flèche 10"/>
          <p:cNvCxnSpPr/>
          <p:nvPr/>
        </p:nvCxnSpPr>
        <p:spPr>
          <a:xfrm rot="16200000" flipV="1">
            <a:off x="1142976" y="3000372"/>
            <a:ext cx="357190" cy="21431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a:endCxn id="5" idx="2"/>
          </p:cNvCxnSpPr>
          <p:nvPr/>
        </p:nvCxnSpPr>
        <p:spPr>
          <a:xfrm rot="16200000" flipV="1">
            <a:off x="4211304" y="2886843"/>
            <a:ext cx="400048" cy="952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rot="5400000" flipH="1" flipV="1">
            <a:off x="7108049" y="3036091"/>
            <a:ext cx="357190" cy="285752"/>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rot="5400000">
            <a:off x="1928794" y="4143380"/>
            <a:ext cx="214314" cy="21431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16200000" flipH="1">
            <a:off x="6715140" y="4214818"/>
            <a:ext cx="357190" cy="214314"/>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rot="5400000">
            <a:off x="3536149" y="4893479"/>
            <a:ext cx="1357322" cy="1588"/>
          </a:xfrm>
          <a:prstGeom prst="straightConnector1">
            <a:avLst/>
          </a:prstGeom>
          <a:ln w="28575">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16"/>
          <p:cNvSpPr>
            <a:spLocks noGrp="1"/>
          </p:cNvSpPr>
          <p:nvPr>
            <p:ph type="sldNum" sz="quarter" idx="12"/>
          </p:nvPr>
        </p:nvSpPr>
        <p:spPr/>
        <p:txBody>
          <a:bodyPr/>
          <a:lstStyle/>
          <a:p>
            <a:fld id="{EEA4A130-079B-4FD0-B445-FD5F1E6C72F1}" type="slidenum">
              <a:rPr lang="fr-FR" smtClean="0"/>
              <a:t>62</a:t>
            </a:fld>
            <a:endParaRPr lang="fr-FR"/>
          </a:p>
        </p:txBody>
      </p:sp>
    </p:spTree>
    <p:extLst>
      <p:ext uri="{BB962C8B-B14F-4D97-AF65-F5344CB8AC3E}">
        <p14:creationId xmlns:p14="http://schemas.microsoft.com/office/powerpoint/2010/main" val="814413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P</a:t>
            </a:r>
            <a:r>
              <a:rPr lang="fr-FR" dirty="0" smtClean="0"/>
              <a:t>rocédure simplifiée pour l’avertissement</a:t>
            </a:r>
            <a:endParaRPr lang="fr-FR" dirty="0"/>
          </a:p>
        </p:txBody>
      </p:sp>
      <p:sp>
        <p:nvSpPr>
          <p:cNvPr id="3" name="Espace réservé du contenu 2"/>
          <p:cNvSpPr>
            <a:spLocks noGrp="1"/>
          </p:cNvSpPr>
          <p:nvPr>
            <p:ph idx="1"/>
          </p:nvPr>
        </p:nvSpPr>
        <p:spPr/>
        <p:txBody>
          <a:bodyPr/>
          <a:lstStyle/>
          <a:p>
            <a:pPr marL="0" indent="0">
              <a:buNone/>
            </a:pPr>
            <a:endParaRPr lang="fr-FR" dirty="0"/>
          </a:p>
        </p:txBody>
      </p:sp>
      <p:sp>
        <p:nvSpPr>
          <p:cNvPr id="4" name="Text Box 4"/>
          <p:cNvSpPr txBox="1">
            <a:spLocks noChangeArrowheads="1"/>
          </p:cNvSpPr>
          <p:nvPr/>
        </p:nvSpPr>
        <p:spPr bwMode="auto">
          <a:xfrm>
            <a:off x="428596" y="2057400"/>
            <a:ext cx="1569084" cy="523220"/>
          </a:xfrm>
          <a:prstGeom prst="rect">
            <a:avLst/>
          </a:prstGeom>
          <a:solidFill>
            <a:srgbClr val="FF9933"/>
          </a:solidFill>
          <a:ln w="9525">
            <a:noFill/>
            <a:miter lim="800000"/>
            <a:headEnd/>
            <a:tailEnd/>
          </a:ln>
          <a:effectLst/>
        </p:spPr>
        <p:txBody>
          <a:bodyPr wrap="none">
            <a:spAutoFit/>
          </a:bodyPr>
          <a:lstStyle/>
          <a:p>
            <a:r>
              <a:rPr lang="fr-FR" sz="2800" dirty="0">
                <a:solidFill>
                  <a:schemeClr val="tx1"/>
                </a:solidFill>
                <a:latin typeface="Calibri" pitchFamily="34" charset="0"/>
              </a:rPr>
              <a:t>Fait fautif</a:t>
            </a:r>
          </a:p>
        </p:txBody>
      </p:sp>
      <p:sp>
        <p:nvSpPr>
          <p:cNvPr id="5" name="Text Box 6"/>
          <p:cNvSpPr txBox="1">
            <a:spLocks noChangeArrowheads="1"/>
          </p:cNvSpPr>
          <p:nvPr/>
        </p:nvSpPr>
        <p:spPr bwMode="auto">
          <a:xfrm>
            <a:off x="785786" y="3714752"/>
            <a:ext cx="4381136" cy="954107"/>
          </a:xfrm>
          <a:prstGeom prst="rect">
            <a:avLst/>
          </a:prstGeom>
          <a:solidFill>
            <a:srgbClr val="FF9933"/>
          </a:solidFill>
          <a:ln w="9525">
            <a:noFill/>
            <a:miter lim="800000"/>
            <a:headEnd/>
            <a:tailEnd/>
          </a:ln>
          <a:effectLst/>
        </p:spPr>
        <p:txBody>
          <a:bodyPr wrap="none">
            <a:spAutoFit/>
          </a:bodyPr>
          <a:lstStyle/>
          <a:p>
            <a:pPr algn="ctr"/>
            <a:r>
              <a:rPr lang="fr-FR" sz="2800" dirty="0">
                <a:solidFill>
                  <a:schemeClr val="tx1"/>
                </a:solidFill>
                <a:latin typeface="Calibri" pitchFamily="34" charset="0"/>
              </a:rPr>
              <a:t>Notification par écrit motivé </a:t>
            </a:r>
          </a:p>
          <a:p>
            <a:pPr algn="ctr"/>
            <a:r>
              <a:rPr lang="fr-FR" sz="2800" dirty="0">
                <a:solidFill>
                  <a:schemeClr val="tx1"/>
                </a:solidFill>
                <a:latin typeface="Calibri" pitchFamily="34" charset="0"/>
              </a:rPr>
              <a:t>de l’avertissement</a:t>
            </a:r>
          </a:p>
        </p:txBody>
      </p:sp>
      <p:sp>
        <p:nvSpPr>
          <p:cNvPr id="6" name="Line 7"/>
          <p:cNvSpPr>
            <a:spLocks noChangeShapeType="1"/>
          </p:cNvSpPr>
          <p:nvPr/>
        </p:nvSpPr>
        <p:spPr bwMode="auto">
          <a:xfrm flipH="1">
            <a:off x="2428860" y="2643182"/>
            <a:ext cx="71438" cy="1000132"/>
          </a:xfrm>
          <a:prstGeom prst="line">
            <a:avLst/>
          </a:prstGeom>
          <a:ln w="38100">
            <a:headEnd/>
            <a:tailEnd type="triangle" w="med" len="med"/>
          </a:ln>
        </p:spPr>
        <p:style>
          <a:lnRef idx="1">
            <a:schemeClr val="dk1"/>
          </a:lnRef>
          <a:fillRef idx="0">
            <a:schemeClr val="dk1"/>
          </a:fillRef>
          <a:effectRef idx="0">
            <a:schemeClr val="dk1"/>
          </a:effectRef>
          <a:fontRef idx="minor">
            <a:schemeClr val="tx1"/>
          </a:fontRef>
        </p:style>
        <p:txBody>
          <a:bodyPr wrap="none"/>
          <a:lstStyle/>
          <a:p>
            <a:endParaRPr lang="fr-FR"/>
          </a:p>
        </p:txBody>
      </p:sp>
      <p:sp>
        <p:nvSpPr>
          <p:cNvPr id="7" name="Text Box 8"/>
          <p:cNvSpPr txBox="1">
            <a:spLocks noChangeArrowheads="1"/>
          </p:cNvSpPr>
          <p:nvPr/>
        </p:nvSpPr>
        <p:spPr bwMode="auto">
          <a:xfrm>
            <a:off x="2928926" y="2857496"/>
            <a:ext cx="2512226" cy="461665"/>
          </a:xfrm>
          <a:prstGeom prst="rect">
            <a:avLst/>
          </a:prstGeom>
          <a:solidFill>
            <a:srgbClr val="FF9933"/>
          </a:solidFill>
          <a:ln w="9525">
            <a:noFill/>
            <a:miter lim="800000"/>
            <a:headEnd/>
            <a:tailEnd/>
          </a:ln>
          <a:effectLst/>
        </p:spPr>
        <p:txBody>
          <a:bodyPr wrap="none">
            <a:spAutoFit/>
          </a:bodyPr>
          <a:lstStyle/>
          <a:p>
            <a:r>
              <a:rPr lang="fr-FR" sz="2400" dirty="0">
                <a:solidFill>
                  <a:schemeClr val="accent2">
                    <a:lumMod val="75000"/>
                  </a:schemeClr>
                </a:solidFill>
                <a:latin typeface="Arial" charset="0"/>
              </a:rPr>
              <a:t>2 mois maximum</a:t>
            </a:r>
          </a:p>
        </p:txBody>
      </p:sp>
      <p:sp>
        <p:nvSpPr>
          <p:cNvPr id="8" name="Text Box 10"/>
          <p:cNvSpPr txBox="1">
            <a:spLocks noChangeArrowheads="1"/>
          </p:cNvSpPr>
          <p:nvPr/>
        </p:nvSpPr>
        <p:spPr bwMode="auto">
          <a:xfrm>
            <a:off x="2214546" y="2071678"/>
            <a:ext cx="6777625" cy="523220"/>
          </a:xfrm>
          <a:prstGeom prst="rect">
            <a:avLst/>
          </a:prstGeom>
          <a:solidFill>
            <a:srgbClr val="FF9933"/>
          </a:solidFill>
          <a:ln w="9525">
            <a:noFill/>
            <a:miter lim="800000"/>
            <a:headEnd/>
            <a:tailEnd/>
          </a:ln>
          <a:effectLst/>
        </p:spPr>
        <p:txBody>
          <a:bodyPr wrap="none">
            <a:spAutoFit/>
          </a:bodyPr>
          <a:lstStyle/>
          <a:p>
            <a:r>
              <a:rPr lang="fr-FR" sz="2800" dirty="0">
                <a:solidFill>
                  <a:schemeClr val="tx1"/>
                </a:solidFill>
                <a:latin typeface="Calibri" pitchFamily="34" charset="0"/>
              </a:rPr>
              <a:t>Prise de connaissance du fait par l’Employeur</a:t>
            </a:r>
          </a:p>
        </p:txBody>
      </p:sp>
      <p:sp>
        <p:nvSpPr>
          <p:cNvPr id="9" name="Espace réservé du numéro de diapositive 8"/>
          <p:cNvSpPr>
            <a:spLocks noGrp="1"/>
          </p:cNvSpPr>
          <p:nvPr>
            <p:ph type="sldNum" sz="quarter" idx="12"/>
          </p:nvPr>
        </p:nvSpPr>
        <p:spPr/>
        <p:txBody>
          <a:bodyPr/>
          <a:lstStyle/>
          <a:p>
            <a:fld id="{EEA4A130-079B-4FD0-B445-FD5F1E6C72F1}" type="slidenum">
              <a:rPr lang="fr-FR" smtClean="0"/>
              <a:t>63</a:t>
            </a:fld>
            <a:endParaRPr lang="fr-FR"/>
          </a:p>
        </p:txBody>
      </p:sp>
    </p:spTree>
    <p:extLst>
      <p:ext uri="{BB962C8B-B14F-4D97-AF65-F5344CB8AC3E}">
        <p14:creationId xmlns:p14="http://schemas.microsoft.com/office/powerpoint/2010/main" val="278283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smtClean="0"/>
              <a:t>La procédure disciplinaire pour toutes les sanctions sauf avertissement</a:t>
            </a:r>
            <a:endParaRPr lang="fr-FR"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6813" y="1431290"/>
            <a:ext cx="7415212" cy="4284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ce réservé du numéro de diapositive 2"/>
          <p:cNvSpPr>
            <a:spLocks noGrp="1"/>
          </p:cNvSpPr>
          <p:nvPr>
            <p:ph type="sldNum" sz="quarter" idx="12"/>
          </p:nvPr>
        </p:nvSpPr>
        <p:spPr/>
        <p:txBody>
          <a:bodyPr/>
          <a:lstStyle/>
          <a:p>
            <a:fld id="{EEA4A130-079B-4FD0-B445-FD5F1E6C72F1}" type="slidenum">
              <a:rPr lang="fr-FR" smtClean="0"/>
              <a:t>64</a:t>
            </a:fld>
            <a:endParaRPr lang="fr-FR"/>
          </a:p>
        </p:txBody>
      </p:sp>
    </p:spTree>
    <p:extLst>
      <p:ext uri="{BB962C8B-B14F-4D97-AF65-F5344CB8AC3E}">
        <p14:creationId xmlns:p14="http://schemas.microsoft.com/office/powerpoint/2010/main" val="256588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lstStyle/>
          <a:p>
            <a:r>
              <a:rPr lang="fr-FR" dirty="0"/>
              <a:t>La société </a:t>
            </a:r>
            <a:r>
              <a:rPr lang="fr-FR" dirty="0" err="1"/>
              <a:t>Framato</a:t>
            </a:r>
            <a:r>
              <a:rPr lang="fr-FR" dirty="0"/>
              <a:t> a procédé à 1 </a:t>
            </a:r>
            <a:r>
              <a:rPr lang="fr-FR" dirty="0" smtClean="0"/>
              <a:t>sanction disciplinaire: </a:t>
            </a:r>
            <a:r>
              <a:rPr lang="fr-FR" dirty="0"/>
              <a:t>Un ouvrier qui avait  sans raison arrêté sa machine à plusieurs reprises a été mis à pied pendant 2 jours à titre de sanction disciplinaire. Au cours du mois suivant, aucune autre faute ne lui a été reproché, il reçoit cependant une convocation à un entretien préalable en vue de son licenciement, qu’en pensez-vous ?</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65</a:t>
            </a:fld>
            <a:endParaRPr lang="fr-FR"/>
          </a:p>
        </p:txBody>
      </p:sp>
    </p:spTree>
    <p:extLst>
      <p:ext uri="{BB962C8B-B14F-4D97-AF65-F5344CB8AC3E}">
        <p14:creationId xmlns:p14="http://schemas.microsoft.com/office/powerpoint/2010/main" val="2429886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M </a:t>
            </a:r>
            <a:r>
              <a:rPr lang="fr-FR" dirty="0"/>
              <a:t>Dubois n’a pas fait son chiffre au mois d’Octobre. Le directeur souhaite lui infliger une sanction disciplinaire.</a:t>
            </a:r>
          </a:p>
          <a:p>
            <a:r>
              <a:rPr lang="fr-FR" dirty="0"/>
              <a:t> M Laurent, commercial ,a fraudé quant à lui au niveau de ses frais professionnels et a majoré ses déplacements pour le mois d’Octobre. Le directeur en a connaissance le 15 Décembre. Quels conseils donneriez-vous au directeur concernant ces 2 personnes?</a:t>
            </a:r>
          </a:p>
          <a:p>
            <a:endParaRPr lang="fr-FR" dirty="0"/>
          </a:p>
        </p:txBody>
      </p:sp>
      <p:sp>
        <p:nvSpPr>
          <p:cNvPr id="3" name="Titre 2"/>
          <p:cNvSpPr>
            <a:spLocks noGrp="1"/>
          </p:cNvSpPr>
          <p:nvPr>
            <p:ph type="title"/>
          </p:nvPr>
        </p:nvSpPr>
        <p:spPr/>
        <p:txBody>
          <a:bodyPr/>
          <a:lstStyle/>
          <a:p>
            <a:pPr algn="ctr"/>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66</a:t>
            </a:fld>
            <a:endParaRPr lang="fr-FR"/>
          </a:p>
        </p:txBody>
      </p:sp>
    </p:spTree>
    <p:extLst>
      <p:ext uri="{BB962C8B-B14F-4D97-AF65-F5344CB8AC3E}">
        <p14:creationId xmlns:p14="http://schemas.microsoft.com/office/powerpoint/2010/main" val="817578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Un autre salarié affecté à la conduite des véhicules automobiles a été surpris </a:t>
            </a:r>
            <a:r>
              <a:rPr lang="fr-FR" smtClean="0"/>
              <a:t>en état </a:t>
            </a:r>
            <a:r>
              <a:rPr lang="fr-FR" dirty="0" smtClean="0"/>
              <a:t>d’ivresse en dehors de ses heures de travail (le dimanche) et s’est vu retiré son permis de conduire par la préfecture.</a:t>
            </a:r>
          </a:p>
          <a:p>
            <a:r>
              <a:rPr lang="fr-FR" dirty="0" smtClean="0"/>
              <a:t>L’infraction commise peut-elle justifier un licenciement pour faute ?</a:t>
            </a:r>
            <a:endParaRPr lang="fr-FR" dirty="0"/>
          </a:p>
        </p:txBody>
      </p:sp>
      <p:sp>
        <p:nvSpPr>
          <p:cNvPr id="3" name="Titre 2"/>
          <p:cNvSpPr>
            <a:spLocks noGrp="1"/>
          </p:cNvSpPr>
          <p:nvPr>
            <p:ph type="title"/>
          </p:nvPr>
        </p:nvSpPr>
        <p:spPr/>
        <p:txBody>
          <a:bodyPr/>
          <a:lstStyle/>
          <a:p>
            <a:pPr algn="ctr"/>
            <a:r>
              <a:rPr lang="fr-FR" dirty="0" smtClean="0"/>
              <a:t>Pour s’entrainer</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67</a:t>
            </a:fld>
            <a:endParaRPr lang="fr-FR"/>
          </a:p>
        </p:txBody>
      </p:sp>
    </p:spTree>
    <p:extLst>
      <p:ext uri="{BB962C8B-B14F-4D97-AF65-F5344CB8AC3E}">
        <p14:creationId xmlns:p14="http://schemas.microsoft.com/office/powerpoint/2010/main" val="359606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rupture du CDI</a:t>
            </a:r>
            <a:endParaRPr lang="fr-FR" dirty="0"/>
          </a:p>
        </p:txBody>
      </p:sp>
      <p:sp>
        <p:nvSpPr>
          <p:cNvPr id="3" name="Sous-titre 2"/>
          <p:cNvSpPr>
            <a:spLocks noGrp="1"/>
          </p:cNvSpPr>
          <p:nvPr>
            <p:ph type="subTitle" idx="1"/>
          </p:nvPr>
        </p:nvSpPr>
        <p:spPr/>
        <p:txBody>
          <a:bodyPr>
            <a:normAutofit fontScale="92500" lnSpcReduction="20000"/>
          </a:bodyPr>
          <a:lstStyle/>
          <a:p>
            <a:r>
              <a:rPr lang="fr-FR" dirty="0" smtClean="0"/>
              <a:t>La démission</a:t>
            </a:r>
          </a:p>
          <a:p>
            <a:r>
              <a:rPr lang="fr-FR" dirty="0" smtClean="0"/>
              <a:t>Le licenciement</a:t>
            </a:r>
          </a:p>
          <a:p>
            <a:r>
              <a:rPr lang="fr-FR" dirty="0" smtClean="0"/>
              <a:t>La rupture conventionnelle </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68</a:t>
            </a:fld>
            <a:endParaRPr lang="fr-FR"/>
          </a:p>
        </p:txBody>
      </p:sp>
    </p:spTree>
    <p:extLst>
      <p:ext uri="{BB962C8B-B14F-4D97-AF65-F5344CB8AC3E}">
        <p14:creationId xmlns:p14="http://schemas.microsoft.com/office/powerpoint/2010/main" val="52126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Rupture à l’initiative du salarié : </a:t>
            </a:r>
            <a:br>
              <a:rPr lang="fr-FR" dirty="0" smtClean="0"/>
            </a:br>
            <a:r>
              <a:rPr lang="fr-FR" dirty="0" smtClean="0"/>
              <a:t>la démission</a:t>
            </a:r>
            <a:endParaRPr lang="fr-FR" dirty="0"/>
          </a:p>
        </p:txBody>
      </p:sp>
      <p:sp>
        <p:nvSpPr>
          <p:cNvPr id="3" name="Espace réservé du contenu 2"/>
          <p:cNvSpPr>
            <a:spLocks noGrp="1"/>
          </p:cNvSpPr>
          <p:nvPr>
            <p:ph idx="1"/>
          </p:nvPr>
        </p:nvSpPr>
        <p:spPr/>
        <p:txBody>
          <a:bodyPr/>
          <a:lstStyle/>
          <a:p>
            <a:pPr marL="457200" lvl="1" indent="0" algn="ctr">
              <a:buNone/>
            </a:pPr>
            <a:endParaRPr lang="fr-FR" b="1" dirty="0" smtClean="0"/>
          </a:p>
          <a:p>
            <a:pPr marL="457200" lvl="1" indent="0">
              <a:buNone/>
            </a:pPr>
            <a:r>
              <a:rPr lang="fr-FR" b="1" dirty="0"/>
              <a:t> </a:t>
            </a:r>
            <a:r>
              <a:rPr lang="fr-FR" b="1" dirty="0" smtClean="0"/>
              <a:t>                             Définition</a:t>
            </a:r>
            <a:endParaRPr lang="fr-FR" b="1" dirty="0"/>
          </a:p>
          <a:p>
            <a:pPr lvl="1"/>
            <a:endParaRPr lang="fr-FR" dirty="0"/>
          </a:p>
        </p:txBody>
      </p:sp>
      <p:sp>
        <p:nvSpPr>
          <p:cNvPr id="4" name="Rectangle 3"/>
          <p:cNvSpPr/>
          <p:nvPr/>
        </p:nvSpPr>
        <p:spPr>
          <a:xfrm>
            <a:off x="1763688" y="2924944"/>
            <a:ext cx="6120680" cy="2160240"/>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2400" dirty="0">
                <a:solidFill>
                  <a:schemeClr val="tx1"/>
                </a:solidFill>
              </a:rPr>
              <a:t>Acte unilatéral par lequel le salarié manifeste de façon claire sérieuse et non équivoque sa volonté de mettre fin au contrat</a:t>
            </a:r>
          </a:p>
        </p:txBody>
      </p:sp>
      <p:sp>
        <p:nvSpPr>
          <p:cNvPr id="5" name="Flèche vers le bas 4"/>
          <p:cNvSpPr/>
          <p:nvPr/>
        </p:nvSpPr>
        <p:spPr>
          <a:xfrm>
            <a:off x="4175956" y="2389748"/>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p:cNvSpPr>
            <a:spLocks noGrp="1"/>
          </p:cNvSpPr>
          <p:nvPr>
            <p:ph type="sldNum" sz="quarter" idx="12"/>
          </p:nvPr>
        </p:nvSpPr>
        <p:spPr/>
        <p:txBody>
          <a:bodyPr/>
          <a:lstStyle/>
          <a:p>
            <a:fld id="{EEA4A130-079B-4FD0-B445-FD5F1E6C72F1}" type="slidenum">
              <a:rPr lang="fr-FR" smtClean="0"/>
              <a:t>69</a:t>
            </a:fld>
            <a:endParaRPr lang="fr-FR"/>
          </a:p>
        </p:txBody>
      </p:sp>
    </p:spTree>
    <p:extLst>
      <p:ext uri="{BB962C8B-B14F-4D97-AF65-F5344CB8AC3E}">
        <p14:creationId xmlns:p14="http://schemas.microsoft.com/office/powerpoint/2010/main" val="243016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nSpc>
                <a:spcPct val="200000"/>
              </a:lnSpc>
            </a:pPr>
            <a:r>
              <a:rPr lang="fr-FR" sz="3200" dirty="0"/>
              <a:t>Les conventions ou accords collectifs</a:t>
            </a:r>
          </a:p>
          <a:p>
            <a:pPr>
              <a:lnSpc>
                <a:spcPct val="200000"/>
              </a:lnSpc>
            </a:pPr>
            <a:r>
              <a:rPr lang="fr-FR" sz="3200" dirty="0"/>
              <a:t>Les usages </a:t>
            </a:r>
            <a:endParaRPr lang="fr-FR" sz="3200" dirty="0" smtClean="0"/>
          </a:p>
          <a:p>
            <a:pPr>
              <a:lnSpc>
                <a:spcPct val="200000"/>
              </a:lnSpc>
            </a:pPr>
            <a:r>
              <a:rPr lang="fr-FR" sz="3200" dirty="0" smtClean="0"/>
              <a:t>Les actes unilatéraux de l’employeur</a:t>
            </a:r>
            <a:endParaRPr lang="fr-FR" sz="3200" dirty="0"/>
          </a:p>
          <a:p>
            <a:pPr>
              <a:lnSpc>
                <a:spcPct val="200000"/>
              </a:lnSpc>
            </a:pPr>
            <a:r>
              <a:rPr lang="fr-FR" sz="3200" dirty="0"/>
              <a:t>Le contrat de travail</a:t>
            </a:r>
          </a:p>
          <a:p>
            <a:endParaRPr lang="fr-FR" dirty="0"/>
          </a:p>
        </p:txBody>
      </p:sp>
      <p:sp>
        <p:nvSpPr>
          <p:cNvPr id="3" name="Titre 2"/>
          <p:cNvSpPr>
            <a:spLocks noGrp="1"/>
          </p:cNvSpPr>
          <p:nvPr>
            <p:ph type="title"/>
          </p:nvPr>
        </p:nvSpPr>
        <p:spPr/>
        <p:txBody>
          <a:bodyPr>
            <a:normAutofit fontScale="90000"/>
          </a:bodyPr>
          <a:lstStyle/>
          <a:p>
            <a:r>
              <a:rPr lang="fr-FR" dirty="0" smtClean="0"/>
              <a:t>Les sources d’origine professionnelle</a:t>
            </a:r>
            <a:endParaRPr lang="fr-FR" dirty="0"/>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7</a:t>
            </a:fld>
            <a:endParaRPr lang="fr-FR"/>
          </a:p>
        </p:txBody>
      </p:sp>
    </p:spTree>
    <p:extLst>
      <p:ext uri="{BB962C8B-B14F-4D97-AF65-F5344CB8AC3E}">
        <p14:creationId xmlns:p14="http://schemas.microsoft.com/office/powerpoint/2010/main" val="1635190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démission</a:t>
            </a:r>
            <a:endParaRPr lang="fr-FR" dirty="0"/>
          </a:p>
        </p:txBody>
      </p:sp>
      <p:sp>
        <p:nvSpPr>
          <p:cNvPr id="3" name="Espace réservé du contenu 2"/>
          <p:cNvSpPr>
            <a:spLocks noGrp="1"/>
          </p:cNvSpPr>
          <p:nvPr>
            <p:ph idx="1"/>
          </p:nvPr>
        </p:nvSpPr>
        <p:spPr/>
        <p:txBody>
          <a:bodyPr>
            <a:normAutofit/>
          </a:bodyPr>
          <a:lstStyle/>
          <a:p>
            <a:r>
              <a:rPr lang="fr-FR" sz="2800" dirty="0"/>
              <a:t>Doit être librement </a:t>
            </a:r>
            <a:r>
              <a:rPr lang="fr-FR" sz="2800" dirty="0" smtClean="0"/>
              <a:t>consentie</a:t>
            </a:r>
          </a:p>
          <a:p>
            <a:pPr lvl="2"/>
            <a:r>
              <a:rPr lang="fr-FR" sz="2400" dirty="0" smtClean="0"/>
              <a:t>hors </a:t>
            </a:r>
            <a:r>
              <a:rPr lang="fr-FR" sz="2400" dirty="0"/>
              <a:t>état psychologique </a:t>
            </a:r>
            <a:r>
              <a:rPr lang="fr-FR" sz="2400" dirty="0" smtClean="0"/>
              <a:t>anormal, faibles </a:t>
            </a:r>
            <a:r>
              <a:rPr lang="fr-FR" sz="2400" dirty="0"/>
              <a:t>capacités intellectuelles ou </a:t>
            </a:r>
            <a:r>
              <a:rPr lang="fr-FR" sz="2400" dirty="0" smtClean="0"/>
              <a:t>linguistiques, coup </a:t>
            </a:r>
            <a:r>
              <a:rPr lang="fr-FR" sz="2400" dirty="0"/>
              <a:t>de colère et </a:t>
            </a:r>
            <a:r>
              <a:rPr lang="fr-FR" sz="2400" dirty="0" smtClean="0"/>
              <a:t>émotion, contrainte </a:t>
            </a:r>
            <a:r>
              <a:rPr lang="fr-FR" sz="2400" dirty="0"/>
              <a:t>ou pression</a:t>
            </a:r>
            <a:endParaRPr lang="fr-FR" sz="2200" dirty="0"/>
          </a:p>
          <a:p>
            <a:pPr marL="393192" lvl="1" indent="0">
              <a:buNone/>
            </a:pPr>
            <a:endParaRPr lang="fr-FR" sz="1600" dirty="0"/>
          </a:p>
          <a:p>
            <a:pPr marL="393192" lvl="1" indent="0">
              <a:buNone/>
            </a:pPr>
            <a:r>
              <a:rPr lang="fr-FR" sz="1600" dirty="0"/>
              <a:t>	</a:t>
            </a:r>
            <a:r>
              <a:rPr lang="fr-FR" sz="2000" b="1" dirty="0"/>
              <a:t>A défaut démission nulle = licenciement sans cause 	réelle et sérieuse</a:t>
            </a:r>
          </a:p>
          <a:p>
            <a:r>
              <a:rPr lang="fr-FR" sz="2000" dirty="0"/>
              <a:t> </a:t>
            </a:r>
            <a:r>
              <a:rPr lang="fr-FR" sz="2800" dirty="0"/>
              <a:t>Absence de formalisme, de motif, de procédure</a:t>
            </a:r>
          </a:p>
          <a:p>
            <a:pPr marL="109728" indent="0">
              <a:buNone/>
            </a:pPr>
            <a:endParaRPr lang="fr-FR" sz="2800" dirty="0" smtClean="0"/>
          </a:p>
          <a:p>
            <a:r>
              <a:rPr lang="fr-FR" sz="2800" b="1" u="sng" dirty="0" smtClean="0"/>
              <a:t>La </a:t>
            </a:r>
            <a:r>
              <a:rPr lang="fr-FR" sz="2800" b="1" u="sng" dirty="0"/>
              <a:t>démission ne se présume pas</a:t>
            </a:r>
          </a:p>
          <a:p>
            <a:pPr marL="0" indent="0">
              <a:buNone/>
            </a:pPr>
            <a:endParaRPr lang="fr-FR" dirty="0"/>
          </a:p>
        </p:txBody>
      </p:sp>
      <p:sp>
        <p:nvSpPr>
          <p:cNvPr id="5" name="Flèche droite 4"/>
          <p:cNvSpPr/>
          <p:nvPr/>
        </p:nvSpPr>
        <p:spPr bwMode="auto">
          <a:xfrm>
            <a:off x="395536" y="3573016"/>
            <a:ext cx="864096" cy="288032"/>
          </a:xfrm>
          <a:prstGeom prst="rightArrow">
            <a:avLst/>
          </a:prstGeom>
          <a:solidFill>
            <a:srgbClr val="C000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70</a:t>
            </a:fld>
            <a:endParaRPr lang="fr-FR"/>
          </a:p>
        </p:txBody>
      </p:sp>
    </p:spTree>
    <p:extLst>
      <p:ext uri="{BB962C8B-B14F-4D97-AF65-F5344CB8AC3E}">
        <p14:creationId xmlns:p14="http://schemas.microsoft.com/office/powerpoint/2010/main" val="1996296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démission</a:t>
            </a:r>
            <a:endParaRPr lang="fr-FR" dirty="0"/>
          </a:p>
        </p:txBody>
      </p:sp>
      <p:sp>
        <p:nvSpPr>
          <p:cNvPr id="3" name="Espace réservé du contenu 2"/>
          <p:cNvSpPr>
            <a:spLocks noGrp="1"/>
          </p:cNvSpPr>
          <p:nvPr>
            <p:ph idx="1"/>
          </p:nvPr>
        </p:nvSpPr>
        <p:spPr/>
        <p:txBody>
          <a:bodyPr/>
          <a:lstStyle/>
          <a:p>
            <a:endParaRPr lang="fr-FR" dirty="0"/>
          </a:p>
        </p:txBody>
      </p:sp>
      <p:graphicFrame>
        <p:nvGraphicFramePr>
          <p:cNvPr id="4" name="Espace réservé du contenu 3"/>
          <p:cNvGraphicFramePr>
            <a:graphicFrameLocks/>
          </p:cNvGraphicFramePr>
          <p:nvPr>
            <p:extLst>
              <p:ext uri="{D42A27DB-BD31-4B8C-83A1-F6EECF244321}">
                <p14:modId xmlns:p14="http://schemas.microsoft.com/office/powerpoint/2010/main" val="827101660"/>
              </p:ext>
            </p:extLst>
          </p:nvPr>
        </p:nvGraphicFramePr>
        <p:xfrm>
          <a:off x="539552" y="1268760"/>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vers le bas 4"/>
          <p:cNvSpPr/>
          <p:nvPr/>
        </p:nvSpPr>
        <p:spPr>
          <a:xfrm>
            <a:off x="7438555" y="5085184"/>
            <a:ext cx="108012" cy="48921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951714" y="5592118"/>
            <a:ext cx="3024336" cy="734924"/>
          </a:xfrm>
          <a:prstGeom prst="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solidFill>
                  <a:schemeClr val="tx1"/>
                </a:solidFill>
              </a:rPr>
              <a:t>Prise d’acte de la rupture</a:t>
            </a:r>
            <a:endParaRPr lang="fr-FR" sz="2000" dirty="0">
              <a:solidFill>
                <a:schemeClr val="tx1"/>
              </a:solidFill>
            </a:endParaRPr>
          </a:p>
        </p:txBody>
      </p:sp>
      <p:sp>
        <p:nvSpPr>
          <p:cNvPr id="7" name="Espace réservé du numéro de diapositive 6"/>
          <p:cNvSpPr>
            <a:spLocks noGrp="1"/>
          </p:cNvSpPr>
          <p:nvPr>
            <p:ph type="sldNum" sz="quarter" idx="12"/>
          </p:nvPr>
        </p:nvSpPr>
        <p:spPr/>
        <p:txBody>
          <a:bodyPr/>
          <a:lstStyle/>
          <a:p>
            <a:fld id="{EEA4A130-079B-4FD0-B445-FD5F1E6C72F1}" type="slidenum">
              <a:rPr lang="fr-FR" smtClean="0"/>
              <a:t>71</a:t>
            </a:fld>
            <a:endParaRPr lang="fr-FR"/>
          </a:p>
        </p:txBody>
      </p:sp>
    </p:spTree>
    <p:extLst>
      <p:ext uri="{BB962C8B-B14F-4D97-AF65-F5344CB8AC3E}">
        <p14:creationId xmlns:p14="http://schemas.microsoft.com/office/powerpoint/2010/main" val="1437519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démission</a:t>
            </a:r>
            <a:endParaRPr lang="fr-FR" dirty="0"/>
          </a:p>
        </p:txBody>
      </p:sp>
      <p:graphicFrame>
        <p:nvGraphicFramePr>
          <p:cNvPr id="5" name="Espace réservé du contenu 3"/>
          <p:cNvGraphicFramePr>
            <a:graphicFrameLocks noGrp="1"/>
          </p:cNvGraphicFramePr>
          <p:nvPr>
            <p:ph idx="1"/>
            <p:extLst>
              <p:ext uri="{D42A27DB-BD31-4B8C-83A1-F6EECF244321}">
                <p14:modId xmlns:p14="http://schemas.microsoft.com/office/powerpoint/2010/main" val="3299940371"/>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72</a:t>
            </a:fld>
            <a:endParaRPr lang="fr-FR"/>
          </a:p>
        </p:txBody>
      </p:sp>
    </p:spTree>
    <p:extLst>
      <p:ext uri="{BB962C8B-B14F-4D97-AF65-F5344CB8AC3E}">
        <p14:creationId xmlns:p14="http://schemas.microsoft.com/office/powerpoint/2010/main" val="98722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Rupture automatique et définitive du contrat de travail</a:t>
            </a:r>
          </a:p>
          <a:p>
            <a:r>
              <a:rPr lang="fr-FR" dirty="0" smtClean="0"/>
              <a:t>Elle n’a pas à être acceptée par l’employeur</a:t>
            </a:r>
          </a:p>
          <a:p>
            <a:r>
              <a:rPr lang="fr-FR" dirty="0" smtClean="0"/>
              <a:t>Elle marque le point de départ du préavis</a:t>
            </a:r>
          </a:p>
          <a:p>
            <a:r>
              <a:rPr lang="fr-FR" dirty="0" smtClean="0"/>
              <a:t>La rétractation du salarié est impossible sauf si elle est acceptée par l’employeur</a:t>
            </a:r>
          </a:p>
          <a:p>
            <a:r>
              <a:rPr lang="fr-FR" dirty="0" smtClean="0"/>
              <a:t>Pas d’indemnités de rupture</a:t>
            </a:r>
          </a:p>
          <a:p>
            <a:r>
              <a:rPr lang="fr-FR" dirty="0" smtClean="0"/>
              <a:t>Allocations Pôle emploi sous conditions </a:t>
            </a:r>
            <a:r>
              <a:rPr lang="fr-FR" dirty="0" smtClean="0"/>
              <a:t>restrictives (en cours) </a:t>
            </a:r>
            <a:r>
              <a:rPr lang="fr-FR" dirty="0" smtClean="0"/>
              <a:t>: 5ans d’ancienneté, existence d’un projet professionnel….</a:t>
            </a:r>
          </a:p>
          <a:p>
            <a:endParaRPr lang="fr-FR" dirty="0"/>
          </a:p>
        </p:txBody>
      </p:sp>
      <p:sp>
        <p:nvSpPr>
          <p:cNvPr id="3" name="Titre 2"/>
          <p:cNvSpPr>
            <a:spLocks noGrp="1"/>
          </p:cNvSpPr>
          <p:nvPr>
            <p:ph type="title"/>
          </p:nvPr>
        </p:nvSpPr>
        <p:spPr/>
        <p:txBody>
          <a:bodyPr/>
          <a:lstStyle/>
          <a:p>
            <a:r>
              <a:rPr lang="fr-FR" dirty="0" smtClean="0"/>
              <a:t>Les effets de la démission </a:t>
            </a:r>
            <a:endParaRPr lang="fr-FR" dirty="0"/>
          </a:p>
        </p:txBody>
      </p:sp>
    </p:spTree>
    <p:extLst>
      <p:ext uri="{BB962C8B-B14F-4D97-AF65-F5344CB8AC3E}">
        <p14:creationId xmlns:p14="http://schemas.microsoft.com/office/powerpoint/2010/main" val="2762820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Le licenciement</a:t>
            </a:r>
            <a:endParaRPr lang="fr-FR" dirty="0"/>
          </a:p>
        </p:txBody>
      </p:sp>
      <p:sp>
        <p:nvSpPr>
          <p:cNvPr id="3" name="Sous-titre 2"/>
          <p:cNvSpPr>
            <a:spLocks noGrp="1"/>
          </p:cNvSpPr>
          <p:nvPr>
            <p:ph type="subTitle" idx="1"/>
          </p:nvPr>
        </p:nvSpPr>
        <p:spPr/>
        <p:txBody>
          <a:bodyPr>
            <a:normAutofit/>
          </a:bodyPr>
          <a:lstStyle/>
          <a:p>
            <a:r>
              <a:rPr lang="fr-FR" dirty="0" smtClean="0"/>
              <a:t>Rupture à l’initiative de l’employeur</a:t>
            </a:r>
          </a:p>
          <a:p>
            <a:r>
              <a:rPr lang="fr-FR" dirty="0" smtClean="0"/>
              <a:t>Existence d’une cause réelle et sérieuse</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74</a:t>
            </a:fld>
            <a:endParaRPr lang="fr-FR"/>
          </a:p>
        </p:txBody>
      </p:sp>
    </p:spTree>
    <p:extLst>
      <p:ext uri="{BB962C8B-B14F-4D97-AF65-F5344CB8AC3E}">
        <p14:creationId xmlns:p14="http://schemas.microsoft.com/office/powerpoint/2010/main" val="2322863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licenciement</a:t>
            </a:r>
            <a:endParaRPr lang="fr-FR" dirty="0"/>
          </a:p>
        </p:txBody>
      </p:sp>
      <p:sp>
        <p:nvSpPr>
          <p:cNvPr id="3" name="Espace réservé du contenu 2"/>
          <p:cNvSpPr>
            <a:spLocks noGrp="1"/>
          </p:cNvSpPr>
          <p:nvPr>
            <p:ph idx="1"/>
          </p:nvPr>
        </p:nvSpPr>
        <p:spPr/>
        <p:txBody>
          <a:bodyPr/>
          <a:lstStyle/>
          <a:p>
            <a:pPr marL="109728" indent="0">
              <a:buNone/>
            </a:pPr>
            <a:endParaRPr lang="fr-FR" dirty="0"/>
          </a:p>
          <a:p>
            <a:r>
              <a:rPr lang="fr-FR" dirty="0" smtClean="0"/>
              <a:t>2 types de licenciement</a:t>
            </a:r>
          </a:p>
          <a:p>
            <a:pPr marL="109728" indent="0">
              <a:buNone/>
            </a:pPr>
            <a:endParaRPr lang="fr-FR" dirty="0"/>
          </a:p>
          <a:p>
            <a:pPr lvl="1"/>
            <a:r>
              <a:rPr lang="fr-FR" b="1" dirty="0"/>
              <a:t>Pour le licenciement </a:t>
            </a:r>
            <a:r>
              <a:rPr lang="fr-FR" b="1" u="sng" dirty="0"/>
              <a:t>pour motif </a:t>
            </a:r>
            <a:r>
              <a:rPr lang="fr-FR" b="1" u="sng" dirty="0" smtClean="0"/>
              <a:t>personnel</a:t>
            </a:r>
          </a:p>
          <a:p>
            <a:pPr lvl="2"/>
            <a:r>
              <a:rPr lang="fr-FR" dirty="0" smtClean="0"/>
              <a:t>Le licenciement pour faute disciplinaire</a:t>
            </a:r>
          </a:p>
          <a:p>
            <a:pPr lvl="2"/>
            <a:r>
              <a:rPr lang="fr-FR" dirty="0" smtClean="0"/>
              <a:t>Le licenciement pour motif personnel (sans faute)</a:t>
            </a:r>
          </a:p>
          <a:p>
            <a:pPr marL="630936" lvl="2" indent="0">
              <a:buNone/>
            </a:pPr>
            <a:endParaRPr lang="fr-FR" dirty="0"/>
          </a:p>
          <a:p>
            <a:pPr lvl="1"/>
            <a:r>
              <a:rPr lang="fr-FR" b="1" dirty="0"/>
              <a:t>Pour le licenciement pour </a:t>
            </a:r>
            <a:r>
              <a:rPr lang="fr-FR" b="1" u="sng" dirty="0"/>
              <a:t>motif </a:t>
            </a:r>
            <a:r>
              <a:rPr lang="fr-FR" b="1" u="sng" dirty="0" smtClean="0"/>
              <a:t>économique </a:t>
            </a:r>
            <a:endParaRPr lang="fr-FR" b="1" u="sng"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8C636369-838F-451F-A454-5D49E8587932}" type="slidenum">
              <a:rPr lang="fr-FR" smtClean="0"/>
              <a:t>75</a:t>
            </a:fld>
            <a:endParaRPr lang="fr-FR"/>
          </a:p>
        </p:txBody>
      </p:sp>
    </p:spTree>
    <p:extLst>
      <p:ext uri="{BB962C8B-B14F-4D97-AF65-F5344CB8AC3E}">
        <p14:creationId xmlns:p14="http://schemas.microsoft.com/office/powerpoint/2010/main" val="892091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 existence d’un motif réel et sérieux</a:t>
            </a:r>
            <a:endParaRPr lang="fr-FR" dirty="0"/>
          </a:p>
        </p:txBody>
      </p:sp>
      <p:sp>
        <p:nvSpPr>
          <p:cNvPr id="3" name="Espace réservé du contenu 2"/>
          <p:cNvSpPr>
            <a:spLocks noGrp="1"/>
          </p:cNvSpPr>
          <p:nvPr>
            <p:ph idx="1"/>
          </p:nvPr>
        </p:nvSpPr>
        <p:spPr/>
        <p:txBody>
          <a:bodyPr/>
          <a:lstStyle/>
          <a:p>
            <a:r>
              <a:rPr lang="fr-FR" b="1" dirty="0">
                <a:solidFill>
                  <a:srgbClr val="FF9966"/>
                </a:solidFill>
              </a:rPr>
              <a:t>Motif réel </a:t>
            </a:r>
          </a:p>
          <a:p>
            <a:pPr lvl="1"/>
            <a:r>
              <a:rPr lang="fr-FR" dirty="0"/>
              <a:t>Existant : pas de licenciement de complaisance</a:t>
            </a:r>
          </a:p>
          <a:p>
            <a:pPr lvl="1"/>
            <a:r>
              <a:rPr lang="fr-FR" dirty="0"/>
              <a:t>Exact : pas de licenciement sur faux motif</a:t>
            </a:r>
          </a:p>
          <a:p>
            <a:pPr lvl="1"/>
            <a:r>
              <a:rPr lang="fr-FR" dirty="0"/>
              <a:t>Précis :matériellement vérifiable  </a:t>
            </a:r>
          </a:p>
          <a:p>
            <a:pPr lvl="1"/>
            <a:r>
              <a:rPr lang="fr-FR" dirty="0"/>
              <a:t>Objectif : exclut la subjectivité, les convenances personnelles</a:t>
            </a:r>
          </a:p>
          <a:p>
            <a:r>
              <a:rPr lang="fr-FR" b="1" dirty="0">
                <a:solidFill>
                  <a:srgbClr val="FF9966"/>
                </a:solidFill>
              </a:rPr>
              <a:t>Motif sérieux</a:t>
            </a:r>
          </a:p>
          <a:p>
            <a:pPr lvl="1"/>
            <a:r>
              <a:rPr lang="fr-FR" dirty="0"/>
              <a:t>Qui revêt une certaine gravité</a:t>
            </a:r>
          </a:p>
          <a:p>
            <a:pPr lvl="1"/>
            <a:r>
              <a:rPr lang="fr-FR" dirty="0"/>
              <a:t>Motif légal et non discriminatoire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3D8AEB55-259F-4E1D-A4CE-E9C2E3F018E0}" type="slidenum">
              <a:rPr lang="fr-FR" smtClean="0"/>
              <a:t>76</a:t>
            </a:fld>
            <a:endParaRPr lang="fr-FR"/>
          </a:p>
        </p:txBody>
      </p:sp>
    </p:spTree>
    <p:extLst>
      <p:ext uri="{BB962C8B-B14F-4D97-AF65-F5344CB8AC3E}">
        <p14:creationId xmlns:p14="http://schemas.microsoft.com/office/powerpoint/2010/main" val="68777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motif personnel</a:t>
            </a:r>
            <a:endParaRPr lang="fr-FR" dirty="0"/>
          </a:p>
        </p:txBody>
      </p:sp>
      <p:sp>
        <p:nvSpPr>
          <p:cNvPr id="3" name="Espace réservé du contenu 2"/>
          <p:cNvSpPr>
            <a:spLocks noGrp="1"/>
          </p:cNvSpPr>
          <p:nvPr>
            <p:ph idx="1"/>
          </p:nvPr>
        </p:nvSpPr>
        <p:spPr/>
        <p:txBody>
          <a:bodyPr/>
          <a:lstStyle/>
          <a:p>
            <a:r>
              <a:rPr lang="fr-FR" dirty="0"/>
              <a:t>Le motif personnel implique</a:t>
            </a:r>
          </a:p>
          <a:p>
            <a:pPr lvl="1"/>
            <a:r>
              <a:rPr lang="fr-FR" dirty="0"/>
              <a:t>Les faits sont personnellement imputables au salarié</a:t>
            </a:r>
          </a:p>
          <a:p>
            <a:pPr marL="393192" lvl="1" indent="0">
              <a:buNone/>
            </a:pPr>
            <a:r>
              <a:rPr lang="fr-FR" dirty="0">
                <a:solidFill>
                  <a:schemeClr val="accent1">
                    <a:lumMod val="75000"/>
                  </a:schemeClr>
                </a:solidFill>
              </a:rPr>
              <a:t>ou</a:t>
            </a:r>
          </a:p>
          <a:p>
            <a:pPr lvl="1"/>
            <a:r>
              <a:rPr lang="fr-FR" dirty="0"/>
              <a:t>Il peut exister un trouble objectif causé à l’entreprise</a:t>
            </a:r>
          </a:p>
          <a:p>
            <a:r>
              <a:rPr lang="fr-FR" dirty="0"/>
              <a:t>Le pouvoir de licencier appartient</a:t>
            </a:r>
          </a:p>
          <a:p>
            <a:pPr lvl="1"/>
            <a:r>
              <a:rPr lang="fr-FR" dirty="0"/>
              <a:t>À l’employeur et à lui seul</a:t>
            </a:r>
          </a:p>
          <a:p>
            <a:pPr lvl="1"/>
            <a:r>
              <a:rPr lang="fr-FR" dirty="0"/>
              <a:t>Et non au client ou au fournisseur</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77</a:t>
            </a:fld>
            <a:endParaRPr lang="fr-FR"/>
          </a:p>
        </p:txBody>
      </p:sp>
    </p:spTree>
    <p:extLst>
      <p:ext uri="{BB962C8B-B14F-4D97-AF65-F5344CB8AC3E}">
        <p14:creationId xmlns:p14="http://schemas.microsoft.com/office/powerpoint/2010/main" val="400456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pour motif personnel</a:t>
            </a:r>
            <a:endParaRPr lang="fr-FR" dirty="0"/>
          </a:p>
        </p:txBody>
      </p:sp>
      <p:sp>
        <p:nvSpPr>
          <p:cNvPr id="3" name="Espace réservé du contenu 2"/>
          <p:cNvSpPr>
            <a:spLocks noGrp="1"/>
          </p:cNvSpPr>
          <p:nvPr>
            <p:ph idx="1"/>
          </p:nvPr>
        </p:nvSpPr>
        <p:spPr/>
        <p:txBody>
          <a:bodyPr>
            <a:normAutofit fontScale="92500" lnSpcReduction="10000"/>
          </a:bodyPr>
          <a:lstStyle/>
          <a:p>
            <a:r>
              <a:rPr lang="fr-FR" b="1" dirty="0"/>
              <a:t>Exigence d’une cause réelle et sérieuse</a:t>
            </a:r>
            <a:r>
              <a:rPr lang="fr-FR" dirty="0"/>
              <a:t> = motif tenant à la personne du salarié</a:t>
            </a:r>
          </a:p>
          <a:p>
            <a:pPr marL="109728" indent="0">
              <a:buNone/>
            </a:pPr>
            <a:endParaRPr lang="fr-FR" dirty="0"/>
          </a:p>
          <a:p>
            <a:pPr marL="624078" indent="-514350">
              <a:buFont typeface="+mj-lt"/>
              <a:buAutoNum type="arabicPeriod"/>
            </a:pPr>
            <a:r>
              <a:rPr lang="fr-FR" b="1" dirty="0"/>
              <a:t>Le motif sérieux sans faute du salarié</a:t>
            </a:r>
          </a:p>
          <a:p>
            <a:pPr lvl="1"/>
            <a:r>
              <a:rPr lang="fr-FR" dirty="0"/>
              <a:t>Insuffisance de résultats, insuffisance professionnelle</a:t>
            </a:r>
            <a:r>
              <a:rPr lang="fr-FR" dirty="0" smtClean="0"/>
              <a:t>….</a:t>
            </a:r>
          </a:p>
          <a:p>
            <a:pPr lvl="1"/>
            <a:r>
              <a:rPr lang="fr-FR" dirty="0" smtClean="0">
                <a:solidFill>
                  <a:srgbClr val="C00000"/>
                </a:solidFill>
              </a:rPr>
              <a:t>Le salarié perçoit une indemnité de licenciement et respecte le préavis</a:t>
            </a:r>
            <a:endParaRPr lang="fr-FR" dirty="0">
              <a:solidFill>
                <a:srgbClr val="C00000"/>
              </a:solidFill>
            </a:endParaRPr>
          </a:p>
          <a:p>
            <a:pPr marL="393192" lvl="1" indent="0">
              <a:buNone/>
            </a:pPr>
            <a:endParaRPr lang="fr-FR" dirty="0"/>
          </a:p>
          <a:p>
            <a:pPr marL="624078" indent="-514350">
              <a:buFont typeface="+mj-lt"/>
              <a:buAutoNum type="arabicPeriod"/>
            </a:pPr>
            <a:r>
              <a:rPr lang="fr-FR" b="1" dirty="0"/>
              <a:t>La faute constitutive d’une cause réelle et sérieuse : respect procédure disciplinaire </a:t>
            </a:r>
          </a:p>
          <a:p>
            <a:pPr lvl="1"/>
            <a:r>
              <a:rPr lang="fr-FR" dirty="0"/>
              <a:t>Faute légère, grave, </a:t>
            </a:r>
            <a:r>
              <a:rPr lang="fr-FR" dirty="0" smtClean="0"/>
              <a:t>lourde</a:t>
            </a:r>
          </a:p>
          <a:p>
            <a:pPr lvl="1"/>
            <a:r>
              <a:rPr lang="fr-FR" dirty="0" smtClean="0">
                <a:solidFill>
                  <a:srgbClr val="C00000"/>
                </a:solidFill>
              </a:rPr>
              <a:t>Pas d’indemnité de licenciement, pas de préavis</a:t>
            </a:r>
            <a:endParaRPr lang="fr-FR" dirty="0">
              <a:solidFill>
                <a:srgbClr val="C00000"/>
              </a:solidFill>
            </a:endParaRPr>
          </a:p>
        </p:txBody>
      </p:sp>
      <p:pic>
        <p:nvPicPr>
          <p:cNvPr id="4" name="Picture 2" descr="Afficher les détails"/>
          <p:cNvPicPr>
            <a:picLocks noChangeAspect="1" noChangeArrowheads="1"/>
          </p:cNvPicPr>
          <p:nvPr/>
        </p:nvPicPr>
        <p:blipFill>
          <a:blip r:embed="rId2" cstate="print">
            <a:duotone>
              <a:schemeClr val="accent2">
                <a:shade val="45000"/>
                <a:satMod val="135000"/>
              </a:schemeClr>
              <a:prstClr val="white"/>
            </a:duotone>
          </a:blip>
          <a:srcRect/>
          <a:stretch>
            <a:fillRect/>
          </a:stretch>
        </p:blipFill>
        <p:spPr bwMode="auto">
          <a:xfrm>
            <a:off x="5292080" y="5661248"/>
            <a:ext cx="857256" cy="857254"/>
          </a:xfrm>
          <a:prstGeom prst="rect">
            <a:avLst/>
          </a:prstGeom>
          <a:noFill/>
        </p:spPr>
      </p:pic>
      <p:sp>
        <p:nvSpPr>
          <p:cNvPr id="5" name="Rectangle 4"/>
          <p:cNvSpPr/>
          <p:nvPr/>
        </p:nvSpPr>
        <p:spPr>
          <a:xfrm>
            <a:off x="6433948" y="5674341"/>
            <a:ext cx="2023064" cy="857254"/>
          </a:xfrm>
          <a:prstGeom prst="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Attention au délai de prescription de 2 mois </a:t>
            </a:r>
            <a:r>
              <a:rPr lang="fr-FR" dirty="0" smtClean="0">
                <a:solidFill>
                  <a:schemeClr val="tx1"/>
                </a:solidFill>
              </a:rPr>
              <a:t>!</a:t>
            </a:r>
            <a:endParaRPr lang="fr-FR" dirty="0">
              <a:solidFill>
                <a:schemeClr val="tx1"/>
              </a:solidFill>
            </a:endParaRPr>
          </a:p>
        </p:txBody>
      </p:sp>
      <p:sp>
        <p:nvSpPr>
          <p:cNvPr id="6" name="Espace réservé du numéro de diapositive 5"/>
          <p:cNvSpPr>
            <a:spLocks noGrp="1"/>
          </p:cNvSpPr>
          <p:nvPr>
            <p:ph type="sldNum" sz="quarter" idx="12"/>
          </p:nvPr>
        </p:nvSpPr>
        <p:spPr/>
        <p:txBody>
          <a:bodyPr/>
          <a:lstStyle/>
          <a:p>
            <a:fld id="{3D8AEB55-259F-4E1D-A4CE-E9C2E3F018E0}" type="slidenum">
              <a:rPr lang="fr-FR" smtClean="0"/>
              <a:t>78</a:t>
            </a:fld>
            <a:endParaRPr lang="fr-FR"/>
          </a:p>
        </p:txBody>
      </p:sp>
    </p:spTree>
    <p:extLst>
      <p:ext uri="{BB962C8B-B14F-4D97-AF65-F5344CB8AC3E}">
        <p14:creationId xmlns:p14="http://schemas.microsoft.com/office/powerpoint/2010/main" val="1503656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La procédure de licenciement pour motif personnel</a:t>
            </a:r>
            <a:endParaRPr lang="fr-FR" dirty="0"/>
          </a:p>
        </p:txBody>
      </p:sp>
      <p:sp>
        <p:nvSpPr>
          <p:cNvPr id="3" name="Espace réservé du contenu 2"/>
          <p:cNvSpPr>
            <a:spLocks noGrp="1"/>
          </p:cNvSpPr>
          <p:nvPr>
            <p:ph idx="1"/>
          </p:nvPr>
        </p:nvSpPr>
        <p:spPr/>
        <p:txBody>
          <a:bodyPr/>
          <a:lstStyle/>
          <a:p>
            <a:pPr marL="457200" lvl="1" indent="0">
              <a:buNone/>
            </a:pPr>
            <a:endParaRPr lang="fr-FR" dirty="0"/>
          </a:p>
        </p:txBody>
      </p:sp>
      <p:sp>
        <p:nvSpPr>
          <p:cNvPr id="4" name="Rectangle 3"/>
          <p:cNvSpPr/>
          <p:nvPr/>
        </p:nvSpPr>
        <p:spPr>
          <a:xfrm>
            <a:off x="177557" y="2924944"/>
            <a:ext cx="1944216" cy="2448272"/>
          </a:xfrm>
          <a:prstGeom prst="rect">
            <a:avLst/>
          </a:prstGeom>
          <a:solidFill>
            <a:srgbClr val="FFCC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Convocation à l’entretien préalable</a:t>
            </a:r>
          </a:p>
          <a:p>
            <a:pPr marL="285750" indent="-285750">
              <a:buFont typeface="Arial" pitchFamily="34" charset="0"/>
              <a:buChar char="•"/>
            </a:pPr>
            <a:r>
              <a:rPr lang="fr-FR" sz="1400" dirty="0" smtClean="0">
                <a:solidFill>
                  <a:schemeClr val="tx1"/>
                </a:solidFill>
              </a:rPr>
              <a:t>Par LR avec AR ou remise en main propre contre décharge</a:t>
            </a:r>
          </a:p>
          <a:p>
            <a:pPr marL="285750" indent="-285750">
              <a:buFont typeface="Arial" pitchFamily="34" charset="0"/>
              <a:buChar char="•"/>
            </a:pPr>
            <a:r>
              <a:rPr lang="fr-FR" sz="1400" dirty="0" smtClean="0">
                <a:solidFill>
                  <a:schemeClr val="tx1"/>
                </a:solidFill>
              </a:rPr>
              <a:t>Mentions obligatoires</a:t>
            </a:r>
            <a:endParaRPr lang="fr-FR" sz="1400" dirty="0">
              <a:solidFill>
                <a:schemeClr val="tx1"/>
              </a:solidFill>
            </a:endParaRPr>
          </a:p>
        </p:txBody>
      </p:sp>
      <p:sp>
        <p:nvSpPr>
          <p:cNvPr id="5" name="Rectangle 4"/>
          <p:cNvSpPr/>
          <p:nvPr/>
        </p:nvSpPr>
        <p:spPr>
          <a:xfrm>
            <a:off x="3635896" y="2636912"/>
            <a:ext cx="1791846" cy="2232248"/>
          </a:xfrm>
          <a:prstGeom prst="rect">
            <a:avLst/>
          </a:prstGeom>
          <a:solidFill>
            <a:srgbClr val="FFCC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Entretien préalable</a:t>
            </a:r>
          </a:p>
          <a:p>
            <a:pPr marL="285750" indent="-285750">
              <a:buFont typeface="Arial" pitchFamily="34" charset="0"/>
              <a:buChar char="•"/>
            </a:pPr>
            <a:r>
              <a:rPr lang="fr-FR" sz="1400" dirty="0" smtClean="0">
                <a:solidFill>
                  <a:schemeClr val="tx1"/>
                </a:solidFill>
              </a:rPr>
              <a:t>Présentation des motifs par l’employeur</a:t>
            </a:r>
          </a:p>
          <a:p>
            <a:pPr marL="285750" indent="-285750">
              <a:buFont typeface="Arial" pitchFamily="34" charset="0"/>
              <a:buChar char="•"/>
            </a:pPr>
            <a:r>
              <a:rPr lang="fr-FR" sz="1400" dirty="0" smtClean="0">
                <a:solidFill>
                  <a:schemeClr val="tx1"/>
                </a:solidFill>
              </a:rPr>
              <a:t>Explications par le salarié</a:t>
            </a:r>
            <a:endParaRPr lang="fr-FR" sz="1400" dirty="0">
              <a:solidFill>
                <a:schemeClr val="tx1"/>
              </a:solidFill>
            </a:endParaRPr>
          </a:p>
        </p:txBody>
      </p:sp>
      <p:sp>
        <p:nvSpPr>
          <p:cNvPr id="6" name="Rectangle 5"/>
          <p:cNvSpPr/>
          <p:nvPr/>
        </p:nvSpPr>
        <p:spPr>
          <a:xfrm>
            <a:off x="7020272" y="2924944"/>
            <a:ext cx="1584176" cy="1944216"/>
          </a:xfrm>
          <a:prstGeom prst="rect">
            <a:avLst/>
          </a:prstGeom>
          <a:solidFill>
            <a:srgbClr val="FFCC99"/>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solidFill>
                  <a:schemeClr val="tx1"/>
                </a:solidFill>
              </a:rPr>
              <a:t>Notification du licenciement au salarié</a:t>
            </a:r>
          </a:p>
          <a:p>
            <a:r>
              <a:rPr lang="fr-FR" sz="1400" dirty="0" smtClean="0">
                <a:solidFill>
                  <a:schemeClr val="tx1"/>
                </a:solidFill>
              </a:rPr>
              <a:t>Par LR avec AR</a:t>
            </a:r>
            <a:endParaRPr lang="fr-FR" sz="1400" dirty="0">
              <a:solidFill>
                <a:schemeClr val="tx1"/>
              </a:solidFill>
            </a:endParaRPr>
          </a:p>
        </p:txBody>
      </p:sp>
      <p:sp>
        <p:nvSpPr>
          <p:cNvPr id="7" name="ZoneTexte 6"/>
          <p:cNvSpPr txBox="1"/>
          <p:nvPr/>
        </p:nvSpPr>
        <p:spPr>
          <a:xfrm>
            <a:off x="2123728" y="3348281"/>
            <a:ext cx="1148071" cy="584775"/>
          </a:xfrm>
          <a:prstGeom prst="rect">
            <a:avLst/>
          </a:prstGeom>
          <a:noFill/>
        </p:spPr>
        <p:txBody>
          <a:bodyPr wrap="none" rtlCol="0">
            <a:spAutoFit/>
          </a:bodyPr>
          <a:lstStyle/>
          <a:p>
            <a:r>
              <a:rPr lang="fr-FR" sz="1600" dirty="0" smtClean="0"/>
              <a:t>5 jours </a:t>
            </a:r>
          </a:p>
          <a:p>
            <a:r>
              <a:rPr lang="fr-FR" sz="1600" dirty="0" smtClean="0"/>
              <a:t>ouvrables</a:t>
            </a:r>
            <a:endParaRPr lang="fr-FR" sz="1600" dirty="0"/>
          </a:p>
        </p:txBody>
      </p:sp>
      <p:sp>
        <p:nvSpPr>
          <p:cNvPr id="8" name="ZoneTexte 7"/>
          <p:cNvSpPr txBox="1"/>
          <p:nvPr/>
        </p:nvSpPr>
        <p:spPr>
          <a:xfrm>
            <a:off x="5427742" y="3348281"/>
            <a:ext cx="1148071" cy="584775"/>
          </a:xfrm>
          <a:prstGeom prst="rect">
            <a:avLst/>
          </a:prstGeom>
          <a:noFill/>
        </p:spPr>
        <p:txBody>
          <a:bodyPr wrap="none" rtlCol="0">
            <a:spAutoFit/>
          </a:bodyPr>
          <a:lstStyle/>
          <a:p>
            <a:r>
              <a:rPr lang="fr-FR" sz="1600" dirty="0" smtClean="0"/>
              <a:t>2 jours </a:t>
            </a:r>
          </a:p>
          <a:p>
            <a:r>
              <a:rPr lang="fr-FR" sz="1600" dirty="0" smtClean="0"/>
              <a:t>ouvrables</a:t>
            </a:r>
            <a:endParaRPr lang="fr-FR" sz="1600" dirty="0"/>
          </a:p>
        </p:txBody>
      </p:sp>
      <p:cxnSp>
        <p:nvCxnSpPr>
          <p:cNvPr id="9" name="Connecteur droit avec flèche 8"/>
          <p:cNvCxnSpPr/>
          <p:nvPr/>
        </p:nvCxnSpPr>
        <p:spPr>
          <a:xfrm>
            <a:off x="2123728" y="3284984"/>
            <a:ext cx="1393364"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5508104" y="3284984"/>
            <a:ext cx="1393364" cy="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Ellipse 10"/>
          <p:cNvSpPr/>
          <p:nvPr/>
        </p:nvSpPr>
        <p:spPr bwMode="auto">
          <a:xfrm>
            <a:off x="2766460" y="5384097"/>
            <a:ext cx="1296144" cy="792088"/>
          </a:xfrm>
          <a:prstGeom prst="ellipse">
            <a:avLst/>
          </a:prstGeom>
          <a:solidFill>
            <a:srgbClr val="D6AF84"/>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fr-FR" sz="1200" b="0" i="0" u="none" strike="noStrike" cap="none" normalizeH="0" baseline="0" dirty="0" smtClean="0">
                <a:ln>
                  <a:noFill/>
                </a:ln>
                <a:solidFill>
                  <a:srgbClr val="800000"/>
                </a:solidFill>
                <a:effectLst/>
                <a:latin typeface="Arial" panose="020B0604020202020204" pitchFamily="34" charset="0"/>
                <a:cs typeface="Arial" panose="020B0604020202020204" pitchFamily="34" charset="0"/>
              </a:rPr>
              <a:t>Le salarié peut se faire assister</a:t>
            </a:r>
          </a:p>
        </p:txBody>
      </p:sp>
      <p:sp>
        <p:nvSpPr>
          <p:cNvPr id="13" name="Flèche courbée vers le bas 12"/>
          <p:cNvSpPr/>
          <p:nvPr/>
        </p:nvSpPr>
        <p:spPr bwMode="auto">
          <a:xfrm>
            <a:off x="1784727" y="4941168"/>
            <a:ext cx="1508111" cy="288032"/>
          </a:xfrm>
          <a:prstGeom prst="curvedDownArrow">
            <a:avLst/>
          </a:prstGeom>
          <a:solidFill>
            <a:srgbClr val="663300"/>
          </a:solid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sp>
        <p:nvSpPr>
          <p:cNvPr id="12" name="Espace réservé du numéro de diapositive 11"/>
          <p:cNvSpPr>
            <a:spLocks noGrp="1"/>
          </p:cNvSpPr>
          <p:nvPr>
            <p:ph type="sldNum" sz="quarter" idx="12"/>
          </p:nvPr>
        </p:nvSpPr>
        <p:spPr/>
        <p:txBody>
          <a:bodyPr/>
          <a:lstStyle/>
          <a:p>
            <a:fld id="{EEA4A130-079B-4FD0-B445-FD5F1E6C72F1}" type="slidenum">
              <a:rPr lang="fr-FR" smtClean="0"/>
              <a:t>79</a:t>
            </a:fld>
            <a:endParaRPr lang="fr-FR"/>
          </a:p>
        </p:txBody>
      </p:sp>
    </p:spTree>
    <p:extLst>
      <p:ext uri="{BB962C8B-B14F-4D97-AF65-F5344CB8AC3E}">
        <p14:creationId xmlns:p14="http://schemas.microsoft.com/office/powerpoint/2010/main" val="4243319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9190"/>
            <a:ext cx="8229600" cy="1066800"/>
          </a:xfrm>
        </p:spPr>
        <p:txBody>
          <a:bodyPr/>
          <a:lstStyle/>
          <a:p>
            <a:r>
              <a:rPr lang="fr-FR" dirty="0" smtClean="0"/>
              <a:t>Les sources professionnelles</a:t>
            </a:r>
            <a:endParaRPr lang="fr-FR" dirty="0"/>
          </a:p>
        </p:txBody>
      </p:sp>
      <p:sp>
        <p:nvSpPr>
          <p:cNvPr id="3" name="Espace réservé du contenu 2"/>
          <p:cNvSpPr>
            <a:spLocks noGrp="1"/>
          </p:cNvSpPr>
          <p:nvPr>
            <p:ph idx="1"/>
          </p:nvPr>
        </p:nvSpPr>
        <p:spPr>
          <a:xfrm>
            <a:off x="467544" y="980728"/>
            <a:ext cx="8229600" cy="4325112"/>
          </a:xfrm>
        </p:spPr>
        <p:txBody>
          <a:bodyPr/>
          <a:lstStyle/>
          <a:p>
            <a:r>
              <a:rPr lang="fr-FR" sz="2000" dirty="0" smtClean="0"/>
              <a:t>Les conventions et les accords collectifs</a:t>
            </a:r>
          </a:p>
          <a:p>
            <a:pPr lvl="1"/>
            <a:r>
              <a:rPr lang="fr-FR" sz="1800" b="1" u="sng" dirty="0" smtClean="0"/>
              <a:t>Convention collective</a:t>
            </a:r>
            <a:r>
              <a:rPr lang="fr-FR" sz="1800" dirty="0" smtClean="0"/>
              <a:t>: employeurs et représentants salariés définissent eux-mêmes leurs règles de travail . Chaque secteur d’activité  (on parle de </a:t>
            </a:r>
            <a:r>
              <a:rPr lang="fr-FR" sz="1800" u="sng" dirty="0" smtClean="0"/>
              <a:t>branche</a:t>
            </a:r>
            <a:r>
              <a:rPr lang="fr-FR" sz="1800" dirty="0" smtClean="0"/>
              <a:t> )a une </a:t>
            </a:r>
            <a:r>
              <a:rPr lang="fr-FR" sz="1800" u="sng" dirty="0" smtClean="0"/>
              <a:t>convention collective </a:t>
            </a:r>
            <a:r>
              <a:rPr lang="fr-FR" sz="1800" dirty="0"/>
              <a:t> </a:t>
            </a:r>
            <a:r>
              <a:rPr lang="fr-FR" sz="1800" dirty="0" smtClean="0"/>
              <a:t>et définit des règles propres aux contraintes et spécificités de l’activité .</a:t>
            </a:r>
            <a:r>
              <a:rPr lang="fr-FR" sz="1800" dirty="0"/>
              <a:t>E</a:t>
            </a:r>
            <a:r>
              <a:rPr lang="fr-FR" sz="1800" dirty="0" smtClean="0"/>
              <a:t>x: chimie, pharmacie, métallurgie, </a:t>
            </a:r>
            <a:r>
              <a:rPr lang="fr-FR" sz="1800" dirty="0" err="1" smtClean="0"/>
              <a:t>syntec</a:t>
            </a:r>
            <a:r>
              <a:rPr lang="fr-FR" sz="1800" dirty="0" smtClean="0"/>
              <a:t>, journalistes…     </a:t>
            </a:r>
          </a:p>
          <a:p>
            <a:pPr lvl="1"/>
            <a:r>
              <a:rPr lang="fr-FR" sz="1800" b="1" u="sng" dirty="0" smtClean="0"/>
              <a:t>Accord collectif </a:t>
            </a:r>
            <a:r>
              <a:rPr lang="fr-FR" sz="1800" dirty="0" smtClean="0"/>
              <a:t>: Les entreprises négocient également avec les syndicats des accords collectifs pour définir sur un sujet leurs propres règles . Ex :durée du travail, handicap, travail de nuit, télétravail…</a:t>
            </a:r>
          </a:p>
          <a:p>
            <a:pPr lvl="1"/>
            <a:endParaRPr lang="fr-FR" dirty="0"/>
          </a:p>
          <a:p>
            <a:endParaRPr lang="fr-FR" dirty="0"/>
          </a:p>
        </p:txBody>
      </p:sp>
      <p:sp>
        <p:nvSpPr>
          <p:cNvPr id="5" name="Flèche droite 4"/>
          <p:cNvSpPr/>
          <p:nvPr/>
        </p:nvSpPr>
        <p:spPr>
          <a:xfrm>
            <a:off x="755576" y="4437112"/>
            <a:ext cx="576064" cy="288032"/>
          </a:xfrm>
          <a:prstGeom prst="rightArrow">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9933"/>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4269397529"/>
              </p:ext>
            </p:extLst>
          </p:nvPr>
        </p:nvGraphicFramePr>
        <p:xfrm>
          <a:off x="1475656" y="4251740"/>
          <a:ext cx="6710064" cy="2108200"/>
        </p:xfrm>
        <a:graphic>
          <a:graphicData uri="http://schemas.openxmlformats.org/drawingml/2006/table">
            <a:tbl>
              <a:tblPr firstRow="1" bandRow="1">
                <a:tableStyleId>{5C22544A-7EE6-4342-B048-85BDC9FD1C3A}</a:tableStyleId>
              </a:tblPr>
              <a:tblGrid>
                <a:gridCol w="3355032"/>
                <a:gridCol w="3355032"/>
              </a:tblGrid>
              <a:tr h="370840">
                <a:tc>
                  <a:txBody>
                    <a:bodyPr/>
                    <a:lstStyle/>
                    <a:p>
                      <a:r>
                        <a:rPr lang="fr-FR" dirty="0" smtClean="0">
                          <a:solidFill>
                            <a:schemeClr val="tx1"/>
                          </a:solidFill>
                        </a:rPr>
                        <a:t>Convention collective</a:t>
                      </a:r>
                      <a:endParaRPr lang="fr-FR" dirty="0">
                        <a:solidFill>
                          <a:schemeClr val="tx1"/>
                        </a:solidFill>
                      </a:endParaRPr>
                    </a:p>
                  </a:txBody>
                  <a:tcPr>
                    <a:solidFill>
                      <a:srgbClr val="FEEECE"/>
                    </a:solidFill>
                  </a:tcPr>
                </a:tc>
                <a:tc>
                  <a:txBody>
                    <a:bodyPr/>
                    <a:lstStyle/>
                    <a:p>
                      <a:r>
                        <a:rPr lang="fr-FR" dirty="0" smtClean="0">
                          <a:solidFill>
                            <a:schemeClr val="tx1"/>
                          </a:solidFill>
                        </a:rPr>
                        <a:t>Accord collectif</a:t>
                      </a:r>
                      <a:endParaRPr lang="fr-FR" dirty="0">
                        <a:solidFill>
                          <a:schemeClr val="tx1"/>
                        </a:solidFill>
                      </a:endParaRPr>
                    </a:p>
                  </a:txBody>
                  <a:tcPr>
                    <a:solidFill>
                      <a:srgbClr val="FFCC99"/>
                    </a:solidFill>
                  </a:tcPr>
                </a:tc>
              </a:tr>
              <a:tr h="370840">
                <a:tc>
                  <a:txBody>
                    <a:bodyPr/>
                    <a:lstStyle/>
                    <a:p>
                      <a:r>
                        <a:rPr lang="fr-FR" dirty="0" smtClean="0"/>
                        <a:t>Traite de </a:t>
                      </a:r>
                      <a:r>
                        <a:rPr lang="fr-FR" u="sng" dirty="0" smtClean="0"/>
                        <a:t>toutes les</a:t>
                      </a:r>
                      <a:r>
                        <a:rPr lang="fr-FR" u="sng" baseline="0" dirty="0" smtClean="0"/>
                        <a:t> conditions d’emploi </a:t>
                      </a:r>
                      <a:r>
                        <a:rPr lang="fr-FR" baseline="0" dirty="0" smtClean="0"/>
                        <a:t>d’une branche d’activité</a:t>
                      </a:r>
                      <a:endParaRPr lang="fr-FR" dirty="0"/>
                    </a:p>
                  </a:txBody>
                  <a:tcPr>
                    <a:solidFill>
                      <a:srgbClr val="FEEECE"/>
                    </a:solidFill>
                  </a:tcPr>
                </a:tc>
                <a:tc>
                  <a:txBody>
                    <a:bodyPr/>
                    <a:lstStyle/>
                    <a:p>
                      <a:r>
                        <a:rPr lang="fr-FR" dirty="0" smtClean="0"/>
                        <a:t>Différents niveaux de négociation :interprofessionnel,</a:t>
                      </a:r>
                      <a:r>
                        <a:rPr lang="fr-FR" baseline="0" dirty="0" smtClean="0"/>
                        <a:t> branche, groupe, entreprise, établissement</a:t>
                      </a:r>
                      <a:endParaRPr lang="fr-FR" dirty="0" smtClean="0"/>
                    </a:p>
                    <a:p>
                      <a:r>
                        <a:rPr lang="fr-FR" u="sng" dirty="0" smtClean="0"/>
                        <a:t>Un seul</a:t>
                      </a:r>
                      <a:r>
                        <a:rPr lang="fr-FR" u="sng" baseline="0" dirty="0" smtClean="0"/>
                        <a:t> sujet/accord</a:t>
                      </a:r>
                      <a:endParaRPr lang="fr-FR" u="sng" dirty="0"/>
                    </a:p>
                  </a:txBody>
                  <a:tcPr>
                    <a:solidFill>
                      <a:srgbClr val="FFCC99"/>
                    </a:solidFill>
                  </a:tcPr>
                </a:tc>
              </a:tr>
            </a:tbl>
          </a:graphicData>
        </a:graphic>
      </p:graphicFrame>
      <p:sp>
        <p:nvSpPr>
          <p:cNvPr id="4" name="Espace réservé du numéro de diapositive 3"/>
          <p:cNvSpPr>
            <a:spLocks noGrp="1"/>
          </p:cNvSpPr>
          <p:nvPr>
            <p:ph type="sldNum" sz="quarter" idx="12"/>
          </p:nvPr>
        </p:nvSpPr>
        <p:spPr/>
        <p:txBody>
          <a:bodyPr/>
          <a:lstStyle/>
          <a:p>
            <a:fld id="{0F3E1215-5B54-4D98-80C4-58DF8A278741}" type="slidenum">
              <a:rPr lang="fr-FR" smtClean="0"/>
              <a:t>8</a:t>
            </a:fld>
            <a:endParaRPr lang="fr-FR"/>
          </a:p>
        </p:txBody>
      </p:sp>
    </p:spTree>
    <p:extLst>
      <p:ext uri="{BB962C8B-B14F-4D97-AF65-F5344CB8AC3E}">
        <p14:creationId xmlns:p14="http://schemas.microsoft.com/office/powerpoint/2010/main" val="2069475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pour motif économique</a:t>
            </a:r>
            <a:endParaRPr lang="fr-FR" dirty="0"/>
          </a:p>
        </p:txBody>
      </p:sp>
      <p:sp>
        <p:nvSpPr>
          <p:cNvPr id="3" name="Espace réservé du contenu 2"/>
          <p:cNvSpPr>
            <a:spLocks noGrp="1"/>
          </p:cNvSpPr>
          <p:nvPr>
            <p:ph idx="1"/>
          </p:nvPr>
        </p:nvSpPr>
        <p:spPr/>
        <p:txBody>
          <a:bodyPr>
            <a:normAutofit/>
          </a:bodyPr>
          <a:lstStyle/>
          <a:p>
            <a:r>
              <a:rPr lang="fr-FR" b="1" dirty="0" smtClean="0">
                <a:solidFill>
                  <a:schemeClr val="accent1">
                    <a:lumMod val="75000"/>
                  </a:schemeClr>
                </a:solidFill>
              </a:rPr>
              <a:t>Une nouvelle définition du motif économique (loi El </a:t>
            </a:r>
            <a:r>
              <a:rPr lang="fr-FR" b="1" dirty="0" err="1" smtClean="0">
                <a:solidFill>
                  <a:schemeClr val="accent1">
                    <a:lumMod val="75000"/>
                  </a:schemeClr>
                </a:solidFill>
              </a:rPr>
              <a:t>Khomri</a:t>
            </a:r>
            <a:r>
              <a:rPr lang="fr-FR" b="1" dirty="0" smtClean="0">
                <a:solidFill>
                  <a:schemeClr val="accent1">
                    <a:lumMod val="75000"/>
                  </a:schemeClr>
                </a:solidFill>
              </a:rPr>
              <a:t>)</a:t>
            </a:r>
          </a:p>
          <a:p>
            <a:pPr marL="109728" indent="0">
              <a:lnSpc>
                <a:spcPct val="150000"/>
              </a:lnSpc>
              <a:buNone/>
            </a:pPr>
            <a:endParaRPr lang="fr-FR" dirty="0">
              <a:solidFill>
                <a:schemeClr val="accent1">
                  <a:lumMod val="75000"/>
                </a:schemeClr>
              </a:solidFill>
            </a:endParaRPr>
          </a:p>
          <a:p>
            <a:r>
              <a:rPr lang="fr-FR" b="1" dirty="0">
                <a:solidFill>
                  <a:schemeClr val="accent1">
                    <a:lumMod val="75000"/>
                  </a:schemeClr>
                </a:solidFill>
              </a:rPr>
              <a:t>Une procédure variable </a:t>
            </a:r>
            <a:r>
              <a:rPr lang="fr-FR" dirty="0"/>
              <a:t>selon l’importance du nombre de salariés concernés</a:t>
            </a:r>
          </a:p>
          <a:p>
            <a:pPr lvl="1"/>
            <a:r>
              <a:rPr lang="fr-FR" dirty="0"/>
              <a:t>Licenciement individuel pour motif économique</a:t>
            </a:r>
          </a:p>
          <a:p>
            <a:pPr lvl="1"/>
            <a:r>
              <a:rPr lang="fr-FR" dirty="0"/>
              <a:t>Licenciement de moins de 10 salariés en  30 jours</a:t>
            </a:r>
          </a:p>
          <a:p>
            <a:pPr lvl="1"/>
            <a:r>
              <a:rPr lang="fr-FR" dirty="0"/>
              <a:t>Licenciement de plus de 10 salariés en 30 jours</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80</a:t>
            </a:fld>
            <a:endParaRPr lang="fr-FR"/>
          </a:p>
        </p:txBody>
      </p:sp>
    </p:spTree>
    <p:extLst>
      <p:ext uri="{BB962C8B-B14F-4D97-AF65-F5344CB8AC3E}">
        <p14:creationId xmlns:p14="http://schemas.microsoft.com/office/powerpoint/2010/main" val="580450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a:t>Le motif économique : </a:t>
            </a:r>
            <a:r>
              <a:rPr lang="fr-FR" dirty="0" smtClean="0"/>
              <a:t> nouvelle définition (loi El </a:t>
            </a:r>
            <a:r>
              <a:rPr lang="fr-FR" dirty="0" err="1" smtClean="0"/>
              <a:t>Khomry</a:t>
            </a:r>
            <a:r>
              <a:rPr lang="fr-FR" dirty="0" smtClean="0"/>
              <a:t>)</a:t>
            </a:r>
            <a:endParaRPr lang="fr-FR" dirty="0"/>
          </a:p>
        </p:txBody>
      </p:sp>
      <p:sp>
        <p:nvSpPr>
          <p:cNvPr id="3" name="Espace réservé du contenu 2"/>
          <p:cNvSpPr>
            <a:spLocks noGrp="1"/>
          </p:cNvSpPr>
          <p:nvPr>
            <p:ph idx="1"/>
          </p:nvPr>
        </p:nvSpPr>
        <p:spPr/>
        <p:txBody>
          <a:bodyPr>
            <a:normAutofit/>
          </a:bodyPr>
          <a:lstStyle/>
          <a:p>
            <a:r>
              <a:rPr lang="fr-FR" sz="2000" b="0" dirty="0" smtClean="0"/>
              <a:t>« </a:t>
            </a:r>
            <a:r>
              <a:rPr lang="fr-FR" sz="2400" b="0" dirty="0" smtClean="0"/>
              <a:t>le </a:t>
            </a:r>
            <a:r>
              <a:rPr lang="fr-FR" sz="2400" b="0" dirty="0"/>
              <a:t>licenciement effectué par un employeur pour un ou plusieurs </a:t>
            </a:r>
            <a:r>
              <a:rPr lang="fr-FR" sz="2400" b="0" dirty="0">
                <a:solidFill>
                  <a:schemeClr val="bg2">
                    <a:lumMod val="25000"/>
                  </a:schemeClr>
                </a:solidFill>
              </a:rPr>
              <a:t>motifs non inhérents à la personne du salarié</a:t>
            </a:r>
            <a:r>
              <a:rPr lang="fr-FR" sz="2400" b="0" dirty="0"/>
              <a:t>, </a:t>
            </a:r>
            <a:r>
              <a:rPr lang="fr-FR" sz="2400" b="0" dirty="0" smtClean="0"/>
              <a:t>résultant </a:t>
            </a:r>
            <a:r>
              <a:rPr lang="fr-FR" sz="2400" u="sng" dirty="0"/>
              <a:t>d’une </a:t>
            </a:r>
            <a:r>
              <a:rPr lang="fr-FR" sz="2400" u="sng" dirty="0">
                <a:solidFill>
                  <a:schemeClr val="bg2">
                    <a:lumMod val="25000"/>
                  </a:schemeClr>
                </a:solidFill>
              </a:rPr>
              <a:t>suppression</a:t>
            </a:r>
            <a:r>
              <a:rPr lang="fr-FR" sz="2400" u="sng" dirty="0"/>
              <a:t> ou </a:t>
            </a:r>
            <a:r>
              <a:rPr lang="fr-FR" sz="2400" u="sng" dirty="0">
                <a:solidFill>
                  <a:schemeClr val="bg2">
                    <a:lumMod val="25000"/>
                  </a:schemeClr>
                </a:solidFill>
              </a:rPr>
              <a:t>transformation d’emploi</a:t>
            </a:r>
            <a:r>
              <a:rPr lang="fr-FR" sz="2400" u="sng" dirty="0"/>
              <a:t> </a:t>
            </a:r>
            <a:r>
              <a:rPr lang="fr-FR" sz="2400" b="0" dirty="0"/>
              <a:t>ou d’une modification , refusée par le salarié d’un élément essentiel du contrat de </a:t>
            </a:r>
            <a:r>
              <a:rPr lang="fr-FR" sz="2400" b="0" dirty="0" smtClean="0"/>
              <a:t>travail </a:t>
            </a:r>
            <a:r>
              <a:rPr lang="fr-FR" sz="2400" dirty="0" smtClean="0">
                <a:solidFill>
                  <a:schemeClr val="bg2">
                    <a:lumMod val="25000"/>
                  </a:schemeClr>
                </a:solidFill>
              </a:rPr>
              <a:t>consécutive</a:t>
            </a:r>
            <a:r>
              <a:rPr lang="fr-FR" sz="2400" b="0" dirty="0" smtClean="0"/>
              <a:t> </a:t>
            </a:r>
            <a:r>
              <a:rPr lang="fr-FR" sz="2400" b="0" dirty="0"/>
              <a:t>notamment </a:t>
            </a:r>
            <a:r>
              <a:rPr lang="fr-FR" sz="2000" b="0" dirty="0" smtClean="0"/>
              <a:t>:</a:t>
            </a:r>
          </a:p>
          <a:p>
            <a:pPr lvl="1">
              <a:buFont typeface="Arial" panose="020B0604020202020204" pitchFamily="34" charset="0"/>
              <a:buChar char="•"/>
            </a:pPr>
            <a:r>
              <a:rPr lang="fr-FR" sz="2000" dirty="0" smtClean="0"/>
              <a:t>À des mutations technologiques</a:t>
            </a:r>
          </a:p>
          <a:p>
            <a:pPr lvl="1">
              <a:buFont typeface="Arial" panose="020B0604020202020204" pitchFamily="34" charset="0"/>
              <a:buChar char="•"/>
            </a:pPr>
            <a:r>
              <a:rPr lang="fr-FR" sz="2000" dirty="0" smtClean="0"/>
              <a:t>À une réorganisation de l’entreprise nécessaire à la sauvegarde de </a:t>
            </a:r>
            <a:r>
              <a:rPr lang="fr-FR" sz="2000" dirty="0"/>
              <a:t>s</a:t>
            </a:r>
            <a:r>
              <a:rPr lang="fr-FR" sz="2000" dirty="0" smtClean="0"/>
              <a:t>a compétitivité</a:t>
            </a:r>
          </a:p>
          <a:p>
            <a:pPr lvl="1">
              <a:buFont typeface="Arial" panose="020B0604020202020204" pitchFamily="34" charset="0"/>
              <a:buChar char="•"/>
            </a:pPr>
            <a:r>
              <a:rPr lang="fr-FR" sz="2000" dirty="0" smtClean="0"/>
              <a:t>À la cessation d’activité de l’entreprise</a:t>
            </a:r>
          </a:p>
          <a:p>
            <a:endParaRPr lang="fr-FR" dirty="0"/>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81</a:t>
            </a:fld>
            <a:endParaRPr lang="fr-FR"/>
          </a:p>
        </p:txBody>
      </p:sp>
    </p:spTree>
    <p:extLst>
      <p:ext uri="{BB962C8B-B14F-4D97-AF65-F5344CB8AC3E}">
        <p14:creationId xmlns:p14="http://schemas.microsoft.com/office/powerpoint/2010/main" val="4222990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1"/>
            <a:r>
              <a:rPr lang="fr-FR" sz="2400" dirty="0"/>
              <a:t>à des </a:t>
            </a:r>
            <a:r>
              <a:rPr lang="fr-FR" sz="2400" dirty="0">
                <a:solidFill>
                  <a:schemeClr val="bg2">
                    <a:lumMod val="25000"/>
                  </a:schemeClr>
                </a:solidFill>
              </a:rPr>
              <a:t>difficultés économiques</a:t>
            </a:r>
            <a:r>
              <a:rPr lang="fr-FR" sz="2400" dirty="0"/>
              <a:t> caractérisées soit par l’évolution significative d’au moins un indicateur économique tel qu’une </a:t>
            </a:r>
            <a:r>
              <a:rPr lang="fr-FR" sz="2400" u="sng" dirty="0"/>
              <a:t>baisse des commandes </a:t>
            </a:r>
            <a:r>
              <a:rPr lang="fr-FR" sz="2400" dirty="0"/>
              <a:t>ou </a:t>
            </a:r>
            <a:r>
              <a:rPr lang="fr-FR" sz="2400" u="sng" dirty="0"/>
              <a:t>du chiffre d’affaires</a:t>
            </a:r>
            <a:r>
              <a:rPr lang="fr-FR" sz="2400" dirty="0"/>
              <a:t>, </a:t>
            </a:r>
            <a:r>
              <a:rPr lang="fr-FR" sz="2400" u="sng" dirty="0"/>
              <a:t>des pertes d’exploitation ou une dégradation de la trésorerie </a:t>
            </a:r>
            <a:r>
              <a:rPr lang="fr-FR" sz="2400" dirty="0"/>
              <a:t>ou de l’excédent brut d’exploitation soit par tout autre élément de nature à justifier de ces difficultés</a:t>
            </a:r>
            <a:endParaRPr lang="fr-FR" sz="2400" dirty="0">
              <a:solidFill>
                <a:schemeClr val="bg2">
                  <a:lumMod val="25000"/>
                </a:schemeClr>
              </a:solidFill>
            </a:endParaRPr>
          </a:p>
          <a:p>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82</a:t>
            </a:fld>
            <a:endParaRPr lang="fr-FR"/>
          </a:p>
        </p:txBody>
      </p:sp>
      <p:sp>
        <p:nvSpPr>
          <p:cNvPr id="4" name="Titre 3"/>
          <p:cNvSpPr>
            <a:spLocks noGrp="1"/>
          </p:cNvSpPr>
          <p:nvPr>
            <p:ph type="title"/>
          </p:nvPr>
        </p:nvSpPr>
        <p:spPr/>
        <p:txBody>
          <a:bodyPr/>
          <a:lstStyle/>
          <a:p>
            <a:r>
              <a:rPr lang="fr-FR" dirty="0"/>
              <a:t>Le motif économique</a:t>
            </a:r>
          </a:p>
        </p:txBody>
      </p:sp>
      <p:sp>
        <p:nvSpPr>
          <p:cNvPr id="5" name="Étoile à 7 branches 4"/>
          <p:cNvSpPr/>
          <p:nvPr/>
        </p:nvSpPr>
        <p:spPr>
          <a:xfrm>
            <a:off x="-19496" y="1988840"/>
            <a:ext cx="1152128" cy="936104"/>
          </a:xfrm>
          <a:prstGeom prst="star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rPr>
              <a:t>New</a:t>
            </a:r>
            <a:endParaRPr lang="fr-FR" sz="1600" dirty="0">
              <a:solidFill>
                <a:schemeClr val="tx1"/>
              </a:solidFill>
            </a:endParaRPr>
          </a:p>
        </p:txBody>
      </p:sp>
    </p:spTree>
    <p:extLst>
      <p:ext uri="{BB962C8B-B14F-4D97-AF65-F5344CB8AC3E}">
        <p14:creationId xmlns:p14="http://schemas.microsoft.com/office/powerpoint/2010/main" val="174780914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Motif économique (suite)</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Une baisse significative des commandes ou du CA est constituée dès lors que la durée de cette baisse est en comparaison avec la même période de l’année précédente au moins égale à :</a:t>
            </a:r>
          </a:p>
          <a:p>
            <a:pPr>
              <a:buFont typeface="Arial" panose="020B0604020202020204" pitchFamily="34" charset="0"/>
              <a:buChar char="•"/>
            </a:pPr>
            <a:r>
              <a:rPr lang="fr-FR" dirty="0" smtClean="0"/>
              <a:t> 1 trimestre pour une entreprise de moins de 11 salariés</a:t>
            </a:r>
          </a:p>
          <a:p>
            <a:pPr>
              <a:buFont typeface="Arial" panose="020B0604020202020204" pitchFamily="34" charset="0"/>
              <a:buChar char="•"/>
            </a:pPr>
            <a:r>
              <a:rPr lang="fr-FR" dirty="0" smtClean="0"/>
              <a:t>2  trimestres consécutifs pour une entreprise de plus de 11 salariés mais moins de 50 salariés</a:t>
            </a:r>
          </a:p>
          <a:p>
            <a:pPr>
              <a:buFont typeface="Arial" panose="020B0604020202020204" pitchFamily="34" charset="0"/>
              <a:buChar char="•"/>
            </a:pPr>
            <a:r>
              <a:rPr lang="fr-FR" dirty="0" smtClean="0"/>
              <a:t>3 trimestres consécutifs pour une entreprise d’au moins 50 salariés et de moins de 300 salariés</a:t>
            </a:r>
          </a:p>
          <a:p>
            <a:pPr>
              <a:buFont typeface="Arial" panose="020B0604020202020204" pitchFamily="34" charset="0"/>
              <a:buChar char="•"/>
            </a:pPr>
            <a:r>
              <a:rPr lang="fr-FR" dirty="0" smtClean="0"/>
              <a:t>4 trimestres consécutifs pour une entreprise de 300 salariés et plus</a:t>
            </a:r>
            <a:endParaRPr lang="fr-FR" dirty="0"/>
          </a:p>
        </p:txBody>
      </p:sp>
      <p:sp>
        <p:nvSpPr>
          <p:cNvPr id="4" name="Espace réservé du numéro de diapositive 3"/>
          <p:cNvSpPr>
            <a:spLocks noGrp="1"/>
          </p:cNvSpPr>
          <p:nvPr>
            <p:ph type="sldNum" sz="quarter" idx="12"/>
          </p:nvPr>
        </p:nvSpPr>
        <p:spPr/>
        <p:txBody>
          <a:bodyPr/>
          <a:lstStyle/>
          <a:p>
            <a:fld id="{0F3E1215-5B54-4D98-80C4-58DF8A278741}" type="slidenum">
              <a:rPr lang="fr-FR" smtClean="0"/>
              <a:t>83</a:t>
            </a:fld>
            <a:endParaRPr lang="fr-FR"/>
          </a:p>
        </p:txBody>
      </p:sp>
    </p:spTree>
    <p:extLst>
      <p:ext uri="{BB962C8B-B14F-4D97-AF65-F5344CB8AC3E}">
        <p14:creationId xmlns:p14="http://schemas.microsoft.com/office/powerpoint/2010/main" val="3306771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solidFill>
                  <a:schemeClr val="accent1">
                    <a:lumMod val="75000"/>
                  </a:schemeClr>
                </a:solidFill>
              </a:rPr>
              <a:t>Obligation de reclassement </a:t>
            </a:r>
            <a:r>
              <a:rPr lang="fr-FR" dirty="0" smtClean="0"/>
              <a:t>préalable à la procédure</a:t>
            </a:r>
          </a:p>
          <a:p>
            <a:r>
              <a:rPr lang="fr-FR" dirty="0" smtClean="0">
                <a:solidFill>
                  <a:schemeClr val="accent1">
                    <a:lumMod val="75000"/>
                  </a:schemeClr>
                </a:solidFill>
              </a:rPr>
              <a:t>Critères d’ordre du licenciement </a:t>
            </a:r>
            <a:r>
              <a:rPr lang="fr-FR" dirty="0" smtClean="0"/>
              <a:t>afin de déterminer les salariés à licencier</a:t>
            </a:r>
          </a:p>
          <a:p>
            <a:r>
              <a:rPr lang="fr-FR" dirty="0" smtClean="0">
                <a:solidFill>
                  <a:schemeClr val="accent1">
                    <a:lumMod val="75000"/>
                  </a:schemeClr>
                </a:solidFill>
              </a:rPr>
              <a:t>Proposition par l’employeur d’un contrat destiné à faciliter leur retour à l’emploi</a:t>
            </a:r>
          </a:p>
          <a:p>
            <a:pPr lvl="1"/>
            <a:r>
              <a:rPr lang="fr-FR" dirty="0" smtClean="0"/>
              <a:t>Contrat de Sécurisation Professionnelle (CSP) si entreprise &lt;1000 salariés</a:t>
            </a:r>
          </a:p>
          <a:p>
            <a:pPr lvl="1"/>
            <a:r>
              <a:rPr lang="fr-FR" dirty="0" smtClean="0"/>
              <a:t>Congé de reclassement si entreprise &gt; 1000 salariés </a:t>
            </a:r>
          </a:p>
          <a:p>
            <a:r>
              <a:rPr lang="fr-FR" dirty="0" smtClean="0">
                <a:solidFill>
                  <a:schemeClr val="accent1">
                    <a:lumMod val="75000"/>
                  </a:schemeClr>
                </a:solidFill>
              </a:rPr>
              <a:t>Priorité de réembauche </a:t>
            </a:r>
            <a:r>
              <a:rPr lang="fr-FR" dirty="0" smtClean="0"/>
              <a:t>pour tout salarié licencié pour motif économique</a:t>
            </a:r>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84</a:t>
            </a:fld>
            <a:endParaRPr lang="fr-FR"/>
          </a:p>
        </p:txBody>
      </p:sp>
      <p:sp>
        <p:nvSpPr>
          <p:cNvPr id="4" name="Titre 3"/>
          <p:cNvSpPr>
            <a:spLocks noGrp="1"/>
          </p:cNvSpPr>
          <p:nvPr>
            <p:ph type="title"/>
          </p:nvPr>
        </p:nvSpPr>
        <p:spPr/>
        <p:txBody>
          <a:bodyPr>
            <a:normAutofit fontScale="90000"/>
          </a:bodyPr>
          <a:lstStyle/>
          <a:p>
            <a:r>
              <a:rPr lang="fr-FR" dirty="0" smtClean="0"/>
              <a:t>Règles communes </a:t>
            </a:r>
            <a:r>
              <a:rPr lang="fr-FR" sz="3100" dirty="0" smtClean="0"/>
              <a:t>(valable pour les 3 procédures de licenciement éco)</a:t>
            </a:r>
            <a:endParaRPr lang="fr-FR" sz="3100" dirty="0"/>
          </a:p>
        </p:txBody>
      </p:sp>
    </p:spTree>
    <p:extLst>
      <p:ext uri="{BB962C8B-B14F-4D97-AF65-F5344CB8AC3E}">
        <p14:creationId xmlns:p14="http://schemas.microsoft.com/office/powerpoint/2010/main" val="388127767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solidFill>
                  <a:schemeClr val="accent1">
                    <a:lumMod val="75000"/>
                  </a:schemeClr>
                </a:solidFill>
              </a:rPr>
              <a:t>Obligation de reclassement </a:t>
            </a:r>
            <a:r>
              <a:rPr lang="fr-FR" dirty="0" smtClean="0"/>
              <a:t>préalable à la procédure</a:t>
            </a:r>
          </a:p>
          <a:p>
            <a:r>
              <a:rPr lang="fr-FR" dirty="0" smtClean="0">
                <a:solidFill>
                  <a:schemeClr val="accent1">
                    <a:lumMod val="75000"/>
                  </a:schemeClr>
                </a:solidFill>
              </a:rPr>
              <a:t>Critères d’ordre du licenciement </a:t>
            </a:r>
            <a:r>
              <a:rPr lang="fr-FR" dirty="0" smtClean="0"/>
              <a:t>afin de déterminer les salariés à licencier</a:t>
            </a:r>
          </a:p>
          <a:p>
            <a:r>
              <a:rPr lang="fr-FR" dirty="0" smtClean="0">
                <a:solidFill>
                  <a:schemeClr val="accent1">
                    <a:lumMod val="75000"/>
                  </a:schemeClr>
                </a:solidFill>
              </a:rPr>
              <a:t>Proposition par l’employeur d’un contrat destiné à faciliter leur retour à l’emploi</a:t>
            </a:r>
          </a:p>
          <a:p>
            <a:pPr lvl="1"/>
            <a:r>
              <a:rPr lang="fr-FR" dirty="0" smtClean="0"/>
              <a:t>Contrat de Sécurisation Professionnelle (CSP) si entreprise &lt;1000 salariés</a:t>
            </a:r>
          </a:p>
          <a:p>
            <a:pPr lvl="1"/>
            <a:r>
              <a:rPr lang="fr-FR" dirty="0" smtClean="0"/>
              <a:t>Congé de reclassement si entreprise &gt; 1000 salariés </a:t>
            </a:r>
          </a:p>
          <a:p>
            <a:r>
              <a:rPr lang="fr-FR" dirty="0" smtClean="0">
                <a:solidFill>
                  <a:schemeClr val="accent1">
                    <a:lumMod val="75000"/>
                  </a:schemeClr>
                </a:solidFill>
              </a:rPr>
              <a:t>Priorité de réembauche </a:t>
            </a:r>
            <a:r>
              <a:rPr lang="fr-FR" dirty="0" smtClean="0"/>
              <a:t>pour tout salarié licencié pour motif économique</a:t>
            </a:r>
            <a:endParaRPr lang="fr-FR" dirty="0"/>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85</a:t>
            </a:fld>
            <a:endParaRPr lang="fr-FR"/>
          </a:p>
        </p:txBody>
      </p:sp>
      <p:sp>
        <p:nvSpPr>
          <p:cNvPr id="4" name="Titre 3"/>
          <p:cNvSpPr>
            <a:spLocks noGrp="1"/>
          </p:cNvSpPr>
          <p:nvPr>
            <p:ph type="title"/>
          </p:nvPr>
        </p:nvSpPr>
        <p:spPr/>
        <p:txBody>
          <a:bodyPr>
            <a:normAutofit fontScale="90000"/>
          </a:bodyPr>
          <a:lstStyle/>
          <a:p>
            <a:r>
              <a:rPr lang="fr-FR" dirty="0" smtClean="0"/>
              <a:t>Règles communes </a:t>
            </a:r>
            <a:r>
              <a:rPr lang="fr-FR" sz="3100" dirty="0" smtClean="0"/>
              <a:t>(valable pour les 3 procédures de licenciement éco)</a:t>
            </a:r>
            <a:endParaRPr lang="fr-FR" sz="3100" dirty="0"/>
          </a:p>
        </p:txBody>
      </p:sp>
    </p:spTree>
    <p:extLst>
      <p:ext uri="{BB962C8B-B14F-4D97-AF65-F5344CB8AC3E}">
        <p14:creationId xmlns:p14="http://schemas.microsoft.com/office/powerpoint/2010/main" val="38812776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L’obligation de reclassement préalable (</a:t>
            </a:r>
            <a:r>
              <a:rPr lang="fr-FR" sz="3100" dirty="0" smtClean="0"/>
              <a:t>pour les 3 procédures</a:t>
            </a:r>
            <a:r>
              <a:rPr lang="fr-FR" dirty="0" smtClean="0"/>
              <a:t>)</a:t>
            </a:r>
            <a:endParaRPr lang="fr-FR" dirty="0"/>
          </a:p>
        </p:txBody>
      </p:sp>
      <p:sp>
        <p:nvSpPr>
          <p:cNvPr id="3" name="Espace réservé du contenu 2"/>
          <p:cNvSpPr>
            <a:spLocks noGrp="1"/>
          </p:cNvSpPr>
          <p:nvPr>
            <p:ph idx="1"/>
          </p:nvPr>
        </p:nvSpPr>
        <p:spPr/>
        <p:txBody>
          <a:bodyPr>
            <a:normAutofit fontScale="85000" lnSpcReduction="20000"/>
          </a:bodyPr>
          <a:lstStyle/>
          <a:p>
            <a:r>
              <a:rPr lang="fr-FR" sz="3200" b="1" dirty="0">
                <a:solidFill>
                  <a:schemeClr val="accent2">
                    <a:lumMod val="75000"/>
                  </a:schemeClr>
                </a:solidFill>
              </a:rPr>
              <a:t>Obligation de reclassement avant de licencier</a:t>
            </a:r>
          </a:p>
          <a:p>
            <a:r>
              <a:rPr lang="fr-FR" sz="2800" dirty="0"/>
              <a:t>Le reclassement, une obligation de moyens : </a:t>
            </a:r>
            <a:r>
              <a:rPr lang="fr-FR" sz="2800" b="1" dirty="0"/>
              <a:t>interne et externe </a:t>
            </a:r>
            <a:endParaRPr lang="fr-FR" sz="2800" dirty="0"/>
          </a:p>
          <a:p>
            <a:r>
              <a:rPr lang="fr-FR" sz="2800" dirty="0"/>
              <a:t>Le licenciement ne peut intervenir que si tous les efforts d'adaptation (réduction de la durée du travail, passage à temps partiel, développement d'activités nouvelles, …) et de formation ont été réalisés et que le reclassement du salarié est impossible.</a:t>
            </a:r>
          </a:p>
          <a:p>
            <a:pPr marL="0" indent="0">
              <a:buNone/>
            </a:pPr>
            <a:endParaRPr lang="fr-FR" sz="2800" b="1" dirty="0"/>
          </a:p>
          <a:p>
            <a:r>
              <a:rPr lang="fr-FR" sz="3200" b="1" dirty="0">
                <a:solidFill>
                  <a:srgbClr val="C00000"/>
                </a:solidFill>
              </a:rPr>
              <a:t>Le non‐respect </a:t>
            </a:r>
            <a:r>
              <a:rPr lang="fr-FR" sz="3200" dirty="0">
                <a:solidFill>
                  <a:srgbClr val="C00000"/>
                </a:solidFill>
              </a:rPr>
              <a:t>de cette obligation constitutive de la cause économique </a:t>
            </a:r>
            <a:r>
              <a:rPr lang="fr-FR" sz="3200" b="1" dirty="0">
                <a:solidFill>
                  <a:srgbClr val="C00000"/>
                </a:solidFill>
              </a:rPr>
              <a:t>prive le licenciement de cause réelle et sérieuse</a:t>
            </a:r>
            <a:r>
              <a:rPr lang="fr-FR" sz="2800" dirty="0">
                <a:solidFill>
                  <a:srgbClr val="C00000"/>
                </a:solidFill>
              </a:rPr>
              <a:t>.</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86</a:t>
            </a:fld>
            <a:endParaRPr lang="fr-FR"/>
          </a:p>
        </p:txBody>
      </p:sp>
    </p:spTree>
    <p:extLst>
      <p:ext uri="{BB962C8B-B14F-4D97-AF65-F5344CB8AC3E}">
        <p14:creationId xmlns:p14="http://schemas.microsoft.com/office/powerpoint/2010/main" val="1225517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solidFill>
                  <a:srgbClr val="CC0000"/>
                </a:solidFill>
              </a:rPr>
              <a:t>Le choix des salariés licenciés repose sur des critères </a:t>
            </a:r>
            <a:r>
              <a:rPr lang="fr-FR" dirty="0" smtClean="0"/>
              <a:t>que l’employeur peut pondérer :</a:t>
            </a:r>
          </a:p>
          <a:p>
            <a:pPr lvl="1">
              <a:buFont typeface="Arial" panose="020B0604020202020204" pitchFamily="34" charset="0"/>
              <a:buChar char="•"/>
            </a:pPr>
            <a:r>
              <a:rPr lang="fr-FR" dirty="0" smtClean="0"/>
              <a:t>La charge de famille</a:t>
            </a:r>
          </a:p>
          <a:p>
            <a:pPr lvl="1">
              <a:buFont typeface="Arial" panose="020B0604020202020204" pitchFamily="34" charset="0"/>
              <a:buChar char="•"/>
            </a:pPr>
            <a:r>
              <a:rPr lang="fr-FR" dirty="0" smtClean="0"/>
              <a:t>l’ancienneté dans l’entreprise</a:t>
            </a:r>
          </a:p>
          <a:p>
            <a:pPr lvl="1">
              <a:buFont typeface="Arial" panose="020B0604020202020204" pitchFamily="34" charset="0"/>
              <a:buChar char="•"/>
            </a:pPr>
            <a:r>
              <a:rPr lang="fr-FR" dirty="0" smtClean="0"/>
              <a:t>La situation des salariés présentant des caractéristiques rendant difficile leur réinsertion</a:t>
            </a:r>
          </a:p>
          <a:p>
            <a:pPr lvl="1">
              <a:buFont typeface="Arial" panose="020B0604020202020204" pitchFamily="34" charset="0"/>
              <a:buChar char="•"/>
            </a:pPr>
            <a:r>
              <a:rPr lang="fr-FR" dirty="0" smtClean="0"/>
              <a:t>Les qualités professionnelles appréciées par catégorie </a:t>
            </a:r>
          </a:p>
          <a:p>
            <a:pPr>
              <a:buFont typeface="Arial" panose="020B0604020202020204" pitchFamily="34" charset="0"/>
              <a:buChar char="•"/>
            </a:pPr>
            <a:r>
              <a:rPr lang="fr-FR" dirty="0" smtClean="0"/>
              <a:t>Liste non limitative : l’employeur peut la compléter</a:t>
            </a:r>
            <a:endParaRPr lang="fr-FR" dirty="0"/>
          </a:p>
        </p:txBody>
      </p:sp>
      <p:sp>
        <p:nvSpPr>
          <p:cNvPr id="3" name="Titre 2"/>
          <p:cNvSpPr>
            <a:spLocks noGrp="1"/>
          </p:cNvSpPr>
          <p:nvPr>
            <p:ph type="title"/>
          </p:nvPr>
        </p:nvSpPr>
        <p:spPr/>
        <p:txBody>
          <a:bodyPr>
            <a:normAutofit fontScale="90000"/>
          </a:bodyPr>
          <a:lstStyle/>
          <a:p>
            <a:r>
              <a:rPr lang="fr-FR" dirty="0" smtClean="0"/>
              <a:t>Les critères d’ordre de licenciement</a:t>
            </a:r>
            <a:endParaRPr lang="fr-FR" dirty="0"/>
          </a:p>
        </p:txBody>
      </p:sp>
      <p:sp>
        <p:nvSpPr>
          <p:cNvPr id="4" name="Flèche droite 3"/>
          <p:cNvSpPr/>
          <p:nvPr/>
        </p:nvSpPr>
        <p:spPr>
          <a:xfrm>
            <a:off x="685172" y="5517232"/>
            <a:ext cx="1080120" cy="288032"/>
          </a:xfrm>
          <a:prstGeom prst="rightArrow">
            <a:avLst/>
          </a:prstGeom>
          <a:solidFill>
            <a:srgbClr val="C0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2101802" y="5451377"/>
            <a:ext cx="6324167" cy="369332"/>
          </a:xfrm>
          <a:prstGeom prst="rect">
            <a:avLst/>
          </a:prstGeom>
          <a:solidFill>
            <a:schemeClr val="bg1"/>
          </a:solidFill>
          <a:ln>
            <a:noFill/>
          </a:ln>
        </p:spPr>
        <p:txBody>
          <a:bodyPr wrap="none" rtlCol="0">
            <a:spAutoFit/>
          </a:bodyPr>
          <a:lstStyle/>
          <a:p>
            <a:r>
              <a:rPr lang="fr-FR" dirty="0" smtClean="0"/>
              <a:t>Appréciation des critères par catégorie professionnelle</a:t>
            </a:r>
            <a:endParaRPr lang="fr-FR" dirty="0"/>
          </a:p>
        </p:txBody>
      </p:sp>
    </p:spTree>
    <p:extLst>
      <p:ext uri="{BB962C8B-B14F-4D97-AF65-F5344CB8AC3E}">
        <p14:creationId xmlns:p14="http://schemas.microsoft.com/office/powerpoint/2010/main" val="1956908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Priorité de réembauche</a:t>
            </a:r>
            <a:endParaRPr lang="fr-FR" dirty="0"/>
          </a:p>
        </p:txBody>
      </p:sp>
      <p:sp>
        <p:nvSpPr>
          <p:cNvPr id="3" name="Espace réservé du contenu 2"/>
          <p:cNvSpPr>
            <a:spLocks noGrp="1"/>
          </p:cNvSpPr>
          <p:nvPr>
            <p:ph idx="1"/>
          </p:nvPr>
        </p:nvSpPr>
        <p:spPr/>
        <p:txBody>
          <a:bodyPr/>
          <a:lstStyle/>
          <a:p>
            <a:r>
              <a:rPr lang="fr-FR" dirty="0"/>
              <a:t>Pour tout salarié licencié pour motif économique</a:t>
            </a:r>
          </a:p>
          <a:p>
            <a:r>
              <a:rPr lang="fr-FR" dirty="0"/>
              <a:t>Durée d’un an après la rupture du contrat</a:t>
            </a:r>
          </a:p>
          <a:p>
            <a:r>
              <a:rPr lang="fr-FR" dirty="0"/>
              <a:t>Conditions</a:t>
            </a:r>
          </a:p>
          <a:p>
            <a:pPr lvl="1"/>
            <a:r>
              <a:rPr lang="fr-FR" dirty="0"/>
              <a:t>Si nouveaux postes dans l’entreprise</a:t>
            </a:r>
          </a:p>
          <a:p>
            <a:pPr lvl="1"/>
            <a:r>
              <a:rPr lang="fr-FR" dirty="0"/>
              <a:t>Si le salarié en fait la demande</a:t>
            </a:r>
          </a:p>
          <a:p>
            <a:r>
              <a:rPr lang="fr-FR" dirty="0"/>
              <a:t>Sanctions pour l’employeur si non respect de cette priorité de réembauche</a:t>
            </a:r>
          </a:p>
          <a:p>
            <a:pPr lvl="1"/>
            <a:r>
              <a:rPr lang="fr-FR" dirty="0"/>
              <a:t>Indemnité au moins = 2 mois de salaire</a:t>
            </a:r>
          </a:p>
          <a:p>
            <a:endParaRPr lang="fr-FR" dirty="0"/>
          </a:p>
          <a:p>
            <a:endParaRPr lang="fr-FR" dirty="0"/>
          </a:p>
        </p:txBody>
      </p:sp>
    </p:spTree>
    <p:extLst>
      <p:ext uri="{BB962C8B-B14F-4D97-AF65-F5344CB8AC3E}">
        <p14:creationId xmlns:p14="http://schemas.microsoft.com/office/powerpoint/2010/main" val="3885735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 licenciement économique &gt; 10 salariés</a:t>
            </a:r>
          </a:p>
        </p:txBody>
      </p:sp>
      <p:sp>
        <p:nvSpPr>
          <p:cNvPr id="3" name="Espace réservé du contenu 2"/>
          <p:cNvSpPr>
            <a:spLocks noGrp="1"/>
          </p:cNvSpPr>
          <p:nvPr>
            <p:ph idx="1"/>
          </p:nvPr>
        </p:nvSpPr>
        <p:spPr/>
        <p:txBody>
          <a:bodyPr/>
          <a:lstStyle/>
          <a:p>
            <a:r>
              <a:rPr lang="fr-FR" dirty="0" smtClean="0"/>
              <a:t>Pas d’entretien préalable</a:t>
            </a:r>
          </a:p>
          <a:p>
            <a:r>
              <a:rPr lang="fr-FR" dirty="0" smtClean="0"/>
              <a:t>Des consultations obligatoires du Comité d’Entreprise (CE)</a:t>
            </a:r>
          </a:p>
          <a:p>
            <a:r>
              <a:rPr lang="fr-FR" dirty="0" smtClean="0"/>
              <a:t>La création d’un </a:t>
            </a:r>
            <a:r>
              <a:rPr lang="fr-FR" b="1" dirty="0" smtClean="0"/>
              <a:t>Plan de Sauvegarde pour l’Emploi (PSE) négocié avec les syndicats ou élaboré par l’employeur</a:t>
            </a:r>
          </a:p>
          <a:p>
            <a:r>
              <a:rPr lang="fr-FR" dirty="0" smtClean="0"/>
              <a:t>Intervention de l’Etat par l’inspecteur du travail (DIRECCTE) plus ou moins importante (si PSE élaboré par employeur)</a:t>
            </a:r>
            <a:endParaRPr lang="fr-FR" dirty="0"/>
          </a:p>
        </p:txBody>
      </p:sp>
    </p:spTree>
    <p:extLst>
      <p:ext uri="{BB962C8B-B14F-4D97-AF65-F5344CB8AC3E}">
        <p14:creationId xmlns:p14="http://schemas.microsoft.com/office/powerpoint/2010/main" val="4173514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b="1" dirty="0" smtClean="0">
                <a:solidFill>
                  <a:schemeClr val="bg2">
                    <a:lumMod val="25000"/>
                  </a:schemeClr>
                </a:solidFill>
              </a:rPr>
              <a:t>Un accord collectif</a:t>
            </a:r>
            <a:endParaRPr lang="fr-FR" b="1" dirty="0">
              <a:solidFill>
                <a:schemeClr val="bg2">
                  <a:lumMod val="25000"/>
                </a:schemeClr>
              </a:solidFill>
            </a:endParaRPr>
          </a:p>
          <a:p>
            <a:pPr lvl="1"/>
            <a:r>
              <a:rPr lang="fr-FR" dirty="0"/>
              <a:t>Acte négocié entre entreprise et syndicats </a:t>
            </a:r>
            <a:r>
              <a:rPr lang="fr-FR" u="sng" dirty="0"/>
              <a:t>sur un sujet déterminé</a:t>
            </a:r>
            <a:r>
              <a:rPr lang="fr-FR" dirty="0"/>
              <a:t> (sénior, durée du travail, égalité hommes/femmes</a:t>
            </a:r>
            <a:r>
              <a:rPr lang="fr-FR" dirty="0" smtClean="0"/>
              <a:t>…)</a:t>
            </a:r>
          </a:p>
          <a:p>
            <a:r>
              <a:rPr lang="fr-FR" dirty="0" smtClean="0"/>
              <a:t>Plusieurs niveaux :</a:t>
            </a:r>
          </a:p>
          <a:p>
            <a:pPr lvl="1"/>
            <a:r>
              <a:rPr lang="fr-FR" dirty="0" smtClean="0"/>
              <a:t>Accord national interprofessionnel</a:t>
            </a:r>
          </a:p>
          <a:p>
            <a:pPr lvl="1"/>
            <a:r>
              <a:rPr lang="fr-FR" dirty="0" smtClean="0"/>
              <a:t>Accord de branche</a:t>
            </a:r>
          </a:p>
          <a:p>
            <a:pPr lvl="1"/>
            <a:r>
              <a:rPr lang="fr-FR" dirty="0" smtClean="0"/>
              <a:t>Accord de groupe</a:t>
            </a:r>
          </a:p>
          <a:p>
            <a:pPr lvl="1"/>
            <a:r>
              <a:rPr lang="fr-FR" dirty="0" smtClean="0"/>
              <a:t>Accord d’entreprise</a:t>
            </a:r>
          </a:p>
          <a:p>
            <a:pPr lvl="1"/>
            <a:r>
              <a:rPr lang="fr-FR" dirty="0" smtClean="0"/>
              <a:t>Accord d’établissement</a:t>
            </a:r>
            <a:endParaRPr lang="fr-FR" dirty="0"/>
          </a:p>
          <a:p>
            <a:r>
              <a:rPr lang="fr-FR" dirty="0" smtClean="0">
                <a:solidFill>
                  <a:schemeClr val="accent1"/>
                </a:solidFill>
              </a:rPr>
              <a:t>Aujourd’hui, l’accord d’entreprise est appelé à prendre de l’essor</a:t>
            </a:r>
            <a:endParaRPr lang="fr-FR" dirty="0">
              <a:solidFill>
                <a:schemeClr val="accent1"/>
              </a:solidFill>
            </a:endParaRPr>
          </a:p>
        </p:txBody>
      </p:sp>
      <p:sp>
        <p:nvSpPr>
          <p:cNvPr id="3" name="Espace réservé du numéro de diapositive 2"/>
          <p:cNvSpPr>
            <a:spLocks noGrp="1"/>
          </p:cNvSpPr>
          <p:nvPr>
            <p:ph type="sldNum" sz="quarter" idx="12"/>
          </p:nvPr>
        </p:nvSpPr>
        <p:spPr/>
        <p:txBody>
          <a:bodyPr/>
          <a:lstStyle/>
          <a:p>
            <a:fld id="{EEA4A130-079B-4FD0-B445-FD5F1E6C72F1}" type="slidenum">
              <a:rPr lang="fr-FR" smtClean="0"/>
              <a:t>9</a:t>
            </a:fld>
            <a:endParaRPr lang="fr-FR"/>
          </a:p>
        </p:txBody>
      </p:sp>
      <p:sp>
        <p:nvSpPr>
          <p:cNvPr id="4" name="Titre 3"/>
          <p:cNvSpPr>
            <a:spLocks noGrp="1"/>
          </p:cNvSpPr>
          <p:nvPr>
            <p:ph type="title"/>
          </p:nvPr>
        </p:nvSpPr>
        <p:spPr/>
        <p:txBody>
          <a:bodyPr>
            <a:normAutofit fontScale="90000"/>
          </a:bodyPr>
          <a:lstStyle/>
          <a:p>
            <a:r>
              <a:rPr lang="fr-FR" dirty="0"/>
              <a:t>Les sources  professionnelles </a:t>
            </a:r>
            <a:r>
              <a:rPr lang="fr-FR" dirty="0" smtClean="0"/>
              <a:t>négociées : l’accord collectif</a:t>
            </a:r>
            <a:endParaRPr lang="fr-FR" dirty="0"/>
          </a:p>
        </p:txBody>
      </p:sp>
    </p:spTree>
    <p:extLst>
      <p:ext uri="{BB962C8B-B14F-4D97-AF65-F5344CB8AC3E}">
        <p14:creationId xmlns:p14="http://schemas.microsoft.com/office/powerpoint/2010/main" val="35324354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avec flèche 2"/>
          <p:cNvCxnSpPr/>
          <p:nvPr/>
        </p:nvCxnSpPr>
        <p:spPr>
          <a:xfrm>
            <a:off x="532504" y="5536826"/>
            <a:ext cx="8447442" cy="1613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flipV="1">
            <a:off x="532504" y="2406351"/>
            <a:ext cx="0" cy="331604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7" name="Rectangle à coins arrondis 6"/>
          <p:cNvSpPr/>
          <p:nvPr/>
        </p:nvSpPr>
        <p:spPr>
          <a:xfrm>
            <a:off x="0" y="2406351"/>
            <a:ext cx="839097" cy="43568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smtClean="0">
                <a:solidFill>
                  <a:schemeClr val="tx1"/>
                </a:solidFill>
                <a:latin typeface="Arial" panose="020B0604020202020204" pitchFamily="34" charset="0"/>
                <a:cs typeface="Arial" panose="020B0604020202020204" pitchFamily="34" charset="0"/>
              </a:rPr>
              <a:t>Réunion  CE/CSE</a:t>
            </a:r>
            <a:endParaRPr lang="fr-FR" sz="1050" b="1" dirty="0">
              <a:solidFill>
                <a:schemeClr val="tx1"/>
              </a:solidFill>
              <a:latin typeface="Arial" panose="020B0604020202020204" pitchFamily="34" charset="0"/>
              <a:cs typeface="Arial" panose="020B0604020202020204" pitchFamily="34" charset="0"/>
            </a:endParaRPr>
          </a:p>
        </p:txBody>
      </p:sp>
      <p:sp>
        <p:nvSpPr>
          <p:cNvPr id="8" name="Rectangle 7"/>
          <p:cNvSpPr/>
          <p:nvPr/>
        </p:nvSpPr>
        <p:spPr>
          <a:xfrm>
            <a:off x="387275" y="5657850"/>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Arial" panose="020B0604020202020204" pitchFamily="34" charset="0"/>
                <a:cs typeface="Arial" panose="020B0604020202020204" pitchFamily="34" charset="0"/>
              </a:rPr>
              <a:t>R0</a:t>
            </a:r>
            <a:endParaRPr lang="fr-FR" sz="900" dirty="0">
              <a:solidFill>
                <a:schemeClr val="tx1"/>
              </a:solidFill>
              <a:latin typeface="Arial" panose="020B0604020202020204" pitchFamily="34" charset="0"/>
              <a:cs typeface="Arial" panose="020B0604020202020204" pitchFamily="34" charset="0"/>
            </a:endParaRPr>
          </a:p>
        </p:txBody>
      </p:sp>
      <p:cxnSp>
        <p:nvCxnSpPr>
          <p:cNvPr id="12" name="Connecteur droit 11"/>
          <p:cNvCxnSpPr/>
          <p:nvPr/>
        </p:nvCxnSpPr>
        <p:spPr>
          <a:xfrm flipH="1" flipV="1">
            <a:off x="1210235" y="2099759"/>
            <a:ext cx="1346" cy="362263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65008" y="5653817"/>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chemeClr val="tx1"/>
              </a:solidFill>
              <a:latin typeface="Arial" panose="020B0604020202020204" pitchFamily="34" charset="0"/>
              <a:cs typeface="Arial" panose="020B0604020202020204" pitchFamily="34" charset="0"/>
            </a:endParaRPr>
          </a:p>
        </p:txBody>
      </p:sp>
      <p:sp>
        <p:nvSpPr>
          <p:cNvPr id="15" name="Rectangle à coins arrondis 14"/>
          <p:cNvSpPr/>
          <p:nvPr/>
        </p:nvSpPr>
        <p:spPr>
          <a:xfrm>
            <a:off x="1097280" y="1708449"/>
            <a:ext cx="2146150" cy="528470"/>
          </a:xfrm>
          <a:prstGeom prst="roundRect">
            <a:avLst/>
          </a:prstGeom>
          <a:solidFill>
            <a:srgbClr val="8BF2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Négociation syndicale</a:t>
            </a:r>
          </a:p>
          <a:p>
            <a:r>
              <a:rPr lang="fr-FR" sz="1050" i="1" dirty="0" smtClean="0">
                <a:solidFill>
                  <a:schemeClr val="tx1"/>
                </a:solidFill>
                <a:latin typeface="Arial" panose="020B0604020202020204" pitchFamily="34" charset="0"/>
                <a:cs typeface="Arial" panose="020B0604020202020204" pitchFamily="34" charset="0"/>
              </a:rPr>
              <a:t>Accord majoritaire PSE</a:t>
            </a:r>
            <a:endParaRPr lang="fr-FR" sz="1050" i="1" dirty="0">
              <a:solidFill>
                <a:schemeClr val="tx1"/>
              </a:solidFill>
              <a:latin typeface="Arial" panose="020B0604020202020204" pitchFamily="34" charset="0"/>
              <a:cs typeface="Arial" panose="020B0604020202020204" pitchFamily="34" charset="0"/>
            </a:endParaRPr>
          </a:p>
        </p:txBody>
      </p:sp>
      <p:sp>
        <p:nvSpPr>
          <p:cNvPr id="16" name="Flèche droite 15"/>
          <p:cNvSpPr/>
          <p:nvPr/>
        </p:nvSpPr>
        <p:spPr>
          <a:xfrm>
            <a:off x="3283772" y="1551118"/>
            <a:ext cx="1541033" cy="855233"/>
          </a:xfrm>
          <a:prstGeom prst="rightArrow">
            <a:avLst/>
          </a:prstGeom>
          <a:solidFill>
            <a:srgbClr val="8BF2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Poursuite négociation jusqu’à dernière réunion CE</a:t>
            </a:r>
          </a:p>
        </p:txBody>
      </p:sp>
      <p:cxnSp>
        <p:nvCxnSpPr>
          <p:cNvPr id="17" name="Connecteur droit 16"/>
          <p:cNvCxnSpPr/>
          <p:nvPr/>
        </p:nvCxnSpPr>
        <p:spPr>
          <a:xfrm flipH="1" flipV="1">
            <a:off x="2412402" y="2930786"/>
            <a:ext cx="41687" cy="296507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9" name="Rectangle à coins arrondis 18"/>
          <p:cNvSpPr/>
          <p:nvPr/>
        </p:nvSpPr>
        <p:spPr>
          <a:xfrm>
            <a:off x="1889312" y="2406351"/>
            <a:ext cx="1298987" cy="65352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1</a:t>
            </a:r>
            <a:r>
              <a:rPr lang="fr-FR" sz="1050" b="1" baseline="30000" dirty="0">
                <a:solidFill>
                  <a:schemeClr val="tx1"/>
                </a:solidFill>
                <a:latin typeface="Arial" panose="020B0604020202020204" pitchFamily="34" charset="0"/>
                <a:cs typeface="Arial" panose="020B0604020202020204" pitchFamily="34" charset="0"/>
              </a:rPr>
              <a:t>ère</a:t>
            </a:r>
            <a:r>
              <a:rPr lang="fr-FR" sz="1050" b="1" dirty="0">
                <a:solidFill>
                  <a:schemeClr val="tx1"/>
                </a:solidFill>
                <a:latin typeface="Arial" panose="020B0604020202020204" pitchFamily="34" charset="0"/>
                <a:cs typeface="Arial" panose="020B0604020202020204" pitchFamily="34" charset="0"/>
              </a:rPr>
              <a:t> Réunion </a:t>
            </a:r>
            <a:r>
              <a:rPr lang="fr-FR" sz="1050" b="1" dirty="0" smtClean="0">
                <a:solidFill>
                  <a:schemeClr val="tx1"/>
                </a:solidFill>
                <a:latin typeface="Arial" panose="020B0604020202020204" pitchFamily="34" charset="0"/>
                <a:cs typeface="Arial" panose="020B0604020202020204" pitchFamily="34" charset="0"/>
              </a:rPr>
              <a:t>CE/CSE</a:t>
            </a:r>
            <a:endParaRPr lang="fr-FR" sz="1050" b="1" dirty="0">
              <a:solidFill>
                <a:schemeClr val="tx1"/>
              </a:solidFill>
              <a:latin typeface="Arial" panose="020B0604020202020204" pitchFamily="34" charset="0"/>
              <a:cs typeface="Arial" panose="020B0604020202020204" pitchFamily="34" charset="0"/>
            </a:endParaRPr>
          </a:p>
          <a:p>
            <a:pPr algn="ctr"/>
            <a:r>
              <a:rPr lang="fr-FR" sz="1050" b="1" dirty="0" smtClean="0">
                <a:solidFill>
                  <a:schemeClr val="tx1"/>
                </a:solidFill>
                <a:latin typeface="Arial" panose="020B0604020202020204" pitchFamily="34" charset="0"/>
                <a:cs typeface="Arial" panose="020B0604020202020204" pitchFamily="34" charset="0"/>
              </a:rPr>
              <a:t>Présentation livre </a:t>
            </a:r>
            <a:r>
              <a:rPr lang="fr-FR" sz="1050" b="1" dirty="0">
                <a:solidFill>
                  <a:schemeClr val="tx1"/>
                </a:solidFill>
                <a:latin typeface="Arial" panose="020B0604020202020204" pitchFamily="34" charset="0"/>
                <a:cs typeface="Arial" panose="020B0604020202020204" pitchFamily="34" charset="0"/>
              </a:rPr>
              <a:t>2 et livre 1</a:t>
            </a:r>
          </a:p>
        </p:txBody>
      </p:sp>
      <p:sp>
        <p:nvSpPr>
          <p:cNvPr id="20" name="Rectangle 19"/>
          <p:cNvSpPr/>
          <p:nvPr/>
        </p:nvSpPr>
        <p:spPr>
          <a:xfrm>
            <a:off x="2226833" y="5682057"/>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Arial" panose="020B0604020202020204" pitchFamily="34" charset="0"/>
                <a:cs typeface="Arial" panose="020B0604020202020204" pitchFamily="34" charset="0"/>
              </a:rPr>
              <a:t>R1 </a:t>
            </a:r>
            <a:endParaRPr lang="fr-FR" sz="900" dirty="0">
              <a:solidFill>
                <a:schemeClr val="tx1"/>
              </a:solidFill>
              <a:latin typeface="Arial" panose="020B0604020202020204" pitchFamily="34" charset="0"/>
              <a:cs typeface="Arial" panose="020B0604020202020204" pitchFamily="34" charset="0"/>
            </a:endParaRPr>
          </a:p>
        </p:txBody>
      </p:sp>
      <p:cxnSp>
        <p:nvCxnSpPr>
          <p:cNvPr id="21" name="Connecteur droit 20"/>
          <p:cNvCxnSpPr/>
          <p:nvPr/>
        </p:nvCxnSpPr>
        <p:spPr>
          <a:xfrm flipV="1">
            <a:off x="3232670" y="3826361"/>
            <a:ext cx="10760" cy="18960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3" name="Rectangle à coins arrondis 22"/>
          <p:cNvSpPr/>
          <p:nvPr/>
        </p:nvSpPr>
        <p:spPr>
          <a:xfrm>
            <a:off x="2728407" y="3301925"/>
            <a:ext cx="2015715" cy="6454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Réunions CHSCT</a:t>
            </a:r>
          </a:p>
          <a:p>
            <a:pPr algn="ctr"/>
            <a:r>
              <a:rPr lang="fr-FR" sz="900" dirty="0">
                <a:solidFill>
                  <a:schemeClr val="tx1"/>
                </a:solidFill>
                <a:latin typeface="Arial" panose="020B0604020202020204" pitchFamily="34" charset="0"/>
                <a:cs typeface="Arial" panose="020B0604020202020204" pitchFamily="34" charset="0"/>
              </a:rPr>
              <a:t>Conséquences du projet sur les conditions de travail</a:t>
            </a:r>
          </a:p>
        </p:txBody>
      </p:sp>
      <p:sp>
        <p:nvSpPr>
          <p:cNvPr id="25" name="Rectangle 24"/>
          <p:cNvSpPr/>
          <p:nvPr/>
        </p:nvSpPr>
        <p:spPr>
          <a:xfrm>
            <a:off x="2977179" y="5665921"/>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chemeClr val="tx1"/>
              </a:solidFill>
              <a:latin typeface="Arial" panose="020B0604020202020204" pitchFamily="34" charset="0"/>
              <a:cs typeface="Arial" panose="020B0604020202020204" pitchFamily="34" charset="0"/>
            </a:endParaRPr>
          </a:p>
        </p:txBody>
      </p:sp>
      <p:sp>
        <p:nvSpPr>
          <p:cNvPr id="26" name="Rectangle à coins arrondis 25"/>
          <p:cNvSpPr/>
          <p:nvPr/>
        </p:nvSpPr>
        <p:spPr>
          <a:xfrm>
            <a:off x="4270784" y="2406351"/>
            <a:ext cx="1298987" cy="65352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2ème Réunion </a:t>
            </a:r>
            <a:r>
              <a:rPr lang="fr-FR" sz="1050" b="1" dirty="0" smtClean="0">
                <a:solidFill>
                  <a:schemeClr val="tx1"/>
                </a:solidFill>
                <a:latin typeface="Arial" panose="020B0604020202020204" pitchFamily="34" charset="0"/>
                <a:cs typeface="Arial" panose="020B0604020202020204" pitchFamily="34" charset="0"/>
              </a:rPr>
              <a:t>CE/CSE</a:t>
            </a:r>
            <a:endParaRPr lang="fr-FR" sz="1050" b="1" dirty="0">
              <a:solidFill>
                <a:schemeClr val="tx1"/>
              </a:solidFill>
              <a:latin typeface="Arial" panose="020B0604020202020204" pitchFamily="34" charset="0"/>
              <a:cs typeface="Arial" panose="020B0604020202020204" pitchFamily="34" charset="0"/>
            </a:endParaRPr>
          </a:p>
        </p:txBody>
      </p:sp>
      <p:cxnSp>
        <p:nvCxnSpPr>
          <p:cNvPr id="30" name="Connecteur droit avec flèche 29"/>
          <p:cNvCxnSpPr>
            <a:stCxn id="19" idx="3"/>
          </p:cNvCxnSpPr>
          <p:nvPr/>
        </p:nvCxnSpPr>
        <p:spPr>
          <a:xfrm flipV="1">
            <a:off x="3188299" y="2733114"/>
            <a:ext cx="103138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283772" y="2349873"/>
            <a:ext cx="770516" cy="383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50" dirty="0">
                <a:solidFill>
                  <a:schemeClr val="tx1"/>
                </a:solidFill>
                <a:latin typeface="Arial" panose="020B0604020202020204" pitchFamily="34" charset="0"/>
                <a:cs typeface="Arial" panose="020B0604020202020204" pitchFamily="34" charset="0"/>
              </a:rPr>
              <a:t>Au moins 15 j entre les 2 réunions</a:t>
            </a:r>
          </a:p>
        </p:txBody>
      </p:sp>
      <p:cxnSp>
        <p:nvCxnSpPr>
          <p:cNvPr id="33" name="Connecteur droit 32"/>
          <p:cNvCxnSpPr/>
          <p:nvPr/>
        </p:nvCxnSpPr>
        <p:spPr>
          <a:xfrm flipV="1">
            <a:off x="4379707" y="3911078"/>
            <a:ext cx="10760" cy="18960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5" name="Connecteur droit 34"/>
          <p:cNvCxnSpPr>
            <a:endCxn id="26" idx="2"/>
          </p:cNvCxnSpPr>
          <p:nvPr/>
        </p:nvCxnSpPr>
        <p:spPr>
          <a:xfrm flipV="1">
            <a:off x="4910864" y="3059878"/>
            <a:ext cx="9414" cy="26625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824805" y="5651800"/>
            <a:ext cx="451821" cy="2420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latin typeface="Arial" panose="020B0604020202020204" pitchFamily="34" charset="0"/>
                <a:cs typeface="Arial" panose="020B0604020202020204" pitchFamily="34" charset="0"/>
              </a:rPr>
              <a:t>R2</a:t>
            </a:r>
            <a:endParaRPr lang="fr-FR" sz="900" dirty="0">
              <a:solidFill>
                <a:schemeClr val="tx1"/>
              </a:solidFill>
              <a:latin typeface="Arial" panose="020B0604020202020204" pitchFamily="34" charset="0"/>
              <a:cs typeface="Arial" panose="020B0604020202020204" pitchFamily="34" charset="0"/>
            </a:endParaRPr>
          </a:p>
        </p:txBody>
      </p:sp>
      <p:sp>
        <p:nvSpPr>
          <p:cNvPr id="2" name="Rectangle 1"/>
          <p:cNvSpPr/>
          <p:nvPr/>
        </p:nvSpPr>
        <p:spPr>
          <a:xfrm>
            <a:off x="387276" y="913729"/>
            <a:ext cx="5316967" cy="37113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DIRECCTE</a:t>
            </a:r>
          </a:p>
          <a:p>
            <a:pPr algn="ctr"/>
            <a:r>
              <a:rPr lang="fr-FR" sz="900" dirty="0">
                <a:solidFill>
                  <a:schemeClr val="tx1"/>
                </a:solidFill>
                <a:latin typeface="Arial" panose="020B0604020202020204" pitchFamily="34" charset="0"/>
                <a:cs typeface="Arial" panose="020B0604020202020204" pitchFamily="34" charset="0"/>
              </a:rPr>
              <a:t>Echanges tout au long de la procédure</a:t>
            </a:r>
          </a:p>
        </p:txBody>
      </p:sp>
      <p:sp>
        <p:nvSpPr>
          <p:cNvPr id="4" name="Rectangle 3"/>
          <p:cNvSpPr/>
          <p:nvPr/>
        </p:nvSpPr>
        <p:spPr>
          <a:xfrm>
            <a:off x="5768788" y="913729"/>
            <a:ext cx="1783081" cy="4679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solidFill>
                <a:latin typeface="Arial" panose="020B0604020202020204" pitchFamily="34" charset="0"/>
                <a:cs typeface="Arial" panose="020B0604020202020204" pitchFamily="34" charset="0"/>
              </a:rPr>
              <a:t>Validation accord </a:t>
            </a:r>
            <a:r>
              <a:rPr lang="fr-FR" sz="900" b="1" dirty="0">
                <a:solidFill>
                  <a:schemeClr val="tx1"/>
                </a:solidFill>
                <a:latin typeface="Arial" panose="020B0604020202020204" pitchFamily="34" charset="0"/>
                <a:cs typeface="Arial" panose="020B0604020202020204" pitchFamily="34" charset="0"/>
              </a:rPr>
              <a:t>(15j)</a:t>
            </a:r>
          </a:p>
          <a:p>
            <a:pPr algn="ctr"/>
            <a:r>
              <a:rPr lang="fr-FR" sz="1050" b="1" dirty="0">
                <a:solidFill>
                  <a:schemeClr val="tx1"/>
                </a:solidFill>
                <a:latin typeface="Arial" panose="020B0604020202020204" pitchFamily="34" charset="0"/>
                <a:cs typeface="Arial" panose="020B0604020202020204" pitchFamily="34" charset="0"/>
              </a:rPr>
              <a:t>Homologation doc unilatéral (</a:t>
            </a:r>
            <a:r>
              <a:rPr lang="fr-FR" sz="900" b="1" dirty="0">
                <a:solidFill>
                  <a:schemeClr val="tx1"/>
                </a:solidFill>
                <a:latin typeface="Arial" panose="020B0604020202020204" pitchFamily="34" charset="0"/>
                <a:cs typeface="Arial" panose="020B0604020202020204" pitchFamily="34" charset="0"/>
              </a:rPr>
              <a:t>21j)</a:t>
            </a:r>
          </a:p>
        </p:txBody>
      </p:sp>
      <p:cxnSp>
        <p:nvCxnSpPr>
          <p:cNvPr id="27" name="Connecteur droit 26"/>
          <p:cNvCxnSpPr/>
          <p:nvPr/>
        </p:nvCxnSpPr>
        <p:spPr>
          <a:xfrm flipH="1" flipV="1">
            <a:off x="5879054" y="1381686"/>
            <a:ext cx="10760" cy="434071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40" name="Pensées 39"/>
          <p:cNvSpPr/>
          <p:nvPr/>
        </p:nvSpPr>
        <p:spPr>
          <a:xfrm>
            <a:off x="4865147" y="1708449"/>
            <a:ext cx="1315122" cy="562760"/>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r>
              <a:rPr lang="fr-FR" sz="825" i="1" dirty="0">
                <a:solidFill>
                  <a:schemeClr val="tx1"/>
                </a:solidFill>
                <a:latin typeface="Arial" panose="020B0604020202020204" pitchFamily="34" charset="0"/>
                <a:cs typeface="Arial" panose="020B0604020202020204" pitchFamily="34" charset="0"/>
              </a:rPr>
              <a:t>Possibilité de faire 3 </a:t>
            </a:r>
            <a:r>
              <a:rPr lang="fr-FR" sz="825" i="1" dirty="0" smtClean="0">
                <a:solidFill>
                  <a:schemeClr val="tx1"/>
                </a:solidFill>
                <a:latin typeface="Arial" panose="020B0604020202020204" pitchFamily="34" charset="0"/>
                <a:cs typeface="Arial" panose="020B0604020202020204" pitchFamily="34" charset="0"/>
              </a:rPr>
              <a:t>,4, 5réunions </a:t>
            </a:r>
            <a:r>
              <a:rPr lang="fr-FR" sz="825" i="1" dirty="0">
                <a:solidFill>
                  <a:schemeClr val="tx1"/>
                </a:solidFill>
                <a:latin typeface="Arial" panose="020B0604020202020204" pitchFamily="34" charset="0"/>
                <a:cs typeface="Arial" panose="020B0604020202020204" pitchFamily="34" charset="0"/>
              </a:rPr>
              <a:t>CE</a:t>
            </a: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endParaRPr lang="fr-FR" sz="900" dirty="0">
              <a:solidFill>
                <a:schemeClr val="tx1"/>
              </a:solidFill>
              <a:latin typeface="Arial" panose="020B0604020202020204" pitchFamily="34" charset="0"/>
              <a:cs typeface="Arial" panose="020B0604020202020204" pitchFamily="34" charset="0"/>
            </a:endParaRPr>
          </a:p>
          <a:p>
            <a:pPr algn="ctr"/>
            <a:r>
              <a:rPr lang="fr-FR" sz="900" dirty="0">
                <a:solidFill>
                  <a:schemeClr val="tx1"/>
                </a:solidFill>
                <a:latin typeface="Arial" panose="020B0604020202020204" pitchFamily="34" charset="0"/>
                <a:cs typeface="Arial" panose="020B0604020202020204" pitchFamily="34" charset="0"/>
              </a:rPr>
              <a:t>p</a:t>
            </a:r>
          </a:p>
        </p:txBody>
      </p:sp>
      <p:cxnSp>
        <p:nvCxnSpPr>
          <p:cNvPr id="36" name="Connecteur droit 35"/>
          <p:cNvCxnSpPr/>
          <p:nvPr/>
        </p:nvCxnSpPr>
        <p:spPr>
          <a:xfrm flipH="1" flipV="1">
            <a:off x="6522490" y="1381685"/>
            <a:ext cx="10760" cy="434071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583678" y="2450353"/>
            <a:ext cx="1200832" cy="532503"/>
          </a:xfrm>
          <a:prstGeom prst="rect">
            <a:avLst/>
          </a:prstGeom>
          <a:solidFill>
            <a:srgbClr val="E5EC8C"/>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Propositions départs volontaires</a:t>
            </a:r>
          </a:p>
          <a:p>
            <a:pPr algn="ctr"/>
            <a:r>
              <a:rPr lang="fr-FR" sz="900" dirty="0">
                <a:solidFill>
                  <a:schemeClr val="tx1"/>
                </a:solidFill>
                <a:latin typeface="Arial" panose="020B0604020202020204" pitchFamily="34" charset="0"/>
                <a:cs typeface="Arial" panose="020B0604020202020204" pitchFamily="34" charset="0"/>
              </a:rPr>
              <a:t>Mesures incitatives</a:t>
            </a:r>
          </a:p>
        </p:txBody>
      </p:sp>
      <p:sp>
        <p:nvSpPr>
          <p:cNvPr id="41" name="Rectangle 40"/>
          <p:cNvSpPr/>
          <p:nvPr/>
        </p:nvSpPr>
        <p:spPr>
          <a:xfrm>
            <a:off x="7176686" y="4076477"/>
            <a:ext cx="1200832" cy="782620"/>
          </a:xfrm>
          <a:prstGeom prst="rect">
            <a:avLst/>
          </a:prstGeom>
          <a:solidFill>
            <a:srgbClr val="E5E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Propositions Contrat Sécurisation Professionnelle (CSP)</a:t>
            </a:r>
          </a:p>
        </p:txBody>
      </p:sp>
      <p:cxnSp>
        <p:nvCxnSpPr>
          <p:cNvPr id="42" name="Connecteur droit 41"/>
          <p:cNvCxnSpPr/>
          <p:nvPr/>
        </p:nvCxnSpPr>
        <p:spPr>
          <a:xfrm flipV="1">
            <a:off x="8377518" y="4873214"/>
            <a:ext cx="4706" cy="84918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2" name="Flèche droite 21"/>
          <p:cNvSpPr/>
          <p:nvPr/>
        </p:nvSpPr>
        <p:spPr>
          <a:xfrm>
            <a:off x="8388277" y="4141022"/>
            <a:ext cx="755723" cy="732193"/>
          </a:xfrm>
          <a:prstGeom prst="rightArrow">
            <a:avLst/>
          </a:prstGeom>
          <a:solidFill>
            <a:srgbClr val="E5EC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Arial" panose="020B0604020202020204" pitchFamily="34" charset="0"/>
                <a:cs typeface="Arial" panose="020B0604020202020204" pitchFamily="34" charset="0"/>
              </a:rPr>
              <a:t>Licenciements</a:t>
            </a:r>
          </a:p>
        </p:txBody>
      </p:sp>
      <p:cxnSp>
        <p:nvCxnSpPr>
          <p:cNvPr id="37" name="Connecteur droit 36"/>
          <p:cNvCxnSpPr/>
          <p:nvPr/>
        </p:nvCxnSpPr>
        <p:spPr>
          <a:xfrm flipV="1">
            <a:off x="7758619" y="4842958"/>
            <a:ext cx="4706" cy="84918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Rectangle avec flèche vers la droite 10"/>
          <p:cNvSpPr/>
          <p:nvPr/>
        </p:nvSpPr>
        <p:spPr bwMode="auto">
          <a:xfrm>
            <a:off x="870693" y="2815852"/>
            <a:ext cx="1184534" cy="520402"/>
          </a:xfrm>
          <a:prstGeom prst="rightArrowCallout">
            <a:avLst/>
          </a:prstGeom>
          <a:solidFill>
            <a:schemeClr val="accent5">
              <a:lumMod val="40000"/>
              <a:lumOff val="60000"/>
            </a:schemeClr>
          </a:solidFill>
          <a:ln w="9525" cap="flat" cmpd="sng" algn="ctr">
            <a:solidFill>
              <a:schemeClr val="accent1">
                <a:lumMod val="75000"/>
              </a:schemeClr>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fr-FR" sz="1200" b="0" i="0" u="none" strike="noStrike" cap="none" normalizeH="0" baseline="0" dirty="0" smtClean="0">
                <a:ln>
                  <a:noFill/>
                </a:ln>
                <a:solidFill>
                  <a:schemeClr val="tx1"/>
                </a:solidFill>
                <a:effectLst/>
                <a:latin typeface="+mn-lt"/>
              </a:rPr>
              <a:t>CE/CSE nomme</a:t>
            </a:r>
            <a:r>
              <a:rPr kumimoji="1" lang="fr-FR" sz="1200" b="0" i="0" u="none" strike="noStrike" cap="none" normalizeH="0" dirty="0" smtClean="0">
                <a:ln>
                  <a:noFill/>
                </a:ln>
                <a:solidFill>
                  <a:schemeClr val="tx1"/>
                </a:solidFill>
                <a:effectLst/>
                <a:latin typeface="+mn-lt"/>
              </a:rPr>
              <a:t> expert</a:t>
            </a:r>
            <a:endParaRPr kumimoji="1" lang="fr-FR" sz="1200" b="0" i="0" u="none" strike="noStrike" cap="none" normalizeH="0" baseline="0" dirty="0" smtClean="0">
              <a:ln>
                <a:noFill/>
              </a:ln>
              <a:solidFill>
                <a:schemeClr val="tx1"/>
              </a:solidFill>
              <a:effectLst/>
              <a:latin typeface="+mn-lt"/>
            </a:endParaRPr>
          </a:p>
        </p:txBody>
      </p:sp>
      <p:sp>
        <p:nvSpPr>
          <p:cNvPr id="18" name="Rectangle 17"/>
          <p:cNvSpPr/>
          <p:nvPr/>
        </p:nvSpPr>
        <p:spPr bwMode="auto">
          <a:xfrm>
            <a:off x="6913124" y="3229312"/>
            <a:ext cx="1177303" cy="516367"/>
          </a:xfrm>
          <a:prstGeom prst="rect">
            <a:avLst/>
          </a:prstGeom>
          <a:solidFill>
            <a:srgbClr val="61FFA8"/>
          </a:solidFill>
          <a:ln w="9525" cap="flat" cmpd="sng" algn="ctr">
            <a:solidFill>
              <a:schemeClr val="accent1">
                <a:lumMod val="75000"/>
              </a:schemeClr>
            </a:solid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fr-FR" sz="1200" b="0" i="0" u="none" strike="noStrike" cap="none" normalizeH="0" baseline="0" dirty="0" smtClean="0">
                <a:ln>
                  <a:noFill/>
                </a:ln>
                <a:solidFill>
                  <a:schemeClr val="tx1"/>
                </a:solidFill>
                <a:effectLst/>
                <a:latin typeface="+mn-lt"/>
              </a:rPr>
              <a:t>Reclassement</a:t>
            </a:r>
          </a:p>
        </p:txBody>
      </p:sp>
    </p:spTree>
    <p:extLst>
      <p:ext uri="{BB962C8B-B14F-4D97-AF65-F5344CB8AC3E}">
        <p14:creationId xmlns:p14="http://schemas.microsoft.com/office/powerpoint/2010/main" val="2055340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P spid="16" grpId="0" animBg="1"/>
      <p:bldP spid="19" grpId="0" animBg="1"/>
      <p:bldP spid="20" grpId="0" animBg="1"/>
      <p:bldP spid="23" grpId="0" animBg="1"/>
      <p:bldP spid="25" grpId="0" animBg="1"/>
      <p:bldP spid="26" grpId="0" animBg="1"/>
      <p:bldP spid="31" grpId="0" animBg="1"/>
      <p:bldP spid="39" grpId="0" animBg="1"/>
      <p:bldP spid="2" grpId="0" animBg="1"/>
      <p:bldP spid="4" grpId="0" animBg="1"/>
      <p:bldP spid="40" grpId="0" animBg="1"/>
      <p:bldP spid="9" grpId="0" animBg="1"/>
      <p:bldP spid="41" grpId="0" animBg="1"/>
      <p:bldP spid="2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Plan de Sauvegarde de l’Emploi (PSE)</a:t>
            </a:r>
            <a:endParaRPr lang="fr-FR" dirty="0"/>
          </a:p>
        </p:txBody>
      </p:sp>
      <p:sp>
        <p:nvSpPr>
          <p:cNvPr id="3" name="Espace réservé du contenu 2"/>
          <p:cNvSpPr>
            <a:spLocks noGrp="1"/>
          </p:cNvSpPr>
          <p:nvPr>
            <p:ph idx="1"/>
          </p:nvPr>
        </p:nvSpPr>
        <p:spPr/>
        <p:txBody>
          <a:bodyPr>
            <a:normAutofit/>
          </a:bodyPr>
          <a:lstStyle/>
          <a:p>
            <a:r>
              <a:rPr lang="fr-FR" b="1" dirty="0"/>
              <a:t>Document essentiel </a:t>
            </a:r>
            <a:r>
              <a:rPr lang="fr-FR" dirty="0"/>
              <a:t>: absence ou insuffisance entraine nullité du licenciement</a:t>
            </a:r>
          </a:p>
          <a:p>
            <a:r>
              <a:rPr lang="fr-FR" b="1" dirty="0"/>
              <a:t>Validité </a:t>
            </a:r>
            <a:r>
              <a:rPr lang="fr-FR" dirty="0"/>
              <a:t>du plan apprécié au regard des moyens de l’entreprise</a:t>
            </a:r>
          </a:p>
          <a:p>
            <a:r>
              <a:rPr lang="fr-FR" dirty="0"/>
              <a:t>Contenu : mesures concrètes et précises</a:t>
            </a:r>
          </a:p>
          <a:p>
            <a:pPr lvl="2"/>
            <a:r>
              <a:rPr lang="fr-FR" sz="1800" dirty="0"/>
              <a:t>Plan de départ volontaire</a:t>
            </a:r>
          </a:p>
          <a:p>
            <a:pPr lvl="2"/>
            <a:r>
              <a:rPr lang="fr-FR" sz="1800" dirty="0"/>
              <a:t>Aides à la formation, à la création d’entreprise,  à la mobilité géographique (indemnités et accompagnement), aide pour le conjoint ..</a:t>
            </a:r>
          </a:p>
          <a:p>
            <a:pPr lvl="2"/>
            <a:r>
              <a:rPr lang="fr-FR" sz="1800" dirty="0"/>
              <a:t>Accompagnement par un cabinet d’outplacement</a:t>
            </a:r>
          </a:p>
          <a:p>
            <a:pPr lvl="2"/>
            <a:r>
              <a:rPr lang="fr-FR" sz="1800" dirty="0"/>
              <a:t>indemnités de licenciement majorées….</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8C636369-838F-451F-A454-5D49E8587932}" type="slidenum">
              <a:rPr lang="fr-FR" smtClean="0"/>
              <a:t>91</a:t>
            </a:fld>
            <a:endParaRPr lang="fr-FR"/>
          </a:p>
        </p:txBody>
      </p:sp>
    </p:spTree>
    <p:extLst>
      <p:ext uri="{BB962C8B-B14F-4D97-AF65-F5344CB8AC3E}">
        <p14:creationId xmlns:p14="http://schemas.microsoft.com/office/powerpoint/2010/main" val="3144520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Les suites du licenciement pour motif personnel ou économique</a:t>
            </a:r>
            <a:endParaRPr lang="fr-FR" dirty="0"/>
          </a:p>
        </p:txBody>
      </p:sp>
      <p:sp>
        <p:nvSpPr>
          <p:cNvPr id="3" name="Espace réservé du contenu 2"/>
          <p:cNvSpPr>
            <a:spLocks noGrp="1"/>
          </p:cNvSpPr>
          <p:nvPr>
            <p:ph idx="1"/>
          </p:nvPr>
        </p:nvSpPr>
        <p:spPr/>
        <p:txBody>
          <a:bodyPr>
            <a:normAutofit fontScale="92500"/>
          </a:bodyPr>
          <a:lstStyle/>
          <a:p>
            <a:r>
              <a:rPr lang="fr-FR" b="1" dirty="0"/>
              <a:t>Préavis</a:t>
            </a:r>
          </a:p>
          <a:p>
            <a:pPr lvl="1"/>
            <a:r>
              <a:rPr lang="fr-FR" dirty="0"/>
              <a:t>Durée variable en fonction de l’ancienneté du salarié</a:t>
            </a:r>
          </a:p>
          <a:p>
            <a:pPr lvl="1"/>
            <a:r>
              <a:rPr lang="fr-FR" dirty="0"/>
              <a:t>Exécution ou dispense</a:t>
            </a:r>
          </a:p>
          <a:p>
            <a:r>
              <a:rPr lang="fr-FR" b="1" dirty="0"/>
              <a:t>Indemnités</a:t>
            </a:r>
          </a:p>
          <a:p>
            <a:pPr lvl="1"/>
            <a:r>
              <a:rPr lang="fr-FR" dirty="0"/>
              <a:t>Indemnité de licenciement sauf faute grave ou lourde</a:t>
            </a:r>
          </a:p>
          <a:p>
            <a:pPr lvl="1"/>
            <a:r>
              <a:rPr lang="fr-FR" dirty="0"/>
              <a:t>Indemnité compensatrice de congés payés sauf faute lourde</a:t>
            </a:r>
          </a:p>
          <a:p>
            <a:pPr lvl="1"/>
            <a:r>
              <a:rPr lang="fr-FR" dirty="0"/>
              <a:t>Indemnité compensatrice de préavis (si dispense préavis)</a:t>
            </a:r>
          </a:p>
          <a:p>
            <a:r>
              <a:rPr lang="fr-FR" b="1" dirty="0"/>
              <a:t>Attestations données au salarié </a:t>
            </a:r>
          </a:p>
          <a:p>
            <a:pPr lvl="1"/>
            <a:r>
              <a:rPr lang="fr-FR" dirty="0"/>
              <a:t>Certificat de travail</a:t>
            </a:r>
          </a:p>
          <a:p>
            <a:pPr lvl="1"/>
            <a:r>
              <a:rPr lang="fr-FR" dirty="0"/>
              <a:t>Reçu pour solde de tout compte</a:t>
            </a:r>
          </a:p>
          <a:p>
            <a:pPr lvl="1"/>
            <a:r>
              <a:rPr lang="fr-FR" dirty="0"/>
              <a:t>Attestation Pôle emploi</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92</a:t>
            </a:fld>
            <a:endParaRPr lang="fr-FR"/>
          </a:p>
        </p:txBody>
      </p:sp>
    </p:spTree>
    <p:extLst>
      <p:ext uri="{BB962C8B-B14F-4D97-AF65-F5344CB8AC3E}">
        <p14:creationId xmlns:p14="http://schemas.microsoft.com/office/powerpoint/2010/main" val="4025557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montant de l’indemnité de licenciement</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Montant défini par la </a:t>
            </a:r>
            <a:r>
              <a:rPr lang="fr-FR" dirty="0" smtClean="0"/>
              <a:t>loi :</a:t>
            </a:r>
          </a:p>
          <a:p>
            <a:r>
              <a:rPr lang="fr-FR" dirty="0" smtClean="0"/>
              <a:t>Conditions  </a:t>
            </a:r>
            <a:r>
              <a:rPr lang="fr-FR" dirty="0"/>
              <a:t>pour en bénéficier</a:t>
            </a:r>
          </a:p>
          <a:p>
            <a:pPr lvl="1"/>
            <a:r>
              <a:rPr lang="fr-FR" b="1" dirty="0"/>
              <a:t>Avoir </a:t>
            </a:r>
            <a:r>
              <a:rPr lang="fr-FR" b="1" smtClean="0"/>
              <a:t>8 mois d’ancienneté</a:t>
            </a:r>
            <a:endParaRPr lang="fr-FR" b="1" dirty="0"/>
          </a:p>
          <a:p>
            <a:pPr lvl="1"/>
            <a:r>
              <a:rPr lang="fr-FR" b="1" dirty="0"/>
              <a:t>Ne pas être licencié pour faute grave ou lourde</a:t>
            </a:r>
          </a:p>
          <a:p>
            <a:r>
              <a:rPr lang="fr-FR" dirty="0"/>
              <a:t>Montant calculé en fonction du nombre d’années de service dans l’entreprise (loi)</a:t>
            </a:r>
          </a:p>
          <a:p>
            <a:pPr lvl="2"/>
            <a:r>
              <a:rPr lang="fr-FR" dirty="0"/>
              <a:t>25% mois de salaire par année d’ancienneté avec ordonnance 2017 (contre 20% avant)</a:t>
            </a:r>
          </a:p>
          <a:p>
            <a:pPr lvl="2"/>
            <a:r>
              <a:rPr lang="fr-FR" dirty="0"/>
              <a:t>2/15</a:t>
            </a:r>
            <a:r>
              <a:rPr lang="fr-FR" baseline="30000" dirty="0"/>
              <a:t>ème</a:t>
            </a:r>
            <a:r>
              <a:rPr lang="fr-FR" dirty="0"/>
              <a:t> de mois  par année d’ancienneté au-delà de 10 ans (soit 1/3 pour chaque année suivante)</a:t>
            </a:r>
          </a:p>
          <a:p>
            <a:pPr lvl="1"/>
            <a:endParaRPr lang="fr-FR" dirty="0"/>
          </a:p>
          <a:p>
            <a:pPr marL="400050" lvl="1" indent="0">
              <a:buNone/>
            </a:pPr>
            <a:r>
              <a:rPr lang="fr-FR" dirty="0">
                <a:solidFill>
                  <a:srgbClr val="C00000"/>
                </a:solidFill>
              </a:rPr>
              <a:t>La convention collective peut prévoir une indemnité plus favorable que la </a:t>
            </a:r>
            <a:r>
              <a:rPr lang="fr-FR" dirty="0" smtClean="0">
                <a:solidFill>
                  <a:srgbClr val="C00000"/>
                </a:solidFill>
              </a:rPr>
              <a:t>loi !</a:t>
            </a:r>
            <a:endParaRPr lang="fr-FR" dirty="0">
              <a:solidFill>
                <a:srgbClr val="C00000"/>
              </a:solidFill>
            </a:endParaRPr>
          </a:p>
          <a:p>
            <a:pPr marL="1004888" lvl="2" indent="0">
              <a:buNone/>
            </a:pPr>
            <a:endParaRPr lang="fr-FR" dirty="0"/>
          </a:p>
        </p:txBody>
      </p:sp>
      <p:sp>
        <p:nvSpPr>
          <p:cNvPr id="4" name="Rectangle 3"/>
          <p:cNvSpPr/>
          <p:nvPr/>
        </p:nvSpPr>
        <p:spPr bwMode="auto">
          <a:xfrm>
            <a:off x="251520" y="2276872"/>
            <a:ext cx="864096" cy="1008112"/>
          </a:xfrm>
          <a:prstGeom prst="rect">
            <a:avLst/>
          </a:prstGeom>
          <a:noFill/>
          <a:ln w="9525" cap="flat" cmpd="sng" algn="ctr">
            <a:noFill/>
            <a:prstDash val="solid"/>
            <a:round/>
            <a:headEnd type="none" w="med" len="med"/>
            <a:tailEnd type="triangl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fr-FR" sz="2400" b="0" i="0" u="none" strike="noStrike" cap="none" normalizeH="0" baseline="0" smtClean="0">
              <a:ln>
                <a:noFill/>
              </a:ln>
              <a:solidFill>
                <a:srgbClr val="800000"/>
              </a:solidFill>
              <a:effectLst/>
              <a:latin typeface="BlacklightD" pitchFamily="66" charset="0"/>
            </a:endParaRPr>
          </a:p>
        </p:txBody>
      </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5660" y="5247176"/>
            <a:ext cx="535815" cy="468000"/>
          </a:xfrm>
          <a:prstGeom prst="rect">
            <a:avLst/>
          </a:prstGeom>
        </p:spPr>
      </p:pic>
      <p:sp>
        <p:nvSpPr>
          <p:cNvPr id="5" name="Espace réservé du numéro de diapositive 4"/>
          <p:cNvSpPr>
            <a:spLocks noGrp="1"/>
          </p:cNvSpPr>
          <p:nvPr>
            <p:ph type="sldNum" sz="quarter" idx="12"/>
          </p:nvPr>
        </p:nvSpPr>
        <p:spPr/>
        <p:txBody>
          <a:bodyPr/>
          <a:lstStyle/>
          <a:p>
            <a:fld id="{8C636369-838F-451F-A454-5D49E8587932}" type="slidenum">
              <a:rPr lang="fr-FR" smtClean="0"/>
              <a:t>93</a:t>
            </a:fld>
            <a:endParaRPr lang="fr-FR"/>
          </a:p>
        </p:txBody>
      </p:sp>
    </p:spTree>
    <p:extLst>
      <p:ext uri="{BB962C8B-B14F-4D97-AF65-F5344CB8AC3E}">
        <p14:creationId xmlns:p14="http://schemas.microsoft.com/office/powerpoint/2010/main" val="3783766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dirty="0" smtClean="0"/>
              <a:t>Le licenciement d’un salarié protégé</a:t>
            </a:r>
            <a:endParaRPr lang="fr-FR" dirty="0"/>
          </a:p>
        </p:txBody>
      </p:sp>
      <p:sp>
        <p:nvSpPr>
          <p:cNvPr id="3" name="Espace réservé du contenu 2"/>
          <p:cNvSpPr>
            <a:spLocks noGrp="1"/>
          </p:cNvSpPr>
          <p:nvPr>
            <p:ph idx="1"/>
          </p:nvPr>
        </p:nvSpPr>
        <p:spPr/>
        <p:txBody>
          <a:bodyPr>
            <a:normAutofit/>
          </a:bodyPr>
          <a:lstStyle/>
          <a:p>
            <a:r>
              <a:rPr lang="fr-FR" dirty="0" smtClean="0"/>
              <a:t>Salarié protégé : membre du CE, DP, DS, membre du CHSCT</a:t>
            </a:r>
          </a:p>
          <a:p>
            <a:r>
              <a:rPr lang="fr-FR" dirty="0" smtClean="0"/>
              <a:t>Demande d’autorisation de licencier à l’inspecteur du travail</a:t>
            </a:r>
          </a:p>
          <a:p>
            <a:pPr lvl="1"/>
            <a:r>
              <a:rPr lang="fr-FR" dirty="0"/>
              <a:t>Pour tout licenciement </a:t>
            </a:r>
          </a:p>
          <a:p>
            <a:pPr lvl="1"/>
            <a:r>
              <a:rPr lang="fr-FR" dirty="0"/>
              <a:t>D</a:t>
            </a:r>
            <a:r>
              <a:rPr lang="fr-FR" dirty="0" smtClean="0"/>
              <a:t>élai </a:t>
            </a:r>
            <a:r>
              <a:rPr lang="fr-FR" dirty="0"/>
              <a:t>de réflexion de </a:t>
            </a:r>
            <a:r>
              <a:rPr lang="fr-FR" dirty="0" smtClean="0"/>
              <a:t>15j par l’inspecteur</a:t>
            </a:r>
            <a:endParaRPr lang="fr-FR" dirty="0"/>
          </a:p>
          <a:p>
            <a:pPr lvl="1"/>
            <a:r>
              <a:rPr lang="fr-FR" dirty="0"/>
              <a:t>Si refus de </a:t>
            </a:r>
            <a:r>
              <a:rPr lang="fr-FR" dirty="0" smtClean="0"/>
              <a:t>l’inspecteur, </a:t>
            </a:r>
            <a:r>
              <a:rPr lang="fr-FR" dirty="0"/>
              <a:t>l’employeur ne peut pas </a:t>
            </a:r>
            <a:r>
              <a:rPr lang="fr-FR" dirty="0" smtClean="0"/>
              <a:t>licencier</a:t>
            </a:r>
          </a:p>
          <a:p>
            <a:r>
              <a:rPr lang="fr-FR" dirty="0" smtClean="0"/>
              <a:t>Consultation du CE si salarié protégé est un membre </a:t>
            </a:r>
            <a:r>
              <a:rPr lang="fr-FR" u="sng" dirty="0" smtClean="0"/>
              <a:t>élu </a:t>
            </a:r>
            <a:r>
              <a:rPr lang="fr-FR" dirty="0" smtClean="0"/>
              <a:t>(membre du CE, DP)</a:t>
            </a:r>
            <a:endParaRPr lang="fr-FR" u="sng" dirty="0"/>
          </a:p>
          <a:p>
            <a:pPr lvl="1"/>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94</a:t>
            </a:fld>
            <a:endParaRPr lang="fr-FR"/>
          </a:p>
        </p:txBody>
      </p:sp>
    </p:spTree>
    <p:extLst>
      <p:ext uri="{BB962C8B-B14F-4D97-AF65-F5344CB8AC3E}">
        <p14:creationId xmlns:p14="http://schemas.microsoft.com/office/powerpoint/2010/main" val="254969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a:bodyPr>
          <a:lstStyle/>
          <a:p>
            <a:r>
              <a:rPr lang="fr-FR" dirty="0"/>
              <a:t>L’insuffisance de résultats est un faute professionnelle justifiant un licenciement disciplinaire</a:t>
            </a:r>
          </a:p>
          <a:p>
            <a:pPr lvl="1">
              <a:buFont typeface="Wingdings" pitchFamily="2" charset="2"/>
              <a:buChar char="q"/>
            </a:pPr>
            <a:r>
              <a:rPr lang="fr-FR" dirty="0"/>
              <a:t>Vrai		Faux</a:t>
            </a:r>
          </a:p>
          <a:p>
            <a:r>
              <a:rPr lang="fr-FR" dirty="0"/>
              <a:t>Le salarié est obligé de se faire assisté par un autre salarié lors de l’entretien préalable</a:t>
            </a:r>
          </a:p>
          <a:p>
            <a:pPr lvl="1">
              <a:buFont typeface="Wingdings" pitchFamily="2" charset="2"/>
              <a:buChar char="q"/>
            </a:pPr>
            <a:r>
              <a:rPr lang="fr-FR" dirty="0"/>
              <a:t>Vrai 		Faux</a:t>
            </a:r>
          </a:p>
          <a:p>
            <a:r>
              <a:rPr lang="fr-FR" dirty="0"/>
              <a:t>La notification du licenciement peut se faire par remise en main propre contre décharge</a:t>
            </a:r>
          </a:p>
          <a:p>
            <a:pPr lvl="1">
              <a:buFont typeface="Wingdings" pitchFamily="2" charset="2"/>
              <a:buChar char="q"/>
            </a:pPr>
            <a:r>
              <a:rPr lang="fr-FR" dirty="0"/>
              <a:t>Vrai		Faux</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95</a:t>
            </a:fld>
            <a:endParaRPr lang="fr-FR"/>
          </a:p>
        </p:txBody>
      </p:sp>
    </p:spTree>
    <p:extLst>
      <p:ext uri="{BB962C8B-B14F-4D97-AF65-F5344CB8AC3E}">
        <p14:creationId xmlns:p14="http://schemas.microsoft.com/office/powerpoint/2010/main" val="249999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Pour s’entrainer….</a:t>
            </a:r>
            <a:endParaRPr lang="fr-FR" dirty="0"/>
          </a:p>
        </p:txBody>
      </p:sp>
      <p:sp>
        <p:nvSpPr>
          <p:cNvPr id="3" name="Espace réservé du contenu 2"/>
          <p:cNvSpPr>
            <a:spLocks noGrp="1"/>
          </p:cNvSpPr>
          <p:nvPr>
            <p:ph idx="1"/>
          </p:nvPr>
        </p:nvSpPr>
        <p:spPr/>
        <p:txBody>
          <a:bodyPr>
            <a:normAutofit/>
          </a:bodyPr>
          <a:lstStyle/>
          <a:p>
            <a:r>
              <a:rPr lang="fr-FR" dirty="0"/>
              <a:t>Le temps passé à l’entretien n’est pas payé</a:t>
            </a:r>
          </a:p>
          <a:p>
            <a:pPr lvl="1">
              <a:buFont typeface="Wingdings" pitchFamily="2" charset="2"/>
              <a:buChar char="q"/>
            </a:pPr>
            <a:r>
              <a:rPr lang="fr-FR" dirty="0"/>
              <a:t>Vrai		Faux</a:t>
            </a:r>
          </a:p>
          <a:p>
            <a:r>
              <a:rPr lang="fr-FR" dirty="0"/>
              <a:t>L’absence du salarié à l’entretien interrompt la procédure</a:t>
            </a:r>
          </a:p>
          <a:p>
            <a:pPr lvl="1">
              <a:buFont typeface="Wingdings" pitchFamily="2" charset="2"/>
              <a:buChar char="q"/>
            </a:pPr>
            <a:r>
              <a:rPr lang="fr-FR" dirty="0"/>
              <a:t>Vrai		Faux</a:t>
            </a:r>
          </a:p>
          <a:p>
            <a:r>
              <a:rPr lang="fr-FR" dirty="0" smtClean="0"/>
              <a:t>Le refus de mobilité du salarié en présence d’une clause de mobilité justifie son licenciement </a:t>
            </a:r>
          </a:p>
          <a:p>
            <a:pPr lvl="1"/>
            <a:r>
              <a:rPr lang="fr-FR" dirty="0" smtClean="0"/>
              <a:t>Vrai</a:t>
            </a:r>
            <a:r>
              <a:rPr lang="fr-FR" dirty="0"/>
              <a:t>		Faux</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96</a:t>
            </a:fld>
            <a:endParaRPr lang="fr-FR"/>
          </a:p>
        </p:txBody>
      </p:sp>
    </p:spTree>
    <p:extLst>
      <p:ext uri="{BB962C8B-B14F-4D97-AF65-F5344CB8AC3E}">
        <p14:creationId xmlns:p14="http://schemas.microsoft.com/office/powerpoint/2010/main" val="886470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rupture conventionnelle</a:t>
            </a:r>
            <a:endParaRPr lang="fr-FR" dirty="0"/>
          </a:p>
        </p:txBody>
      </p:sp>
      <p:sp>
        <p:nvSpPr>
          <p:cNvPr id="3" name="Sous-titre 2"/>
          <p:cNvSpPr>
            <a:spLocks noGrp="1"/>
          </p:cNvSpPr>
          <p:nvPr>
            <p:ph type="subTitle" idx="1"/>
          </p:nvPr>
        </p:nvSpPr>
        <p:spPr/>
        <p:txBody>
          <a:bodyPr>
            <a:normAutofit fontScale="92500" lnSpcReduction="20000"/>
          </a:bodyPr>
          <a:lstStyle/>
          <a:p>
            <a:r>
              <a:rPr lang="fr-FR" dirty="0" smtClean="0"/>
              <a:t>Rupture consensuelle et souple</a:t>
            </a:r>
          </a:p>
          <a:p>
            <a:r>
              <a:rPr lang="fr-FR" dirty="0" smtClean="0"/>
              <a:t>Accord des 2 parties</a:t>
            </a:r>
          </a:p>
          <a:p>
            <a:r>
              <a:rPr lang="fr-FR" dirty="0" smtClean="0"/>
              <a:t>Des garanties pour le salarié</a:t>
            </a:r>
          </a:p>
          <a:p>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97</a:t>
            </a:fld>
            <a:endParaRPr lang="fr-FR"/>
          </a:p>
        </p:txBody>
      </p:sp>
    </p:spTree>
    <p:extLst>
      <p:ext uri="{BB962C8B-B14F-4D97-AF65-F5344CB8AC3E}">
        <p14:creationId xmlns:p14="http://schemas.microsoft.com/office/powerpoint/2010/main" val="386966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rupture conventionnelle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085624315"/>
              </p:ext>
            </p:extLst>
          </p:nvPr>
        </p:nvGraphicFramePr>
        <p:xfrm>
          <a:off x="1166813" y="1295400"/>
          <a:ext cx="7415212" cy="455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p:cNvSpPr>
            <a:spLocks noGrp="1"/>
          </p:cNvSpPr>
          <p:nvPr>
            <p:ph type="sldNum" sz="quarter" idx="12"/>
          </p:nvPr>
        </p:nvSpPr>
        <p:spPr/>
        <p:txBody>
          <a:bodyPr/>
          <a:lstStyle/>
          <a:p>
            <a:fld id="{EEA4A130-079B-4FD0-B445-FD5F1E6C72F1}" type="slidenum">
              <a:rPr lang="fr-FR" smtClean="0"/>
              <a:t>98</a:t>
            </a:fld>
            <a:endParaRPr lang="fr-FR"/>
          </a:p>
        </p:txBody>
      </p:sp>
    </p:spTree>
    <p:extLst>
      <p:ext uri="{BB962C8B-B14F-4D97-AF65-F5344CB8AC3E}">
        <p14:creationId xmlns:p14="http://schemas.microsoft.com/office/powerpoint/2010/main" val="3737428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La rupture conventionnelle </a:t>
            </a:r>
            <a:endParaRPr lang="fr-FR" dirty="0"/>
          </a:p>
        </p:txBody>
      </p:sp>
      <p:sp>
        <p:nvSpPr>
          <p:cNvPr id="3" name="Espace réservé du contenu 2"/>
          <p:cNvSpPr>
            <a:spLocks noGrp="1"/>
          </p:cNvSpPr>
          <p:nvPr>
            <p:ph idx="1"/>
          </p:nvPr>
        </p:nvSpPr>
        <p:spPr/>
        <p:txBody>
          <a:bodyPr>
            <a:normAutofit/>
          </a:bodyPr>
          <a:lstStyle/>
          <a:p>
            <a:r>
              <a:rPr lang="fr-FR" dirty="0"/>
              <a:t>I</a:t>
            </a:r>
            <a:r>
              <a:rPr lang="fr-FR" dirty="0" smtClean="0"/>
              <a:t>ssue </a:t>
            </a:r>
            <a:r>
              <a:rPr lang="fr-FR" dirty="0"/>
              <a:t>de la loi du 25 Juin </a:t>
            </a:r>
            <a:r>
              <a:rPr lang="fr-FR" dirty="0" smtClean="0"/>
              <a:t>2008 pour combler un vide : pas de rupture à l’amiable</a:t>
            </a:r>
            <a:endParaRPr lang="fr-FR" dirty="0"/>
          </a:p>
          <a:p>
            <a:r>
              <a:rPr lang="fr-FR" dirty="0"/>
              <a:t>Rupture </a:t>
            </a:r>
            <a:r>
              <a:rPr lang="fr-FR" b="1" dirty="0"/>
              <a:t>exclusive</a:t>
            </a:r>
            <a:r>
              <a:rPr lang="fr-FR" dirty="0"/>
              <a:t> du licenciement et de la démission</a:t>
            </a:r>
          </a:p>
          <a:p>
            <a:r>
              <a:rPr lang="fr-FR" dirty="0" smtClean="0"/>
              <a:t>Le salarié reçoit une indemnité de rupture= l’indemnité de licenciement</a:t>
            </a:r>
            <a:endParaRPr lang="fr-FR" dirty="0"/>
          </a:p>
        </p:txBody>
      </p:sp>
      <p:sp>
        <p:nvSpPr>
          <p:cNvPr id="4" name="Espace réservé du numéro de diapositive 3"/>
          <p:cNvSpPr>
            <a:spLocks noGrp="1"/>
          </p:cNvSpPr>
          <p:nvPr>
            <p:ph type="sldNum" sz="quarter" idx="12"/>
          </p:nvPr>
        </p:nvSpPr>
        <p:spPr/>
        <p:txBody>
          <a:bodyPr/>
          <a:lstStyle/>
          <a:p>
            <a:fld id="{EEA4A130-079B-4FD0-B445-FD5F1E6C72F1}" type="slidenum">
              <a:rPr lang="fr-FR" smtClean="0"/>
              <a:t>99</a:t>
            </a:fld>
            <a:endParaRPr lang="fr-FR"/>
          </a:p>
        </p:txBody>
      </p:sp>
    </p:spTree>
    <p:extLst>
      <p:ext uri="{BB962C8B-B14F-4D97-AF65-F5344CB8AC3E}">
        <p14:creationId xmlns:p14="http://schemas.microsoft.com/office/powerpoint/2010/main" val="1932575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Vert">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TM04033927[[fn=Grand événement]]</Template>
  <TotalTime>1515</TotalTime>
  <Words>5337</Words>
  <Application>Microsoft Office PowerPoint</Application>
  <PresentationFormat>Affichage à l'écran (4:3)</PresentationFormat>
  <Paragraphs>1095</Paragraphs>
  <Slides>105</Slides>
  <Notes>3</Notes>
  <HiddenSlides>3</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105</vt:i4>
      </vt:variant>
    </vt:vector>
  </HeadingPairs>
  <TitlesOfParts>
    <vt:vector size="118" baseType="lpstr">
      <vt:lpstr>Agency FB</vt:lpstr>
      <vt:lpstr>Arial</vt:lpstr>
      <vt:lpstr>Arial Narrow</vt:lpstr>
      <vt:lpstr>BlacklightD</vt:lpstr>
      <vt:lpstr>Calibri</vt:lpstr>
      <vt:lpstr>Courier New</vt:lpstr>
      <vt:lpstr>Lucida Sans</vt:lpstr>
      <vt:lpstr>Lucida Sans Unicode</vt:lpstr>
      <vt:lpstr>Verdana</vt:lpstr>
      <vt:lpstr>Wingdings</vt:lpstr>
      <vt:lpstr>Wingdings 2</vt:lpstr>
      <vt:lpstr>Wingdings 3</vt:lpstr>
      <vt:lpstr>Rotonde</vt:lpstr>
      <vt:lpstr>DROIT SOCIAL (1)</vt:lpstr>
      <vt:lpstr>Introduction au droit du travail</vt:lpstr>
      <vt:lpstr>Définition du droit du travail</vt:lpstr>
      <vt:lpstr>Spécificité du droit du travail</vt:lpstr>
      <vt:lpstr>Les sources du droit du travail</vt:lpstr>
      <vt:lpstr>La loi source essentielle </vt:lpstr>
      <vt:lpstr>Les sources d’origine professionnelle</vt:lpstr>
      <vt:lpstr>Les sources professionnelles</vt:lpstr>
      <vt:lpstr>Les sources  professionnelles négociées : l’accord collectif</vt:lpstr>
      <vt:lpstr>Les usages</vt:lpstr>
      <vt:lpstr>Hiérarchie des sources de droit avant ordonnances Macron(2017)</vt:lpstr>
      <vt:lpstr>Evolution des sources</vt:lpstr>
      <vt:lpstr>AUJOURD’hui</vt:lpstr>
      <vt:lpstr>Pour s’entrainer</vt:lpstr>
      <vt:lpstr>Pour s’entrainer</vt:lpstr>
      <vt:lpstr>Pour s’entrainer</vt:lpstr>
      <vt:lpstr>Le choix du contrat de travail</vt:lpstr>
      <vt:lpstr>Le choix du contrat ?</vt:lpstr>
      <vt:lpstr>Le contrat de travail </vt:lpstr>
      <vt:lpstr>Définition du contrat de travail</vt:lpstr>
      <vt:lpstr>Les enjeux de la définition</vt:lpstr>
      <vt:lpstr>Qualification  et conséquences</vt:lpstr>
      <vt:lpstr>Le CDI</vt:lpstr>
      <vt:lpstr>Le CDI , la norme juridique</vt:lpstr>
      <vt:lpstr>Le recrutement : libre choix du salarié </vt:lpstr>
      <vt:lpstr>Un recrutement encadré…</vt:lpstr>
      <vt:lpstr>L’embauche des salariés étrangers</vt:lpstr>
      <vt:lpstr>Le contenu du contrat</vt:lpstr>
      <vt:lpstr>La période d’essai du CDI</vt:lpstr>
      <vt:lpstr>Rupture de la période d’essai</vt:lpstr>
      <vt:lpstr>Préavis à respecter lors de la rupture de la période d’essai</vt:lpstr>
      <vt:lpstr>Les clauses générales</vt:lpstr>
      <vt:lpstr>Les clauses facultatives</vt:lpstr>
      <vt:lpstr>La clause de mobilité</vt:lpstr>
      <vt:lpstr>La clause de non concurrence</vt:lpstr>
      <vt:lpstr>Clause de dédit formation</vt:lpstr>
      <vt:lpstr>La clause d’invention</vt:lpstr>
      <vt:lpstr>Pour s’entrainer …</vt:lpstr>
      <vt:lpstr>Pour s’entrainer</vt:lpstr>
      <vt:lpstr>Pour s’entrainer</vt:lpstr>
      <vt:lpstr>Pour s’entrainer</vt:lpstr>
      <vt:lpstr>Pour s’entrainer</vt:lpstr>
      <vt:lpstr>Pour s’entrainer</vt:lpstr>
      <vt:lpstr>Pour s’entrainer</vt:lpstr>
      <vt:lpstr>L’exécution du CDI</vt:lpstr>
      <vt:lpstr>Le pouvoir de modifier les conditions de travail</vt:lpstr>
      <vt:lpstr>La modification du contrat</vt:lpstr>
      <vt:lpstr>Le changement des conditions de travail</vt:lpstr>
      <vt:lpstr>La modification du contrat</vt:lpstr>
      <vt:lpstr>La modification pour motif économique</vt:lpstr>
      <vt:lpstr>La modification du contrat de travail Cas particulier du salarié protégé</vt:lpstr>
      <vt:lpstr>Pour s’entrainer…</vt:lpstr>
      <vt:lpstr>Pour s’entrainer…</vt:lpstr>
      <vt:lpstr>Le pouvoir disciplinaire</vt:lpstr>
      <vt:lpstr>Le pouvoir disciplinaire</vt:lpstr>
      <vt:lpstr>La faute disciplinaire</vt:lpstr>
      <vt:lpstr>La faute disciplinaire</vt:lpstr>
      <vt:lpstr>La sanction disciplinaire</vt:lpstr>
      <vt:lpstr>Les sanctions admises</vt:lpstr>
      <vt:lpstr>Les sanctions interdites</vt:lpstr>
      <vt:lpstr>Règles disciplinaires</vt:lpstr>
      <vt:lpstr>Le principe de proportionnalité</vt:lpstr>
      <vt:lpstr>Procédure simplifiée pour l’avertissement</vt:lpstr>
      <vt:lpstr>La procédure disciplinaire pour toutes les sanctions sauf avertissement</vt:lpstr>
      <vt:lpstr>Pour s’entrainer…</vt:lpstr>
      <vt:lpstr>Pour s’entrainer</vt:lpstr>
      <vt:lpstr>Pour s’entrainer</vt:lpstr>
      <vt:lpstr>La rupture du CDI</vt:lpstr>
      <vt:lpstr>Rupture à l’initiative du salarié :  la démission</vt:lpstr>
      <vt:lpstr>La démission</vt:lpstr>
      <vt:lpstr>La démission</vt:lpstr>
      <vt:lpstr>La démission</vt:lpstr>
      <vt:lpstr>Les effets de la démission </vt:lpstr>
      <vt:lpstr>Le licenciement</vt:lpstr>
      <vt:lpstr>Le licenciement</vt:lpstr>
      <vt:lpstr>Le licenciement : existence d’un motif réel et sérieux</vt:lpstr>
      <vt:lpstr>Le motif personnel</vt:lpstr>
      <vt:lpstr>Le licenciement pour motif personnel</vt:lpstr>
      <vt:lpstr>La procédure de licenciement pour motif personnel</vt:lpstr>
      <vt:lpstr>Le licenciement pour motif économique</vt:lpstr>
      <vt:lpstr>Le motif économique :  nouvelle définition (loi El Khomry)</vt:lpstr>
      <vt:lpstr>Le motif économique</vt:lpstr>
      <vt:lpstr>Motif économique (suite)</vt:lpstr>
      <vt:lpstr>Règles communes (valable pour les 3 procédures de licenciement éco)</vt:lpstr>
      <vt:lpstr>Règles communes (valable pour les 3 procédures de licenciement éco)</vt:lpstr>
      <vt:lpstr>L’obligation de reclassement préalable (pour les 3 procédures)</vt:lpstr>
      <vt:lpstr>Les critères d’ordre de licenciement</vt:lpstr>
      <vt:lpstr>Priorité de réembauche</vt:lpstr>
      <vt:lpstr>Le licenciement économique &gt; 10 salariés</vt:lpstr>
      <vt:lpstr>Présentation PowerPoint</vt:lpstr>
      <vt:lpstr>Le Plan de Sauvegarde de l’Emploi (PSE)</vt:lpstr>
      <vt:lpstr>Les suites du licenciement pour motif personnel ou économique</vt:lpstr>
      <vt:lpstr>Le montant de l’indemnité de licenciement</vt:lpstr>
      <vt:lpstr>Le licenciement d’un salarié protégé</vt:lpstr>
      <vt:lpstr>Pour s’entrainer….</vt:lpstr>
      <vt:lpstr>Pour s’entrainer….</vt:lpstr>
      <vt:lpstr>La rupture conventionnelle</vt:lpstr>
      <vt:lpstr>La rupture conventionnelle</vt:lpstr>
      <vt:lpstr>La rupture conventionnelle </vt:lpstr>
      <vt:lpstr>La rupture conventionnelle : procédure </vt:lpstr>
      <vt:lpstr>La rupture conventionnelle</vt:lpstr>
      <vt:lpstr>Les avantages de la rupture conventionnelle</vt:lpstr>
      <vt:lpstr>Bilan rupture conventionnelle</vt:lpstr>
      <vt:lpstr>Pour s’entrainer</vt:lpstr>
      <vt:lpstr>Pour s’entrainer</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SOCIAL</dc:title>
  <dc:creator>brigitte</dc:creator>
  <cp:lastModifiedBy>Brigitte DUMAS CROUZILLAC</cp:lastModifiedBy>
  <cp:revision>101</cp:revision>
  <dcterms:created xsi:type="dcterms:W3CDTF">2012-09-07T08:16:21Z</dcterms:created>
  <dcterms:modified xsi:type="dcterms:W3CDTF">2019-03-17T15:14:20Z</dcterms:modified>
</cp:coreProperties>
</file>