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25"/>
  </p:notesMasterIdLst>
  <p:sldIdLst>
    <p:sldId id="256" r:id="rId2"/>
    <p:sldId id="257" r:id="rId3"/>
    <p:sldId id="258" r:id="rId4"/>
    <p:sldId id="261" r:id="rId5"/>
    <p:sldId id="259" r:id="rId6"/>
    <p:sldId id="260" r:id="rId7"/>
    <p:sldId id="262" r:id="rId8"/>
    <p:sldId id="263" r:id="rId9"/>
    <p:sldId id="264" r:id="rId10"/>
    <p:sldId id="265" r:id="rId11"/>
    <p:sldId id="271" r:id="rId12"/>
    <p:sldId id="272" r:id="rId13"/>
    <p:sldId id="266" r:id="rId14"/>
    <p:sldId id="267" r:id="rId15"/>
    <p:sldId id="268" r:id="rId16"/>
    <p:sldId id="269" r:id="rId17"/>
    <p:sldId id="270" r:id="rId18"/>
    <p:sldId id="274" r:id="rId19"/>
    <p:sldId id="275" r:id="rId20"/>
    <p:sldId id="276" r:id="rId21"/>
    <p:sldId id="273"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9" autoAdjust="0"/>
    <p:restoredTop sz="94660"/>
  </p:normalViewPr>
  <p:slideViewPr>
    <p:cSldViewPr>
      <p:cViewPr varScale="1">
        <p:scale>
          <a:sx n="69" d="100"/>
          <a:sy n="69" d="100"/>
        </p:scale>
        <p:origin x="-139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87A90B-4AC1-4B49-9440-59DF4FFDC6EA}" type="datetimeFigureOut">
              <a:rPr lang="en-US" smtClean="0"/>
              <a:t>5/27/2017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E12A33-9860-4940-A329-4560A59E31F4}" type="slidenum">
              <a:rPr lang="en-US" smtClean="0"/>
              <a:t>‹#›</a:t>
            </a:fld>
            <a:endParaRPr lang="en-US"/>
          </a:p>
        </p:txBody>
      </p:sp>
    </p:spTree>
    <p:extLst>
      <p:ext uri="{BB962C8B-B14F-4D97-AF65-F5344CB8AC3E}">
        <p14:creationId xmlns:p14="http://schemas.microsoft.com/office/powerpoint/2010/main" val="1083957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E12A33-9860-4940-A329-4560A59E31F4}" type="slidenum">
              <a:rPr lang="en-US" smtClean="0"/>
              <a:t>15</a:t>
            </a:fld>
            <a:endParaRPr lang="en-US"/>
          </a:p>
        </p:txBody>
      </p:sp>
    </p:spTree>
    <p:extLst>
      <p:ext uri="{BB962C8B-B14F-4D97-AF65-F5344CB8AC3E}">
        <p14:creationId xmlns:p14="http://schemas.microsoft.com/office/powerpoint/2010/main" val="2114556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E6419F4-B5B4-4A2B-ACE5-7D3C896187A6}"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0759A-ADF9-47E9-9457-7F04BDA47630}"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6419F4-B5B4-4A2B-ACE5-7D3C896187A6}"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0759A-ADF9-47E9-9457-7F04BDA4763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6419F4-B5B4-4A2B-ACE5-7D3C896187A6}"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0759A-ADF9-47E9-9457-7F04BDA4763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6419F4-B5B4-4A2B-ACE5-7D3C896187A6}"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0759A-ADF9-47E9-9457-7F04BDA4763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6419F4-B5B4-4A2B-ACE5-7D3C896187A6}"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0759A-ADF9-47E9-9457-7F04BDA47630}"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6419F4-B5B4-4A2B-ACE5-7D3C896187A6}" type="datetimeFigureOut">
              <a:rPr lang="en-US" smtClean="0"/>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0759A-ADF9-47E9-9457-7F04BDA4763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6419F4-B5B4-4A2B-ACE5-7D3C896187A6}" type="datetimeFigureOut">
              <a:rPr lang="en-US" smtClean="0"/>
              <a:t>5/24/2017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F0759A-ADF9-47E9-9457-7F04BDA47630}"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6419F4-B5B4-4A2B-ACE5-7D3C896187A6}" type="datetimeFigureOut">
              <a:rPr lang="en-US" smtClean="0"/>
              <a:t>5/24/2017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F0759A-ADF9-47E9-9457-7F04BDA4763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6419F4-B5B4-4A2B-ACE5-7D3C896187A6}" type="datetimeFigureOut">
              <a:rPr lang="en-US" smtClean="0"/>
              <a:t>5/24/2017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F0759A-ADF9-47E9-9457-7F04BDA4763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6419F4-B5B4-4A2B-ACE5-7D3C896187A6}" type="datetimeFigureOut">
              <a:rPr lang="en-US" smtClean="0"/>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0759A-ADF9-47E9-9457-7F04BDA47630}"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6419F4-B5B4-4A2B-ACE5-7D3C896187A6}" type="datetimeFigureOut">
              <a:rPr lang="en-US" smtClean="0"/>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0759A-ADF9-47E9-9457-7F04BDA4763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CE6419F4-B5B4-4A2B-ACE5-7D3C896187A6}" type="datetimeFigureOut">
              <a:rPr lang="en-US" smtClean="0"/>
              <a:t>5/24/2017</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F3F0759A-ADF9-47E9-9457-7F04BDA47630}"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3068960"/>
            <a:ext cx="7543800" cy="1524000"/>
          </a:xfrm>
        </p:spPr>
        <p:txBody>
          <a:bodyPr>
            <a:normAutofit/>
          </a:bodyPr>
          <a:lstStyle/>
          <a:p>
            <a:r>
              <a:rPr lang="en-US" sz="4500" dirty="0" smtClean="0"/>
              <a:t>Hard D Benchmark	</a:t>
            </a:r>
            <a:endParaRPr lang="en-US" sz="4500" dirty="0"/>
          </a:p>
        </p:txBody>
      </p:sp>
      <p:sp>
        <p:nvSpPr>
          <p:cNvPr id="3" name="Subtitle 2"/>
          <p:cNvSpPr>
            <a:spLocks noGrp="1"/>
          </p:cNvSpPr>
          <p:nvPr>
            <p:ph type="subTitle" idx="1"/>
          </p:nvPr>
        </p:nvSpPr>
        <p:spPr/>
        <p:txBody>
          <a:bodyPr>
            <a:normAutofit fontScale="25000" lnSpcReduction="20000"/>
          </a:bodyPr>
          <a:lstStyle/>
          <a:p>
            <a:r>
              <a:rPr lang="en-US" sz="6400" dirty="0" err="1" smtClean="0"/>
              <a:t>Albu</a:t>
            </a:r>
            <a:r>
              <a:rPr lang="en-US" sz="6400" dirty="0" smtClean="0"/>
              <a:t> Alexandra</a:t>
            </a:r>
          </a:p>
          <a:p>
            <a:r>
              <a:rPr lang="en-US" sz="6400" dirty="0" err="1" smtClean="0"/>
              <a:t>Birescu</a:t>
            </a:r>
            <a:r>
              <a:rPr lang="en-US" sz="6400" dirty="0" smtClean="0"/>
              <a:t> Darius</a:t>
            </a:r>
          </a:p>
          <a:p>
            <a:r>
              <a:rPr lang="en-US" sz="6400" dirty="0" smtClean="0"/>
              <a:t>Birla </a:t>
            </a:r>
            <a:r>
              <a:rPr lang="en-US" sz="6400" dirty="0" err="1" smtClean="0"/>
              <a:t>Cristian-Nicolae</a:t>
            </a:r>
            <a:endParaRPr lang="en-US" sz="6400" dirty="0" smtClean="0"/>
          </a:p>
          <a:p>
            <a:r>
              <a:rPr lang="en-US" sz="6400" dirty="0" err="1" smtClean="0"/>
              <a:t>Dariciuc</a:t>
            </a:r>
            <a:r>
              <a:rPr lang="en-US" sz="6400" dirty="0" smtClean="0"/>
              <a:t> </a:t>
            </a:r>
            <a:r>
              <a:rPr lang="en-US" sz="6400" dirty="0" err="1" smtClean="0"/>
              <a:t>Alexie</a:t>
            </a:r>
            <a:endParaRPr lang="en-US" sz="6400" dirty="0" smtClean="0"/>
          </a:p>
          <a:p>
            <a:r>
              <a:rPr lang="en-US" sz="6400" dirty="0" err="1" smtClean="0"/>
              <a:t>Dondera</a:t>
            </a:r>
            <a:r>
              <a:rPr lang="en-US" sz="6400" dirty="0" smtClean="0"/>
              <a:t> </a:t>
            </a:r>
            <a:r>
              <a:rPr lang="en-US" sz="6400" dirty="0" err="1" smtClean="0"/>
              <a:t>Ionut-Catalin</a:t>
            </a:r>
            <a:endParaRPr lang="en-US" sz="6400" dirty="0" smtClean="0"/>
          </a:p>
          <a:p>
            <a:r>
              <a:rPr lang="en-US" sz="6400" dirty="0" smtClean="0"/>
              <a:t>Gut </a:t>
            </a:r>
            <a:r>
              <a:rPr lang="en-US" sz="6400" dirty="0" err="1" smtClean="0"/>
              <a:t>Ioan</a:t>
            </a:r>
            <a:r>
              <a:rPr lang="en-US" sz="6400" dirty="0" smtClean="0"/>
              <a:t> </a:t>
            </a:r>
            <a:r>
              <a:rPr lang="en-US" sz="6400" dirty="0" err="1" smtClean="0"/>
              <a:t>Filip</a:t>
            </a:r>
            <a:endParaRPr lang="en-US" sz="6400" dirty="0" smtClean="0"/>
          </a:p>
          <a:p>
            <a:endParaRPr lang="en-US" dirty="0"/>
          </a:p>
        </p:txBody>
      </p:sp>
    </p:spTree>
    <p:extLst>
      <p:ext uri="{BB962C8B-B14F-4D97-AF65-F5344CB8AC3E}">
        <p14:creationId xmlns:p14="http://schemas.microsoft.com/office/powerpoint/2010/main" val="2740650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404664"/>
            <a:ext cx="8352928" cy="4907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97140" y="5487175"/>
            <a:ext cx="8496944" cy="1015663"/>
          </a:xfrm>
          <a:prstGeom prst="rect">
            <a:avLst/>
          </a:prstGeom>
          <a:noFill/>
        </p:spPr>
        <p:txBody>
          <a:bodyPr wrap="square" rtlCol="0">
            <a:spAutoFit/>
          </a:bodyPr>
          <a:lstStyle/>
          <a:p>
            <a:r>
              <a:rPr lang="en-US" sz="2000" b="1" dirty="0"/>
              <a:t>Valley</a:t>
            </a:r>
            <a:r>
              <a:rPr lang="en-US" sz="2000" dirty="0"/>
              <a:t> and </a:t>
            </a:r>
            <a:r>
              <a:rPr lang="en-US" sz="2000" b="1" dirty="0"/>
              <a:t>Heaven</a:t>
            </a:r>
            <a:r>
              <a:rPr lang="en-US" sz="2000" dirty="0"/>
              <a:t> are </a:t>
            </a:r>
            <a:r>
              <a:rPr lang="en-US" sz="2000" dirty="0" smtClean="0"/>
              <a:t>two GPU </a:t>
            </a:r>
            <a:r>
              <a:rPr lang="en-US" sz="2000" dirty="0"/>
              <a:t>stress tests that can also work as benchmarking tools. Both tests run your graphics card through the ringer to see how much it can handle.</a:t>
            </a:r>
          </a:p>
        </p:txBody>
      </p:sp>
    </p:spTree>
    <p:extLst>
      <p:ext uri="{BB962C8B-B14F-4D97-AF65-F5344CB8AC3E}">
        <p14:creationId xmlns:p14="http://schemas.microsoft.com/office/powerpoint/2010/main" val="2692213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581128"/>
            <a:ext cx="8388424" cy="1600200"/>
          </a:xfrm>
        </p:spPr>
        <p:txBody>
          <a:bodyPr>
            <a:normAutofit fontScale="90000"/>
          </a:bodyPr>
          <a:lstStyle/>
          <a:p>
            <a:r>
              <a:rPr lang="en-US" dirty="0" smtClean="0"/>
              <a:t>2. DESIGN AND IMPLEMENTATION</a:t>
            </a:r>
            <a:endParaRPr lang="en-US" dirty="0"/>
          </a:p>
        </p:txBody>
      </p:sp>
      <p:sp>
        <p:nvSpPr>
          <p:cNvPr id="3" name="Content Placeholder 2"/>
          <p:cNvSpPr>
            <a:spLocks noGrp="1"/>
          </p:cNvSpPr>
          <p:nvPr>
            <p:ph idx="1"/>
          </p:nvPr>
        </p:nvSpPr>
        <p:spPr>
          <a:xfrm>
            <a:off x="762000" y="685800"/>
            <a:ext cx="7543800" cy="4471392"/>
          </a:xfrm>
        </p:spPr>
        <p:txBody>
          <a:bodyPr>
            <a:normAutofit fontScale="92500" lnSpcReduction="10000"/>
          </a:bodyPr>
          <a:lstStyle/>
          <a:p>
            <a:pPr marL="0" indent="0">
              <a:buNone/>
            </a:pPr>
            <a:r>
              <a:rPr lang="en-US" sz="2200" dirty="0" smtClean="0"/>
              <a:t>Key </a:t>
            </a:r>
            <a:r>
              <a:rPr lang="en-US" sz="2200" dirty="0"/>
              <a:t>features: </a:t>
            </a:r>
            <a:endParaRPr lang="en-US" sz="2200" dirty="0" smtClean="0"/>
          </a:p>
          <a:p>
            <a:r>
              <a:rPr lang="en-US" sz="2200" dirty="0" smtClean="0"/>
              <a:t>The </a:t>
            </a:r>
            <a:r>
              <a:rPr lang="en-US" sz="2200" dirty="0"/>
              <a:t>user can change the size of the file and the buffer size.</a:t>
            </a:r>
          </a:p>
          <a:p>
            <a:r>
              <a:rPr lang="en-US" sz="2000" dirty="0"/>
              <a:t>Simplicity in UI – run a series of tests just by clicking a button, </a:t>
            </a:r>
          </a:p>
          <a:p>
            <a:r>
              <a:rPr lang="en-US" sz="2000" dirty="0"/>
              <a:t>Interactive graph that shows the speed of the operation</a:t>
            </a:r>
          </a:p>
          <a:p>
            <a:r>
              <a:rPr lang="en-US" sz="2000" dirty="0"/>
              <a:t>Wide range of customization- </a:t>
            </a:r>
            <a:r>
              <a:rPr lang="en-US" sz="2000" dirty="0" smtClean="0"/>
              <a:t>user can select </a:t>
            </a:r>
            <a:r>
              <a:rPr lang="en-US" sz="2000" dirty="0"/>
              <a:t>different buffer and file sizes</a:t>
            </a:r>
          </a:p>
          <a:p>
            <a:r>
              <a:rPr lang="en-US" sz="2000" dirty="0" smtClean="0"/>
              <a:t>Results in the form of an interactive graph- </a:t>
            </a:r>
            <a:r>
              <a:rPr lang="en-US" sz="2000" dirty="0"/>
              <a:t>the user </a:t>
            </a:r>
            <a:r>
              <a:rPr lang="en-US" sz="2000" dirty="0" smtClean="0"/>
              <a:t>can zoom in/out and save it in different </a:t>
            </a:r>
            <a:r>
              <a:rPr lang="en-US" sz="2000" dirty="0"/>
              <a:t>formats (PNG,SVG,PDF). </a:t>
            </a:r>
            <a:endParaRPr lang="en-US" sz="2200" dirty="0"/>
          </a:p>
          <a:p>
            <a:r>
              <a:rPr lang="en-US" sz="2000" dirty="0" smtClean="0"/>
              <a:t>The </a:t>
            </a:r>
            <a:r>
              <a:rPr lang="en-US" sz="2000" dirty="0"/>
              <a:t>interaction between the GUI and the functional part of the benchmark takes place through a single class, the </a:t>
            </a:r>
            <a:r>
              <a:rPr lang="en-US" sz="2000" dirty="0" err="1"/>
              <a:t>BenchmarkControlSingleton</a:t>
            </a:r>
            <a:r>
              <a:rPr lang="en-US" sz="2000" dirty="0"/>
              <a:t> which launches every request on a separate thread and also handles access to </a:t>
            </a:r>
            <a:r>
              <a:rPr lang="en-US" sz="2000" dirty="0" smtClean="0"/>
              <a:t>HDD/SSD </a:t>
            </a:r>
            <a:r>
              <a:rPr lang="en-US" sz="2000" dirty="0"/>
              <a:t>to ensure that there won’t be two IO operations taking place at the same time, as they might influence the result. Future requests are queued in a separate thread which waits for the IO dedicated thread to finish.</a:t>
            </a:r>
            <a:endParaRPr lang="en-US" sz="2200" dirty="0"/>
          </a:p>
          <a:p>
            <a:endParaRPr lang="en-US" dirty="0"/>
          </a:p>
        </p:txBody>
      </p:sp>
    </p:spTree>
    <p:extLst>
      <p:ext uri="{BB962C8B-B14F-4D97-AF65-F5344CB8AC3E}">
        <p14:creationId xmlns:p14="http://schemas.microsoft.com/office/powerpoint/2010/main" val="3397541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albu\Desktop\2S2\harDbench\poz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689" y="269661"/>
            <a:ext cx="7416824" cy="6535008"/>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p:nvPr/>
        </p:nvCxnSpPr>
        <p:spPr>
          <a:xfrm flipV="1">
            <a:off x="539552" y="548680"/>
            <a:ext cx="1080120" cy="360040"/>
          </a:xfrm>
          <a:prstGeom prst="straightConnector1">
            <a:avLst/>
          </a:prstGeom>
          <a:ln>
            <a:solidFill>
              <a:schemeClr val="tx1">
                <a:lumMod val="75000"/>
                <a:lumOff val="25000"/>
              </a:schemeClr>
            </a:solidFill>
            <a:tailEnd type="arrow"/>
          </a:ln>
        </p:spPr>
        <p:style>
          <a:lnRef idx="2">
            <a:schemeClr val="accent6"/>
          </a:lnRef>
          <a:fillRef idx="0">
            <a:schemeClr val="accent6"/>
          </a:fillRef>
          <a:effectRef idx="1">
            <a:schemeClr val="accent6"/>
          </a:effectRef>
          <a:fontRef idx="minor">
            <a:schemeClr val="tx1"/>
          </a:fontRef>
        </p:style>
      </p:cxnSp>
      <p:sp>
        <p:nvSpPr>
          <p:cNvPr id="5" name="TextBox 4"/>
          <p:cNvSpPr txBox="1"/>
          <p:nvPr/>
        </p:nvSpPr>
        <p:spPr>
          <a:xfrm>
            <a:off x="0" y="908720"/>
            <a:ext cx="853689" cy="646331"/>
          </a:xfrm>
          <a:prstGeom prst="rect">
            <a:avLst/>
          </a:prstGeom>
          <a:noFill/>
        </p:spPr>
        <p:txBody>
          <a:bodyPr wrap="square" rtlCol="0">
            <a:spAutoFit/>
          </a:bodyPr>
          <a:lstStyle/>
          <a:p>
            <a:r>
              <a:rPr lang="en-US" dirty="0" smtClean="0"/>
              <a:t>Select the test</a:t>
            </a:r>
            <a:endParaRPr lang="en-US" dirty="0"/>
          </a:p>
        </p:txBody>
      </p:sp>
      <p:cxnSp>
        <p:nvCxnSpPr>
          <p:cNvPr id="7" name="Straight Arrow Connector 6"/>
          <p:cNvCxnSpPr/>
          <p:nvPr/>
        </p:nvCxnSpPr>
        <p:spPr>
          <a:xfrm flipH="1" flipV="1">
            <a:off x="6876257" y="1555052"/>
            <a:ext cx="1008111" cy="1729932"/>
          </a:xfrm>
          <a:prstGeom prst="straightConnector1">
            <a:avLst/>
          </a:prstGeom>
          <a:ln>
            <a:solidFill>
              <a:schemeClr val="tx1">
                <a:lumMod val="75000"/>
                <a:lumOff val="25000"/>
              </a:schemeClr>
            </a:solidFill>
            <a:tailEnd type="arrow"/>
          </a:ln>
        </p:spPr>
        <p:style>
          <a:lnRef idx="2">
            <a:schemeClr val="accent6"/>
          </a:lnRef>
          <a:fillRef idx="0">
            <a:schemeClr val="accent6"/>
          </a:fillRef>
          <a:effectRef idx="1">
            <a:schemeClr val="accent6"/>
          </a:effectRef>
          <a:fontRef idx="minor">
            <a:schemeClr val="tx1"/>
          </a:fontRef>
        </p:style>
      </p:cxnSp>
      <p:sp>
        <p:nvSpPr>
          <p:cNvPr id="8" name="TextBox 7"/>
          <p:cNvSpPr txBox="1"/>
          <p:nvPr/>
        </p:nvSpPr>
        <p:spPr>
          <a:xfrm>
            <a:off x="7524329" y="3284984"/>
            <a:ext cx="1467388" cy="923330"/>
          </a:xfrm>
          <a:prstGeom prst="rect">
            <a:avLst/>
          </a:prstGeom>
          <a:noFill/>
        </p:spPr>
        <p:txBody>
          <a:bodyPr wrap="square" rtlCol="0">
            <a:spAutoFit/>
          </a:bodyPr>
          <a:lstStyle/>
          <a:p>
            <a:r>
              <a:rPr lang="en-US" dirty="0" smtClean="0"/>
              <a:t>Select buffer size and operation</a:t>
            </a:r>
            <a:endParaRPr lang="en-US" dirty="0"/>
          </a:p>
        </p:txBody>
      </p:sp>
      <p:cxnSp>
        <p:nvCxnSpPr>
          <p:cNvPr id="10" name="Straight Arrow Connector 9"/>
          <p:cNvCxnSpPr/>
          <p:nvPr/>
        </p:nvCxnSpPr>
        <p:spPr>
          <a:xfrm flipH="1" flipV="1">
            <a:off x="7524329" y="908721"/>
            <a:ext cx="885977" cy="432047"/>
          </a:xfrm>
          <a:prstGeom prst="straightConnector1">
            <a:avLst/>
          </a:prstGeom>
          <a:ln>
            <a:solidFill>
              <a:schemeClr val="tx1">
                <a:lumMod val="75000"/>
                <a:lumOff val="25000"/>
              </a:schemeClr>
            </a:solidFill>
            <a:tailEnd type="arrow"/>
          </a:ln>
        </p:spPr>
        <p:style>
          <a:lnRef idx="2">
            <a:schemeClr val="accent6"/>
          </a:lnRef>
          <a:fillRef idx="0">
            <a:schemeClr val="accent6"/>
          </a:fillRef>
          <a:effectRef idx="1">
            <a:schemeClr val="accent6"/>
          </a:effectRef>
          <a:fontRef idx="minor">
            <a:schemeClr val="tx1"/>
          </a:fontRef>
        </p:style>
      </p:cxnSp>
      <p:sp>
        <p:nvSpPr>
          <p:cNvPr id="11" name="TextBox 10"/>
          <p:cNvSpPr txBox="1"/>
          <p:nvPr/>
        </p:nvSpPr>
        <p:spPr>
          <a:xfrm>
            <a:off x="7696712" y="1340768"/>
            <a:ext cx="1467388" cy="646331"/>
          </a:xfrm>
          <a:prstGeom prst="rect">
            <a:avLst/>
          </a:prstGeom>
          <a:noFill/>
        </p:spPr>
        <p:txBody>
          <a:bodyPr wrap="square" rtlCol="0">
            <a:spAutoFit/>
          </a:bodyPr>
          <a:lstStyle/>
          <a:p>
            <a:r>
              <a:rPr lang="en-US" dirty="0" smtClean="0"/>
              <a:t>Speed results in MB/s</a:t>
            </a:r>
            <a:endParaRPr lang="en-US" dirty="0"/>
          </a:p>
        </p:txBody>
      </p:sp>
      <p:cxnSp>
        <p:nvCxnSpPr>
          <p:cNvPr id="17" name="Straight Arrow Connector 16"/>
          <p:cNvCxnSpPr/>
          <p:nvPr/>
        </p:nvCxnSpPr>
        <p:spPr>
          <a:xfrm flipH="1" flipV="1">
            <a:off x="5724128" y="4581128"/>
            <a:ext cx="1080120" cy="432048"/>
          </a:xfrm>
          <a:prstGeom prst="straightConnector1">
            <a:avLst/>
          </a:prstGeom>
          <a:ln>
            <a:solidFill>
              <a:schemeClr val="tx1">
                <a:lumMod val="75000"/>
                <a:lumOff val="25000"/>
              </a:schemeClr>
            </a:solidFill>
            <a:tailEnd type="arrow"/>
          </a:ln>
        </p:spPr>
        <p:style>
          <a:lnRef idx="2">
            <a:schemeClr val="accent6"/>
          </a:lnRef>
          <a:fillRef idx="0">
            <a:schemeClr val="accent6"/>
          </a:fillRef>
          <a:effectRef idx="1">
            <a:schemeClr val="accent6"/>
          </a:effectRef>
          <a:fontRef idx="minor">
            <a:schemeClr val="tx1"/>
          </a:fontRef>
        </p:style>
      </p:cxnSp>
      <p:sp>
        <p:nvSpPr>
          <p:cNvPr id="18" name="TextBox 17"/>
          <p:cNvSpPr txBox="1"/>
          <p:nvPr/>
        </p:nvSpPr>
        <p:spPr>
          <a:xfrm>
            <a:off x="6577284" y="4991503"/>
            <a:ext cx="1894090" cy="646331"/>
          </a:xfrm>
          <a:prstGeom prst="rect">
            <a:avLst/>
          </a:prstGeom>
          <a:noFill/>
        </p:spPr>
        <p:txBody>
          <a:bodyPr wrap="square" rtlCol="0">
            <a:spAutoFit/>
          </a:bodyPr>
          <a:lstStyle/>
          <a:p>
            <a:r>
              <a:rPr lang="en-US" dirty="0" smtClean="0"/>
              <a:t>Graphical plot of the results</a:t>
            </a:r>
            <a:endParaRPr lang="en-US" dirty="0"/>
          </a:p>
        </p:txBody>
      </p:sp>
      <p:cxnSp>
        <p:nvCxnSpPr>
          <p:cNvPr id="20" name="Straight Arrow Connector 19"/>
          <p:cNvCxnSpPr/>
          <p:nvPr/>
        </p:nvCxnSpPr>
        <p:spPr>
          <a:xfrm>
            <a:off x="683568" y="6093296"/>
            <a:ext cx="648072" cy="576064"/>
          </a:xfrm>
          <a:prstGeom prst="straightConnector1">
            <a:avLst/>
          </a:prstGeom>
          <a:ln>
            <a:solidFill>
              <a:schemeClr val="tx1">
                <a:lumMod val="75000"/>
                <a:lumOff val="25000"/>
              </a:schemeClr>
            </a:solidFill>
            <a:tailEnd type="arrow"/>
          </a:ln>
        </p:spPr>
        <p:style>
          <a:lnRef idx="2">
            <a:schemeClr val="accent6"/>
          </a:lnRef>
          <a:fillRef idx="0">
            <a:schemeClr val="accent6"/>
          </a:fillRef>
          <a:effectRef idx="1">
            <a:schemeClr val="accent6"/>
          </a:effectRef>
          <a:fontRef idx="minor">
            <a:schemeClr val="tx1"/>
          </a:fontRef>
        </p:style>
      </p:cxnSp>
      <p:sp>
        <p:nvSpPr>
          <p:cNvPr id="21" name="TextBox 20"/>
          <p:cNvSpPr txBox="1"/>
          <p:nvPr/>
        </p:nvSpPr>
        <p:spPr>
          <a:xfrm>
            <a:off x="107503" y="5436977"/>
            <a:ext cx="746185" cy="646331"/>
          </a:xfrm>
          <a:prstGeom prst="rect">
            <a:avLst/>
          </a:prstGeom>
          <a:noFill/>
        </p:spPr>
        <p:txBody>
          <a:bodyPr wrap="square" rtlCol="0">
            <a:spAutoFit/>
          </a:bodyPr>
          <a:lstStyle/>
          <a:p>
            <a:r>
              <a:rPr lang="en-US" dirty="0" smtClean="0"/>
              <a:t>Start test</a:t>
            </a:r>
            <a:endParaRPr lang="en-US" dirty="0"/>
          </a:p>
        </p:txBody>
      </p:sp>
    </p:spTree>
    <p:extLst>
      <p:ext uri="{BB962C8B-B14F-4D97-AF65-F5344CB8AC3E}">
        <p14:creationId xmlns:p14="http://schemas.microsoft.com/office/powerpoint/2010/main" val="1447452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normAutofit/>
          </a:bodyPr>
          <a:lstStyle/>
          <a:p>
            <a:r>
              <a:rPr lang="en-US" sz="4500" dirty="0"/>
              <a:t>3</a:t>
            </a:r>
            <a:r>
              <a:rPr lang="en-US" sz="4500" dirty="0" smtClean="0"/>
              <a:t>. STATE OF THE ART</a:t>
            </a:r>
            <a:endParaRPr lang="en-US" sz="4500" dirty="0"/>
          </a:p>
        </p:txBody>
      </p:sp>
      <p:sp>
        <p:nvSpPr>
          <p:cNvPr id="5" name="Content Placeholder 4"/>
          <p:cNvSpPr>
            <a:spLocks noGrp="1"/>
          </p:cNvSpPr>
          <p:nvPr>
            <p:ph idx="1"/>
          </p:nvPr>
        </p:nvSpPr>
        <p:spPr>
          <a:xfrm>
            <a:off x="395536" y="1628800"/>
            <a:ext cx="8229600" cy="4525963"/>
          </a:xfrm>
        </p:spPr>
        <p:txBody>
          <a:bodyPr>
            <a:noAutofit/>
          </a:bodyPr>
          <a:lstStyle/>
          <a:p>
            <a:r>
              <a:rPr lang="en-US" sz="2200" b="1" dirty="0" err="1"/>
              <a:t>CrystalDiskMark</a:t>
            </a:r>
            <a:r>
              <a:rPr lang="en-US" sz="2200" dirty="0"/>
              <a:t> is a piece of software that allows you to benchmark your hard </a:t>
            </a:r>
            <a:r>
              <a:rPr lang="en-US" sz="2200" dirty="0" smtClean="0"/>
              <a:t>drive (HDD) </a:t>
            </a:r>
            <a:r>
              <a:rPr lang="en-US" sz="2200" dirty="0"/>
              <a:t>or solid state </a:t>
            </a:r>
            <a:r>
              <a:rPr lang="en-US" sz="2200" dirty="0" smtClean="0"/>
              <a:t>drive (SSD) to </a:t>
            </a:r>
            <a:r>
              <a:rPr lang="en-US" sz="2200" dirty="0"/>
              <a:t>make sure that </a:t>
            </a:r>
            <a:r>
              <a:rPr lang="en-US" sz="2200" dirty="0" smtClean="0"/>
              <a:t>it is </a:t>
            </a:r>
            <a:r>
              <a:rPr lang="en-US" sz="2200" dirty="0"/>
              <a:t>performing optimally. </a:t>
            </a:r>
            <a:endParaRPr lang="en-US" sz="2200" dirty="0" smtClean="0"/>
          </a:p>
          <a:p>
            <a:r>
              <a:rPr lang="en-US" sz="2200" b="1" dirty="0" err="1" smtClean="0"/>
              <a:t>CrystalDiskMark</a:t>
            </a:r>
            <a:r>
              <a:rPr lang="en-US" sz="2200" dirty="0" smtClean="0"/>
              <a:t> </a:t>
            </a:r>
            <a:r>
              <a:rPr lang="en-US" sz="2200" dirty="0"/>
              <a:t>lets you select any drive that you want and perform a number of tests on them to measure performance for reading and writing. It will run </a:t>
            </a:r>
            <a:r>
              <a:rPr lang="en-US" sz="2200" i="1" dirty="0"/>
              <a:t>sequential read &amp;</a:t>
            </a:r>
            <a:r>
              <a:rPr lang="en-US" sz="2200" i="1" dirty="0" smtClean="0"/>
              <a:t> </a:t>
            </a:r>
            <a:r>
              <a:rPr lang="en-US" sz="2200" i="1" dirty="0"/>
              <a:t>write </a:t>
            </a:r>
            <a:r>
              <a:rPr lang="en-US" sz="2200" dirty="0"/>
              <a:t>tests as well as </a:t>
            </a:r>
            <a:r>
              <a:rPr lang="en-US" sz="2200" i="1" dirty="0"/>
              <a:t>random read </a:t>
            </a:r>
            <a:r>
              <a:rPr lang="en-US" sz="2200" i="1" dirty="0" smtClean="0"/>
              <a:t>&amp;write</a:t>
            </a:r>
            <a:r>
              <a:rPr lang="en-US" sz="2200" dirty="0" smtClean="0"/>
              <a:t> </a:t>
            </a:r>
            <a:r>
              <a:rPr lang="en-US" sz="2200" dirty="0"/>
              <a:t>tests, and will display the results in MB/s and </a:t>
            </a:r>
            <a:r>
              <a:rPr lang="en-US" sz="2200" dirty="0" smtClean="0"/>
              <a:t>IOPS</a:t>
            </a:r>
            <a:r>
              <a:rPr lang="en-US" sz="2200" dirty="0"/>
              <a:t> </a:t>
            </a:r>
            <a:r>
              <a:rPr lang="en-US" sz="2200" dirty="0" smtClean="0"/>
              <a:t>in an easy way for the user to understand and make comparisons (see next slide).</a:t>
            </a:r>
          </a:p>
          <a:p>
            <a:r>
              <a:rPr lang="en-US" sz="2200" dirty="0" smtClean="0"/>
              <a:t>Can be used to test all the drives on your system, including removable disks such as USB flash drives and external hard drives.</a:t>
            </a:r>
          </a:p>
          <a:p>
            <a:r>
              <a:rPr lang="en-US" sz="2200" dirty="0" smtClean="0"/>
              <a:t>Key features: Sequential read &amp; write, Random 4 kb/512 kb reads/writes, Text Copy, Change Dialog Design, and so on.</a:t>
            </a:r>
            <a:endParaRPr lang="en-US" sz="2200" dirty="0"/>
          </a:p>
        </p:txBody>
      </p:sp>
    </p:spTree>
    <p:extLst>
      <p:ext uri="{BB962C8B-B14F-4D97-AF65-F5344CB8AC3E}">
        <p14:creationId xmlns:p14="http://schemas.microsoft.com/office/powerpoint/2010/main" val="1784643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1096" y="0"/>
            <a:ext cx="4909097" cy="3607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0"/>
            <a:ext cx="4576209" cy="3607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1994799423"/>
              </p:ext>
            </p:extLst>
          </p:nvPr>
        </p:nvGraphicFramePr>
        <p:xfrm>
          <a:off x="286296" y="3717033"/>
          <a:ext cx="8462168" cy="2987889"/>
        </p:xfrm>
        <a:graphic>
          <a:graphicData uri="http://schemas.openxmlformats.org/drawingml/2006/table">
            <a:tbl>
              <a:tblPr/>
              <a:tblGrid>
                <a:gridCol w="1692434"/>
                <a:gridCol w="1748848"/>
                <a:gridCol w="1791159"/>
                <a:gridCol w="1579605"/>
                <a:gridCol w="1650122"/>
              </a:tblGrid>
              <a:tr h="694393">
                <a:tc>
                  <a:txBody>
                    <a:bodyPr/>
                    <a:lstStyle/>
                    <a:p>
                      <a:pPr algn="l" fontAlgn="t"/>
                      <a:r>
                        <a:rPr lang="en-US" sz="1600" b="1">
                          <a:effectLst/>
                          <a:latin typeface="inherit"/>
                        </a:rPr>
                        <a:t>Device</a:t>
                      </a:r>
                      <a:endParaRPr lang="en-US" sz="1600">
                        <a:effectLst/>
                        <a:latin typeface="inherit"/>
                      </a:endParaRPr>
                    </a:p>
                  </a:txBody>
                  <a:tcPr marL="66569" marR="66569" marT="66569" marB="665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b="1">
                          <a:effectLst/>
                          <a:latin typeface="inherit"/>
                        </a:rPr>
                        <a:t>Sequential Reads</a:t>
                      </a:r>
                      <a:endParaRPr lang="en-US" sz="1600">
                        <a:effectLst/>
                        <a:latin typeface="inherit"/>
                      </a:endParaRPr>
                    </a:p>
                  </a:txBody>
                  <a:tcPr marL="66569" marR="66569" marT="66569" marB="665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b="1">
                          <a:effectLst/>
                          <a:latin typeface="inherit"/>
                        </a:rPr>
                        <a:t>Sequential Writes</a:t>
                      </a:r>
                      <a:endParaRPr lang="en-US" sz="1600">
                        <a:effectLst/>
                        <a:latin typeface="inherit"/>
                      </a:endParaRPr>
                    </a:p>
                  </a:txBody>
                  <a:tcPr marL="66569" marR="66569" marT="66569" marB="665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b="1">
                          <a:effectLst/>
                          <a:latin typeface="inherit"/>
                        </a:rPr>
                        <a:t>Random Reads</a:t>
                      </a:r>
                      <a:endParaRPr lang="en-US" sz="1600">
                        <a:effectLst/>
                        <a:latin typeface="inherit"/>
                      </a:endParaRPr>
                    </a:p>
                  </a:txBody>
                  <a:tcPr marL="66569" marR="66569" marT="66569" marB="665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b="1">
                          <a:effectLst/>
                          <a:latin typeface="inherit"/>
                        </a:rPr>
                        <a:t>Random Writes</a:t>
                      </a:r>
                      <a:endParaRPr lang="en-US" sz="1600">
                        <a:effectLst/>
                        <a:latin typeface="inherit"/>
                      </a:endParaRPr>
                    </a:p>
                  </a:txBody>
                  <a:tcPr marL="66569" marR="66569" marT="66569" marB="665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94393">
                <a:tc>
                  <a:txBody>
                    <a:bodyPr/>
                    <a:lstStyle/>
                    <a:p>
                      <a:pPr algn="l" fontAlgn="t"/>
                      <a:r>
                        <a:rPr lang="en-US" sz="1600">
                          <a:effectLst/>
                          <a:latin typeface="inherit"/>
                        </a:rPr>
                        <a:t>512GB Samsung 950 Pro</a:t>
                      </a:r>
                    </a:p>
                  </a:txBody>
                  <a:tcPr marL="66569" marR="66569" marT="66569" marB="665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a:effectLst/>
                          <a:latin typeface="inherit"/>
                        </a:rPr>
                        <a:t>2595 MB/s</a:t>
                      </a:r>
                    </a:p>
                  </a:txBody>
                  <a:tcPr marL="66569" marR="66569" marT="66569" marB="665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a:effectLst/>
                          <a:latin typeface="inherit"/>
                        </a:rPr>
                        <a:t>1526 MB/s</a:t>
                      </a:r>
                    </a:p>
                  </a:txBody>
                  <a:tcPr marL="66569" marR="66569" marT="66569" marB="665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a:effectLst/>
                          <a:latin typeface="inherit"/>
                        </a:rPr>
                        <a:t>171755.6 IOPS</a:t>
                      </a:r>
                    </a:p>
                  </a:txBody>
                  <a:tcPr marL="66569" marR="66569" marT="66569" marB="665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a:effectLst/>
                          <a:latin typeface="inherit"/>
                        </a:rPr>
                        <a:t>104801.3 IOPS</a:t>
                      </a:r>
                    </a:p>
                  </a:txBody>
                  <a:tcPr marL="66569" marR="66569" marT="66569" marB="665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52355">
                <a:tc>
                  <a:txBody>
                    <a:bodyPr/>
                    <a:lstStyle/>
                    <a:p>
                      <a:pPr algn="l" fontAlgn="t"/>
                      <a:r>
                        <a:rPr lang="en-US" sz="1600">
                          <a:effectLst/>
                          <a:latin typeface="inherit"/>
                        </a:rPr>
                        <a:t>400GB Intel 750</a:t>
                      </a:r>
                    </a:p>
                  </a:txBody>
                  <a:tcPr marL="66569" marR="66569" marT="66569" marB="665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a:effectLst/>
                          <a:latin typeface="inherit"/>
                        </a:rPr>
                        <a:t>2369 MB/s</a:t>
                      </a:r>
                    </a:p>
                  </a:txBody>
                  <a:tcPr marL="66569" marR="66569" marT="66569" marB="665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a:effectLst/>
                          <a:latin typeface="inherit"/>
                        </a:rPr>
                        <a:t>1081 MB/s</a:t>
                      </a:r>
                    </a:p>
                  </a:txBody>
                  <a:tcPr marL="66569" marR="66569" marT="66569" marB="665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a:effectLst/>
                          <a:latin typeface="inherit"/>
                        </a:rPr>
                        <a:t>177938.0 IOPS</a:t>
                      </a:r>
                    </a:p>
                  </a:txBody>
                  <a:tcPr marL="66569" marR="66569" marT="66569" marB="665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a:effectLst/>
                          <a:latin typeface="inherit"/>
                        </a:rPr>
                        <a:t>151642.1 IOPS</a:t>
                      </a:r>
                    </a:p>
                  </a:txBody>
                  <a:tcPr marL="66569" marR="66569" marT="66569" marB="665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94393">
                <a:tc>
                  <a:txBody>
                    <a:bodyPr/>
                    <a:lstStyle/>
                    <a:p>
                      <a:pPr algn="l" fontAlgn="t"/>
                      <a:r>
                        <a:rPr lang="en-US" sz="1600">
                          <a:effectLst/>
                          <a:latin typeface="inherit"/>
                        </a:rPr>
                        <a:t>512GB Samsung 850 Pro</a:t>
                      </a:r>
                    </a:p>
                  </a:txBody>
                  <a:tcPr marL="66569" marR="66569" marT="66569" marB="665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a:effectLst/>
                          <a:latin typeface="inherit"/>
                        </a:rPr>
                        <a:t>1104 MB/s</a:t>
                      </a:r>
                    </a:p>
                  </a:txBody>
                  <a:tcPr marL="66569" marR="66569" marT="66569" marB="665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a:effectLst/>
                          <a:latin typeface="inherit"/>
                        </a:rPr>
                        <a:t>532 MB/s</a:t>
                      </a:r>
                    </a:p>
                  </a:txBody>
                  <a:tcPr marL="66569" marR="66569" marT="66569" marB="665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a:effectLst/>
                          <a:latin typeface="inherit"/>
                        </a:rPr>
                        <a:t>100420.4 IOPS</a:t>
                      </a:r>
                    </a:p>
                  </a:txBody>
                  <a:tcPr marL="66569" marR="66569" marT="66569" marB="665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a:effectLst/>
                          <a:latin typeface="inherit"/>
                        </a:rPr>
                        <a:t>60765.1 IOPS</a:t>
                      </a:r>
                    </a:p>
                  </a:txBody>
                  <a:tcPr marL="66569" marR="66569" marT="66569" marB="6656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52355">
                <a:tc>
                  <a:txBody>
                    <a:bodyPr/>
                    <a:lstStyle/>
                    <a:p>
                      <a:pPr algn="l" fontAlgn="t"/>
                      <a:r>
                        <a:rPr lang="en-US" sz="1600">
                          <a:effectLst/>
                          <a:latin typeface="inherit"/>
                        </a:rPr>
                        <a:t>6TB WD Red HD</a:t>
                      </a:r>
                    </a:p>
                  </a:txBody>
                  <a:tcPr marL="66569" marR="66569" marT="66569" marB="66569">
                    <a:lnL>
                      <a:noFill/>
                    </a:lnL>
                    <a:lnR>
                      <a:noFill/>
                    </a:lnR>
                    <a:lnT w="9525" cap="flat" cmpd="sng" algn="ctr">
                      <a:solidFill>
                        <a:srgbClr val="DDDDDD"/>
                      </a:solidFill>
                      <a:prstDash val="solid"/>
                      <a:round/>
                      <a:headEnd type="none" w="med" len="med"/>
                      <a:tailEnd type="none" w="med" len="med"/>
                    </a:lnT>
                    <a:lnB>
                      <a:noFill/>
                    </a:lnB>
                  </a:tcPr>
                </a:tc>
                <a:tc>
                  <a:txBody>
                    <a:bodyPr/>
                    <a:lstStyle/>
                    <a:p>
                      <a:pPr algn="l" fontAlgn="t"/>
                      <a:r>
                        <a:rPr lang="en-US" sz="1600">
                          <a:effectLst/>
                          <a:latin typeface="inherit"/>
                        </a:rPr>
                        <a:t>176 MB/s</a:t>
                      </a:r>
                    </a:p>
                  </a:txBody>
                  <a:tcPr marL="66569" marR="66569" marT="66569" marB="66569">
                    <a:lnL>
                      <a:noFill/>
                    </a:lnL>
                    <a:lnR>
                      <a:noFill/>
                    </a:lnR>
                    <a:lnT w="9525" cap="flat" cmpd="sng" algn="ctr">
                      <a:solidFill>
                        <a:srgbClr val="DDDDDD"/>
                      </a:solidFill>
                      <a:prstDash val="solid"/>
                      <a:round/>
                      <a:headEnd type="none" w="med" len="med"/>
                      <a:tailEnd type="none" w="med" len="med"/>
                    </a:lnT>
                    <a:lnB>
                      <a:noFill/>
                    </a:lnB>
                  </a:tcPr>
                </a:tc>
                <a:tc>
                  <a:txBody>
                    <a:bodyPr/>
                    <a:lstStyle/>
                    <a:p>
                      <a:pPr algn="l" fontAlgn="t"/>
                      <a:r>
                        <a:rPr lang="en-US" sz="1600">
                          <a:effectLst/>
                          <a:latin typeface="inherit"/>
                        </a:rPr>
                        <a:t>170 MB/s</a:t>
                      </a:r>
                    </a:p>
                  </a:txBody>
                  <a:tcPr marL="66569" marR="66569" marT="66569" marB="66569">
                    <a:lnL>
                      <a:noFill/>
                    </a:lnL>
                    <a:lnR>
                      <a:noFill/>
                    </a:lnR>
                    <a:lnT w="9525" cap="flat" cmpd="sng" algn="ctr">
                      <a:solidFill>
                        <a:srgbClr val="DDDDDD"/>
                      </a:solidFill>
                      <a:prstDash val="solid"/>
                      <a:round/>
                      <a:headEnd type="none" w="med" len="med"/>
                      <a:tailEnd type="none" w="med" len="med"/>
                    </a:lnT>
                    <a:lnB>
                      <a:noFill/>
                    </a:lnB>
                  </a:tcPr>
                </a:tc>
                <a:tc>
                  <a:txBody>
                    <a:bodyPr/>
                    <a:lstStyle/>
                    <a:p>
                      <a:pPr algn="l" fontAlgn="t"/>
                      <a:r>
                        <a:rPr lang="en-US" sz="1600">
                          <a:effectLst/>
                          <a:latin typeface="inherit"/>
                        </a:rPr>
                        <a:t>386.7 IOPS</a:t>
                      </a:r>
                    </a:p>
                  </a:txBody>
                  <a:tcPr marL="66569" marR="66569" marT="66569" marB="66569">
                    <a:lnL>
                      <a:noFill/>
                    </a:lnL>
                    <a:lnR>
                      <a:noFill/>
                    </a:lnR>
                    <a:lnT w="9525" cap="flat" cmpd="sng" algn="ctr">
                      <a:solidFill>
                        <a:srgbClr val="DDDDDD"/>
                      </a:solidFill>
                      <a:prstDash val="solid"/>
                      <a:round/>
                      <a:headEnd type="none" w="med" len="med"/>
                      <a:tailEnd type="none" w="med" len="med"/>
                    </a:lnT>
                    <a:lnB>
                      <a:noFill/>
                    </a:lnB>
                  </a:tcPr>
                </a:tc>
                <a:tc>
                  <a:txBody>
                    <a:bodyPr/>
                    <a:lstStyle/>
                    <a:p>
                      <a:pPr algn="l" fontAlgn="t"/>
                      <a:r>
                        <a:rPr lang="en-US" sz="1600" dirty="0">
                          <a:effectLst/>
                          <a:latin typeface="inherit"/>
                        </a:rPr>
                        <a:t>448.2 IOPS</a:t>
                      </a:r>
                    </a:p>
                  </a:txBody>
                  <a:tcPr marL="66569" marR="66569" marT="66569" marB="66569">
                    <a:lnL>
                      <a:noFill/>
                    </a:lnL>
                    <a:lnR>
                      <a:noFill/>
                    </a:lnR>
                    <a:lnT w="9525" cap="flat" cmpd="sng" algn="ctr">
                      <a:solidFill>
                        <a:srgbClr val="DDDDDD"/>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1810914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8712968" cy="1143000"/>
          </a:xfrm>
        </p:spPr>
        <p:txBody>
          <a:bodyPr>
            <a:noAutofit/>
          </a:bodyPr>
          <a:lstStyle/>
          <a:p>
            <a:r>
              <a:rPr lang="en-US" sz="4200" dirty="0" err="1" smtClean="0"/>
              <a:t>CrystalDiskMark</a:t>
            </a:r>
            <a:r>
              <a:rPr lang="en-US" sz="4200" dirty="0" smtClean="0"/>
              <a:t> vs. Hard D Benchmark</a:t>
            </a:r>
            <a:endParaRPr lang="en-US" sz="4200" dirty="0"/>
          </a:p>
        </p:txBody>
      </p:sp>
      <p:sp>
        <p:nvSpPr>
          <p:cNvPr id="3" name="Content Placeholder 2"/>
          <p:cNvSpPr>
            <a:spLocks noGrp="1"/>
          </p:cNvSpPr>
          <p:nvPr>
            <p:ph idx="1"/>
          </p:nvPr>
        </p:nvSpPr>
        <p:spPr>
          <a:xfrm>
            <a:off x="395536" y="1772816"/>
            <a:ext cx="8229600" cy="4813995"/>
          </a:xfrm>
        </p:spPr>
        <p:txBody>
          <a:bodyPr>
            <a:normAutofit fontScale="92500" lnSpcReduction="10000"/>
          </a:bodyPr>
          <a:lstStyle/>
          <a:p>
            <a:r>
              <a:rPr lang="en-US" sz="2200" b="1" dirty="0" smtClean="0"/>
              <a:t>Hard D Benchmark </a:t>
            </a:r>
            <a:r>
              <a:rPr lang="en-US" sz="2200" dirty="0" smtClean="0"/>
              <a:t>performs </a:t>
            </a:r>
            <a:r>
              <a:rPr lang="en-US" sz="2200" i="1" dirty="0" smtClean="0"/>
              <a:t>sequential</a:t>
            </a:r>
            <a:r>
              <a:rPr lang="en-US" sz="2200" dirty="0" smtClean="0"/>
              <a:t> or </a:t>
            </a:r>
            <a:r>
              <a:rPr lang="en-US" sz="2200" i="1" dirty="0" smtClean="0"/>
              <a:t>random read &amp; write</a:t>
            </a:r>
            <a:r>
              <a:rPr lang="en-US" sz="2200" dirty="0" smtClean="0"/>
              <a:t> tests.</a:t>
            </a:r>
          </a:p>
          <a:p>
            <a:r>
              <a:rPr lang="en-US" sz="2200" dirty="0" smtClean="0"/>
              <a:t>3 available options: </a:t>
            </a:r>
          </a:p>
          <a:p>
            <a:pPr marL="1257300" lvl="2" indent="-457200">
              <a:buFont typeface="+mj-lt"/>
              <a:buAutoNum type="arabicPeriod"/>
            </a:pPr>
            <a:r>
              <a:rPr lang="en-US" sz="2200" dirty="0" smtClean="0"/>
              <a:t>Quick Test</a:t>
            </a:r>
          </a:p>
          <a:p>
            <a:pPr marL="1257300" lvl="2" indent="-457200">
              <a:buFont typeface="+mj-lt"/>
              <a:buAutoNum type="arabicPeriod"/>
            </a:pPr>
            <a:r>
              <a:rPr lang="en-US" sz="2200" dirty="0" smtClean="0"/>
              <a:t>Sequential Test</a:t>
            </a:r>
          </a:p>
          <a:p>
            <a:pPr marL="1257300" lvl="2" indent="-457200">
              <a:buFont typeface="+mj-lt"/>
              <a:buAutoNum type="arabicPeriod"/>
            </a:pPr>
            <a:r>
              <a:rPr lang="en-US" sz="2200" dirty="0" smtClean="0"/>
              <a:t>Random Test</a:t>
            </a:r>
            <a:endParaRPr lang="en-US" sz="2200" dirty="0"/>
          </a:p>
          <a:p>
            <a:r>
              <a:rPr lang="en-US" sz="2200" dirty="0" smtClean="0"/>
              <a:t>Key features:</a:t>
            </a:r>
          </a:p>
          <a:p>
            <a:pPr lvl="1"/>
            <a:r>
              <a:rPr lang="en-US" sz="2100" dirty="0" smtClean="0"/>
              <a:t>The </a:t>
            </a:r>
            <a:r>
              <a:rPr lang="en-US" sz="2100" dirty="0"/>
              <a:t>user can change the size of the file and the buffer size</a:t>
            </a:r>
            <a:r>
              <a:rPr lang="en-US" sz="2100" dirty="0" smtClean="0"/>
              <a:t>.</a:t>
            </a:r>
          </a:p>
          <a:p>
            <a:pPr lvl="1"/>
            <a:r>
              <a:rPr lang="en-US" sz="2100" dirty="0"/>
              <a:t>S</a:t>
            </a:r>
            <a:r>
              <a:rPr lang="en-US" sz="2100" dirty="0" smtClean="0"/>
              <a:t>implicity </a:t>
            </a:r>
            <a:r>
              <a:rPr lang="en-US" sz="2100" dirty="0"/>
              <a:t>in </a:t>
            </a:r>
            <a:r>
              <a:rPr lang="en-US" sz="2100" dirty="0" smtClean="0"/>
              <a:t>UI – run a series of tests just by clicking a button, </a:t>
            </a:r>
          </a:p>
          <a:p>
            <a:pPr lvl="1"/>
            <a:r>
              <a:rPr lang="en-US" sz="2100" dirty="0" smtClean="0"/>
              <a:t>Interactive </a:t>
            </a:r>
            <a:r>
              <a:rPr lang="en-US" sz="2100" dirty="0"/>
              <a:t>graph that shows the speed of the </a:t>
            </a:r>
            <a:r>
              <a:rPr lang="en-US" sz="2100" dirty="0" smtClean="0"/>
              <a:t>operation</a:t>
            </a:r>
          </a:p>
          <a:p>
            <a:pPr lvl="1"/>
            <a:r>
              <a:rPr lang="en-US" sz="2100" dirty="0"/>
              <a:t>W</a:t>
            </a:r>
            <a:r>
              <a:rPr lang="en-US" sz="2100" dirty="0" smtClean="0"/>
              <a:t>ide </a:t>
            </a:r>
            <a:r>
              <a:rPr lang="en-US" sz="2100" dirty="0"/>
              <a:t>range of </a:t>
            </a:r>
            <a:r>
              <a:rPr lang="en-US" sz="2100" dirty="0" smtClean="0"/>
              <a:t>customization- select </a:t>
            </a:r>
            <a:r>
              <a:rPr lang="en-US" sz="2100" dirty="0"/>
              <a:t>different </a:t>
            </a:r>
            <a:r>
              <a:rPr lang="en-US" sz="2100" dirty="0" smtClean="0"/>
              <a:t>buffer and </a:t>
            </a:r>
            <a:r>
              <a:rPr lang="en-US" sz="2100" dirty="0"/>
              <a:t>file </a:t>
            </a:r>
            <a:r>
              <a:rPr lang="en-US" sz="2100" dirty="0" smtClean="0"/>
              <a:t>sizes</a:t>
            </a:r>
          </a:p>
          <a:p>
            <a:pPr lvl="1"/>
            <a:r>
              <a:rPr lang="en-US" sz="2100" dirty="0" smtClean="0"/>
              <a:t>Interactive graph- </a:t>
            </a:r>
            <a:r>
              <a:rPr lang="en-US" sz="2100" dirty="0"/>
              <a:t>the user </a:t>
            </a:r>
            <a:r>
              <a:rPr lang="en-US" sz="2100" dirty="0" smtClean="0"/>
              <a:t>can </a:t>
            </a:r>
            <a:r>
              <a:rPr lang="en-US" sz="2100" dirty="0"/>
              <a:t>zoom in and see in rich detail every spike in the IO operation, the graph can be saved as different formats (PNG,SVG,PDF). </a:t>
            </a:r>
            <a:endParaRPr lang="en-US" sz="2100" dirty="0" smtClean="0"/>
          </a:p>
          <a:p>
            <a:pPr lvl="1"/>
            <a:r>
              <a:rPr lang="en-US" sz="2100" dirty="0" smtClean="0"/>
              <a:t>Results are in easy to read, showing the maximum, minimum and average speed </a:t>
            </a:r>
            <a:r>
              <a:rPr lang="en-US" sz="2100" dirty="0"/>
              <a:t>i</a:t>
            </a:r>
            <a:r>
              <a:rPr lang="en-US" sz="2100" dirty="0" smtClean="0"/>
              <a:t>n MB/s and a chart of the load on the disk while the test is running.</a:t>
            </a:r>
            <a:endParaRPr lang="en-US" sz="2100" dirty="0"/>
          </a:p>
        </p:txBody>
      </p:sp>
    </p:spTree>
    <p:extLst>
      <p:ext uri="{BB962C8B-B14F-4D97-AF65-F5344CB8AC3E}">
        <p14:creationId xmlns:p14="http://schemas.microsoft.com/office/powerpoint/2010/main" val="326875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4601004"/>
            <a:ext cx="6781800" cy="1600200"/>
          </a:xfrm>
        </p:spPr>
        <p:txBody>
          <a:bodyPr>
            <a:normAutofit/>
          </a:bodyPr>
          <a:lstStyle/>
          <a:p>
            <a:r>
              <a:rPr lang="en-US" sz="4500" dirty="0"/>
              <a:t>4</a:t>
            </a:r>
            <a:r>
              <a:rPr lang="en-US" sz="4500" dirty="0" smtClean="0"/>
              <a:t>. USAGE</a:t>
            </a:r>
            <a:endParaRPr lang="en-US" sz="4500" dirty="0"/>
          </a:p>
        </p:txBody>
      </p:sp>
      <p:sp>
        <p:nvSpPr>
          <p:cNvPr id="5" name="Content Placeholder 4"/>
          <p:cNvSpPr>
            <a:spLocks noGrp="1"/>
          </p:cNvSpPr>
          <p:nvPr>
            <p:ph sz="half" idx="2"/>
          </p:nvPr>
        </p:nvSpPr>
        <p:spPr>
          <a:xfrm>
            <a:off x="-31932" y="452442"/>
            <a:ext cx="3027427" cy="4848766"/>
          </a:xfrm>
        </p:spPr>
        <p:txBody>
          <a:bodyPr>
            <a:normAutofit/>
          </a:bodyPr>
          <a:lstStyle/>
          <a:p>
            <a:pPr marL="514350" indent="-514350" fontAlgn="base">
              <a:buFont typeface="+mj-lt"/>
              <a:buAutoNum type="arabicPeriod"/>
            </a:pPr>
            <a:r>
              <a:rPr lang="en-US" sz="2000" dirty="0"/>
              <a:t>Start button</a:t>
            </a:r>
          </a:p>
          <a:p>
            <a:pPr marL="514350" indent="-514350" fontAlgn="base">
              <a:buFont typeface="+mj-lt"/>
              <a:buAutoNum type="arabicPeriod"/>
            </a:pPr>
            <a:r>
              <a:rPr lang="en-US" sz="2000" dirty="0"/>
              <a:t>Quick test file</a:t>
            </a:r>
          </a:p>
          <a:p>
            <a:pPr marL="514350" indent="-514350" fontAlgn="base">
              <a:buFont typeface="+mj-lt"/>
              <a:buAutoNum type="arabicPeriod"/>
            </a:pPr>
            <a:r>
              <a:rPr lang="en-US" sz="2000" dirty="0"/>
              <a:t>Sequential test file</a:t>
            </a:r>
          </a:p>
          <a:p>
            <a:pPr marL="514350" indent="-514350" fontAlgn="base">
              <a:buFont typeface="+mj-lt"/>
              <a:buAutoNum type="arabicPeriod"/>
            </a:pPr>
            <a:r>
              <a:rPr lang="en-US" sz="2000" dirty="0"/>
              <a:t>Random test file</a:t>
            </a:r>
          </a:p>
          <a:p>
            <a:pPr marL="514350" indent="-514350" fontAlgn="base">
              <a:buFont typeface="+mj-lt"/>
              <a:buAutoNum type="arabicPeriod"/>
            </a:pPr>
            <a:r>
              <a:rPr lang="en-US" sz="2000" dirty="0"/>
              <a:t>Buffer size selection </a:t>
            </a:r>
          </a:p>
          <a:p>
            <a:pPr marL="514350" indent="-514350" fontAlgn="base">
              <a:buFont typeface="+mj-lt"/>
              <a:buAutoNum type="arabicPeriod"/>
            </a:pPr>
            <a:r>
              <a:rPr lang="en-US" sz="2000" dirty="0"/>
              <a:t>File size selection</a:t>
            </a:r>
          </a:p>
          <a:p>
            <a:pPr marL="514350" indent="-514350" fontAlgn="base">
              <a:buFont typeface="+mj-lt"/>
              <a:buAutoNum type="arabicPeriod"/>
            </a:pPr>
            <a:r>
              <a:rPr lang="en-US" sz="2000" dirty="0"/>
              <a:t>Min/Max/</a:t>
            </a:r>
            <a:r>
              <a:rPr lang="en-US" sz="2000" dirty="0" err="1"/>
              <a:t>Avg</a:t>
            </a:r>
            <a:r>
              <a:rPr lang="en-US" sz="2000" dirty="0"/>
              <a:t> speed</a:t>
            </a:r>
          </a:p>
          <a:p>
            <a:pPr marL="514350" indent="-514350" fontAlgn="base">
              <a:buFont typeface="+mj-lt"/>
              <a:buAutoNum type="arabicPeriod"/>
            </a:pPr>
            <a:r>
              <a:rPr lang="en-US" sz="2000" dirty="0"/>
              <a:t>Read/Write speed </a:t>
            </a:r>
            <a:r>
              <a:rPr lang="en-US" sz="2000" dirty="0" smtClean="0"/>
              <a:t>graph</a:t>
            </a:r>
            <a:endParaRPr lang="en-US" sz="2000" dirty="0"/>
          </a:p>
        </p:txBody>
      </p:sp>
      <p:pic>
        <p:nvPicPr>
          <p:cNvPr id="8194" name="Picture 2" descr="C:\Users\albu\Desktop\2S2\harDbench\usag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452442"/>
            <a:ext cx="6535250" cy="5928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76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lstStyle/>
          <a:p>
            <a:r>
              <a:rPr lang="en-US" dirty="0" smtClean="0"/>
              <a:t>Steps</a:t>
            </a:r>
            <a:endParaRPr lang="en-US" dirty="0"/>
          </a:p>
        </p:txBody>
      </p:sp>
      <p:sp>
        <p:nvSpPr>
          <p:cNvPr id="3" name="Content Placeholder 2"/>
          <p:cNvSpPr>
            <a:spLocks noGrp="1"/>
          </p:cNvSpPr>
          <p:nvPr>
            <p:ph idx="1"/>
          </p:nvPr>
        </p:nvSpPr>
        <p:spPr>
          <a:xfrm>
            <a:off x="323528" y="1268760"/>
            <a:ext cx="8280920" cy="4752528"/>
          </a:xfrm>
        </p:spPr>
        <p:txBody>
          <a:bodyPr>
            <a:noAutofit/>
          </a:bodyPr>
          <a:lstStyle/>
          <a:p>
            <a:pPr marL="514350" indent="-514350" fontAlgn="base">
              <a:lnSpc>
                <a:spcPct val="120000"/>
              </a:lnSpc>
              <a:buFont typeface="+mj-lt"/>
              <a:buAutoNum type="arabicPeriod"/>
            </a:pPr>
            <a:r>
              <a:rPr lang="en-US" sz="2000" dirty="0" smtClean="0"/>
              <a:t>Launch </a:t>
            </a:r>
            <a:r>
              <a:rPr lang="en-US" sz="2000" b="1" dirty="0"/>
              <a:t>Hard D Benchmark</a:t>
            </a:r>
            <a:r>
              <a:rPr lang="en-US" sz="2000" dirty="0"/>
              <a:t> by double-clicking </a:t>
            </a:r>
            <a:r>
              <a:rPr lang="en-US" sz="2000" b="1" dirty="0" smtClean="0"/>
              <a:t>HardDBenchmark.jar </a:t>
            </a:r>
            <a:r>
              <a:rPr lang="en-US" sz="2000" dirty="0" smtClean="0"/>
              <a:t>icon .</a:t>
            </a:r>
          </a:p>
          <a:p>
            <a:pPr marL="514350" indent="-514350" fontAlgn="base">
              <a:lnSpc>
                <a:spcPct val="120000"/>
              </a:lnSpc>
              <a:buFont typeface="+mj-lt"/>
              <a:buAutoNum type="arabicPeriod"/>
            </a:pPr>
            <a:endParaRPr lang="en-US" sz="2000" dirty="0" smtClean="0"/>
          </a:p>
          <a:p>
            <a:pPr marL="514350" indent="-514350" fontAlgn="base">
              <a:lnSpc>
                <a:spcPct val="120000"/>
              </a:lnSpc>
              <a:buFont typeface="+mj-lt"/>
              <a:buAutoNum type="arabicPeriod"/>
            </a:pPr>
            <a:endParaRPr lang="en-US" sz="2000" dirty="0"/>
          </a:p>
          <a:p>
            <a:pPr marL="514350" indent="-514350" fontAlgn="base">
              <a:lnSpc>
                <a:spcPct val="120000"/>
              </a:lnSpc>
              <a:buFont typeface="+mj-lt"/>
              <a:buAutoNum type="arabicPeriod"/>
            </a:pPr>
            <a:endParaRPr lang="en-US" sz="2000" dirty="0" smtClean="0"/>
          </a:p>
          <a:p>
            <a:pPr marL="514350" indent="-514350" fontAlgn="base">
              <a:lnSpc>
                <a:spcPct val="120000"/>
              </a:lnSpc>
              <a:buFont typeface="+mj-lt"/>
              <a:buAutoNum type="arabicPeriod"/>
            </a:pPr>
            <a:endParaRPr lang="en-US" sz="2000" dirty="0"/>
          </a:p>
          <a:p>
            <a:pPr marL="514350" indent="-514350" fontAlgn="base">
              <a:lnSpc>
                <a:spcPct val="120000"/>
              </a:lnSpc>
              <a:buFont typeface="+mj-lt"/>
              <a:buAutoNum type="arabicPeriod"/>
            </a:pPr>
            <a:endParaRPr lang="en-US" sz="2000" dirty="0"/>
          </a:p>
        </p:txBody>
      </p:sp>
      <p:pic>
        <p:nvPicPr>
          <p:cNvPr id="9219" name="Picture 3" descr="C:\Users\albu\Desktop\2S2\harDbench\ste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356992"/>
            <a:ext cx="4392488" cy="1920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465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692695"/>
            <a:ext cx="2355687" cy="5442554"/>
          </a:xfrm>
        </p:spPr>
        <p:txBody>
          <a:bodyPr/>
          <a:lstStyle/>
          <a:p>
            <a:pPr marL="0" indent="0">
              <a:buNone/>
            </a:pPr>
            <a:r>
              <a:rPr lang="en-US" dirty="0" smtClean="0">
                <a:solidFill>
                  <a:schemeClr val="accent1">
                    <a:lumMod val="60000"/>
                    <a:lumOff val="40000"/>
                  </a:schemeClr>
                </a:solidFill>
              </a:rPr>
              <a:t>2. </a:t>
            </a:r>
            <a:r>
              <a:rPr lang="en-US" dirty="0" smtClean="0"/>
              <a:t>Click </a:t>
            </a:r>
            <a:r>
              <a:rPr lang="en-US" dirty="0"/>
              <a:t> the </a:t>
            </a:r>
            <a:r>
              <a:rPr lang="en-US" b="1" dirty="0"/>
              <a:t>Start </a:t>
            </a:r>
            <a:r>
              <a:rPr lang="en-US" dirty="0"/>
              <a:t>button to run a </a:t>
            </a:r>
            <a:r>
              <a:rPr lang="en-US" b="1" dirty="0"/>
              <a:t>Quick test</a:t>
            </a:r>
            <a:r>
              <a:rPr lang="en-US" dirty="0"/>
              <a:t> for your hard drive</a:t>
            </a:r>
            <a:r>
              <a:rPr lang="en-US" dirty="0" smtClean="0"/>
              <a:t>.</a:t>
            </a:r>
          </a:p>
          <a:p>
            <a:pPr marL="457200" indent="-457200">
              <a:buAutoNum type="arabicPeriod"/>
            </a:pPr>
            <a:endParaRPr lang="en-US" dirty="0" smtClean="0"/>
          </a:p>
          <a:p>
            <a:pPr marL="0" indent="0">
              <a:buNone/>
            </a:pPr>
            <a:endParaRPr lang="en-US" dirty="0"/>
          </a:p>
          <a:p>
            <a:endParaRPr lang="en-US" dirty="0"/>
          </a:p>
        </p:txBody>
      </p:sp>
      <p:pic>
        <p:nvPicPr>
          <p:cNvPr id="10242" name="Picture 2" descr="C:\Users\albu\Desktop\2S2\harDbench\ste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1" y="404664"/>
            <a:ext cx="6552729" cy="573058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1547664" y="5301208"/>
            <a:ext cx="1152128" cy="648072"/>
          </a:xfrm>
          <a:prstGeom prst="straightConnector1">
            <a:avLst/>
          </a:prstGeom>
          <a:ln>
            <a:solidFill>
              <a:schemeClr val="tx1">
                <a:lumMod val="75000"/>
                <a:lumOff val="25000"/>
              </a:schemeClr>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3693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653244"/>
            <a:ext cx="2376264" cy="5695528"/>
          </a:xfrm>
        </p:spPr>
        <p:txBody>
          <a:bodyPr/>
          <a:lstStyle/>
          <a:p>
            <a:pPr marL="0" indent="0">
              <a:buNone/>
            </a:pPr>
            <a:r>
              <a:rPr lang="en-US" dirty="0" smtClean="0">
                <a:solidFill>
                  <a:schemeClr val="accent1">
                    <a:lumMod val="60000"/>
                    <a:lumOff val="40000"/>
                  </a:schemeClr>
                </a:solidFill>
              </a:rPr>
              <a:t>3.</a:t>
            </a:r>
            <a:r>
              <a:rPr lang="en-US" dirty="0" smtClean="0"/>
              <a:t> A </a:t>
            </a:r>
            <a:r>
              <a:rPr lang="en-US" dirty="0"/>
              <a:t>graph is being plotted on your screen and the min/max/average speed is displayed for your hard drive.</a:t>
            </a:r>
          </a:p>
          <a:p>
            <a:endParaRPr lang="en-US" dirty="0"/>
          </a:p>
        </p:txBody>
      </p:sp>
      <p:pic>
        <p:nvPicPr>
          <p:cNvPr id="11266" name="Picture 2" descr="C:\Users\albu\Desktop\2S2\harDbench\18721127_1501012193290947_263419562_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3396" y="404664"/>
            <a:ext cx="6950604" cy="6192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698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1720" y="476672"/>
            <a:ext cx="6912768" cy="5649491"/>
          </a:xfrm>
        </p:spPr>
        <p:txBody>
          <a:bodyPr>
            <a:normAutofit lnSpcReduction="10000"/>
          </a:bodyPr>
          <a:lstStyle/>
          <a:p>
            <a:pPr marL="514350" indent="-514350">
              <a:lnSpc>
                <a:spcPct val="170000"/>
              </a:lnSpc>
              <a:buFont typeface="+mj-lt"/>
              <a:buAutoNum type="arabicPeriod"/>
            </a:pPr>
            <a:r>
              <a:rPr lang="en-US" dirty="0" smtClean="0"/>
              <a:t>INTRODUCTION</a:t>
            </a:r>
            <a:endParaRPr lang="en-US" dirty="0"/>
          </a:p>
          <a:p>
            <a:pPr lvl="2" indent="-342900">
              <a:lnSpc>
                <a:spcPct val="170000"/>
              </a:lnSpc>
            </a:pPr>
            <a:r>
              <a:rPr lang="en-US" dirty="0" smtClean="0"/>
              <a:t>About HDDs</a:t>
            </a:r>
          </a:p>
          <a:p>
            <a:pPr lvl="2" indent="-342900">
              <a:lnSpc>
                <a:spcPct val="170000"/>
              </a:lnSpc>
            </a:pPr>
            <a:r>
              <a:rPr lang="en-US" dirty="0" smtClean="0"/>
              <a:t>Benchmarking software</a:t>
            </a:r>
          </a:p>
          <a:p>
            <a:pPr marL="514350" indent="-514350">
              <a:lnSpc>
                <a:spcPct val="170000"/>
              </a:lnSpc>
              <a:buFont typeface="+mj-lt"/>
              <a:buAutoNum type="arabicPeriod"/>
            </a:pPr>
            <a:r>
              <a:rPr lang="en-US" dirty="0" smtClean="0"/>
              <a:t>DESIGN AND IMPLEMENTATION</a:t>
            </a:r>
          </a:p>
          <a:p>
            <a:pPr marL="514350" indent="-514350">
              <a:lnSpc>
                <a:spcPct val="170000"/>
              </a:lnSpc>
              <a:buFont typeface="+mj-lt"/>
              <a:buAutoNum type="arabicPeriod"/>
            </a:pPr>
            <a:r>
              <a:rPr lang="en-US" dirty="0" smtClean="0"/>
              <a:t>STATE OF THE ART</a:t>
            </a:r>
          </a:p>
          <a:p>
            <a:pPr lvl="2" indent="-342900">
              <a:lnSpc>
                <a:spcPct val="170000"/>
              </a:lnSpc>
            </a:pPr>
            <a:r>
              <a:rPr lang="en-US" dirty="0" err="1" smtClean="0"/>
              <a:t>CrystalDiskMark</a:t>
            </a:r>
            <a:r>
              <a:rPr lang="en-US" dirty="0" smtClean="0"/>
              <a:t> vs. Hard D Benchmark</a:t>
            </a:r>
          </a:p>
          <a:p>
            <a:pPr marL="514350" indent="-514350">
              <a:lnSpc>
                <a:spcPct val="170000"/>
              </a:lnSpc>
              <a:buFont typeface="+mj-lt"/>
              <a:buAutoNum type="arabicPeriod"/>
            </a:pPr>
            <a:r>
              <a:rPr lang="en-US" dirty="0" smtClean="0"/>
              <a:t>USAGE</a:t>
            </a:r>
          </a:p>
          <a:p>
            <a:pPr lvl="2" indent="-342900">
              <a:lnSpc>
                <a:spcPct val="170000"/>
              </a:lnSpc>
            </a:pPr>
            <a:r>
              <a:rPr lang="en-US" dirty="0" smtClean="0"/>
              <a:t>Steps to using Hard D Benchmark</a:t>
            </a:r>
          </a:p>
          <a:p>
            <a:pPr marL="514350" indent="-514350">
              <a:lnSpc>
                <a:spcPct val="170000"/>
              </a:lnSpc>
              <a:buFont typeface="+mj-lt"/>
              <a:buAutoNum type="arabicPeriod"/>
            </a:pPr>
            <a:r>
              <a:rPr lang="en-US" dirty="0" smtClean="0"/>
              <a:t>RESULTS</a:t>
            </a:r>
          </a:p>
        </p:txBody>
      </p:sp>
    </p:spTree>
    <p:extLst>
      <p:ext uri="{BB962C8B-B14F-4D97-AF65-F5344CB8AC3E}">
        <p14:creationId xmlns:p14="http://schemas.microsoft.com/office/powerpoint/2010/main" val="3957343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8461" y="0"/>
            <a:ext cx="7543800" cy="3886200"/>
          </a:xfrm>
        </p:spPr>
        <p:txBody>
          <a:bodyPr/>
          <a:lstStyle/>
          <a:p>
            <a:pPr marL="0" indent="0">
              <a:buNone/>
            </a:pPr>
            <a:r>
              <a:rPr lang="en-US" dirty="0" smtClean="0">
                <a:solidFill>
                  <a:schemeClr val="accent1">
                    <a:lumMod val="60000"/>
                    <a:lumOff val="40000"/>
                  </a:schemeClr>
                </a:solidFill>
              </a:rPr>
              <a:t>4. </a:t>
            </a:r>
            <a:r>
              <a:rPr lang="en-US" i="1" dirty="0"/>
              <a:t>(Optional, for advanced testing) </a:t>
            </a:r>
            <a:r>
              <a:rPr lang="en-US" dirty="0"/>
              <a:t>Click </a:t>
            </a:r>
            <a:r>
              <a:rPr lang="en-US" b="1" dirty="0"/>
              <a:t>Sequential test </a:t>
            </a:r>
            <a:r>
              <a:rPr lang="en-US" dirty="0"/>
              <a:t>or </a:t>
            </a:r>
            <a:r>
              <a:rPr lang="en-US" b="1" dirty="0"/>
              <a:t>Random test </a:t>
            </a:r>
            <a:r>
              <a:rPr lang="en-US" dirty="0"/>
              <a:t>if you want to use a different, more specific kind of test for your hard drive. Use </a:t>
            </a:r>
            <a:r>
              <a:rPr lang="en-US" b="1" dirty="0"/>
              <a:t>Buffer size </a:t>
            </a:r>
            <a:r>
              <a:rPr lang="en-US" dirty="0"/>
              <a:t>and </a:t>
            </a:r>
            <a:r>
              <a:rPr lang="en-US" b="1" dirty="0"/>
              <a:t>File size</a:t>
            </a:r>
            <a:r>
              <a:rPr lang="en-US" dirty="0"/>
              <a:t> options to set the size of the file and buffer that you wish to use, then </a:t>
            </a:r>
            <a:r>
              <a:rPr lang="en-US" b="1" dirty="0"/>
              <a:t>Start</a:t>
            </a:r>
            <a:r>
              <a:rPr lang="en-US" dirty="0"/>
              <a:t> to run the benchmark</a:t>
            </a:r>
          </a:p>
          <a:p>
            <a:pPr marL="0" indent="0">
              <a:buNone/>
            </a:pPr>
            <a:endParaRPr lang="en-US" dirty="0"/>
          </a:p>
        </p:txBody>
      </p:sp>
      <p:pic>
        <p:nvPicPr>
          <p:cNvPr id="12290" name="Picture 2" descr="C:\Users\albu\Desktop\2S2\harDbench\sele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76" y="2809020"/>
            <a:ext cx="8964488" cy="332251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flipV="1">
            <a:off x="6660232" y="4581128"/>
            <a:ext cx="1368152" cy="720080"/>
          </a:xfrm>
          <a:prstGeom prst="straightConnector1">
            <a:avLst/>
          </a:prstGeom>
          <a:ln>
            <a:solidFill>
              <a:schemeClr val="tx1">
                <a:lumMod val="75000"/>
                <a:lumOff val="25000"/>
              </a:schemeClr>
            </a:solidFill>
            <a:tailEnd type="arrow"/>
          </a:ln>
        </p:spPr>
        <p:style>
          <a:lnRef idx="2">
            <a:schemeClr val="accent6"/>
          </a:lnRef>
          <a:fillRef idx="0">
            <a:schemeClr val="accent6"/>
          </a:fillRef>
          <a:effectRef idx="1">
            <a:schemeClr val="accent6"/>
          </a:effectRef>
          <a:fontRef idx="minor">
            <a:schemeClr val="tx1"/>
          </a:fontRef>
        </p:style>
      </p:cxnSp>
      <p:cxnSp>
        <p:nvCxnSpPr>
          <p:cNvPr id="7" name="Straight Arrow Connector 6"/>
          <p:cNvCxnSpPr/>
          <p:nvPr/>
        </p:nvCxnSpPr>
        <p:spPr>
          <a:xfrm flipH="1">
            <a:off x="6804248" y="5301208"/>
            <a:ext cx="1224136" cy="504056"/>
          </a:xfrm>
          <a:prstGeom prst="straightConnector1">
            <a:avLst/>
          </a:prstGeom>
          <a:ln>
            <a:solidFill>
              <a:schemeClr val="tx1">
                <a:lumMod val="75000"/>
                <a:lumOff val="25000"/>
              </a:schemeClr>
            </a:solidFill>
            <a:tailEnd type="arrow"/>
          </a:ln>
        </p:spPr>
        <p:style>
          <a:lnRef idx="2">
            <a:schemeClr val="accent6"/>
          </a:lnRef>
          <a:fillRef idx="0">
            <a:schemeClr val="accent6"/>
          </a:fillRef>
          <a:effectRef idx="1">
            <a:schemeClr val="accent6"/>
          </a:effectRef>
          <a:fontRef idx="minor">
            <a:schemeClr val="tx1"/>
          </a:fontRef>
        </p:style>
      </p:cxnSp>
      <p:cxnSp>
        <p:nvCxnSpPr>
          <p:cNvPr id="9" name="Straight Arrow Connector 8"/>
          <p:cNvCxnSpPr/>
          <p:nvPr/>
        </p:nvCxnSpPr>
        <p:spPr>
          <a:xfrm>
            <a:off x="539552" y="2420888"/>
            <a:ext cx="648072" cy="648072"/>
          </a:xfrm>
          <a:prstGeom prst="straightConnector1">
            <a:avLst/>
          </a:prstGeom>
          <a:ln>
            <a:solidFill>
              <a:schemeClr val="tx1">
                <a:lumMod val="75000"/>
                <a:lumOff val="25000"/>
              </a:schemeClr>
            </a:solidFill>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839634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92696"/>
            <a:ext cx="1893888" cy="6165304"/>
          </a:xfrm>
        </p:spPr>
        <p:txBody>
          <a:bodyPr>
            <a:normAutofit fontScale="92500"/>
          </a:bodyPr>
          <a:lstStyle/>
          <a:p>
            <a:pPr marL="0" indent="0" algn="ctr">
              <a:lnSpc>
                <a:spcPct val="120000"/>
              </a:lnSpc>
              <a:buNone/>
            </a:pPr>
            <a:r>
              <a:rPr lang="en-US" dirty="0" smtClean="0">
                <a:solidFill>
                  <a:schemeClr val="accent1">
                    <a:lumMod val="60000"/>
                    <a:lumOff val="40000"/>
                  </a:schemeClr>
                </a:solidFill>
              </a:rPr>
              <a:t>5. </a:t>
            </a:r>
            <a:r>
              <a:rPr lang="en-US" dirty="0" smtClean="0"/>
              <a:t>The </a:t>
            </a:r>
            <a:r>
              <a:rPr lang="en-US" dirty="0"/>
              <a:t>output of the </a:t>
            </a:r>
            <a:r>
              <a:rPr lang="en-US" b="1" dirty="0"/>
              <a:t>Hard D Benchmark </a:t>
            </a:r>
            <a:r>
              <a:rPr lang="en-US" dirty="0"/>
              <a:t>is</a:t>
            </a:r>
            <a:r>
              <a:rPr lang="en-US" b="1" dirty="0"/>
              <a:t> </a:t>
            </a:r>
            <a:r>
              <a:rPr lang="en-US" dirty="0"/>
              <a:t>a graphical representation of the speed of your disk in MB/s as well as a display of your hard drive’s minimum, average and maximum speed.</a:t>
            </a:r>
          </a:p>
          <a:p>
            <a:endParaRPr lang="en-US" dirty="0"/>
          </a:p>
        </p:txBody>
      </p:sp>
      <p:pic>
        <p:nvPicPr>
          <p:cNvPr id="13314" name="Picture 2" descr="C:\Users\albu\Desktop\2S2\harDbench\randomspe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3888" y="416769"/>
            <a:ext cx="7250112" cy="644048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flipH="1" flipV="1">
            <a:off x="7380312" y="1340768"/>
            <a:ext cx="504056" cy="1152128"/>
          </a:xfrm>
          <a:prstGeom prst="straightConnector1">
            <a:avLst/>
          </a:prstGeom>
          <a:ln>
            <a:solidFill>
              <a:schemeClr val="tx1">
                <a:lumMod val="75000"/>
                <a:lumOff val="25000"/>
              </a:schemeClr>
            </a:solidFill>
            <a:tailEnd type="arrow"/>
          </a:ln>
        </p:spPr>
        <p:style>
          <a:lnRef idx="2">
            <a:schemeClr val="accent6"/>
          </a:lnRef>
          <a:fillRef idx="0">
            <a:schemeClr val="accent6"/>
          </a:fillRef>
          <a:effectRef idx="1">
            <a:schemeClr val="accent6"/>
          </a:effectRef>
          <a:fontRef idx="minor">
            <a:schemeClr val="tx1"/>
          </a:fontRef>
        </p:style>
      </p:cxnSp>
      <p:cxnSp>
        <p:nvCxnSpPr>
          <p:cNvPr id="10" name="Straight Arrow Connector 9"/>
          <p:cNvCxnSpPr/>
          <p:nvPr/>
        </p:nvCxnSpPr>
        <p:spPr>
          <a:xfrm flipH="1">
            <a:off x="5436096" y="6237312"/>
            <a:ext cx="1080120" cy="216024"/>
          </a:xfrm>
          <a:prstGeom prst="straightConnector1">
            <a:avLst/>
          </a:prstGeom>
          <a:ln>
            <a:solidFill>
              <a:schemeClr val="tx1">
                <a:lumMod val="75000"/>
                <a:lumOff val="25000"/>
              </a:schemeClr>
            </a:solidFill>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264520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685800"/>
            <a:ext cx="1986060" cy="5448489"/>
          </a:xfrm>
        </p:spPr>
        <p:txBody>
          <a:bodyPr/>
          <a:lstStyle/>
          <a:p>
            <a:pPr marL="0" indent="0">
              <a:buNone/>
            </a:pPr>
            <a:r>
              <a:rPr lang="en-US" dirty="0" smtClean="0">
                <a:solidFill>
                  <a:schemeClr val="accent1">
                    <a:lumMod val="60000"/>
                    <a:lumOff val="40000"/>
                  </a:schemeClr>
                </a:solidFill>
              </a:rPr>
              <a:t>6. </a:t>
            </a:r>
            <a:r>
              <a:rPr lang="en-US" dirty="0" smtClean="0"/>
              <a:t>You can see a history of all your tests by clicking the </a:t>
            </a:r>
            <a:r>
              <a:rPr lang="en-US" b="1" dirty="0" smtClean="0"/>
              <a:t>History of tests </a:t>
            </a:r>
            <a:r>
              <a:rPr lang="en-US" dirty="0" smtClean="0"/>
              <a:t>tab.</a:t>
            </a:r>
            <a:endParaRPr lang="en-US" dirty="0"/>
          </a:p>
        </p:txBody>
      </p:sp>
      <p:pic>
        <p:nvPicPr>
          <p:cNvPr id="14338" name="Picture 2" descr="C:\Users\albu\Desktop\2S2\harDbench\histo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873" y="404665"/>
            <a:ext cx="6402542" cy="572962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a:off x="5868144" y="260648"/>
            <a:ext cx="720080" cy="432048"/>
          </a:xfrm>
          <a:prstGeom prst="straightConnector1">
            <a:avLst/>
          </a:prstGeom>
          <a:ln>
            <a:solidFill>
              <a:schemeClr val="tx1">
                <a:lumMod val="75000"/>
                <a:lumOff val="25000"/>
              </a:schemeClr>
            </a:solidFill>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00670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RESULTS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96690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a:t>
            </a:r>
            <a:r>
              <a:rPr lang="en-US" sz="4500" dirty="0" smtClean="0"/>
              <a:t>INTRODUCTION</a:t>
            </a:r>
            <a:endParaRPr lang="en-US" sz="4500" dirty="0"/>
          </a:p>
        </p:txBody>
      </p:sp>
      <p:sp>
        <p:nvSpPr>
          <p:cNvPr id="3" name="Content Placeholder 2"/>
          <p:cNvSpPr>
            <a:spLocks noGrp="1"/>
          </p:cNvSpPr>
          <p:nvPr>
            <p:ph idx="1"/>
          </p:nvPr>
        </p:nvSpPr>
        <p:spPr>
          <a:xfrm>
            <a:off x="762000" y="685800"/>
            <a:ext cx="7914456" cy="4471392"/>
          </a:xfrm>
        </p:spPr>
        <p:txBody>
          <a:bodyPr>
            <a:normAutofit fontScale="77500" lnSpcReduction="20000"/>
          </a:bodyPr>
          <a:lstStyle/>
          <a:p>
            <a:pPr marL="0" indent="0">
              <a:buNone/>
            </a:pPr>
            <a:r>
              <a:rPr lang="en-US" dirty="0" smtClean="0"/>
              <a:t>			</a:t>
            </a:r>
            <a:r>
              <a:rPr lang="en-US" sz="2800" dirty="0" smtClean="0"/>
              <a:t>What is an HDD?</a:t>
            </a:r>
          </a:p>
          <a:p>
            <a:endParaRPr lang="en-US" dirty="0"/>
          </a:p>
          <a:p>
            <a:pPr>
              <a:lnSpc>
                <a:spcPct val="120000"/>
              </a:lnSpc>
            </a:pPr>
            <a:r>
              <a:rPr lang="en-US" sz="2800" dirty="0" smtClean="0"/>
              <a:t>A</a:t>
            </a:r>
            <a:r>
              <a:rPr lang="en-US" sz="2800" dirty="0"/>
              <a:t> </a:t>
            </a:r>
            <a:r>
              <a:rPr lang="en-US" sz="2800" b="1" dirty="0"/>
              <a:t>hard disk drive</a:t>
            </a:r>
            <a:r>
              <a:rPr lang="en-US" sz="2800" dirty="0"/>
              <a:t> (</a:t>
            </a:r>
            <a:r>
              <a:rPr lang="en-US" sz="2800" b="1" dirty="0"/>
              <a:t>HDD</a:t>
            </a:r>
            <a:r>
              <a:rPr lang="en-US" sz="2800" dirty="0"/>
              <a:t>), </a:t>
            </a:r>
            <a:r>
              <a:rPr lang="en-US" sz="2800" b="1" dirty="0"/>
              <a:t>hard disk</a:t>
            </a:r>
            <a:r>
              <a:rPr lang="en-US" sz="2800" dirty="0"/>
              <a:t>, </a:t>
            </a:r>
            <a:r>
              <a:rPr lang="en-US" sz="2800" b="1" dirty="0"/>
              <a:t>hard drive</a:t>
            </a:r>
            <a:r>
              <a:rPr lang="en-US" sz="2800" dirty="0"/>
              <a:t> or </a:t>
            </a:r>
            <a:r>
              <a:rPr lang="en-US" sz="2800" b="1" dirty="0"/>
              <a:t>fixed </a:t>
            </a:r>
            <a:r>
              <a:rPr lang="en-US" sz="2800" b="1" dirty="0" smtClean="0"/>
              <a:t>disk</a:t>
            </a:r>
            <a:r>
              <a:rPr lang="en-US" sz="2800" dirty="0"/>
              <a:t> is a data storage device that uses magnetic storage to store and retrieve digital information using one or more rigid rapidly rotating disks (platters) coated with magnetic material. The platters are paired with magnetic heads, usually arranged on a moving actuator arm, which read and write data to the platter surfaces</a:t>
            </a:r>
            <a:r>
              <a:rPr lang="en-US" sz="2800" dirty="0" smtClean="0"/>
              <a:t>.</a:t>
            </a:r>
            <a:r>
              <a:rPr lang="en-US" sz="2800" dirty="0"/>
              <a:t> Data is accessed in a random-access manner, meaning that individual blocks of data can be stored or retrieved in any order and not only sequentially. HDDs are a type of non-volatile storage, retaining stored data even when powered off.</a:t>
            </a:r>
          </a:p>
        </p:txBody>
      </p:sp>
    </p:spTree>
    <p:extLst>
      <p:ext uri="{BB962C8B-B14F-4D97-AF65-F5344CB8AC3E}">
        <p14:creationId xmlns:p14="http://schemas.microsoft.com/office/powerpoint/2010/main" val="3091087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rcRect/>
          <a:stretch>
            <a:fillRect/>
          </a:stretch>
        </p:blipFill>
        <p:spPr bwMode="auto">
          <a:xfrm>
            <a:off x="1028868" y="1062540"/>
            <a:ext cx="6942247" cy="4958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p:nvPr/>
        </p:nvCxnSpPr>
        <p:spPr>
          <a:xfrm flipH="1" flipV="1">
            <a:off x="1290789" y="881002"/>
            <a:ext cx="1080298" cy="1800200"/>
          </a:xfrm>
          <a:prstGeom prst="straightConnector1">
            <a:avLst/>
          </a:prstGeom>
          <a:ln>
            <a:solidFill>
              <a:schemeClr val="tx1">
                <a:lumMod val="85000"/>
                <a:lumOff val="15000"/>
              </a:schemeClr>
            </a:solidFill>
            <a:tailEnd type="arrow"/>
          </a:ln>
        </p:spPr>
        <p:style>
          <a:lnRef idx="2">
            <a:schemeClr val="dk1"/>
          </a:lnRef>
          <a:fillRef idx="0">
            <a:schemeClr val="dk1"/>
          </a:fillRef>
          <a:effectRef idx="1">
            <a:schemeClr val="dk1"/>
          </a:effectRef>
          <a:fontRef idx="minor">
            <a:schemeClr val="tx1"/>
          </a:fontRef>
        </p:style>
      </p:cxnSp>
      <p:cxnSp>
        <p:nvCxnSpPr>
          <p:cNvPr id="5" name="Straight Arrow Connector 4"/>
          <p:cNvCxnSpPr/>
          <p:nvPr/>
        </p:nvCxnSpPr>
        <p:spPr>
          <a:xfrm flipV="1">
            <a:off x="3131840" y="624938"/>
            <a:ext cx="0" cy="1944216"/>
          </a:xfrm>
          <a:prstGeom prst="straightConnector1">
            <a:avLst/>
          </a:prstGeom>
          <a:ln>
            <a:solidFill>
              <a:schemeClr val="tx1">
                <a:lumMod val="85000"/>
                <a:lumOff val="15000"/>
              </a:schemeClr>
            </a:solidFill>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flipV="1">
            <a:off x="4211960" y="881002"/>
            <a:ext cx="1440160" cy="2016224"/>
          </a:xfrm>
          <a:prstGeom prst="straightConnector1">
            <a:avLst/>
          </a:prstGeom>
          <a:ln>
            <a:solidFill>
              <a:schemeClr val="tx1">
                <a:lumMod val="85000"/>
                <a:lumOff val="15000"/>
              </a:schemeClr>
            </a:solidFill>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flipV="1">
            <a:off x="4230216" y="846004"/>
            <a:ext cx="3740899" cy="2449481"/>
          </a:xfrm>
          <a:prstGeom prst="straightConnector1">
            <a:avLst/>
          </a:prstGeom>
          <a:ln>
            <a:solidFill>
              <a:schemeClr val="tx1">
                <a:lumMod val="85000"/>
                <a:lumOff val="15000"/>
              </a:schemeClr>
            </a:solidFill>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flipH="1">
            <a:off x="1547664" y="3933056"/>
            <a:ext cx="2491261" cy="2272898"/>
          </a:xfrm>
          <a:prstGeom prst="straightConnector1">
            <a:avLst/>
          </a:prstGeom>
          <a:ln>
            <a:solidFill>
              <a:schemeClr val="tx1">
                <a:lumMod val="85000"/>
                <a:lumOff val="15000"/>
              </a:schemeClr>
            </a:solidFill>
            <a:tailEnd type="arrow"/>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1028868" y="511670"/>
            <a:ext cx="1368152" cy="369332"/>
          </a:xfrm>
          <a:prstGeom prst="rect">
            <a:avLst/>
          </a:prstGeom>
          <a:noFill/>
        </p:spPr>
        <p:txBody>
          <a:bodyPr wrap="square" rtlCol="0">
            <a:spAutoFit/>
          </a:bodyPr>
          <a:lstStyle/>
          <a:p>
            <a:r>
              <a:rPr lang="en-US" dirty="0" smtClean="0"/>
              <a:t>Platter</a:t>
            </a:r>
          </a:p>
        </p:txBody>
      </p:sp>
      <p:sp>
        <p:nvSpPr>
          <p:cNvPr id="13" name="TextBox 12"/>
          <p:cNvSpPr txBox="1"/>
          <p:nvPr/>
        </p:nvSpPr>
        <p:spPr>
          <a:xfrm>
            <a:off x="2807804" y="255606"/>
            <a:ext cx="936104" cy="369332"/>
          </a:xfrm>
          <a:prstGeom prst="rect">
            <a:avLst/>
          </a:prstGeom>
          <a:noFill/>
        </p:spPr>
        <p:txBody>
          <a:bodyPr wrap="square" rtlCol="0">
            <a:spAutoFit/>
          </a:bodyPr>
          <a:lstStyle/>
          <a:p>
            <a:r>
              <a:rPr lang="en-US" dirty="0" smtClean="0"/>
              <a:t>Spindle</a:t>
            </a:r>
            <a:endParaRPr lang="en-US" dirty="0"/>
          </a:p>
        </p:txBody>
      </p:sp>
      <p:sp>
        <p:nvSpPr>
          <p:cNvPr id="14" name="TextBox 13"/>
          <p:cNvSpPr txBox="1"/>
          <p:nvPr/>
        </p:nvSpPr>
        <p:spPr>
          <a:xfrm>
            <a:off x="5421261" y="511670"/>
            <a:ext cx="1584176" cy="369332"/>
          </a:xfrm>
          <a:prstGeom prst="rect">
            <a:avLst/>
          </a:prstGeom>
          <a:noFill/>
        </p:spPr>
        <p:txBody>
          <a:bodyPr wrap="square" rtlCol="0">
            <a:spAutoFit/>
          </a:bodyPr>
          <a:lstStyle/>
          <a:p>
            <a:r>
              <a:rPr lang="en-US" dirty="0" smtClean="0"/>
              <a:t>Actuator arm</a:t>
            </a:r>
            <a:endParaRPr lang="en-US" dirty="0"/>
          </a:p>
        </p:txBody>
      </p:sp>
      <p:sp>
        <p:nvSpPr>
          <p:cNvPr id="15" name="TextBox 14"/>
          <p:cNvSpPr txBox="1"/>
          <p:nvPr/>
        </p:nvSpPr>
        <p:spPr>
          <a:xfrm>
            <a:off x="7971115" y="624938"/>
            <a:ext cx="1310724" cy="646331"/>
          </a:xfrm>
          <a:prstGeom prst="rect">
            <a:avLst/>
          </a:prstGeom>
          <a:noFill/>
        </p:spPr>
        <p:txBody>
          <a:bodyPr wrap="square" rtlCol="0">
            <a:spAutoFit/>
          </a:bodyPr>
          <a:lstStyle/>
          <a:p>
            <a:r>
              <a:rPr lang="en-US" dirty="0" smtClean="0"/>
              <a:t>Actuator axis</a:t>
            </a:r>
            <a:endParaRPr lang="en-US" dirty="0"/>
          </a:p>
        </p:txBody>
      </p:sp>
      <p:sp>
        <p:nvSpPr>
          <p:cNvPr id="16" name="TextBox 15"/>
          <p:cNvSpPr txBox="1"/>
          <p:nvPr/>
        </p:nvSpPr>
        <p:spPr>
          <a:xfrm>
            <a:off x="1007515" y="6200515"/>
            <a:ext cx="1080298" cy="369332"/>
          </a:xfrm>
          <a:prstGeom prst="rect">
            <a:avLst/>
          </a:prstGeom>
          <a:noFill/>
        </p:spPr>
        <p:txBody>
          <a:bodyPr wrap="square" rtlCol="0">
            <a:spAutoFit/>
          </a:bodyPr>
          <a:lstStyle/>
          <a:p>
            <a:r>
              <a:rPr lang="en-US" dirty="0" smtClean="0"/>
              <a:t>Actuator</a:t>
            </a:r>
            <a:endParaRPr lang="en-US" dirty="0"/>
          </a:p>
        </p:txBody>
      </p:sp>
      <p:cxnSp>
        <p:nvCxnSpPr>
          <p:cNvPr id="18" name="Straight Arrow Connector 17"/>
          <p:cNvCxnSpPr>
            <a:endCxn id="23" idx="1"/>
          </p:cNvCxnSpPr>
          <p:nvPr/>
        </p:nvCxnSpPr>
        <p:spPr>
          <a:xfrm flipV="1">
            <a:off x="4188296" y="184666"/>
            <a:ext cx="257588" cy="2432600"/>
          </a:xfrm>
          <a:prstGeom prst="straightConnector1">
            <a:avLst/>
          </a:prstGeom>
          <a:ln>
            <a:solidFill>
              <a:schemeClr val="tx1">
                <a:lumMod val="85000"/>
                <a:lumOff val="15000"/>
              </a:schemeClr>
            </a:solidFill>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4445884" y="0"/>
            <a:ext cx="846196" cy="369332"/>
          </a:xfrm>
          <a:prstGeom prst="rect">
            <a:avLst/>
          </a:prstGeom>
          <a:noFill/>
        </p:spPr>
        <p:txBody>
          <a:bodyPr wrap="square" rtlCol="0">
            <a:spAutoFit/>
          </a:bodyPr>
          <a:lstStyle/>
          <a:p>
            <a:r>
              <a:rPr lang="en-US" dirty="0" smtClean="0"/>
              <a:t>Head</a:t>
            </a:r>
            <a:endParaRPr lang="en-US" dirty="0"/>
          </a:p>
        </p:txBody>
      </p:sp>
      <p:cxnSp>
        <p:nvCxnSpPr>
          <p:cNvPr id="25" name="Straight Arrow Connector 24"/>
          <p:cNvCxnSpPr/>
          <p:nvPr/>
        </p:nvCxnSpPr>
        <p:spPr>
          <a:xfrm>
            <a:off x="6012160" y="3690334"/>
            <a:ext cx="2160240" cy="1684623"/>
          </a:xfrm>
          <a:prstGeom prst="straightConnector1">
            <a:avLst/>
          </a:prstGeom>
          <a:ln>
            <a:solidFill>
              <a:schemeClr val="tx1">
                <a:lumMod val="85000"/>
                <a:lumOff val="1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5652120" y="4005064"/>
            <a:ext cx="0" cy="2200890"/>
          </a:xfrm>
          <a:prstGeom prst="straightConnector1">
            <a:avLst/>
          </a:prstGeom>
          <a:ln>
            <a:solidFill>
              <a:schemeClr val="tx1">
                <a:lumMod val="85000"/>
                <a:lumOff val="15000"/>
              </a:schemeClr>
            </a:solidFill>
            <a:tailEnd type="arrow"/>
          </a:ln>
        </p:spPr>
        <p:style>
          <a:lnRef idx="2">
            <a:schemeClr val="accent6"/>
          </a:lnRef>
          <a:fillRef idx="0">
            <a:schemeClr val="accent6"/>
          </a:fillRef>
          <a:effectRef idx="1">
            <a:schemeClr val="accent6"/>
          </a:effectRef>
          <a:fontRef idx="minor">
            <a:schemeClr val="tx1"/>
          </a:fontRef>
        </p:style>
      </p:cxnSp>
      <p:cxnSp>
        <p:nvCxnSpPr>
          <p:cNvPr id="29" name="Straight Arrow Connector 28"/>
          <p:cNvCxnSpPr/>
          <p:nvPr/>
        </p:nvCxnSpPr>
        <p:spPr>
          <a:xfrm flipH="1">
            <a:off x="4499992" y="4653136"/>
            <a:ext cx="360040" cy="1737484"/>
          </a:xfrm>
          <a:prstGeom prst="straightConnector1">
            <a:avLst/>
          </a:prstGeom>
          <a:ln>
            <a:solidFill>
              <a:schemeClr val="tx1">
                <a:lumMod val="85000"/>
                <a:lumOff val="15000"/>
              </a:schemeClr>
            </a:solidFill>
            <a:tailEnd type="arrow"/>
          </a:ln>
        </p:spPr>
        <p:style>
          <a:lnRef idx="2">
            <a:schemeClr val="accent6"/>
          </a:lnRef>
          <a:fillRef idx="0">
            <a:schemeClr val="accent6"/>
          </a:fillRef>
          <a:effectRef idx="1">
            <a:schemeClr val="accent6"/>
          </a:effectRef>
          <a:fontRef idx="minor">
            <a:schemeClr val="tx1"/>
          </a:fontRef>
        </p:style>
      </p:cxnSp>
      <p:sp>
        <p:nvSpPr>
          <p:cNvPr id="30" name="TextBox 29"/>
          <p:cNvSpPr txBox="1"/>
          <p:nvPr/>
        </p:nvSpPr>
        <p:spPr>
          <a:xfrm>
            <a:off x="7983036" y="5374957"/>
            <a:ext cx="1286882" cy="646331"/>
          </a:xfrm>
          <a:prstGeom prst="rect">
            <a:avLst/>
          </a:prstGeom>
          <a:noFill/>
        </p:spPr>
        <p:txBody>
          <a:bodyPr wrap="square" rtlCol="0">
            <a:spAutoFit/>
          </a:bodyPr>
          <a:lstStyle/>
          <a:p>
            <a:r>
              <a:rPr lang="en-US" dirty="0" smtClean="0"/>
              <a:t>Power</a:t>
            </a:r>
          </a:p>
          <a:p>
            <a:r>
              <a:rPr lang="en-US" dirty="0" smtClean="0"/>
              <a:t>connector</a:t>
            </a:r>
            <a:endParaRPr lang="en-US" dirty="0"/>
          </a:p>
        </p:txBody>
      </p:sp>
      <p:sp>
        <p:nvSpPr>
          <p:cNvPr id="31" name="TextBox 30"/>
          <p:cNvSpPr txBox="1"/>
          <p:nvPr/>
        </p:nvSpPr>
        <p:spPr>
          <a:xfrm>
            <a:off x="5292080" y="6200515"/>
            <a:ext cx="1440160" cy="369332"/>
          </a:xfrm>
          <a:prstGeom prst="rect">
            <a:avLst/>
          </a:prstGeom>
          <a:noFill/>
        </p:spPr>
        <p:txBody>
          <a:bodyPr wrap="square" rtlCol="0">
            <a:spAutoFit/>
          </a:bodyPr>
          <a:lstStyle/>
          <a:p>
            <a:r>
              <a:rPr lang="en-US" dirty="0" smtClean="0"/>
              <a:t>Jumper block</a:t>
            </a:r>
            <a:endParaRPr lang="en-US" dirty="0"/>
          </a:p>
        </p:txBody>
      </p:sp>
      <p:sp>
        <p:nvSpPr>
          <p:cNvPr id="1029" name="TextBox 1028"/>
          <p:cNvSpPr txBox="1"/>
          <p:nvPr/>
        </p:nvSpPr>
        <p:spPr>
          <a:xfrm>
            <a:off x="3887924" y="6205954"/>
            <a:ext cx="1332148" cy="646331"/>
          </a:xfrm>
          <a:prstGeom prst="rect">
            <a:avLst/>
          </a:prstGeom>
          <a:noFill/>
        </p:spPr>
        <p:txBody>
          <a:bodyPr wrap="square" rtlCol="0">
            <a:spAutoFit/>
          </a:bodyPr>
          <a:lstStyle/>
          <a:p>
            <a:r>
              <a:rPr lang="en-US" dirty="0" smtClean="0"/>
              <a:t>IDE connector</a:t>
            </a:r>
            <a:endParaRPr lang="en-US" dirty="0"/>
          </a:p>
        </p:txBody>
      </p:sp>
    </p:spTree>
    <p:extLst>
      <p:ext uri="{BB962C8B-B14F-4D97-AF65-F5344CB8AC3E}">
        <p14:creationId xmlns:p14="http://schemas.microsoft.com/office/powerpoint/2010/main" val="2689966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About </a:t>
            </a:r>
            <a:r>
              <a:rPr lang="en-US" sz="4200" dirty="0" smtClean="0"/>
              <a:t>HDDs</a:t>
            </a:r>
            <a:endParaRPr lang="en-US" sz="4200" dirty="0"/>
          </a:p>
        </p:txBody>
      </p:sp>
      <p:sp>
        <p:nvSpPr>
          <p:cNvPr id="3" name="Content Placeholder 2"/>
          <p:cNvSpPr>
            <a:spLocks noGrp="1"/>
          </p:cNvSpPr>
          <p:nvPr>
            <p:ph idx="1"/>
          </p:nvPr>
        </p:nvSpPr>
        <p:spPr/>
        <p:txBody>
          <a:bodyPr>
            <a:noAutofit/>
          </a:bodyPr>
          <a:lstStyle/>
          <a:p>
            <a:pPr marL="0" indent="0">
              <a:buNone/>
            </a:pPr>
            <a:r>
              <a:rPr lang="en-US" sz="2400" dirty="0" smtClean="0"/>
              <a:t>The </a:t>
            </a:r>
            <a:r>
              <a:rPr lang="en-US" sz="2400" dirty="0"/>
              <a:t>primary characteristics of an HDD are its </a:t>
            </a:r>
            <a:r>
              <a:rPr lang="en-US" sz="2400" b="1" dirty="0"/>
              <a:t>capacity </a:t>
            </a:r>
            <a:r>
              <a:rPr lang="en-US" sz="2400" dirty="0"/>
              <a:t>and </a:t>
            </a:r>
            <a:r>
              <a:rPr lang="en-US" sz="2400" b="1" dirty="0"/>
              <a:t>performance</a:t>
            </a:r>
            <a:r>
              <a:rPr lang="en-US" sz="2400" dirty="0"/>
              <a:t>. </a:t>
            </a:r>
            <a:endParaRPr lang="en-US" sz="2400" dirty="0" smtClean="0"/>
          </a:p>
          <a:p>
            <a:r>
              <a:rPr lang="en-US" sz="2400" b="1" dirty="0" smtClean="0"/>
              <a:t>Capacity </a:t>
            </a:r>
            <a:r>
              <a:rPr lang="en-US" sz="2400" dirty="0"/>
              <a:t>is specified in unit prefixes corresponding to powers of 1000: a 1-terabyte (TB) drive has a capacity of 1,000 </a:t>
            </a:r>
            <a:r>
              <a:rPr lang="en-US" sz="2400" dirty="0" smtClean="0"/>
              <a:t>gigabytes. Typically</a:t>
            </a:r>
            <a:r>
              <a:rPr lang="en-US" sz="2400" dirty="0"/>
              <a:t>, some of an HDD's capacity is unavailable to the user </a:t>
            </a:r>
            <a:r>
              <a:rPr lang="en-US" sz="2400" dirty="0" smtClean="0"/>
              <a:t>as </a:t>
            </a:r>
            <a:r>
              <a:rPr lang="en-US" sz="2400" dirty="0"/>
              <a:t>it is used by the file system and the computer operating </a:t>
            </a:r>
            <a:r>
              <a:rPr lang="en-US" sz="2400" dirty="0" smtClean="0"/>
              <a:t>system. </a:t>
            </a:r>
          </a:p>
          <a:p>
            <a:r>
              <a:rPr lang="en-US" sz="2400" b="1" dirty="0" smtClean="0"/>
              <a:t>Performance</a:t>
            </a:r>
            <a:r>
              <a:rPr lang="en-US" sz="2400" dirty="0" smtClean="0"/>
              <a:t> </a:t>
            </a:r>
            <a:r>
              <a:rPr lang="en-US" sz="2400" dirty="0"/>
              <a:t>is specified by the time required to move the heads to a track or cylinder (</a:t>
            </a:r>
            <a:r>
              <a:rPr lang="en-US" sz="2400" i="1" dirty="0"/>
              <a:t>average access time</a:t>
            </a:r>
            <a:r>
              <a:rPr lang="en-US" sz="2400" dirty="0"/>
              <a:t>) plus the time it takes for the desired sector to move under the head (</a:t>
            </a:r>
            <a:r>
              <a:rPr lang="en-US" sz="2400" i="1" dirty="0"/>
              <a:t>average </a:t>
            </a:r>
            <a:r>
              <a:rPr lang="en-US" sz="2400" i="1" dirty="0" smtClean="0"/>
              <a:t>latency</a:t>
            </a:r>
            <a:r>
              <a:rPr lang="en-US" sz="2400" dirty="0"/>
              <a:t>)</a:t>
            </a:r>
            <a:r>
              <a:rPr lang="en-US" sz="2400" dirty="0" smtClean="0"/>
              <a:t>, </a:t>
            </a:r>
            <a:r>
              <a:rPr lang="en-US" sz="2400" dirty="0"/>
              <a:t>and finally the speed at which the data is transmitted (</a:t>
            </a:r>
            <a:r>
              <a:rPr lang="en-US" sz="2400" i="1" dirty="0"/>
              <a:t>data rate</a:t>
            </a:r>
            <a:r>
              <a:rPr lang="en-US" sz="2400" dirty="0"/>
              <a:t>).</a:t>
            </a:r>
          </a:p>
        </p:txBody>
      </p:sp>
    </p:spTree>
    <p:extLst>
      <p:ext uri="{BB962C8B-B14F-4D97-AF65-F5344CB8AC3E}">
        <p14:creationId xmlns:p14="http://schemas.microsoft.com/office/powerpoint/2010/main" val="4088077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981" y="2465512"/>
            <a:ext cx="4667019"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34458"/>
            <a:ext cx="476712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860032" y="0"/>
            <a:ext cx="2664296" cy="369332"/>
          </a:xfrm>
          <a:prstGeom prst="rect">
            <a:avLst/>
          </a:prstGeom>
          <a:noFill/>
        </p:spPr>
        <p:txBody>
          <a:bodyPr wrap="square" rtlCol="0">
            <a:spAutoFit/>
          </a:bodyPr>
          <a:lstStyle/>
          <a:p>
            <a:r>
              <a:rPr lang="en-US" dirty="0" smtClean="0"/>
              <a:t>HDD top side</a:t>
            </a:r>
            <a:endParaRPr lang="en-US" dirty="0"/>
          </a:p>
        </p:txBody>
      </p:sp>
      <p:sp>
        <p:nvSpPr>
          <p:cNvPr id="5" name="TextBox 4"/>
          <p:cNvSpPr txBox="1"/>
          <p:nvPr/>
        </p:nvSpPr>
        <p:spPr>
          <a:xfrm>
            <a:off x="2394991" y="6179190"/>
            <a:ext cx="2081990" cy="369332"/>
          </a:xfrm>
          <a:prstGeom prst="rect">
            <a:avLst/>
          </a:prstGeom>
          <a:noFill/>
        </p:spPr>
        <p:txBody>
          <a:bodyPr wrap="square" rtlCol="0">
            <a:spAutoFit/>
          </a:bodyPr>
          <a:lstStyle/>
          <a:p>
            <a:r>
              <a:rPr lang="en-US" dirty="0" smtClean="0"/>
              <a:t>HDD bottom side</a:t>
            </a:r>
            <a:endParaRPr lang="en-US" dirty="0"/>
          </a:p>
        </p:txBody>
      </p:sp>
    </p:spTree>
    <p:extLst>
      <p:ext uri="{BB962C8B-B14F-4D97-AF65-F5344CB8AC3E}">
        <p14:creationId xmlns:p14="http://schemas.microsoft.com/office/powerpoint/2010/main" val="1550667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Benchmarking software</a:t>
            </a:r>
            <a:endParaRPr lang="en-US" dirty="0"/>
          </a:p>
        </p:txBody>
      </p:sp>
      <p:sp>
        <p:nvSpPr>
          <p:cNvPr id="3" name="Content Placeholder 2"/>
          <p:cNvSpPr>
            <a:spLocks noGrp="1"/>
          </p:cNvSpPr>
          <p:nvPr>
            <p:ph idx="1"/>
          </p:nvPr>
        </p:nvSpPr>
        <p:spPr>
          <a:xfrm>
            <a:off x="762000" y="685800"/>
            <a:ext cx="7842448" cy="4543400"/>
          </a:xfrm>
        </p:spPr>
        <p:txBody>
          <a:bodyPr>
            <a:normAutofit fontScale="47500" lnSpcReduction="20000"/>
          </a:bodyPr>
          <a:lstStyle/>
          <a:p>
            <a:pPr>
              <a:lnSpc>
                <a:spcPct val="120000"/>
              </a:lnSpc>
            </a:pPr>
            <a:r>
              <a:rPr lang="en-US" sz="4600" dirty="0"/>
              <a:t>A</a:t>
            </a:r>
            <a:r>
              <a:rPr lang="en-US" sz="4600" dirty="0"/>
              <a:t> </a:t>
            </a:r>
            <a:r>
              <a:rPr lang="en-US" sz="4600" b="1" dirty="0"/>
              <a:t>benchmark</a:t>
            </a:r>
            <a:r>
              <a:rPr lang="en-US" sz="4600" dirty="0"/>
              <a:t> is the act of running a computer program, a set of programs, or other operations, in order to assess the relative performance of an object, normally by running a number of standard tests and trials against it. </a:t>
            </a:r>
            <a:endParaRPr lang="en-US" sz="4600" dirty="0"/>
          </a:p>
          <a:p>
            <a:pPr>
              <a:lnSpc>
                <a:spcPct val="120000"/>
              </a:lnSpc>
            </a:pPr>
            <a:r>
              <a:rPr lang="en-US" sz="4600" b="1" dirty="0"/>
              <a:t>Benchmarking</a:t>
            </a:r>
            <a:r>
              <a:rPr lang="en-US" sz="4600" dirty="0"/>
              <a:t> </a:t>
            </a:r>
            <a:r>
              <a:rPr lang="en-US" sz="4600" dirty="0"/>
              <a:t>is usually associated with assessing performance characteristics of computer hardware, for example, the floating point operation performance of a CPU, but there are circumstances when the technique is also applicable to software. Software benchmarks are, for example, run against compilers or database management systems.</a:t>
            </a:r>
          </a:p>
          <a:p>
            <a:pPr>
              <a:lnSpc>
                <a:spcPct val="120000"/>
              </a:lnSpc>
            </a:pPr>
            <a:r>
              <a:rPr lang="en-US" sz="4600" b="1" dirty="0"/>
              <a:t>Benchmarks</a:t>
            </a:r>
            <a:r>
              <a:rPr lang="en-US" sz="4600" dirty="0"/>
              <a:t> provide a method of comparing the performance of various subsystems across different chip/system architectures.</a:t>
            </a:r>
          </a:p>
          <a:p>
            <a:endParaRPr lang="en-US" dirty="0"/>
          </a:p>
        </p:txBody>
      </p:sp>
    </p:spTree>
    <p:extLst>
      <p:ext uri="{BB962C8B-B14F-4D97-AF65-F5344CB8AC3E}">
        <p14:creationId xmlns:p14="http://schemas.microsoft.com/office/powerpoint/2010/main" val="3082662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418" y="260648"/>
            <a:ext cx="8831171"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3568" y="5157192"/>
            <a:ext cx="7848872" cy="1323439"/>
          </a:xfrm>
          <a:prstGeom prst="rect">
            <a:avLst/>
          </a:prstGeom>
          <a:noFill/>
        </p:spPr>
        <p:txBody>
          <a:bodyPr wrap="square" rtlCol="0">
            <a:spAutoFit/>
          </a:bodyPr>
          <a:lstStyle/>
          <a:p>
            <a:r>
              <a:rPr lang="en-US" sz="2000" b="1" dirty="0" err="1"/>
              <a:t>Novabench</a:t>
            </a:r>
            <a:r>
              <a:rPr lang="en-US" sz="2000" b="1" dirty="0"/>
              <a:t> </a:t>
            </a:r>
            <a:r>
              <a:rPr lang="en-US" sz="2000" dirty="0"/>
              <a:t>is </a:t>
            </a:r>
            <a:r>
              <a:rPr lang="en-US" sz="2000" dirty="0" smtClean="0"/>
              <a:t>a free </a:t>
            </a:r>
            <a:r>
              <a:rPr lang="en-US" sz="2000" dirty="0"/>
              <a:t>benchmarking </a:t>
            </a:r>
            <a:r>
              <a:rPr lang="en-US" sz="2000" dirty="0" smtClean="0"/>
              <a:t>software. </a:t>
            </a:r>
            <a:r>
              <a:rPr lang="en-US" sz="2000" dirty="0"/>
              <a:t>Simply </a:t>
            </a:r>
            <a:r>
              <a:rPr lang="en-US" sz="2000" dirty="0" smtClean="0"/>
              <a:t>hit </a:t>
            </a:r>
            <a:r>
              <a:rPr lang="en-US" sz="2000" dirty="0"/>
              <a:t>the ‘Test’ </a:t>
            </a:r>
            <a:r>
              <a:rPr lang="en-US" sz="2000" dirty="0" smtClean="0"/>
              <a:t>button and </a:t>
            </a:r>
            <a:r>
              <a:rPr lang="en-US" sz="2000" dirty="0"/>
              <a:t>it will run a series of tests over 1-2 minutes. It spits out an overall score and individual hardware measurements for CPU, GPU, RAM, and drive write </a:t>
            </a:r>
            <a:r>
              <a:rPr lang="en-US" sz="2000" dirty="0" smtClean="0"/>
              <a:t>speed.</a:t>
            </a:r>
            <a:endParaRPr lang="en-US" sz="2000" dirty="0"/>
          </a:p>
        </p:txBody>
      </p:sp>
    </p:spTree>
    <p:extLst>
      <p:ext uri="{BB962C8B-B14F-4D97-AF65-F5344CB8AC3E}">
        <p14:creationId xmlns:p14="http://schemas.microsoft.com/office/powerpoint/2010/main" val="3438450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6253" y="268063"/>
            <a:ext cx="7712171" cy="5257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74754" y="5634976"/>
            <a:ext cx="8712968" cy="1200329"/>
          </a:xfrm>
          <a:prstGeom prst="rect">
            <a:avLst/>
          </a:prstGeom>
          <a:noFill/>
        </p:spPr>
        <p:txBody>
          <a:bodyPr wrap="square" rtlCol="0">
            <a:spAutoFit/>
          </a:bodyPr>
          <a:lstStyle/>
          <a:p>
            <a:r>
              <a:rPr lang="en-US" b="1" dirty="0" err="1"/>
              <a:t>PCMark</a:t>
            </a:r>
            <a:r>
              <a:rPr lang="en-US" dirty="0"/>
              <a:t> software is </a:t>
            </a:r>
            <a:r>
              <a:rPr lang="en-US" dirty="0" smtClean="0"/>
              <a:t>a </a:t>
            </a:r>
            <a:r>
              <a:rPr lang="en-US" dirty="0"/>
              <a:t>very good way to measure overall PC performance for home and creative use. Tests will measure your PC’s abilities for web browsing, gaming, media creation, and more. It also includes storage tests for SSDs, HDDs, external drives, and hybrid drives.</a:t>
            </a:r>
          </a:p>
        </p:txBody>
      </p:sp>
    </p:spTree>
    <p:extLst>
      <p:ext uri="{BB962C8B-B14F-4D97-AF65-F5344CB8AC3E}">
        <p14:creationId xmlns:p14="http://schemas.microsoft.com/office/powerpoint/2010/main" val="18236300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4047</TotalTime>
  <Words>782</Words>
  <Application>Microsoft Office PowerPoint</Application>
  <PresentationFormat>On-screen Show (4:3)</PresentationFormat>
  <Paragraphs>121</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NewsPrint</vt:lpstr>
      <vt:lpstr>Hard D Benchmark </vt:lpstr>
      <vt:lpstr>PowerPoint Presentation</vt:lpstr>
      <vt:lpstr>1. INTRODUCTION</vt:lpstr>
      <vt:lpstr>PowerPoint Presentation</vt:lpstr>
      <vt:lpstr>About HDDs</vt:lpstr>
      <vt:lpstr>PowerPoint Presentation</vt:lpstr>
      <vt:lpstr>Benchmarking software</vt:lpstr>
      <vt:lpstr>PowerPoint Presentation</vt:lpstr>
      <vt:lpstr>PowerPoint Presentation</vt:lpstr>
      <vt:lpstr>PowerPoint Presentation</vt:lpstr>
      <vt:lpstr>2. DESIGN AND IMPLEMENTATION</vt:lpstr>
      <vt:lpstr>PowerPoint Presentation</vt:lpstr>
      <vt:lpstr>3. STATE OF THE ART</vt:lpstr>
      <vt:lpstr>PowerPoint Presentation</vt:lpstr>
      <vt:lpstr>CrystalDiskMark vs. Hard D Benchmark</vt:lpstr>
      <vt:lpstr>4. USAGE</vt:lpstr>
      <vt:lpstr>Steps</vt:lpstr>
      <vt:lpstr>PowerPoint Presentation</vt:lpstr>
      <vt:lpstr>PowerPoint Presentation</vt:lpstr>
      <vt:lpstr>PowerPoint Presentation</vt:lpstr>
      <vt:lpstr>PowerPoint Presentation</vt:lpstr>
      <vt:lpstr>PowerPoint Presentation</vt:lpstr>
      <vt:lpstr>5. 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 D Benchmark</dc:title>
  <dc:creator>albu</dc:creator>
  <cp:lastModifiedBy>albu</cp:lastModifiedBy>
  <cp:revision>25</cp:revision>
  <dcterms:created xsi:type="dcterms:W3CDTF">2017-05-24T18:33:08Z</dcterms:created>
  <dcterms:modified xsi:type="dcterms:W3CDTF">2017-05-27T14:00:09Z</dcterms:modified>
</cp:coreProperties>
</file>