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573" r:id="rId3"/>
    <p:sldId id="572" r:id="rId4"/>
  </p:sldIdLst>
  <p:sldSz cx="9144000" cy="6858000" type="screen4x3"/>
  <p:notesSz cx="6784975" cy="9857105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2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2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2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2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2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2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2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2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2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08000"/>
    <a:srgbClr val="FF9900"/>
    <a:srgbClr val="B2B2B2"/>
    <a:srgbClr val="6666FF"/>
    <a:srgbClr val="FFFFFF"/>
    <a:srgbClr val="0099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150"/>
    <p:restoredTop sz="95837"/>
  </p:normalViewPr>
  <p:slideViewPr>
    <p:cSldViewPr showGuides="1">
      <p:cViewPr varScale="1">
        <p:scale>
          <a:sx n="101" d="100"/>
          <a:sy n="101" d="100"/>
        </p:scale>
        <p:origin x="324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0050" cy="493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245" tIns="46122" rIns="92245" bIns="46122" numCol="1" anchor="t" anchorCtr="0" compatLnSpc="1"/>
          <a:lstStyle>
            <a:lvl1pPr algn="l" defTabSz="922655"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2265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0"/>
            <a:ext cx="2940050" cy="493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245" tIns="46122" rIns="92245" bIns="46122" numCol="1" anchor="t" anchorCtr="0" compatLnSpc="1"/>
          <a:lstStyle>
            <a:lvl1pPr defTabSz="922655"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r" defTabSz="92265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63075"/>
            <a:ext cx="2940050" cy="493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245" tIns="46122" rIns="92245" bIns="46122" numCol="1" anchor="b" anchorCtr="0" compatLnSpc="1"/>
          <a:lstStyle>
            <a:lvl1pPr algn="l" defTabSz="922655"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2265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245" tIns="46122" rIns="92245" bIns="46122" numCol="1" anchor="b" anchorCtr="0" compatLnSpc="1"/>
          <a:p>
            <a:pPr lvl="0" defTabSz="922655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0050" cy="493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245" tIns="46122" rIns="92245" bIns="46122" numCol="1" anchor="t" anchorCtr="0" compatLnSpc="1"/>
          <a:lstStyle>
            <a:lvl1pPr algn="l" defTabSz="922655"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2265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0"/>
            <a:ext cx="2940050" cy="493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245" tIns="46122" rIns="92245" bIns="46122" numCol="1" anchor="t" anchorCtr="0" compatLnSpc="1"/>
          <a:lstStyle>
            <a:lvl1pPr defTabSz="922655"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r" defTabSz="92265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Rectangle 4"/>
          <p:cNvSpPr/>
          <p:nvPr>
            <p:ph type="sldImg" idx="2"/>
          </p:nvPr>
        </p:nvSpPr>
        <p:spPr>
          <a:xfrm>
            <a:off x="928688" y="739775"/>
            <a:ext cx="4929187" cy="3695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1538"/>
            <a:ext cx="4975225" cy="4435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245" tIns="46122" rIns="92245" bIns="46122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63075"/>
            <a:ext cx="2940050" cy="493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245" tIns="46122" rIns="92245" bIns="46122" numCol="1" anchor="b" anchorCtr="0" compatLnSpc="1"/>
          <a:lstStyle>
            <a:lvl1pPr algn="l" defTabSz="922655"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2265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245" tIns="46122" rIns="92245" bIns="46122" numCol="1" anchor="b" anchorCtr="0" compatLnSpc="1"/>
          <a:p>
            <a:pPr lvl="0" defTabSz="922655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92888" y="504825"/>
            <a:ext cx="2005012" cy="57753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7850" y="504825"/>
            <a:ext cx="5862638" cy="57753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7850" y="1301750"/>
            <a:ext cx="3933825" cy="497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4075" y="1301750"/>
            <a:ext cx="3933825" cy="497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2061" tIns="46031" rIns="92061" bIns="46031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AutoShape 23"/>
          <p:cNvSpPr/>
          <p:nvPr/>
        </p:nvSpPr>
        <p:spPr>
          <a:xfrm>
            <a:off x="320675" y="342900"/>
            <a:ext cx="8670925" cy="6362700"/>
          </a:xfrm>
          <a:prstGeom prst="roundRect">
            <a:avLst>
              <a:gd name="adj" fmla="val 5620"/>
            </a:avLst>
          </a:prstGeom>
          <a:solidFill>
            <a:schemeClr val="tx1"/>
          </a:solidFill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 wrap="none" anchor="ctr"/>
          <a:p>
            <a:pPr lvl="0" algn="r" eaLnBrk="1" hangingPunct="1">
              <a:buNone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027" name="AutoShape 22"/>
          <p:cNvSpPr/>
          <p:nvPr/>
        </p:nvSpPr>
        <p:spPr>
          <a:xfrm>
            <a:off x="200025" y="215900"/>
            <a:ext cx="8748713" cy="6453188"/>
          </a:xfrm>
          <a:prstGeom prst="roundRect">
            <a:avLst>
              <a:gd name="adj" fmla="val 5620"/>
            </a:avLst>
          </a:prstGeom>
          <a:solidFill>
            <a:schemeClr val="bg1"/>
          </a:solidFill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 wrap="none" lIns="79178" tIns="39589" rIns="79178" bIns="39589" anchor="ctr"/>
          <a:p>
            <a:pPr lvl="0" algn="ctr" defTabSz="792480" eaLnBrk="1" hangingPunct="1">
              <a:buNone/>
            </a:pPr>
            <a:endParaRPr lang="zh-CN" altLang="en-US" sz="17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8" name="Rectangle 17"/>
          <p:cNvSpPr>
            <a:spLocks noGrp="1"/>
          </p:cNvSpPr>
          <p:nvPr>
            <p:ph type="title"/>
          </p:nvPr>
        </p:nvSpPr>
        <p:spPr>
          <a:xfrm>
            <a:off x="665163" y="504825"/>
            <a:ext cx="7772400" cy="623888"/>
          </a:xfrm>
          <a:prstGeom prst="rect">
            <a:avLst/>
          </a:prstGeom>
          <a:noFill/>
          <a:ln w="9525">
            <a:noFill/>
          </a:ln>
        </p:spPr>
        <p:txBody>
          <a:bodyPr lIns="92061" tIns="46031" rIns="92061" bIns="46031"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9" name="Rectangle 18"/>
          <p:cNvSpPr>
            <a:spLocks noGrp="1"/>
          </p:cNvSpPr>
          <p:nvPr>
            <p:ph type="body" idx="1"/>
          </p:nvPr>
        </p:nvSpPr>
        <p:spPr>
          <a:xfrm>
            <a:off x="577850" y="1301750"/>
            <a:ext cx="8020050" cy="4978400"/>
          </a:xfrm>
          <a:prstGeom prst="rect">
            <a:avLst/>
          </a:prstGeom>
          <a:noFill/>
          <a:ln w="9525">
            <a:noFill/>
          </a:ln>
        </p:spPr>
        <p:txBody>
          <a:bodyPr lIns="92061" tIns="46031" rIns="92061" bIns="46031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8025" name="Text Box 25"/>
          <p:cNvSpPr txBox="1">
            <a:spLocks noChangeArrowheads="1"/>
          </p:cNvSpPr>
          <p:nvPr/>
        </p:nvSpPr>
        <p:spPr bwMode="auto">
          <a:xfrm>
            <a:off x="533400" y="6400800"/>
            <a:ext cx="8077200" cy="2333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79178" tIns="39589" rIns="79178" bIns="39589">
            <a:spAutoFit/>
          </a:bodyPr>
          <a:p>
            <a:pPr lvl="0" algn="l" defTabSz="792480" eaLnBrk="1" hangingPunct="1">
              <a:tabLst>
                <a:tab pos="7533005" algn="l"/>
              </a:tabLst>
            </a:pPr>
            <a:r>
              <a:rPr lang="en-US" altLang="zh-CN" sz="10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Digital Image Processing &amp; its Applications – Graduate School at Shenzhen, Tsinghua University 	</a:t>
            </a:r>
            <a:fld id="{9A0DB2DC-4C9A-4742-B13C-FB6460FD3503}" type="slidenum">
              <a:rPr lang="en-US" altLang="zh-CN" sz="10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</a:fld>
            <a:r>
              <a:rPr lang="en-US" altLang="zh-CN" sz="10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/26</a:t>
            </a:r>
            <a:endParaRPr lang="zh-CN" altLang="en-US" sz="1000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31" name="Line 27"/>
          <p:cNvSpPr/>
          <p:nvPr/>
        </p:nvSpPr>
        <p:spPr>
          <a:xfrm>
            <a:off x="533400" y="6400800"/>
            <a:ext cx="8113713" cy="0"/>
          </a:xfrm>
          <a:prstGeom prst="line">
            <a:avLst/>
          </a:prstGeom>
          <a:ln w="12700" cap="sq" cmpd="sng">
            <a:solidFill>
              <a:schemeClr val="folHlink"/>
            </a:solidFill>
            <a:prstDash val="solid"/>
            <a:headEnd type="none" w="sm" len="sm"/>
            <a:tailEnd type="none" w="sm" len="sm"/>
          </a:ln>
        </p:spPr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9pPr>
    </p:titleStyle>
    <p:bodyStyle>
      <a:lvl1pPr marL="161925" indent="-161925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58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913130" indent="-8255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325880" indent="-104775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n-ea"/>
        </a:defRPr>
      </a:lvl4pPr>
      <a:lvl5pPr marL="1649730" indent="-34925" algn="l" rtl="0" eaLnBrk="0" fontAlgn="base" hangingPunct="0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5pPr>
      <a:lvl6pPr marL="2106930" indent="-34925" algn="l" rtl="0" fontAlgn="base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6pPr>
      <a:lvl7pPr marL="2564130" indent="-34925" algn="l" rtl="0" fontAlgn="base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7pPr>
      <a:lvl8pPr marL="3021330" indent="-34925" algn="l" rtl="0" fontAlgn="base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8pPr>
      <a:lvl9pPr marL="3478530" indent="-34925" algn="l" rtl="0" fontAlgn="base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jpeg"/><Relationship Id="rId3" Type="http://schemas.openxmlformats.org/officeDocument/2006/relationships/tags" Target="../tags/tag2.xml"/><Relationship Id="rId2" Type="http://schemas.openxmlformats.org/officeDocument/2006/relationships/image" Target="../media/image2.jpeg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61" tIns="46031" rIns="92061" bIns="46031" anchor="ctr"/>
          <a:p>
            <a:r>
              <a:rPr lang="en-US" altLang="zh-CN" sz="3200" dirty="0"/>
              <a:t>Homework-2 Interpolation &amp; rotation</a:t>
            </a:r>
            <a:endParaRPr lang="en-US" altLang="zh-CN" sz="3200" dirty="0"/>
          </a:p>
        </p:txBody>
      </p:sp>
      <p:sp>
        <p:nvSpPr>
          <p:cNvPr id="5123" name="Rectangle 3"/>
          <p:cNvSpPr>
            <a:spLocks noGrp="1"/>
          </p:cNvSpPr>
          <p:nvPr>
            <p:ph idx="1"/>
          </p:nvPr>
        </p:nvSpPr>
        <p:spPr>
          <a:xfrm>
            <a:off x="577850" y="1301750"/>
            <a:ext cx="7594600" cy="3351213"/>
          </a:xfrm>
        </p:spPr>
        <p:txBody>
          <a:bodyPr vert="horz" wrap="square" lIns="92061" tIns="46031" rIns="92061" bIns="46031" anchor="t"/>
          <a:p>
            <a:r>
              <a:rPr lang="en-US" altLang="zh-CN" dirty="0"/>
              <a:t>For tsukuba-left.bmp(gray, 8bits/pixels, 384*288 pixels)</a:t>
            </a:r>
            <a:endParaRPr lang="en-US" altLang="zh-CN" dirty="0"/>
          </a:p>
          <a:p>
            <a:r>
              <a:rPr lang="en-US" altLang="zh-CN" dirty="0"/>
              <a:t>Do bilinear interpolation ( into 1152*864,pixels)</a:t>
            </a:r>
            <a:endParaRPr lang="en-US" altLang="zh-CN" dirty="0"/>
          </a:p>
          <a:p>
            <a:r>
              <a:rPr lang="en-US" altLang="zh-CN" dirty="0"/>
              <a:t>Do rotation +40 degree</a:t>
            </a:r>
            <a:endParaRPr lang="en-US" altLang="zh-CN" dirty="0"/>
          </a:p>
          <a:p>
            <a:r>
              <a:rPr lang="en-US" altLang="zh-CN" dirty="0"/>
              <a:t>Using C++/Matlab/Python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5124" name="Picture 4" descr="tsukuba-lef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9255" y="3410585"/>
            <a:ext cx="3284538" cy="2463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685483" y="358775"/>
            <a:ext cx="7772400" cy="623888"/>
          </a:xfrm>
        </p:spPr>
        <p:txBody>
          <a:bodyPr vert="horz" wrap="square" lIns="92061" tIns="46031" rIns="92061" bIns="46031" anchor="ctr"/>
          <a:p>
            <a:r>
              <a:rPr lang="en-US" altLang="zh-CN" sz="3200" dirty="0"/>
              <a:t>Homework-2 Image registration</a:t>
            </a:r>
            <a:endParaRPr lang="en-US" altLang="zh-CN" sz="3200" dirty="0"/>
          </a:p>
        </p:txBody>
      </p:sp>
      <p:sp>
        <p:nvSpPr>
          <p:cNvPr id="4099" name="Rectangle 3"/>
          <p:cNvSpPr>
            <a:spLocks noGrp="1"/>
          </p:cNvSpPr>
          <p:nvPr>
            <p:ph idx="1"/>
          </p:nvPr>
        </p:nvSpPr>
        <p:spPr>
          <a:xfrm>
            <a:off x="561975" y="982980"/>
            <a:ext cx="8020050" cy="3770313"/>
          </a:xfrm>
        </p:spPr>
        <p:txBody>
          <a:bodyPr vert="horz" wrap="square" lIns="92061" tIns="46031" rIns="92061" bIns="46031" anchor="t"/>
          <a:p>
            <a:r>
              <a:rPr lang="en-US" altLang="zh-CN" dirty="0">
                <a:sym typeface="+mn-ea"/>
              </a:rPr>
              <a:t>For a_ori.jpg and a_trans.jpg</a:t>
            </a:r>
            <a:endParaRPr lang="en-US" altLang="zh-CN" dirty="0"/>
          </a:p>
          <a:p>
            <a:r>
              <a:rPr lang="en-US" altLang="zh-CN" dirty="0"/>
              <a:t>a_trans is the affine transformation result of a_ori</a:t>
            </a:r>
            <a:endParaRPr lang="en-US" altLang="zh-CN" dirty="0"/>
          </a:p>
          <a:p>
            <a:r>
              <a:rPr lang="en-US" altLang="zh-CN" dirty="0"/>
              <a:t>Find the affine transformation matrix of them, and make both transforming from</a:t>
            </a:r>
            <a:r>
              <a:rPr lang="en-US" altLang="zh-CN" dirty="0"/>
              <a:t> a_ori to a_trans and </a:t>
            </a:r>
            <a:r>
              <a:rPr lang="en-US" altLang="zh-CN" dirty="0">
                <a:sym typeface="+mn-ea"/>
              </a:rPr>
              <a:t>transforming from</a:t>
            </a:r>
            <a:r>
              <a:rPr lang="en-US" altLang="zh-CN" dirty="0"/>
              <a:t> a_trans to a_ori possible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Using C++/Matlab/Python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Upload a zip/rar with a brief report, source codes and results (both</a:t>
            </a:r>
            <a:r>
              <a:rPr lang="en-US" altLang="zh-CN" i="1" dirty="0">
                <a:sym typeface="+mn-ea"/>
              </a:rPr>
              <a:t> Interpolation &amp; rotation </a:t>
            </a:r>
            <a:r>
              <a:rPr lang="en-US" altLang="zh-CN" dirty="0">
                <a:sym typeface="+mn-ea"/>
              </a:rPr>
              <a:t>and</a:t>
            </a:r>
            <a:r>
              <a:rPr lang="en-US" altLang="zh-CN" i="1" dirty="0">
                <a:sym typeface="+mn-ea"/>
              </a:rPr>
              <a:t> Image registration</a:t>
            </a:r>
            <a:r>
              <a:rPr lang="en-US" altLang="zh-CN" dirty="0">
                <a:sym typeface="+mn-ea"/>
              </a:rPr>
              <a:t>)</a:t>
            </a:r>
            <a:endParaRPr lang="en-US" altLang="zh-CN" dirty="0">
              <a:sym typeface="+mn-ea"/>
            </a:endParaRP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2" name="图片 1" descr="a_trans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109845" y="4399280"/>
            <a:ext cx="1499235" cy="1772285"/>
          </a:xfrm>
          <a:prstGeom prst="rect">
            <a:avLst/>
          </a:prstGeom>
        </p:spPr>
      </p:pic>
      <p:pic>
        <p:nvPicPr>
          <p:cNvPr id="3" name="图片 2" descr="a_ori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642870" y="4495165"/>
            <a:ext cx="1579880" cy="157988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7800,&quot;width&quot;:6600}"/>
</p:tagLst>
</file>

<file path=ppt/tags/tag2.xml><?xml version="1.0" encoding="utf-8"?>
<p:tagLst xmlns:p="http://schemas.openxmlformats.org/presentationml/2006/main">
  <p:tag name="KSO_WM_UNIT_PLACING_PICTURE_USER_VIEWPORT" val="{&quot;height&quot;:10000,&quot;width&quot;:10000}"/>
</p:tagLst>
</file>

<file path=ppt/theme/theme1.xml><?xml version="1.0" encoding="utf-8"?>
<a:theme xmlns:a="http://schemas.openxmlformats.org/drawingml/2006/main" name="时代型模板">
  <a:themeElements>
    <a:clrScheme name="时代型模板 1">
      <a:dk1>
        <a:srgbClr val="000000"/>
      </a:dk1>
      <a:lt1>
        <a:srgbClr val="FFFFFF"/>
      </a:lt1>
      <a:dk2>
        <a:srgbClr val="0066CC"/>
      </a:dk2>
      <a:lt2>
        <a:srgbClr val="CBCBCB"/>
      </a:lt2>
      <a:accent1>
        <a:srgbClr val="009999"/>
      </a:accent1>
      <a:accent2>
        <a:srgbClr val="FF9933"/>
      </a:accent2>
      <a:accent3>
        <a:srgbClr val="AAB8E2"/>
      </a:accent3>
      <a:accent4>
        <a:srgbClr val="DADADA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时代型模板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2061" tIns="46031" rIns="92061" bIns="46031" numCol="1" anchor="ctr" anchorCtr="0" compatLnSpc="1"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8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2061" tIns="46031" rIns="92061" bIns="46031" numCol="1" anchor="ctr" anchorCtr="0" compatLnSpc="1"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8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时代型模板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时代型模板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时代型模板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Office\Templates\演示文稿设计\时代型模板.pot</Template>
  <TotalTime>0</TotalTime>
  <Words>578</Words>
  <Application>WPS 演示</Application>
  <PresentationFormat>全屏显示(4:3)</PresentationFormat>
  <Paragraphs>20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宋体</vt:lpstr>
      <vt:lpstr>Wingdings</vt:lpstr>
      <vt:lpstr>Times New Roman</vt:lpstr>
      <vt:lpstr>黑体</vt:lpstr>
      <vt:lpstr>楷体_GB2312</vt:lpstr>
      <vt:lpstr>新宋体</vt:lpstr>
      <vt:lpstr>微软雅黑</vt:lpstr>
      <vt:lpstr>Arial Unicode MS</vt:lpstr>
      <vt:lpstr>时代型模板</vt:lpstr>
      <vt:lpstr>Homework-2 Interpolation &amp; rotation</vt:lpstr>
      <vt:lpstr>Homework-2 Image registration</vt:lpstr>
    </vt:vector>
  </TitlesOfParts>
  <Company>Tsinghua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绪论和基础</dc:title>
  <dc:creator>Qingmin LIAO</dc:creator>
  <cp:lastModifiedBy>未来的自己</cp:lastModifiedBy>
  <cp:revision>364</cp:revision>
  <cp:lastPrinted>2000-11-07T15:00:00Z</cp:lastPrinted>
  <dcterms:created xsi:type="dcterms:W3CDTF">2000-07-07T23:13:00Z</dcterms:created>
  <dcterms:modified xsi:type="dcterms:W3CDTF">2020-09-22T08:13:46Z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