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95" r:id="rId6"/>
    <p:sldId id="297" r:id="rId7"/>
    <p:sldId id="303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84" d="100"/>
          <a:sy n="84" d="100"/>
        </p:scale>
        <p:origin x="658" y="5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11/15/2021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TF/IDF With Cosine Similarity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Recommended System (</a:t>
            </a:r>
            <a:r>
              <a:rPr lang="en-US" smtClean="0"/>
              <a:t>Muhammad Miftahudin)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Pengertian</a:t>
            </a:r>
            <a:r>
              <a:rPr lang="en-US" dirty="0" smtClean="0">
                <a:solidFill>
                  <a:schemeClr val="tx1"/>
                </a:solidFill>
              </a:rPr>
              <a:t> TF/IDF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1017144"/>
            <a:ext cx="11339513" cy="1756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TF-IDF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kata yang paling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information retrieval.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terkenal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efisien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akurat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Term Frequency (TF)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Inverse Document Frequency (IDF)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token (kata) di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dokumen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korpus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menghitung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token t di </a:t>
            </a:r>
            <a:r>
              <a:rPr lang="en-US" dirty="0" err="1">
                <a:solidFill>
                  <a:schemeClr val="tx1"/>
                </a:solidFill>
              </a:rPr>
              <a:t>dokumen</a:t>
            </a:r>
            <a:r>
              <a:rPr lang="en-US" dirty="0">
                <a:solidFill>
                  <a:schemeClr val="tx1"/>
                </a:solidFill>
              </a:rPr>
              <a:t> d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rumus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8" y="2773244"/>
            <a:ext cx="2353003" cy="78115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 txBox="1">
            <a:spLocks/>
          </p:cNvSpPr>
          <p:nvPr/>
        </p:nvSpPr>
        <p:spPr>
          <a:xfrm>
            <a:off x="420486" y="3527278"/>
            <a:ext cx="11339513" cy="3166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400" dirty="0" err="1"/>
              <a:t>Dimana</a:t>
            </a:r>
            <a:r>
              <a:rPr lang="en-US" sz="1400" dirty="0"/>
              <a:t> : 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 smtClean="0"/>
              <a:t>d </a:t>
            </a:r>
            <a:r>
              <a:rPr lang="en-US" sz="1400" dirty="0"/>
              <a:t>: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-d 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 smtClean="0"/>
              <a:t>t </a:t>
            </a:r>
            <a:r>
              <a:rPr lang="en-US" sz="1400" dirty="0"/>
              <a:t>: kata </a:t>
            </a:r>
            <a:r>
              <a:rPr lang="en-US" sz="1400" dirty="0" err="1"/>
              <a:t>ke</a:t>
            </a:r>
            <a:r>
              <a:rPr lang="en-US" sz="1400" dirty="0"/>
              <a:t>-t </a:t>
            </a:r>
            <a:r>
              <a:rPr lang="en-US" sz="1400" dirty="0" err="1"/>
              <a:t>dari</a:t>
            </a:r>
            <a:r>
              <a:rPr lang="en-US" sz="1400" dirty="0"/>
              <a:t> kata </a:t>
            </a:r>
            <a:r>
              <a:rPr lang="en-US" sz="1400" dirty="0" err="1"/>
              <a:t>kunci</a:t>
            </a:r>
            <a:r>
              <a:rPr lang="en-US" sz="1400" dirty="0"/>
              <a:t> 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 smtClean="0"/>
              <a:t>W </a:t>
            </a:r>
            <a:r>
              <a:rPr lang="en-US" sz="1400" dirty="0"/>
              <a:t>: </a:t>
            </a:r>
            <a:r>
              <a:rPr lang="en-US" sz="1400" dirty="0" err="1"/>
              <a:t>bobot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-d </a:t>
            </a:r>
            <a:r>
              <a:rPr lang="en-US" sz="1400" dirty="0" err="1"/>
              <a:t>terhadap</a:t>
            </a:r>
            <a:r>
              <a:rPr lang="en-US" sz="1400" dirty="0"/>
              <a:t> kata </a:t>
            </a:r>
            <a:r>
              <a:rPr lang="en-US" sz="1400" dirty="0" err="1"/>
              <a:t>ke</a:t>
            </a:r>
            <a:r>
              <a:rPr lang="en-US" sz="1400" dirty="0"/>
              <a:t>-t 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 err="1" smtClean="0"/>
              <a:t>tf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 err="1"/>
              <a:t>banyaknya</a:t>
            </a:r>
            <a:r>
              <a:rPr lang="en-US" sz="1400" dirty="0"/>
              <a:t> kata yang </a:t>
            </a:r>
            <a:r>
              <a:rPr lang="en-US" sz="1400" dirty="0" err="1"/>
              <a:t>dicari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 smtClean="0"/>
              <a:t>IDF </a:t>
            </a:r>
            <a:r>
              <a:rPr lang="en-US" sz="1400" dirty="0"/>
              <a:t>: Inversed Document Frequency </a:t>
            </a:r>
            <a:r>
              <a:rPr lang="en-US" sz="1400" dirty="0" err="1"/>
              <a:t>Nilai</a:t>
            </a:r>
            <a:r>
              <a:rPr lang="en-US" sz="1400" dirty="0"/>
              <a:t> IDF </a:t>
            </a:r>
            <a:r>
              <a:rPr lang="en-US" sz="1400" dirty="0" err="1"/>
              <a:t>didapatkan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 smtClean="0"/>
              <a:t>IDF </a:t>
            </a:r>
            <a:r>
              <a:rPr lang="en-US" sz="1400" dirty="0"/>
              <a:t>: log2 (D/</a:t>
            </a:r>
            <a:r>
              <a:rPr lang="en-US" sz="1400" dirty="0" err="1"/>
              <a:t>df</a:t>
            </a:r>
            <a:r>
              <a:rPr lang="en-US" sz="1400" dirty="0"/>
              <a:t>)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 smtClean="0"/>
              <a:t>D </a:t>
            </a:r>
            <a:r>
              <a:rPr lang="en-US" sz="1400" dirty="0"/>
              <a:t>: total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 err="1" smtClean="0"/>
              <a:t>df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 yang </a:t>
            </a:r>
            <a:r>
              <a:rPr lang="en-US" sz="1400" dirty="0" err="1"/>
              <a:t>mengandung</a:t>
            </a:r>
            <a:r>
              <a:rPr lang="en-US" sz="1400" dirty="0"/>
              <a:t> kata yang </a:t>
            </a:r>
            <a:r>
              <a:rPr lang="en-US" sz="1400" dirty="0" err="1"/>
              <a:t>dicari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Pengertian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Cossine</a:t>
            </a:r>
            <a:r>
              <a:rPr lang="en-US" dirty="0" smtClean="0">
                <a:solidFill>
                  <a:schemeClr val="tx1"/>
                </a:solidFill>
              </a:rPr>
              <a:t> Similarity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1017144"/>
            <a:ext cx="11339513" cy="15157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Cosine Similarity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. Cosine Similarity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parameter </a:t>
            </a:r>
            <a:r>
              <a:rPr lang="en-US" dirty="0" err="1"/>
              <a:t>vektor</a:t>
            </a:r>
            <a:r>
              <a:rPr lang="en-US" dirty="0"/>
              <a:t>.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kata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/>
              <a:t>kemiripan</a:t>
            </a:r>
            <a:r>
              <a:rPr lang="en-US" dirty="0"/>
              <a:t>(similarity)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4" y="2327750"/>
            <a:ext cx="3562847" cy="139084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 txBox="1">
            <a:spLocks/>
          </p:cNvSpPr>
          <p:nvPr/>
        </p:nvSpPr>
        <p:spPr>
          <a:xfrm>
            <a:off x="420486" y="3527278"/>
            <a:ext cx="11339513" cy="3166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400" dirty="0" err="1"/>
              <a:t>Dimana</a:t>
            </a:r>
            <a:r>
              <a:rPr lang="en-US" sz="1400" dirty="0"/>
              <a:t> : 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/>
              <a:t>W : </a:t>
            </a:r>
            <a:r>
              <a:rPr lang="en-US" sz="1400" dirty="0" err="1"/>
              <a:t>bobot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1400" dirty="0"/>
              <a:t> V : </a:t>
            </a:r>
            <a:r>
              <a:rPr lang="en-US" sz="1400" dirty="0" err="1"/>
              <a:t>panjang</a:t>
            </a:r>
            <a:r>
              <a:rPr lang="en-US" sz="1400" dirty="0"/>
              <a:t> </a:t>
            </a:r>
            <a:r>
              <a:rPr lang="en-US" sz="1400" dirty="0" err="1"/>
              <a:t>vecto</a:t>
            </a:r>
            <a:r>
              <a:rPr lang="en-US" sz="1400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1400" dirty="0" err="1"/>
              <a:t>Idf</a:t>
            </a:r>
            <a:r>
              <a:rPr lang="en-US" sz="1400" dirty="0"/>
              <a:t> : invers </a:t>
            </a:r>
            <a:r>
              <a:rPr lang="en-US" sz="1400" dirty="0" err="1"/>
              <a:t>frekuensi</a:t>
            </a:r>
            <a:r>
              <a:rPr lang="en-US" sz="1400" dirty="0"/>
              <a:t>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(n/</a:t>
            </a:r>
            <a:r>
              <a:rPr lang="en-US" sz="1400" dirty="0" err="1" smtClean="0"/>
              <a:t>df</a:t>
            </a:r>
            <a:r>
              <a:rPr lang="en-US" sz="1400" dirty="0" smtClean="0"/>
              <a:t>) 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9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Tujuan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Pengerjaan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Content Based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1017144"/>
            <a:ext cx="11339513" cy="17443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cosine similarity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pengklasterannya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pembobotan</a:t>
            </a:r>
            <a:r>
              <a:rPr lang="en-US" dirty="0"/>
              <a:t> </a:t>
            </a:r>
            <a:r>
              <a:rPr lang="en-US" dirty="0" smtClean="0"/>
              <a:t>TF/IDF</a:t>
            </a:r>
            <a:r>
              <a:rPr lang="en-US" dirty="0"/>
              <a:t>.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dataset </a:t>
            </a:r>
            <a:r>
              <a:rPr lang="en-US" dirty="0" err="1" smtClean="0"/>
              <a:t>lagu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diklasifikasikan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10 </a:t>
            </a:r>
            <a:r>
              <a:rPr lang="en-US" dirty="0" err="1" smtClean="0"/>
              <a:t>lagu</a:t>
            </a:r>
            <a:r>
              <a:rPr lang="en-US" dirty="0" smtClean="0"/>
              <a:t> yang </a:t>
            </a:r>
            <a:r>
              <a:rPr lang="en-US" dirty="0" err="1" smtClean="0"/>
              <a:t>direkomendasikan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user.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1017144"/>
            <a:ext cx="5303657" cy="45504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dirty="0" err="1" smtClean="0">
                <a:solidFill>
                  <a:schemeClr val="tx1"/>
                </a:solidFill>
              </a:rPr>
              <a:t>Mengimport</a:t>
            </a:r>
            <a:r>
              <a:rPr lang="en-US" sz="1400" dirty="0" smtClean="0">
                <a:solidFill>
                  <a:schemeClr val="tx1"/>
                </a:solidFill>
              </a:rPr>
              <a:t> data </a:t>
            </a:r>
            <a:r>
              <a:rPr lang="en-US" sz="1400" dirty="0" err="1" smtClean="0">
                <a:solidFill>
                  <a:schemeClr val="tx1"/>
                </a:solidFill>
              </a:rPr>
              <a:t>dan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menghapus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baris</a:t>
            </a:r>
            <a:r>
              <a:rPr lang="en-US" sz="1400" dirty="0" smtClean="0">
                <a:solidFill>
                  <a:schemeClr val="tx1"/>
                </a:solidFill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</a:rPr>
              <a:t>tidak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terisi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7" y="1371601"/>
            <a:ext cx="3566297" cy="2435182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 txBox="1">
            <a:spLocks/>
          </p:cNvSpPr>
          <p:nvPr/>
        </p:nvSpPr>
        <p:spPr>
          <a:xfrm>
            <a:off x="5724144" y="1017144"/>
            <a:ext cx="5303657" cy="12231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Preprocessing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1400" dirty="0" err="1" smtClean="0">
                <a:solidFill>
                  <a:schemeClr val="tx1"/>
                </a:solidFill>
              </a:rPr>
              <a:t>Mengubah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semua</a:t>
            </a:r>
            <a:r>
              <a:rPr lang="en-US" sz="1400" dirty="0" smtClean="0">
                <a:solidFill>
                  <a:schemeClr val="tx1"/>
                </a:solidFill>
              </a:rPr>
              <a:t> kata </a:t>
            </a:r>
            <a:r>
              <a:rPr lang="en-US" sz="1400" dirty="0" err="1" smtClean="0">
                <a:solidFill>
                  <a:schemeClr val="tx1"/>
                </a:solidFill>
              </a:rPr>
              <a:t>menjadi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tidak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</a:t>
            </a:r>
            <a:r>
              <a:rPr lang="en-US" sz="1400" dirty="0" err="1" smtClean="0">
                <a:solidFill>
                  <a:schemeClr val="tx1"/>
                </a:solidFill>
              </a:rPr>
              <a:t>apital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serta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menghapus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tanda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baca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angka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92" y="1932547"/>
            <a:ext cx="4050792" cy="195773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 txBox="1">
            <a:spLocks/>
          </p:cNvSpPr>
          <p:nvPr/>
        </p:nvSpPr>
        <p:spPr>
          <a:xfrm>
            <a:off x="420486" y="3985472"/>
            <a:ext cx="5303657" cy="23002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1400" dirty="0" err="1" smtClean="0">
                <a:solidFill>
                  <a:schemeClr val="tx1"/>
                </a:solidFill>
              </a:rPr>
              <a:t>Membuat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kolom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baru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nama</a:t>
            </a:r>
            <a:r>
              <a:rPr lang="en-US" sz="1400" dirty="0" smtClean="0">
                <a:solidFill>
                  <a:schemeClr val="tx1"/>
                </a:solidFill>
              </a:rPr>
              <a:t> tokens. </a:t>
            </a:r>
            <a:r>
              <a:rPr lang="en-US" sz="1400" b="1" dirty="0" smtClean="0">
                <a:solidFill>
                  <a:schemeClr val="tx1"/>
                </a:solidFill>
              </a:rPr>
              <a:t>Token </a:t>
            </a:r>
            <a:r>
              <a:rPr lang="en-US" sz="1400" b="1" dirty="0" err="1" smtClean="0">
                <a:solidFill>
                  <a:schemeClr val="tx1"/>
                </a:solidFill>
              </a:rPr>
              <a:t>ini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adalah</a:t>
            </a:r>
            <a:r>
              <a:rPr lang="en-US" sz="1400" b="1" dirty="0" smtClean="0">
                <a:solidFill>
                  <a:schemeClr val="tx1"/>
                </a:solidFill>
              </a:rPr>
              <a:t> proses </a:t>
            </a:r>
            <a:r>
              <a:rPr lang="en-US" sz="1400" b="1" dirty="0" err="1">
                <a:solidFill>
                  <a:schemeClr val="tx1"/>
                </a:solidFill>
              </a:rPr>
              <a:t>memecah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dokumen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menjadi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kumpulan</a:t>
            </a:r>
            <a:r>
              <a:rPr lang="en-US" sz="1400" b="1" dirty="0">
                <a:solidFill>
                  <a:schemeClr val="tx1"/>
                </a:solidFill>
              </a:rPr>
              <a:t> kata. Tokenization </a:t>
            </a:r>
            <a:r>
              <a:rPr lang="en-US" sz="1400" b="1" dirty="0" err="1">
                <a:solidFill>
                  <a:schemeClr val="tx1"/>
                </a:solidFill>
              </a:rPr>
              <a:t>dapat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dilakukan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dengan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menghilangkan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tanda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baca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memisahkannya</a:t>
            </a:r>
            <a:r>
              <a:rPr lang="en-US" sz="1400" b="1" dirty="0">
                <a:solidFill>
                  <a:schemeClr val="tx1"/>
                </a:solidFill>
              </a:rPr>
              <a:t> per </a:t>
            </a:r>
            <a:r>
              <a:rPr lang="en-US" sz="1400" b="1" dirty="0" err="1">
                <a:solidFill>
                  <a:schemeClr val="tx1"/>
                </a:solidFill>
              </a:rPr>
              <a:t>spasi</a:t>
            </a:r>
            <a:r>
              <a:rPr lang="en-US" sz="1400" b="1" dirty="0">
                <a:solidFill>
                  <a:schemeClr val="tx1"/>
                </a:solidFill>
              </a:rPr>
              <a:t>. </a:t>
            </a:r>
            <a:r>
              <a:rPr lang="en-US" sz="1400" b="1" dirty="0" err="1">
                <a:solidFill>
                  <a:schemeClr val="tx1"/>
                </a:solidFill>
              </a:rPr>
              <a:t>Tahapan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ini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juga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menghilangkan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karakter-karakter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tertentu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seperti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tanda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baca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mengubah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semua</a:t>
            </a:r>
            <a:r>
              <a:rPr lang="en-US" sz="1400" b="1" dirty="0">
                <a:solidFill>
                  <a:schemeClr val="tx1"/>
                </a:solidFill>
              </a:rPr>
              <a:t> token </a:t>
            </a:r>
            <a:r>
              <a:rPr lang="en-US" sz="1400" b="1" dirty="0" err="1">
                <a:solidFill>
                  <a:schemeClr val="tx1"/>
                </a:solidFill>
              </a:rPr>
              <a:t>ke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bentuk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huruf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kecil</a:t>
            </a:r>
            <a:r>
              <a:rPr lang="en-US" sz="1400" b="1" dirty="0">
                <a:solidFill>
                  <a:schemeClr val="tx1"/>
                </a:solidFill>
              </a:rPr>
              <a:t> (lower case</a:t>
            </a:r>
            <a:r>
              <a:rPr lang="en-US" sz="1400" b="1" dirty="0" smtClean="0">
                <a:solidFill>
                  <a:schemeClr val="tx1"/>
                </a:solidFill>
              </a:rPr>
              <a:t>) .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11" y="3985472"/>
            <a:ext cx="4878959" cy="201982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1752" y="3890279"/>
            <a:ext cx="11073384" cy="239540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1017144"/>
            <a:ext cx="5303657" cy="45504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1400" dirty="0" err="1" smtClean="0">
                <a:solidFill>
                  <a:schemeClr val="tx1"/>
                </a:solidFill>
              </a:rPr>
              <a:t>Menghapus</a:t>
            </a:r>
            <a:r>
              <a:rPr lang="en-US" sz="1400" dirty="0" smtClean="0">
                <a:solidFill>
                  <a:schemeClr val="tx1"/>
                </a:solidFill>
              </a:rPr>
              <a:t> kata </a:t>
            </a:r>
            <a:r>
              <a:rPr lang="en-US" sz="1400" dirty="0" err="1" smtClean="0">
                <a:solidFill>
                  <a:schemeClr val="tx1"/>
                </a:solidFill>
              </a:rPr>
              <a:t>penghubung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pengganti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 txBox="1">
            <a:spLocks/>
          </p:cNvSpPr>
          <p:nvPr/>
        </p:nvSpPr>
        <p:spPr>
          <a:xfrm>
            <a:off x="5724144" y="1017144"/>
            <a:ext cx="5303657" cy="4347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sz="1400" dirty="0" err="1" smtClean="0">
                <a:solidFill>
                  <a:schemeClr val="tx1"/>
                </a:solidFill>
              </a:rPr>
              <a:t>Mengubah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semua</a:t>
            </a:r>
            <a:r>
              <a:rPr lang="en-US" sz="1400" dirty="0" smtClean="0">
                <a:solidFill>
                  <a:schemeClr val="tx1"/>
                </a:solidFill>
              </a:rPr>
              <a:t> kata </a:t>
            </a:r>
            <a:r>
              <a:rPr lang="en-US" sz="1400" dirty="0" err="1" smtClean="0">
                <a:solidFill>
                  <a:schemeClr val="tx1"/>
                </a:solidFill>
              </a:rPr>
              <a:t>menjadi</a:t>
            </a:r>
            <a:r>
              <a:rPr lang="en-US" sz="1400" dirty="0" smtClean="0">
                <a:solidFill>
                  <a:schemeClr val="tx1"/>
                </a:solidFill>
              </a:rPr>
              <a:t> kata </a:t>
            </a:r>
            <a:r>
              <a:rPr lang="en-US" sz="1400" dirty="0" err="1" smtClean="0">
                <a:solidFill>
                  <a:schemeClr val="tx1"/>
                </a:solidFill>
              </a:rPr>
              <a:t>dasar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 txBox="1">
            <a:spLocks/>
          </p:cNvSpPr>
          <p:nvPr/>
        </p:nvSpPr>
        <p:spPr>
          <a:xfrm>
            <a:off x="420486" y="3985472"/>
            <a:ext cx="5303657" cy="23002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TF/IDF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sz="1400" dirty="0" err="1" smtClean="0">
                <a:solidFill>
                  <a:schemeClr val="tx1"/>
                </a:solidFill>
              </a:rPr>
              <a:t>Mengubah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kolom</a:t>
            </a:r>
            <a:r>
              <a:rPr lang="en-US" sz="1400" dirty="0" smtClean="0">
                <a:solidFill>
                  <a:schemeClr val="tx1"/>
                </a:solidFill>
              </a:rPr>
              <a:t> tokens </a:t>
            </a:r>
            <a:r>
              <a:rPr lang="en-US" sz="1400" dirty="0" err="1" smtClean="0">
                <a:solidFill>
                  <a:schemeClr val="tx1"/>
                </a:solidFill>
              </a:rPr>
              <a:t>menjadi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Matriks</a:t>
            </a:r>
            <a:r>
              <a:rPr lang="en-US" sz="1400" dirty="0" smtClean="0">
                <a:solidFill>
                  <a:schemeClr val="tx1"/>
                </a:solidFill>
              </a:rPr>
              <a:t> TF/IDF.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295034"/>
            <a:ext cx="3892975" cy="2007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43" y="1295034"/>
            <a:ext cx="3929827" cy="30040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1" y="4754410"/>
            <a:ext cx="4615488" cy="16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1017144"/>
            <a:ext cx="5303657" cy="45504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1400" dirty="0" err="1">
                <a:solidFill>
                  <a:schemeClr val="tx1"/>
                </a:solidFill>
              </a:rPr>
              <a:t>Menghapus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semua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memiliki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nilai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diatas</a:t>
            </a:r>
            <a:r>
              <a:rPr lang="en-US" sz="1400" dirty="0">
                <a:solidFill>
                  <a:schemeClr val="tx1"/>
                </a:solidFill>
              </a:rPr>
              <a:t> 1.25 </a:t>
            </a:r>
            <a:r>
              <a:rPr lang="en-US" sz="1400" dirty="0" err="1">
                <a:solidFill>
                  <a:schemeClr val="tx1"/>
                </a:solidFill>
              </a:rPr>
              <a:t>karena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memiliki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tujuan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mengoptimalkan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nilai</a:t>
            </a:r>
            <a:r>
              <a:rPr lang="en-US" sz="1400" dirty="0">
                <a:solidFill>
                  <a:schemeClr val="tx1"/>
                </a:solidFill>
              </a:rPr>
              <a:t> 0.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 txBox="1">
            <a:spLocks/>
          </p:cNvSpPr>
          <p:nvPr/>
        </p:nvSpPr>
        <p:spPr>
          <a:xfrm>
            <a:off x="5971032" y="1067067"/>
            <a:ext cx="5303657" cy="4347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1400" dirty="0" err="1" smtClean="0">
                <a:solidFill>
                  <a:schemeClr val="tx1"/>
                </a:solidFill>
              </a:rPr>
              <a:t>Menggabungkan</a:t>
            </a:r>
            <a:r>
              <a:rPr lang="en-US" sz="1400" dirty="0" smtClean="0">
                <a:solidFill>
                  <a:schemeClr val="tx1"/>
                </a:solidFill>
              </a:rPr>
              <a:t> dataset default </a:t>
            </a:r>
            <a:r>
              <a:rPr lang="en-US" sz="1400" dirty="0" err="1" smtClean="0">
                <a:solidFill>
                  <a:schemeClr val="tx1"/>
                </a:solidFill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Matriks</a:t>
            </a:r>
            <a:r>
              <a:rPr lang="en-US" sz="1400" dirty="0" smtClean="0">
                <a:solidFill>
                  <a:schemeClr val="tx1"/>
                </a:solidFill>
              </a:rPr>
              <a:t> TF/IDF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8"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 txBox="1">
            <a:spLocks/>
          </p:cNvSpPr>
          <p:nvPr/>
        </p:nvSpPr>
        <p:spPr>
          <a:xfrm>
            <a:off x="420486" y="3985473"/>
            <a:ext cx="5303657" cy="412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9"/>
            </a:pPr>
            <a:r>
              <a:rPr lang="en-US" sz="1400" dirty="0" err="1" smtClean="0">
                <a:solidFill>
                  <a:schemeClr val="tx1"/>
                </a:solidFill>
              </a:rPr>
              <a:t>Menapilkan</a:t>
            </a:r>
            <a:r>
              <a:rPr lang="en-US" sz="1400" dirty="0" smtClean="0">
                <a:solidFill>
                  <a:schemeClr val="tx1"/>
                </a:solidFill>
              </a:rPr>
              <a:t> value max, min </a:t>
            </a:r>
            <a:r>
              <a:rPr lang="en-US" sz="1400" dirty="0" err="1" smtClean="0">
                <a:solidFill>
                  <a:schemeClr val="tx1"/>
                </a:solidFill>
              </a:rPr>
              <a:t>dan</a:t>
            </a:r>
            <a:r>
              <a:rPr lang="en-US" sz="1400" dirty="0" smtClean="0">
                <a:solidFill>
                  <a:schemeClr val="tx1"/>
                </a:solidFill>
              </a:rPr>
              <a:t> deviation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625328"/>
            <a:ext cx="4326030" cy="15885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032" y="1301522"/>
            <a:ext cx="4714094" cy="2246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0" y="4359017"/>
            <a:ext cx="4469184" cy="16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1017144"/>
            <a:ext cx="11512433" cy="65620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400" b="1" dirty="0" err="1" smtClean="0">
                <a:solidFill>
                  <a:schemeClr val="tx1"/>
                </a:solidFill>
              </a:rPr>
              <a:t>Cossine</a:t>
            </a:r>
            <a:r>
              <a:rPr lang="en-US" sz="1400" b="1" dirty="0" smtClean="0">
                <a:solidFill>
                  <a:schemeClr val="tx1"/>
                </a:solidFill>
              </a:rPr>
              <a:t> Similarity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 startAt="10"/>
            </a:pPr>
            <a:r>
              <a:rPr lang="en-US" sz="1400" dirty="0" err="1" smtClean="0">
                <a:solidFill>
                  <a:schemeClr val="tx1"/>
                </a:solidFill>
              </a:rPr>
              <a:t>Membuat</a:t>
            </a:r>
            <a:r>
              <a:rPr lang="en-US" sz="1400" dirty="0" smtClean="0">
                <a:solidFill>
                  <a:schemeClr val="tx1"/>
                </a:solidFill>
              </a:rPr>
              <a:t> object </a:t>
            </a:r>
            <a:r>
              <a:rPr lang="en-US" sz="1400" dirty="0" err="1" smtClean="0">
                <a:solidFill>
                  <a:schemeClr val="tx1"/>
                </a:solidFill>
              </a:rPr>
              <a:t>baru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bernama</a:t>
            </a:r>
            <a:r>
              <a:rPr lang="en-US" sz="1400" dirty="0" smtClean="0">
                <a:solidFill>
                  <a:schemeClr val="tx1"/>
                </a:solidFill>
              </a:rPr>
              <a:t> similarities, </a:t>
            </a:r>
            <a:r>
              <a:rPr lang="en-US" sz="1400" dirty="0" err="1" smtClean="0">
                <a:solidFill>
                  <a:schemeClr val="tx1"/>
                </a:solidFill>
              </a:rPr>
              <a:t>lalu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memilih</a:t>
            </a:r>
            <a:r>
              <a:rPr lang="en-US" sz="1400" dirty="0" smtClean="0">
                <a:solidFill>
                  <a:schemeClr val="tx1"/>
                </a:solidFill>
              </a:rPr>
              <a:t> 50 </a:t>
            </a:r>
            <a:r>
              <a:rPr lang="en-US" sz="1400" dirty="0" err="1" smtClean="0">
                <a:solidFill>
                  <a:schemeClr val="tx1"/>
                </a:solidFill>
              </a:rPr>
              <a:t>lagu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dari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belakang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menentukan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kemiripan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pada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setiap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lagu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tersebut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7" y="1673352"/>
            <a:ext cx="6309497" cy="2004247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 txBox="1">
            <a:spLocks/>
          </p:cNvSpPr>
          <p:nvPr/>
        </p:nvSpPr>
        <p:spPr>
          <a:xfrm>
            <a:off x="420486" y="3754852"/>
            <a:ext cx="11512433" cy="3802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 startAt="11"/>
            </a:pPr>
            <a:r>
              <a:rPr lang="en-US" sz="1400" dirty="0" err="1" smtClean="0">
                <a:solidFill>
                  <a:schemeClr val="tx1"/>
                </a:solidFill>
              </a:rPr>
              <a:t>Membuat</a:t>
            </a:r>
            <a:r>
              <a:rPr lang="en-US" sz="1400" dirty="0" smtClean="0">
                <a:solidFill>
                  <a:schemeClr val="tx1"/>
                </a:solidFill>
              </a:rPr>
              <a:t> Class </a:t>
            </a:r>
            <a:r>
              <a:rPr lang="en-US" sz="1400" dirty="0" err="1" smtClean="0">
                <a:solidFill>
                  <a:schemeClr val="tx1"/>
                </a:solidFill>
              </a:rPr>
              <a:t>untuk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menampilkan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judul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jumlah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lagu</a:t>
            </a:r>
            <a:r>
              <a:rPr lang="en-US" sz="1400" dirty="0" smtClean="0">
                <a:solidFill>
                  <a:schemeClr val="tx1"/>
                </a:solidFill>
              </a:rPr>
              <a:t> yang </a:t>
            </a:r>
            <a:r>
              <a:rPr lang="en-US" sz="1400" dirty="0" err="1" smtClean="0">
                <a:solidFill>
                  <a:schemeClr val="tx1"/>
                </a:solidFill>
              </a:rPr>
              <a:t>memiliki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kemiripan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4007388"/>
            <a:ext cx="5522154" cy="25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5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en-US" sz="1400" dirty="0" err="1" smtClean="0">
                <a:solidFill>
                  <a:schemeClr val="tx1"/>
                </a:solidFill>
              </a:rPr>
              <a:t>Hasil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74810"/>
            <a:ext cx="5363851" cy="48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3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purl.org/dc/terms/"/>
    <ds:schemaRef ds:uri="http://www.w3.org/XML/1998/namespace"/>
    <ds:schemaRef ds:uri="71af3243-3dd4-4a8d-8c0d-dd76da1f02a5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440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Office Theme</vt:lpstr>
      <vt:lpstr>TF/IDF With Cosine Similarity</vt:lpstr>
      <vt:lpstr>Pengertian TF/IDF</vt:lpstr>
      <vt:lpstr>Pengertian Cossine Similarity</vt:lpstr>
      <vt:lpstr>Tujuan Pengerjaan Tugas Content Based </vt:lpstr>
      <vt:lpstr>Penjelasan Implementasi </vt:lpstr>
      <vt:lpstr>Penjelasan Implementasi </vt:lpstr>
      <vt:lpstr>Penjelasan Implementasi </vt:lpstr>
      <vt:lpstr>Penjelasan Implementasi </vt:lpstr>
      <vt:lpstr>Penjelasan Implementasi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2021-11-15T12:17:19Z</dcterms:created>
  <dcterms:modified xsi:type="dcterms:W3CDTF">2021-11-15T13:42:01Z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