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98"/>
  </p:notesMasterIdLst>
  <p:sldIdLst>
    <p:sldId id="257" r:id="rId2"/>
    <p:sldId id="555" r:id="rId3"/>
    <p:sldId id="554" r:id="rId4"/>
    <p:sldId id="572" r:id="rId5"/>
    <p:sldId id="503" r:id="rId6"/>
    <p:sldId id="545" r:id="rId7"/>
    <p:sldId id="502" r:id="rId8"/>
    <p:sldId id="546" r:id="rId9"/>
    <p:sldId id="548" r:id="rId10"/>
    <p:sldId id="477" r:id="rId11"/>
    <p:sldId id="547" r:id="rId12"/>
    <p:sldId id="573" r:id="rId13"/>
    <p:sldId id="550" r:id="rId14"/>
    <p:sldId id="543" r:id="rId15"/>
    <p:sldId id="574" r:id="rId16"/>
    <p:sldId id="559" r:id="rId17"/>
    <p:sldId id="558" r:id="rId18"/>
    <p:sldId id="560" r:id="rId19"/>
    <p:sldId id="570" r:id="rId20"/>
    <p:sldId id="561" r:id="rId21"/>
    <p:sldId id="569" r:id="rId22"/>
    <p:sldId id="568" r:id="rId23"/>
    <p:sldId id="505" r:id="rId24"/>
    <p:sldId id="496" r:id="rId25"/>
    <p:sldId id="562" r:id="rId26"/>
    <p:sldId id="563" r:id="rId27"/>
    <p:sldId id="508" r:id="rId28"/>
    <p:sldId id="487" r:id="rId29"/>
    <p:sldId id="509" r:id="rId30"/>
    <p:sldId id="495" r:id="rId31"/>
    <p:sldId id="510" r:id="rId32"/>
    <p:sldId id="575" r:id="rId33"/>
    <p:sldId id="511" r:id="rId34"/>
    <p:sldId id="566" r:id="rId35"/>
    <p:sldId id="512" r:id="rId36"/>
    <p:sldId id="567" r:id="rId37"/>
    <p:sldId id="517" r:id="rId38"/>
    <p:sldId id="565" r:id="rId39"/>
    <p:sldId id="497" r:id="rId40"/>
    <p:sldId id="513" r:id="rId41"/>
    <p:sldId id="520" r:id="rId42"/>
    <p:sldId id="576" r:id="rId43"/>
    <p:sldId id="518" r:id="rId44"/>
    <p:sldId id="521" r:id="rId45"/>
    <p:sldId id="577" r:id="rId46"/>
    <p:sldId id="578" r:id="rId47"/>
    <p:sldId id="579" r:id="rId48"/>
    <p:sldId id="544" r:id="rId49"/>
    <p:sldId id="580" r:id="rId50"/>
    <p:sldId id="582" r:id="rId51"/>
    <p:sldId id="581" r:id="rId52"/>
    <p:sldId id="519" r:id="rId53"/>
    <p:sldId id="583" r:id="rId54"/>
    <p:sldId id="532" r:id="rId55"/>
    <p:sldId id="552" r:id="rId56"/>
    <p:sldId id="551" r:id="rId57"/>
    <p:sldId id="537" r:id="rId58"/>
    <p:sldId id="523" r:id="rId59"/>
    <p:sldId id="539" r:id="rId60"/>
    <p:sldId id="540" r:id="rId61"/>
    <p:sldId id="584" r:id="rId62"/>
    <p:sldId id="585" r:id="rId63"/>
    <p:sldId id="524" r:id="rId64"/>
    <p:sldId id="412" r:id="rId65"/>
    <p:sldId id="586" r:id="rId66"/>
    <p:sldId id="589" r:id="rId67"/>
    <p:sldId id="588" r:id="rId68"/>
    <p:sldId id="590" r:id="rId69"/>
    <p:sldId id="592" r:id="rId70"/>
    <p:sldId id="591" r:id="rId71"/>
    <p:sldId id="498" r:id="rId72"/>
    <p:sldId id="587" r:id="rId73"/>
    <p:sldId id="499" r:id="rId74"/>
    <p:sldId id="533" r:id="rId75"/>
    <p:sldId id="535" r:id="rId76"/>
    <p:sldId id="594" r:id="rId77"/>
    <p:sldId id="536" r:id="rId78"/>
    <p:sldId id="593" r:id="rId79"/>
    <p:sldId id="501" r:id="rId80"/>
    <p:sldId id="595" r:id="rId81"/>
    <p:sldId id="525" r:id="rId82"/>
    <p:sldId id="534" r:id="rId83"/>
    <p:sldId id="596" r:id="rId84"/>
    <p:sldId id="531" r:id="rId85"/>
    <p:sldId id="526" r:id="rId86"/>
    <p:sldId id="530" r:id="rId87"/>
    <p:sldId id="599" r:id="rId88"/>
    <p:sldId id="598" r:id="rId89"/>
    <p:sldId id="597" r:id="rId90"/>
    <p:sldId id="527" r:id="rId91"/>
    <p:sldId id="376" r:id="rId92"/>
    <p:sldId id="494" r:id="rId93"/>
    <p:sldId id="541" r:id="rId94"/>
    <p:sldId id="542" r:id="rId95"/>
    <p:sldId id="600" r:id="rId96"/>
    <p:sldId id="553" r:id="rId97"/>
  </p:sldIdLst>
  <p:sldSz cx="18288000" cy="10287000"/>
  <p:notesSz cx="6858000" cy="9144000"/>
  <p:defaultTextStyle>
    <a:defPPr>
      <a:defRPr lang="en-US"/>
    </a:defPPr>
    <a:lvl1pPr marL="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45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昌涛" initials="刘昌涛" lastIdx="2" clrIdx="0">
    <p:extLst>
      <p:ext uri="{19B8F6BF-5375-455C-9EA6-DF929625EA0E}">
        <p15:presenceInfo xmlns:p15="http://schemas.microsoft.com/office/powerpoint/2012/main" userId="S-1-5-21-4087515372-2579046341-247251431-64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7DC0"/>
    <a:srgbClr val="7C35B1"/>
    <a:srgbClr val="137B5B"/>
    <a:srgbClr val="0B5999"/>
    <a:srgbClr val="0D68B3"/>
    <a:srgbClr val="F442A3"/>
    <a:srgbClr val="FF6161"/>
    <a:srgbClr val="FF4343"/>
    <a:srgbClr val="009E47"/>
    <a:srgbClr val="EAC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28" autoAdjust="0"/>
    <p:restoredTop sz="87313" autoAdjust="0"/>
  </p:normalViewPr>
  <p:slideViewPr>
    <p:cSldViewPr snapToGrid="0">
      <p:cViewPr varScale="1">
        <p:scale>
          <a:sx n="42" d="100"/>
          <a:sy n="42" d="100"/>
        </p:scale>
        <p:origin x="552" y="56"/>
      </p:cViewPr>
      <p:guideLst>
        <p:guide orient="horz" pos="2945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commentAuthors" Target="commentAuthors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9B865A-119D-4603-988F-1647FD24EC1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16F21F6-24C6-4F81-BD07-8E13AB796F4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CN" cap="none" dirty="0"/>
            <a:t>Android</a:t>
          </a:r>
          <a:endParaRPr lang="en-US" cap="none" dirty="0"/>
        </a:p>
      </dgm:t>
    </dgm:pt>
    <dgm:pt modelId="{E51D6862-52CD-49F7-9F38-827200A8D257}" type="parTrans" cxnId="{AAE6653F-1E78-4B10-8E80-A2280C973DEA}">
      <dgm:prSet/>
      <dgm:spPr/>
      <dgm:t>
        <a:bodyPr/>
        <a:lstStyle/>
        <a:p>
          <a:endParaRPr lang="en-US" dirty="0"/>
        </a:p>
      </dgm:t>
    </dgm:pt>
    <dgm:pt modelId="{0AE429D2-41FA-4CEB-8A6E-EA9C4F429CA0}" type="sibTrans" cxnId="{AAE6653F-1E78-4B10-8E80-A2280C973DEA}">
      <dgm:prSet/>
      <dgm:spPr/>
      <dgm:t>
        <a:bodyPr/>
        <a:lstStyle/>
        <a:p>
          <a:endParaRPr lang="en-US" dirty="0"/>
        </a:p>
      </dgm:t>
    </dgm:pt>
    <dgm:pt modelId="{FD14B75D-63D3-444B-AA9B-5FDBA6D587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CN" cap="none" dirty="0"/>
            <a:t>iOS</a:t>
          </a:r>
          <a:endParaRPr lang="en-US" cap="none" dirty="0"/>
        </a:p>
      </dgm:t>
    </dgm:pt>
    <dgm:pt modelId="{F6E94F42-BB21-420B-9F31-6F18F74A25BF}" type="parTrans" cxnId="{6EEB2EE6-9606-4466-B466-7943F559259A}">
      <dgm:prSet/>
      <dgm:spPr/>
      <dgm:t>
        <a:bodyPr/>
        <a:lstStyle/>
        <a:p>
          <a:endParaRPr lang="en-US" dirty="0"/>
        </a:p>
      </dgm:t>
    </dgm:pt>
    <dgm:pt modelId="{AD63CF37-EC93-4497-82D3-A8E08A9062E7}" type="sibTrans" cxnId="{6EEB2EE6-9606-4466-B466-7943F559259A}">
      <dgm:prSet/>
      <dgm:spPr/>
      <dgm:t>
        <a:bodyPr/>
        <a:lstStyle/>
        <a:p>
          <a:endParaRPr lang="en-US" dirty="0"/>
        </a:p>
      </dgm:t>
    </dgm:pt>
    <dgm:pt modelId="{5C976D6A-3FC4-480F-8AF1-F76E16CCF6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CN" cap="none" dirty="0"/>
            <a:t>Windows</a:t>
          </a:r>
          <a:endParaRPr lang="en-US" cap="none" dirty="0"/>
        </a:p>
      </dgm:t>
    </dgm:pt>
    <dgm:pt modelId="{197093DC-1163-4CE9-8D39-D94015346D94}" type="parTrans" cxnId="{D7DE4369-FC79-4B31-A3FB-6F5ECD830A7A}">
      <dgm:prSet/>
      <dgm:spPr/>
      <dgm:t>
        <a:bodyPr/>
        <a:lstStyle/>
        <a:p>
          <a:endParaRPr lang="en-US" dirty="0"/>
        </a:p>
      </dgm:t>
    </dgm:pt>
    <dgm:pt modelId="{4FA05A33-6271-4065-954B-A437C2341054}" type="sibTrans" cxnId="{D7DE4369-FC79-4B31-A3FB-6F5ECD830A7A}">
      <dgm:prSet/>
      <dgm:spPr/>
      <dgm:t>
        <a:bodyPr/>
        <a:lstStyle/>
        <a:p>
          <a:endParaRPr lang="en-US" dirty="0"/>
        </a:p>
      </dgm:t>
    </dgm:pt>
    <dgm:pt modelId="{2500405A-71A7-4252-B73B-10318E16BC2C}" type="pres">
      <dgm:prSet presAssocID="{169B865A-119D-4603-988F-1647FD24EC1F}" presName="root" presStyleCnt="0">
        <dgm:presLayoutVars>
          <dgm:dir/>
          <dgm:resizeHandles val="exact"/>
        </dgm:presLayoutVars>
      </dgm:prSet>
      <dgm:spPr/>
    </dgm:pt>
    <dgm:pt modelId="{E9AF7D26-DBFC-4599-9128-5E32F7E507D0}" type="pres">
      <dgm:prSet presAssocID="{916F21F6-24C6-4F81-BD07-8E13AB796F46}" presName="compNode" presStyleCnt="0"/>
      <dgm:spPr/>
    </dgm:pt>
    <dgm:pt modelId="{CCA1C246-7A13-4252-BD79-2E23C871DD71}" type="pres">
      <dgm:prSet presAssocID="{916F21F6-24C6-4F81-BD07-8E13AB796F46}" presName="iconBgRect" presStyleLbl="bgShp" presStyleIdx="0" presStyleCnt="3"/>
      <dgm:spPr>
        <a:solidFill>
          <a:schemeClr val="tx1"/>
        </a:solidFill>
      </dgm:spPr>
    </dgm:pt>
    <dgm:pt modelId="{E726D8EA-BFF1-497D-B750-A789D6D8D317}" type="pres">
      <dgm:prSet presAssocID="{916F21F6-24C6-4F81-BD07-8E13AB796F46}" presName="iconRect" presStyleLbl="node1" presStyleIdx="0" presStyleCnt="3" custScaleX="115437"/>
      <dgm:spPr>
        <a:ln>
          <a:noFill/>
        </a:ln>
      </dgm:spPr>
    </dgm:pt>
    <dgm:pt modelId="{F7FA757D-2C7E-4BCF-9711-85CA1E868373}" type="pres">
      <dgm:prSet presAssocID="{916F21F6-24C6-4F81-BD07-8E13AB796F46}" presName="spaceRect" presStyleCnt="0"/>
      <dgm:spPr/>
    </dgm:pt>
    <dgm:pt modelId="{77B0165B-F763-4EC8-A517-72662F6841F9}" type="pres">
      <dgm:prSet presAssocID="{916F21F6-24C6-4F81-BD07-8E13AB796F46}" presName="textRect" presStyleLbl="revTx" presStyleIdx="0" presStyleCnt="3">
        <dgm:presLayoutVars>
          <dgm:chMax val="1"/>
          <dgm:chPref val="1"/>
        </dgm:presLayoutVars>
      </dgm:prSet>
      <dgm:spPr/>
    </dgm:pt>
    <dgm:pt modelId="{B07C96D5-0EB2-4447-ADEE-996E8B966858}" type="pres">
      <dgm:prSet presAssocID="{0AE429D2-41FA-4CEB-8A6E-EA9C4F429CA0}" presName="sibTrans" presStyleCnt="0"/>
      <dgm:spPr/>
    </dgm:pt>
    <dgm:pt modelId="{4F17561B-059F-4070-8247-82F4B7607A0C}" type="pres">
      <dgm:prSet presAssocID="{FD14B75D-63D3-444B-AA9B-5FDBA6D587F4}" presName="compNode" presStyleCnt="0"/>
      <dgm:spPr/>
    </dgm:pt>
    <dgm:pt modelId="{7D8149AE-68C4-487B-840E-5954A54B22AA}" type="pres">
      <dgm:prSet presAssocID="{FD14B75D-63D3-444B-AA9B-5FDBA6D587F4}" presName="iconBgRect" presStyleLbl="bgShp" presStyleIdx="1" presStyleCnt="3"/>
      <dgm:spPr>
        <a:solidFill>
          <a:schemeClr val="tx1"/>
        </a:solidFill>
      </dgm:spPr>
    </dgm:pt>
    <dgm:pt modelId="{BD8B6AEC-4A8D-4FA8-BE16-8615E2A52212}" type="pres">
      <dgm:prSet presAssocID="{FD14B75D-63D3-444B-AA9B-5FDBA6D587F4}" presName="iconRect" presStyleLbl="node1" presStyleIdx="1" presStyleCnt="3" custScaleX="106757" custScaleY="121535"/>
      <dgm:spPr>
        <a:ln>
          <a:noFill/>
        </a:ln>
      </dgm:spPr>
    </dgm:pt>
    <dgm:pt modelId="{08C732AF-D0CA-4D5F-8AC2-11DFFD619E1D}" type="pres">
      <dgm:prSet presAssocID="{FD14B75D-63D3-444B-AA9B-5FDBA6D587F4}" presName="spaceRect" presStyleCnt="0"/>
      <dgm:spPr/>
    </dgm:pt>
    <dgm:pt modelId="{86C9CE3E-028A-4C6E-A096-C4B323CDD957}" type="pres">
      <dgm:prSet presAssocID="{FD14B75D-63D3-444B-AA9B-5FDBA6D587F4}" presName="textRect" presStyleLbl="revTx" presStyleIdx="1" presStyleCnt="3">
        <dgm:presLayoutVars>
          <dgm:chMax val="1"/>
          <dgm:chPref val="1"/>
        </dgm:presLayoutVars>
      </dgm:prSet>
      <dgm:spPr/>
    </dgm:pt>
    <dgm:pt modelId="{C05F8EA4-BC50-4467-87CA-2A6FCB8366BE}" type="pres">
      <dgm:prSet presAssocID="{AD63CF37-EC93-4497-82D3-A8E08A9062E7}" presName="sibTrans" presStyleCnt="0"/>
      <dgm:spPr/>
    </dgm:pt>
    <dgm:pt modelId="{E8504828-498F-4751-BC71-266CE867A677}" type="pres">
      <dgm:prSet presAssocID="{5C976D6A-3FC4-480F-8AF1-F76E16CCF6C0}" presName="compNode" presStyleCnt="0"/>
      <dgm:spPr/>
    </dgm:pt>
    <dgm:pt modelId="{55A59D6A-0E99-4A99-929F-609C5B98A489}" type="pres">
      <dgm:prSet presAssocID="{5C976D6A-3FC4-480F-8AF1-F76E16CCF6C0}" presName="iconBgRect" presStyleLbl="bgShp" presStyleIdx="2" presStyleCnt="3"/>
      <dgm:spPr>
        <a:solidFill>
          <a:schemeClr val="tx1"/>
        </a:solidFill>
      </dgm:spPr>
    </dgm:pt>
    <dgm:pt modelId="{D5609B38-36B3-4302-A902-536B56876081}" type="pres">
      <dgm:prSet presAssocID="{5C976D6A-3FC4-480F-8AF1-F76E16CCF6C0}" presName="iconRect" presStyleLbl="node1" presStyleIdx="2" presStyleCnt="3"/>
      <dgm:spPr>
        <a:ln>
          <a:noFill/>
        </a:ln>
      </dgm:spPr>
    </dgm:pt>
    <dgm:pt modelId="{9CC3FAEE-F17E-4D69-BC86-232E8FF87971}" type="pres">
      <dgm:prSet presAssocID="{5C976D6A-3FC4-480F-8AF1-F76E16CCF6C0}" presName="spaceRect" presStyleCnt="0"/>
      <dgm:spPr/>
    </dgm:pt>
    <dgm:pt modelId="{FD539EBB-23F1-47D1-98DF-4B5634FE9994}" type="pres">
      <dgm:prSet presAssocID="{5C976D6A-3FC4-480F-8AF1-F76E16CCF6C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AE6653F-1E78-4B10-8E80-A2280C973DEA}" srcId="{169B865A-119D-4603-988F-1647FD24EC1F}" destId="{916F21F6-24C6-4F81-BD07-8E13AB796F46}" srcOrd="0" destOrd="0" parTransId="{E51D6862-52CD-49F7-9F38-827200A8D257}" sibTransId="{0AE429D2-41FA-4CEB-8A6E-EA9C4F429CA0}"/>
    <dgm:cxn modelId="{D7DE4369-FC79-4B31-A3FB-6F5ECD830A7A}" srcId="{169B865A-119D-4603-988F-1647FD24EC1F}" destId="{5C976D6A-3FC4-480F-8AF1-F76E16CCF6C0}" srcOrd="2" destOrd="0" parTransId="{197093DC-1163-4CE9-8D39-D94015346D94}" sibTransId="{4FA05A33-6271-4065-954B-A437C2341054}"/>
    <dgm:cxn modelId="{EC93F979-EDCE-40D1-8F99-9332389987FC}" type="presOf" srcId="{169B865A-119D-4603-988F-1647FD24EC1F}" destId="{2500405A-71A7-4252-B73B-10318E16BC2C}" srcOrd="0" destOrd="0" presId="urn:microsoft.com/office/officeart/2018/5/layout/IconCircleLabelList"/>
    <dgm:cxn modelId="{54A3658C-EAE5-4CDB-9E4A-052F556DC4F3}" type="presOf" srcId="{5C976D6A-3FC4-480F-8AF1-F76E16CCF6C0}" destId="{FD539EBB-23F1-47D1-98DF-4B5634FE9994}" srcOrd="0" destOrd="0" presId="urn:microsoft.com/office/officeart/2018/5/layout/IconCircleLabelList"/>
    <dgm:cxn modelId="{92BC4E90-193F-4A76-B645-EFD186A8FE07}" type="presOf" srcId="{916F21F6-24C6-4F81-BD07-8E13AB796F46}" destId="{77B0165B-F763-4EC8-A517-72662F6841F9}" srcOrd="0" destOrd="0" presId="urn:microsoft.com/office/officeart/2018/5/layout/IconCircleLabelList"/>
    <dgm:cxn modelId="{2CAFFCC5-E18B-4598-A35C-953F01C52401}" type="presOf" srcId="{FD14B75D-63D3-444B-AA9B-5FDBA6D587F4}" destId="{86C9CE3E-028A-4C6E-A096-C4B323CDD957}" srcOrd="0" destOrd="0" presId="urn:microsoft.com/office/officeart/2018/5/layout/IconCircleLabelList"/>
    <dgm:cxn modelId="{6EEB2EE6-9606-4466-B466-7943F559259A}" srcId="{169B865A-119D-4603-988F-1647FD24EC1F}" destId="{FD14B75D-63D3-444B-AA9B-5FDBA6D587F4}" srcOrd="1" destOrd="0" parTransId="{F6E94F42-BB21-420B-9F31-6F18F74A25BF}" sibTransId="{AD63CF37-EC93-4497-82D3-A8E08A9062E7}"/>
    <dgm:cxn modelId="{962CC42D-6AAE-493F-92F6-8AE524881DF6}" type="presParOf" srcId="{2500405A-71A7-4252-B73B-10318E16BC2C}" destId="{E9AF7D26-DBFC-4599-9128-5E32F7E507D0}" srcOrd="0" destOrd="0" presId="urn:microsoft.com/office/officeart/2018/5/layout/IconCircleLabelList"/>
    <dgm:cxn modelId="{ED83B030-9827-46A2-B993-A40A06A5B764}" type="presParOf" srcId="{E9AF7D26-DBFC-4599-9128-5E32F7E507D0}" destId="{CCA1C246-7A13-4252-BD79-2E23C871DD71}" srcOrd="0" destOrd="0" presId="urn:microsoft.com/office/officeart/2018/5/layout/IconCircleLabelList"/>
    <dgm:cxn modelId="{9ED79983-F11E-4D3E-964C-734907B26E67}" type="presParOf" srcId="{E9AF7D26-DBFC-4599-9128-5E32F7E507D0}" destId="{E726D8EA-BFF1-497D-B750-A789D6D8D317}" srcOrd="1" destOrd="0" presId="urn:microsoft.com/office/officeart/2018/5/layout/IconCircleLabelList"/>
    <dgm:cxn modelId="{34C3976A-6732-4166-B71F-DA32C5E8D20F}" type="presParOf" srcId="{E9AF7D26-DBFC-4599-9128-5E32F7E507D0}" destId="{F7FA757D-2C7E-4BCF-9711-85CA1E868373}" srcOrd="2" destOrd="0" presId="urn:microsoft.com/office/officeart/2018/5/layout/IconCircleLabelList"/>
    <dgm:cxn modelId="{2BC7E320-C767-4E8C-916B-1BB822780210}" type="presParOf" srcId="{E9AF7D26-DBFC-4599-9128-5E32F7E507D0}" destId="{77B0165B-F763-4EC8-A517-72662F6841F9}" srcOrd="3" destOrd="0" presId="urn:microsoft.com/office/officeart/2018/5/layout/IconCircleLabelList"/>
    <dgm:cxn modelId="{E720114C-64E8-49EA-B3A1-E559C2A4E8D1}" type="presParOf" srcId="{2500405A-71A7-4252-B73B-10318E16BC2C}" destId="{B07C96D5-0EB2-4447-ADEE-996E8B966858}" srcOrd="1" destOrd="0" presId="urn:microsoft.com/office/officeart/2018/5/layout/IconCircleLabelList"/>
    <dgm:cxn modelId="{E18CB6E3-A196-42C3-A4EF-98F16C5E275B}" type="presParOf" srcId="{2500405A-71A7-4252-B73B-10318E16BC2C}" destId="{4F17561B-059F-4070-8247-82F4B7607A0C}" srcOrd="2" destOrd="0" presId="urn:microsoft.com/office/officeart/2018/5/layout/IconCircleLabelList"/>
    <dgm:cxn modelId="{9904CA32-E4D0-42CD-B1F9-3CA9E7DA9C36}" type="presParOf" srcId="{4F17561B-059F-4070-8247-82F4B7607A0C}" destId="{7D8149AE-68C4-487B-840E-5954A54B22AA}" srcOrd="0" destOrd="0" presId="urn:microsoft.com/office/officeart/2018/5/layout/IconCircleLabelList"/>
    <dgm:cxn modelId="{809EECB2-4C97-40B0-809D-A9E1C63D7A0B}" type="presParOf" srcId="{4F17561B-059F-4070-8247-82F4B7607A0C}" destId="{BD8B6AEC-4A8D-4FA8-BE16-8615E2A52212}" srcOrd="1" destOrd="0" presId="urn:microsoft.com/office/officeart/2018/5/layout/IconCircleLabelList"/>
    <dgm:cxn modelId="{C71D6263-E3F1-4C8D-A6D0-D7085CEF7A4C}" type="presParOf" srcId="{4F17561B-059F-4070-8247-82F4B7607A0C}" destId="{08C732AF-D0CA-4D5F-8AC2-11DFFD619E1D}" srcOrd="2" destOrd="0" presId="urn:microsoft.com/office/officeart/2018/5/layout/IconCircleLabelList"/>
    <dgm:cxn modelId="{FB67162F-4EEA-4BBB-BA4A-0ECB880545F6}" type="presParOf" srcId="{4F17561B-059F-4070-8247-82F4B7607A0C}" destId="{86C9CE3E-028A-4C6E-A096-C4B323CDD957}" srcOrd="3" destOrd="0" presId="urn:microsoft.com/office/officeart/2018/5/layout/IconCircleLabelList"/>
    <dgm:cxn modelId="{B3399214-6648-4027-850A-271C0C609F07}" type="presParOf" srcId="{2500405A-71A7-4252-B73B-10318E16BC2C}" destId="{C05F8EA4-BC50-4467-87CA-2A6FCB8366BE}" srcOrd="3" destOrd="0" presId="urn:microsoft.com/office/officeart/2018/5/layout/IconCircleLabelList"/>
    <dgm:cxn modelId="{80E2DD21-7803-45DE-B133-C8B959E13730}" type="presParOf" srcId="{2500405A-71A7-4252-B73B-10318E16BC2C}" destId="{E8504828-498F-4751-BC71-266CE867A677}" srcOrd="4" destOrd="0" presId="urn:microsoft.com/office/officeart/2018/5/layout/IconCircleLabelList"/>
    <dgm:cxn modelId="{5AC19315-9C2F-45FF-B6FD-C49DCB617442}" type="presParOf" srcId="{E8504828-498F-4751-BC71-266CE867A677}" destId="{55A59D6A-0E99-4A99-929F-609C5B98A489}" srcOrd="0" destOrd="0" presId="urn:microsoft.com/office/officeart/2018/5/layout/IconCircleLabelList"/>
    <dgm:cxn modelId="{60158DEC-ADD1-4CE0-A4CA-6BA85A4AC4B8}" type="presParOf" srcId="{E8504828-498F-4751-BC71-266CE867A677}" destId="{D5609B38-36B3-4302-A902-536B56876081}" srcOrd="1" destOrd="0" presId="urn:microsoft.com/office/officeart/2018/5/layout/IconCircleLabelList"/>
    <dgm:cxn modelId="{B396104D-5D01-4817-B247-ACCC0BA35BA6}" type="presParOf" srcId="{E8504828-498F-4751-BC71-266CE867A677}" destId="{9CC3FAEE-F17E-4D69-BC86-232E8FF87971}" srcOrd="2" destOrd="0" presId="urn:microsoft.com/office/officeart/2018/5/layout/IconCircleLabelList"/>
    <dgm:cxn modelId="{2D770A12-1FBB-4685-9120-CF3E595AA621}" type="presParOf" srcId="{E8504828-498F-4751-BC71-266CE867A677}" destId="{FD539EBB-23F1-47D1-98DF-4B5634FE999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9B865A-119D-4603-988F-1647FD24EC1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16F21F6-24C6-4F81-BD07-8E13AB796F4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CN" cap="none" dirty="0"/>
            <a:t>postman</a:t>
          </a:r>
          <a:endParaRPr lang="en-US" cap="none" dirty="0"/>
        </a:p>
      </dgm:t>
    </dgm:pt>
    <dgm:pt modelId="{E51D6862-52CD-49F7-9F38-827200A8D257}" type="parTrans" cxnId="{AAE6653F-1E78-4B10-8E80-A2280C973DEA}">
      <dgm:prSet/>
      <dgm:spPr/>
      <dgm:t>
        <a:bodyPr/>
        <a:lstStyle/>
        <a:p>
          <a:endParaRPr lang="en-US" dirty="0"/>
        </a:p>
      </dgm:t>
    </dgm:pt>
    <dgm:pt modelId="{0AE429D2-41FA-4CEB-8A6E-EA9C4F429CA0}" type="sibTrans" cxnId="{AAE6653F-1E78-4B10-8E80-A2280C973DEA}">
      <dgm:prSet/>
      <dgm:spPr/>
      <dgm:t>
        <a:bodyPr/>
        <a:lstStyle/>
        <a:p>
          <a:endParaRPr lang="en-US" dirty="0"/>
        </a:p>
      </dgm:t>
    </dgm:pt>
    <dgm:pt modelId="{FD14B75D-63D3-444B-AA9B-5FDBA6D587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CN" cap="none" dirty="0" err="1"/>
            <a:t>loadrunner</a:t>
          </a:r>
          <a:endParaRPr lang="en-US" cap="none" dirty="0"/>
        </a:p>
      </dgm:t>
    </dgm:pt>
    <dgm:pt modelId="{F6E94F42-BB21-420B-9F31-6F18F74A25BF}" type="parTrans" cxnId="{6EEB2EE6-9606-4466-B466-7943F559259A}">
      <dgm:prSet/>
      <dgm:spPr/>
      <dgm:t>
        <a:bodyPr/>
        <a:lstStyle/>
        <a:p>
          <a:endParaRPr lang="en-US" dirty="0"/>
        </a:p>
      </dgm:t>
    </dgm:pt>
    <dgm:pt modelId="{AD63CF37-EC93-4497-82D3-A8E08A9062E7}" type="sibTrans" cxnId="{6EEB2EE6-9606-4466-B466-7943F559259A}">
      <dgm:prSet/>
      <dgm:spPr/>
      <dgm:t>
        <a:bodyPr/>
        <a:lstStyle/>
        <a:p>
          <a:endParaRPr lang="en-US" dirty="0"/>
        </a:p>
      </dgm:t>
    </dgm:pt>
    <dgm:pt modelId="{5C976D6A-3FC4-480F-8AF1-F76E16CCF6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insomnia</a:t>
          </a:r>
        </a:p>
      </dgm:t>
    </dgm:pt>
    <dgm:pt modelId="{197093DC-1163-4CE9-8D39-D94015346D94}" type="parTrans" cxnId="{D7DE4369-FC79-4B31-A3FB-6F5ECD830A7A}">
      <dgm:prSet/>
      <dgm:spPr/>
      <dgm:t>
        <a:bodyPr/>
        <a:lstStyle/>
        <a:p>
          <a:endParaRPr lang="en-US" dirty="0"/>
        </a:p>
      </dgm:t>
    </dgm:pt>
    <dgm:pt modelId="{4FA05A33-6271-4065-954B-A437C2341054}" type="sibTrans" cxnId="{D7DE4369-FC79-4B31-A3FB-6F5ECD830A7A}">
      <dgm:prSet/>
      <dgm:spPr/>
      <dgm:t>
        <a:bodyPr/>
        <a:lstStyle/>
        <a:p>
          <a:endParaRPr lang="en-US" dirty="0"/>
        </a:p>
      </dgm:t>
    </dgm:pt>
    <dgm:pt modelId="{2500405A-71A7-4252-B73B-10318E16BC2C}" type="pres">
      <dgm:prSet presAssocID="{169B865A-119D-4603-988F-1647FD24EC1F}" presName="root" presStyleCnt="0">
        <dgm:presLayoutVars>
          <dgm:dir/>
          <dgm:resizeHandles val="exact"/>
        </dgm:presLayoutVars>
      </dgm:prSet>
      <dgm:spPr/>
    </dgm:pt>
    <dgm:pt modelId="{E9AF7D26-DBFC-4599-9128-5E32F7E507D0}" type="pres">
      <dgm:prSet presAssocID="{916F21F6-24C6-4F81-BD07-8E13AB796F46}" presName="compNode" presStyleCnt="0"/>
      <dgm:spPr/>
    </dgm:pt>
    <dgm:pt modelId="{CCA1C246-7A13-4252-BD79-2E23C871DD71}" type="pres">
      <dgm:prSet presAssocID="{916F21F6-24C6-4F81-BD07-8E13AB796F46}" presName="iconBgRect" presStyleLbl="bgShp" presStyleIdx="0" presStyleCnt="3"/>
      <dgm:spPr>
        <a:solidFill>
          <a:schemeClr val="tx1"/>
        </a:solidFill>
      </dgm:spPr>
    </dgm:pt>
    <dgm:pt modelId="{E726D8EA-BFF1-497D-B750-A789D6D8D317}" type="pres">
      <dgm:prSet presAssocID="{916F21F6-24C6-4F81-BD07-8E13AB796F46}" presName="iconRect" presStyleLbl="node1" presStyleIdx="0" presStyleCnt="3" custScaleX="115437"/>
      <dgm:spPr>
        <a:ln>
          <a:noFill/>
        </a:ln>
      </dgm:spPr>
    </dgm:pt>
    <dgm:pt modelId="{F7FA757D-2C7E-4BCF-9711-85CA1E868373}" type="pres">
      <dgm:prSet presAssocID="{916F21F6-24C6-4F81-BD07-8E13AB796F46}" presName="spaceRect" presStyleCnt="0"/>
      <dgm:spPr/>
    </dgm:pt>
    <dgm:pt modelId="{77B0165B-F763-4EC8-A517-72662F6841F9}" type="pres">
      <dgm:prSet presAssocID="{916F21F6-24C6-4F81-BD07-8E13AB796F46}" presName="textRect" presStyleLbl="revTx" presStyleIdx="0" presStyleCnt="3">
        <dgm:presLayoutVars>
          <dgm:chMax val="1"/>
          <dgm:chPref val="1"/>
        </dgm:presLayoutVars>
      </dgm:prSet>
      <dgm:spPr/>
    </dgm:pt>
    <dgm:pt modelId="{B07C96D5-0EB2-4447-ADEE-996E8B966858}" type="pres">
      <dgm:prSet presAssocID="{0AE429D2-41FA-4CEB-8A6E-EA9C4F429CA0}" presName="sibTrans" presStyleCnt="0"/>
      <dgm:spPr/>
    </dgm:pt>
    <dgm:pt modelId="{4F17561B-059F-4070-8247-82F4B7607A0C}" type="pres">
      <dgm:prSet presAssocID="{FD14B75D-63D3-444B-AA9B-5FDBA6D587F4}" presName="compNode" presStyleCnt="0"/>
      <dgm:spPr/>
    </dgm:pt>
    <dgm:pt modelId="{7D8149AE-68C4-487B-840E-5954A54B22AA}" type="pres">
      <dgm:prSet presAssocID="{FD14B75D-63D3-444B-AA9B-5FDBA6D587F4}" presName="iconBgRect" presStyleLbl="bgShp" presStyleIdx="1" presStyleCnt="3"/>
      <dgm:spPr>
        <a:solidFill>
          <a:schemeClr val="tx1"/>
        </a:solidFill>
      </dgm:spPr>
    </dgm:pt>
    <dgm:pt modelId="{BD8B6AEC-4A8D-4FA8-BE16-8615E2A52212}" type="pres">
      <dgm:prSet presAssocID="{FD14B75D-63D3-444B-AA9B-5FDBA6D587F4}" presName="iconRect" presStyleLbl="node1" presStyleIdx="1" presStyleCnt="3" custScaleX="106757" custScaleY="121535"/>
      <dgm:spPr>
        <a:blipFill rotWithShape="1">
          <a:blip xmlns:r="http://schemas.openxmlformats.org/officeDocument/2006/relationships" r:embed="rId1"/>
          <a:srcRect/>
          <a:stretch>
            <a:fillRect l="-5000" r="-5000"/>
          </a:stretch>
        </a:blipFill>
        <a:ln>
          <a:noFill/>
        </a:ln>
      </dgm:spPr>
    </dgm:pt>
    <dgm:pt modelId="{08C732AF-D0CA-4D5F-8AC2-11DFFD619E1D}" type="pres">
      <dgm:prSet presAssocID="{FD14B75D-63D3-444B-AA9B-5FDBA6D587F4}" presName="spaceRect" presStyleCnt="0"/>
      <dgm:spPr/>
    </dgm:pt>
    <dgm:pt modelId="{86C9CE3E-028A-4C6E-A096-C4B323CDD957}" type="pres">
      <dgm:prSet presAssocID="{FD14B75D-63D3-444B-AA9B-5FDBA6D587F4}" presName="textRect" presStyleLbl="revTx" presStyleIdx="1" presStyleCnt="3">
        <dgm:presLayoutVars>
          <dgm:chMax val="1"/>
          <dgm:chPref val="1"/>
        </dgm:presLayoutVars>
      </dgm:prSet>
      <dgm:spPr/>
    </dgm:pt>
    <dgm:pt modelId="{C05F8EA4-BC50-4467-87CA-2A6FCB8366BE}" type="pres">
      <dgm:prSet presAssocID="{AD63CF37-EC93-4497-82D3-A8E08A9062E7}" presName="sibTrans" presStyleCnt="0"/>
      <dgm:spPr/>
    </dgm:pt>
    <dgm:pt modelId="{E8504828-498F-4751-BC71-266CE867A677}" type="pres">
      <dgm:prSet presAssocID="{5C976D6A-3FC4-480F-8AF1-F76E16CCF6C0}" presName="compNode" presStyleCnt="0"/>
      <dgm:spPr/>
    </dgm:pt>
    <dgm:pt modelId="{55A59D6A-0E99-4A99-929F-609C5B98A489}" type="pres">
      <dgm:prSet presAssocID="{5C976D6A-3FC4-480F-8AF1-F76E16CCF6C0}" presName="iconBgRect" presStyleLbl="bgShp" presStyleIdx="2" presStyleCnt="3"/>
      <dgm:spPr>
        <a:solidFill>
          <a:schemeClr val="tx1"/>
        </a:solidFill>
      </dgm:spPr>
    </dgm:pt>
    <dgm:pt modelId="{D5609B38-36B3-4302-A902-536B56876081}" type="pres">
      <dgm:prSet presAssocID="{5C976D6A-3FC4-480F-8AF1-F76E16CCF6C0}" presName="iconRect" presStyleLbl="node1" presStyleIdx="2" presStyleCnt="3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9CC3FAEE-F17E-4D69-BC86-232E8FF87971}" type="pres">
      <dgm:prSet presAssocID="{5C976D6A-3FC4-480F-8AF1-F76E16CCF6C0}" presName="spaceRect" presStyleCnt="0"/>
      <dgm:spPr/>
    </dgm:pt>
    <dgm:pt modelId="{FD539EBB-23F1-47D1-98DF-4B5634FE9994}" type="pres">
      <dgm:prSet presAssocID="{5C976D6A-3FC4-480F-8AF1-F76E16CCF6C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AE6653F-1E78-4B10-8E80-A2280C973DEA}" srcId="{169B865A-119D-4603-988F-1647FD24EC1F}" destId="{916F21F6-24C6-4F81-BD07-8E13AB796F46}" srcOrd="0" destOrd="0" parTransId="{E51D6862-52CD-49F7-9F38-827200A8D257}" sibTransId="{0AE429D2-41FA-4CEB-8A6E-EA9C4F429CA0}"/>
    <dgm:cxn modelId="{D7DE4369-FC79-4B31-A3FB-6F5ECD830A7A}" srcId="{169B865A-119D-4603-988F-1647FD24EC1F}" destId="{5C976D6A-3FC4-480F-8AF1-F76E16CCF6C0}" srcOrd="2" destOrd="0" parTransId="{197093DC-1163-4CE9-8D39-D94015346D94}" sibTransId="{4FA05A33-6271-4065-954B-A437C2341054}"/>
    <dgm:cxn modelId="{EC93F979-EDCE-40D1-8F99-9332389987FC}" type="presOf" srcId="{169B865A-119D-4603-988F-1647FD24EC1F}" destId="{2500405A-71A7-4252-B73B-10318E16BC2C}" srcOrd="0" destOrd="0" presId="urn:microsoft.com/office/officeart/2018/5/layout/IconCircleLabelList"/>
    <dgm:cxn modelId="{54A3658C-EAE5-4CDB-9E4A-052F556DC4F3}" type="presOf" srcId="{5C976D6A-3FC4-480F-8AF1-F76E16CCF6C0}" destId="{FD539EBB-23F1-47D1-98DF-4B5634FE9994}" srcOrd="0" destOrd="0" presId="urn:microsoft.com/office/officeart/2018/5/layout/IconCircleLabelList"/>
    <dgm:cxn modelId="{92BC4E90-193F-4A76-B645-EFD186A8FE07}" type="presOf" srcId="{916F21F6-24C6-4F81-BD07-8E13AB796F46}" destId="{77B0165B-F763-4EC8-A517-72662F6841F9}" srcOrd="0" destOrd="0" presId="urn:microsoft.com/office/officeart/2018/5/layout/IconCircleLabelList"/>
    <dgm:cxn modelId="{2CAFFCC5-E18B-4598-A35C-953F01C52401}" type="presOf" srcId="{FD14B75D-63D3-444B-AA9B-5FDBA6D587F4}" destId="{86C9CE3E-028A-4C6E-A096-C4B323CDD957}" srcOrd="0" destOrd="0" presId="urn:microsoft.com/office/officeart/2018/5/layout/IconCircleLabelList"/>
    <dgm:cxn modelId="{6EEB2EE6-9606-4466-B466-7943F559259A}" srcId="{169B865A-119D-4603-988F-1647FD24EC1F}" destId="{FD14B75D-63D3-444B-AA9B-5FDBA6D587F4}" srcOrd="1" destOrd="0" parTransId="{F6E94F42-BB21-420B-9F31-6F18F74A25BF}" sibTransId="{AD63CF37-EC93-4497-82D3-A8E08A9062E7}"/>
    <dgm:cxn modelId="{962CC42D-6AAE-493F-92F6-8AE524881DF6}" type="presParOf" srcId="{2500405A-71A7-4252-B73B-10318E16BC2C}" destId="{E9AF7D26-DBFC-4599-9128-5E32F7E507D0}" srcOrd="0" destOrd="0" presId="urn:microsoft.com/office/officeart/2018/5/layout/IconCircleLabelList"/>
    <dgm:cxn modelId="{ED83B030-9827-46A2-B993-A40A06A5B764}" type="presParOf" srcId="{E9AF7D26-DBFC-4599-9128-5E32F7E507D0}" destId="{CCA1C246-7A13-4252-BD79-2E23C871DD71}" srcOrd="0" destOrd="0" presId="urn:microsoft.com/office/officeart/2018/5/layout/IconCircleLabelList"/>
    <dgm:cxn modelId="{9ED79983-F11E-4D3E-964C-734907B26E67}" type="presParOf" srcId="{E9AF7D26-DBFC-4599-9128-5E32F7E507D0}" destId="{E726D8EA-BFF1-497D-B750-A789D6D8D317}" srcOrd="1" destOrd="0" presId="urn:microsoft.com/office/officeart/2018/5/layout/IconCircleLabelList"/>
    <dgm:cxn modelId="{34C3976A-6732-4166-B71F-DA32C5E8D20F}" type="presParOf" srcId="{E9AF7D26-DBFC-4599-9128-5E32F7E507D0}" destId="{F7FA757D-2C7E-4BCF-9711-85CA1E868373}" srcOrd="2" destOrd="0" presId="urn:microsoft.com/office/officeart/2018/5/layout/IconCircleLabelList"/>
    <dgm:cxn modelId="{2BC7E320-C767-4E8C-916B-1BB822780210}" type="presParOf" srcId="{E9AF7D26-DBFC-4599-9128-5E32F7E507D0}" destId="{77B0165B-F763-4EC8-A517-72662F6841F9}" srcOrd="3" destOrd="0" presId="urn:microsoft.com/office/officeart/2018/5/layout/IconCircleLabelList"/>
    <dgm:cxn modelId="{E720114C-64E8-49EA-B3A1-E559C2A4E8D1}" type="presParOf" srcId="{2500405A-71A7-4252-B73B-10318E16BC2C}" destId="{B07C96D5-0EB2-4447-ADEE-996E8B966858}" srcOrd="1" destOrd="0" presId="urn:microsoft.com/office/officeart/2018/5/layout/IconCircleLabelList"/>
    <dgm:cxn modelId="{E18CB6E3-A196-42C3-A4EF-98F16C5E275B}" type="presParOf" srcId="{2500405A-71A7-4252-B73B-10318E16BC2C}" destId="{4F17561B-059F-4070-8247-82F4B7607A0C}" srcOrd="2" destOrd="0" presId="urn:microsoft.com/office/officeart/2018/5/layout/IconCircleLabelList"/>
    <dgm:cxn modelId="{9904CA32-E4D0-42CD-B1F9-3CA9E7DA9C36}" type="presParOf" srcId="{4F17561B-059F-4070-8247-82F4B7607A0C}" destId="{7D8149AE-68C4-487B-840E-5954A54B22AA}" srcOrd="0" destOrd="0" presId="urn:microsoft.com/office/officeart/2018/5/layout/IconCircleLabelList"/>
    <dgm:cxn modelId="{809EECB2-4C97-40B0-809D-A9E1C63D7A0B}" type="presParOf" srcId="{4F17561B-059F-4070-8247-82F4B7607A0C}" destId="{BD8B6AEC-4A8D-4FA8-BE16-8615E2A52212}" srcOrd="1" destOrd="0" presId="urn:microsoft.com/office/officeart/2018/5/layout/IconCircleLabelList"/>
    <dgm:cxn modelId="{C71D6263-E3F1-4C8D-A6D0-D7085CEF7A4C}" type="presParOf" srcId="{4F17561B-059F-4070-8247-82F4B7607A0C}" destId="{08C732AF-D0CA-4D5F-8AC2-11DFFD619E1D}" srcOrd="2" destOrd="0" presId="urn:microsoft.com/office/officeart/2018/5/layout/IconCircleLabelList"/>
    <dgm:cxn modelId="{FB67162F-4EEA-4BBB-BA4A-0ECB880545F6}" type="presParOf" srcId="{4F17561B-059F-4070-8247-82F4B7607A0C}" destId="{86C9CE3E-028A-4C6E-A096-C4B323CDD957}" srcOrd="3" destOrd="0" presId="urn:microsoft.com/office/officeart/2018/5/layout/IconCircleLabelList"/>
    <dgm:cxn modelId="{B3399214-6648-4027-850A-271C0C609F07}" type="presParOf" srcId="{2500405A-71A7-4252-B73B-10318E16BC2C}" destId="{C05F8EA4-BC50-4467-87CA-2A6FCB8366BE}" srcOrd="3" destOrd="0" presId="urn:microsoft.com/office/officeart/2018/5/layout/IconCircleLabelList"/>
    <dgm:cxn modelId="{80E2DD21-7803-45DE-B133-C8B959E13730}" type="presParOf" srcId="{2500405A-71A7-4252-B73B-10318E16BC2C}" destId="{E8504828-498F-4751-BC71-266CE867A677}" srcOrd="4" destOrd="0" presId="urn:microsoft.com/office/officeart/2018/5/layout/IconCircleLabelList"/>
    <dgm:cxn modelId="{5AC19315-9C2F-45FF-B6FD-C49DCB617442}" type="presParOf" srcId="{E8504828-498F-4751-BC71-266CE867A677}" destId="{55A59D6A-0E99-4A99-929F-609C5B98A489}" srcOrd="0" destOrd="0" presId="urn:microsoft.com/office/officeart/2018/5/layout/IconCircleLabelList"/>
    <dgm:cxn modelId="{60158DEC-ADD1-4CE0-A4CA-6BA85A4AC4B8}" type="presParOf" srcId="{E8504828-498F-4751-BC71-266CE867A677}" destId="{D5609B38-36B3-4302-A902-536B56876081}" srcOrd="1" destOrd="0" presId="urn:microsoft.com/office/officeart/2018/5/layout/IconCircleLabelList"/>
    <dgm:cxn modelId="{B396104D-5D01-4817-B247-ACCC0BA35BA6}" type="presParOf" srcId="{E8504828-498F-4751-BC71-266CE867A677}" destId="{9CC3FAEE-F17E-4D69-BC86-232E8FF87971}" srcOrd="2" destOrd="0" presId="urn:microsoft.com/office/officeart/2018/5/layout/IconCircleLabelList"/>
    <dgm:cxn modelId="{2D770A12-1FBB-4685-9120-CF3E595AA621}" type="presParOf" srcId="{E8504828-498F-4751-BC71-266CE867A677}" destId="{FD539EBB-23F1-47D1-98DF-4B5634FE999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1C246-7A13-4252-BD79-2E23C871DD71}">
      <dsp:nvSpPr>
        <dsp:cNvPr id="0" name=""/>
        <dsp:cNvSpPr/>
      </dsp:nvSpPr>
      <dsp:spPr>
        <a:xfrm>
          <a:off x="2556319" y="1844503"/>
          <a:ext cx="2196000" cy="2196000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6D8EA-BFF1-497D-B750-A789D6D8D317}">
      <dsp:nvSpPr>
        <dsp:cNvPr id="0" name=""/>
        <dsp:cNvSpPr/>
      </dsp:nvSpPr>
      <dsp:spPr>
        <a:xfrm>
          <a:off x="2927065" y="2312503"/>
          <a:ext cx="1454506" cy="1260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0165B-F763-4EC8-A517-72662F6841F9}">
      <dsp:nvSpPr>
        <dsp:cNvPr id="0" name=""/>
        <dsp:cNvSpPr/>
      </dsp:nvSpPr>
      <dsp:spPr>
        <a:xfrm>
          <a:off x="1854319" y="472450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4000" kern="1200" cap="none" dirty="0"/>
            <a:t>Android</a:t>
          </a:r>
          <a:endParaRPr lang="en-US" sz="4000" kern="1200" cap="none" dirty="0"/>
        </a:p>
      </dsp:txBody>
      <dsp:txXfrm>
        <a:off x="1854319" y="4724503"/>
        <a:ext cx="3600000" cy="720000"/>
      </dsp:txXfrm>
    </dsp:sp>
    <dsp:sp modelId="{7D8149AE-68C4-487B-840E-5954A54B22AA}">
      <dsp:nvSpPr>
        <dsp:cNvPr id="0" name=""/>
        <dsp:cNvSpPr/>
      </dsp:nvSpPr>
      <dsp:spPr>
        <a:xfrm>
          <a:off x="6786319" y="1844503"/>
          <a:ext cx="2196000" cy="2196000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B6AEC-4A8D-4FA8-BE16-8615E2A52212}">
      <dsp:nvSpPr>
        <dsp:cNvPr id="0" name=""/>
        <dsp:cNvSpPr/>
      </dsp:nvSpPr>
      <dsp:spPr>
        <a:xfrm>
          <a:off x="7211749" y="2176832"/>
          <a:ext cx="1345138" cy="15313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9CE3E-028A-4C6E-A096-C4B323CDD957}">
      <dsp:nvSpPr>
        <dsp:cNvPr id="0" name=""/>
        <dsp:cNvSpPr/>
      </dsp:nvSpPr>
      <dsp:spPr>
        <a:xfrm>
          <a:off x="6084319" y="472450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4000" kern="1200" cap="none" dirty="0"/>
            <a:t>iOS</a:t>
          </a:r>
          <a:endParaRPr lang="en-US" sz="4000" kern="1200" cap="none" dirty="0"/>
        </a:p>
      </dsp:txBody>
      <dsp:txXfrm>
        <a:off x="6084319" y="4724503"/>
        <a:ext cx="3600000" cy="720000"/>
      </dsp:txXfrm>
    </dsp:sp>
    <dsp:sp modelId="{55A59D6A-0E99-4A99-929F-609C5B98A489}">
      <dsp:nvSpPr>
        <dsp:cNvPr id="0" name=""/>
        <dsp:cNvSpPr/>
      </dsp:nvSpPr>
      <dsp:spPr>
        <a:xfrm>
          <a:off x="11016319" y="1844503"/>
          <a:ext cx="2196000" cy="2196000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09B38-36B3-4302-A902-536B56876081}">
      <dsp:nvSpPr>
        <dsp:cNvPr id="0" name=""/>
        <dsp:cNvSpPr/>
      </dsp:nvSpPr>
      <dsp:spPr>
        <a:xfrm>
          <a:off x="11484319" y="2312502"/>
          <a:ext cx="1260000" cy="1260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39EBB-23F1-47D1-98DF-4B5634FE9994}">
      <dsp:nvSpPr>
        <dsp:cNvPr id="0" name=""/>
        <dsp:cNvSpPr/>
      </dsp:nvSpPr>
      <dsp:spPr>
        <a:xfrm>
          <a:off x="10314319" y="472450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4000" kern="1200" cap="none" dirty="0"/>
            <a:t>Windows</a:t>
          </a:r>
          <a:endParaRPr lang="en-US" sz="4000" kern="1200" cap="none" dirty="0"/>
        </a:p>
      </dsp:txBody>
      <dsp:txXfrm>
        <a:off x="10314319" y="4724503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1C246-7A13-4252-BD79-2E23C871DD71}">
      <dsp:nvSpPr>
        <dsp:cNvPr id="0" name=""/>
        <dsp:cNvSpPr/>
      </dsp:nvSpPr>
      <dsp:spPr>
        <a:xfrm>
          <a:off x="2556319" y="1844503"/>
          <a:ext cx="2196000" cy="2196000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6D8EA-BFF1-497D-B750-A789D6D8D317}">
      <dsp:nvSpPr>
        <dsp:cNvPr id="0" name=""/>
        <dsp:cNvSpPr/>
      </dsp:nvSpPr>
      <dsp:spPr>
        <a:xfrm>
          <a:off x="2927065" y="2312503"/>
          <a:ext cx="1454506" cy="1260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0165B-F763-4EC8-A517-72662F6841F9}">
      <dsp:nvSpPr>
        <dsp:cNvPr id="0" name=""/>
        <dsp:cNvSpPr/>
      </dsp:nvSpPr>
      <dsp:spPr>
        <a:xfrm>
          <a:off x="1854319" y="472450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4000" kern="1200" cap="none" dirty="0"/>
            <a:t>postman</a:t>
          </a:r>
          <a:endParaRPr lang="en-US" sz="4000" kern="1200" cap="none" dirty="0"/>
        </a:p>
      </dsp:txBody>
      <dsp:txXfrm>
        <a:off x="1854319" y="4724503"/>
        <a:ext cx="3600000" cy="720000"/>
      </dsp:txXfrm>
    </dsp:sp>
    <dsp:sp modelId="{7D8149AE-68C4-487B-840E-5954A54B22AA}">
      <dsp:nvSpPr>
        <dsp:cNvPr id="0" name=""/>
        <dsp:cNvSpPr/>
      </dsp:nvSpPr>
      <dsp:spPr>
        <a:xfrm>
          <a:off x="6786319" y="1844503"/>
          <a:ext cx="2196000" cy="2196000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B6AEC-4A8D-4FA8-BE16-8615E2A52212}">
      <dsp:nvSpPr>
        <dsp:cNvPr id="0" name=""/>
        <dsp:cNvSpPr/>
      </dsp:nvSpPr>
      <dsp:spPr>
        <a:xfrm>
          <a:off x="7211749" y="2176832"/>
          <a:ext cx="1345138" cy="1531341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5000" r="-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9CE3E-028A-4C6E-A096-C4B323CDD957}">
      <dsp:nvSpPr>
        <dsp:cNvPr id="0" name=""/>
        <dsp:cNvSpPr/>
      </dsp:nvSpPr>
      <dsp:spPr>
        <a:xfrm>
          <a:off x="6084319" y="472450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4000" kern="1200" cap="none" dirty="0" err="1"/>
            <a:t>loadrunner</a:t>
          </a:r>
          <a:endParaRPr lang="en-US" sz="4000" kern="1200" cap="none" dirty="0"/>
        </a:p>
      </dsp:txBody>
      <dsp:txXfrm>
        <a:off x="6084319" y="4724503"/>
        <a:ext cx="3600000" cy="720000"/>
      </dsp:txXfrm>
    </dsp:sp>
    <dsp:sp modelId="{55A59D6A-0E99-4A99-929F-609C5B98A489}">
      <dsp:nvSpPr>
        <dsp:cNvPr id="0" name=""/>
        <dsp:cNvSpPr/>
      </dsp:nvSpPr>
      <dsp:spPr>
        <a:xfrm>
          <a:off x="11016319" y="1844503"/>
          <a:ext cx="2196000" cy="2196000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09B38-36B3-4302-A902-536B56876081}">
      <dsp:nvSpPr>
        <dsp:cNvPr id="0" name=""/>
        <dsp:cNvSpPr/>
      </dsp:nvSpPr>
      <dsp:spPr>
        <a:xfrm>
          <a:off x="11484319" y="2312502"/>
          <a:ext cx="1260000" cy="1260000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39EBB-23F1-47D1-98DF-4B5634FE9994}">
      <dsp:nvSpPr>
        <dsp:cNvPr id="0" name=""/>
        <dsp:cNvSpPr/>
      </dsp:nvSpPr>
      <dsp:spPr>
        <a:xfrm>
          <a:off x="10314319" y="472450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cap="none" dirty="0"/>
            <a:t>insomnia</a:t>
          </a:r>
        </a:p>
      </dsp:txBody>
      <dsp:txXfrm>
        <a:off x="10314319" y="4724503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E6DF3-6208-4768-8286-6D07439FA9CC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63CA3-A00E-4302-BF7E-9BCF39B03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982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22222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563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小程序的运行环境，在不同的操作系统下，其内部支持也不一样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9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小程序的运行环境，在不同的操作系统下，其内部支持也不一样。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虽然内部支持不一样，但是外部表现是一致的。都是通过微信来访问的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61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-apple-system"/>
              </a:rPr>
              <a:t>网页开发者在开发网页的时候，只需要使用到浏览器。小程序的开发则有所不同，需要经过申请小程序帐号、安装小程序开发者工具、配置项目等等。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248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841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379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908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小程序，跟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开发不同；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项目是跑在浏览器上的。而小程序，是跑在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环境中的。所以，在做小程序开发之前，先要搭建小程序的开发环境。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245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031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9523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63CA3-A00E-4302-BF7E-9BCF39B030E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791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小程序简介：我们会介绍一下小程序的产生背景以及发展现状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微信小程序基础。我们会学习申请小程序账号，下载小程序开发者工具，以及初始化一个小程序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初始化完成后，我们一起来解读一下初始化的小程序。通过解读，我们会学习小程序开发的基础语法，掌握小程序的基本知识。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基本知识掌握之后，我们会有一个项目实践，也就是自己去写一个小程序。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写完之后，我们还需要把自己写的小程序发布出去，然后才能正常使用。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以上这些就是我们的学习内容，接下来，我们先看第一个内容：小程序的简介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655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0500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4085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2782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260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上述三个文件，在项目的根目录下，**文件位置和文件名（包括后缀名）是固定的（都不能改）**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386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每个具体的页面都由四个文件组成。**页面的四个文件必须具有相同的路径与文件名**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小程序中的页面文件无需自己创建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b="1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如果要新建页面文件，只需要在 </a:t>
            </a:r>
            <a:r>
              <a:rPr lang="en-US" altLang="zh-CN" b="1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app.json</a:t>
            </a:r>
            <a:r>
              <a:rPr lang="en-US" altLang="zh-CN" b="1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zh-CN" altLang="en-US" b="1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中的 </a:t>
            </a:r>
            <a:r>
              <a:rPr lang="en-US" altLang="zh-CN" b="1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pages </a:t>
            </a:r>
            <a:r>
              <a:rPr lang="zh-CN" altLang="en-US" b="1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字段中指定，然后保存 </a:t>
            </a:r>
            <a:r>
              <a:rPr lang="en-US" altLang="zh-CN" b="1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app.json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682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7260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926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69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249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-apple-system"/>
              </a:rPr>
              <a:t>小程序是一种全新的，轻量级的，移动端应用。</a:t>
            </a:r>
            <a:endParaRPr lang="en-US" altLang="zh-CN" b="0" i="0" dirty="0">
              <a:solidFill>
                <a:srgbClr val="22222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911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8514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786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5441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3986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5404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1923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3659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1345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63CA3-A00E-4302-BF7E-9BCF39B030E0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0961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997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A0C8E-E576-4E96-B4F3-8379C2CCC8F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7460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8533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4769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7932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3457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468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0434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8663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059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63CA3-A00E-4302-BF7E-9BCF39B030E0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9688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043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首先，我要开发 </a:t>
            </a:r>
            <a:r>
              <a:rPr lang="en-US" altLang="zh-CN" dirty="0"/>
              <a:t>App </a:t>
            </a:r>
            <a:r>
              <a:rPr lang="zh-CN" altLang="en-US" dirty="0"/>
              <a:t>的话，一般要开发两个版本：安卓和</a:t>
            </a:r>
            <a:r>
              <a:rPr lang="en-US" altLang="zh-CN" dirty="0"/>
              <a:t>iOS</a:t>
            </a:r>
            <a:r>
              <a:rPr lang="zh-CN" altLang="en-US" dirty="0"/>
              <a:t>，所以，我要招聘安卓工程师和</a:t>
            </a:r>
            <a:r>
              <a:rPr lang="en-US" altLang="zh-CN" dirty="0"/>
              <a:t>iOS</a:t>
            </a:r>
            <a:r>
              <a:rPr lang="zh-CN" altLang="en-US" dirty="0"/>
              <a:t>工程师。</a:t>
            </a:r>
            <a:endParaRPr lang="en-US" altLang="zh-CN" dirty="0"/>
          </a:p>
          <a:p>
            <a:r>
              <a:rPr lang="zh-CN" altLang="en-US" dirty="0"/>
              <a:t>另外，项目开发完成后，还需要发版，还要等待</a:t>
            </a:r>
            <a:r>
              <a:rPr lang="en-US" altLang="zh-CN" dirty="0"/>
              <a:t>Apple Store</a:t>
            </a:r>
            <a:r>
              <a:rPr lang="zh-CN" altLang="en-US" dirty="0"/>
              <a:t>或安卓市场的审核。审核不通过还要打回来，再次修改程序。</a:t>
            </a:r>
            <a:endParaRPr lang="en-US" altLang="zh-CN" dirty="0"/>
          </a:p>
          <a:p>
            <a:r>
              <a:rPr lang="zh-CN" altLang="en-US" dirty="0"/>
              <a:t>审核通过后，还设计到推广。需要花钱在应用商店打广告。</a:t>
            </a:r>
            <a:endParaRPr lang="en-US" altLang="zh-CN" dirty="0"/>
          </a:p>
          <a:p>
            <a:r>
              <a:rPr lang="zh-CN" altLang="en-US" dirty="0"/>
              <a:t>而小程序就是为了解决，传统 </a:t>
            </a:r>
            <a:r>
              <a:rPr lang="en-US" altLang="zh-CN" dirty="0"/>
              <a:t>App </a:t>
            </a:r>
            <a:r>
              <a:rPr lang="zh-CN" altLang="en-US" dirty="0"/>
              <a:t>开发和运营成本高的问题。而推出来的。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63CA3-A00E-4302-BF7E-9BCF39B030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2660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A0C8E-E576-4E96-B4F3-8379C2CCC8F7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7285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2516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635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63CA3-A00E-4302-BF7E-9BCF39B030E0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4102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639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63CA3-A00E-4302-BF7E-9BCF39B030E0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4738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63CA3-A00E-4302-BF7E-9BCF39B030E0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5801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19844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798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560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-apple-system"/>
              </a:rPr>
              <a:t>小程序并非凭空冒出来的一个概念。当微信逐渐成为移动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-apple-system"/>
              </a:rPr>
              <a:t>Web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-apple-system"/>
              </a:rPr>
              <a:t>的一个重要入口时，微信就有相关的。</a:t>
            </a:r>
            <a:endParaRPr lang="en-US" altLang="zh-CN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在微信小程序取得成功后，其他平台也陆续推出了自己的小程序</a:t>
            </a:r>
            <a:r>
              <a:rPr lang="en-US" altLang="zh-CN" dirty="0"/>
              <a:t>,</a:t>
            </a:r>
            <a:r>
              <a:rPr lang="zh-CN" altLang="en-US" dirty="0"/>
              <a:t>本节只讨论微信小程序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63CA3-A00E-4302-BF7E-9BCF39B030E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1063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0096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45244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273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52913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57337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20288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58838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24808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59448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63CA3-A00E-4302-BF7E-9BCF39B030E0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321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小程序是寄宿在超级 </a:t>
            </a:r>
            <a:r>
              <a:rPr lang="en-US" altLang="zh-CN" dirty="0"/>
              <a:t>App </a:t>
            </a:r>
            <a:r>
              <a:rPr lang="zh-CN" altLang="en-US" dirty="0"/>
              <a:t>内部的，所以不需要区分安卓和</a:t>
            </a:r>
            <a:r>
              <a:rPr lang="en-US" altLang="zh-CN" dirty="0"/>
              <a:t>iOS</a:t>
            </a:r>
            <a:r>
              <a:rPr lang="zh-CN" altLang="en-US" dirty="0"/>
              <a:t>。例如：微信小程序，支付宝小程序等等。</a:t>
            </a:r>
            <a:endParaRPr lang="en-US" altLang="zh-CN" dirty="0"/>
          </a:p>
          <a:p>
            <a:r>
              <a:rPr lang="zh-CN" altLang="en-US" dirty="0"/>
              <a:t>这些超级 </a:t>
            </a:r>
            <a:r>
              <a:rPr lang="en-US" altLang="zh-CN" dirty="0"/>
              <a:t>App </a:t>
            </a:r>
            <a:r>
              <a:rPr lang="zh-CN" altLang="en-US" dirty="0"/>
              <a:t>天生自带流量，所以，小程序的推广，相对原生 </a:t>
            </a:r>
            <a:r>
              <a:rPr lang="en-US" altLang="zh-CN" dirty="0"/>
              <a:t>App </a:t>
            </a:r>
            <a:r>
              <a:rPr lang="zh-CN" altLang="en-US" dirty="0"/>
              <a:t>更简单。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63CA3-A00E-4302-BF7E-9BCF39B030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01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-apple-system"/>
              </a:rPr>
              <a:t>​小程序的主要开发语言是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-apple-system"/>
              </a:rPr>
              <a:t>JavaScript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-apple-system"/>
              </a:rPr>
              <a:t>，对于前端开发者而言，从网页开发迁移到小程序的开发成本并不高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63CA3-A00E-4302-BF7E-9BCF39B030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82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386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562100"/>
            <a:ext cx="15767050" cy="3794904"/>
          </a:xfrm>
        </p:spPr>
        <p:txBody>
          <a:bodyPr anchor="b"/>
          <a:lstStyle>
            <a:lvl1pPr algn="ctr">
              <a:defRPr sz="9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5357004"/>
            <a:ext cx="15767050" cy="2526639"/>
          </a:xfrm>
        </p:spPr>
        <p:txBody>
          <a:bodyPr/>
          <a:lstStyle>
            <a:lvl1pPr marL="0" indent="0" algn="ctr">
              <a:buNone/>
              <a:defRPr sz="3600">
                <a:latin typeface="+mn-ea"/>
                <a:ea typeface="+mn-ea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A3C777DB-E007-4424-8577-9056EA2BCF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31921" y="8470927"/>
            <a:ext cx="7824159" cy="738188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zh-CN" altLang="en-US" sz="2400" dirty="0" smtClean="0">
                <a:solidFill>
                  <a:schemeClr val="tx1">
                    <a:lumMod val="65000"/>
                  </a:schemeClr>
                </a:solidFill>
                <a:latin typeface="+mn-ea"/>
                <a:ea typeface="+mn-ea"/>
              </a:defRPr>
            </a:lvl1pPr>
            <a:lvl2pPr>
              <a:defRPr lang="zh-CN" altLang="en-US" sz="2700" dirty="0" smtClean="0">
                <a:latin typeface="+mn-lt"/>
                <a:ea typeface="+mn-ea"/>
              </a:defRPr>
            </a:lvl2pPr>
            <a:lvl3pPr>
              <a:defRPr lang="zh-CN" altLang="en-US" sz="2700" dirty="0" smtClean="0">
                <a:latin typeface="+mn-lt"/>
                <a:ea typeface="+mn-ea"/>
              </a:defRPr>
            </a:lvl3pPr>
            <a:lvl4pPr>
              <a:defRPr lang="zh-CN" altLang="en-US" dirty="0" smtClean="0">
                <a:latin typeface="+mn-lt"/>
                <a:ea typeface="+mn-ea"/>
              </a:defRPr>
            </a:lvl4pPr>
            <a:lvl5pPr>
              <a:defRPr lang="zh-CN" altLang="en-US" dirty="0">
                <a:latin typeface="+mn-lt"/>
                <a:ea typeface="+mn-ea"/>
              </a:defRPr>
            </a:lvl5pPr>
          </a:lstStyle>
          <a:p>
            <a:pPr marL="0" lvl="0" algn="ctr" defTabSz="685800"/>
            <a:r>
              <a:rPr lang="zh-CN" altLang="en-US"/>
              <a:t>单击此处编辑脚注</a:t>
            </a:r>
          </a:p>
        </p:txBody>
      </p:sp>
    </p:spTree>
    <p:extLst>
      <p:ext uri="{BB962C8B-B14F-4D97-AF65-F5344CB8AC3E}">
        <p14:creationId xmlns:p14="http://schemas.microsoft.com/office/powerpoint/2010/main" val="2280010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A40A11-F250-4ED5-9DF6-7BB760FA8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3460" y="0"/>
            <a:ext cx="2034540" cy="105156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F7C040-ED46-4842-A7CC-8AE9BAF08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513" y="9807570"/>
            <a:ext cx="131349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68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（下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37286-D7D1-4FB9-844E-7363247A0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1" y="8114550"/>
            <a:ext cx="15768638" cy="1620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049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46200"/>
            <a:ext cx="7772400" cy="7290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46200"/>
            <a:ext cx="7772400" cy="7290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89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620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446200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2"/>
            <a:ext cx="7736681" cy="5976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446200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2"/>
            <a:ext cx="7774782" cy="5976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37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52450"/>
            <a:ext cx="5758502" cy="459105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7318" y="552452"/>
            <a:ext cx="9261000" cy="9182099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5143500"/>
            <a:ext cx="5758502" cy="4591050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9E7BB42-DAF3-4466-AA96-6025B339B351}"/>
              </a:ext>
            </a:extLst>
          </p:cNvPr>
          <p:cNvCxnSpPr/>
          <p:nvPr/>
        </p:nvCxnSpPr>
        <p:spPr>
          <a:xfrm>
            <a:off x="7402920" y="3265005"/>
            <a:ext cx="0" cy="3756990"/>
          </a:xfrm>
          <a:prstGeom prst="straightConnector1">
            <a:avLst/>
          </a:prstGeom>
          <a:ln w="28575" cmpd="sng">
            <a:solidFill>
              <a:srgbClr val="CFCFCF">
                <a:alpha val="40000"/>
              </a:srgb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919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52450"/>
            <a:ext cx="5898356" cy="253365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552452"/>
            <a:ext cx="9258300" cy="91821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6648450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0836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6DCFC3D-0170-4919-B5BA-6D5E13FE8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企业微信截图_15890033998134.png">
            <a:extLst>
              <a:ext uri="{FF2B5EF4-FFF2-40B4-BE49-F238E27FC236}">
                <a16:creationId xmlns:a16="http://schemas.microsoft.com/office/drawing/2014/main" id="{B15B2DEF-0828-4848-8F5B-E282E2A3D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843" y="2588384"/>
            <a:ext cx="2847601" cy="286176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37290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45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000" y="2564608"/>
            <a:ext cx="15768000" cy="2783769"/>
          </a:xfrm>
        </p:spPr>
        <p:txBody>
          <a:bodyPr anchor="b">
            <a:normAutofit/>
          </a:bodyPr>
          <a:lstStyle>
            <a:lvl1pPr algn="ctr">
              <a:defRPr sz="8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000" y="5348377"/>
            <a:ext cx="15768000" cy="2374015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59713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08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BF2FD9-B4A1-4164-B982-6BA17E088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83" y="552451"/>
            <a:ext cx="15768638" cy="9182099"/>
          </a:xfrm>
        </p:spPr>
        <p:txBody>
          <a:bodyPr numCol="2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3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（中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BF2FD9-B4A1-4164-B982-6BA17E088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4992" y="1999649"/>
            <a:ext cx="10798020" cy="6287703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91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（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BF2FD9-B4A1-4164-B982-6BA17E088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5630" y="1999649"/>
            <a:ext cx="7556744" cy="6287703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6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（词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BF2FD9-B4A1-4164-B982-6BA17E088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4990" y="4333500"/>
            <a:ext cx="10798020" cy="162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8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87877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2997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3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9681" y="552450"/>
            <a:ext cx="15768638" cy="16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2538" y="2444550"/>
            <a:ext cx="15768638" cy="729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1352F5-BCD2-488F-828D-E4A86812320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490815" y="84670"/>
            <a:ext cx="2543175" cy="13144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8C45F09-D8DF-455C-BE9F-A6D027FD832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76513" y="9765235"/>
            <a:ext cx="131349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43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42" r:id="rId7"/>
    <p:sldLayoutId id="2147483732" r:id="rId8"/>
    <p:sldLayoutId id="2147483733" r:id="rId9"/>
    <p:sldLayoutId id="2147483741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40" r:id="rId16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lang="en-US" altLang="en-US" sz="6600" kern="1200" dirty="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ea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ea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ea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ea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ea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orient="horz" pos="348">
          <p15:clr>
            <a:srgbClr val="F26B43"/>
          </p15:clr>
        </p15:guide>
        <p15:guide id="7" pos="794">
          <p15:clr>
            <a:srgbClr val="F26B43"/>
          </p15:clr>
        </p15:guide>
        <p15:guide id="8" pos="10727">
          <p15:clr>
            <a:srgbClr val="F26B43"/>
          </p15:clr>
        </p15:guide>
        <p15:guide id="9" orient="horz" pos="6132">
          <p15:clr>
            <a:srgbClr val="F26B43"/>
          </p15:clr>
        </p15:guide>
        <p15:guide id="10" orient="horz" pos="3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wxopen/waregister?action=step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evelopers.weixin.qq.com/miniprogram/dev/devtools/download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api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component/" TargetMode="External"/><Relationship Id="rId2" Type="http://schemas.openxmlformats.org/officeDocument/2006/relationships/hyperlink" Target="https://developers.weixin.qq.com/miniprogram/dev/reference/wxml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id.qweather.com/#/register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developers.weixin.qq.com/miniprogram/dev/api/location/wx.getLoc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ncent/weui-wxss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056DC-9548-4EFB-9C3B-5B41CDEB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47CBF3-FD0A-426C-9447-4BBEAF60F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798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FC22BE1-88FC-4C59-9E0B-3CD9E562EE11}"/>
              </a:ext>
            </a:extLst>
          </p:cNvPr>
          <p:cNvSpPr/>
          <p:nvPr/>
        </p:nvSpPr>
        <p:spPr>
          <a:xfrm>
            <a:off x="3315269" y="3299767"/>
            <a:ext cx="11657461" cy="5111298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+mn-ea"/>
              </a:rPr>
              <a:t>小程序的运行环境</a:t>
            </a:r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zh-CN" altLang="en-US" sz="3000" dirty="0">
              <a:latin typeface="+mn-ea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59124D4-31C4-42B6-8EF2-8F5AB5BF2F2A}"/>
              </a:ext>
            </a:extLst>
          </p:cNvPr>
          <p:cNvSpPr/>
          <p:nvPr/>
        </p:nvSpPr>
        <p:spPr>
          <a:xfrm>
            <a:off x="3972664" y="5003801"/>
            <a:ext cx="4866536" cy="2768598"/>
          </a:xfrm>
          <a:prstGeom prst="roundRect">
            <a:avLst>
              <a:gd name="adj" fmla="val 11212"/>
            </a:avLst>
          </a:prstGeom>
          <a:solidFill>
            <a:srgbClr val="FF6161"/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+mn-ea"/>
              </a:rPr>
              <a:t>渲染层</a:t>
            </a:r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FC5A487-FDEE-41EE-80C7-CE3D514CE064}"/>
              </a:ext>
            </a:extLst>
          </p:cNvPr>
          <p:cNvSpPr/>
          <p:nvPr/>
        </p:nvSpPr>
        <p:spPr>
          <a:xfrm>
            <a:off x="9448800" y="5003801"/>
            <a:ext cx="4866536" cy="2768598"/>
          </a:xfrm>
          <a:prstGeom prst="roundRect">
            <a:avLst>
              <a:gd name="adj" fmla="val 11212"/>
            </a:avLst>
          </a:prstGeom>
          <a:solidFill>
            <a:srgbClr val="FF6161"/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+mn-ea"/>
              </a:rPr>
              <a:t>逻辑层</a:t>
            </a:r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28A297-ED56-4B0E-9A77-4AB5C0A170D9}"/>
              </a:ext>
            </a:extLst>
          </p:cNvPr>
          <p:cNvSpPr/>
          <p:nvPr/>
        </p:nvSpPr>
        <p:spPr>
          <a:xfrm>
            <a:off x="4240296" y="6388100"/>
            <a:ext cx="2033538" cy="1033639"/>
          </a:xfrm>
          <a:prstGeom prst="roundRect">
            <a:avLst>
              <a:gd name="adj" fmla="val 11212"/>
            </a:avLst>
          </a:prstGeom>
          <a:solidFill>
            <a:schemeClr val="accent1">
              <a:lumMod val="50000"/>
            </a:schemeClr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+mn-ea"/>
              </a:rPr>
              <a:t>内容</a:t>
            </a:r>
            <a:endParaRPr lang="en-US" altLang="zh-CN" sz="3000" dirty="0">
              <a:latin typeface="+mn-ea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9AA8215-1D37-4A4E-9117-0E7220EF847A}"/>
              </a:ext>
            </a:extLst>
          </p:cNvPr>
          <p:cNvSpPr/>
          <p:nvPr/>
        </p:nvSpPr>
        <p:spPr>
          <a:xfrm>
            <a:off x="6539748" y="6388100"/>
            <a:ext cx="2033538" cy="1033639"/>
          </a:xfrm>
          <a:prstGeom prst="roundRect">
            <a:avLst>
              <a:gd name="adj" fmla="val 11212"/>
            </a:avLst>
          </a:prstGeom>
          <a:solidFill>
            <a:schemeClr val="accent1">
              <a:lumMod val="50000"/>
            </a:schemeClr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+mn-ea"/>
              </a:rPr>
              <a:t>样式</a:t>
            </a:r>
            <a:endParaRPr lang="en-US" altLang="zh-CN" sz="3000" dirty="0">
              <a:latin typeface="+mn-ea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9D350CC-CAB4-4A68-834D-4D90E28B39C9}"/>
              </a:ext>
            </a:extLst>
          </p:cNvPr>
          <p:cNvSpPr/>
          <p:nvPr/>
        </p:nvSpPr>
        <p:spPr>
          <a:xfrm>
            <a:off x="10865299" y="6388100"/>
            <a:ext cx="2033538" cy="1033639"/>
          </a:xfrm>
          <a:prstGeom prst="roundRect">
            <a:avLst>
              <a:gd name="adj" fmla="val 11212"/>
            </a:avLst>
          </a:prstGeom>
          <a:solidFill>
            <a:schemeClr val="accent1">
              <a:lumMod val="50000"/>
            </a:schemeClr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+mn-ea"/>
              </a:rPr>
              <a:t>JavaScript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5FA90CD-C7CE-4FC5-9BF3-8049B9CCE29A}"/>
              </a:ext>
            </a:extLst>
          </p:cNvPr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5EFFD8F-8C49-4145-9F64-B4EF541D3D7C}"/>
              </a:ext>
            </a:extLst>
          </p:cNvPr>
          <p:cNvSpPr txBox="1"/>
          <p:nvPr/>
        </p:nvSpPr>
        <p:spPr>
          <a:xfrm>
            <a:off x="1957346" y="1540269"/>
            <a:ext cx="32624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小程序的运行环境</a:t>
            </a:r>
          </a:p>
        </p:txBody>
      </p:sp>
    </p:spTree>
    <p:extLst>
      <p:ext uri="{BB962C8B-B14F-4D97-AF65-F5344CB8AC3E}">
        <p14:creationId xmlns:p14="http://schemas.microsoft.com/office/powerpoint/2010/main" val="485937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2FA9703-1643-4178-AC88-15C33955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小程序的运行环境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F89C0F59-5F8A-419E-A7C9-E4AAAB4F8E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070287"/>
              </p:ext>
            </p:extLst>
          </p:nvPr>
        </p:nvGraphicFramePr>
        <p:xfrm>
          <a:off x="1259681" y="2969196"/>
          <a:ext cx="15768639" cy="5916376"/>
        </p:xfrm>
        <a:graphic>
          <a:graphicData uri="http://schemas.openxmlformats.org/drawingml/2006/table">
            <a:tbl>
              <a:tblPr/>
              <a:tblGrid>
                <a:gridCol w="5256213">
                  <a:extLst>
                    <a:ext uri="{9D8B030D-6E8A-4147-A177-3AD203B41FA5}">
                      <a16:colId xmlns:a16="http://schemas.microsoft.com/office/drawing/2014/main" val="1385064660"/>
                    </a:ext>
                  </a:extLst>
                </a:gridCol>
                <a:gridCol w="5256213">
                  <a:extLst>
                    <a:ext uri="{9D8B030D-6E8A-4147-A177-3AD203B41FA5}">
                      <a16:colId xmlns:a16="http://schemas.microsoft.com/office/drawing/2014/main" val="2611573363"/>
                    </a:ext>
                  </a:extLst>
                </a:gridCol>
                <a:gridCol w="5256213">
                  <a:extLst>
                    <a:ext uri="{9D8B030D-6E8A-4147-A177-3AD203B41FA5}">
                      <a16:colId xmlns:a16="http://schemas.microsoft.com/office/drawing/2014/main" val="1800759102"/>
                    </a:ext>
                  </a:extLst>
                </a:gridCol>
              </a:tblGrid>
              <a:tr h="1463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运行环境</a:t>
                      </a:r>
                    </a:p>
                  </a:txBody>
                  <a:tcPr marR="1270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逻辑层</a:t>
                      </a:r>
                    </a:p>
                  </a:txBody>
                  <a:tcPr marL="127000" marR="1270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渲染层</a:t>
                      </a:r>
                    </a:p>
                  </a:txBody>
                  <a:tcPr marL="1270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42146"/>
                  </a:ext>
                </a:extLst>
              </a:tr>
              <a:tr h="2159290">
                <a:tc>
                  <a:txBody>
                    <a:bodyPr/>
                    <a:lstStyle/>
                    <a:p>
                      <a:pPr algn="ctr" latinLnBrk="0"/>
                      <a:r>
                        <a:rPr lang="en-US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</a:p>
                  </a:txBody>
                  <a:tcPr marR="127000" marT="127000" marB="127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Core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0" marR="127000" marT="127000" marB="127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WKWebView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0" marT="127000" marB="127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915793"/>
                  </a:ext>
                </a:extLst>
              </a:tr>
              <a:tr h="2293388"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安卓</a:t>
                      </a:r>
                    </a:p>
                  </a:txBody>
                  <a:tcPr marR="127000" marT="127000" marB="127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V8</a:t>
                      </a:r>
                    </a:p>
                  </a:txBody>
                  <a:tcPr marL="127000" marR="127000" marT="127000" marB="127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Chromium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定制内核</a:t>
                      </a:r>
                    </a:p>
                  </a:txBody>
                  <a:tcPr marL="127000" marT="127000" marB="127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413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684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FC22BE1-88FC-4C59-9E0B-3CD9E562EE11}"/>
              </a:ext>
            </a:extLst>
          </p:cNvPr>
          <p:cNvSpPr/>
          <p:nvPr/>
        </p:nvSpPr>
        <p:spPr>
          <a:xfrm>
            <a:off x="3315270" y="3299767"/>
            <a:ext cx="5425774" cy="4852341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+mn-ea"/>
              </a:rPr>
              <a:t>iOS</a:t>
            </a: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zh-CN" altLang="en-US" sz="3000" dirty="0">
              <a:latin typeface="+mn-ea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59124D4-31C4-42B6-8EF2-8F5AB5BF2F2A}"/>
              </a:ext>
            </a:extLst>
          </p:cNvPr>
          <p:cNvSpPr/>
          <p:nvPr/>
        </p:nvSpPr>
        <p:spPr>
          <a:xfrm>
            <a:off x="3749872" y="5003801"/>
            <a:ext cx="2232474" cy="2768598"/>
          </a:xfrm>
          <a:prstGeom prst="roundRect">
            <a:avLst>
              <a:gd name="adj" fmla="val 11212"/>
            </a:avLst>
          </a:prstGeom>
          <a:solidFill>
            <a:srgbClr val="FF6161"/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+mn-ea"/>
              </a:rPr>
              <a:t>渲染层</a:t>
            </a:r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WKWebView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FC5A487-FDEE-41EE-80C7-CE3D514CE064}"/>
              </a:ext>
            </a:extLst>
          </p:cNvPr>
          <p:cNvSpPr/>
          <p:nvPr/>
        </p:nvSpPr>
        <p:spPr>
          <a:xfrm>
            <a:off x="6113398" y="5003801"/>
            <a:ext cx="2232474" cy="2768598"/>
          </a:xfrm>
          <a:prstGeom prst="roundRect">
            <a:avLst>
              <a:gd name="adj" fmla="val 11212"/>
            </a:avLst>
          </a:prstGeom>
          <a:solidFill>
            <a:srgbClr val="FF6161"/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+mn-ea"/>
              </a:rPr>
              <a:t>逻辑层</a:t>
            </a:r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r>
              <a:rPr lang="en-US" altLang="zh-CN" sz="3200" dirty="0" err="1">
                <a:solidFill>
                  <a:schemeClr val="tx1"/>
                </a:solidFill>
                <a:latin typeface="+mn-ea"/>
              </a:rPr>
              <a:t>JSCore</a:t>
            </a:r>
            <a:endParaRPr lang="en-US" altLang="zh-CN" sz="3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5FA90CD-C7CE-4FC5-9BF3-8049B9CCE29A}"/>
              </a:ext>
            </a:extLst>
          </p:cNvPr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5EFFD8F-8C49-4145-9F64-B4EF541D3D7C}"/>
              </a:ext>
            </a:extLst>
          </p:cNvPr>
          <p:cNvSpPr txBox="1"/>
          <p:nvPr/>
        </p:nvSpPr>
        <p:spPr>
          <a:xfrm>
            <a:off x="1957346" y="1540269"/>
            <a:ext cx="32624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小程序的运行环境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3D4B97C-F3DF-4FB8-B4A0-B5296613C2A2}"/>
              </a:ext>
            </a:extLst>
          </p:cNvPr>
          <p:cNvSpPr/>
          <p:nvPr/>
        </p:nvSpPr>
        <p:spPr>
          <a:xfrm>
            <a:off x="9546956" y="3299767"/>
            <a:ext cx="5425774" cy="4852341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+mn-ea"/>
              </a:rPr>
              <a:t>Android</a:t>
            </a: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zh-CN" altLang="en-US" sz="3000" dirty="0">
              <a:latin typeface="+mn-ea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558E9A7-E0DD-48E2-B944-645FC87F9541}"/>
              </a:ext>
            </a:extLst>
          </p:cNvPr>
          <p:cNvSpPr/>
          <p:nvPr/>
        </p:nvSpPr>
        <p:spPr>
          <a:xfrm>
            <a:off x="9966060" y="5003801"/>
            <a:ext cx="2277601" cy="2768598"/>
          </a:xfrm>
          <a:prstGeom prst="roundRect">
            <a:avLst>
              <a:gd name="adj" fmla="val 11212"/>
            </a:avLst>
          </a:prstGeom>
          <a:solidFill>
            <a:srgbClr val="FF6161"/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+mn-ea"/>
              </a:rPr>
              <a:t>渲染层</a:t>
            </a:r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r>
              <a:rPr lang="en-US" altLang="zh-CN" sz="3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Chromium </a:t>
            </a:r>
            <a:r>
              <a:rPr lang="zh-CN" altLang="en-US" sz="3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定制内核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190E680-1BF0-491D-A0EB-BCFA87E5ACAC}"/>
              </a:ext>
            </a:extLst>
          </p:cNvPr>
          <p:cNvSpPr/>
          <p:nvPr/>
        </p:nvSpPr>
        <p:spPr>
          <a:xfrm>
            <a:off x="12329586" y="5003801"/>
            <a:ext cx="2277601" cy="2768598"/>
          </a:xfrm>
          <a:prstGeom prst="roundRect">
            <a:avLst>
              <a:gd name="adj" fmla="val 11212"/>
            </a:avLst>
          </a:prstGeom>
          <a:solidFill>
            <a:srgbClr val="FF6161"/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+mn-ea"/>
              </a:rPr>
              <a:t>逻辑层</a:t>
            </a:r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r>
              <a:rPr lang="en-US" altLang="zh-CN" sz="3000" dirty="0">
                <a:latin typeface="+mn-ea"/>
              </a:rPr>
              <a:t>V8</a:t>
            </a:r>
          </a:p>
        </p:txBody>
      </p:sp>
    </p:spTree>
    <p:extLst>
      <p:ext uri="{BB962C8B-B14F-4D97-AF65-F5344CB8AC3E}">
        <p14:creationId xmlns:p14="http://schemas.microsoft.com/office/powerpoint/2010/main" val="1683133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8C54FF6E-0D65-46AF-AE0F-839CF84A3440}"/>
              </a:ext>
            </a:extLst>
          </p:cNvPr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88967B-A744-43A0-AB33-50CE6013DA94}"/>
              </a:ext>
            </a:extLst>
          </p:cNvPr>
          <p:cNvSpPr txBox="1"/>
          <p:nvPr/>
        </p:nvSpPr>
        <p:spPr>
          <a:xfrm>
            <a:off x="1957346" y="1540269"/>
            <a:ext cx="28777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微信小程序入口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9D0D7F-B81A-4DE0-BDFB-A07AD7B0A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029" y="2845750"/>
            <a:ext cx="3319302" cy="59009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7E41A9-43B5-4749-A373-4B9F08715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188" y="2845750"/>
            <a:ext cx="3319303" cy="5900981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9B61C867-5318-43B9-A110-A12F7889E720}"/>
              </a:ext>
            </a:extLst>
          </p:cNvPr>
          <p:cNvSpPr/>
          <p:nvPr/>
        </p:nvSpPr>
        <p:spPr>
          <a:xfrm>
            <a:off x="6312097" y="5489901"/>
            <a:ext cx="932624" cy="910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3B352E22-DC3E-41E2-8EED-3AB0B2B98FE7}"/>
              </a:ext>
            </a:extLst>
          </p:cNvPr>
          <p:cNvSpPr/>
          <p:nvPr/>
        </p:nvSpPr>
        <p:spPr>
          <a:xfrm rot="14540359">
            <a:off x="3132964" y="6940786"/>
            <a:ext cx="2033011" cy="354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F8E98C5-7560-492C-8C2C-BFD88532B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6348" y="2845751"/>
            <a:ext cx="3319301" cy="5900979"/>
          </a:xfrm>
          <a:prstGeom prst="rect">
            <a:avLst/>
          </a:prstGeom>
        </p:spPr>
      </p:pic>
      <p:sp>
        <p:nvSpPr>
          <p:cNvPr id="17" name="箭头: 右 16">
            <a:extLst>
              <a:ext uri="{FF2B5EF4-FFF2-40B4-BE49-F238E27FC236}">
                <a16:creationId xmlns:a16="http://schemas.microsoft.com/office/drawing/2014/main" id="{C3776758-AC10-4EDE-BF5D-D78140AD0DDC}"/>
              </a:ext>
            </a:extLst>
          </p:cNvPr>
          <p:cNvSpPr/>
          <p:nvPr/>
        </p:nvSpPr>
        <p:spPr>
          <a:xfrm>
            <a:off x="11111107" y="5483902"/>
            <a:ext cx="932624" cy="910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21139BF-4836-4BFC-A0A9-626567934C5C}"/>
              </a:ext>
            </a:extLst>
          </p:cNvPr>
          <p:cNvSpPr/>
          <p:nvPr/>
        </p:nvSpPr>
        <p:spPr>
          <a:xfrm>
            <a:off x="7575439" y="7829388"/>
            <a:ext cx="3133890" cy="680634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5726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056DC-9548-4EFB-9C3B-5B41CDEB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微信小程序基础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47CBF3-FD0A-426C-9447-4BBEAF60F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5752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8BFC7-A1A9-4319-AA69-126F1E06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微信小程序基础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7C0D087-4242-4C69-8D02-A009743AC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注册小程序账号；</a:t>
            </a:r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搭建开发环境；</a:t>
            </a:r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初始化小程序；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100FC-D150-4508-B4F1-752FFA8A8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STEPS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878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056DC-9548-4EFB-9C3B-5B41CDEB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微信小程序基础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47CBF3-FD0A-426C-9447-4BBEAF60F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注册小程序账号</a:t>
            </a:r>
          </a:p>
        </p:txBody>
      </p:sp>
    </p:spTree>
    <p:extLst>
      <p:ext uri="{BB962C8B-B14F-4D97-AF65-F5344CB8AC3E}">
        <p14:creationId xmlns:p14="http://schemas.microsoft.com/office/powerpoint/2010/main" val="1951285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67C6D3B-D495-4443-89A4-8673DEFB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注册小程序账号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1C4DEA8-D759-48FA-827F-96711B339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在小程序官网注册</a:t>
            </a:r>
            <a:endParaRPr lang="en-US" altLang="zh-CN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altLang="zh-CN" dirty="0">
                <a:hlinkClick r:id="rId3"/>
              </a:rPr>
              <a:t>https://mp.weixin.qq.com/wxopen/waregister?action=step1</a:t>
            </a:r>
            <a:endParaRPr lang="en-US" altLang="zh-CN" dirty="0"/>
          </a:p>
          <a:p>
            <a:r>
              <a:rPr lang="zh-CN" altLang="en-US" dirty="0"/>
              <a:t>注册过微信公众号的邮箱，不能再注册微信小程序账号</a:t>
            </a:r>
            <a:endParaRPr lang="en-US" altLang="zh-CN" dirty="0"/>
          </a:p>
          <a:p>
            <a:r>
              <a:rPr lang="zh-CN" altLang="en-US" dirty="0"/>
              <a:t>注册成功后，在后台，获取小程序的 </a:t>
            </a:r>
            <a:r>
              <a:rPr lang="en-US" altLang="zh-CN" dirty="0" err="1"/>
              <a:t>AppID</a:t>
            </a:r>
            <a:endParaRPr lang="en-US" altLang="zh-CN" dirty="0"/>
          </a:p>
          <a:p>
            <a:pPr lvl="1"/>
            <a:r>
              <a:rPr lang="zh-CN" altLang="en-US" dirty="0"/>
              <a:t>设置 </a:t>
            </a:r>
            <a:r>
              <a:rPr lang="en-US" altLang="zh-CN" dirty="0"/>
              <a:t>-&gt; </a:t>
            </a:r>
            <a:r>
              <a:rPr lang="zh-CN" altLang="en-US" dirty="0"/>
              <a:t>基本设置 </a:t>
            </a:r>
            <a:r>
              <a:rPr lang="en-US" altLang="zh-CN" dirty="0"/>
              <a:t>-&gt; </a:t>
            </a:r>
            <a:r>
              <a:rPr lang="zh-CN" altLang="en-US" dirty="0"/>
              <a:t>账号信息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4D229B-B287-4891-9D14-B562BC80C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131" y="6843850"/>
            <a:ext cx="7613239" cy="2315648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CA424114-93D6-4E1C-8CB6-305EC1ACA365}"/>
              </a:ext>
            </a:extLst>
          </p:cNvPr>
          <p:cNvSpPr/>
          <p:nvPr/>
        </p:nvSpPr>
        <p:spPr>
          <a:xfrm>
            <a:off x="8738763" y="8309835"/>
            <a:ext cx="7363974" cy="680634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8703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056DC-9548-4EFB-9C3B-5B41CDEB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微信小程序基础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47CBF3-FD0A-426C-9447-4BBEAF60F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搭建开发环境</a:t>
            </a:r>
          </a:p>
        </p:txBody>
      </p:sp>
    </p:spTree>
    <p:extLst>
      <p:ext uri="{BB962C8B-B14F-4D97-AF65-F5344CB8AC3E}">
        <p14:creationId xmlns:p14="http://schemas.microsoft.com/office/powerpoint/2010/main" val="775857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7A802BB-9554-4B38-93DA-E591DAD1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下载微信开发者工具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DFC5610-D7AA-43DB-A1C0-609A9F6C4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去小程序官网，下载微信开发者工具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https://developers.weixin.qq.com/miniprogram/dev/devtools/download.html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B3A6B9-2053-4261-996E-2EBAF6946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612" y="4680313"/>
            <a:ext cx="15634850" cy="4769954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ABF21CAD-ED42-415A-9260-6EBCA7A42E58}"/>
              </a:ext>
            </a:extLst>
          </p:cNvPr>
          <p:cNvSpPr/>
          <p:nvPr/>
        </p:nvSpPr>
        <p:spPr>
          <a:xfrm>
            <a:off x="6447294" y="8916054"/>
            <a:ext cx="4215540" cy="450903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4246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8BFC7-A1A9-4319-AA69-126F1E06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7C0D087-4242-4C69-8D02-A009743AC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小程序简介；</a:t>
            </a:r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微信小程序基础；</a:t>
            </a:r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解读初始化项目；</a:t>
            </a:r>
            <a:endParaRPr lang="en-US" altLang="zh-CN" dirty="0"/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项目实践</a:t>
            </a:r>
            <a:endParaRPr lang="en-US" altLang="zh-CN" dirty="0"/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项目发布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100FC-D150-4508-B4F1-752FFA8A8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STEPS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410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056DC-9548-4EFB-9C3B-5B41CDEB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微信小程序基础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47CBF3-FD0A-426C-9447-4BBEAF60F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初始化小程序</a:t>
            </a:r>
          </a:p>
        </p:txBody>
      </p:sp>
    </p:spTree>
    <p:extLst>
      <p:ext uri="{BB962C8B-B14F-4D97-AF65-F5344CB8AC3E}">
        <p14:creationId xmlns:p14="http://schemas.microsoft.com/office/powerpoint/2010/main" val="1960950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FD2F8F5-7898-4762-A43F-FF04C5ACE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920" y="939941"/>
            <a:ext cx="11170160" cy="840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60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EF2574C-4E08-4AD6-B007-47B0E834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初始化微信小程序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D476074-50FB-4860-B21E-17A558B73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项目名称：自定义</a:t>
            </a:r>
            <a:endParaRPr lang="en-US" altLang="zh-CN" dirty="0"/>
          </a:p>
          <a:p>
            <a:r>
              <a:rPr lang="zh-CN" altLang="en-US" dirty="0"/>
              <a:t>目录：设置本地空目录（用来存储初始化后的小程序代码）</a:t>
            </a:r>
            <a:endParaRPr lang="en-US" altLang="zh-CN" dirty="0"/>
          </a:p>
          <a:p>
            <a:r>
              <a:rPr lang="en-US" altLang="zh-CN" dirty="0" err="1"/>
              <a:t>AppID</a:t>
            </a:r>
            <a:r>
              <a:rPr lang="zh-CN" altLang="en-US" dirty="0"/>
              <a:t>：登录小程序后台查看（设置 </a:t>
            </a:r>
            <a:r>
              <a:rPr lang="en-US" altLang="zh-CN" dirty="0"/>
              <a:t>-&gt; </a:t>
            </a:r>
            <a:r>
              <a:rPr lang="zh-CN" altLang="en-US" dirty="0"/>
              <a:t>基本设置</a:t>
            </a:r>
            <a:r>
              <a:rPr lang="en-US" altLang="zh-CN" dirty="0"/>
              <a:t> -&gt; </a:t>
            </a:r>
            <a:r>
              <a:rPr lang="zh-CN" altLang="en-US" dirty="0"/>
              <a:t>账号信息）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开发模式：小程序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后台服务：不使用云服务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语法：</a:t>
            </a:r>
            <a:r>
              <a:rPr lang="en-US" altLang="zh-CN" dirty="0"/>
              <a:t>JavaScript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8016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581E156-2E32-40D8-ABBD-F4A2F6BBC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79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F7EC0D-A769-42B7-BFB4-D4F1A96A9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277" y="4690525"/>
            <a:ext cx="2938984" cy="12107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B62651-01DC-4ADD-B99D-6D2EB49BE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458" y="3175737"/>
            <a:ext cx="3217395" cy="42403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C18ACD2-F2E5-4745-B870-827A90EEB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6264" y="1800334"/>
            <a:ext cx="4349603" cy="7309877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4DB48EF2-2AB1-495A-BD92-46C4D019CED5}"/>
              </a:ext>
            </a:extLst>
          </p:cNvPr>
          <p:cNvSpPr/>
          <p:nvPr/>
        </p:nvSpPr>
        <p:spPr>
          <a:xfrm>
            <a:off x="5363059" y="4881030"/>
            <a:ext cx="974611" cy="829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3E5CF447-B560-4EFD-A8AA-FD978A85D1F1}"/>
              </a:ext>
            </a:extLst>
          </p:cNvPr>
          <p:cNvSpPr/>
          <p:nvPr/>
        </p:nvSpPr>
        <p:spPr>
          <a:xfrm>
            <a:off x="10306641" y="4881029"/>
            <a:ext cx="974611" cy="829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7772964-32D3-4E41-98E2-4DBE00A2408E}"/>
              </a:ext>
            </a:extLst>
          </p:cNvPr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EB1262-2D34-4C00-A4C6-77295F935541}"/>
              </a:ext>
            </a:extLst>
          </p:cNvPr>
          <p:cNvSpPr txBox="1"/>
          <p:nvPr/>
        </p:nvSpPr>
        <p:spPr>
          <a:xfrm>
            <a:off x="1957346" y="1540269"/>
            <a:ext cx="21082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进入小程序</a:t>
            </a:r>
          </a:p>
        </p:txBody>
      </p:sp>
    </p:spTree>
    <p:extLst>
      <p:ext uri="{BB962C8B-B14F-4D97-AF65-F5344CB8AC3E}">
        <p14:creationId xmlns:p14="http://schemas.microsoft.com/office/powerpoint/2010/main" val="1991057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67C6D3B-D495-4443-89A4-8673DEFB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解读初始化项目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861F6A-F92B-4F6F-87FD-B16CB8537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37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8BFC7-A1A9-4319-AA69-126F1E06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解读初始化项目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7C0D087-4242-4C69-8D02-A009743AC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目录结构；</a:t>
            </a:r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生命周期；</a:t>
            </a:r>
          </a:p>
          <a:p>
            <a:pPr marL="771525" indent="-771525">
              <a:buFont typeface="+mj-lt"/>
              <a:buAutoNum type="arabicPeriod"/>
            </a:pPr>
            <a:r>
              <a:rPr lang="en-US" altLang="zh-CN" dirty="0"/>
              <a:t>app </a:t>
            </a:r>
            <a:r>
              <a:rPr lang="zh-CN" altLang="en-US" dirty="0"/>
              <a:t>代码；</a:t>
            </a:r>
            <a:endParaRPr lang="en-US" altLang="zh-CN" dirty="0"/>
          </a:p>
          <a:p>
            <a:pPr marL="771525" indent="-771525">
              <a:buFont typeface="+mj-lt"/>
              <a:buAutoNum type="arabicPeriod"/>
            </a:pPr>
            <a:r>
              <a:rPr lang="en-US" altLang="zh-CN" dirty="0"/>
              <a:t>index </a:t>
            </a:r>
            <a:r>
              <a:rPr lang="zh-CN" altLang="en-US" dirty="0"/>
              <a:t>页面；</a:t>
            </a:r>
            <a:endParaRPr lang="en-US" altLang="zh-CN" dirty="0"/>
          </a:p>
          <a:p>
            <a:pPr marL="771525" indent="-771525">
              <a:buFont typeface="+mj-lt"/>
              <a:buAutoNum type="arabicPeriod"/>
            </a:pPr>
            <a:r>
              <a:rPr lang="en-US" altLang="zh-CN" dirty="0"/>
              <a:t>logs </a:t>
            </a:r>
            <a:r>
              <a:rPr lang="zh-CN" altLang="en-US" dirty="0"/>
              <a:t>页面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100FC-D150-4508-B4F1-752FFA8A8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STEPS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131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67C6D3B-D495-4443-89A4-8673DEFB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解读初始化项目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861F6A-F92B-4F6F-87FD-B16CB8537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目录结构</a:t>
            </a:r>
          </a:p>
        </p:txBody>
      </p:sp>
    </p:spTree>
    <p:extLst>
      <p:ext uri="{BB962C8B-B14F-4D97-AF65-F5344CB8AC3E}">
        <p14:creationId xmlns:p14="http://schemas.microsoft.com/office/powerpoint/2010/main" val="1092922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8C54FF6E-0D65-46AF-AE0F-839CF84A3440}"/>
              </a:ext>
            </a:extLst>
          </p:cNvPr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88967B-A744-43A0-AB33-50CE6013DA94}"/>
              </a:ext>
            </a:extLst>
          </p:cNvPr>
          <p:cNvSpPr txBox="1"/>
          <p:nvPr/>
        </p:nvSpPr>
        <p:spPr>
          <a:xfrm>
            <a:off x="1957346" y="1540269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全局文件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CBD3F30-2B0D-4D2A-9122-8D36DF135A3F}"/>
              </a:ext>
            </a:extLst>
          </p:cNvPr>
          <p:cNvSpPr/>
          <p:nvPr/>
        </p:nvSpPr>
        <p:spPr>
          <a:xfrm>
            <a:off x="3120040" y="3361947"/>
            <a:ext cx="4855560" cy="1457740"/>
          </a:xfrm>
          <a:prstGeom prst="roundRect">
            <a:avLst>
              <a:gd name="adj" fmla="val 11212"/>
            </a:avLst>
          </a:prstGeom>
          <a:solidFill>
            <a:srgbClr val="1EBC8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/>
              <a:t>app.js</a:t>
            </a:r>
            <a:endParaRPr lang="zh-CN" altLang="en-US" sz="30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FABE358-2D9D-4F72-903D-526B6962CFCE}"/>
              </a:ext>
            </a:extLst>
          </p:cNvPr>
          <p:cNvSpPr/>
          <p:nvPr/>
        </p:nvSpPr>
        <p:spPr>
          <a:xfrm>
            <a:off x="3120040" y="5074506"/>
            <a:ext cx="4855560" cy="1457740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app.json</a:t>
            </a:r>
            <a:endParaRPr lang="zh-CN" altLang="en-US" sz="3000" dirty="0">
              <a:latin typeface="+mn-ea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EE7D3E5-8E7C-419C-9298-E654581B9984}"/>
              </a:ext>
            </a:extLst>
          </p:cNvPr>
          <p:cNvSpPr/>
          <p:nvPr/>
        </p:nvSpPr>
        <p:spPr>
          <a:xfrm>
            <a:off x="8178800" y="3361947"/>
            <a:ext cx="6858000" cy="1457740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小程序入口文件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ADDECC5-4944-4FFA-A19A-9861EF21073F}"/>
              </a:ext>
            </a:extLst>
          </p:cNvPr>
          <p:cNvSpPr/>
          <p:nvPr/>
        </p:nvSpPr>
        <p:spPr>
          <a:xfrm>
            <a:off x="8178800" y="5074506"/>
            <a:ext cx="6858000" cy="1457740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小程序全局配置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A66F93F-24FB-4612-812A-D0D33984BFA9}"/>
              </a:ext>
            </a:extLst>
          </p:cNvPr>
          <p:cNvSpPr/>
          <p:nvPr/>
        </p:nvSpPr>
        <p:spPr>
          <a:xfrm>
            <a:off x="3120040" y="6787065"/>
            <a:ext cx="4855560" cy="1457740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app.wxss</a:t>
            </a:r>
            <a:endParaRPr lang="zh-CN" altLang="en-US" sz="3000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32E43B8-7A44-466F-9CA5-06C53214D117}"/>
              </a:ext>
            </a:extLst>
          </p:cNvPr>
          <p:cNvSpPr/>
          <p:nvPr/>
        </p:nvSpPr>
        <p:spPr>
          <a:xfrm>
            <a:off x="8178800" y="6787065"/>
            <a:ext cx="6858000" cy="1457740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小程序全局样式</a:t>
            </a:r>
          </a:p>
        </p:txBody>
      </p:sp>
    </p:spTree>
    <p:extLst>
      <p:ext uri="{BB962C8B-B14F-4D97-AF65-F5344CB8AC3E}">
        <p14:creationId xmlns:p14="http://schemas.microsoft.com/office/powerpoint/2010/main" val="786932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8C54FF6E-0D65-46AF-AE0F-839CF84A3440}"/>
              </a:ext>
            </a:extLst>
          </p:cNvPr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88967B-A744-43A0-AB33-50CE6013DA94}"/>
              </a:ext>
            </a:extLst>
          </p:cNvPr>
          <p:cNvSpPr txBox="1"/>
          <p:nvPr/>
        </p:nvSpPr>
        <p:spPr>
          <a:xfrm>
            <a:off x="1957346" y="1540269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页面文件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CBD3F30-2B0D-4D2A-9122-8D36DF135A3F}"/>
              </a:ext>
            </a:extLst>
          </p:cNvPr>
          <p:cNvSpPr/>
          <p:nvPr/>
        </p:nvSpPr>
        <p:spPr>
          <a:xfrm>
            <a:off x="3120040" y="2481412"/>
            <a:ext cx="4855560" cy="1457740"/>
          </a:xfrm>
          <a:prstGeom prst="roundRect">
            <a:avLst>
              <a:gd name="adj" fmla="val 11212"/>
            </a:avLst>
          </a:prstGeom>
          <a:solidFill>
            <a:srgbClr val="1EBC8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/>
              <a:t>index.js</a:t>
            </a:r>
            <a:endParaRPr lang="zh-CN" altLang="en-US" sz="30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FABE358-2D9D-4F72-903D-526B6962CFCE}"/>
              </a:ext>
            </a:extLst>
          </p:cNvPr>
          <p:cNvSpPr/>
          <p:nvPr/>
        </p:nvSpPr>
        <p:spPr>
          <a:xfrm>
            <a:off x="3120040" y="4193971"/>
            <a:ext cx="4855560" cy="1457740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index.json</a:t>
            </a:r>
            <a:endParaRPr lang="zh-CN" altLang="en-US" sz="3000" dirty="0">
              <a:latin typeface="+mn-ea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EE7D3E5-8E7C-419C-9298-E654581B9984}"/>
              </a:ext>
            </a:extLst>
          </p:cNvPr>
          <p:cNvSpPr/>
          <p:nvPr/>
        </p:nvSpPr>
        <p:spPr>
          <a:xfrm>
            <a:off x="8178800" y="2481412"/>
            <a:ext cx="6858000" cy="1457740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页面入口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ADDECC5-4944-4FFA-A19A-9861EF21073F}"/>
              </a:ext>
            </a:extLst>
          </p:cNvPr>
          <p:cNvSpPr/>
          <p:nvPr/>
        </p:nvSpPr>
        <p:spPr>
          <a:xfrm>
            <a:off x="8178800" y="4193971"/>
            <a:ext cx="6858000" cy="1457740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页面配置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A66F93F-24FB-4612-812A-D0D33984BFA9}"/>
              </a:ext>
            </a:extLst>
          </p:cNvPr>
          <p:cNvSpPr/>
          <p:nvPr/>
        </p:nvSpPr>
        <p:spPr>
          <a:xfrm>
            <a:off x="3120040" y="5906530"/>
            <a:ext cx="4855560" cy="1457740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index.wxml</a:t>
            </a:r>
            <a:endParaRPr lang="zh-CN" altLang="en-US" sz="3000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32E43B8-7A44-466F-9CA5-06C53214D117}"/>
              </a:ext>
            </a:extLst>
          </p:cNvPr>
          <p:cNvSpPr/>
          <p:nvPr/>
        </p:nvSpPr>
        <p:spPr>
          <a:xfrm>
            <a:off x="8178800" y="5906530"/>
            <a:ext cx="6858000" cy="1457740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页面内容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2DA79A1-5CF4-42D5-8F74-F105FA376112}"/>
              </a:ext>
            </a:extLst>
          </p:cNvPr>
          <p:cNvSpPr/>
          <p:nvPr/>
        </p:nvSpPr>
        <p:spPr>
          <a:xfrm>
            <a:off x="3120040" y="7619089"/>
            <a:ext cx="4855560" cy="1457740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index.wxss</a:t>
            </a:r>
            <a:endParaRPr lang="zh-CN" altLang="en-US" sz="3000" dirty="0">
              <a:latin typeface="+mn-ea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803DBD2-FCB0-4481-A6C4-090D9256C597}"/>
              </a:ext>
            </a:extLst>
          </p:cNvPr>
          <p:cNvSpPr/>
          <p:nvPr/>
        </p:nvSpPr>
        <p:spPr>
          <a:xfrm>
            <a:off x="8178800" y="7619089"/>
            <a:ext cx="6858000" cy="1457740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页面样式</a:t>
            </a:r>
          </a:p>
        </p:txBody>
      </p:sp>
    </p:spTree>
    <p:extLst>
      <p:ext uri="{BB962C8B-B14F-4D97-AF65-F5344CB8AC3E}">
        <p14:creationId xmlns:p14="http://schemas.microsoft.com/office/powerpoint/2010/main" val="2439376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056DC-9548-4EFB-9C3B-5B41CDEB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47CBF3-FD0A-426C-9447-4BBEAF60F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465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缺角矩形 51">
            <a:extLst>
              <a:ext uri="{FF2B5EF4-FFF2-40B4-BE49-F238E27FC236}">
                <a16:creationId xmlns:a16="http://schemas.microsoft.com/office/drawing/2014/main" id="{983D33DE-110A-4646-808A-CA817807FC07}"/>
              </a:ext>
            </a:extLst>
          </p:cNvPr>
          <p:cNvSpPr/>
          <p:nvPr/>
        </p:nvSpPr>
        <p:spPr>
          <a:xfrm>
            <a:off x="2609796" y="4418388"/>
            <a:ext cx="2220686" cy="1918608"/>
          </a:xfrm>
          <a:prstGeom prst="plaque">
            <a:avLst/>
          </a:prstGeom>
          <a:solidFill>
            <a:srgbClr val="5C7AFA"/>
          </a:solidFill>
          <a:ln>
            <a:solidFill>
              <a:srgbClr val="3D61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app.json</a:t>
            </a:r>
            <a:endParaRPr lang="zh-CN" altLang="en-US" dirty="0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149A883D-2D43-4B1D-84E0-951453C09376}"/>
              </a:ext>
            </a:extLst>
          </p:cNvPr>
          <p:cNvSpPr/>
          <p:nvPr/>
        </p:nvSpPr>
        <p:spPr>
          <a:xfrm>
            <a:off x="5214781" y="4962826"/>
            <a:ext cx="974611" cy="829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D8E53376-5558-4A8E-B47A-E891CB8C7F20}"/>
              </a:ext>
            </a:extLst>
          </p:cNvPr>
          <p:cNvSpPr/>
          <p:nvPr/>
        </p:nvSpPr>
        <p:spPr>
          <a:xfrm>
            <a:off x="10557887" y="4962826"/>
            <a:ext cx="974611" cy="829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8F0BD7-A3A4-442D-94BC-633B30479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7551" y="1477459"/>
            <a:ext cx="3948982" cy="75606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BFAE6C5-D1CC-4F84-81E7-536C10DFD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319" y="4056161"/>
            <a:ext cx="3538766" cy="2643062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9DA454D-4994-4C64-BFB5-630E47BDED63}"/>
              </a:ext>
            </a:extLst>
          </p:cNvPr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3DAA3A6-D852-4C86-B131-22E913F651C8}"/>
              </a:ext>
            </a:extLst>
          </p:cNvPr>
          <p:cNvSpPr txBox="1"/>
          <p:nvPr/>
        </p:nvSpPr>
        <p:spPr>
          <a:xfrm>
            <a:off x="1957346" y="1540269"/>
            <a:ext cx="39372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全局配置 </a:t>
            </a:r>
            <a:r>
              <a:rPr lang="en-US" altLang="zh-CN" sz="3000" dirty="0"/>
              <a:t>- </a:t>
            </a:r>
            <a:r>
              <a:rPr lang="zh-CN" altLang="en-US" sz="3000" dirty="0"/>
              <a:t>路由与页面</a:t>
            </a:r>
          </a:p>
        </p:txBody>
      </p:sp>
    </p:spTree>
    <p:extLst>
      <p:ext uri="{BB962C8B-B14F-4D97-AF65-F5344CB8AC3E}">
        <p14:creationId xmlns:p14="http://schemas.microsoft.com/office/powerpoint/2010/main" val="2845018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67C6D3B-D495-4443-89A4-8673DEFB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解读初始化项目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861F6A-F92B-4F6F-87FD-B16CB8537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生命周期</a:t>
            </a:r>
          </a:p>
        </p:txBody>
      </p:sp>
    </p:spTree>
    <p:extLst>
      <p:ext uri="{BB962C8B-B14F-4D97-AF65-F5344CB8AC3E}">
        <p14:creationId xmlns:p14="http://schemas.microsoft.com/office/powerpoint/2010/main" val="3488448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8C54FF6E-0D65-46AF-AE0F-839CF84A3440}"/>
              </a:ext>
            </a:extLst>
          </p:cNvPr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88967B-A744-43A0-AB33-50CE6013DA94}"/>
              </a:ext>
            </a:extLst>
          </p:cNvPr>
          <p:cNvSpPr txBox="1"/>
          <p:nvPr/>
        </p:nvSpPr>
        <p:spPr>
          <a:xfrm>
            <a:off x="1957346" y="1540269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生命周期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CBD3F30-2B0D-4D2A-9122-8D36DF135A3F}"/>
              </a:ext>
            </a:extLst>
          </p:cNvPr>
          <p:cNvSpPr/>
          <p:nvPr/>
        </p:nvSpPr>
        <p:spPr>
          <a:xfrm>
            <a:off x="3120040" y="3846038"/>
            <a:ext cx="4855560" cy="2043474"/>
          </a:xfrm>
          <a:prstGeom prst="roundRect">
            <a:avLst>
              <a:gd name="adj" fmla="val 11212"/>
            </a:avLst>
          </a:prstGeom>
          <a:solidFill>
            <a:srgbClr val="1EBC8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小程序的生命周期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FABE358-2D9D-4F72-903D-526B6962CFCE}"/>
              </a:ext>
            </a:extLst>
          </p:cNvPr>
          <p:cNvSpPr/>
          <p:nvPr/>
        </p:nvSpPr>
        <p:spPr>
          <a:xfrm>
            <a:off x="3120040" y="6096479"/>
            <a:ext cx="4855560" cy="2043474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+mn-ea"/>
              </a:rPr>
              <a:t>页面的生命周期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EE7D3E5-8E7C-419C-9298-E654581B9984}"/>
              </a:ext>
            </a:extLst>
          </p:cNvPr>
          <p:cNvSpPr/>
          <p:nvPr/>
        </p:nvSpPr>
        <p:spPr>
          <a:xfrm>
            <a:off x="8178800" y="3846038"/>
            <a:ext cx="6858000" cy="2043474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/>
              <a:t>app.js</a:t>
            </a:r>
            <a:endParaRPr lang="zh-CN" altLang="en-US" sz="30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ADDECC5-4944-4FFA-A19A-9861EF21073F}"/>
              </a:ext>
            </a:extLst>
          </p:cNvPr>
          <p:cNvSpPr/>
          <p:nvPr/>
        </p:nvSpPr>
        <p:spPr>
          <a:xfrm>
            <a:off x="8178800" y="6096479"/>
            <a:ext cx="6858000" cy="2043474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/>
              <a:t>pagename.js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141439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8C54FF6E-0D65-46AF-AE0F-839CF84A3440}"/>
              </a:ext>
            </a:extLst>
          </p:cNvPr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88967B-A744-43A0-AB33-50CE6013DA94}"/>
              </a:ext>
            </a:extLst>
          </p:cNvPr>
          <p:cNvSpPr txBox="1"/>
          <p:nvPr/>
        </p:nvSpPr>
        <p:spPr>
          <a:xfrm>
            <a:off x="1957346" y="1540269"/>
            <a:ext cx="45752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小程序生命周期（</a:t>
            </a:r>
            <a:r>
              <a:rPr lang="en-US" altLang="zh-CN" sz="3000" dirty="0"/>
              <a:t>app.js</a:t>
            </a:r>
            <a:r>
              <a:rPr lang="zh-CN" altLang="en-US" sz="3000" dirty="0"/>
              <a:t>）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CBD3F30-2B0D-4D2A-9122-8D36DF135A3F}"/>
              </a:ext>
            </a:extLst>
          </p:cNvPr>
          <p:cNvSpPr/>
          <p:nvPr/>
        </p:nvSpPr>
        <p:spPr>
          <a:xfrm>
            <a:off x="3120040" y="3361947"/>
            <a:ext cx="4855560" cy="1457740"/>
          </a:xfrm>
          <a:prstGeom prst="roundRect">
            <a:avLst>
              <a:gd name="adj" fmla="val 11212"/>
            </a:avLst>
          </a:prstGeom>
          <a:solidFill>
            <a:srgbClr val="1EBC8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/>
              <a:t>onLaunch</a:t>
            </a:r>
            <a:endParaRPr lang="zh-CN" altLang="en-US" sz="30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FABE358-2D9D-4F72-903D-526B6962CFCE}"/>
              </a:ext>
            </a:extLst>
          </p:cNvPr>
          <p:cNvSpPr/>
          <p:nvPr/>
        </p:nvSpPr>
        <p:spPr>
          <a:xfrm>
            <a:off x="3120040" y="5074506"/>
            <a:ext cx="4855560" cy="1457740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onShow</a:t>
            </a:r>
            <a:endParaRPr lang="zh-CN" altLang="en-US" sz="3000" dirty="0">
              <a:latin typeface="+mn-ea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EE7D3E5-8E7C-419C-9298-E654581B9984}"/>
              </a:ext>
            </a:extLst>
          </p:cNvPr>
          <p:cNvSpPr/>
          <p:nvPr/>
        </p:nvSpPr>
        <p:spPr>
          <a:xfrm>
            <a:off x="8178800" y="3361947"/>
            <a:ext cx="6858000" cy="1457740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effectLst/>
                <a:latin typeface="+mn-ea"/>
                <a:cs typeface="Times New Roman" panose="02020603050405020304" pitchFamily="18" charset="0"/>
              </a:rPr>
              <a:t>小程序启动（</a:t>
            </a:r>
            <a:r>
              <a:rPr lang="zh-CN" altLang="zh-CN" sz="3000" dirty="0">
                <a:effectLst/>
                <a:latin typeface="+mn-ea"/>
                <a:cs typeface="Times New Roman" panose="02020603050405020304" pitchFamily="18" charset="0"/>
              </a:rPr>
              <a:t>全局只调用一次</a:t>
            </a:r>
            <a:r>
              <a:rPr lang="zh-CN" altLang="en-US" sz="3000" dirty="0">
                <a:effectLst/>
                <a:latin typeface="+mn-ea"/>
                <a:cs typeface="Times New Roman" panose="02020603050405020304" pitchFamily="18" charset="0"/>
              </a:rPr>
              <a:t>）</a:t>
            </a:r>
            <a:endParaRPr lang="zh-CN" altLang="en-US" sz="3000" dirty="0">
              <a:latin typeface="+mn-ea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ADDECC5-4944-4FFA-A19A-9861EF21073F}"/>
              </a:ext>
            </a:extLst>
          </p:cNvPr>
          <p:cNvSpPr/>
          <p:nvPr/>
        </p:nvSpPr>
        <p:spPr>
          <a:xfrm>
            <a:off x="8178800" y="5074506"/>
            <a:ext cx="6858000" cy="1457740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初始化完成，从后台切换到前台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A66F93F-24FB-4612-812A-D0D33984BFA9}"/>
              </a:ext>
            </a:extLst>
          </p:cNvPr>
          <p:cNvSpPr/>
          <p:nvPr/>
        </p:nvSpPr>
        <p:spPr>
          <a:xfrm>
            <a:off x="3120040" y="6787065"/>
            <a:ext cx="4855560" cy="1457740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onHide</a:t>
            </a:r>
            <a:endParaRPr lang="zh-CN" altLang="en-US" sz="3000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32E43B8-7A44-466F-9CA5-06C53214D117}"/>
              </a:ext>
            </a:extLst>
          </p:cNvPr>
          <p:cNvSpPr/>
          <p:nvPr/>
        </p:nvSpPr>
        <p:spPr>
          <a:xfrm>
            <a:off x="8178800" y="6787065"/>
            <a:ext cx="6858000" cy="1457740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从前台切换到后台</a:t>
            </a:r>
          </a:p>
        </p:txBody>
      </p:sp>
    </p:spTree>
    <p:extLst>
      <p:ext uri="{BB962C8B-B14F-4D97-AF65-F5344CB8AC3E}">
        <p14:creationId xmlns:p14="http://schemas.microsoft.com/office/powerpoint/2010/main" val="3348093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8C54FF6E-0D65-46AF-AE0F-839CF84A3440}"/>
              </a:ext>
            </a:extLst>
          </p:cNvPr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88967B-A744-43A0-AB33-50CE6013DA94}"/>
              </a:ext>
            </a:extLst>
          </p:cNvPr>
          <p:cNvSpPr txBox="1"/>
          <p:nvPr/>
        </p:nvSpPr>
        <p:spPr>
          <a:xfrm>
            <a:off x="1957346" y="1540269"/>
            <a:ext cx="28777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小程序生命周期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CBD3F30-2B0D-4D2A-9122-8D36DF135A3F}"/>
              </a:ext>
            </a:extLst>
          </p:cNvPr>
          <p:cNvSpPr/>
          <p:nvPr/>
        </p:nvSpPr>
        <p:spPr>
          <a:xfrm>
            <a:off x="2686087" y="4663805"/>
            <a:ext cx="2335363" cy="1959666"/>
          </a:xfrm>
          <a:prstGeom prst="roundRect">
            <a:avLst>
              <a:gd name="adj" fmla="val 11212"/>
            </a:avLst>
          </a:prstGeom>
          <a:solidFill>
            <a:srgbClr val="1EBC8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/>
              <a:t>onLaunch</a:t>
            </a:r>
            <a:endParaRPr lang="zh-CN" altLang="en-US" sz="30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FABE358-2D9D-4F72-903D-526B6962CFCE}"/>
              </a:ext>
            </a:extLst>
          </p:cNvPr>
          <p:cNvSpPr/>
          <p:nvPr/>
        </p:nvSpPr>
        <p:spPr>
          <a:xfrm>
            <a:off x="7652805" y="4663805"/>
            <a:ext cx="2335363" cy="1959666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onShow</a:t>
            </a:r>
            <a:endParaRPr lang="zh-CN" altLang="en-US" sz="3000" dirty="0">
              <a:latin typeface="+mn-ea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A66F93F-24FB-4612-812A-D0D33984BFA9}"/>
              </a:ext>
            </a:extLst>
          </p:cNvPr>
          <p:cNvSpPr/>
          <p:nvPr/>
        </p:nvSpPr>
        <p:spPr>
          <a:xfrm>
            <a:off x="12619524" y="4663805"/>
            <a:ext cx="2335363" cy="1959666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onHide</a:t>
            </a:r>
            <a:endParaRPr lang="zh-CN" altLang="en-US" sz="3000" dirty="0">
              <a:latin typeface="+mn-ea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10266DD7-C68C-4835-B386-FC9FA662FAA8}"/>
              </a:ext>
            </a:extLst>
          </p:cNvPr>
          <p:cNvSpPr/>
          <p:nvPr/>
        </p:nvSpPr>
        <p:spPr>
          <a:xfrm>
            <a:off x="5360735" y="5000458"/>
            <a:ext cx="1952785" cy="12863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初始化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C576D2A0-C147-45DC-B120-BD66784998EE}"/>
              </a:ext>
            </a:extLst>
          </p:cNvPr>
          <p:cNvSpPr/>
          <p:nvPr/>
        </p:nvSpPr>
        <p:spPr>
          <a:xfrm>
            <a:off x="10459189" y="4341842"/>
            <a:ext cx="1689314" cy="1101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切后台</a:t>
            </a:r>
          </a:p>
        </p:txBody>
      </p:sp>
      <p:sp>
        <p:nvSpPr>
          <p:cNvPr id="10" name="箭头: 左 9">
            <a:extLst>
              <a:ext uri="{FF2B5EF4-FFF2-40B4-BE49-F238E27FC236}">
                <a16:creationId xmlns:a16="http://schemas.microsoft.com/office/drawing/2014/main" id="{B6A43DDE-C9E2-48D3-B49F-7150161F3EC1}"/>
              </a:ext>
            </a:extLst>
          </p:cNvPr>
          <p:cNvSpPr/>
          <p:nvPr/>
        </p:nvSpPr>
        <p:spPr>
          <a:xfrm>
            <a:off x="10459189" y="5761834"/>
            <a:ext cx="1689314" cy="11015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切前台</a:t>
            </a:r>
          </a:p>
        </p:txBody>
      </p:sp>
    </p:spTree>
    <p:extLst>
      <p:ext uri="{BB962C8B-B14F-4D97-AF65-F5344CB8AC3E}">
        <p14:creationId xmlns:p14="http://schemas.microsoft.com/office/powerpoint/2010/main" val="4279981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8C54FF6E-0D65-46AF-AE0F-839CF84A3440}"/>
              </a:ext>
            </a:extLst>
          </p:cNvPr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88967B-A744-43A0-AB33-50CE6013DA94}"/>
              </a:ext>
            </a:extLst>
          </p:cNvPr>
          <p:cNvSpPr txBox="1"/>
          <p:nvPr/>
        </p:nvSpPr>
        <p:spPr>
          <a:xfrm>
            <a:off x="1957346" y="1540269"/>
            <a:ext cx="52421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页面生命周期（</a:t>
            </a:r>
            <a:r>
              <a:rPr lang="en-US" altLang="zh-CN" sz="3000" dirty="0"/>
              <a:t>pagename.js</a:t>
            </a:r>
            <a:r>
              <a:rPr lang="zh-CN" altLang="en-US" sz="3000" dirty="0"/>
              <a:t>）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CBD3F30-2B0D-4D2A-9122-8D36DF135A3F}"/>
              </a:ext>
            </a:extLst>
          </p:cNvPr>
          <p:cNvSpPr/>
          <p:nvPr/>
        </p:nvSpPr>
        <p:spPr>
          <a:xfrm>
            <a:off x="3120040" y="2616877"/>
            <a:ext cx="4855560" cy="1127642"/>
          </a:xfrm>
          <a:prstGeom prst="roundRect">
            <a:avLst>
              <a:gd name="adj" fmla="val 11212"/>
            </a:avLst>
          </a:prstGeom>
          <a:solidFill>
            <a:srgbClr val="1EBC8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/>
              <a:t>onLoad</a:t>
            </a:r>
            <a:endParaRPr lang="zh-CN" altLang="en-US" sz="30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FABE358-2D9D-4F72-903D-526B6962CFCE}"/>
              </a:ext>
            </a:extLst>
          </p:cNvPr>
          <p:cNvSpPr/>
          <p:nvPr/>
        </p:nvSpPr>
        <p:spPr>
          <a:xfrm>
            <a:off x="3120040" y="3901296"/>
            <a:ext cx="4855560" cy="1127642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onShow</a:t>
            </a:r>
            <a:endParaRPr lang="zh-CN" altLang="en-US" sz="3000" dirty="0">
              <a:latin typeface="+mn-ea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EE7D3E5-8E7C-419C-9298-E654581B9984}"/>
              </a:ext>
            </a:extLst>
          </p:cNvPr>
          <p:cNvSpPr/>
          <p:nvPr/>
        </p:nvSpPr>
        <p:spPr>
          <a:xfrm>
            <a:off x="8178800" y="2616877"/>
            <a:ext cx="6858000" cy="1127642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页面加载（一次）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ADDECC5-4944-4FFA-A19A-9861EF21073F}"/>
              </a:ext>
            </a:extLst>
          </p:cNvPr>
          <p:cNvSpPr/>
          <p:nvPr/>
        </p:nvSpPr>
        <p:spPr>
          <a:xfrm>
            <a:off x="8178800" y="3901296"/>
            <a:ext cx="6858000" cy="1127642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页面显示（切前台）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A66F93F-24FB-4612-812A-D0D33984BFA9}"/>
              </a:ext>
            </a:extLst>
          </p:cNvPr>
          <p:cNvSpPr/>
          <p:nvPr/>
        </p:nvSpPr>
        <p:spPr>
          <a:xfrm>
            <a:off x="3120040" y="5185715"/>
            <a:ext cx="4855560" cy="1127642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onReady</a:t>
            </a:r>
            <a:endParaRPr lang="zh-CN" altLang="en-US" sz="3000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32E43B8-7A44-466F-9CA5-06C53214D117}"/>
              </a:ext>
            </a:extLst>
          </p:cNvPr>
          <p:cNvSpPr/>
          <p:nvPr/>
        </p:nvSpPr>
        <p:spPr>
          <a:xfrm>
            <a:off x="8178800" y="5185715"/>
            <a:ext cx="6858000" cy="1127642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页面就绪（一次）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2DA79A1-5CF4-42D5-8F74-F105FA376112}"/>
              </a:ext>
            </a:extLst>
          </p:cNvPr>
          <p:cNvSpPr/>
          <p:nvPr/>
        </p:nvSpPr>
        <p:spPr>
          <a:xfrm>
            <a:off x="3120040" y="6470134"/>
            <a:ext cx="4855560" cy="1127642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onHide</a:t>
            </a:r>
            <a:endParaRPr lang="zh-CN" altLang="en-US" sz="3000" dirty="0">
              <a:latin typeface="+mn-ea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803DBD2-FCB0-4481-A6C4-090D9256C597}"/>
              </a:ext>
            </a:extLst>
          </p:cNvPr>
          <p:cNvSpPr/>
          <p:nvPr/>
        </p:nvSpPr>
        <p:spPr>
          <a:xfrm>
            <a:off x="8178800" y="6470134"/>
            <a:ext cx="6858000" cy="1127642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页面隐藏（切后台）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E35B03E-3D7B-4AFE-B35F-BBEBD933C661}"/>
              </a:ext>
            </a:extLst>
          </p:cNvPr>
          <p:cNvSpPr/>
          <p:nvPr/>
        </p:nvSpPr>
        <p:spPr>
          <a:xfrm>
            <a:off x="3120040" y="7754554"/>
            <a:ext cx="4855560" cy="1127642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onUnload</a:t>
            </a:r>
            <a:endParaRPr lang="zh-CN" altLang="en-US" sz="3000" dirty="0">
              <a:latin typeface="+mn-ea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A06385B-3FA3-4A74-A39A-4BF4DEDD7B4D}"/>
              </a:ext>
            </a:extLst>
          </p:cNvPr>
          <p:cNvSpPr/>
          <p:nvPr/>
        </p:nvSpPr>
        <p:spPr>
          <a:xfrm>
            <a:off x="8178800" y="7754554"/>
            <a:ext cx="6858000" cy="1127642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页面卸载（一次）</a:t>
            </a:r>
          </a:p>
        </p:txBody>
      </p:sp>
    </p:spTree>
    <p:extLst>
      <p:ext uri="{BB962C8B-B14F-4D97-AF65-F5344CB8AC3E}">
        <p14:creationId xmlns:p14="http://schemas.microsoft.com/office/powerpoint/2010/main" val="3472995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8C54FF6E-0D65-46AF-AE0F-839CF84A3440}"/>
              </a:ext>
            </a:extLst>
          </p:cNvPr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88967B-A744-43A0-AB33-50CE6013DA94}"/>
              </a:ext>
            </a:extLst>
          </p:cNvPr>
          <p:cNvSpPr txBox="1"/>
          <p:nvPr/>
        </p:nvSpPr>
        <p:spPr>
          <a:xfrm>
            <a:off x="1957346" y="1540269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页面生命周期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CBD3F30-2B0D-4D2A-9122-8D36DF135A3F}"/>
              </a:ext>
            </a:extLst>
          </p:cNvPr>
          <p:cNvSpPr/>
          <p:nvPr/>
        </p:nvSpPr>
        <p:spPr>
          <a:xfrm>
            <a:off x="2701585" y="5025960"/>
            <a:ext cx="2335363" cy="1051281"/>
          </a:xfrm>
          <a:prstGeom prst="roundRect">
            <a:avLst>
              <a:gd name="adj" fmla="val 11212"/>
            </a:avLst>
          </a:prstGeom>
          <a:solidFill>
            <a:srgbClr val="1EBC8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/>
              <a:t>onLoad</a:t>
            </a:r>
            <a:endParaRPr lang="zh-CN" altLang="en-US" sz="30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FABE358-2D9D-4F72-903D-526B6962CFCE}"/>
              </a:ext>
            </a:extLst>
          </p:cNvPr>
          <p:cNvSpPr/>
          <p:nvPr/>
        </p:nvSpPr>
        <p:spPr>
          <a:xfrm>
            <a:off x="7668303" y="5025961"/>
            <a:ext cx="2335363" cy="1051280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onShow</a:t>
            </a:r>
            <a:endParaRPr lang="zh-CN" altLang="en-US" sz="3000" dirty="0">
              <a:latin typeface="+mn-ea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A66F93F-24FB-4612-812A-D0D33984BFA9}"/>
              </a:ext>
            </a:extLst>
          </p:cNvPr>
          <p:cNvSpPr/>
          <p:nvPr/>
        </p:nvSpPr>
        <p:spPr>
          <a:xfrm>
            <a:off x="12635022" y="5025960"/>
            <a:ext cx="2335363" cy="1051281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onReady</a:t>
            </a:r>
            <a:endParaRPr lang="zh-CN" altLang="en-US" sz="3000" dirty="0">
              <a:latin typeface="+mn-ea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10266DD7-C68C-4835-B386-FC9FA662FAA8}"/>
              </a:ext>
            </a:extLst>
          </p:cNvPr>
          <p:cNvSpPr/>
          <p:nvPr/>
        </p:nvSpPr>
        <p:spPr>
          <a:xfrm>
            <a:off x="5376233" y="5025960"/>
            <a:ext cx="1952785" cy="1101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页面载入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8A23387D-8D00-417A-9C52-CF2CABCB4302}"/>
              </a:ext>
            </a:extLst>
          </p:cNvPr>
          <p:cNvSpPr/>
          <p:nvPr/>
        </p:nvSpPr>
        <p:spPr>
          <a:xfrm>
            <a:off x="10342951" y="5025960"/>
            <a:ext cx="1952785" cy="1101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初次渲染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27F4CFB-CD7A-4B19-8592-2D36F04FB765}"/>
              </a:ext>
            </a:extLst>
          </p:cNvPr>
          <p:cNvSpPr/>
          <p:nvPr/>
        </p:nvSpPr>
        <p:spPr>
          <a:xfrm>
            <a:off x="7668301" y="8061281"/>
            <a:ext cx="2335363" cy="1051279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onHide</a:t>
            </a:r>
            <a:endParaRPr lang="zh-CN" altLang="en-US" sz="3000" dirty="0">
              <a:latin typeface="+mn-ea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281EF12-3F39-4132-9E03-12954609475C}"/>
              </a:ext>
            </a:extLst>
          </p:cNvPr>
          <p:cNvSpPr/>
          <p:nvPr/>
        </p:nvSpPr>
        <p:spPr>
          <a:xfrm>
            <a:off x="7668302" y="1713629"/>
            <a:ext cx="2335362" cy="1051279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onUnload</a:t>
            </a:r>
            <a:endParaRPr lang="zh-CN" altLang="en-US" sz="3000" dirty="0">
              <a:latin typeface="+mn-ea"/>
            </a:endParaRPr>
          </a:p>
        </p:txBody>
      </p:sp>
      <p:sp>
        <p:nvSpPr>
          <p:cNvPr id="15" name="箭头: 上 14">
            <a:extLst>
              <a:ext uri="{FF2B5EF4-FFF2-40B4-BE49-F238E27FC236}">
                <a16:creationId xmlns:a16="http://schemas.microsoft.com/office/drawing/2014/main" id="{35FD7DF7-61D3-4D33-84CA-11FA454D3AAC}"/>
              </a:ext>
            </a:extLst>
          </p:cNvPr>
          <p:cNvSpPr/>
          <p:nvPr/>
        </p:nvSpPr>
        <p:spPr>
          <a:xfrm>
            <a:off x="9143999" y="6352825"/>
            <a:ext cx="1084882" cy="1524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切前台</a:t>
            </a:r>
          </a:p>
        </p:txBody>
      </p:sp>
      <p:sp>
        <p:nvSpPr>
          <p:cNvPr id="17" name="箭头: 上 16">
            <a:extLst>
              <a:ext uri="{FF2B5EF4-FFF2-40B4-BE49-F238E27FC236}">
                <a16:creationId xmlns:a16="http://schemas.microsoft.com/office/drawing/2014/main" id="{1EFBA3FA-9A01-4F65-BCAA-4E0085F69A42}"/>
              </a:ext>
            </a:extLst>
          </p:cNvPr>
          <p:cNvSpPr/>
          <p:nvPr/>
        </p:nvSpPr>
        <p:spPr>
          <a:xfrm>
            <a:off x="8293541" y="2928935"/>
            <a:ext cx="1084882" cy="19126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页面卸载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E94FD3AE-6A6E-4397-9D45-A4A3EEE74C68}"/>
              </a:ext>
            </a:extLst>
          </p:cNvPr>
          <p:cNvSpPr/>
          <p:nvPr/>
        </p:nvSpPr>
        <p:spPr>
          <a:xfrm>
            <a:off x="7437509" y="6352825"/>
            <a:ext cx="1084882" cy="1524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切后台</a:t>
            </a:r>
          </a:p>
        </p:txBody>
      </p:sp>
    </p:spTree>
    <p:extLst>
      <p:ext uri="{BB962C8B-B14F-4D97-AF65-F5344CB8AC3E}">
        <p14:creationId xmlns:p14="http://schemas.microsoft.com/office/powerpoint/2010/main" val="3652264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5" grpId="0" animBg="1"/>
      <p:bldP spid="17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810C52-F337-4C17-BDD6-E19ED588B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086" y="3546993"/>
            <a:ext cx="10717826" cy="2256383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F77B48B3-1380-4F85-B82A-EE90733CE754}"/>
              </a:ext>
            </a:extLst>
          </p:cNvPr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D19EF4-820E-4029-8CBE-6AE6825317DD}"/>
              </a:ext>
            </a:extLst>
          </p:cNvPr>
          <p:cNvSpPr txBox="1"/>
          <p:nvPr/>
        </p:nvSpPr>
        <p:spPr>
          <a:xfrm>
            <a:off x="1957346" y="1540269"/>
            <a:ext cx="52725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页面生命周期函数的调用顺序</a:t>
            </a:r>
            <a:r>
              <a:rPr lang="en-US" altLang="zh-CN" sz="3000" dirty="0"/>
              <a:t> </a:t>
            </a:r>
            <a:endParaRPr lang="zh-CN" altLang="en-US" sz="30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BF8A5DC-FD7A-4C05-A761-AEF2CDE820E7}"/>
              </a:ext>
            </a:extLst>
          </p:cNvPr>
          <p:cNvSpPr/>
          <p:nvPr/>
        </p:nvSpPr>
        <p:spPr>
          <a:xfrm>
            <a:off x="3785086" y="6848401"/>
            <a:ext cx="2366191" cy="1127642"/>
          </a:xfrm>
          <a:prstGeom prst="roundRect">
            <a:avLst>
              <a:gd name="adj" fmla="val 11212"/>
            </a:avLst>
          </a:prstGeom>
          <a:solidFill>
            <a:srgbClr val="1EBC8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/>
              <a:t>onLoad</a:t>
            </a:r>
            <a:endParaRPr lang="zh-CN" altLang="en-US" sz="30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AFD01FD-2816-4B3D-9A13-06AA2E99D162}"/>
              </a:ext>
            </a:extLst>
          </p:cNvPr>
          <p:cNvSpPr/>
          <p:nvPr/>
        </p:nvSpPr>
        <p:spPr>
          <a:xfrm>
            <a:off x="12136721" y="6848401"/>
            <a:ext cx="2366191" cy="1127642"/>
          </a:xfrm>
          <a:prstGeom prst="roundRect">
            <a:avLst>
              <a:gd name="adj" fmla="val 11212"/>
            </a:avLst>
          </a:prstGeom>
          <a:solidFill>
            <a:srgbClr val="1EBC8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/>
              <a:t>onReady</a:t>
            </a:r>
            <a:endParaRPr lang="zh-CN" altLang="en-US" sz="30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3F355B9-43C9-45EA-A12B-072850F3A9C6}"/>
              </a:ext>
            </a:extLst>
          </p:cNvPr>
          <p:cNvSpPr/>
          <p:nvPr/>
        </p:nvSpPr>
        <p:spPr>
          <a:xfrm>
            <a:off x="7960903" y="6848401"/>
            <a:ext cx="2366191" cy="1127642"/>
          </a:xfrm>
          <a:prstGeom prst="roundRect">
            <a:avLst>
              <a:gd name="adj" fmla="val 11212"/>
            </a:avLst>
          </a:prstGeom>
          <a:solidFill>
            <a:srgbClr val="1EBC8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/>
              <a:t>onShow</a:t>
            </a:r>
            <a:endParaRPr lang="zh-CN" altLang="en-US" sz="3000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3509CFE8-887F-465C-98A9-70CCFE2AE7AB}"/>
              </a:ext>
            </a:extLst>
          </p:cNvPr>
          <p:cNvSpPr/>
          <p:nvPr/>
        </p:nvSpPr>
        <p:spPr>
          <a:xfrm>
            <a:off x="6660923" y="7094110"/>
            <a:ext cx="846666" cy="644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96186E95-B956-4F49-B55D-A4D05AC2142B}"/>
              </a:ext>
            </a:extLst>
          </p:cNvPr>
          <p:cNvSpPr/>
          <p:nvPr/>
        </p:nvSpPr>
        <p:spPr>
          <a:xfrm>
            <a:off x="10808574" y="7090010"/>
            <a:ext cx="846666" cy="644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324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F77B48B3-1380-4F85-B82A-EE90733CE754}"/>
              </a:ext>
            </a:extLst>
          </p:cNvPr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D19EF4-820E-4029-8CBE-6AE6825317DD}"/>
              </a:ext>
            </a:extLst>
          </p:cNvPr>
          <p:cNvSpPr txBox="1"/>
          <p:nvPr/>
        </p:nvSpPr>
        <p:spPr>
          <a:xfrm>
            <a:off x="1957346" y="1540269"/>
            <a:ext cx="52725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页面生命周期函数的调用顺序</a:t>
            </a:r>
            <a:r>
              <a:rPr lang="en-US" altLang="zh-CN" sz="3000" dirty="0"/>
              <a:t> </a:t>
            </a:r>
            <a:endParaRPr lang="zh-CN" altLang="en-US" sz="3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A08E4D5-D941-4389-B729-1D09FEA0C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766" y="2351548"/>
            <a:ext cx="12152466" cy="6903657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8D44EE4F-2917-488C-A345-ECD3219BBDB0}"/>
              </a:ext>
            </a:extLst>
          </p:cNvPr>
          <p:cNvSpPr/>
          <p:nvPr/>
        </p:nvSpPr>
        <p:spPr>
          <a:xfrm>
            <a:off x="14459919" y="4322087"/>
            <a:ext cx="666427" cy="65286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6D35831-4B13-45C6-8668-0A768BC35F2F}"/>
              </a:ext>
            </a:extLst>
          </p:cNvPr>
          <p:cNvSpPr/>
          <p:nvPr/>
        </p:nvSpPr>
        <p:spPr>
          <a:xfrm>
            <a:off x="14459919" y="5149788"/>
            <a:ext cx="666427" cy="65286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BE01B34-98BD-40D1-979F-7C09EBB055A0}"/>
              </a:ext>
            </a:extLst>
          </p:cNvPr>
          <p:cNvSpPr/>
          <p:nvPr/>
        </p:nvSpPr>
        <p:spPr>
          <a:xfrm>
            <a:off x="14459918" y="7859408"/>
            <a:ext cx="666427" cy="65286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47056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A6AA432-8A14-4885-AEE1-2FC79FCF174E}"/>
              </a:ext>
            </a:extLst>
          </p:cNvPr>
          <p:cNvSpPr/>
          <p:nvPr/>
        </p:nvSpPr>
        <p:spPr>
          <a:xfrm>
            <a:off x="4756215" y="3292571"/>
            <a:ext cx="11005561" cy="5463968"/>
          </a:xfrm>
          <a:prstGeom prst="roundRect">
            <a:avLst>
              <a:gd name="adj" fmla="val 11212"/>
            </a:avLst>
          </a:prstGeom>
          <a:solidFill>
            <a:srgbClr val="137B5B"/>
          </a:solidFill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A43C8ED-D866-4FEB-B0BA-736DC6B37852}"/>
              </a:ext>
            </a:extLst>
          </p:cNvPr>
          <p:cNvSpPr/>
          <p:nvPr/>
        </p:nvSpPr>
        <p:spPr>
          <a:xfrm>
            <a:off x="8911528" y="3695607"/>
            <a:ext cx="6514742" cy="2107769"/>
          </a:xfrm>
          <a:prstGeom prst="roundRect">
            <a:avLst>
              <a:gd name="adj" fmla="val 11212"/>
            </a:avLst>
          </a:prstGeom>
          <a:solidFill>
            <a:srgbClr val="20C697"/>
          </a:solidFill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dirty="0"/>
          </a:p>
        </p:txBody>
      </p:sp>
      <p:sp>
        <p:nvSpPr>
          <p:cNvPr id="12" name="缺角矩形 11">
            <a:extLst>
              <a:ext uri="{FF2B5EF4-FFF2-40B4-BE49-F238E27FC236}">
                <a16:creationId xmlns:a16="http://schemas.microsoft.com/office/drawing/2014/main" id="{62069EB7-38E7-4F46-B4BC-889379EAC5AE}"/>
              </a:ext>
            </a:extLst>
          </p:cNvPr>
          <p:cNvSpPr/>
          <p:nvPr/>
        </p:nvSpPr>
        <p:spPr>
          <a:xfrm>
            <a:off x="2668260" y="4080065"/>
            <a:ext cx="1872380" cy="1087457"/>
          </a:xfrm>
          <a:prstGeom prst="plaque">
            <a:avLst/>
          </a:prstGeom>
          <a:solidFill>
            <a:srgbClr val="5C7AFA"/>
          </a:solidFill>
          <a:ln>
            <a:solidFill>
              <a:srgbClr val="3D61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onLaunch</a:t>
            </a:r>
            <a:endParaRPr lang="zh-CN" altLang="en-US" sz="2400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2633AC68-32D1-4246-8827-45E79B6ABD56}"/>
              </a:ext>
            </a:extLst>
          </p:cNvPr>
          <p:cNvSpPr/>
          <p:nvPr/>
        </p:nvSpPr>
        <p:spPr>
          <a:xfrm>
            <a:off x="5071892" y="3890011"/>
            <a:ext cx="1582064" cy="971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onShow</a:t>
            </a:r>
            <a:endParaRPr lang="zh-CN" altLang="en-US" sz="24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CBFD6A2-6ED0-47BF-8DEF-192B0133990B}"/>
              </a:ext>
            </a:extLst>
          </p:cNvPr>
          <p:cNvSpPr/>
          <p:nvPr/>
        </p:nvSpPr>
        <p:spPr>
          <a:xfrm>
            <a:off x="11314829" y="4080065"/>
            <a:ext cx="3686557" cy="1327168"/>
          </a:xfrm>
          <a:prstGeom prst="roundRect">
            <a:avLst>
              <a:gd name="adj" fmla="val 11212"/>
            </a:avLst>
          </a:prstGeom>
          <a:solidFill>
            <a:srgbClr val="FFC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 Page1</a:t>
            </a: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C94FDEB4-74E3-4A65-BDDB-A026003330A9}"/>
              </a:ext>
            </a:extLst>
          </p:cNvPr>
          <p:cNvSpPr/>
          <p:nvPr/>
        </p:nvSpPr>
        <p:spPr>
          <a:xfrm>
            <a:off x="9240646" y="3884062"/>
            <a:ext cx="1810763" cy="971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onShow</a:t>
            </a:r>
            <a:endParaRPr lang="zh-CN" altLang="en-US" sz="2400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017CB36-FDB6-44E6-B350-41A4CAB94BF4}"/>
              </a:ext>
            </a:extLst>
          </p:cNvPr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74D4387-B6D2-4A9C-9F3B-FFFD51EFCB0D}"/>
              </a:ext>
            </a:extLst>
          </p:cNvPr>
          <p:cNvSpPr txBox="1"/>
          <p:nvPr/>
        </p:nvSpPr>
        <p:spPr>
          <a:xfrm>
            <a:off x="1957346" y="1540269"/>
            <a:ext cx="36471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微信小程序启动流程</a:t>
            </a:r>
          </a:p>
        </p:txBody>
      </p:sp>
      <p:sp>
        <p:nvSpPr>
          <p:cNvPr id="11" name="缺角矩形 10">
            <a:extLst>
              <a:ext uri="{FF2B5EF4-FFF2-40B4-BE49-F238E27FC236}">
                <a16:creationId xmlns:a16="http://schemas.microsoft.com/office/drawing/2014/main" id="{7F431177-3E9A-4131-AB86-018AA1D5E6EB}"/>
              </a:ext>
            </a:extLst>
          </p:cNvPr>
          <p:cNvSpPr/>
          <p:nvPr/>
        </p:nvSpPr>
        <p:spPr>
          <a:xfrm>
            <a:off x="7108819" y="3695607"/>
            <a:ext cx="1670999" cy="1087457"/>
          </a:xfrm>
          <a:prstGeom prst="plaque">
            <a:avLst/>
          </a:prstGeom>
          <a:solidFill>
            <a:srgbClr val="5C7AFA"/>
          </a:solidFill>
          <a:ln>
            <a:solidFill>
              <a:srgbClr val="3D61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onLoad</a:t>
            </a:r>
            <a:endParaRPr lang="zh-CN" altLang="en-US" sz="2400" dirty="0"/>
          </a:p>
        </p:txBody>
      </p:sp>
      <p:sp>
        <p:nvSpPr>
          <p:cNvPr id="17" name="缺角矩形 16">
            <a:extLst>
              <a:ext uri="{FF2B5EF4-FFF2-40B4-BE49-F238E27FC236}">
                <a16:creationId xmlns:a16="http://schemas.microsoft.com/office/drawing/2014/main" id="{B5356E6C-6FDC-4268-B26C-54A0B5055005}"/>
              </a:ext>
            </a:extLst>
          </p:cNvPr>
          <p:cNvSpPr/>
          <p:nvPr/>
        </p:nvSpPr>
        <p:spPr>
          <a:xfrm>
            <a:off x="12673495" y="4329100"/>
            <a:ext cx="1848417" cy="838422"/>
          </a:xfrm>
          <a:prstGeom prst="plaque">
            <a:avLst/>
          </a:prstGeom>
          <a:solidFill>
            <a:srgbClr val="5C7AFA"/>
          </a:solidFill>
          <a:ln>
            <a:solidFill>
              <a:srgbClr val="3D61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onReady</a:t>
            </a:r>
            <a:endParaRPr lang="zh-CN" altLang="en-US" sz="2400" dirty="0"/>
          </a:p>
        </p:txBody>
      </p:sp>
      <p:sp>
        <p:nvSpPr>
          <p:cNvPr id="19" name="箭头: 左 18">
            <a:extLst>
              <a:ext uri="{FF2B5EF4-FFF2-40B4-BE49-F238E27FC236}">
                <a16:creationId xmlns:a16="http://schemas.microsoft.com/office/drawing/2014/main" id="{14C7709C-85B2-41FD-82B0-747D7BE15E9B}"/>
              </a:ext>
            </a:extLst>
          </p:cNvPr>
          <p:cNvSpPr/>
          <p:nvPr/>
        </p:nvSpPr>
        <p:spPr>
          <a:xfrm>
            <a:off x="5071892" y="4623794"/>
            <a:ext cx="1582064" cy="971047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onHide</a:t>
            </a:r>
            <a:endParaRPr lang="zh-CN" altLang="en-US" sz="2400" dirty="0"/>
          </a:p>
        </p:txBody>
      </p:sp>
      <p:sp>
        <p:nvSpPr>
          <p:cNvPr id="42" name="箭头: 左 41">
            <a:extLst>
              <a:ext uri="{FF2B5EF4-FFF2-40B4-BE49-F238E27FC236}">
                <a16:creationId xmlns:a16="http://schemas.microsoft.com/office/drawing/2014/main" id="{A77E127B-76CE-4407-8301-EB3341A0A043}"/>
              </a:ext>
            </a:extLst>
          </p:cNvPr>
          <p:cNvSpPr/>
          <p:nvPr/>
        </p:nvSpPr>
        <p:spPr>
          <a:xfrm>
            <a:off x="9174948" y="4680128"/>
            <a:ext cx="1810763" cy="971047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onHide</a:t>
            </a:r>
            <a:endParaRPr lang="zh-CN" altLang="en-US" sz="2400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3063890-12F5-4C64-B347-8B6646A2D947}"/>
              </a:ext>
            </a:extLst>
          </p:cNvPr>
          <p:cNvSpPr/>
          <p:nvPr/>
        </p:nvSpPr>
        <p:spPr>
          <a:xfrm>
            <a:off x="2402237" y="2448732"/>
            <a:ext cx="4365054" cy="6463942"/>
          </a:xfrm>
          <a:prstGeom prst="roundRect">
            <a:avLst>
              <a:gd name="adj" fmla="val 4325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79C88AB-8159-417F-A4D8-97792ECFB946}"/>
              </a:ext>
            </a:extLst>
          </p:cNvPr>
          <p:cNvSpPr/>
          <p:nvPr/>
        </p:nvSpPr>
        <p:spPr>
          <a:xfrm>
            <a:off x="6986999" y="2448732"/>
            <a:ext cx="8898764" cy="6463942"/>
          </a:xfrm>
          <a:prstGeom prst="roundRect">
            <a:avLst>
              <a:gd name="adj" fmla="val 4325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0F825D9-1FD9-41F6-90BB-BBA1CA84185F}"/>
              </a:ext>
            </a:extLst>
          </p:cNvPr>
          <p:cNvSpPr txBox="1"/>
          <p:nvPr/>
        </p:nvSpPr>
        <p:spPr>
          <a:xfrm>
            <a:off x="2485460" y="2618029"/>
            <a:ext cx="28777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小程序生命周期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964F99C-052C-4D09-8C07-346958B72832}"/>
              </a:ext>
            </a:extLst>
          </p:cNvPr>
          <p:cNvSpPr txBox="1"/>
          <p:nvPr/>
        </p:nvSpPr>
        <p:spPr>
          <a:xfrm>
            <a:off x="7095343" y="2593652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页面生命周期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82D80193-FEF8-4EE2-B365-C34D7EA91427}"/>
              </a:ext>
            </a:extLst>
          </p:cNvPr>
          <p:cNvSpPr/>
          <p:nvPr/>
        </p:nvSpPr>
        <p:spPr>
          <a:xfrm>
            <a:off x="8912645" y="6271593"/>
            <a:ext cx="6514742" cy="2107769"/>
          </a:xfrm>
          <a:prstGeom prst="roundRect">
            <a:avLst>
              <a:gd name="adj" fmla="val 11212"/>
            </a:avLst>
          </a:prstGeom>
          <a:solidFill>
            <a:srgbClr val="20C697"/>
          </a:solidFill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dirty="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C11E48B7-3F32-4608-9A42-C8A6F170CEFD}"/>
              </a:ext>
            </a:extLst>
          </p:cNvPr>
          <p:cNvSpPr/>
          <p:nvPr/>
        </p:nvSpPr>
        <p:spPr>
          <a:xfrm>
            <a:off x="11315946" y="6656051"/>
            <a:ext cx="3686557" cy="1327168"/>
          </a:xfrm>
          <a:prstGeom prst="roundRect">
            <a:avLst>
              <a:gd name="adj" fmla="val 11212"/>
            </a:avLst>
          </a:prstGeom>
          <a:solidFill>
            <a:srgbClr val="FFC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 Page2</a:t>
            </a:r>
          </a:p>
        </p:txBody>
      </p:sp>
      <p:sp>
        <p:nvSpPr>
          <p:cNvPr id="57" name="缺角矩形 56">
            <a:extLst>
              <a:ext uri="{FF2B5EF4-FFF2-40B4-BE49-F238E27FC236}">
                <a16:creationId xmlns:a16="http://schemas.microsoft.com/office/drawing/2014/main" id="{1B4A0F0E-3D7A-4083-AF46-F0B60E0E8C2B}"/>
              </a:ext>
            </a:extLst>
          </p:cNvPr>
          <p:cNvSpPr/>
          <p:nvPr/>
        </p:nvSpPr>
        <p:spPr>
          <a:xfrm>
            <a:off x="7095343" y="4783064"/>
            <a:ext cx="1670999" cy="1087457"/>
          </a:xfrm>
          <a:prstGeom prst="plaque">
            <a:avLst/>
          </a:prstGeom>
          <a:solidFill>
            <a:srgbClr val="5C7AFA"/>
          </a:solidFill>
          <a:ln>
            <a:solidFill>
              <a:srgbClr val="3D61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onUnload</a:t>
            </a:r>
            <a:endParaRPr lang="zh-CN" altLang="en-US" sz="2400" dirty="0"/>
          </a:p>
        </p:txBody>
      </p:sp>
      <p:sp>
        <p:nvSpPr>
          <p:cNvPr id="58" name="缺角矩形 57">
            <a:extLst>
              <a:ext uri="{FF2B5EF4-FFF2-40B4-BE49-F238E27FC236}">
                <a16:creationId xmlns:a16="http://schemas.microsoft.com/office/drawing/2014/main" id="{65521EF1-7CEE-4E07-835F-9B40D1CECABE}"/>
              </a:ext>
            </a:extLst>
          </p:cNvPr>
          <p:cNvSpPr/>
          <p:nvPr/>
        </p:nvSpPr>
        <p:spPr>
          <a:xfrm>
            <a:off x="7138814" y="6271593"/>
            <a:ext cx="1670999" cy="1087457"/>
          </a:xfrm>
          <a:prstGeom prst="plaque">
            <a:avLst/>
          </a:prstGeom>
          <a:solidFill>
            <a:srgbClr val="5C7AFA"/>
          </a:solidFill>
          <a:ln>
            <a:solidFill>
              <a:srgbClr val="3D61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onLoad</a:t>
            </a:r>
            <a:endParaRPr lang="zh-CN" altLang="en-US" sz="2400" dirty="0"/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0CA85FBB-FDFF-48A7-A561-A99D3E6D7947}"/>
              </a:ext>
            </a:extLst>
          </p:cNvPr>
          <p:cNvSpPr/>
          <p:nvPr/>
        </p:nvSpPr>
        <p:spPr>
          <a:xfrm>
            <a:off x="9346006" y="6482374"/>
            <a:ext cx="1810763" cy="971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onShow</a:t>
            </a:r>
            <a:endParaRPr lang="zh-CN" altLang="en-US" sz="2400" dirty="0"/>
          </a:p>
        </p:txBody>
      </p:sp>
      <p:sp>
        <p:nvSpPr>
          <p:cNvPr id="61" name="缺角矩形 60">
            <a:extLst>
              <a:ext uri="{FF2B5EF4-FFF2-40B4-BE49-F238E27FC236}">
                <a16:creationId xmlns:a16="http://schemas.microsoft.com/office/drawing/2014/main" id="{0D34AFF5-27F1-4AF9-98F9-EF3A2A72FCF6}"/>
              </a:ext>
            </a:extLst>
          </p:cNvPr>
          <p:cNvSpPr/>
          <p:nvPr/>
        </p:nvSpPr>
        <p:spPr>
          <a:xfrm>
            <a:off x="12698530" y="6914175"/>
            <a:ext cx="1848417" cy="838422"/>
          </a:xfrm>
          <a:prstGeom prst="plaque">
            <a:avLst/>
          </a:prstGeom>
          <a:solidFill>
            <a:srgbClr val="5C7AFA"/>
          </a:solidFill>
          <a:ln>
            <a:solidFill>
              <a:srgbClr val="3D61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onReady</a:t>
            </a:r>
            <a:endParaRPr lang="zh-CN" altLang="en-US" sz="2400" dirty="0"/>
          </a:p>
        </p:txBody>
      </p:sp>
      <p:sp>
        <p:nvSpPr>
          <p:cNvPr id="62" name="箭头: 左 61">
            <a:extLst>
              <a:ext uri="{FF2B5EF4-FFF2-40B4-BE49-F238E27FC236}">
                <a16:creationId xmlns:a16="http://schemas.microsoft.com/office/drawing/2014/main" id="{EF7D8E14-A4F5-4599-8F92-2AB2DE3B3FD2}"/>
              </a:ext>
            </a:extLst>
          </p:cNvPr>
          <p:cNvSpPr/>
          <p:nvPr/>
        </p:nvSpPr>
        <p:spPr>
          <a:xfrm>
            <a:off x="9234697" y="7250394"/>
            <a:ext cx="1810763" cy="971047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onHide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8458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animBg="1"/>
      <p:bldP spid="13" grpId="0" animBg="1"/>
      <p:bldP spid="16" grpId="0" animBg="1"/>
      <p:bldP spid="16" grpId="1" animBg="1"/>
      <p:bldP spid="23" grpId="0" animBg="1"/>
      <p:bldP spid="23" grpId="1" animBg="1"/>
      <p:bldP spid="11" grpId="0" animBg="1"/>
      <p:bldP spid="11" grpId="1" animBg="1"/>
      <p:bldP spid="17" grpId="0" animBg="1"/>
      <p:bldP spid="17" grpId="1" animBg="1"/>
      <p:bldP spid="19" grpId="0" animBg="1"/>
      <p:bldP spid="42" grpId="0" animBg="1"/>
      <p:bldP spid="42" grpId="1" animBg="1"/>
      <p:bldP spid="44" grpId="0" animBg="1"/>
      <p:bldP spid="48" grpId="0" animBg="1"/>
      <p:bldP spid="50" grpId="0"/>
      <p:bldP spid="52" grpId="0"/>
      <p:bldP spid="54" grpId="0" animBg="1"/>
      <p:bldP spid="56" grpId="0" animBg="1"/>
      <p:bldP spid="57" grpId="0" animBg="1"/>
      <p:bldP spid="57" grpId="1" animBg="1"/>
      <p:bldP spid="58" grpId="0" animBg="1"/>
      <p:bldP spid="60" grpId="0" animBg="1"/>
      <p:bldP spid="61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BFEC3-72EF-4EA5-B63F-97C4142E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CN" altLang="en-US" dirty="0"/>
              <a:t>移动端开发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32F4F07A-501D-489E-99A5-078BE8A17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997261"/>
              </p:ext>
            </p:extLst>
          </p:nvPr>
        </p:nvGraphicFramePr>
        <p:xfrm>
          <a:off x="1252538" y="2445545"/>
          <a:ext cx="15768638" cy="7289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E0F9CAB3-5070-4C7A-B741-180E0331560D}"/>
              </a:ext>
            </a:extLst>
          </p:cNvPr>
          <p:cNvSpPr/>
          <p:nvPr/>
        </p:nvSpPr>
        <p:spPr>
          <a:xfrm>
            <a:off x="3276742" y="3267846"/>
            <a:ext cx="7572072" cy="4927599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5F8958-D7EB-4BB4-8579-89E0161687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0219" y="4634227"/>
            <a:ext cx="1532160" cy="15321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0A072F-CA2C-471F-BCBE-1816CD8C03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6924" y="4618728"/>
            <a:ext cx="1532160" cy="15321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4478D64-DF96-4AA9-BA57-30DDFE682C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27283" y="4740457"/>
            <a:ext cx="1379347" cy="139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5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67C6D3B-D495-4443-89A4-8673DEFB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解读初始化项目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861F6A-F92B-4F6F-87FD-B16CB8537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app </a:t>
            </a:r>
            <a:r>
              <a:rPr lang="zh-CN" altLang="en-US" dirty="0"/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4156014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8C54FF6E-0D65-46AF-AE0F-839CF84A3440}"/>
              </a:ext>
            </a:extLst>
          </p:cNvPr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88967B-A744-43A0-AB33-50CE6013DA94}"/>
              </a:ext>
            </a:extLst>
          </p:cNvPr>
          <p:cNvSpPr txBox="1"/>
          <p:nvPr/>
        </p:nvSpPr>
        <p:spPr>
          <a:xfrm>
            <a:off x="1957346" y="1540269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全局文件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CBD3F30-2B0D-4D2A-9122-8D36DF135A3F}"/>
              </a:ext>
            </a:extLst>
          </p:cNvPr>
          <p:cNvSpPr/>
          <p:nvPr/>
        </p:nvSpPr>
        <p:spPr>
          <a:xfrm>
            <a:off x="3120040" y="3361947"/>
            <a:ext cx="4855560" cy="1457740"/>
          </a:xfrm>
          <a:prstGeom prst="roundRect">
            <a:avLst>
              <a:gd name="adj" fmla="val 11212"/>
            </a:avLst>
          </a:prstGeom>
          <a:solidFill>
            <a:srgbClr val="1EBC8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/>
              <a:t>app.js</a:t>
            </a:r>
            <a:endParaRPr lang="zh-CN" altLang="en-US" sz="30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FABE358-2D9D-4F72-903D-526B6962CFCE}"/>
              </a:ext>
            </a:extLst>
          </p:cNvPr>
          <p:cNvSpPr/>
          <p:nvPr/>
        </p:nvSpPr>
        <p:spPr>
          <a:xfrm>
            <a:off x="3120040" y="5074506"/>
            <a:ext cx="4855560" cy="1457740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app.json</a:t>
            </a:r>
            <a:endParaRPr lang="zh-CN" altLang="en-US" sz="3000" dirty="0">
              <a:latin typeface="+mn-ea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EE7D3E5-8E7C-419C-9298-E654581B9984}"/>
              </a:ext>
            </a:extLst>
          </p:cNvPr>
          <p:cNvSpPr/>
          <p:nvPr/>
        </p:nvSpPr>
        <p:spPr>
          <a:xfrm>
            <a:off x="8178800" y="3361947"/>
            <a:ext cx="6858000" cy="1457740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云 </a:t>
            </a:r>
            <a:r>
              <a:rPr lang="en-US" altLang="zh-CN" sz="3000" dirty="0"/>
              <a:t>API</a:t>
            </a:r>
            <a:endParaRPr lang="zh-CN" altLang="en-US" sz="30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ADDECC5-4944-4FFA-A19A-9861EF21073F}"/>
              </a:ext>
            </a:extLst>
          </p:cNvPr>
          <p:cNvSpPr/>
          <p:nvPr/>
        </p:nvSpPr>
        <p:spPr>
          <a:xfrm>
            <a:off x="8178800" y="5074506"/>
            <a:ext cx="6858000" cy="1457740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全局配置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A66F93F-24FB-4612-812A-D0D33984BFA9}"/>
              </a:ext>
            </a:extLst>
          </p:cNvPr>
          <p:cNvSpPr/>
          <p:nvPr/>
        </p:nvSpPr>
        <p:spPr>
          <a:xfrm>
            <a:off x="3120040" y="6787065"/>
            <a:ext cx="4855560" cy="1457740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app.wxss</a:t>
            </a:r>
            <a:endParaRPr lang="zh-CN" altLang="en-US" sz="3000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32E43B8-7A44-466F-9CA5-06C53214D117}"/>
              </a:ext>
            </a:extLst>
          </p:cNvPr>
          <p:cNvSpPr/>
          <p:nvPr/>
        </p:nvSpPr>
        <p:spPr>
          <a:xfrm>
            <a:off x="8178800" y="6787065"/>
            <a:ext cx="6858000" cy="1457740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弹性布局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6D243F8-9C2D-46F0-A11A-1BAA5DA3CEE0}"/>
              </a:ext>
            </a:extLst>
          </p:cNvPr>
          <p:cNvSpPr/>
          <p:nvPr/>
        </p:nvSpPr>
        <p:spPr>
          <a:xfrm>
            <a:off x="10045352" y="3604236"/>
            <a:ext cx="3089038" cy="949836"/>
          </a:xfrm>
          <a:prstGeom prst="roundRect">
            <a:avLst>
              <a:gd name="adj" fmla="val 4325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14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2E2B72-7DAB-411D-931D-7E742BB0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 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58BABE-2F30-41FF-A8BA-C0BED69E5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官方推出的，供小程序调用的，云端 </a:t>
            </a:r>
            <a:r>
              <a:rPr lang="en-US" altLang="zh-CN" dirty="0"/>
              <a:t>API</a:t>
            </a:r>
          </a:p>
          <a:p>
            <a:pPr lvl="1"/>
            <a:r>
              <a:rPr lang="zh-CN" altLang="en-US" dirty="0"/>
              <a:t>不需要自己开发</a:t>
            </a:r>
            <a:endParaRPr lang="en-US" altLang="zh-CN" dirty="0"/>
          </a:p>
          <a:p>
            <a:pPr lvl="1"/>
            <a:r>
              <a:rPr lang="zh-CN" altLang="en-US" dirty="0"/>
              <a:t>不需要自己部署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https://developers.weixin.qq.com/miniprogram/dev/api/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64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67C6D3B-D495-4443-89A4-8673DEFB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解读初始化项目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861F6A-F92B-4F6F-87FD-B16CB8537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index </a:t>
            </a:r>
            <a:r>
              <a:rPr lang="zh-CN" altLang="en-US" dirty="0"/>
              <a:t>页面</a:t>
            </a:r>
          </a:p>
        </p:txBody>
      </p:sp>
    </p:spTree>
    <p:extLst>
      <p:ext uri="{BB962C8B-B14F-4D97-AF65-F5344CB8AC3E}">
        <p14:creationId xmlns:p14="http://schemas.microsoft.com/office/powerpoint/2010/main" val="4202049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8C54FF6E-0D65-46AF-AE0F-839CF84A3440}"/>
              </a:ext>
            </a:extLst>
          </p:cNvPr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88967B-A744-43A0-AB33-50CE6013DA94}"/>
              </a:ext>
            </a:extLst>
          </p:cNvPr>
          <p:cNvSpPr txBox="1"/>
          <p:nvPr/>
        </p:nvSpPr>
        <p:spPr>
          <a:xfrm>
            <a:off x="1957346" y="1540269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页面文件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CBD3F30-2B0D-4D2A-9122-8D36DF135A3F}"/>
              </a:ext>
            </a:extLst>
          </p:cNvPr>
          <p:cNvSpPr/>
          <p:nvPr/>
        </p:nvSpPr>
        <p:spPr>
          <a:xfrm>
            <a:off x="3120040" y="2481412"/>
            <a:ext cx="4855560" cy="1457740"/>
          </a:xfrm>
          <a:prstGeom prst="roundRect">
            <a:avLst>
              <a:gd name="adj" fmla="val 11212"/>
            </a:avLst>
          </a:prstGeom>
          <a:solidFill>
            <a:srgbClr val="1EBC8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/>
              <a:t>index.js</a:t>
            </a:r>
            <a:endParaRPr lang="zh-CN" altLang="en-US" sz="30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FABE358-2D9D-4F72-903D-526B6962CFCE}"/>
              </a:ext>
            </a:extLst>
          </p:cNvPr>
          <p:cNvSpPr/>
          <p:nvPr/>
        </p:nvSpPr>
        <p:spPr>
          <a:xfrm>
            <a:off x="3120040" y="4193971"/>
            <a:ext cx="4855560" cy="1457740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index.json</a:t>
            </a:r>
            <a:endParaRPr lang="zh-CN" altLang="en-US" sz="3000" dirty="0">
              <a:latin typeface="+mn-ea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EE7D3E5-8E7C-419C-9298-E654581B9984}"/>
              </a:ext>
            </a:extLst>
          </p:cNvPr>
          <p:cNvSpPr/>
          <p:nvPr/>
        </p:nvSpPr>
        <p:spPr>
          <a:xfrm>
            <a:off x="8178800" y="2481412"/>
            <a:ext cx="6858000" cy="1457740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数据绑定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ADDECC5-4944-4FFA-A19A-9861EF21073F}"/>
              </a:ext>
            </a:extLst>
          </p:cNvPr>
          <p:cNvSpPr/>
          <p:nvPr/>
        </p:nvSpPr>
        <p:spPr>
          <a:xfrm>
            <a:off x="8178800" y="4193971"/>
            <a:ext cx="6858000" cy="1457740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页面配置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A66F93F-24FB-4612-812A-D0D33984BFA9}"/>
              </a:ext>
            </a:extLst>
          </p:cNvPr>
          <p:cNvSpPr/>
          <p:nvPr/>
        </p:nvSpPr>
        <p:spPr>
          <a:xfrm>
            <a:off x="3120040" y="5906530"/>
            <a:ext cx="4855560" cy="1457740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index.wxml</a:t>
            </a:r>
            <a:endParaRPr lang="zh-CN" altLang="en-US" sz="3000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32E43B8-7A44-466F-9CA5-06C53214D117}"/>
              </a:ext>
            </a:extLst>
          </p:cNvPr>
          <p:cNvSpPr/>
          <p:nvPr/>
        </p:nvSpPr>
        <p:spPr>
          <a:xfrm>
            <a:off x="8178800" y="5906530"/>
            <a:ext cx="6858000" cy="1457740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组件 </a:t>
            </a:r>
            <a:r>
              <a:rPr lang="en-US" altLang="zh-CN" sz="3000" dirty="0"/>
              <a:t>+ </a:t>
            </a:r>
            <a:r>
              <a:rPr lang="zh-CN" altLang="en-US" sz="3000" dirty="0"/>
              <a:t>条件渲染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2DA79A1-5CF4-42D5-8F74-F105FA376112}"/>
              </a:ext>
            </a:extLst>
          </p:cNvPr>
          <p:cNvSpPr/>
          <p:nvPr/>
        </p:nvSpPr>
        <p:spPr>
          <a:xfrm>
            <a:off x="3120040" y="7619089"/>
            <a:ext cx="4855560" cy="1457740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index.wxss</a:t>
            </a:r>
            <a:endParaRPr lang="zh-CN" altLang="en-US" sz="3000" dirty="0">
              <a:latin typeface="+mn-ea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803DBD2-FCB0-4481-A6C4-090D9256C597}"/>
              </a:ext>
            </a:extLst>
          </p:cNvPr>
          <p:cNvSpPr/>
          <p:nvPr/>
        </p:nvSpPr>
        <p:spPr>
          <a:xfrm>
            <a:off x="8178800" y="7619089"/>
            <a:ext cx="6858000" cy="1457740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页面样式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4A3435D-E035-4D21-BD72-2E0A11031A3F}"/>
              </a:ext>
            </a:extLst>
          </p:cNvPr>
          <p:cNvSpPr/>
          <p:nvPr/>
        </p:nvSpPr>
        <p:spPr>
          <a:xfrm>
            <a:off x="1957346" y="5816994"/>
            <a:ext cx="14394278" cy="1636921"/>
          </a:xfrm>
          <a:prstGeom prst="roundRect">
            <a:avLst>
              <a:gd name="adj" fmla="val 4325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636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2E2B72-7DAB-411D-931D-7E742BB0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58BABE-2F30-41FF-A8BA-C0BED69E5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WXML</a:t>
            </a:r>
            <a:r>
              <a:rPr lang="zh-CN" altLang="en-US" dirty="0"/>
              <a:t>（</a:t>
            </a:r>
            <a:r>
              <a:rPr lang="en-US" altLang="zh-CN" dirty="0" err="1"/>
              <a:t>WeiXin</a:t>
            </a:r>
            <a:r>
              <a:rPr lang="en-US" altLang="zh-CN" dirty="0"/>
              <a:t> Markup Language</a:t>
            </a:r>
            <a:r>
              <a:rPr lang="zh-CN" altLang="en-US" dirty="0"/>
              <a:t>）是框架设计的一套标签语言</a:t>
            </a:r>
            <a:endParaRPr lang="en-US" altLang="zh-CN" dirty="0"/>
          </a:p>
          <a:p>
            <a:r>
              <a:rPr lang="en-US" altLang="zh-CN" dirty="0"/>
              <a:t>WXML </a:t>
            </a:r>
            <a:r>
              <a:rPr lang="zh-CN" altLang="en-US" dirty="0"/>
              <a:t>中展示内容的具体标签，我们称为组件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6801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644C5-0FD1-4EB8-9D3E-B7B4486B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5E412E-3CA1-47CB-A871-D9DEE2324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10" name="表格 5">
            <a:extLst>
              <a:ext uri="{FF2B5EF4-FFF2-40B4-BE49-F238E27FC236}">
                <a16:creationId xmlns:a16="http://schemas.microsoft.com/office/drawing/2014/main" id="{7F673497-D65A-4032-82AE-4C72D5C579BC}"/>
              </a:ext>
            </a:extLst>
          </p:cNvPr>
          <p:cNvGraphicFramePr>
            <a:graphicFrameLocks/>
          </p:cNvGraphicFramePr>
          <p:nvPr/>
        </p:nvGraphicFramePr>
        <p:xfrm>
          <a:off x="1259681" y="2495548"/>
          <a:ext cx="15768639" cy="67574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256213">
                  <a:extLst>
                    <a:ext uri="{9D8B030D-6E8A-4147-A177-3AD203B41FA5}">
                      <a16:colId xmlns:a16="http://schemas.microsoft.com/office/drawing/2014/main" val="1035868691"/>
                    </a:ext>
                  </a:extLst>
                </a:gridCol>
                <a:gridCol w="5256213">
                  <a:extLst>
                    <a:ext uri="{9D8B030D-6E8A-4147-A177-3AD203B41FA5}">
                      <a16:colId xmlns:a16="http://schemas.microsoft.com/office/drawing/2014/main" val="3053353760"/>
                    </a:ext>
                  </a:extLst>
                </a:gridCol>
                <a:gridCol w="5256213">
                  <a:extLst>
                    <a:ext uri="{9D8B030D-6E8A-4147-A177-3AD203B41FA5}">
                      <a16:colId xmlns:a16="http://schemas.microsoft.com/office/drawing/2014/main" val="2614801801"/>
                    </a:ext>
                  </a:extLst>
                </a:gridCol>
              </a:tblGrid>
              <a:tr h="11080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作用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小程序组件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HTML </a:t>
                      </a:r>
                      <a:r>
                        <a:rPr lang="zh-CN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标签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257087"/>
                  </a:ext>
                </a:extLst>
              </a:tr>
              <a:tr h="11080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展示区块</a:t>
                      </a:r>
                      <a:endParaRPr lang="zh-CN" altLang="en-US" sz="3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view</a:t>
                      </a:r>
                      <a:endParaRPr lang="zh-CN" altLang="en-US" sz="3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div</a:t>
                      </a:r>
                      <a:endParaRPr lang="zh-CN" altLang="en-US" sz="3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7067829"/>
                  </a:ext>
                </a:extLst>
              </a:tr>
              <a:tr h="11080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展示图片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image</a:t>
                      </a:r>
                      <a:endParaRPr lang="zh-CN" altLang="en-US" sz="3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img</a:t>
                      </a:r>
                      <a:endParaRPr lang="zh-CN" altLang="en-US" sz="3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1932479"/>
                  </a:ext>
                </a:extLst>
              </a:tr>
              <a:tr h="11080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展示文本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lang="zh-CN" altLang="en-US" sz="3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</a:t>
                      </a:r>
                      <a:endParaRPr lang="zh-CN" altLang="en-US" sz="3600" b="0" i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119375"/>
                  </a:ext>
                </a:extLst>
              </a:tr>
              <a:tr h="12170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链接导航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navigator</a:t>
                      </a:r>
                      <a:endParaRPr lang="zh-CN" altLang="en-US" sz="3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zh-CN" altLang="en-US" sz="3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859905"/>
                  </a:ext>
                </a:extLst>
              </a:tr>
              <a:tr h="11080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……</a:t>
                      </a:r>
                      <a:endParaRPr lang="zh-CN" altLang="en-US" sz="3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……</a:t>
                      </a:r>
                      <a:endParaRPr lang="zh-CN" altLang="en-US" sz="3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……</a:t>
                      </a:r>
                      <a:endParaRPr lang="zh-CN" altLang="en-US" sz="3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853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308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D35AAA-DC44-46B5-8158-8293516D0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0280" y="4333500"/>
            <a:ext cx="13807440" cy="1620000"/>
          </a:xfrm>
        </p:spPr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与组件之间的关系，就相当于 </a:t>
            </a:r>
            <a:r>
              <a:rPr lang="en-US" altLang="zh-CN" dirty="0"/>
              <a:t>HTML </a:t>
            </a:r>
            <a:r>
              <a:rPr lang="zh-CN" altLang="en-US" dirty="0"/>
              <a:t>与标签</a:t>
            </a:r>
          </a:p>
        </p:txBody>
      </p:sp>
    </p:spTree>
    <p:extLst>
      <p:ext uri="{BB962C8B-B14F-4D97-AF65-F5344CB8AC3E}">
        <p14:creationId xmlns:p14="http://schemas.microsoft.com/office/powerpoint/2010/main" val="4099548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8C54FF6E-0D65-46AF-AE0F-839CF84A3440}"/>
              </a:ext>
            </a:extLst>
          </p:cNvPr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88967B-A744-43A0-AB33-50CE6013DA94}"/>
              </a:ext>
            </a:extLst>
          </p:cNvPr>
          <p:cNvSpPr txBox="1"/>
          <p:nvPr/>
        </p:nvSpPr>
        <p:spPr>
          <a:xfrm>
            <a:off x="1957346" y="1540269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官方组件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FBEC0E-23C2-44D7-916E-2F59FCF91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079" y="3431400"/>
            <a:ext cx="4965839" cy="475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8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2E2B72-7DAB-411D-931D-7E742BB0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58BABE-2F30-41FF-A8BA-C0BED69E5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WXML</a:t>
            </a:r>
            <a:r>
              <a:rPr lang="zh-CN" altLang="en-US" dirty="0"/>
              <a:t>（</a:t>
            </a:r>
            <a:r>
              <a:rPr lang="en-US" altLang="zh-CN" dirty="0" err="1"/>
              <a:t>WeiXin</a:t>
            </a:r>
            <a:r>
              <a:rPr lang="en-US" altLang="zh-CN" dirty="0"/>
              <a:t> Markup Language</a:t>
            </a:r>
            <a:r>
              <a:rPr lang="zh-CN" altLang="en-US" dirty="0"/>
              <a:t>）是框架设计的一套标签语言</a:t>
            </a:r>
            <a:endParaRPr lang="en-US" altLang="zh-CN" dirty="0"/>
          </a:p>
          <a:p>
            <a:r>
              <a:rPr lang="en-US" altLang="zh-CN" dirty="0"/>
              <a:t>WXML </a:t>
            </a:r>
            <a:r>
              <a:rPr lang="zh-CN" altLang="en-US" dirty="0"/>
              <a:t>中展示内容的具体标签，我们称为组件</a:t>
            </a:r>
            <a:endParaRPr lang="en-US" altLang="zh-CN" dirty="0"/>
          </a:p>
          <a:p>
            <a:r>
              <a:rPr lang="en-US" altLang="zh-CN" dirty="0"/>
              <a:t>WXML </a:t>
            </a:r>
            <a:r>
              <a:rPr lang="zh-CN" altLang="en-US" dirty="0"/>
              <a:t>相当于小程序中的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模板引擎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数据绑定</a:t>
            </a:r>
            <a:endParaRPr lang="en-US" altLang="zh-CN" dirty="0"/>
          </a:p>
          <a:p>
            <a:pPr lvl="1"/>
            <a:r>
              <a:rPr lang="zh-CN" altLang="en-US" dirty="0"/>
              <a:t>数据展示（条件渲染、列表渲染）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090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D35AAA-DC44-46B5-8158-8293516D0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0280" y="4333500"/>
            <a:ext cx="13807440" cy="1620000"/>
          </a:xfrm>
        </p:spPr>
        <p:txBody>
          <a:bodyPr/>
          <a:lstStyle/>
          <a:p>
            <a:r>
              <a:rPr lang="zh-CN" altLang="en-US" dirty="0"/>
              <a:t>传统 </a:t>
            </a:r>
            <a:r>
              <a:rPr lang="en-US" altLang="zh-CN" dirty="0"/>
              <a:t>App </a:t>
            </a:r>
            <a:r>
              <a:rPr lang="zh-CN" altLang="en-US" dirty="0"/>
              <a:t>（</a:t>
            </a:r>
            <a:r>
              <a:rPr lang="en-US" altLang="zh-CN" dirty="0"/>
              <a:t>Android / iOS</a:t>
            </a:r>
            <a:r>
              <a:rPr lang="zh-CN" altLang="en-US" dirty="0"/>
              <a:t>）的开发和运营成本很高</a:t>
            </a:r>
          </a:p>
        </p:txBody>
      </p:sp>
    </p:spTree>
    <p:extLst>
      <p:ext uri="{BB962C8B-B14F-4D97-AF65-F5344CB8AC3E}">
        <p14:creationId xmlns:p14="http://schemas.microsoft.com/office/powerpoint/2010/main" val="4080102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8E09D37-E2CE-49B9-89EC-A438A88D1C9F}"/>
              </a:ext>
            </a:extLst>
          </p:cNvPr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B8E2C4-B6A4-4083-BFA8-929BA10815EF}"/>
              </a:ext>
            </a:extLst>
          </p:cNvPr>
          <p:cNvSpPr txBox="1"/>
          <p:nvPr/>
        </p:nvSpPr>
        <p:spPr>
          <a:xfrm>
            <a:off x="1957346" y="1540269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数据绑定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76DD6EF-1CC6-4313-B449-22CFBBF05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769" y="2260211"/>
            <a:ext cx="14138095" cy="699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16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2E2B72-7DAB-411D-931D-7E742BB0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58BABE-2F30-41FF-A8BA-C0BED69E5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WXML</a:t>
            </a:r>
            <a:r>
              <a:rPr lang="zh-CN" altLang="en-US" dirty="0"/>
              <a:t>（</a:t>
            </a:r>
            <a:r>
              <a:rPr lang="en-US" altLang="zh-CN" dirty="0" err="1"/>
              <a:t>WeiXin</a:t>
            </a:r>
            <a:r>
              <a:rPr lang="en-US" altLang="zh-CN" dirty="0"/>
              <a:t> Markup Language</a:t>
            </a:r>
            <a:r>
              <a:rPr lang="zh-CN" altLang="en-US" dirty="0"/>
              <a:t>）是框架设计的一套标签语言</a:t>
            </a:r>
            <a:endParaRPr lang="en-US" altLang="zh-CN" dirty="0"/>
          </a:p>
          <a:p>
            <a:r>
              <a:rPr lang="en-US" altLang="zh-CN" dirty="0"/>
              <a:t>WXML </a:t>
            </a:r>
            <a:r>
              <a:rPr lang="zh-CN" altLang="en-US" dirty="0"/>
              <a:t>中展示内容的具体标签，我们称为组件</a:t>
            </a:r>
            <a:endParaRPr lang="en-US" altLang="zh-CN" dirty="0"/>
          </a:p>
          <a:p>
            <a:r>
              <a:rPr lang="en-US" altLang="zh-CN" dirty="0"/>
              <a:t>WXML </a:t>
            </a:r>
            <a:r>
              <a:rPr lang="zh-CN" altLang="en-US" dirty="0"/>
              <a:t>相当于小程序中的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模板引擎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数据绑定</a:t>
            </a:r>
            <a:endParaRPr lang="en-US" altLang="zh-CN" dirty="0"/>
          </a:p>
          <a:p>
            <a:pPr lvl="1"/>
            <a:r>
              <a:rPr lang="zh-CN" altLang="en-US" dirty="0"/>
              <a:t>数据展示（条件渲染、列表渲染）</a:t>
            </a:r>
            <a:endParaRPr lang="en-US" altLang="zh-CN" dirty="0"/>
          </a:p>
          <a:p>
            <a:pPr lvl="1"/>
            <a:r>
              <a:rPr lang="en-US" altLang="zh-CN" dirty="0"/>
              <a:t>WXML: </a:t>
            </a:r>
            <a:r>
              <a:rPr lang="en-US" altLang="zh-CN" dirty="0">
                <a:hlinkClick r:id="rId2"/>
              </a:rPr>
              <a:t>https://developers.weixin.qq.com/miniprogram/dev/reference/wxml/</a:t>
            </a:r>
            <a:endParaRPr lang="en-US" altLang="zh-CN" dirty="0"/>
          </a:p>
          <a:p>
            <a:pPr lvl="1"/>
            <a:r>
              <a:rPr lang="zh-CN" altLang="en-US" dirty="0"/>
              <a:t>组件：</a:t>
            </a:r>
            <a:r>
              <a:rPr lang="en-US" altLang="zh-CN" dirty="0">
                <a:hlinkClick r:id="rId3"/>
              </a:rPr>
              <a:t>https://developers.weixin.qq.com/miniprogram/dev/component/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105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67C6D3B-D495-4443-89A4-8673DEFB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解读初始化项目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861F6A-F92B-4F6F-87FD-B16CB8537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logs </a:t>
            </a:r>
            <a:r>
              <a:rPr lang="zh-CN" altLang="en-US" dirty="0"/>
              <a:t>页面</a:t>
            </a:r>
          </a:p>
        </p:txBody>
      </p:sp>
    </p:spTree>
    <p:extLst>
      <p:ext uri="{BB962C8B-B14F-4D97-AF65-F5344CB8AC3E}">
        <p14:creationId xmlns:p14="http://schemas.microsoft.com/office/powerpoint/2010/main" val="2501479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56D24FA-D28D-46C9-AD8F-3BDE71F3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logs </a:t>
            </a:r>
            <a:r>
              <a:rPr lang="zh-CN" altLang="en-US" dirty="0"/>
              <a:t>页面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73C929-8283-4346-9BBE-E431D4484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模块化开发</a:t>
            </a:r>
            <a:endParaRPr lang="en-US" altLang="zh-CN" dirty="0"/>
          </a:p>
          <a:p>
            <a:pPr lvl="1"/>
            <a:r>
              <a:rPr lang="zh-CN" altLang="en-US" dirty="0"/>
              <a:t>小程序中的模块化开发遵循 </a:t>
            </a:r>
            <a:r>
              <a:rPr lang="en-US" altLang="zh-CN" dirty="0" err="1"/>
              <a:t>CommonJS</a:t>
            </a:r>
            <a:r>
              <a:rPr lang="en-US" altLang="zh-CN" dirty="0"/>
              <a:t> </a:t>
            </a:r>
            <a:r>
              <a:rPr lang="zh-CN" altLang="en-US" dirty="0"/>
              <a:t>规范 （</a:t>
            </a:r>
            <a:r>
              <a:rPr lang="en-US" altLang="zh-CN" dirty="0"/>
              <a:t>exports</a:t>
            </a:r>
            <a:r>
              <a:rPr lang="zh-CN" altLang="en-US" dirty="0"/>
              <a:t>、</a:t>
            </a:r>
            <a:r>
              <a:rPr lang="en-US" altLang="zh-CN" dirty="0"/>
              <a:t>require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WXML </a:t>
            </a:r>
            <a:r>
              <a:rPr lang="zh-CN" altLang="en-US" dirty="0"/>
              <a:t>的列表渲染</a:t>
            </a:r>
            <a:endParaRPr lang="en-US" altLang="zh-CN" dirty="0"/>
          </a:p>
          <a:p>
            <a:pPr lvl="1"/>
            <a:r>
              <a:rPr lang="en-US" altLang="zh-CN" dirty="0" err="1"/>
              <a:t>wx:for</a:t>
            </a:r>
            <a:endParaRPr lang="en-US" altLang="zh-CN" dirty="0"/>
          </a:p>
          <a:p>
            <a:r>
              <a:rPr lang="zh-CN" altLang="en-US" dirty="0"/>
              <a:t>页面级别的配置</a:t>
            </a:r>
            <a:endParaRPr lang="en-US" altLang="zh-CN" dirty="0"/>
          </a:p>
          <a:p>
            <a:pPr lvl="1"/>
            <a:r>
              <a:rPr lang="en-US" altLang="zh-CN" dirty="0"/>
              <a:t>.json </a:t>
            </a:r>
            <a:r>
              <a:rPr lang="zh-CN" altLang="en-US" dirty="0"/>
              <a:t>文件配置页面</a:t>
            </a:r>
            <a:endParaRPr lang="en-US" altLang="zh-CN" dirty="0"/>
          </a:p>
          <a:p>
            <a:pPr lvl="1"/>
            <a:r>
              <a:rPr lang="en-US" altLang="zh-CN" dirty="0"/>
              <a:t>.</a:t>
            </a:r>
            <a:r>
              <a:rPr lang="en-US" altLang="zh-CN" dirty="0" err="1"/>
              <a:t>wxss</a:t>
            </a:r>
            <a:r>
              <a:rPr lang="en-US" altLang="zh-CN" dirty="0"/>
              <a:t> </a:t>
            </a:r>
            <a:r>
              <a:rPr lang="zh-CN" altLang="en-US" dirty="0"/>
              <a:t>文件设置样式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177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67C6D3B-D495-4443-89A4-8673DEFB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项目实践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861F6A-F92B-4F6F-87FD-B16CB8537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895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8BFC7-A1A9-4319-AA69-126F1E06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项目实践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7C0D087-4242-4C69-8D02-A009743AC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数据接口；</a:t>
            </a:r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项目界面；</a:t>
            </a:r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功能组合；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100FC-D150-4508-B4F1-752FFA8A8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STEPS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846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67C6D3B-D495-4443-89A4-8673DEFB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项目实践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861F6A-F92B-4F6F-87FD-B16CB8537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数据接口</a:t>
            </a:r>
          </a:p>
        </p:txBody>
      </p:sp>
    </p:spTree>
    <p:extLst>
      <p:ext uri="{BB962C8B-B14F-4D97-AF65-F5344CB8AC3E}">
        <p14:creationId xmlns:p14="http://schemas.microsoft.com/office/powerpoint/2010/main" val="2980332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8BFC7-A1A9-4319-AA69-126F1E06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数据接口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7C0D087-4242-4C69-8D02-A009743AC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申请接口；</a:t>
            </a:r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调试接口；</a:t>
            </a:r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调用接口；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100FC-D150-4508-B4F1-752FFA8A8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STEPS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477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67C6D3B-D495-4443-89A4-8673DEFB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项目实践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861F6A-F92B-4F6F-87FD-B16CB8537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数据接口：申请接口</a:t>
            </a:r>
          </a:p>
        </p:txBody>
      </p:sp>
    </p:spTree>
    <p:extLst>
      <p:ext uri="{BB962C8B-B14F-4D97-AF65-F5344CB8AC3E}">
        <p14:creationId xmlns:p14="http://schemas.microsoft.com/office/powerpoint/2010/main" val="1430242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8C54FF6E-0D65-46AF-AE0F-839CF84A3440}"/>
              </a:ext>
            </a:extLst>
          </p:cNvPr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88967B-A744-43A0-AB33-50CE6013DA94}"/>
              </a:ext>
            </a:extLst>
          </p:cNvPr>
          <p:cNvSpPr txBox="1"/>
          <p:nvPr/>
        </p:nvSpPr>
        <p:spPr>
          <a:xfrm>
            <a:off x="1957346" y="1540269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申请数据接口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CBD3F30-2B0D-4D2A-9122-8D36DF135A3F}"/>
              </a:ext>
            </a:extLst>
          </p:cNvPr>
          <p:cNvSpPr/>
          <p:nvPr/>
        </p:nvSpPr>
        <p:spPr>
          <a:xfrm>
            <a:off x="3181000" y="3243412"/>
            <a:ext cx="4855560" cy="1457740"/>
          </a:xfrm>
          <a:prstGeom prst="roundRect">
            <a:avLst>
              <a:gd name="adj" fmla="val 11212"/>
            </a:avLst>
          </a:prstGeom>
          <a:solidFill>
            <a:srgbClr val="1EBC8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后端工程师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FABE358-2D9D-4F72-903D-526B6962CFCE}"/>
              </a:ext>
            </a:extLst>
          </p:cNvPr>
          <p:cNvSpPr/>
          <p:nvPr/>
        </p:nvSpPr>
        <p:spPr>
          <a:xfrm>
            <a:off x="3181000" y="4955971"/>
            <a:ext cx="4855560" cy="1457740"/>
          </a:xfrm>
          <a:prstGeom prst="roundRect">
            <a:avLst>
              <a:gd name="adj" fmla="val 11212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+mn-ea"/>
              </a:rPr>
              <a:t>模拟接口（</a:t>
            </a:r>
            <a:r>
              <a:rPr lang="en-US" altLang="zh-CN" sz="3000" dirty="0">
                <a:latin typeface="+mn-ea"/>
              </a:rPr>
              <a:t>Mock API</a:t>
            </a:r>
            <a:r>
              <a:rPr lang="zh-CN" altLang="en-US" sz="3000" dirty="0">
                <a:latin typeface="+mn-ea"/>
              </a:rPr>
              <a:t>）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EE7D3E5-8E7C-419C-9298-E654581B9984}"/>
              </a:ext>
            </a:extLst>
          </p:cNvPr>
          <p:cNvSpPr/>
          <p:nvPr/>
        </p:nvSpPr>
        <p:spPr>
          <a:xfrm>
            <a:off x="8239760" y="3243412"/>
            <a:ext cx="6858000" cy="1457740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例如：</a:t>
            </a:r>
            <a:r>
              <a:rPr lang="en-US" altLang="zh-CN" sz="3000" dirty="0"/>
              <a:t>Express </a:t>
            </a:r>
            <a:r>
              <a:rPr lang="zh-CN" altLang="en-US" sz="3000" dirty="0"/>
              <a:t>开发的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ADDECC5-4944-4FFA-A19A-9861EF21073F}"/>
              </a:ext>
            </a:extLst>
          </p:cNvPr>
          <p:cNvSpPr/>
          <p:nvPr/>
        </p:nvSpPr>
        <p:spPr>
          <a:xfrm>
            <a:off x="8239760" y="4955971"/>
            <a:ext cx="6858000" cy="1457740"/>
          </a:xfrm>
          <a:prstGeom prst="roundRect">
            <a:avLst>
              <a:gd name="adj" fmla="val 11212"/>
            </a:avLst>
          </a:prstGeom>
          <a:solidFill>
            <a:srgbClr val="0D68B3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例如：</a:t>
            </a:r>
            <a:r>
              <a:rPr lang="en-US" altLang="zh-CN" sz="3000" dirty="0"/>
              <a:t>rap2</a:t>
            </a:r>
            <a:endParaRPr lang="zh-CN" altLang="en-US" sz="30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A66F93F-24FB-4612-812A-D0D33984BFA9}"/>
              </a:ext>
            </a:extLst>
          </p:cNvPr>
          <p:cNvSpPr/>
          <p:nvPr/>
        </p:nvSpPr>
        <p:spPr>
          <a:xfrm>
            <a:off x="3181000" y="6668530"/>
            <a:ext cx="4855560" cy="1457740"/>
          </a:xfrm>
          <a:prstGeom prst="roundRect">
            <a:avLst>
              <a:gd name="adj" fmla="val 11212"/>
            </a:avLst>
          </a:prstGeom>
          <a:solidFill>
            <a:srgbClr val="137B5B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+mn-ea"/>
              </a:rPr>
              <a:t>第三方接口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32E43B8-7A44-466F-9CA5-06C53214D117}"/>
              </a:ext>
            </a:extLst>
          </p:cNvPr>
          <p:cNvSpPr/>
          <p:nvPr/>
        </p:nvSpPr>
        <p:spPr>
          <a:xfrm>
            <a:off x="8239760" y="6668530"/>
            <a:ext cx="6858000" cy="1457740"/>
          </a:xfrm>
          <a:prstGeom prst="roundRect">
            <a:avLst>
              <a:gd name="adj" fmla="val 11212"/>
            </a:avLst>
          </a:prstGeom>
          <a:solidFill>
            <a:srgbClr val="0B5999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例如：和风天气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B2DF1AB-DA4F-41FC-A7BD-0DCECDB3DFA8}"/>
              </a:ext>
            </a:extLst>
          </p:cNvPr>
          <p:cNvSpPr/>
          <p:nvPr/>
        </p:nvSpPr>
        <p:spPr>
          <a:xfrm>
            <a:off x="2712720" y="6570238"/>
            <a:ext cx="12877800" cy="1735562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2218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4" grpId="0" animBg="1"/>
      <p:bldP spid="16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2FA9703-1643-4178-AC88-15C33955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小程序简介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C11627-D20E-463B-82AE-84E8FBEBE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最早推出小程序的是微信团队</a:t>
            </a:r>
            <a:endParaRPr lang="en-US" altLang="zh-CN" dirty="0"/>
          </a:p>
          <a:p>
            <a:r>
              <a:rPr lang="zh-CN" altLang="en-US" dirty="0"/>
              <a:t>小程序的发展历程</a:t>
            </a:r>
            <a:endParaRPr lang="en-US" altLang="zh-CN" dirty="0"/>
          </a:p>
          <a:p>
            <a:pPr lvl="1"/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9</a:t>
            </a:r>
            <a:r>
              <a:rPr lang="zh-CN" altLang="en-US" dirty="0"/>
              <a:t>日，小程序立项</a:t>
            </a:r>
            <a:endParaRPr lang="en-US" altLang="zh-CN" dirty="0"/>
          </a:p>
          <a:p>
            <a:pPr lvl="1"/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21</a:t>
            </a:r>
            <a:r>
              <a:rPr lang="zh-CN" altLang="en-US" dirty="0"/>
              <a:t>日，开始内测</a:t>
            </a:r>
            <a:endParaRPr lang="en-US" altLang="zh-CN" dirty="0"/>
          </a:p>
          <a:p>
            <a:pPr lvl="1"/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9</a:t>
            </a:r>
            <a:r>
              <a:rPr lang="zh-CN" altLang="en-US" dirty="0"/>
              <a:t>日，正式上线</a:t>
            </a:r>
            <a:endParaRPr lang="en-US" altLang="zh-CN" dirty="0"/>
          </a:p>
          <a:p>
            <a:r>
              <a:rPr lang="zh-CN" altLang="en-US" dirty="0"/>
              <a:t>本节只讨论微信小程序的内容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9843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8BFC7-A1A9-4319-AA69-126F1E06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和风天气接口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7C0D087-4242-4C69-8D02-A009743AC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注册账号；</a:t>
            </a:r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创建应用并申请秘钥（</a:t>
            </a:r>
            <a:r>
              <a:rPr lang="en-US" altLang="zh-CN" dirty="0"/>
              <a:t>key</a:t>
            </a:r>
            <a:r>
              <a:rPr lang="zh-CN" altLang="en-US" dirty="0"/>
              <a:t>）；</a:t>
            </a:r>
            <a:endParaRPr lang="en-US" altLang="zh-CN" dirty="0"/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开发集成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100FC-D150-4508-B4F1-752FFA8A8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STEPS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6501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7C8F347-2A65-47C3-A610-389B5CA5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和风天气接口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1F193B-51D0-4EFF-AB7F-E4A82A1F1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注册账号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https://id.qweather.com/#/register</a:t>
            </a:r>
            <a:endParaRPr lang="en-US" altLang="zh-CN" dirty="0"/>
          </a:p>
          <a:p>
            <a:r>
              <a:rPr lang="zh-CN" altLang="en-US" dirty="0"/>
              <a:t>创建应用并申请密钥（</a:t>
            </a:r>
            <a:r>
              <a:rPr lang="en-US" altLang="zh-CN" dirty="0"/>
              <a:t>key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key </a:t>
            </a:r>
            <a:r>
              <a:rPr lang="zh-CN" altLang="en-US" dirty="0"/>
              <a:t>是调用接口的凭证</a:t>
            </a:r>
            <a:endParaRPr lang="en-US" altLang="zh-CN" dirty="0"/>
          </a:p>
          <a:p>
            <a:r>
              <a:rPr lang="zh-CN" altLang="en-US" dirty="0"/>
              <a:t>开发集成（开发文档）</a:t>
            </a:r>
            <a:endParaRPr lang="en-US" altLang="zh-CN" dirty="0"/>
          </a:p>
          <a:p>
            <a:pPr lvl="1"/>
            <a:r>
              <a:rPr lang="zh-CN" altLang="en-US" dirty="0"/>
              <a:t>请求接口的语法</a:t>
            </a:r>
            <a:endParaRPr lang="en-US" altLang="zh-CN" dirty="0"/>
          </a:p>
          <a:p>
            <a:pPr lvl="1"/>
            <a:r>
              <a:rPr lang="zh-CN" altLang="en-US" dirty="0"/>
              <a:t>返回数据的示例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981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5479BC0-53F1-41D0-8C7B-1EC3F76BC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8288000" cy="10287001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5195CE3E-4870-481B-B2EE-5A0DEDAB41E5}"/>
              </a:ext>
            </a:extLst>
          </p:cNvPr>
          <p:cNvSpPr/>
          <p:nvPr/>
        </p:nvSpPr>
        <p:spPr>
          <a:xfrm>
            <a:off x="3461656" y="6714310"/>
            <a:ext cx="14094823" cy="666204"/>
          </a:xfrm>
          <a:prstGeom prst="roundRect">
            <a:avLst>
              <a:gd name="adj" fmla="val 4325"/>
            </a:avLst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509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67C6D3B-D495-4443-89A4-8673DEFB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项目实践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861F6A-F92B-4F6F-87FD-B16CB8537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数据接口：调试接口</a:t>
            </a:r>
          </a:p>
        </p:txBody>
      </p:sp>
    </p:spTree>
    <p:extLst>
      <p:ext uri="{BB962C8B-B14F-4D97-AF65-F5344CB8AC3E}">
        <p14:creationId xmlns:p14="http://schemas.microsoft.com/office/powerpoint/2010/main" val="4024102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BFEC3-72EF-4EA5-B63F-97C4142E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CN" altLang="en-US" dirty="0"/>
              <a:t>接口调试工具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32F4F07A-501D-489E-99A5-078BE8A17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981510"/>
              </p:ext>
            </p:extLst>
          </p:nvPr>
        </p:nvGraphicFramePr>
        <p:xfrm>
          <a:off x="1252538" y="2445545"/>
          <a:ext cx="15768638" cy="7289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E0F9CAB3-5070-4C7A-B741-180E0331560D}"/>
              </a:ext>
            </a:extLst>
          </p:cNvPr>
          <p:cNvSpPr/>
          <p:nvPr/>
        </p:nvSpPr>
        <p:spPr>
          <a:xfrm>
            <a:off x="11599332" y="3081867"/>
            <a:ext cx="3488268" cy="4927599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BDC7E3-11F3-4C3E-9451-D857934AA3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3410" y="4648524"/>
            <a:ext cx="1481343" cy="148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6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5251B-BF4B-4452-9712-BD24442E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insomnia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3FB12-CDE0-451E-99C5-8EFCF8C75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下载（</a:t>
            </a:r>
            <a:r>
              <a:rPr lang="en-US" altLang="zh-CN" dirty="0"/>
              <a:t>Insomnia Core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https://insomnia.rest/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851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A8EE58F-821B-48E2-A746-F1D21AF8F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621" y="2611147"/>
            <a:ext cx="12244756" cy="6384458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EDA13169-55DF-4905-9BBF-D80FCAA18A63}"/>
              </a:ext>
            </a:extLst>
          </p:cNvPr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A0308F-9140-48B6-AE07-D910F650C37C}"/>
              </a:ext>
            </a:extLst>
          </p:cNvPr>
          <p:cNvSpPr txBox="1"/>
          <p:nvPr/>
        </p:nvSpPr>
        <p:spPr>
          <a:xfrm>
            <a:off x="1957346" y="1540269"/>
            <a:ext cx="24753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下载 </a:t>
            </a:r>
            <a:r>
              <a:rPr lang="en-US" altLang="zh-CN" sz="3000" dirty="0"/>
              <a:t>Insomnia</a:t>
            </a:r>
            <a:endParaRPr lang="zh-CN" altLang="en-US" sz="30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78686FA-B00E-4234-BA89-37CD9B93DD73}"/>
              </a:ext>
            </a:extLst>
          </p:cNvPr>
          <p:cNvSpPr/>
          <p:nvPr/>
        </p:nvSpPr>
        <p:spPr>
          <a:xfrm>
            <a:off x="9470571" y="3200399"/>
            <a:ext cx="5408023" cy="5473337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6691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5251B-BF4B-4452-9712-BD24442E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insomnia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3FB12-CDE0-451E-99C5-8EFCF8C75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下载（</a:t>
            </a:r>
            <a:r>
              <a:rPr lang="en-US" altLang="zh-CN" dirty="0"/>
              <a:t>Insomnia Core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https://insomnia.rest/</a:t>
            </a:r>
          </a:p>
          <a:p>
            <a:r>
              <a:rPr lang="zh-CN" altLang="en-US" dirty="0"/>
              <a:t>配置</a:t>
            </a:r>
            <a:endParaRPr lang="en-US" altLang="zh-CN" dirty="0"/>
          </a:p>
          <a:p>
            <a:pPr lvl="1"/>
            <a:r>
              <a:rPr lang="zh-CN" altLang="en-US" dirty="0"/>
              <a:t>接口调用中使用的公共内容，应该提升为变量，例如：</a:t>
            </a:r>
            <a:r>
              <a:rPr lang="en-US" altLang="zh-CN" dirty="0"/>
              <a:t>key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209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EDA13169-55DF-4905-9BBF-D80FCAA18A63}"/>
              </a:ext>
            </a:extLst>
          </p:cNvPr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A0308F-9140-48B6-AE07-D910F650C37C}"/>
              </a:ext>
            </a:extLst>
          </p:cNvPr>
          <p:cNvSpPr txBox="1"/>
          <p:nvPr/>
        </p:nvSpPr>
        <p:spPr>
          <a:xfrm>
            <a:off x="1957346" y="1540269"/>
            <a:ext cx="40318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接口调试中的公共内容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ECD65F3-F538-4BA4-A53A-29BEB3D6B0C8}"/>
              </a:ext>
            </a:extLst>
          </p:cNvPr>
          <p:cNvSpPr/>
          <p:nvPr/>
        </p:nvSpPr>
        <p:spPr>
          <a:xfrm>
            <a:off x="3174270" y="2482045"/>
            <a:ext cx="11939454" cy="1519746"/>
          </a:xfrm>
          <a:prstGeom prst="roundRect">
            <a:avLst>
              <a:gd name="adj" fmla="val 11212"/>
            </a:avLst>
          </a:prstGeom>
          <a:solidFill>
            <a:srgbClr val="1EBC8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0" i="0" dirty="0">
                <a:solidFill>
                  <a:schemeClr val="tx1"/>
                </a:solidFill>
                <a:effectLst/>
                <a:latin typeface="+mn-ea"/>
              </a:rPr>
              <a:t>   </a:t>
            </a:r>
            <a:r>
              <a:rPr lang="en-US" altLang="zh-CN" sz="2400" b="0" i="0" dirty="0">
                <a:solidFill>
                  <a:schemeClr val="accent5">
                    <a:lumMod val="75000"/>
                  </a:schemeClr>
                </a:solidFill>
                <a:effectLst/>
                <a:latin typeface="+mn-ea"/>
              </a:rPr>
              <a:t>https://devapi.qweather.com/v7</a:t>
            </a:r>
            <a:r>
              <a:rPr lang="en-US" altLang="zh-CN" sz="2400" b="0" i="0" dirty="0">
                <a:solidFill>
                  <a:schemeClr val="tx1"/>
                </a:solidFill>
                <a:effectLst/>
                <a:latin typeface="+mn-ea"/>
              </a:rPr>
              <a:t>/weather/3d?</a:t>
            </a:r>
            <a:r>
              <a:rPr lang="en-US" altLang="zh-C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ea"/>
              </a:rPr>
              <a:t>key=xxxx1234xxxx</a:t>
            </a:r>
            <a:r>
              <a:rPr lang="en-US" altLang="zh-CN" sz="2400" b="0" i="0" dirty="0">
                <a:solidFill>
                  <a:schemeClr val="tx1"/>
                </a:solidFill>
                <a:effectLst/>
                <a:latin typeface="+mn-ea"/>
              </a:rPr>
              <a:t>&amp;location=116.29,39.95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https://devapi.qweather.com/v7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/air/now?</a:t>
            </a:r>
            <a:r>
              <a:rPr lang="en-US" altLang="zh-C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ea"/>
              </a:rPr>
              <a:t>key=xxxx1234xxxx</a:t>
            </a:r>
            <a:r>
              <a:rPr lang="en-US" altLang="zh-CN" sz="2400" b="0" i="0" dirty="0">
                <a:solidFill>
                  <a:schemeClr val="tx1"/>
                </a:solidFill>
                <a:effectLst/>
                <a:latin typeface="+mn-ea"/>
              </a:rPr>
              <a:t>&amp;location=104.29,36.21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https://devapi.qweather.com/v7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/indices/1d?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key</a:t>
            </a:r>
            <a:r>
              <a:rPr lang="en-US" altLang="zh-C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ea"/>
              </a:rPr>
              <a:t>=xxxx1234xxxx</a:t>
            </a:r>
            <a:r>
              <a:rPr lang="en-US" altLang="zh-CN" sz="2400" b="0" i="0" dirty="0">
                <a:solidFill>
                  <a:schemeClr val="tx1"/>
                </a:solidFill>
                <a:effectLst/>
                <a:latin typeface="+mn-ea"/>
              </a:rPr>
              <a:t>&amp;location=98.56,34.67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1F6CC15-26FE-448E-A197-E20B5B298A35}"/>
              </a:ext>
            </a:extLst>
          </p:cNvPr>
          <p:cNvSpPr/>
          <p:nvPr/>
        </p:nvSpPr>
        <p:spPr>
          <a:xfrm>
            <a:off x="3174270" y="5052940"/>
            <a:ext cx="11939454" cy="1503269"/>
          </a:xfrm>
          <a:prstGeom prst="roundRect">
            <a:avLst>
              <a:gd name="adj" fmla="val 11212"/>
            </a:avLst>
          </a:prstGeom>
          <a:solidFill>
            <a:srgbClr val="1EBC8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0" i="0" dirty="0">
                <a:solidFill>
                  <a:schemeClr val="tx1"/>
                </a:solidFill>
                <a:effectLst/>
                <a:latin typeface="+mn-ea"/>
              </a:rPr>
              <a:t>{</a:t>
            </a:r>
          </a:p>
          <a:p>
            <a:r>
              <a:rPr lang="en-US" altLang="zh-CN" sz="2400" b="0" i="0" dirty="0">
                <a:solidFill>
                  <a:schemeClr val="accent5">
                    <a:lumMod val="75000"/>
                  </a:schemeClr>
                </a:solidFill>
                <a:effectLst/>
                <a:latin typeface="+mn-ea"/>
              </a:rPr>
              <a:t>   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"</a:t>
            </a:r>
            <a:r>
              <a:rPr lang="en-US" altLang="zh-CN" sz="2400" b="0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+mn-ea"/>
              </a:rPr>
              <a:t>url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"</a:t>
            </a:r>
            <a:r>
              <a:rPr lang="en-US" altLang="zh-CN" sz="2400" b="0" i="0" dirty="0">
                <a:solidFill>
                  <a:schemeClr val="accent5">
                    <a:lumMod val="75000"/>
                  </a:schemeClr>
                </a:solidFill>
                <a:effectLst/>
                <a:latin typeface="+mn-ea"/>
              </a:rPr>
              <a:t>: "https://devapi.qweather.com/v7"</a:t>
            </a: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"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+mn-ea"/>
              </a:rPr>
              <a:t>key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": "</a:t>
            </a:r>
            <a:r>
              <a:rPr lang="en-US" altLang="zh-C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ea"/>
              </a:rPr>
              <a:t>xxxx1234xxxx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"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AA3D3FC-58D7-4425-9D6A-D05A4AEC0163}"/>
              </a:ext>
            </a:extLst>
          </p:cNvPr>
          <p:cNvSpPr/>
          <p:nvPr/>
        </p:nvSpPr>
        <p:spPr>
          <a:xfrm>
            <a:off x="3174270" y="7607358"/>
            <a:ext cx="11939454" cy="1519746"/>
          </a:xfrm>
          <a:prstGeom prst="roundRect">
            <a:avLst>
              <a:gd name="adj" fmla="val 11212"/>
            </a:avLst>
          </a:prstGeom>
          <a:solidFill>
            <a:srgbClr val="1EBC8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0" i="0" dirty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zh-CN" sz="2400" b="0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+mn-ea"/>
              </a:rPr>
              <a:t>url</a:t>
            </a:r>
            <a:r>
              <a:rPr lang="en-US" altLang="zh-CN" sz="2400" b="0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+mn-ea"/>
              </a:rPr>
              <a:t> </a:t>
            </a:r>
            <a:r>
              <a:rPr lang="en-US" altLang="zh-CN" sz="2400" b="0" i="0" dirty="0">
                <a:solidFill>
                  <a:schemeClr val="tx1"/>
                </a:solidFill>
                <a:effectLst/>
                <a:latin typeface="+mn-ea"/>
              </a:rPr>
              <a:t>/weather/3d?</a:t>
            </a:r>
            <a:r>
              <a:rPr lang="en-US" altLang="zh-C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ea"/>
              </a:rPr>
              <a:t>key=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+mn-ea"/>
              </a:rPr>
              <a:t> key </a:t>
            </a:r>
            <a:r>
              <a:rPr lang="en-US" altLang="zh-CN" sz="2400" b="0" i="0" dirty="0">
                <a:solidFill>
                  <a:schemeClr val="tx1"/>
                </a:solidFill>
                <a:effectLst/>
                <a:latin typeface="+mn-ea"/>
              </a:rPr>
              <a:t>&amp;location=116.29,39.95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2400" b="0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+mn-ea"/>
              </a:rPr>
              <a:t>url</a:t>
            </a:r>
            <a:r>
              <a:rPr lang="en-US" altLang="zh-CN" sz="2400" b="0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/air/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now?</a:t>
            </a:r>
            <a:r>
              <a:rPr lang="en-US" altLang="zh-CN" sz="24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+mn-ea"/>
              </a:rPr>
              <a:t>key</a:t>
            </a:r>
            <a:r>
              <a:rPr lang="en-US" altLang="zh-C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ea"/>
              </a:rPr>
              <a:t>=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+mn-ea"/>
              </a:rPr>
              <a:t> key </a:t>
            </a:r>
            <a:r>
              <a:rPr lang="en-US" altLang="zh-CN" sz="2400" b="0" i="0" dirty="0">
                <a:solidFill>
                  <a:schemeClr val="tx1"/>
                </a:solidFill>
                <a:effectLst/>
                <a:latin typeface="+mn-ea"/>
              </a:rPr>
              <a:t>&amp;location=104.29,36.21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2400" b="0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+mn-ea"/>
              </a:rPr>
              <a:t>url</a:t>
            </a:r>
            <a:r>
              <a:rPr lang="en-US" altLang="zh-CN" sz="2400" b="0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/indices/1d?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key</a:t>
            </a:r>
            <a:r>
              <a:rPr lang="en-US" altLang="zh-C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ea"/>
              </a:rPr>
              <a:t>=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+mn-ea"/>
              </a:rPr>
              <a:t> key </a:t>
            </a:r>
            <a:r>
              <a:rPr lang="en-US" altLang="zh-CN" sz="2400" b="0" i="0" dirty="0">
                <a:solidFill>
                  <a:schemeClr val="tx1"/>
                </a:solidFill>
                <a:effectLst/>
                <a:latin typeface="+mn-ea"/>
              </a:rPr>
              <a:t>&amp;location=98.56,34.67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BDDA2751-4B09-4CF0-968A-30293BD0EE49}"/>
              </a:ext>
            </a:extLst>
          </p:cNvPr>
          <p:cNvSpPr/>
          <p:nvPr/>
        </p:nvSpPr>
        <p:spPr>
          <a:xfrm>
            <a:off x="8294911" y="4207275"/>
            <a:ext cx="1698172" cy="640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D97DA411-B29B-44D1-A3E5-B6D04AF72470}"/>
              </a:ext>
            </a:extLst>
          </p:cNvPr>
          <p:cNvSpPr/>
          <p:nvPr/>
        </p:nvSpPr>
        <p:spPr>
          <a:xfrm>
            <a:off x="8294911" y="6761693"/>
            <a:ext cx="1698172" cy="640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637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5251B-BF4B-4452-9712-BD24442E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insomnia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3FB12-CDE0-451E-99C5-8EFCF8C75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下载（</a:t>
            </a:r>
            <a:r>
              <a:rPr lang="en-US" altLang="zh-CN" dirty="0"/>
              <a:t>Insomnia Core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https://insomnia.rest/</a:t>
            </a:r>
          </a:p>
          <a:p>
            <a:r>
              <a:rPr lang="zh-CN" altLang="en-US" dirty="0"/>
              <a:t>配置</a:t>
            </a:r>
            <a:endParaRPr lang="en-US" altLang="zh-CN" dirty="0"/>
          </a:p>
          <a:p>
            <a:pPr lvl="1"/>
            <a:r>
              <a:rPr lang="zh-CN" altLang="en-US" dirty="0"/>
              <a:t>接口调用中使用的公共内容，应该提升为变量，例如：</a:t>
            </a:r>
            <a:r>
              <a:rPr lang="en-US" altLang="zh-CN" dirty="0"/>
              <a:t>key</a:t>
            </a:r>
          </a:p>
          <a:p>
            <a:pPr lvl="1"/>
            <a:r>
              <a:rPr lang="zh-CN" altLang="en-US" dirty="0"/>
              <a:t>不同的项目，具有不同的环境变量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824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EBD93BD-A87F-4F25-A317-0E26263B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小程序简介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66D713C-7F83-4F33-97D9-1F2276DC5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相对原生 </a:t>
            </a:r>
            <a:r>
              <a:rPr lang="en-US" altLang="zh-CN" dirty="0"/>
              <a:t>App </a:t>
            </a:r>
            <a:r>
              <a:rPr lang="zh-CN" altLang="en-US" dirty="0"/>
              <a:t>（</a:t>
            </a:r>
            <a:r>
              <a:rPr lang="en-US" altLang="zh-CN" dirty="0"/>
              <a:t>Android / iOS</a:t>
            </a:r>
            <a:r>
              <a:rPr lang="zh-CN" altLang="en-US" dirty="0"/>
              <a:t>）而言，小程序无需单独下载</a:t>
            </a:r>
            <a:endParaRPr lang="en-US" altLang="zh-CN" dirty="0"/>
          </a:p>
          <a:p>
            <a:pPr lvl="1"/>
            <a:r>
              <a:rPr lang="zh-CN" altLang="en-US" dirty="0"/>
              <a:t>只需要搜一搜，或扫一扫，就能直接使用小程序</a:t>
            </a:r>
            <a:endParaRPr lang="en-US" altLang="zh-CN" dirty="0"/>
          </a:p>
          <a:p>
            <a:r>
              <a:rPr lang="zh-CN" altLang="en-US" dirty="0"/>
              <a:t>小程序寄宿在 </a:t>
            </a:r>
            <a:r>
              <a:rPr lang="en-US" altLang="zh-CN" dirty="0"/>
              <a:t>App </a:t>
            </a:r>
            <a:r>
              <a:rPr lang="zh-CN" altLang="en-US" dirty="0"/>
              <a:t>中，</a:t>
            </a:r>
            <a:r>
              <a:rPr lang="en-US" altLang="zh-CN" dirty="0"/>
              <a:t>App </a:t>
            </a:r>
            <a:r>
              <a:rPr lang="zh-CN" altLang="en-US" dirty="0"/>
              <a:t>自带流量，小程序营销成本低</a:t>
            </a:r>
            <a:endParaRPr lang="en-US" altLang="zh-CN" dirty="0"/>
          </a:p>
          <a:p>
            <a:pPr lvl="1"/>
            <a:r>
              <a:rPr lang="zh-CN" altLang="en-US" dirty="0"/>
              <a:t>例如：跳一跳，利用朋友圈成绩排名，迅速爆红</a:t>
            </a:r>
            <a:endParaRPr lang="en-US" altLang="zh-CN" dirty="0"/>
          </a:p>
          <a:p>
            <a:r>
              <a:rPr lang="zh-CN" altLang="en-US" dirty="0"/>
              <a:t>小程序简单易学</a:t>
            </a:r>
            <a:endParaRPr lang="en-US" altLang="zh-CN" dirty="0"/>
          </a:p>
          <a:p>
            <a:pPr lvl="1"/>
            <a:r>
              <a:rPr lang="zh-CN" altLang="en-US" dirty="0"/>
              <a:t>只需要掌握前端技术栈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876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EDA13169-55DF-4905-9BBF-D80FCAA18A63}"/>
              </a:ext>
            </a:extLst>
          </p:cNvPr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A0308F-9140-48B6-AE07-D910F650C37C}"/>
              </a:ext>
            </a:extLst>
          </p:cNvPr>
          <p:cNvSpPr txBox="1"/>
          <p:nvPr/>
        </p:nvSpPr>
        <p:spPr>
          <a:xfrm>
            <a:off x="1957346" y="1540269"/>
            <a:ext cx="32624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接口调试中的环境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1F6CC15-26FE-448E-A197-E20B5B298A35}"/>
              </a:ext>
            </a:extLst>
          </p:cNvPr>
          <p:cNvSpPr/>
          <p:nvPr/>
        </p:nvSpPr>
        <p:spPr>
          <a:xfrm>
            <a:off x="9143996" y="3681266"/>
            <a:ext cx="5773787" cy="1762140"/>
          </a:xfrm>
          <a:prstGeom prst="roundRect">
            <a:avLst>
              <a:gd name="adj" fmla="val 11212"/>
            </a:avLst>
          </a:prstGeom>
          <a:solidFill>
            <a:srgbClr val="1EBC8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0" i="0" dirty="0">
                <a:solidFill>
                  <a:schemeClr val="tx1"/>
                </a:solidFill>
                <a:effectLst/>
                <a:latin typeface="+mn-ea"/>
              </a:rPr>
              <a:t>{</a:t>
            </a:r>
          </a:p>
          <a:p>
            <a:r>
              <a:rPr lang="en-US" altLang="zh-CN" sz="2400" b="0" i="0" dirty="0">
                <a:solidFill>
                  <a:schemeClr val="accent5">
                    <a:lumMod val="75000"/>
                  </a:schemeClr>
                </a:solidFill>
                <a:effectLst/>
                <a:latin typeface="+mn-ea"/>
              </a:rPr>
              <a:t>   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"</a:t>
            </a:r>
            <a:r>
              <a:rPr lang="en-US" altLang="zh-CN" sz="2400" b="0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+mn-ea"/>
              </a:rPr>
              <a:t>url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"</a:t>
            </a:r>
            <a:r>
              <a:rPr lang="en-US" altLang="zh-CN" sz="2400" b="0" i="0" dirty="0">
                <a:solidFill>
                  <a:schemeClr val="accent5">
                    <a:lumMod val="75000"/>
                  </a:schemeClr>
                </a:solidFill>
                <a:effectLst/>
                <a:latin typeface="+mn-ea"/>
              </a:rPr>
              <a:t>: "https://devapi.qweather.com/v7"</a:t>
            </a: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"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+mn-ea"/>
              </a:rPr>
              <a:t>key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": "</a:t>
            </a:r>
            <a:r>
              <a:rPr lang="en-US" altLang="zh-C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ea"/>
              </a:rPr>
              <a:t>xxxx1234xxxx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"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30FAC01-2D45-4C2A-83B8-474D0B918A9F}"/>
              </a:ext>
            </a:extLst>
          </p:cNvPr>
          <p:cNvSpPr/>
          <p:nvPr/>
        </p:nvSpPr>
        <p:spPr>
          <a:xfrm>
            <a:off x="9143995" y="6149335"/>
            <a:ext cx="5773787" cy="1762140"/>
          </a:xfrm>
          <a:prstGeom prst="roundRect">
            <a:avLst>
              <a:gd name="adj" fmla="val 11212"/>
            </a:avLst>
          </a:prstGeom>
          <a:solidFill>
            <a:srgbClr val="F77DC0"/>
          </a:solidFill>
          <a:ln>
            <a:solidFill>
              <a:srgbClr val="F77D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0" i="0" dirty="0">
                <a:solidFill>
                  <a:schemeClr val="tx1"/>
                </a:solidFill>
                <a:effectLst/>
                <a:latin typeface="+mn-ea"/>
              </a:rPr>
              <a:t>{</a:t>
            </a:r>
          </a:p>
          <a:p>
            <a:r>
              <a:rPr lang="en-US" altLang="zh-CN" sz="2400" b="0" i="0" dirty="0">
                <a:solidFill>
                  <a:schemeClr val="accent5">
                    <a:lumMod val="75000"/>
                  </a:schemeClr>
                </a:solidFill>
                <a:effectLst/>
                <a:latin typeface="+mn-ea"/>
              </a:rPr>
              <a:t>   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"</a:t>
            </a:r>
            <a:r>
              <a:rPr lang="en-US" altLang="zh-CN" sz="2400" b="0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+mn-ea"/>
              </a:rPr>
              <a:t>url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"</a:t>
            </a:r>
            <a:r>
              <a:rPr lang="en-US" altLang="zh-CN" sz="2400" b="0" i="0" dirty="0">
                <a:solidFill>
                  <a:schemeClr val="accent5">
                    <a:lumMod val="75000"/>
                  </a:schemeClr>
                </a:solidFill>
                <a:effectLst/>
                <a:latin typeface="+mn-ea"/>
              </a:rPr>
              <a:t>: "https://api.taobao.com/v7"</a:t>
            </a: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"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+mn-ea"/>
              </a:rPr>
              <a:t>key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": "</a:t>
            </a:r>
            <a:r>
              <a:rPr lang="en-US" altLang="zh-C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ea"/>
              </a:rPr>
              <a:t>xxxx6688xxxx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"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CDF8465-0FE4-477D-A3C6-6F782DC94CDB}"/>
              </a:ext>
            </a:extLst>
          </p:cNvPr>
          <p:cNvSpPr/>
          <p:nvPr/>
        </p:nvSpPr>
        <p:spPr>
          <a:xfrm>
            <a:off x="3370217" y="3681266"/>
            <a:ext cx="3500845" cy="1762140"/>
          </a:xfrm>
          <a:prstGeom prst="roundRect">
            <a:avLst>
              <a:gd name="adj" fmla="val 11212"/>
            </a:avLst>
          </a:prstGeom>
          <a:solidFill>
            <a:srgbClr val="1EBC8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和风天气（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qweather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36A1FC1-1F50-468D-97F1-AB5B14C36CD2}"/>
              </a:ext>
            </a:extLst>
          </p:cNvPr>
          <p:cNvSpPr/>
          <p:nvPr/>
        </p:nvSpPr>
        <p:spPr>
          <a:xfrm>
            <a:off x="3370217" y="6149335"/>
            <a:ext cx="3500845" cy="1762140"/>
          </a:xfrm>
          <a:prstGeom prst="roundRect">
            <a:avLst>
              <a:gd name="adj" fmla="val 11212"/>
            </a:avLst>
          </a:prstGeom>
          <a:solidFill>
            <a:srgbClr val="F77DC0"/>
          </a:solidFill>
          <a:ln>
            <a:solidFill>
              <a:srgbClr val="F77D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淘宝商城（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taobao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A9BE6769-C6D3-4483-BB7C-C702414772C5}"/>
              </a:ext>
            </a:extLst>
          </p:cNvPr>
          <p:cNvSpPr/>
          <p:nvPr/>
        </p:nvSpPr>
        <p:spPr>
          <a:xfrm>
            <a:off x="7515447" y="4172149"/>
            <a:ext cx="1018903" cy="780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ED71ABC2-78D9-4A26-85DF-7FD0B29D164A}"/>
              </a:ext>
            </a:extLst>
          </p:cNvPr>
          <p:cNvSpPr/>
          <p:nvPr/>
        </p:nvSpPr>
        <p:spPr>
          <a:xfrm>
            <a:off x="7515447" y="6640218"/>
            <a:ext cx="1018903" cy="780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8E12185-5AA1-4923-B2BC-199C39C2CDED}"/>
              </a:ext>
            </a:extLst>
          </p:cNvPr>
          <p:cNvSpPr/>
          <p:nvPr/>
        </p:nvSpPr>
        <p:spPr>
          <a:xfrm>
            <a:off x="3122023" y="3383280"/>
            <a:ext cx="12004766" cy="2299064"/>
          </a:xfrm>
          <a:prstGeom prst="roundRect">
            <a:avLst>
              <a:gd name="adj" fmla="val 4325"/>
            </a:avLst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91310FF-92C2-46E4-A2FE-47135B78A084}"/>
              </a:ext>
            </a:extLst>
          </p:cNvPr>
          <p:cNvSpPr/>
          <p:nvPr/>
        </p:nvSpPr>
        <p:spPr>
          <a:xfrm>
            <a:off x="3122023" y="5880873"/>
            <a:ext cx="12004766" cy="2299064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77D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2194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86158B3-74FE-43A1-A581-AFA8CAD0E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576" y="4206671"/>
            <a:ext cx="8204055" cy="3310578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3E5CF447-B560-4EFD-A8AA-FD978A85D1F1}"/>
              </a:ext>
            </a:extLst>
          </p:cNvPr>
          <p:cNvSpPr/>
          <p:nvPr/>
        </p:nvSpPr>
        <p:spPr>
          <a:xfrm>
            <a:off x="6685936" y="5447093"/>
            <a:ext cx="778607" cy="829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B4E9110-91D9-44A3-9FE2-8EA182302F6A}"/>
              </a:ext>
            </a:extLst>
          </p:cNvPr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0660C4-7F25-4678-AE6F-67AE1E7B7E04}"/>
              </a:ext>
            </a:extLst>
          </p:cNvPr>
          <p:cNvSpPr txBox="1"/>
          <p:nvPr/>
        </p:nvSpPr>
        <p:spPr>
          <a:xfrm>
            <a:off x="1957346" y="1540269"/>
            <a:ext cx="40142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/>
              <a:t>Insomnia </a:t>
            </a:r>
            <a:r>
              <a:rPr lang="zh-CN" altLang="en-US" sz="3000" dirty="0"/>
              <a:t>配置环境变量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D680B2-EF65-4925-AE2B-33D0A9D8F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369" y="4206671"/>
            <a:ext cx="4048168" cy="3310578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134DBE3-A77C-4BD1-85F9-2F2B8E3521F6}"/>
              </a:ext>
            </a:extLst>
          </p:cNvPr>
          <p:cNvSpPr/>
          <p:nvPr/>
        </p:nvSpPr>
        <p:spPr>
          <a:xfrm>
            <a:off x="2560319" y="6949444"/>
            <a:ext cx="3056710" cy="391885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970D82A-723A-494B-A22E-76A534E49D19}"/>
              </a:ext>
            </a:extLst>
          </p:cNvPr>
          <p:cNvSpPr/>
          <p:nvPr/>
        </p:nvSpPr>
        <p:spPr>
          <a:xfrm>
            <a:off x="2560319" y="4774478"/>
            <a:ext cx="1071155" cy="502920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EA5F2F7-F8BC-4E00-9E8A-69CFC48CD6F7}"/>
              </a:ext>
            </a:extLst>
          </p:cNvPr>
          <p:cNvSpPr/>
          <p:nvPr/>
        </p:nvSpPr>
        <p:spPr>
          <a:xfrm>
            <a:off x="7771310" y="5708474"/>
            <a:ext cx="2992484" cy="1685108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6E14230-74E4-486B-B447-D485D41BACE0}"/>
              </a:ext>
            </a:extLst>
          </p:cNvPr>
          <p:cNvSpPr/>
          <p:nvPr/>
        </p:nvSpPr>
        <p:spPr>
          <a:xfrm>
            <a:off x="11142617" y="5560428"/>
            <a:ext cx="4572000" cy="1127755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4459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5251B-BF4B-4452-9712-BD24442E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insomnia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3FB12-CDE0-451E-99C5-8EFCF8C75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下载（</a:t>
            </a:r>
            <a:r>
              <a:rPr lang="en-US" altLang="zh-CN" dirty="0"/>
              <a:t>Insomnia Core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https://insomnia.rest/</a:t>
            </a:r>
          </a:p>
          <a:p>
            <a:r>
              <a:rPr lang="zh-CN" altLang="en-US" dirty="0"/>
              <a:t>配置</a:t>
            </a:r>
            <a:endParaRPr lang="en-US" altLang="zh-CN" dirty="0"/>
          </a:p>
          <a:p>
            <a:pPr lvl="1"/>
            <a:r>
              <a:rPr lang="zh-CN" altLang="en-US" dirty="0"/>
              <a:t>接口调用中使用的公共内容，应该提升为变量，例如：</a:t>
            </a:r>
            <a:r>
              <a:rPr lang="en-US" altLang="zh-CN" dirty="0"/>
              <a:t>key</a:t>
            </a:r>
          </a:p>
          <a:p>
            <a:pPr lvl="1"/>
            <a:r>
              <a:rPr lang="zh-CN" altLang="en-US" dirty="0"/>
              <a:t>不同的项目，具有不同的环境变量</a:t>
            </a:r>
            <a:endParaRPr lang="en-US" altLang="zh-CN" dirty="0"/>
          </a:p>
          <a:p>
            <a:r>
              <a:rPr lang="zh-CN" altLang="en-US" dirty="0"/>
              <a:t>使用</a:t>
            </a:r>
            <a:endParaRPr lang="en-US" altLang="zh-CN" dirty="0"/>
          </a:p>
          <a:p>
            <a:pPr lvl="1"/>
            <a:r>
              <a:rPr lang="zh-CN" altLang="en-US" dirty="0"/>
              <a:t>请求方法 </a:t>
            </a:r>
            <a:r>
              <a:rPr lang="en-US" altLang="zh-CN" dirty="0"/>
              <a:t>+ </a:t>
            </a:r>
            <a:r>
              <a:rPr lang="zh-CN" altLang="en-US" dirty="0"/>
              <a:t>请求地址 </a:t>
            </a:r>
            <a:r>
              <a:rPr lang="en-US" altLang="zh-CN" dirty="0"/>
              <a:t>+ </a:t>
            </a:r>
            <a:r>
              <a:rPr lang="zh-CN" altLang="en-US" dirty="0"/>
              <a:t>请求参数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3219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16F1D9B-12FD-4784-9EF0-A4725C8F5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471" y="3538840"/>
            <a:ext cx="11694935" cy="4529073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C264678B-BE60-4218-9244-32E025AE9870}"/>
              </a:ext>
            </a:extLst>
          </p:cNvPr>
          <p:cNvSpPr/>
          <p:nvPr/>
        </p:nvSpPr>
        <p:spPr>
          <a:xfrm>
            <a:off x="3327767" y="4258781"/>
            <a:ext cx="1609993" cy="570338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75013AB-1A4D-42FE-BFE6-C608DAD0CE4D}"/>
              </a:ext>
            </a:extLst>
          </p:cNvPr>
          <p:cNvSpPr/>
          <p:nvPr/>
        </p:nvSpPr>
        <p:spPr>
          <a:xfrm>
            <a:off x="7950356" y="3666999"/>
            <a:ext cx="684194" cy="473927"/>
          </a:xfrm>
          <a:prstGeom prst="roundRect">
            <a:avLst>
              <a:gd name="adj" fmla="val 4325"/>
            </a:avLst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1ED9785-D670-438E-A7B2-80683DB1AE8E}"/>
              </a:ext>
            </a:extLst>
          </p:cNvPr>
          <p:cNvSpPr/>
          <p:nvPr/>
        </p:nvSpPr>
        <p:spPr>
          <a:xfrm>
            <a:off x="10583245" y="6109505"/>
            <a:ext cx="712255" cy="526426"/>
          </a:xfrm>
          <a:prstGeom prst="roundRect">
            <a:avLst>
              <a:gd name="adj" fmla="val 4325"/>
            </a:avLst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3911F74-BD2A-49C5-A1AA-155CB1ECE3E9}"/>
              </a:ext>
            </a:extLst>
          </p:cNvPr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D1B58D-389F-4557-93C4-9AF4E19BC7F4}"/>
              </a:ext>
            </a:extLst>
          </p:cNvPr>
          <p:cNvSpPr txBox="1"/>
          <p:nvPr/>
        </p:nvSpPr>
        <p:spPr>
          <a:xfrm>
            <a:off x="1957346" y="1540269"/>
            <a:ext cx="40142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/>
              <a:t>Insomnia </a:t>
            </a:r>
            <a:r>
              <a:rPr lang="zh-CN" altLang="en-US" sz="3000" dirty="0"/>
              <a:t>使用环境变量</a:t>
            </a:r>
          </a:p>
        </p:txBody>
      </p:sp>
    </p:spTree>
    <p:extLst>
      <p:ext uri="{BB962C8B-B14F-4D97-AF65-F5344CB8AC3E}">
        <p14:creationId xmlns:p14="http://schemas.microsoft.com/office/powerpoint/2010/main" val="2117027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F94E513-69BA-46D2-8DB6-5DE6A6073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8288000" cy="102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47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67C6D3B-D495-4443-89A4-8673DEFB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项目实践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861F6A-F92B-4F6F-87FD-B16CB8537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数据接口：小程序中调用接口</a:t>
            </a:r>
          </a:p>
        </p:txBody>
      </p:sp>
    </p:spTree>
    <p:extLst>
      <p:ext uri="{BB962C8B-B14F-4D97-AF65-F5344CB8AC3E}">
        <p14:creationId xmlns:p14="http://schemas.microsoft.com/office/powerpoint/2010/main" val="1408077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D35AAA-DC44-46B5-8158-8293516D0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0280" y="4333500"/>
            <a:ext cx="13807440" cy="1620000"/>
          </a:xfrm>
        </p:spPr>
        <p:txBody>
          <a:bodyPr/>
          <a:lstStyle/>
          <a:p>
            <a:r>
              <a:rPr lang="en-US" altLang="zh-CN" dirty="0" err="1"/>
              <a:t>wx.request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8726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6742B91-C3E9-4AF1-BAA5-A1D95AA1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接口调用报错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D35AAA-DC44-46B5-8158-8293516D0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报错内容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XXXXX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不在以下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request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合法域名列表中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解决方案</a:t>
            </a:r>
            <a:endParaRPr lang="en-US" altLang="zh-CN" dirty="0"/>
          </a:p>
          <a:p>
            <a:pPr lvl="1"/>
            <a:r>
              <a:rPr lang="zh-CN" altLang="en-US" dirty="0"/>
              <a:t>开发阶段解决方案：不校验合法域名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上线阶段解决方案：绑定请求接口域名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0329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0ACF05-B5EC-4981-A5C2-E3305FACB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399" y="1689996"/>
            <a:ext cx="4353200" cy="7506819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6EE57743-B746-4797-9612-D5108C86D50A}"/>
              </a:ext>
            </a:extLst>
          </p:cNvPr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91975B-37EA-4684-A997-F0D391BA9335}"/>
              </a:ext>
            </a:extLst>
          </p:cNvPr>
          <p:cNvSpPr txBox="1"/>
          <p:nvPr/>
        </p:nvSpPr>
        <p:spPr>
          <a:xfrm>
            <a:off x="1957346" y="1540269"/>
            <a:ext cx="28777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不校验合法域名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F37324D-80A0-4227-A59E-86BDC8054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开发阶段解决方案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：不检查域名是否合法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402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7598EB1-31B8-4588-9896-7990F9449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706" y="2497456"/>
            <a:ext cx="7510799" cy="16244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E78256B-86AA-4BC1-8235-2E211EB7E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707" y="5985514"/>
            <a:ext cx="7510798" cy="2498086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69CB7685-9956-4BE0-B561-D542407FD108}"/>
              </a:ext>
            </a:extLst>
          </p:cNvPr>
          <p:cNvSpPr/>
          <p:nvPr/>
        </p:nvSpPr>
        <p:spPr>
          <a:xfrm rot="5400000">
            <a:off x="8656694" y="4676089"/>
            <a:ext cx="974611" cy="829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627434D-B4B5-4E4A-8307-D546DCCB4D6A}"/>
              </a:ext>
            </a:extLst>
          </p:cNvPr>
          <p:cNvSpPr/>
          <p:nvPr/>
        </p:nvSpPr>
        <p:spPr>
          <a:xfrm>
            <a:off x="7844470" y="7789544"/>
            <a:ext cx="3297663" cy="490856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F1B62F7-F584-41C4-83CE-3E17E4C195DF}"/>
              </a:ext>
            </a:extLst>
          </p:cNvPr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63C808-F22C-435D-B549-5FCE7D47B29D}"/>
              </a:ext>
            </a:extLst>
          </p:cNvPr>
          <p:cNvSpPr txBox="1"/>
          <p:nvPr/>
        </p:nvSpPr>
        <p:spPr>
          <a:xfrm>
            <a:off x="1957346" y="1540269"/>
            <a:ext cx="32624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绑定请求接口域名</a:t>
            </a:r>
          </a:p>
        </p:txBody>
      </p:sp>
    </p:spTree>
    <p:extLst>
      <p:ext uri="{BB962C8B-B14F-4D97-AF65-F5344CB8AC3E}">
        <p14:creationId xmlns:p14="http://schemas.microsoft.com/office/powerpoint/2010/main" val="409184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2FA9703-1643-4178-AC88-15C33955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小程序与网页开发的区别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C11627-D20E-463B-82AE-84E8FBEBE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小程序中不能使用 </a:t>
            </a:r>
            <a:r>
              <a:rPr lang="en-US" altLang="zh-CN" dirty="0"/>
              <a:t>HTML</a:t>
            </a:r>
          </a:p>
          <a:p>
            <a:r>
              <a:rPr lang="zh-CN" altLang="en-US" dirty="0"/>
              <a:t>小程序中可以使用 </a:t>
            </a:r>
            <a:r>
              <a:rPr lang="en-US" altLang="zh-CN" dirty="0"/>
              <a:t>CSS</a:t>
            </a:r>
          </a:p>
          <a:p>
            <a:r>
              <a:rPr lang="zh-CN" altLang="en-US" dirty="0"/>
              <a:t>小程序的主要开发语言是 </a:t>
            </a:r>
            <a:r>
              <a:rPr lang="en-US" altLang="zh-CN" dirty="0"/>
              <a:t>JavaScript</a:t>
            </a:r>
          </a:p>
          <a:p>
            <a:pPr lvl="1"/>
            <a:r>
              <a:rPr lang="zh-CN" altLang="en-US" dirty="0"/>
              <a:t>但是 </a:t>
            </a:r>
            <a:r>
              <a:rPr lang="en-US" altLang="zh-CN" dirty="0"/>
              <a:t>DOM </a:t>
            </a:r>
            <a:r>
              <a:rPr lang="zh-CN" altLang="en-US" dirty="0"/>
              <a:t>和 </a:t>
            </a:r>
            <a:r>
              <a:rPr lang="en-US" altLang="zh-CN" dirty="0"/>
              <a:t>BOM </a:t>
            </a:r>
            <a:r>
              <a:rPr lang="zh-CN" altLang="en-US" dirty="0"/>
              <a:t>在小程序中不可用</a:t>
            </a:r>
            <a:endParaRPr lang="en-US" altLang="zh-CN" dirty="0"/>
          </a:p>
          <a:p>
            <a:pPr lvl="1"/>
            <a:r>
              <a:rPr lang="zh-CN" altLang="en-US" dirty="0"/>
              <a:t>基于 </a:t>
            </a:r>
            <a:r>
              <a:rPr lang="en-US" altLang="zh-CN" dirty="0"/>
              <a:t>DOM </a:t>
            </a:r>
            <a:r>
              <a:rPr lang="zh-CN" altLang="en-US" dirty="0"/>
              <a:t>和 </a:t>
            </a:r>
            <a:r>
              <a:rPr lang="en-US" altLang="zh-CN" dirty="0"/>
              <a:t>BOM </a:t>
            </a:r>
            <a:r>
              <a:rPr lang="zh-CN" altLang="en-US" dirty="0"/>
              <a:t>的 </a:t>
            </a:r>
            <a:r>
              <a:rPr lang="en-US" altLang="zh-CN" dirty="0"/>
              <a:t>JS </a:t>
            </a:r>
            <a:r>
              <a:rPr lang="zh-CN" altLang="en-US" dirty="0"/>
              <a:t>库也不能用 </a:t>
            </a:r>
            <a:r>
              <a:rPr lang="en-US" altLang="zh-CN" dirty="0"/>
              <a:t>– jQuery</a:t>
            </a:r>
          </a:p>
          <a:p>
            <a:r>
              <a:rPr lang="zh-CN" altLang="en-US" dirty="0"/>
              <a:t>小程序的运行环境与网页开发不同</a:t>
            </a:r>
            <a:endParaRPr lang="en-US" altLang="zh-CN" dirty="0"/>
          </a:p>
          <a:p>
            <a:pPr lvl="1"/>
            <a:r>
              <a:rPr lang="zh-CN" altLang="en-US" dirty="0"/>
              <a:t>网页开发的运行环境是浏览器</a:t>
            </a:r>
            <a:endParaRPr lang="en-US" altLang="zh-CN" dirty="0"/>
          </a:p>
          <a:p>
            <a:pPr lvl="1"/>
            <a:r>
              <a:rPr lang="zh-CN" altLang="en-US" dirty="0"/>
              <a:t>微信小程序的运行环境是操作系统（</a:t>
            </a:r>
            <a:r>
              <a:rPr lang="en-US" altLang="zh-CN" dirty="0"/>
              <a:t>Android </a:t>
            </a:r>
            <a:r>
              <a:rPr lang="zh-CN" altLang="en-US" dirty="0"/>
              <a:t>和 </a:t>
            </a:r>
            <a:r>
              <a:rPr lang="en-US" altLang="zh-CN" dirty="0"/>
              <a:t>iOS</a:t>
            </a:r>
            <a:r>
              <a:rPr lang="zh-CN" altLang="en-US" dirty="0"/>
              <a:t>）上的微信客户端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526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531D336-594E-4167-AD39-FB33204F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获取实时地理位置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4C3051-D95A-412F-99AE-D3F324445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wx.getLocation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>
                <a:hlinkClick r:id="rId2"/>
              </a:rPr>
              <a:t>https://developers.weixin.qq.com/miniprogram/dev/api/location/wx.getLocation.html</a:t>
            </a:r>
            <a:endParaRPr lang="en-US" altLang="zh-CN" dirty="0"/>
          </a:p>
          <a:p>
            <a:r>
              <a:rPr lang="zh-CN" altLang="en-US" dirty="0"/>
              <a:t>解决授权提示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6CE502-100D-49A3-AA90-E7F196B84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536" y="6462717"/>
            <a:ext cx="3759233" cy="30339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3093E6-9527-4309-840E-9EAD14B6D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450" y="6462716"/>
            <a:ext cx="6200590" cy="3033979"/>
          </a:xfrm>
          <a:prstGeom prst="rect">
            <a:avLst/>
          </a:prstGeom>
        </p:spPr>
      </p:pic>
      <p:sp>
        <p:nvSpPr>
          <p:cNvPr id="7" name="箭头: 左 6">
            <a:extLst>
              <a:ext uri="{FF2B5EF4-FFF2-40B4-BE49-F238E27FC236}">
                <a16:creationId xmlns:a16="http://schemas.microsoft.com/office/drawing/2014/main" id="{6E5120B9-05CB-46C6-9839-F95DD00AA3F2}"/>
              </a:ext>
            </a:extLst>
          </p:cNvPr>
          <p:cNvSpPr/>
          <p:nvPr/>
        </p:nvSpPr>
        <p:spPr>
          <a:xfrm>
            <a:off x="6439989" y="7623537"/>
            <a:ext cx="1632857" cy="9405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768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67C6D3B-D495-4443-89A4-8673DEFB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项目实践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861F6A-F92B-4F6F-87FD-B16CB8537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项目界面：官方组件 </a:t>
            </a:r>
            <a:r>
              <a:rPr lang="en-US" altLang="zh-CN" dirty="0"/>
              <a:t>+ </a:t>
            </a:r>
            <a:r>
              <a:rPr lang="zh-CN" altLang="en-US" dirty="0"/>
              <a:t>第三方组件</a:t>
            </a:r>
          </a:p>
        </p:txBody>
      </p:sp>
    </p:spTree>
    <p:extLst>
      <p:ext uri="{BB962C8B-B14F-4D97-AF65-F5344CB8AC3E}">
        <p14:creationId xmlns:p14="http://schemas.microsoft.com/office/powerpoint/2010/main" val="3005998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8C54FF6E-0D65-46AF-AE0F-839CF84A3440}"/>
              </a:ext>
            </a:extLst>
          </p:cNvPr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88967B-A744-43A0-AB33-50CE6013DA94}"/>
              </a:ext>
            </a:extLst>
          </p:cNvPr>
          <p:cNvSpPr txBox="1"/>
          <p:nvPr/>
        </p:nvSpPr>
        <p:spPr>
          <a:xfrm>
            <a:off x="1957346" y="1540269"/>
            <a:ext cx="40318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官方组件与第三方组件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CBD3F30-2B0D-4D2A-9122-8D36DF135A3F}"/>
              </a:ext>
            </a:extLst>
          </p:cNvPr>
          <p:cNvSpPr/>
          <p:nvPr/>
        </p:nvSpPr>
        <p:spPr>
          <a:xfrm>
            <a:off x="3120040" y="3670131"/>
            <a:ext cx="4855560" cy="2206829"/>
          </a:xfrm>
          <a:prstGeom prst="roundRect">
            <a:avLst>
              <a:gd name="adj" fmla="val 11212"/>
            </a:avLst>
          </a:prstGeom>
          <a:solidFill>
            <a:srgbClr val="1EBC8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官方组件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FABE358-2D9D-4F72-903D-526B6962CFCE}"/>
              </a:ext>
            </a:extLst>
          </p:cNvPr>
          <p:cNvSpPr/>
          <p:nvPr/>
        </p:nvSpPr>
        <p:spPr>
          <a:xfrm>
            <a:off x="3120040" y="6111561"/>
            <a:ext cx="4855560" cy="2206829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+mn-ea"/>
              </a:rPr>
              <a:t>第三方组件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EE7D3E5-8E7C-419C-9298-E654581B9984}"/>
              </a:ext>
            </a:extLst>
          </p:cNvPr>
          <p:cNvSpPr/>
          <p:nvPr/>
        </p:nvSpPr>
        <p:spPr>
          <a:xfrm>
            <a:off x="8188040" y="3670131"/>
            <a:ext cx="6858000" cy="2206828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基础功能（</a:t>
            </a:r>
            <a:r>
              <a:rPr lang="en-US" altLang="zh-CN" sz="3000" dirty="0"/>
              <a:t>HTML</a:t>
            </a:r>
            <a:r>
              <a:rPr lang="zh-CN" altLang="en-US" sz="3000" dirty="0"/>
              <a:t>标签）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ADDECC5-4944-4FFA-A19A-9861EF21073F}"/>
              </a:ext>
            </a:extLst>
          </p:cNvPr>
          <p:cNvSpPr/>
          <p:nvPr/>
        </p:nvSpPr>
        <p:spPr>
          <a:xfrm>
            <a:off x="8188040" y="6111562"/>
            <a:ext cx="6858000" cy="2206828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组合功能（</a:t>
            </a:r>
            <a:r>
              <a:rPr lang="en-US" altLang="zh-CN" sz="3000" dirty="0"/>
              <a:t>Bootstrap</a:t>
            </a:r>
            <a:r>
              <a:rPr lang="zh-CN" altLang="en-US" sz="30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42070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7596FD3-EF22-4D69-8CA3-0A7076C8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WeUI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28C3F1-62BF-4339-BF60-28C232061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下载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https://github.com/Tencent/weui-wxss</a:t>
            </a:r>
            <a:endParaRPr lang="en-US" altLang="zh-CN" dirty="0"/>
          </a:p>
          <a:p>
            <a:r>
              <a:rPr lang="zh-CN" altLang="en-US" dirty="0"/>
              <a:t>引入</a:t>
            </a:r>
            <a:endParaRPr lang="en-US" altLang="zh-CN" dirty="0"/>
          </a:p>
          <a:p>
            <a:pPr lvl="1"/>
            <a:r>
              <a:rPr lang="zh-CN" altLang="en-US" dirty="0"/>
              <a:t>解压后，找到 </a:t>
            </a:r>
            <a:r>
              <a:rPr lang="en-US" altLang="zh-CN" dirty="0" err="1"/>
              <a:t>dist</a:t>
            </a:r>
            <a:r>
              <a:rPr lang="en-US" altLang="zh-CN" dirty="0"/>
              <a:t>/style/ </a:t>
            </a:r>
            <a:r>
              <a:rPr lang="zh-CN" altLang="en-US" dirty="0"/>
              <a:t>目录下的 </a:t>
            </a:r>
            <a:r>
              <a:rPr lang="en-US" altLang="zh-CN" dirty="0" err="1"/>
              <a:t>weui.wxss</a:t>
            </a:r>
            <a:r>
              <a:rPr lang="en-US" altLang="zh-CN" dirty="0"/>
              <a:t> 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zh-CN" altLang="en-US" dirty="0"/>
              <a:t>将 </a:t>
            </a:r>
            <a:r>
              <a:rPr lang="en-US" altLang="zh-CN" dirty="0" err="1"/>
              <a:t>weui.wxss</a:t>
            </a:r>
            <a:r>
              <a:rPr lang="en-US" altLang="zh-CN" dirty="0"/>
              <a:t> </a:t>
            </a:r>
            <a:r>
              <a:rPr lang="zh-CN" altLang="en-US" dirty="0"/>
              <a:t>复制到小程序的根目录中</a:t>
            </a:r>
            <a:endParaRPr lang="en-US" altLang="zh-CN" dirty="0"/>
          </a:p>
          <a:p>
            <a:pPr lvl="1"/>
            <a:r>
              <a:rPr lang="zh-CN" altLang="en-US" dirty="0"/>
              <a:t>在全局样式文件 </a:t>
            </a:r>
            <a:r>
              <a:rPr lang="en-US" altLang="zh-CN" dirty="0" err="1"/>
              <a:t>app.wxss</a:t>
            </a:r>
            <a:r>
              <a:rPr lang="en-US" altLang="zh-CN" dirty="0"/>
              <a:t> </a:t>
            </a:r>
            <a:r>
              <a:rPr lang="zh-CN" altLang="en-US" dirty="0"/>
              <a:t>中加入 </a:t>
            </a:r>
            <a:r>
              <a:rPr lang="en-US" altLang="zh-CN" dirty="0"/>
              <a:t>@import "</a:t>
            </a:r>
            <a:r>
              <a:rPr lang="en-US" altLang="zh-CN" dirty="0" err="1"/>
              <a:t>weui.wxss</a:t>
            </a:r>
            <a:r>
              <a:rPr lang="en-US" altLang="zh-CN" dirty="0"/>
              <a:t>"</a:t>
            </a:r>
          </a:p>
          <a:p>
            <a:r>
              <a:rPr lang="zh-CN" altLang="en-US" dirty="0"/>
              <a:t>使用</a:t>
            </a:r>
            <a:endParaRPr lang="en-US" altLang="zh-CN" dirty="0"/>
          </a:p>
          <a:p>
            <a:pPr lvl="1"/>
            <a:r>
              <a:rPr lang="zh-CN" altLang="en-US" dirty="0"/>
              <a:t>通过微信开发者工具打开解压后的 </a:t>
            </a:r>
            <a:r>
              <a:rPr lang="en-US" altLang="zh-CN" dirty="0" err="1"/>
              <a:t>dist</a:t>
            </a:r>
            <a:r>
              <a:rPr lang="en-US" altLang="zh-CN" dirty="0"/>
              <a:t> </a:t>
            </a:r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883748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0D4314E-DE1C-4A43-83EE-B2D819603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708" y="2505745"/>
            <a:ext cx="11346582" cy="6595262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5952EE90-1FAC-4BCE-8423-A93ECDDE2AD2}"/>
              </a:ext>
            </a:extLst>
          </p:cNvPr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311BE6-4623-437A-A1F3-C8AABB19BEFD}"/>
              </a:ext>
            </a:extLst>
          </p:cNvPr>
          <p:cNvSpPr txBox="1"/>
          <p:nvPr/>
        </p:nvSpPr>
        <p:spPr>
          <a:xfrm>
            <a:off x="1957346" y="1540269"/>
            <a:ext cx="38303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 err="1"/>
              <a:t>WeUI</a:t>
            </a:r>
            <a:r>
              <a:rPr lang="en-US" altLang="zh-CN" sz="3000" dirty="0"/>
              <a:t> - https://weui.io/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218254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67C6D3B-D495-4443-89A4-8673DEFB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项目实践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861F6A-F92B-4F6F-87FD-B16CB8537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功能组合：数据接口 </a:t>
            </a:r>
            <a:r>
              <a:rPr lang="en-US" altLang="zh-CN" dirty="0"/>
              <a:t>+ </a:t>
            </a:r>
            <a:r>
              <a:rPr lang="zh-CN" altLang="en-US" dirty="0"/>
              <a:t>项目界面</a:t>
            </a:r>
          </a:p>
        </p:txBody>
      </p:sp>
    </p:spTree>
    <p:extLst>
      <p:ext uri="{BB962C8B-B14F-4D97-AF65-F5344CB8AC3E}">
        <p14:creationId xmlns:p14="http://schemas.microsoft.com/office/powerpoint/2010/main" val="859105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D8522C73-82AD-450A-BBD2-FF0DE0C51DE0}"/>
              </a:ext>
            </a:extLst>
          </p:cNvPr>
          <p:cNvSpPr/>
          <p:nvPr/>
        </p:nvSpPr>
        <p:spPr>
          <a:xfrm>
            <a:off x="1669774" y="1188721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F3EFCF-FA9E-4450-858D-AB1AD81193C0}"/>
              </a:ext>
            </a:extLst>
          </p:cNvPr>
          <p:cNvSpPr txBox="1"/>
          <p:nvPr/>
        </p:nvSpPr>
        <p:spPr>
          <a:xfrm>
            <a:off x="1957346" y="1370938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功能组合</a:t>
            </a:r>
          </a:p>
        </p:txBody>
      </p:sp>
      <p:sp>
        <p:nvSpPr>
          <p:cNvPr id="52" name="缺角矩形 51">
            <a:extLst>
              <a:ext uri="{FF2B5EF4-FFF2-40B4-BE49-F238E27FC236}">
                <a16:creationId xmlns:a16="http://schemas.microsoft.com/office/drawing/2014/main" id="{983D33DE-110A-4646-808A-CA817807FC07}"/>
              </a:ext>
            </a:extLst>
          </p:cNvPr>
          <p:cNvSpPr/>
          <p:nvPr/>
        </p:nvSpPr>
        <p:spPr>
          <a:xfrm>
            <a:off x="7799614" y="4376057"/>
            <a:ext cx="2220686" cy="1918608"/>
          </a:xfrm>
          <a:prstGeom prst="plaqu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项目界面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D8E53376-5558-4A8E-B47A-E891CB8C7F20}"/>
              </a:ext>
            </a:extLst>
          </p:cNvPr>
          <p:cNvSpPr/>
          <p:nvPr/>
        </p:nvSpPr>
        <p:spPr>
          <a:xfrm>
            <a:off x="10819493" y="4927600"/>
            <a:ext cx="1270000" cy="829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加号 5">
            <a:extLst>
              <a:ext uri="{FF2B5EF4-FFF2-40B4-BE49-F238E27FC236}">
                <a16:creationId xmlns:a16="http://schemas.microsoft.com/office/drawing/2014/main" id="{16781C09-2192-4751-9A98-13A647351921}"/>
              </a:ext>
            </a:extLst>
          </p:cNvPr>
          <p:cNvSpPr/>
          <p:nvPr/>
        </p:nvSpPr>
        <p:spPr>
          <a:xfrm>
            <a:off x="5643007" y="4639733"/>
            <a:ext cx="1388533" cy="123613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体 6">
            <a:extLst>
              <a:ext uri="{FF2B5EF4-FFF2-40B4-BE49-F238E27FC236}">
                <a16:creationId xmlns:a16="http://schemas.microsoft.com/office/drawing/2014/main" id="{E4F94DDC-B48B-40C6-B8F9-7862CFD50751}"/>
              </a:ext>
            </a:extLst>
          </p:cNvPr>
          <p:cNvSpPr/>
          <p:nvPr/>
        </p:nvSpPr>
        <p:spPr>
          <a:xfrm>
            <a:off x="3093534" y="4540854"/>
            <a:ext cx="1641160" cy="1589013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数据接口</a:t>
            </a:r>
          </a:p>
        </p:txBody>
      </p:sp>
      <p:sp>
        <p:nvSpPr>
          <p:cNvPr id="8" name="缺角矩形 7">
            <a:extLst>
              <a:ext uri="{FF2B5EF4-FFF2-40B4-BE49-F238E27FC236}">
                <a16:creationId xmlns:a16="http://schemas.microsoft.com/office/drawing/2014/main" id="{9C26FD0D-4F2A-4639-8349-1B7819DA0C47}"/>
              </a:ext>
            </a:extLst>
          </p:cNvPr>
          <p:cNvSpPr/>
          <p:nvPr/>
        </p:nvSpPr>
        <p:spPr>
          <a:xfrm>
            <a:off x="12866826" y="4991100"/>
            <a:ext cx="2220686" cy="1918608"/>
          </a:xfrm>
          <a:prstGeom prst="plaqu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A66250AC-1871-404A-A5E6-AA220B7C5740}"/>
              </a:ext>
            </a:extLst>
          </p:cNvPr>
          <p:cNvSpPr/>
          <p:nvPr/>
        </p:nvSpPr>
        <p:spPr>
          <a:xfrm>
            <a:off x="13166838" y="3662655"/>
            <a:ext cx="1641160" cy="1589013"/>
          </a:xfrm>
          <a:prstGeom prst="can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08EE32-4A5F-44AC-A1BA-86CA96D83889}"/>
              </a:ext>
            </a:extLst>
          </p:cNvPr>
          <p:cNvSpPr txBox="1"/>
          <p:nvPr/>
        </p:nvSpPr>
        <p:spPr>
          <a:xfrm>
            <a:off x="13548836" y="5442573"/>
            <a:ext cx="8771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项目</a:t>
            </a:r>
          </a:p>
        </p:txBody>
      </p:sp>
    </p:spTree>
    <p:extLst>
      <p:ext uri="{BB962C8B-B14F-4D97-AF65-F5344CB8AC3E}">
        <p14:creationId xmlns:p14="http://schemas.microsoft.com/office/powerpoint/2010/main" val="4267350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67C6D3B-D495-4443-89A4-8673DEFB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项目实践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861F6A-F92B-4F6F-87FD-B16CB8537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功能组合：模板 </a:t>
            </a:r>
            <a:r>
              <a:rPr lang="en-US" altLang="zh-CN" dirty="0"/>
              <a:t>+ </a:t>
            </a:r>
            <a:r>
              <a:rPr lang="zh-CN" altLang="en-US" dirty="0"/>
              <a:t>移动端 </a:t>
            </a:r>
            <a:r>
              <a:rPr lang="en-US" altLang="zh-CN" dirty="0"/>
              <a:t>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445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D36CED95-2288-4DA6-B14D-4F70372DFCE1}"/>
              </a:ext>
            </a:extLst>
          </p:cNvPr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378065-9761-4C18-ACFE-A5F67D26C1FB}"/>
              </a:ext>
            </a:extLst>
          </p:cNvPr>
          <p:cNvSpPr txBox="1"/>
          <p:nvPr/>
        </p:nvSpPr>
        <p:spPr>
          <a:xfrm>
            <a:off x="1957346" y="1540269"/>
            <a:ext cx="2456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/>
              <a:t>WXML </a:t>
            </a:r>
            <a:r>
              <a:rPr lang="zh-CN" altLang="en-US" sz="3000" dirty="0"/>
              <a:t>的模板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31EEAFE-2FDF-48B2-B52F-5AC8B514B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837" y="2176946"/>
            <a:ext cx="3996266" cy="296655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269841A-0ECB-4702-9881-524E3E6F0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233" y="6820236"/>
            <a:ext cx="5917475" cy="2209996"/>
          </a:xfrm>
          <a:prstGeom prst="rect">
            <a:avLst/>
          </a:prstGeom>
        </p:spPr>
      </p:pic>
      <p:sp>
        <p:nvSpPr>
          <p:cNvPr id="12" name="箭头: 下 11">
            <a:extLst>
              <a:ext uri="{FF2B5EF4-FFF2-40B4-BE49-F238E27FC236}">
                <a16:creationId xmlns:a16="http://schemas.microsoft.com/office/drawing/2014/main" id="{CA6D43D4-76E0-4105-BE84-6E95AF3B0042}"/>
              </a:ext>
            </a:extLst>
          </p:cNvPr>
          <p:cNvSpPr/>
          <p:nvPr/>
        </p:nvSpPr>
        <p:spPr>
          <a:xfrm>
            <a:off x="9901646" y="5563856"/>
            <a:ext cx="992777" cy="836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4AC8A2C-3F80-42CF-87A6-1915318851CC}"/>
              </a:ext>
            </a:extLst>
          </p:cNvPr>
          <p:cNvSpPr/>
          <p:nvPr/>
        </p:nvSpPr>
        <p:spPr>
          <a:xfrm>
            <a:off x="10548482" y="3015097"/>
            <a:ext cx="1247279" cy="498812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7C81477-6C32-4B18-88E4-A8A92038530F}"/>
              </a:ext>
            </a:extLst>
          </p:cNvPr>
          <p:cNvSpPr/>
          <p:nvPr/>
        </p:nvSpPr>
        <p:spPr>
          <a:xfrm>
            <a:off x="9288140" y="8248949"/>
            <a:ext cx="1247279" cy="498812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80C14CA-5495-4E58-A0D2-6CA24F8C7AE0}"/>
              </a:ext>
            </a:extLst>
          </p:cNvPr>
          <p:cNvSpPr/>
          <p:nvPr/>
        </p:nvSpPr>
        <p:spPr>
          <a:xfrm>
            <a:off x="8819830" y="3686348"/>
            <a:ext cx="1447576" cy="519892"/>
          </a:xfrm>
          <a:prstGeom prst="roundRect">
            <a:avLst>
              <a:gd name="adj" fmla="val 4325"/>
            </a:avLst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2C670D6-9891-4429-9BF1-B3C003EF8B2A}"/>
              </a:ext>
            </a:extLst>
          </p:cNvPr>
          <p:cNvSpPr/>
          <p:nvPr/>
        </p:nvSpPr>
        <p:spPr>
          <a:xfrm>
            <a:off x="11215775" y="8264535"/>
            <a:ext cx="1598888" cy="498812"/>
          </a:xfrm>
          <a:prstGeom prst="roundRect">
            <a:avLst>
              <a:gd name="adj" fmla="val 4325"/>
            </a:avLst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5016D863-EC63-417C-AB75-E2EE3D962FD0}"/>
              </a:ext>
            </a:extLst>
          </p:cNvPr>
          <p:cNvSpPr/>
          <p:nvPr/>
        </p:nvSpPr>
        <p:spPr>
          <a:xfrm>
            <a:off x="3161213" y="3015097"/>
            <a:ext cx="2445641" cy="1347897"/>
          </a:xfrm>
          <a:prstGeom prst="wedgeRoundRectCallout">
            <a:avLst>
              <a:gd name="adj1" fmla="val 72639"/>
              <a:gd name="adj2" fmla="val 217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声明模板</a:t>
            </a: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24A43B94-21E8-48FA-9389-1F610FBF375B}"/>
              </a:ext>
            </a:extLst>
          </p:cNvPr>
          <p:cNvSpPr/>
          <p:nvPr/>
        </p:nvSpPr>
        <p:spPr>
          <a:xfrm>
            <a:off x="3161212" y="7166044"/>
            <a:ext cx="2445641" cy="1347897"/>
          </a:xfrm>
          <a:prstGeom prst="wedgeRoundRectCallout">
            <a:avLst>
              <a:gd name="adj1" fmla="val 72639"/>
              <a:gd name="adj2" fmla="val 217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调用模板</a:t>
            </a:r>
          </a:p>
        </p:txBody>
      </p:sp>
    </p:spTree>
    <p:extLst>
      <p:ext uri="{BB962C8B-B14F-4D97-AF65-F5344CB8AC3E}">
        <p14:creationId xmlns:p14="http://schemas.microsoft.com/office/powerpoint/2010/main" val="3724054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D36CED95-2288-4DA6-B14D-4F70372DFCE1}"/>
              </a:ext>
            </a:extLst>
          </p:cNvPr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378065-9761-4C18-ACFE-A5F67D26C1FB}"/>
              </a:ext>
            </a:extLst>
          </p:cNvPr>
          <p:cNvSpPr txBox="1"/>
          <p:nvPr/>
        </p:nvSpPr>
        <p:spPr>
          <a:xfrm>
            <a:off x="1957346" y="1540269"/>
            <a:ext cx="34820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小程序移动端的 </a:t>
            </a:r>
            <a:r>
              <a:rPr lang="en-US" altLang="zh-CN" sz="3000" dirty="0"/>
              <a:t>API</a:t>
            </a:r>
            <a:endParaRPr lang="zh-CN" altLang="en-US" sz="30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BBB181F-2337-4002-B758-F822536E58EE}"/>
              </a:ext>
            </a:extLst>
          </p:cNvPr>
          <p:cNvSpPr/>
          <p:nvPr/>
        </p:nvSpPr>
        <p:spPr>
          <a:xfrm>
            <a:off x="3159228" y="3343562"/>
            <a:ext cx="4855560" cy="1412645"/>
          </a:xfrm>
          <a:prstGeom prst="roundRect">
            <a:avLst>
              <a:gd name="adj" fmla="val 11212"/>
            </a:avLst>
          </a:prstGeom>
          <a:solidFill>
            <a:srgbClr val="1EBC8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去拍照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B2E16ED-CFC3-4376-9A26-CE2C2491B46C}"/>
              </a:ext>
            </a:extLst>
          </p:cNvPr>
          <p:cNvSpPr/>
          <p:nvPr/>
        </p:nvSpPr>
        <p:spPr>
          <a:xfrm>
            <a:off x="3159228" y="5014283"/>
            <a:ext cx="4855560" cy="1412645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+mn-ea"/>
              </a:rPr>
              <a:t>扫一扫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975ED2B-9DF1-4B1F-B810-DD0D7E0B3D25}"/>
              </a:ext>
            </a:extLst>
          </p:cNvPr>
          <p:cNvSpPr/>
          <p:nvPr/>
        </p:nvSpPr>
        <p:spPr>
          <a:xfrm>
            <a:off x="8227228" y="3343562"/>
            <a:ext cx="6858000" cy="1412644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调用摄像头，并返回照片信息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488F735-9B8E-425D-939D-19520F438EBA}"/>
              </a:ext>
            </a:extLst>
          </p:cNvPr>
          <p:cNvSpPr/>
          <p:nvPr/>
        </p:nvSpPr>
        <p:spPr>
          <a:xfrm>
            <a:off x="8227228" y="5014284"/>
            <a:ext cx="6858000" cy="1412644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识别二维码的内容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6C12A05-B6DE-4BD8-8334-567F84419625}"/>
              </a:ext>
            </a:extLst>
          </p:cNvPr>
          <p:cNvSpPr/>
          <p:nvPr/>
        </p:nvSpPr>
        <p:spPr>
          <a:xfrm>
            <a:off x="3159228" y="6685004"/>
            <a:ext cx="4855560" cy="1412645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+mn-ea"/>
              </a:rPr>
              <a:t>……</a:t>
            </a:r>
            <a:endParaRPr lang="zh-CN" altLang="en-US" sz="3000" dirty="0">
              <a:latin typeface="+mn-ea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D8FD82B-09FD-4E3E-A7B5-0EFE705930DC}"/>
              </a:ext>
            </a:extLst>
          </p:cNvPr>
          <p:cNvSpPr/>
          <p:nvPr/>
        </p:nvSpPr>
        <p:spPr>
          <a:xfrm>
            <a:off x="8227228" y="6685005"/>
            <a:ext cx="6858000" cy="1412644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/>
              <a:t>……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132494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8C54FF6E-0D65-46AF-AE0F-839CF84A3440}"/>
              </a:ext>
            </a:extLst>
          </p:cNvPr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88967B-A744-43A0-AB33-50CE6013DA94}"/>
              </a:ext>
            </a:extLst>
          </p:cNvPr>
          <p:cNvSpPr txBox="1"/>
          <p:nvPr/>
        </p:nvSpPr>
        <p:spPr>
          <a:xfrm>
            <a:off x="1957346" y="1540269"/>
            <a:ext cx="32624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小程序的运行环境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FC22BE1-88FC-4C59-9E0B-3CD9E562EE11}"/>
              </a:ext>
            </a:extLst>
          </p:cNvPr>
          <p:cNvSpPr/>
          <p:nvPr/>
        </p:nvSpPr>
        <p:spPr>
          <a:xfrm>
            <a:off x="3315269" y="3299767"/>
            <a:ext cx="11657461" cy="5111298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+mn-ea"/>
              </a:rPr>
              <a:t>小程序的运行环境</a:t>
            </a:r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zh-CN" altLang="en-US" sz="3000" dirty="0">
              <a:latin typeface="+mn-ea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59124D4-31C4-42B6-8EF2-8F5AB5BF2F2A}"/>
              </a:ext>
            </a:extLst>
          </p:cNvPr>
          <p:cNvSpPr/>
          <p:nvPr/>
        </p:nvSpPr>
        <p:spPr>
          <a:xfrm>
            <a:off x="3972664" y="5003801"/>
            <a:ext cx="4866536" cy="2768598"/>
          </a:xfrm>
          <a:prstGeom prst="roundRect">
            <a:avLst>
              <a:gd name="adj" fmla="val 11212"/>
            </a:avLst>
          </a:prstGeom>
          <a:solidFill>
            <a:srgbClr val="FF6161"/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+mn-ea"/>
              </a:rPr>
              <a:t>渲染层</a:t>
            </a:r>
            <a:endParaRPr lang="en-US" altLang="zh-CN" sz="3000" dirty="0">
              <a:latin typeface="+mn-ea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FC5A487-FDEE-41EE-80C7-CE3D514CE064}"/>
              </a:ext>
            </a:extLst>
          </p:cNvPr>
          <p:cNvSpPr/>
          <p:nvPr/>
        </p:nvSpPr>
        <p:spPr>
          <a:xfrm>
            <a:off x="9448800" y="5003801"/>
            <a:ext cx="4866536" cy="2768598"/>
          </a:xfrm>
          <a:prstGeom prst="roundRect">
            <a:avLst>
              <a:gd name="adj" fmla="val 11212"/>
            </a:avLst>
          </a:prstGeom>
          <a:solidFill>
            <a:srgbClr val="FF6161"/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+mn-ea"/>
              </a:rPr>
              <a:t>逻辑层</a:t>
            </a:r>
            <a:endParaRPr lang="en-US" altLang="zh-CN" sz="3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2591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67C6D3B-D495-4443-89A4-8673DEFB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项目实践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861F6A-F92B-4F6F-87FD-B16CB8537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发布小程序</a:t>
            </a:r>
          </a:p>
        </p:txBody>
      </p:sp>
    </p:spTree>
    <p:extLst>
      <p:ext uri="{BB962C8B-B14F-4D97-AF65-F5344CB8AC3E}">
        <p14:creationId xmlns:p14="http://schemas.microsoft.com/office/powerpoint/2010/main" val="769049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8BFC7-A1A9-4319-AA69-126F1E06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发布小程序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7C0D087-4242-4C69-8D02-A009743AC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上传代码；</a:t>
            </a:r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提交审核；</a:t>
            </a:r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发布版本；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100FC-D150-4508-B4F1-752FFA8A8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STEPS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8255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FA17BEB5-71A9-4EF9-B862-9063E78C46E6}"/>
              </a:ext>
            </a:extLst>
          </p:cNvPr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7F78E2-F871-41F9-85F7-56E1E65C5C77}"/>
              </a:ext>
            </a:extLst>
          </p:cNvPr>
          <p:cNvSpPr txBox="1"/>
          <p:nvPr/>
        </p:nvSpPr>
        <p:spPr>
          <a:xfrm>
            <a:off x="1957346" y="1540269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上传代码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1BD0CC0-3585-495A-A7FD-93DEDC7848AC}"/>
              </a:ext>
            </a:extLst>
          </p:cNvPr>
          <p:cNvSpPr/>
          <p:nvPr/>
        </p:nvSpPr>
        <p:spPr>
          <a:xfrm>
            <a:off x="9969867" y="8435111"/>
            <a:ext cx="2316822" cy="5477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009F76-4CAE-4624-B7D1-34F2F3DBB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796" y="7600988"/>
            <a:ext cx="13294406" cy="1137935"/>
          </a:xfrm>
          <a:prstGeom prst="rect">
            <a:avLst/>
          </a:prstGeom>
        </p:spPr>
      </p:pic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ADD79CC-B6DE-4AF2-9BFC-A65EE3E043A8}"/>
              </a:ext>
            </a:extLst>
          </p:cNvPr>
          <p:cNvSpPr/>
          <p:nvPr/>
        </p:nvSpPr>
        <p:spPr>
          <a:xfrm>
            <a:off x="12740640" y="7593344"/>
            <a:ext cx="1051560" cy="1137935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7E9EA72-3E12-45C4-88E1-26DB6130D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796" y="2272017"/>
            <a:ext cx="13294406" cy="2972094"/>
          </a:xfrm>
          <a:prstGeom prst="rect">
            <a:avLst/>
          </a:prstGeom>
        </p:spPr>
      </p:pic>
      <p:sp>
        <p:nvSpPr>
          <p:cNvPr id="13" name="箭头: 上 12">
            <a:extLst>
              <a:ext uri="{FF2B5EF4-FFF2-40B4-BE49-F238E27FC236}">
                <a16:creationId xmlns:a16="http://schemas.microsoft.com/office/drawing/2014/main" id="{3A7DE235-0879-4157-B7AB-4F32277AE336}"/>
              </a:ext>
            </a:extLst>
          </p:cNvPr>
          <p:cNvSpPr/>
          <p:nvPr/>
        </p:nvSpPr>
        <p:spPr>
          <a:xfrm>
            <a:off x="5189365" y="5839383"/>
            <a:ext cx="7909267" cy="11510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+mn-ea"/>
              </a:rPr>
              <a:t>管理</a:t>
            </a:r>
            <a:r>
              <a:rPr lang="en-US" altLang="zh-CN" sz="2400" dirty="0">
                <a:latin typeface="+mn-ea"/>
              </a:rPr>
              <a:t>-&gt;</a:t>
            </a:r>
            <a:r>
              <a:rPr lang="zh-CN" altLang="en-US" sz="2400" dirty="0">
                <a:latin typeface="+mn-ea"/>
              </a:rPr>
              <a:t>版本管理</a:t>
            </a:r>
            <a:r>
              <a:rPr lang="en-US" altLang="zh-CN" sz="2400" dirty="0">
                <a:latin typeface="+mn-ea"/>
              </a:rPr>
              <a:t>-&gt;</a:t>
            </a:r>
            <a:r>
              <a:rPr lang="zh-CN" altLang="en-US" sz="2400" dirty="0">
                <a:latin typeface="+mn-ea"/>
              </a:rPr>
              <a:t>开发版本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9FF81B9-963F-4E2E-BDFF-A50FF47C5749}"/>
              </a:ext>
            </a:extLst>
          </p:cNvPr>
          <p:cNvSpPr/>
          <p:nvPr/>
        </p:nvSpPr>
        <p:spPr>
          <a:xfrm>
            <a:off x="7297458" y="6258458"/>
            <a:ext cx="3675342" cy="568968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8823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3" grpId="0" animBg="1"/>
      <p:bldP spid="9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FA17BEB5-71A9-4EF9-B862-9063E78C46E6}"/>
              </a:ext>
            </a:extLst>
          </p:cNvPr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7F78E2-F871-41F9-85F7-56E1E65C5C77}"/>
              </a:ext>
            </a:extLst>
          </p:cNvPr>
          <p:cNvSpPr txBox="1"/>
          <p:nvPr/>
        </p:nvSpPr>
        <p:spPr>
          <a:xfrm>
            <a:off x="1957346" y="1540269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提交审核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1BD0CC0-3585-495A-A7FD-93DEDC7848AC}"/>
              </a:ext>
            </a:extLst>
          </p:cNvPr>
          <p:cNvSpPr/>
          <p:nvPr/>
        </p:nvSpPr>
        <p:spPr>
          <a:xfrm>
            <a:off x="9969867" y="8435111"/>
            <a:ext cx="2316822" cy="5477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1D6CE55-945D-4D85-BD94-C16D515DE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796" y="6208580"/>
            <a:ext cx="13294406" cy="297209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4F6978C-A6D0-4EFD-9954-9D5FD1567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796" y="2271315"/>
            <a:ext cx="13294407" cy="2827587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C5CA2FF-4E5E-4864-B0CF-7ED378B3EBAA}"/>
              </a:ext>
            </a:extLst>
          </p:cNvPr>
          <p:cNvSpPr/>
          <p:nvPr/>
        </p:nvSpPr>
        <p:spPr>
          <a:xfrm>
            <a:off x="12925586" y="7314371"/>
            <a:ext cx="1875295" cy="775738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箭头: 上 4">
            <a:extLst>
              <a:ext uri="{FF2B5EF4-FFF2-40B4-BE49-F238E27FC236}">
                <a16:creationId xmlns:a16="http://schemas.microsoft.com/office/drawing/2014/main" id="{26A08C42-0785-480E-9940-9B78EEB1CFC4}"/>
              </a:ext>
            </a:extLst>
          </p:cNvPr>
          <p:cNvSpPr/>
          <p:nvPr/>
        </p:nvSpPr>
        <p:spPr>
          <a:xfrm>
            <a:off x="7985589" y="5428495"/>
            <a:ext cx="2316822" cy="56739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111BB79-8EE3-40A0-B9E9-8BC51642C204}"/>
              </a:ext>
            </a:extLst>
          </p:cNvPr>
          <p:cNvSpPr/>
          <p:nvPr/>
        </p:nvSpPr>
        <p:spPr>
          <a:xfrm>
            <a:off x="2541770" y="4292168"/>
            <a:ext cx="991844" cy="512307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3472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1BA96AC5-BC6F-4046-85F9-FA3C363A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796" y="6245431"/>
            <a:ext cx="13294406" cy="2800543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FA17BEB5-71A9-4EF9-B862-9063E78C46E6}"/>
              </a:ext>
            </a:extLst>
          </p:cNvPr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7F78E2-F871-41F9-85F7-56E1E65C5C77}"/>
              </a:ext>
            </a:extLst>
          </p:cNvPr>
          <p:cNvSpPr txBox="1"/>
          <p:nvPr/>
        </p:nvSpPr>
        <p:spPr>
          <a:xfrm>
            <a:off x="1957346" y="1540269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提交审核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1BD0CC0-3585-495A-A7FD-93DEDC7848AC}"/>
              </a:ext>
            </a:extLst>
          </p:cNvPr>
          <p:cNvSpPr/>
          <p:nvPr/>
        </p:nvSpPr>
        <p:spPr>
          <a:xfrm>
            <a:off x="9969867" y="8435111"/>
            <a:ext cx="2316822" cy="5477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C5CA2FF-4E5E-4864-B0CF-7ED378B3EBAA}"/>
              </a:ext>
            </a:extLst>
          </p:cNvPr>
          <p:cNvSpPr/>
          <p:nvPr/>
        </p:nvSpPr>
        <p:spPr>
          <a:xfrm>
            <a:off x="2557223" y="8254319"/>
            <a:ext cx="1689313" cy="492411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箭头: 上 4">
            <a:extLst>
              <a:ext uri="{FF2B5EF4-FFF2-40B4-BE49-F238E27FC236}">
                <a16:creationId xmlns:a16="http://schemas.microsoft.com/office/drawing/2014/main" id="{26A08C42-0785-480E-9940-9B78EEB1CFC4}"/>
              </a:ext>
            </a:extLst>
          </p:cNvPr>
          <p:cNvSpPr/>
          <p:nvPr/>
        </p:nvSpPr>
        <p:spPr>
          <a:xfrm>
            <a:off x="7985589" y="5286458"/>
            <a:ext cx="2316822" cy="6164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9C71233-19F5-4C3F-9E33-1D01C25EB802}"/>
              </a:ext>
            </a:extLst>
          </p:cNvPr>
          <p:cNvSpPr/>
          <p:nvPr/>
        </p:nvSpPr>
        <p:spPr>
          <a:xfrm>
            <a:off x="13034075" y="7210633"/>
            <a:ext cx="1890793" cy="863984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46C589-E4C3-48C8-9D4F-55C4A37CC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796" y="2200000"/>
            <a:ext cx="13294406" cy="280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07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E3C28F-0654-40BC-8600-1614B9F5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微信小程序总结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0B5845-007D-42F4-BF9C-7DBB8DEA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基础</a:t>
            </a:r>
            <a:endParaRPr lang="en-US" altLang="zh-CN" dirty="0"/>
          </a:p>
          <a:p>
            <a:pPr lvl="1"/>
            <a:r>
              <a:rPr lang="zh-CN" altLang="en-US" dirty="0"/>
              <a:t>简介、环境搭建、初始化小程序</a:t>
            </a:r>
            <a:endParaRPr lang="en-US" altLang="zh-CN" dirty="0"/>
          </a:p>
          <a:p>
            <a:r>
              <a:rPr lang="zh-CN" altLang="en-US" dirty="0"/>
              <a:t>解读初始化小程序</a:t>
            </a:r>
            <a:endParaRPr lang="en-US" altLang="zh-CN" dirty="0"/>
          </a:p>
          <a:p>
            <a:pPr lvl="1"/>
            <a:r>
              <a:rPr lang="zh-CN" altLang="en-US" dirty="0"/>
              <a:t>目录结构、</a:t>
            </a:r>
            <a:r>
              <a:rPr lang="en-US" altLang="zh-CN" dirty="0"/>
              <a:t>app </a:t>
            </a:r>
            <a:r>
              <a:rPr lang="zh-CN" altLang="en-US" dirty="0"/>
              <a:t>代码、页面、生命周期、云 </a:t>
            </a:r>
            <a:r>
              <a:rPr lang="en-US" altLang="zh-CN" dirty="0"/>
              <a:t>API</a:t>
            </a:r>
            <a:r>
              <a:rPr lang="zh-CN" altLang="en-US" dirty="0"/>
              <a:t>、组件 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项目实践</a:t>
            </a:r>
            <a:endParaRPr lang="en-US" altLang="zh-CN" dirty="0"/>
          </a:p>
          <a:p>
            <a:pPr lvl="1"/>
            <a:r>
              <a:rPr lang="zh-CN" altLang="en-US" dirty="0"/>
              <a:t>数据接口、项目界面、功能组合、发布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699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D35AAA-DC44-46B5-8158-8293516D0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0280" y="4333500"/>
            <a:ext cx="13807440" cy="1620000"/>
          </a:xfrm>
        </p:spPr>
        <p:txBody>
          <a:bodyPr/>
          <a:lstStyle/>
          <a:p>
            <a:r>
              <a:rPr lang="zh-CN" altLang="en-US" dirty="0"/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1810047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lagou2">
  <a:themeElements>
    <a:clrScheme name="zce">
      <a:dk1>
        <a:srgbClr val="000000"/>
      </a:dk1>
      <a:lt1>
        <a:sysClr val="window" lastClr="FFFFFF"/>
      </a:lt1>
      <a:dk2>
        <a:srgbClr val="343A3C"/>
      </a:dk2>
      <a:lt2>
        <a:srgbClr val="F8F9FB"/>
      </a:lt2>
      <a:accent1>
        <a:srgbClr val="FF6B6B"/>
      </a:accent1>
      <a:accent2>
        <a:srgbClr val="FFD700"/>
      </a:accent2>
      <a:accent3>
        <a:srgbClr val="20C997"/>
      </a:accent3>
      <a:accent4>
        <a:srgbClr val="339AF0"/>
      </a:accent4>
      <a:accent5>
        <a:srgbClr val="5C7CFA"/>
      </a:accent5>
      <a:accent6>
        <a:srgbClr val="845EF7"/>
      </a:accent6>
      <a:hlink>
        <a:srgbClr val="339AF0"/>
      </a:hlink>
      <a:folHlink>
        <a:srgbClr val="1C7ED6"/>
      </a:folHlink>
    </a:clrScheme>
    <a:fontScheme name="思源黑体">
      <a:majorFont>
        <a:latin typeface="思源黑体"/>
        <a:ea typeface="思源黑体"/>
        <a:cs typeface=""/>
      </a:majorFont>
      <a:minorFont>
        <a:latin typeface="思源黑体"/>
        <a:ea typeface="思源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gou2" id="{EF5CAAF8-E0B8-4CA0-AE54-D45C75865FA9}" vid="{3C53FB58-56C6-436E-B688-63C4A211DD8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lagou</Template>
  <TotalTime>41621</TotalTime>
  <Words>2632</Words>
  <Application>Microsoft Office PowerPoint</Application>
  <PresentationFormat>自定义</PresentationFormat>
  <Paragraphs>557</Paragraphs>
  <Slides>96</Slides>
  <Notes>69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96</vt:i4>
      </vt:variant>
    </vt:vector>
  </HeadingPairs>
  <TitlesOfParts>
    <vt:vector size="102" baseType="lpstr">
      <vt:lpstr>-apple-system</vt:lpstr>
      <vt:lpstr>等线</vt:lpstr>
      <vt:lpstr>思源黑体</vt:lpstr>
      <vt:lpstr>Arial</vt:lpstr>
      <vt:lpstr>Open Sans</vt:lpstr>
      <vt:lpstr>lagou2</vt:lpstr>
      <vt:lpstr>小程序</vt:lpstr>
      <vt:lpstr>小程序</vt:lpstr>
      <vt:lpstr>小程序简介</vt:lpstr>
      <vt:lpstr>移动端开发</vt:lpstr>
      <vt:lpstr>PowerPoint 演示文稿</vt:lpstr>
      <vt:lpstr>小程序简介</vt:lpstr>
      <vt:lpstr>小程序简介</vt:lpstr>
      <vt:lpstr>小程序与网页开发的区别</vt:lpstr>
      <vt:lpstr>PowerPoint 演示文稿</vt:lpstr>
      <vt:lpstr>PowerPoint 演示文稿</vt:lpstr>
      <vt:lpstr>小程序的运行环境</vt:lpstr>
      <vt:lpstr>PowerPoint 演示文稿</vt:lpstr>
      <vt:lpstr>PowerPoint 演示文稿</vt:lpstr>
      <vt:lpstr>微信小程序基础</vt:lpstr>
      <vt:lpstr>微信小程序基础</vt:lpstr>
      <vt:lpstr>微信小程序基础</vt:lpstr>
      <vt:lpstr>注册小程序账号</vt:lpstr>
      <vt:lpstr>微信小程序基础</vt:lpstr>
      <vt:lpstr>下载微信开发者工具</vt:lpstr>
      <vt:lpstr>微信小程序基础</vt:lpstr>
      <vt:lpstr>PowerPoint 演示文稿</vt:lpstr>
      <vt:lpstr>初始化微信小程序</vt:lpstr>
      <vt:lpstr>PowerPoint 演示文稿</vt:lpstr>
      <vt:lpstr>PowerPoint 演示文稿</vt:lpstr>
      <vt:lpstr>解读初始化项目</vt:lpstr>
      <vt:lpstr>解读初始化项目</vt:lpstr>
      <vt:lpstr>解读初始化项目</vt:lpstr>
      <vt:lpstr>PowerPoint 演示文稿</vt:lpstr>
      <vt:lpstr>PowerPoint 演示文稿</vt:lpstr>
      <vt:lpstr>PowerPoint 演示文稿</vt:lpstr>
      <vt:lpstr>解读初始化项目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解读初始化项目</vt:lpstr>
      <vt:lpstr>PowerPoint 演示文稿</vt:lpstr>
      <vt:lpstr>云 API</vt:lpstr>
      <vt:lpstr>解读初始化项目</vt:lpstr>
      <vt:lpstr>PowerPoint 演示文稿</vt:lpstr>
      <vt:lpstr>WXML</vt:lpstr>
      <vt:lpstr>组件</vt:lpstr>
      <vt:lpstr>PowerPoint 演示文稿</vt:lpstr>
      <vt:lpstr>PowerPoint 演示文稿</vt:lpstr>
      <vt:lpstr>WXML</vt:lpstr>
      <vt:lpstr>PowerPoint 演示文稿</vt:lpstr>
      <vt:lpstr>WXML</vt:lpstr>
      <vt:lpstr>解读初始化项目</vt:lpstr>
      <vt:lpstr>logs 页面</vt:lpstr>
      <vt:lpstr>项目实践</vt:lpstr>
      <vt:lpstr>项目实践</vt:lpstr>
      <vt:lpstr>项目实践</vt:lpstr>
      <vt:lpstr>数据接口</vt:lpstr>
      <vt:lpstr>项目实践</vt:lpstr>
      <vt:lpstr>PowerPoint 演示文稿</vt:lpstr>
      <vt:lpstr>和风天气接口</vt:lpstr>
      <vt:lpstr>和风天气接口</vt:lpstr>
      <vt:lpstr>PowerPoint 演示文稿</vt:lpstr>
      <vt:lpstr>项目实践</vt:lpstr>
      <vt:lpstr>接口调试工具</vt:lpstr>
      <vt:lpstr>insomnia</vt:lpstr>
      <vt:lpstr>PowerPoint 演示文稿</vt:lpstr>
      <vt:lpstr>insomnia</vt:lpstr>
      <vt:lpstr>PowerPoint 演示文稿</vt:lpstr>
      <vt:lpstr>insomnia</vt:lpstr>
      <vt:lpstr>PowerPoint 演示文稿</vt:lpstr>
      <vt:lpstr>PowerPoint 演示文稿</vt:lpstr>
      <vt:lpstr>insomnia</vt:lpstr>
      <vt:lpstr>PowerPoint 演示文稿</vt:lpstr>
      <vt:lpstr>PowerPoint 演示文稿</vt:lpstr>
      <vt:lpstr>项目实践</vt:lpstr>
      <vt:lpstr>PowerPoint 演示文稿</vt:lpstr>
      <vt:lpstr>接口调用报错</vt:lpstr>
      <vt:lpstr>PowerPoint 演示文稿</vt:lpstr>
      <vt:lpstr>PowerPoint 演示文稿</vt:lpstr>
      <vt:lpstr>获取实时地理位置</vt:lpstr>
      <vt:lpstr>项目实践</vt:lpstr>
      <vt:lpstr>PowerPoint 演示文稿</vt:lpstr>
      <vt:lpstr>WeUI</vt:lpstr>
      <vt:lpstr>PowerPoint 演示文稿</vt:lpstr>
      <vt:lpstr>项目实践</vt:lpstr>
      <vt:lpstr>PowerPoint 演示文稿</vt:lpstr>
      <vt:lpstr>项目实践</vt:lpstr>
      <vt:lpstr>PowerPoint 演示文稿</vt:lpstr>
      <vt:lpstr>PowerPoint 演示文稿</vt:lpstr>
      <vt:lpstr>项目实践</vt:lpstr>
      <vt:lpstr>发布小程序</vt:lpstr>
      <vt:lpstr>PowerPoint 演示文稿</vt:lpstr>
      <vt:lpstr>PowerPoint 演示文稿</vt:lpstr>
      <vt:lpstr>PowerPoint 演示文稿</vt:lpstr>
      <vt:lpstr>微信小程序总结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脚手架工具</dc:title>
  <dc:creator>汪 磊</dc:creator>
  <cp:lastModifiedBy>刘昌涛</cp:lastModifiedBy>
  <cp:revision>789</cp:revision>
  <dcterms:created xsi:type="dcterms:W3CDTF">2020-05-24T13:05:27Z</dcterms:created>
  <dcterms:modified xsi:type="dcterms:W3CDTF">2021-01-19T03:25:13Z</dcterms:modified>
</cp:coreProperties>
</file>