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48" r:id="rId2"/>
    <p:sldId id="366" r:id="rId3"/>
    <p:sldId id="412" r:id="rId4"/>
    <p:sldId id="424" r:id="rId5"/>
    <p:sldId id="423" r:id="rId6"/>
    <p:sldId id="413" r:id="rId7"/>
    <p:sldId id="417" r:id="rId8"/>
    <p:sldId id="381" r:id="rId9"/>
    <p:sldId id="411" r:id="rId10"/>
    <p:sldId id="410" r:id="rId11"/>
    <p:sldId id="421" r:id="rId12"/>
    <p:sldId id="418" r:id="rId13"/>
    <p:sldId id="382" r:id="rId14"/>
    <p:sldId id="419" r:id="rId15"/>
    <p:sldId id="415" r:id="rId16"/>
    <p:sldId id="409" r:id="rId17"/>
    <p:sldId id="416" r:id="rId18"/>
    <p:sldId id="35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hilong" initials="L" lastIdx="1" clrIdx="0">
    <p:extLst>
      <p:ext uri="{19B8F6BF-5375-455C-9EA6-DF929625EA0E}">
        <p15:presenceInfo xmlns:p15="http://schemas.microsoft.com/office/powerpoint/2012/main" userId="LiShilong" providerId="None"/>
      </p:ext>
    </p:extLst>
  </p:cmAuthor>
  <p:cmAuthor id="2" name="17392" initials="1" lastIdx="1" clrIdx="1">
    <p:extLst>
      <p:ext uri="{19B8F6BF-5375-455C-9EA6-DF929625EA0E}">
        <p15:presenceInfo xmlns:p15="http://schemas.microsoft.com/office/powerpoint/2012/main" userId="1739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  <a:srgbClr val="2E2E2E"/>
    <a:srgbClr val="212121"/>
    <a:srgbClr val="1E415E"/>
    <a:srgbClr val="0D4447"/>
    <a:srgbClr val="FFFFFF"/>
    <a:srgbClr val="ED6D00"/>
    <a:srgbClr val="000099"/>
    <a:srgbClr val="00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4279" autoAdjust="0"/>
  </p:normalViewPr>
  <p:slideViewPr>
    <p:cSldViewPr snapToGrid="0">
      <p:cViewPr varScale="1">
        <p:scale>
          <a:sx n="54" d="100"/>
          <a:sy n="54" d="100"/>
        </p:scale>
        <p:origin x="102" y="13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92\AppData\Local\Packages\Microsoft.Office.Desktop_8wekyb3d8bbwe\LocalCache\Roaming\Microsoft\Excel\ppp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92\AppData\Local\Packages\Microsoft.Office.Desktop_8wekyb3d8bbwe\LocalCache\Roaming\Microsoft\Excel\ppp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>
                <a:effectLst/>
              </a:rPr>
              <a:t>Bandwidth</a:t>
            </a:r>
            <a:r>
              <a:rPr lang="en-US" altLang="zh-CN" sz="1800" b="0" i="0" baseline="0">
                <a:effectLst/>
              </a:rPr>
              <a:t> </a:t>
            </a:r>
            <a:r>
              <a:rPr lang="en-US" altLang="zh-CN" sz="1800" b="1" i="0" baseline="0">
                <a:effectLst/>
              </a:rPr>
              <a:t>Availability</a:t>
            </a:r>
            <a:r>
              <a:rPr lang="en-US" altLang="zh-CN" sz="1800" b="0" i="0" baseline="0">
                <a:effectLst/>
              </a:rPr>
              <a:t> </a:t>
            </a:r>
            <a:r>
              <a:rPr lang="en-US" altLang="zh-CN" sz="1800" b="1" i="0" baseline="0">
                <a:effectLst/>
              </a:rPr>
              <a:t>Aatio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buffer size 10k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Sheet1!$A$10:$A$14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Sheet1!$B$10:$B$14</c:f>
              <c:numCache>
                <c:formatCode>0.00%</c:formatCode>
                <c:ptCount val="5"/>
                <c:pt idx="0">
                  <c:v>0.85799999999999998</c:v>
                </c:pt>
                <c:pt idx="1">
                  <c:v>0.81399999999999995</c:v>
                </c:pt>
                <c:pt idx="2">
                  <c:v>0.76200000000000001</c:v>
                </c:pt>
                <c:pt idx="3">
                  <c:v>0.56100000000000005</c:v>
                </c:pt>
                <c:pt idx="4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5-4877-B992-144E92296749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buffer size 50k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Sheet1!$A$10:$A$14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Sheet1!$C$10:$C$14</c:f>
              <c:numCache>
                <c:formatCode>0.00%</c:formatCode>
                <c:ptCount val="5"/>
                <c:pt idx="0">
                  <c:v>0.82599999999999996</c:v>
                </c:pt>
                <c:pt idx="1">
                  <c:v>0.82799999999999996</c:v>
                </c:pt>
                <c:pt idx="2" formatCode="0%">
                  <c:v>0.74199999999999999</c:v>
                </c:pt>
                <c:pt idx="3">
                  <c:v>0.64500000000000002</c:v>
                </c:pt>
                <c:pt idx="4">
                  <c:v>0.36599999999999999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5-4877-B992-144E92296749}"/>
            </c:ext>
          </c:extLst>
        </c:ser>
        <c:ser>
          <c:idx val="2"/>
          <c:order val="2"/>
          <c:tx>
            <c:strRef>
              <c:f>Sheet1!$D$9</c:f>
              <c:strCache>
                <c:ptCount val="1"/>
                <c:pt idx="0">
                  <c:v>buffer size 100k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Sheet1!$A$10:$A$14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Sheet1!$D$10:$D$14</c:f>
              <c:numCache>
                <c:formatCode>0.00%</c:formatCode>
                <c:ptCount val="5"/>
                <c:pt idx="0">
                  <c:v>0.83</c:v>
                </c:pt>
                <c:pt idx="1">
                  <c:v>0.81799999999999995</c:v>
                </c:pt>
                <c:pt idx="2">
                  <c:v>0.748</c:v>
                </c:pt>
                <c:pt idx="3">
                  <c:v>0.68200000000000005</c:v>
                </c:pt>
                <c:pt idx="4">
                  <c:v>0.40500000000000003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5-4877-B992-144E92296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7108920"/>
        <c:axId val="467109880"/>
      </c:lineChart>
      <c:catAx>
        <c:axId val="46710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109880"/>
        <c:crosses val="autoZero"/>
        <c:auto val="1"/>
        <c:lblAlgn val="ctr"/>
        <c:lblOffset val="100"/>
        <c:noMultiLvlLbl val="0"/>
      </c:catAx>
      <c:valAx>
        <c:axId val="46710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10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i="0" u="none" strike="noStrike" baseline="0">
                <a:effectLst/>
              </a:rPr>
              <a:t>bandwidth</a:t>
            </a:r>
            <a:r>
              <a:rPr lang="en-US" altLang="zh-CN" sz="1400" b="0" i="0" u="none" strike="noStrike" baseline="0">
                <a:effectLst/>
              </a:rPr>
              <a:t> </a:t>
            </a:r>
            <a:r>
              <a:rPr lang="en-US" altLang="zh-CN" sz="1400" b="1" i="0" u="none" strike="noStrike" baseline="0">
                <a:effectLst/>
              </a:rPr>
              <a:t>availability</a:t>
            </a:r>
            <a:r>
              <a:rPr lang="en-US" altLang="zh-CN" sz="1400" b="0" i="0" u="none" strike="noStrike" baseline="0">
                <a:effectLst/>
              </a:rPr>
              <a:t> </a:t>
            </a:r>
            <a:r>
              <a:rPr lang="en-US" altLang="zh-CN" sz="1400" b="1" i="0" u="none" strike="noStrike" baseline="0">
                <a:effectLst/>
              </a:rPr>
              <a:t>ratio</a:t>
            </a:r>
            <a:r>
              <a:rPr lang="en-US" altLang="zh-CN" sz="1400" b="0" i="0" u="none" strike="noStrike" baseline="0">
                <a:effectLst/>
              </a:rPr>
              <a:t> 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buffer size 10k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0.8236</c:v>
                </c:pt>
                <c:pt idx="1">
                  <c:v>0.83340000000000003</c:v>
                </c:pt>
                <c:pt idx="2">
                  <c:v>0.76929999999999998</c:v>
                </c:pt>
                <c:pt idx="3">
                  <c:v>0.71479999999999999</c:v>
                </c:pt>
                <c:pt idx="4">
                  <c:v>0.53459999999999996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3D-4434-85A8-1B8026FD14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buffer size 50k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0.81610000000000005</c:v>
                </c:pt>
                <c:pt idx="1">
                  <c:v>0.83689999999999998</c:v>
                </c:pt>
                <c:pt idx="2" formatCode="0%">
                  <c:v>0.77</c:v>
                </c:pt>
                <c:pt idx="3">
                  <c:v>0.72209999999999996</c:v>
                </c:pt>
                <c:pt idx="4">
                  <c:v>0.56279999999999997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3D-4434-85A8-1B8026FD14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buffer size 100k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rate 3k</c:v>
                </c:pt>
                <c:pt idx="1">
                  <c:v>rate 10k</c:v>
                </c:pt>
                <c:pt idx="2">
                  <c:v>rate 30k</c:v>
                </c:pt>
                <c:pt idx="3">
                  <c:v>rate 50k</c:v>
                </c:pt>
                <c:pt idx="4">
                  <c:v>rate 100k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0.82750000000000001</c:v>
                </c:pt>
                <c:pt idx="1">
                  <c:v>0.84470000000000001</c:v>
                </c:pt>
                <c:pt idx="2">
                  <c:v>0.79069999999999996</c:v>
                </c:pt>
                <c:pt idx="3">
                  <c:v>0.72409999999999997</c:v>
                </c:pt>
                <c:pt idx="4">
                  <c:v>0.59360000000000002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3D-4434-85A8-1B8026FD1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2249080"/>
        <c:axId val="502251320"/>
      </c:lineChart>
      <c:catAx>
        <c:axId val="50224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2251320"/>
        <c:crosses val="autoZero"/>
        <c:auto val="1"/>
        <c:lblAlgn val="ctr"/>
        <c:lblOffset val="100"/>
        <c:noMultiLvlLbl val="0"/>
      </c:catAx>
      <c:valAx>
        <c:axId val="50225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2249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9T22:23:42.93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9T22:23:42.93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106D0-053E-4143-AFAE-6481BB97AA8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DCDF6-353E-43C6-BD99-5F5F2DDD3D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多线程 阻塞 非阻塞都能实现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DCDF6-353E-43C6-BD99-5F5F2DDD3D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9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DCDF6-353E-43C6-BD99-5F5F2DDD3D9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9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DCDF6-353E-43C6-BD99-5F5F2DDD3D9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5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7D1BA5-4E2D-4E07-B7AE-7131B103637D}" type="datetime1">
              <a:rPr lang="zh-CN" altLang="en-US" smtClean="0"/>
              <a:t>2020/12/29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" y="70904"/>
            <a:ext cx="3733800" cy="9177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2018" y="727536"/>
            <a:ext cx="595135" cy="4468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5805" y="727536"/>
            <a:ext cx="451997" cy="451997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555600" y="181358"/>
            <a:ext cx="710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600" dirty="0">
                <a:solidFill>
                  <a:srgbClr val="10383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”’ 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dirty="0">
                <a:solidFill>
                  <a:srgbClr val="10383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’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大学生创新创业大赛</a:t>
            </a:r>
            <a:r>
              <a:rPr lang="en-US" altLang="zh-CN" sz="1600" dirty="0">
                <a:solidFill>
                  <a:srgbClr val="10383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 </a:t>
            </a:r>
            <a:r>
              <a:rPr lang="en-US" altLang="zh-CN" sz="1600" dirty="0">
                <a:solidFill>
                  <a:srgbClr val="10383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挑战杯</a:t>
            </a:r>
            <a:r>
              <a:rPr lang="en-US" altLang="zh-CN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创青春</a:t>
            </a:r>
            <a:r>
              <a:rPr lang="en-US" altLang="zh-CN" sz="1600" dirty="0">
                <a:solidFill>
                  <a:srgbClr val="10383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</a:t>
            </a:r>
            <a:r>
              <a:rPr lang="zh-CN" altLang="en-US" sz="1600" dirty="0">
                <a:solidFill>
                  <a:srgbClr val="1038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创业竞赛校内赛</a:t>
            </a:r>
          </a:p>
        </p:txBody>
      </p:sp>
      <p:sp>
        <p:nvSpPr>
          <p:cNvPr id="14" name="矩形 13"/>
          <p:cNvSpPr/>
          <p:nvPr userDrawn="1"/>
        </p:nvSpPr>
        <p:spPr>
          <a:xfrm rot="5400000" flipH="1">
            <a:off x="8049830" y="-2869467"/>
            <a:ext cx="45719" cy="6828926"/>
          </a:xfrm>
          <a:prstGeom prst="rect">
            <a:avLst/>
          </a:pr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 rot="5400000">
            <a:off x="8686636" y="-2781465"/>
            <a:ext cx="47955" cy="6810378"/>
          </a:xfrm>
          <a:prstGeom prst="rect">
            <a:avLst/>
          </a:pr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5638-8AF3-4F1D-B6B7-00A4EC00C895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DB4C-A216-452B-98ED-45ED258363BA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C58-5424-4789-9E01-6613D91C04F0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92044"/>
          <a:stretch>
            <a:fillRect/>
          </a:stretch>
        </p:blipFill>
        <p:spPr>
          <a:xfrm>
            <a:off x="0" y="0"/>
            <a:ext cx="12192000" cy="157604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053D-EB2C-4290-8ED0-04BD9F257B90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A0CF-1640-4A43-8CF1-DAD00F3124DF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78A-0488-4F9E-A19D-B3D6E1DDEA35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0AF0-7287-4D18-B0BD-636563B290E4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76A4-7DA6-41F0-B1C8-22A61EFA5DF8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C189-4CB5-40C5-8382-348424A73384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CD89-72DA-4E30-BD2F-B9B34569F4CF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DE49-AA76-4D17-83E3-08BD0CED236D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523301"/>
            <a:ext cx="5018936" cy="1334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3"/>
          <a:srcRect l="13807"/>
          <a:stretch>
            <a:fillRect/>
          </a:stretch>
        </p:blipFill>
        <p:spPr>
          <a:xfrm>
            <a:off x="5018936" y="5523301"/>
            <a:ext cx="4325964" cy="1334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3"/>
          <a:srcRect l="11337" r="31759"/>
          <a:stretch>
            <a:fillRect/>
          </a:stretch>
        </p:blipFill>
        <p:spPr>
          <a:xfrm flipH="1">
            <a:off x="9335375" y="5523301"/>
            <a:ext cx="2855952" cy="1334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ED84F6-32AA-414D-809E-546993359568}"/>
              </a:ext>
            </a:extLst>
          </p:cNvPr>
          <p:cNvSpPr txBox="1"/>
          <p:nvPr/>
        </p:nvSpPr>
        <p:spPr>
          <a:xfrm>
            <a:off x="767892" y="1391771"/>
            <a:ext cx="10656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36F21"/>
                </a:solidFill>
                <a:latin typeface="Helvetica" pitchFamily="2" charset="0"/>
              </a:rPr>
              <a:t>Reliable Data Transfer </a:t>
            </a:r>
          </a:p>
          <a:p>
            <a:pPr algn="ctr"/>
            <a:r>
              <a:rPr lang="en-US" altLang="zh-CN" sz="5400" b="1" dirty="0">
                <a:solidFill>
                  <a:srgbClr val="F36F21"/>
                </a:solidFill>
                <a:latin typeface="Helvetica" pitchFamily="2" charset="0"/>
              </a:rPr>
              <a:t>Project Presentation</a:t>
            </a:r>
            <a:endParaRPr lang="zh-CN" altLang="en-US" sz="5400" b="1" dirty="0">
              <a:solidFill>
                <a:srgbClr val="F36F21"/>
              </a:solidFill>
              <a:latin typeface="Helvetica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43A916-DC80-43D7-B3A2-7B0B6D151F31}"/>
              </a:ext>
            </a:extLst>
          </p:cNvPr>
          <p:cNvSpPr txBox="1"/>
          <p:nvPr/>
        </p:nvSpPr>
        <p:spPr>
          <a:xfrm>
            <a:off x="767892" y="3666715"/>
            <a:ext cx="1065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0" i="0" dirty="0">
                <a:solidFill>
                  <a:srgbClr val="0D444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张嘉兮 张淘月 黎诗龙</a:t>
            </a:r>
            <a:endParaRPr lang="en-US" altLang="zh-CN" sz="2000" b="0" i="0" dirty="0">
              <a:solidFill>
                <a:srgbClr val="0D4447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4EFF27F2-D6A2-4FCF-88B4-836CFFB00701}"/>
              </a:ext>
            </a:extLst>
          </p:cNvPr>
          <p:cNvSpPr txBox="1"/>
          <p:nvPr/>
        </p:nvSpPr>
        <p:spPr>
          <a:xfrm>
            <a:off x="767892" y="4435378"/>
            <a:ext cx="1065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i="0" dirty="0">
                <a:solidFill>
                  <a:srgbClr val="0D4447"/>
                </a:solidFill>
                <a:effectLst/>
                <a:latin typeface="Helvetica" pitchFamily="2" charset="0"/>
              </a:rPr>
              <a:t>CS305 Term Project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EBA23C4E-BF83-41FB-B139-EFA5A61A1F3C}"/>
              </a:ext>
            </a:extLst>
          </p:cNvPr>
          <p:cNvSpPr txBox="1"/>
          <p:nvPr/>
        </p:nvSpPr>
        <p:spPr>
          <a:xfrm>
            <a:off x="767892" y="5187577"/>
            <a:ext cx="1065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i="0" dirty="0">
                <a:solidFill>
                  <a:srgbClr val="0D4447"/>
                </a:solidFill>
                <a:effectLst/>
                <a:latin typeface="Helvetica" pitchFamily="2" charset="0"/>
              </a:rPr>
              <a:t>2020/12/29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0B672-1487-4BD0-9675-9740CD8B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7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7AD0-CDF4-4C28-B2D8-F72A9E1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Congestion Control—Vegas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128C8-34C3-4D85-97C6-EA23FE54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5C6410-0CA3-4404-93E3-61E1C5F7035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428233" cy="58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Initialize the window size to 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ED0A8A-D9F1-46EF-A1A1-BE0FD7536D63}"/>
              </a:ext>
            </a:extLst>
          </p:cNvPr>
          <p:cNvSpPr txBox="1">
            <a:spLocks/>
          </p:cNvSpPr>
          <p:nvPr/>
        </p:nvSpPr>
        <p:spPr>
          <a:xfrm>
            <a:off x="838200" y="2615060"/>
            <a:ext cx="5971162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Congestion Handling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4974CF-5926-4572-903F-58C09ADEF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05" b="-3530"/>
          <a:stretch/>
        </p:blipFill>
        <p:spPr>
          <a:xfrm>
            <a:off x="8691952" y="3291762"/>
            <a:ext cx="2375245" cy="441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E609E-01BE-4E34-920D-E4EBDDE1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803" y="3291762"/>
            <a:ext cx="7161288" cy="27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6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5254-C9B7-4831-8420-433368C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7E683B-75CF-48B1-BE5B-8836FAE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B4CEA-4018-4244-ABE2-F376C231CA74}"/>
              </a:ext>
            </a:extLst>
          </p:cNvPr>
          <p:cNvSpPr txBox="1"/>
          <p:nvPr/>
        </p:nvSpPr>
        <p:spPr>
          <a:xfrm>
            <a:off x="838200" y="2967335"/>
            <a:ext cx="32563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Monitor RTT/Base RTT and Window Size in </a:t>
            </a:r>
          </a:p>
          <a:p>
            <a:r>
              <a:rPr lang="en-US" altLang="zh-CN" dirty="0">
                <a:latin typeface="Helvetica" pitchFamily="2" charset="0"/>
              </a:rPr>
              <a:t>Packet Loss Rate:0.1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Corruption Rate: 5e-5</a:t>
            </a:r>
          </a:p>
          <a:p>
            <a:r>
              <a:rPr lang="en-US" altLang="zh-CN" dirty="0">
                <a:latin typeface="Helvetica" pitchFamily="2" charset="0"/>
              </a:rPr>
              <a:t>Link Rate: 100KB/s</a:t>
            </a:r>
            <a:endParaRPr lang="zh-CN" altLang="en-US" dirty="0">
              <a:latin typeface="Helvetica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59EE00-EFCF-4232-AA02-97261A1A1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13" y="3429000"/>
            <a:ext cx="6603081" cy="32602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EC7E35-77A9-4F10-9CD2-9F0AF561E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920" y="168729"/>
            <a:ext cx="6603080" cy="32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5254-C9B7-4831-8420-433368C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7E683B-75CF-48B1-BE5B-8836FAE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D13AF-E4C8-44AE-AB2D-BAD978BA9DD7}"/>
              </a:ext>
            </a:extLst>
          </p:cNvPr>
          <p:cNvSpPr txBox="1"/>
          <p:nvPr/>
        </p:nvSpPr>
        <p:spPr>
          <a:xfrm>
            <a:off x="838200" y="2947882"/>
            <a:ext cx="234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1 server &amp; 1 client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packet loss rate:0.1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corruption rate: 5e-5</a:t>
            </a:r>
            <a:endParaRPr lang="zh-CN" altLang="en-US" dirty="0">
              <a:latin typeface="Helvetica" pitchFamily="2" charset="0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875982F-6CE5-4D97-B6B8-5D014FE5F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002081"/>
              </p:ext>
            </p:extLst>
          </p:nvPr>
        </p:nvGraphicFramePr>
        <p:xfrm>
          <a:off x="4294816" y="1690688"/>
          <a:ext cx="6420233" cy="381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034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5254-C9B7-4831-8420-433368C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7E683B-75CF-48B1-BE5B-8836FAE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B522B-B8A9-40DA-BDA1-6EC25162E21C}"/>
              </a:ext>
            </a:extLst>
          </p:cNvPr>
          <p:cNvSpPr txBox="1"/>
          <p:nvPr/>
        </p:nvSpPr>
        <p:spPr>
          <a:xfrm>
            <a:off x="838200" y="2568600"/>
            <a:ext cx="2243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2 server &amp; 2 clients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packet loss rate:0.1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corruption rate: 5e-5</a:t>
            </a:r>
            <a:br>
              <a:rPr lang="en-US" altLang="zh-CN" dirty="0">
                <a:latin typeface="Helvetica" pitchFamily="2" charset="0"/>
              </a:rPr>
            </a:br>
            <a:endParaRPr lang="zh-CN" altLang="en-US" dirty="0">
              <a:latin typeface="Helvetica" pitchFamily="2" charset="0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37FFB67-FC6D-4CA9-9521-B4730B9263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699608"/>
              </p:ext>
            </p:extLst>
          </p:nvPr>
        </p:nvGraphicFramePr>
        <p:xfrm>
          <a:off x="4074397" y="1781335"/>
          <a:ext cx="7279403" cy="39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91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5254-C9B7-4831-8420-433368C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7E683B-75CF-48B1-BE5B-8836FAE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B4CEA-4018-4244-ABE2-F376C231CA74}"/>
              </a:ext>
            </a:extLst>
          </p:cNvPr>
          <p:cNvSpPr txBox="1"/>
          <p:nvPr/>
        </p:nvSpPr>
        <p:spPr>
          <a:xfrm>
            <a:off x="838200" y="2967335"/>
            <a:ext cx="3256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2 server &amp; 2 clients</a:t>
            </a:r>
            <a:br>
              <a:rPr lang="en-US" altLang="zh-CN" dirty="0">
                <a:latin typeface="Helvetica" pitchFamily="2" charset="0"/>
              </a:rPr>
            </a:br>
            <a:r>
              <a:rPr lang="en-US" altLang="zh-CN" dirty="0">
                <a:latin typeface="Helvetica" pitchFamily="2" charset="0"/>
              </a:rPr>
              <a:t>no packet loss, no corruption</a:t>
            </a:r>
            <a:br>
              <a:rPr lang="en-US" altLang="zh-CN" dirty="0">
                <a:latin typeface="Helvetica" pitchFamily="2" charset="0"/>
              </a:rPr>
            </a:br>
            <a:endParaRPr lang="zh-CN" altLang="en-US" dirty="0">
              <a:latin typeface="Helvetica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CEEAF1-1884-446B-A203-401411DF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51" y="1690688"/>
            <a:ext cx="6713605" cy="40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5254-C9B7-4831-8420-433368C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7E683B-75CF-48B1-BE5B-8836FAE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3B69E5-4FD1-4272-BABE-6B14109F2A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428233" cy="58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Non-blocking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2C82C0-994F-4267-AA45-218C8FBF936C}"/>
              </a:ext>
            </a:extLst>
          </p:cNvPr>
          <p:cNvSpPr txBox="1">
            <a:spLocks/>
          </p:cNvSpPr>
          <p:nvPr/>
        </p:nvSpPr>
        <p:spPr>
          <a:xfrm>
            <a:off x="838200" y="2615060"/>
            <a:ext cx="5971162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Learn from Python Socket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77EFBD-6289-4EA3-8EBE-D7F785406319}"/>
              </a:ext>
            </a:extLst>
          </p:cNvPr>
          <p:cNvSpPr txBox="1">
            <a:spLocks/>
          </p:cNvSpPr>
          <p:nvPr/>
        </p:nvSpPr>
        <p:spPr>
          <a:xfrm>
            <a:off x="838200" y="3539433"/>
            <a:ext cx="4612210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Events Mechanism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4DDE87-8ECB-42E5-8CE1-6BD7DE285B48}"/>
              </a:ext>
            </a:extLst>
          </p:cNvPr>
          <p:cNvSpPr txBox="1">
            <a:spLocks/>
          </p:cNvSpPr>
          <p:nvPr/>
        </p:nvSpPr>
        <p:spPr>
          <a:xfrm>
            <a:off x="838199" y="4463806"/>
            <a:ext cx="6428233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Congestion Control </a:t>
            </a:r>
          </a:p>
        </p:txBody>
      </p:sp>
    </p:spTree>
    <p:extLst>
      <p:ext uri="{BB962C8B-B14F-4D97-AF65-F5344CB8AC3E}">
        <p14:creationId xmlns:p14="http://schemas.microsoft.com/office/powerpoint/2010/main" val="34893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C80448F4-7C77-4760-955A-88A3B590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Problems and Solutions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FDC4AC-717A-400F-A71D-CA8745B6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766CFE-E78F-448C-BB52-359EB7831954}"/>
              </a:ext>
            </a:extLst>
          </p:cNvPr>
          <p:cNvSpPr txBox="1">
            <a:spLocks/>
          </p:cNvSpPr>
          <p:nvPr/>
        </p:nvSpPr>
        <p:spPr>
          <a:xfrm>
            <a:off x="911352" y="1690689"/>
            <a:ext cx="10442448" cy="4515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D4447"/>
                </a:solidFill>
                <a:latin typeface="Helvetica" pitchFamily="2" charset="0"/>
              </a:rPr>
              <a:t>How to deal with the loss of the last FIN packet?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It is hard to handle, so we simplify the implementation.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Send 3 independent FIN packets at one time.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Set a timer of destroying the </a:t>
            </a:r>
            <a:r>
              <a:rPr lang="en-US" altLang="zh-CN" sz="2000" dirty="0" err="1">
                <a:solidFill>
                  <a:srgbClr val="0D4447"/>
                </a:solidFill>
                <a:latin typeface="Helvetica" pitchFamily="2" charset="0"/>
              </a:rPr>
              <a:t>RDTSocket</a:t>
            </a: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 as 16 RTT.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Automatically close the connection after the timer trigger if the connection has not been closed. </a:t>
            </a:r>
            <a:endParaRPr lang="en-US" altLang="zh-CN" sz="2400" dirty="0">
              <a:solidFill>
                <a:srgbClr val="0D4447"/>
              </a:solidFill>
              <a:latin typeface="Helvetica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400" dirty="0">
              <a:solidFill>
                <a:srgbClr val="0D4447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C80448F4-7C77-4760-955A-88A3B590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Problems and Solutions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FDC4AC-717A-400F-A71D-CA8745B6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766CFE-E78F-448C-BB52-359EB7831954}"/>
              </a:ext>
            </a:extLst>
          </p:cNvPr>
          <p:cNvSpPr txBox="1">
            <a:spLocks/>
          </p:cNvSpPr>
          <p:nvPr/>
        </p:nvSpPr>
        <p:spPr>
          <a:xfrm>
            <a:off x="911352" y="1690689"/>
            <a:ext cx="10442448" cy="4515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D4447"/>
                </a:solidFill>
                <a:latin typeface="Helvetica" pitchFamily="2" charset="0"/>
              </a:rPr>
              <a:t>Different results from different testing environment 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rgbClr val="0D4447"/>
                </a:solidFill>
                <a:latin typeface="Helvetica" pitchFamily="2" charset="0"/>
              </a:rPr>
              <a:t>This has not been solved.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E6720E-4446-4B15-9C97-0A503678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75" y="2481718"/>
            <a:ext cx="5216554" cy="31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649D4-D658-49BB-B64A-672FAE0D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208"/>
            <a:ext cx="10515600" cy="167451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rgbClr val="F36F21"/>
                </a:solidFill>
                <a:latin typeface="Helvetica" pitchFamily="2" charset="0"/>
              </a:rPr>
              <a:t>Thanks!</a:t>
            </a:r>
            <a:endParaRPr lang="zh-CN" altLang="en-US" sz="7200" b="1" dirty="0">
              <a:solidFill>
                <a:srgbClr val="F36F21"/>
              </a:solidFill>
              <a:latin typeface="Helvetica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5AF73-0F4C-4F81-A1DC-B66B59A1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6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52D470-7E74-4CE9-973D-02C95FDD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F36F21"/>
                </a:solidFill>
                <a:latin typeface="Helvetica" pitchFamily="2" charset="0"/>
              </a:rPr>
              <a:t>Content</a:t>
            </a:r>
            <a:endParaRPr lang="en-US" altLang="zh-CN" b="1" i="0" dirty="0">
              <a:solidFill>
                <a:srgbClr val="F36F2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45EED6-721E-4B7B-8FD4-349BBF2CA70B}"/>
              </a:ext>
            </a:extLst>
          </p:cNvPr>
          <p:cNvSpPr txBox="1">
            <a:spLocks/>
          </p:cNvSpPr>
          <p:nvPr/>
        </p:nvSpPr>
        <p:spPr>
          <a:xfrm>
            <a:off x="838200" y="1864568"/>
            <a:ext cx="5971162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Design and Implementation  </a:t>
            </a:r>
            <a:r>
              <a:rPr lang="zh-CN" altLang="en-US" sz="2800" dirty="0">
                <a:solidFill>
                  <a:srgbClr val="0D4447"/>
                </a:solidFill>
                <a:latin typeface="Helvetica" pitchFamily="2" charset="0"/>
              </a:rPr>
              <a:t> </a:t>
            </a:r>
            <a:endParaRPr lang="en-US" altLang="zh-CN" sz="2800" dirty="0">
              <a:solidFill>
                <a:srgbClr val="0D4447"/>
              </a:solidFill>
              <a:latin typeface="Helvetica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5D8E45B-A69A-43A7-B399-B5E9B9FC87CB}"/>
              </a:ext>
            </a:extLst>
          </p:cNvPr>
          <p:cNvSpPr txBox="1">
            <a:spLocks/>
          </p:cNvSpPr>
          <p:nvPr/>
        </p:nvSpPr>
        <p:spPr>
          <a:xfrm>
            <a:off x="838200" y="3125374"/>
            <a:ext cx="4612210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</a:t>
            </a:r>
            <a:r>
              <a:rPr lang="zh-CN" altLang="en-US" sz="2800" dirty="0">
                <a:solidFill>
                  <a:srgbClr val="0D4447"/>
                </a:solidFill>
                <a:latin typeface="Helvetica" pitchFamily="2" charset="0"/>
              </a:rPr>
              <a:t> </a:t>
            </a:r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Results and Features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020BA3-877E-471E-86B4-95280E70E1E4}"/>
              </a:ext>
            </a:extLst>
          </p:cNvPr>
          <p:cNvSpPr txBox="1">
            <a:spLocks/>
          </p:cNvSpPr>
          <p:nvPr/>
        </p:nvSpPr>
        <p:spPr>
          <a:xfrm>
            <a:off x="838199" y="4463806"/>
            <a:ext cx="6428233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Problems and Solutions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76270-5EB6-471A-BECB-1986A6DE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2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7AD0-CDF4-4C28-B2D8-F72A9E1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and Implementation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128C8-34C3-4D85-97C6-EA23FE54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E49444-D6DE-437B-BC39-AFD29004FBEE}"/>
              </a:ext>
            </a:extLst>
          </p:cNvPr>
          <p:cNvSpPr txBox="1">
            <a:spLocks/>
          </p:cNvSpPr>
          <p:nvPr/>
        </p:nvSpPr>
        <p:spPr>
          <a:xfrm>
            <a:off x="838199" y="3180678"/>
            <a:ext cx="6428233" cy="58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Packet Header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51CD5-B046-4F2A-A21F-818240523866}"/>
              </a:ext>
            </a:extLst>
          </p:cNvPr>
          <p:cNvSpPr txBox="1">
            <a:spLocks/>
          </p:cNvSpPr>
          <p:nvPr/>
        </p:nvSpPr>
        <p:spPr>
          <a:xfrm>
            <a:off x="838199" y="3987981"/>
            <a:ext cx="5971162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Checksum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31E85D-83EE-4A9D-B493-C0D2FAC4A460}"/>
              </a:ext>
            </a:extLst>
          </p:cNvPr>
          <p:cNvSpPr txBox="1">
            <a:spLocks/>
          </p:cNvSpPr>
          <p:nvPr/>
        </p:nvSpPr>
        <p:spPr>
          <a:xfrm>
            <a:off x="838199" y="2351837"/>
            <a:ext cx="4612210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Events Mechanism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277848-7287-4BA7-966C-0FC9364DF6EF}"/>
              </a:ext>
            </a:extLst>
          </p:cNvPr>
          <p:cNvSpPr txBox="1">
            <a:spLocks/>
          </p:cNvSpPr>
          <p:nvPr/>
        </p:nvSpPr>
        <p:spPr>
          <a:xfrm>
            <a:off x="838199" y="4795286"/>
            <a:ext cx="6428233" cy="58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</a:rPr>
              <a:t>- Congestion Control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518E73-7B51-487B-B789-95B73278E40A}"/>
              </a:ext>
            </a:extLst>
          </p:cNvPr>
          <p:cNvSpPr txBox="1"/>
          <p:nvPr/>
        </p:nvSpPr>
        <p:spPr>
          <a:xfrm>
            <a:off x="838199" y="1575739"/>
            <a:ext cx="807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- Many Design Imitate</a:t>
            </a: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the python socket and TCP</a:t>
            </a:r>
            <a:endParaRPr lang="zh-CN" altLang="en-US" sz="2800" dirty="0">
              <a:solidFill>
                <a:srgbClr val="0D4447"/>
              </a:solidFill>
              <a:latin typeface="Helvetica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1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79074-5A69-47DB-A50D-11F392F9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RDT Socket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A563F-FBC1-49ED-A527-A47A0569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CC65F7-620D-46FC-AF68-4D5FD7B5AB5E}"/>
              </a:ext>
            </a:extLst>
          </p:cNvPr>
          <p:cNvSpPr/>
          <p:nvPr/>
        </p:nvSpPr>
        <p:spPr>
          <a:xfrm>
            <a:off x="4840941" y="1461247"/>
            <a:ext cx="1954306" cy="8068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RDT Socket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14D209-0F65-4231-B366-E426446707C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793876" y="2268070"/>
            <a:ext cx="1024218" cy="67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257C20-FE90-462D-8252-A991A791CED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18094" y="2268070"/>
            <a:ext cx="977153" cy="63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53E1B82-8D3C-4447-A129-D8AE17B3D5A6}"/>
              </a:ext>
            </a:extLst>
          </p:cNvPr>
          <p:cNvSpPr/>
          <p:nvPr/>
        </p:nvSpPr>
        <p:spPr>
          <a:xfrm>
            <a:off x="681318" y="2796988"/>
            <a:ext cx="4141694" cy="3550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7FA265E-2DD5-44B1-A957-89659BF49D79}"/>
              </a:ext>
            </a:extLst>
          </p:cNvPr>
          <p:cNvSpPr/>
          <p:nvPr/>
        </p:nvSpPr>
        <p:spPr>
          <a:xfrm>
            <a:off x="6654058" y="2847879"/>
            <a:ext cx="4540621" cy="3550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4842D-9496-4999-AEB7-4CB6C1B5E90E}"/>
              </a:ext>
            </a:extLst>
          </p:cNvPr>
          <p:cNvSpPr/>
          <p:nvPr/>
        </p:nvSpPr>
        <p:spPr>
          <a:xfrm>
            <a:off x="1649506" y="4338918"/>
            <a:ext cx="2061882" cy="5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 Loop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37BF49-3CBC-4C9F-9D1C-E5F6EBBDEF55}"/>
              </a:ext>
            </a:extLst>
          </p:cNvPr>
          <p:cNvSpPr/>
          <p:nvPr/>
        </p:nvSpPr>
        <p:spPr>
          <a:xfrm>
            <a:off x="7772399" y="4312023"/>
            <a:ext cx="2061882" cy="5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 Loop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316B0B-D41E-401E-9318-A461426F1764}"/>
              </a:ext>
            </a:extLst>
          </p:cNvPr>
          <p:cNvSpPr/>
          <p:nvPr/>
        </p:nvSpPr>
        <p:spPr>
          <a:xfrm>
            <a:off x="1649506" y="5199529"/>
            <a:ext cx="2061882" cy="663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USocket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454D3F-FB65-4AD4-B810-56247E605F8D}"/>
              </a:ext>
            </a:extLst>
          </p:cNvPr>
          <p:cNvSpPr/>
          <p:nvPr/>
        </p:nvSpPr>
        <p:spPr>
          <a:xfrm>
            <a:off x="7772399" y="5181599"/>
            <a:ext cx="2061882" cy="663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USocket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4BD14C6-5C41-4FD0-A54B-F853C5A8689B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680447" y="4858871"/>
            <a:ext cx="0" cy="340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1C89EDB-D34F-4E62-AD6A-70ADA9A38AE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8803340" y="4831976"/>
            <a:ext cx="0" cy="349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8D58E2B-6F88-429F-BF9A-A81FA25465F7}"/>
              </a:ext>
            </a:extLst>
          </p:cNvPr>
          <p:cNvSpPr/>
          <p:nvPr/>
        </p:nvSpPr>
        <p:spPr>
          <a:xfrm>
            <a:off x="3236262" y="3501138"/>
            <a:ext cx="1165412" cy="5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3410008-B1EB-4BF9-8214-C17BF2F20A40}"/>
              </a:ext>
            </a:extLst>
          </p:cNvPr>
          <p:cNvCxnSpPr>
            <a:stCxn id="12" idx="0"/>
            <a:endCxn id="20" idx="4"/>
          </p:cNvCxnSpPr>
          <p:nvPr/>
        </p:nvCxnSpPr>
        <p:spPr>
          <a:xfrm flipV="1">
            <a:off x="2680447" y="4070398"/>
            <a:ext cx="1138521" cy="26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B007DA2-978E-46BD-8F22-81CA949AAAB2}"/>
              </a:ext>
            </a:extLst>
          </p:cNvPr>
          <p:cNvSpPr/>
          <p:nvPr/>
        </p:nvSpPr>
        <p:spPr>
          <a:xfrm>
            <a:off x="1752602" y="3088342"/>
            <a:ext cx="1434354" cy="5199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Simple RDT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80E1774-9831-46EA-B8B9-64AD5D198C8D}"/>
              </a:ext>
            </a:extLst>
          </p:cNvPr>
          <p:cNvSpPr/>
          <p:nvPr/>
        </p:nvSpPr>
        <p:spPr>
          <a:xfrm>
            <a:off x="824752" y="3688976"/>
            <a:ext cx="1434354" cy="5199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Simple RDT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7487A3D-2FB7-4F27-8EDC-DA19B7F2101D}"/>
              </a:ext>
            </a:extLst>
          </p:cNvPr>
          <p:cNvCxnSpPr>
            <a:stCxn id="23" idx="4"/>
            <a:endCxn id="12" idx="0"/>
          </p:cNvCxnSpPr>
          <p:nvPr/>
        </p:nvCxnSpPr>
        <p:spPr>
          <a:xfrm>
            <a:off x="2469779" y="3608295"/>
            <a:ext cx="210668" cy="730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446A792-EEDA-4533-AC68-FDC8D67A7694}"/>
              </a:ext>
            </a:extLst>
          </p:cNvPr>
          <p:cNvCxnSpPr>
            <a:stCxn id="24" idx="6"/>
            <a:endCxn id="12" idx="0"/>
          </p:cNvCxnSpPr>
          <p:nvPr/>
        </p:nvCxnSpPr>
        <p:spPr>
          <a:xfrm>
            <a:off x="2259106" y="3948953"/>
            <a:ext cx="421341" cy="389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2EDBF634-0B82-44CA-BA3D-DBC99BF8576B}"/>
              </a:ext>
            </a:extLst>
          </p:cNvPr>
          <p:cNvSpPr/>
          <p:nvPr/>
        </p:nvSpPr>
        <p:spPr>
          <a:xfrm>
            <a:off x="7422776" y="3193677"/>
            <a:ext cx="2788023" cy="829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Client(Simple RDT)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4197D4F-C5A7-43D3-894C-31CDA5A6D1C0}"/>
              </a:ext>
            </a:extLst>
          </p:cNvPr>
          <p:cNvCxnSpPr>
            <a:stCxn id="32" idx="4"/>
            <a:endCxn id="13" idx="0"/>
          </p:cNvCxnSpPr>
          <p:nvPr/>
        </p:nvCxnSpPr>
        <p:spPr>
          <a:xfrm flipH="1">
            <a:off x="8803340" y="4022912"/>
            <a:ext cx="13448" cy="289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50320DB-314A-4A50-A26D-AF3844AFABC9}"/>
              </a:ext>
            </a:extLst>
          </p:cNvPr>
          <p:cNvSpPr txBox="1"/>
          <p:nvPr/>
        </p:nvSpPr>
        <p:spPr>
          <a:xfrm>
            <a:off x="3529286" y="234828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Bind + accept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D3F3DCD-DA94-4E47-9BA1-F84DFADA9CEA}"/>
              </a:ext>
            </a:extLst>
          </p:cNvPr>
          <p:cNvSpPr txBox="1"/>
          <p:nvPr/>
        </p:nvSpPr>
        <p:spPr>
          <a:xfrm>
            <a:off x="6786062" y="2370695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(Bind +) connect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62836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2E036-6065-494C-98CD-D4D96979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Imitate the TCP</a:t>
            </a:r>
            <a:endParaRPr lang="zh-CN" altLang="en-US" b="1" dirty="0">
              <a:solidFill>
                <a:srgbClr val="F36F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1A543-CE63-4A14-9595-67A84AD4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Three-Way Handshake</a:t>
            </a:r>
          </a:p>
          <a:p>
            <a:endParaRPr lang="en-US" altLang="zh-CN" dirty="0">
              <a:solidFill>
                <a:srgbClr val="0D4447"/>
              </a:solidFill>
              <a:latin typeface="Helvetica" pitchFamily="2" charset="0"/>
              <a:ea typeface="+mj-ea"/>
              <a:cs typeface="+mj-cs"/>
            </a:endParaRPr>
          </a:p>
          <a:p>
            <a:r>
              <a:rPr lang="en-US" altLang="zh-CN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Four-Way Handshake</a:t>
            </a:r>
          </a:p>
          <a:p>
            <a:endParaRPr lang="en-US" altLang="zh-CN" dirty="0">
              <a:solidFill>
                <a:srgbClr val="0D4447"/>
              </a:solidFill>
              <a:latin typeface="Helvetica" pitchFamily="2" charset="0"/>
              <a:ea typeface="+mj-ea"/>
              <a:cs typeface="+mj-cs"/>
            </a:endParaRPr>
          </a:p>
          <a:p>
            <a:r>
              <a:rPr lang="en-US" altLang="zh-CN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Cumulative ACK</a:t>
            </a:r>
          </a:p>
          <a:p>
            <a:endParaRPr lang="en-US" altLang="zh-CN" dirty="0">
              <a:solidFill>
                <a:srgbClr val="0D4447"/>
              </a:solidFill>
              <a:latin typeface="Helvetica" pitchFamily="2" charset="0"/>
              <a:ea typeface="+mj-ea"/>
              <a:cs typeface="+mj-cs"/>
            </a:endParaRPr>
          </a:p>
          <a:p>
            <a:r>
              <a:rPr lang="en-US" altLang="zh-CN" dirty="0">
                <a:solidFill>
                  <a:srgbClr val="0D4447"/>
                </a:solidFill>
                <a:latin typeface="Helvetica" pitchFamily="2" charset="0"/>
                <a:ea typeface="+mj-ea"/>
                <a:cs typeface="+mj-cs"/>
              </a:rPr>
              <a:t>SACK for Out-of-order Packets</a:t>
            </a:r>
            <a:endParaRPr lang="zh-CN" altLang="en-US" dirty="0">
              <a:solidFill>
                <a:srgbClr val="0D4447"/>
              </a:solidFill>
              <a:latin typeface="Helvetica" pitchFamily="2" charset="0"/>
              <a:ea typeface="+mj-ea"/>
              <a:cs typeface="+mj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7944B-1AB3-43B6-8A66-99588DA3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9322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7AD0-CDF4-4C28-B2D8-F72A9E1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Events Mechanism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128C8-34C3-4D85-97C6-EA23FE54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100DE8-F911-40FF-8646-525DDABBB439}"/>
              </a:ext>
            </a:extLst>
          </p:cNvPr>
          <p:cNvSpPr/>
          <p:nvPr/>
        </p:nvSpPr>
        <p:spPr>
          <a:xfrm>
            <a:off x="1280372" y="4426957"/>
            <a:ext cx="2275840" cy="105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451B52-19BF-4DE8-933B-64FDA7419764}"/>
              </a:ext>
            </a:extLst>
          </p:cNvPr>
          <p:cNvSpPr/>
          <p:nvPr/>
        </p:nvSpPr>
        <p:spPr>
          <a:xfrm>
            <a:off x="8655243" y="4135120"/>
            <a:ext cx="2275840" cy="105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4FA265-37D4-4323-8603-FC21BD20414C}"/>
              </a:ext>
            </a:extLst>
          </p:cNvPr>
          <p:cNvSpPr/>
          <p:nvPr/>
        </p:nvSpPr>
        <p:spPr>
          <a:xfrm>
            <a:off x="4335509" y="1885857"/>
            <a:ext cx="2275840" cy="105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BE6B130-83A0-4DA3-95B1-F18C0F87E18E}"/>
              </a:ext>
            </a:extLst>
          </p:cNvPr>
          <p:cNvCxnSpPr>
            <a:cxnSpLocks/>
            <a:stCxn id="10" idx="6"/>
            <a:endCxn id="10" idx="0"/>
          </p:cNvCxnSpPr>
          <p:nvPr/>
        </p:nvCxnSpPr>
        <p:spPr>
          <a:xfrm flipH="1" flipV="1">
            <a:off x="5473429" y="1885857"/>
            <a:ext cx="1137920" cy="528320"/>
          </a:xfrm>
          <a:prstGeom prst="curvedConnector4">
            <a:avLst>
              <a:gd name="adj1" fmla="val -20089"/>
              <a:gd name="adj2" fmla="val 143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188F8-D450-45B1-9009-38C1CE831EEC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278060" y="2787756"/>
            <a:ext cx="3515103" cy="134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C418C8-ECB3-438E-8108-86633117EF31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2418292" y="2787756"/>
            <a:ext cx="2250506" cy="163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4B64C9-A3BE-4A7E-AC6A-A5245034DAD6}"/>
              </a:ext>
            </a:extLst>
          </p:cNvPr>
          <p:cNvSpPr txBox="1"/>
          <p:nvPr/>
        </p:nvSpPr>
        <p:spPr>
          <a:xfrm>
            <a:off x="1751816" y="4724444"/>
            <a:ext cx="133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Receive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E43CA-CB53-4AD4-BFAB-30DD6E3374AC}"/>
              </a:ext>
            </a:extLst>
          </p:cNvPr>
          <p:cNvSpPr txBox="1"/>
          <p:nvPr/>
        </p:nvSpPr>
        <p:spPr>
          <a:xfrm>
            <a:off x="9322766" y="4432606"/>
            <a:ext cx="94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Send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9B9BF-86F2-459F-8ED0-9FCA1DE64D9E}"/>
              </a:ext>
            </a:extLst>
          </p:cNvPr>
          <p:cNvSpPr txBox="1"/>
          <p:nvPr/>
        </p:nvSpPr>
        <p:spPr>
          <a:xfrm>
            <a:off x="6859722" y="1657656"/>
            <a:ext cx="452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Forever loop --&gt; process the event queue</a:t>
            </a:r>
            <a:endParaRPr lang="zh-CN" altLang="en-US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E0E5E-2D4B-4549-8925-4FF2D5DABF9E}"/>
              </a:ext>
            </a:extLst>
          </p:cNvPr>
          <p:cNvSpPr txBox="1"/>
          <p:nvPr/>
        </p:nvSpPr>
        <p:spPr>
          <a:xfrm>
            <a:off x="2634463" y="3458894"/>
            <a:ext cx="130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itchFamily="2" charset="0"/>
              </a:rPr>
              <a:t>Start/Close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D1524-CC86-4490-B916-1E03F750CADD}"/>
              </a:ext>
            </a:extLst>
          </p:cNvPr>
          <p:cNvSpPr txBox="1"/>
          <p:nvPr/>
        </p:nvSpPr>
        <p:spPr>
          <a:xfrm>
            <a:off x="8046905" y="3258839"/>
            <a:ext cx="1794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itchFamily="2" charset="0"/>
              </a:rPr>
              <a:t>Start/Send/Close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C812D8-4670-46FF-AE25-1CDE85D4B0CA}"/>
              </a:ext>
            </a:extLst>
          </p:cNvPr>
          <p:cNvSpPr txBox="1"/>
          <p:nvPr/>
        </p:nvSpPr>
        <p:spPr>
          <a:xfrm>
            <a:off x="4904469" y="1987843"/>
            <a:ext cx="113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Events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5D4F43-BEE4-4598-A7CD-04933B55E4E3}"/>
              </a:ext>
            </a:extLst>
          </p:cNvPr>
          <p:cNvSpPr txBox="1"/>
          <p:nvPr/>
        </p:nvSpPr>
        <p:spPr>
          <a:xfrm>
            <a:off x="1751816" y="55964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1 thread</a:t>
            </a:r>
            <a:endParaRPr lang="zh-CN" altLang="en-US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706A98-A8A0-4398-865E-B7FAA575DCD4}"/>
              </a:ext>
            </a:extLst>
          </p:cNvPr>
          <p:cNvSpPr txBox="1"/>
          <p:nvPr/>
        </p:nvSpPr>
        <p:spPr>
          <a:xfrm>
            <a:off x="9316639" y="53045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1 thread</a:t>
            </a:r>
            <a:endParaRPr lang="zh-CN" altLang="en-US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E986DD-2512-4B8F-A8B8-4B565446CBC7}"/>
              </a:ext>
            </a:extLst>
          </p:cNvPr>
          <p:cNvSpPr txBox="1"/>
          <p:nvPr/>
        </p:nvSpPr>
        <p:spPr>
          <a:xfrm>
            <a:off x="4950652" y="28903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1 thread</a:t>
            </a:r>
            <a:endParaRPr lang="zh-CN" altLang="en-US" dirty="0">
              <a:latin typeface="Helvetica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F31C9CE-FE2A-4AE9-B4D2-63EA5CA907BB}"/>
              </a:ext>
            </a:extLst>
          </p:cNvPr>
          <p:cNvGrpSpPr/>
          <p:nvPr/>
        </p:nvGrpSpPr>
        <p:grpSpPr>
          <a:xfrm>
            <a:off x="4677313" y="2543388"/>
            <a:ext cx="1592232" cy="206911"/>
            <a:chOff x="5342068" y="2885826"/>
            <a:chExt cx="1592232" cy="20691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1E98FA-9B16-4423-AFDA-E647D6A038C0}"/>
                </a:ext>
              </a:extLst>
            </p:cNvPr>
            <p:cNvSpPr/>
            <p:nvPr/>
          </p:nvSpPr>
          <p:spPr>
            <a:xfrm>
              <a:off x="5342068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613798-13AF-4806-92E8-140E519213BF}"/>
                </a:ext>
              </a:extLst>
            </p:cNvPr>
            <p:cNvSpPr/>
            <p:nvPr/>
          </p:nvSpPr>
          <p:spPr>
            <a:xfrm>
              <a:off x="5473152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302EE7-9012-4BF4-AB22-AB120F45FFB1}"/>
                </a:ext>
              </a:extLst>
            </p:cNvPr>
            <p:cNvSpPr/>
            <p:nvPr/>
          </p:nvSpPr>
          <p:spPr>
            <a:xfrm>
              <a:off x="5604236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BB3B7A-E2E6-4837-AA35-39C4273A26C7}"/>
                </a:ext>
              </a:extLst>
            </p:cNvPr>
            <p:cNvSpPr/>
            <p:nvPr/>
          </p:nvSpPr>
          <p:spPr>
            <a:xfrm>
              <a:off x="5735715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5F6B7B-EBA0-496C-92F0-5B31155BAD61}"/>
                </a:ext>
              </a:extLst>
            </p:cNvPr>
            <p:cNvSpPr/>
            <p:nvPr/>
          </p:nvSpPr>
          <p:spPr>
            <a:xfrm>
              <a:off x="5870388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77FBE39-B887-4267-9A4C-AC6B6C5F0643}"/>
                </a:ext>
              </a:extLst>
            </p:cNvPr>
            <p:cNvSpPr/>
            <p:nvPr/>
          </p:nvSpPr>
          <p:spPr>
            <a:xfrm>
              <a:off x="6005556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D52B7D-32F8-4C80-A1FF-96B77D220CAC}"/>
                </a:ext>
              </a:extLst>
            </p:cNvPr>
            <p:cNvSpPr/>
            <p:nvPr/>
          </p:nvSpPr>
          <p:spPr>
            <a:xfrm>
              <a:off x="6135644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6FD098-698D-4FCE-A8FD-2AC5C4973CE1}"/>
                </a:ext>
              </a:extLst>
            </p:cNvPr>
            <p:cNvSpPr/>
            <p:nvPr/>
          </p:nvSpPr>
          <p:spPr>
            <a:xfrm>
              <a:off x="6266728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00346D-7805-4D42-99DA-2E9F9EB49308}"/>
                </a:ext>
              </a:extLst>
            </p:cNvPr>
            <p:cNvSpPr/>
            <p:nvPr/>
          </p:nvSpPr>
          <p:spPr>
            <a:xfrm>
              <a:off x="6398207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724DA2-DED9-4525-B0B2-57112F5728E9}"/>
                </a:ext>
              </a:extLst>
            </p:cNvPr>
            <p:cNvSpPr/>
            <p:nvPr/>
          </p:nvSpPr>
          <p:spPr>
            <a:xfrm>
              <a:off x="6532880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8FC6A1-1C19-40A5-9F14-2A9E4B9064E5}"/>
                </a:ext>
              </a:extLst>
            </p:cNvPr>
            <p:cNvSpPr/>
            <p:nvPr/>
          </p:nvSpPr>
          <p:spPr>
            <a:xfrm>
              <a:off x="6668048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B61541-F947-486D-8C01-F6A22F995BF2}"/>
                </a:ext>
              </a:extLst>
            </p:cNvPr>
            <p:cNvSpPr/>
            <p:nvPr/>
          </p:nvSpPr>
          <p:spPr>
            <a:xfrm>
              <a:off x="6803216" y="2885826"/>
              <a:ext cx="131084" cy="206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DB7B27F-9547-42B5-BF5E-16C3B109A608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 flipV="1">
            <a:off x="3556212" y="2750299"/>
            <a:ext cx="1186643" cy="22049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80B1E4A-9223-4885-9E91-6C288F95E9EB}"/>
              </a:ext>
            </a:extLst>
          </p:cNvPr>
          <p:cNvCxnSpPr>
            <a:cxnSpLocks/>
            <a:stCxn id="9" idx="2"/>
            <a:endCxn id="30" idx="2"/>
          </p:cNvCxnSpPr>
          <p:nvPr/>
        </p:nvCxnSpPr>
        <p:spPr>
          <a:xfrm rot="10800000">
            <a:off x="4742855" y="2750300"/>
            <a:ext cx="3912388" cy="1913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3E01EF-139D-4684-A531-92641457841B}"/>
              </a:ext>
            </a:extLst>
          </p:cNvPr>
          <p:cNvSpPr txBox="1"/>
          <p:nvPr/>
        </p:nvSpPr>
        <p:spPr>
          <a:xfrm>
            <a:off x="3253494" y="4135120"/>
            <a:ext cx="165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itchFamily="2" charset="0"/>
              </a:rPr>
              <a:t>Event of Packet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B8CDF3-079F-4C48-B6BD-C77DE96A715B}"/>
              </a:ext>
            </a:extLst>
          </p:cNvPr>
          <p:cNvSpPr txBox="1"/>
          <p:nvPr/>
        </p:nvSpPr>
        <p:spPr>
          <a:xfrm>
            <a:off x="6441188" y="4088403"/>
            <a:ext cx="76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itchFamily="2" charset="0"/>
              </a:rPr>
              <a:t>Error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4C3B68-D124-483D-9DAD-111F22B4F198}"/>
              </a:ext>
            </a:extLst>
          </p:cNvPr>
          <p:cNvSpPr/>
          <p:nvPr/>
        </p:nvSpPr>
        <p:spPr>
          <a:xfrm>
            <a:off x="476655" y="1605064"/>
            <a:ext cx="2182409" cy="1178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99AEE5-C976-4C72-9364-637F695A7581}"/>
              </a:ext>
            </a:extLst>
          </p:cNvPr>
          <p:cNvSpPr txBox="1"/>
          <p:nvPr/>
        </p:nvSpPr>
        <p:spPr>
          <a:xfrm>
            <a:off x="1119525" y="1942007"/>
            <a:ext cx="89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Main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21280-D98B-48CB-8B43-55236E34D01F}"/>
              </a:ext>
            </a:extLst>
          </p:cNvPr>
          <p:cNvCxnSpPr>
            <a:stCxn id="4" idx="6"/>
            <a:endCxn id="30" idx="1"/>
          </p:cNvCxnSpPr>
          <p:nvPr/>
        </p:nvCxnSpPr>
        <p:spPr>
          <a:xfrm>
            <a:off x="2659064" y="2194452"/>
            <a:ext cx="2018249" cy="45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FF90996-7A34-4546-96F7-558C17DE2C02}"/>
              </a:ext>
            </a:extLst>
          </p:cNvPr>
          <p:cNvSpPr txBox="1"/>
          <p:nvPr/>
        </p:nvSpPr>
        <p:spPr>
          <a:xfrm>
            <a:off x="2928209" y="2266268"/>
            <a:ext cx="125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itchFamily="2" charset="0"/>
              </a:rPr>
              <a:t>Send/Close</a:t>
            </a:r>
            <a:endParaRPr lang="zh-CN" alt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0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A7919B-C92F-435F-A935-0E68C7DC0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016" y="1825625"/>
            <a:ext cx="679196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550EB-D413-4804-A165-55048880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A3C6BCD-8FB6-4B9A-8E35-F8D72DF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21094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7AD0-CDF4-4C28-B2D8-F72A9E1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Packet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128C8-34C3-4D85-97C6-EA23FE54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D9745E0-9361-43E4-8F04-775A5F8D1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15734"/>
              </p:ext>
            </p:extLst>
          </p:nvPr>
        </p:nvGraphicFramePr>
        <p:xfrm>
          <a:off x="2032000" y="1690688"/>
          <a:ext cx="7843520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21760">
                  <a:extLst>
                    <a:ext uri="{9D8B030D-6E8A-4147-A177-3AD203B41FA5}">
                      <a16:colId xmlns:a16="http://schemas.microsoft.com/office/drawing/2014/main" val="869686687"/>
                    </a:ext>
                  </a:extLst>
                </a:gridCol>
                <a:gridCol w="3921760">
                  <a:extLst>
                    <a:ext uri="{9D8B030D-6E8A-4147-A177-3AD203B41FA5}">
                      <a16:colId xmlns:a16="http://schemas.microsoft.com/office/drawing/2014/main" val="694344345"/>
                    </a:ext>
                  </a:extLst>
                </a:gridCol>
              </a:tblGrid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NAME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VALUE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30369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SYN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1 bit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09237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1 bit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91059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FIN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1 bit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4564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RST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1 bit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225630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SAK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1 bit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86919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Placeholder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3 bits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058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SEQ /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SEQ_SAK (If SAK)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4 Bytes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31084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SEQ_ACK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4 Bytes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25615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2 Bytes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4536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CHECKSUM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2 Bytes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21095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PAYLOAD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Helvetica" pitchFamily="2" charset="0"/>
                        </a:rPr>
                        <a:t>LEN Bytes</a:t>
                      </a:r>
                      <a:endParaRPr lang="zh-CN" altLang="en-US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9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7AD0-CDF4-4C28-B2D8-F72A9E1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36F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128C8-34C3-4D85-97C6-EA23FE54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1D8C2-461A-4CC0-95C5-B51AD96F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14" y="2212472"/>
            <a:ext cx="9358171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0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6846</TotalTime>
  <Words>395</Words>
  <Application>Microsoft Office PowerPoint</Application>
  <PresentationFormat>宽屏</PresentationFormat>
  <Paragraphs>128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黑体</vt:lpstr>
      <vt:lpstr>微软雅黑</vt:lpstr>
      <vt:lpstr>Arial</vt:lpstr>
      <vt:lpstr>Helvetica</vt:lpstr>
      <vt:lpstr>Office 主题​​</vt:lpstr>
      <vt:lpstr>PowerPoint 演示文稿</vt:lpstr>
      <vt:lpstr>Content</vt:lpstr>
      <vt:lpstr>Design and Implementation </vt:lpstr>
      <vt:lpstr>RDT Socket</vt:lpstr>
      <vt:lpstr>Imitate the TCP</vt:lpstr>
      <vt:lpstr>Events Mechanism</vt:lpstr>
      <vt:lpstr>Events</vt:lpstr>
      <vt:lpstr>Packet Header</vt:lpstr>
      <vt:lpstr>Checksum</vt:lpstr>
      <vt:lpstr>Congestion Control—Vegas </vt:lpstr>
      <vt:lpstr>Results</vt:lpstr>
      <vt:lpstr>Results</vt:lpstr>
      <vt:lpstr>Results</vt:lpstr>
      <vt:lpstr>Results</vt:lpstr>
      <vt:lpstr>Features</vt:lpstr>
      <vt:lpstr>Problems and Solutions</vt:lpstr>
      <vt:lpstr>Problems and Solutions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南科</dc:title>
  <dc:creator>LI Yang;Xia Rong</dc:creator>
  <cp:lastModifiedBy>张嘉兮</cp:lastModifiedBy>
  <cp:revision>641</cp:revision>
  <dcterms:created xsi:type="dcterms:W3CDTF">2018-03-09T10:15:00Z</dcterms:created>
  <dcterms:modified xsi:type="dcterms:W3CDTF">2020-12-30T06:45:48Z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