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61" r:id="rId8"/>
    <p:sldId id="262" r:id="rId9"/>
    <p:sldId id="274" r:id="rId10"/>
    <p:sldId id="275" r:id="rId11"/>
    <p:sldId id="276" r:id="rId12"/>
    <p:sldId id="263" r:id="rId13"/>
    <p:sldId id="264" r:id="rId14"/>
    <p:sldId id="269" r:id="rId15"/>
    <p:sldId id="277"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80" d="100"/>
          <a:sy n="80" d="100"/>
        </p:scale>
        <p:origin x="174" y="78"/>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AA796-3336-4DB9-8E2C-748260DD39B1}"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35413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AA796-3336-4DB9-8E2C-748260DD39B1}"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302214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AA796-3336-4DB9-8E2C-748260DD39B1}"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416700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AA796-3336-4DB9-8E2C-748260DD39B1}"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189460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AA796-3336-4DB9-8E2C-748260DD39B1}" type="datetimeFigureOut">
              <a:rPr lang="en-US" smtClean="0"/>
              <a:t>03-Jul-18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297820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EAA796-3336-4DB9-8E2C-748260DD39B1}" type="datetimeFigureOut">
              <a:rPr lang="en-US" smtClean="0"/>
              <a:t>03-Jul-18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327153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EAA796-3336-4DB9-8E2C-748260DD39B1}" type="datetimeFigureOut">
              <a:rPr lang="en-US" smtClean="0"/>
              <a:t>03-Jul-18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210542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AA796-3336-4DB9-8E2C-748260DD39B1}" type="datetimeFigureOut">
              <a:rPr lang="en-US" smtClean="0"/>
              <a:t>03-Jul-18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279150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AA796-3336-4DB9-8E2C-748260DD39B1}" type="datetimeFigureOut">
              <a:rPr lang="en-US" smtClean="0"/>
              <a:t>03-Jul-18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395532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AA796-3336-4DB9-8E2C-748260DD39B1}" type="datetimeFigureOut">
              <a:rPr lang="en-US" smtClean="0"/>
              <a:t>03-Jul-18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126586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AA796-3336-4DB9-8E2C-748260DD39B1}" type="datetimeFigureOut">
              <a:rPr lang="en-US" smtClean="0"/>
              <a:t>03-Jul-18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3A1D-33E5-4076-ACFE-6C549AC18826}" type="slidenum">
              <a:rPr lang="en-US" smtClean="0"/>
              <a:t>‹#›</a:t>
            </a:fld>
            <a:endParaRPr lang="en-US"/>
          </a:p>
        </p:txBody>
      </p:sp>
    </p:spTree>
    <p:extLst>
      <p:ext uri="{BB962C8B-B14F-4D97-AF65-F5344CB8AC3E}">
        <p14:creationId xmlns:p14="http://schemas.microsoft.com/office/powerpoint/2010/main" val="111930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AA796-3336-4DB9-8E2C-748260DD39B1}" type="datetimeFigureOut">
              <a:rPr lang="en-US" smtClean="0"/>
              <a:t>03-Jul-18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D3A1D-33E5-4076-ACFE-6C549AC18826}" type="slidenum">
              <a:rPr lang="en-US" smtClean="0"/>
              <a:t>‹#›</a:t>
            </a:fld>
            <a:endParaRPr lang="en-US"/>
          </a:p>
        </p:txBody>
      </p:sp>
    </p:spTree>
    <p:extLst>
      <p:ext uri="{BB962C8B-B14F-4D97-AF65-F5344CB8AC3E}">
        <p14:creationId xmlns:p14="http://schemas.microsoft.com/office/powerpoint/2010/main" val="31312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74761"/>
            <a:ext cx="9144000" cy="2387600"/>
          </a:xfrm>
        </p:spPr>
        <p:txBody>
          <a:bodyPr/>
          <a:lstStyle/>
          <a:p>
            <a:r>
              <a:rPr lang="en-US" b="1" dirty="0" smtClean="0"/>
              <a:t>Wholesale Management System</a:t>
            </a:r>
            <a:endParaRPr lang="en-US" b="1" dirty="0"/>
          </a:p>
        </p:txBody>
      </p:sp>
    </p:spTree>
    <p:extLst>
      <p:ext uri="{BB962C8B-B14F-4D97-AF65-F5344CB8AC3E}">
        <p14:creationId xmlns:p14="http://schemas.microsoft.com/office/powerpoint/2010/main" val="4194206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USER REQUIRMENTS: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The system will be able to input product information via </a:t>
            </a:r>
            <a:r>
              <a:rPr lang="en-US" dirty="0" smtClean="0"/>
              <a:t>barcode technology</a:t>
            </a:r>
            <a:endParaRPr lang="en-US" dirty="0"/>
          </a:p>
          <a:p>
            <a:r>
              <a:rPr lang="en-US" dirty="0" smtClean="0"/>
              <a:t> </a:t>
            </a:r>
            <a:r>
              <a:rPr lang="en-US" dirty="0"/>
              <a:t>The system will be able to generate ‘best’ and ‘worst’ product reports</a:t>
            </a:r>
          </a:p>
          <a:p>
            <a:r>
              <a:rPr lang="en-US" dirty="0" smtClean="0"/>
              <a:t> </a:t>
            </a:r>
            <a:r>
              <a:rPr lang="en-US" dirty="0"/>
              <a:t>The system will allow categories to be added, updated and deleted</a:t>
            </a:r>
          </a:p>
          <a:p>
            <a:r>
              <a:rPr lang="en-US" dirty="0" smtClean="0"/>
              <a:t> </a:t>
            </a:r>
            <a:r>
              <a:rPr lang="en-US" dirty="0"/>
              <a:t>The system will generate a report of stocks at re-order </a:t>
            </a:r>
            <a:r>
              <a:rPr lang="en-US" dirty="0" smtClean="0"/>
              <a:t>level</a:t>
            </a:r>
          </a:p>
          <a:p>
            <a:r>
              <a:rPr lang="en-US" dirty="0" smtClean="0"/>
              <a:t> </a:t>
            </a:r>
            <a:r>
              <a:rPr lang="en-US" dirty="0"/>
              <a:t>The system will allow for a product search, indicating the units in stock and price of </a:t>
            </a:r>
            <a:r>
              <a:rPr lang="en-US" dirty="0" smtClean="0"/>
              <a:t>the product</a:t>
            </a:r>
            <a:endParaRPr lang="en-US" dirty="0"/>
          </a:p>
          <a:p>
            <a:r>
              <a:rPr lang="en-US" dirty="0" smtClean="0"/>
              <a:t> </a:t>
            </a:r>
            <a:r>
              <a:rPr lang="en-US" dirty="0"/>
              <a:t>The system will be able to add new suppliers to the database with a printable list of </a:t>
            </a:r>
            <a:r>
              <a:rPr lang="en-US" dirty="0" smtClean="0"/>
              <a:t>the suppliers</a:t>
            </a:r>
            <a:endParaRPr lang="en-US" dirty="0"/>
          </a:p>
          <a:p>
            <a:r>
              <a:rPr lang="en-US" dirty="0" smtClean="0"/>
              <a:t> </a:t>
            </a:r>
            <a:r>
              <a:rPr lang="en-US" dirty="0"/>
              <a:t>The system will be able to hold contact information about employees</a:t>
            </a:r>
          </a:p>
        </p:txBody>
      </p:sp>
    </p:spTree>
    <p:extLst>
      <p:ext uri="{BB962C8B-B14F-4D97-AF65-F5344CB8AC3E}">
        <p14:creationId xmlns:p14="http://schemas.microsoft.com/office/powerpoint/2010/main" val="414602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REQUIRMENTS:</a:t>
            </a:r>
            <a:endParaRPr lang="en-US" b="1" dirty="0"/>
          </a:p>
        </p:txBody>
      </p:sp>
      <p:sp>
        <p:nvSpPr>
          <p:cNvPr id="3" name="Content Placeholder 2"/>
          <p:cNvSpPr>
            <a:spLocks noGrp="1"/>
          </p:cNvSpPr>
          <p:nvPr>
            <p:ph idx="1"/>
          </p:nvPr>
        </p:nvSpPr>
        <p:spPr/>
        <p:txBody>
          <a:bodyPr/>
          <a:lstStyle/>
          <a:p>
            <a:pPr marL="0" indent="0">
              <a:buNone/>
            </a:pPr>
            <a:r>
              <a:rPr lang="en-US" dirty="0"/>
              <a:t>The </a:t>
            </a:r>
            <a:r>
              <a:rPr lang="en-US" dirty="0" smtClean="0"/>
              <a:t>user requirements which have been discussed in previous section  </a:t>
            </a:r>
            <a:r>
              <a:rPr lang="en-US" dirty="0"/>
              <a:t>will </a:t>
            </a:r>
            <a:r>
              <a:rPr lang="en-US" dirty="0" smtClean="0"/>
              <a:t>be used </a:t>
            </a:r>
            <a:r>
              <a:rPr lang="en-US" dirty="0"/>
              <a:t>to assess if the system has met these requirements. System testing will be conducted </a:t>
            </a:r>
            <a:r>
              <a:rPr lang="en-US" dirty="0" smtClean="0"/>
              <a:t>in</a:t>
            </a:r>
            <a:r>
              <a:rPr lang="en-US" dirty="0"/>
              <a:t> </a:t>
            </a:r>
            <a:r>
              <a:rPr lang="en-US" dirty="0" smtClean="0"/>
              <a:t>the </a:t>
            </a:r>
            <a:r>
              <a:rPr lang="en-US" dirty="0"/>
              <a:t>form of user interface testing, system requirement testing which will be </a:t>
            </a:r>
            <a:r>
              <a:rPr lang="en-US" dirty="0" smtClean="0"/>
              <a:t>cross referenced</a:t>
            </a:r>
            <a:r>
              <a:rPr lang="en-US" dirty="0"/>
              <a:t> </a:t>
            </a:r>
            <a:r>
              <a:rPr lang="en-US" dirty="0" smtClean="0"/>
              <a:t>with </a:t>
            </a:r>
            <a:r>
              <a:rPr lang="en-US" dirty="0"/>
              <a:t>the list of requirements, to determine if all the requirements have been met.</a:t>
            </a:r>
          </a:p>
        </p:txBody>
      </p:sp>
    </p:spTree>
    <p:extLst>
      <p:ext uri="{BB962C8B-B14F-4D97-AF65-F5344CB8AC3E}">
        <p14:creationId xmlns:p14="http://schemas.microsoft.com/office/powerpoint/2010/main" val="424556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FEASIBILITY STUDY:</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GB" sz="3200" b="1" dirty="0" smtClean="0"/>
              <a:t>Technical feasibility:</a:t>
            </a:r>
          </a:p>
          <a:p>
            <a:pPr marL="0" indent="0" algn="just">
              <a:buNone/>
            </a:pPr>
            <a:r>
              <a:rPr lang="en-GB" dirty="0" smtClean="0"/>
              <a:t>The system is being developed in Visual Basic 6.0. It provides comprehensive function to make it user friendly. The data entry and report generation is also made easy. Backup and restore of the database facility are also provided. It also provides easy retrieval of data. The machine configuration also supports this software.</a:t>
            </a:r>
          </a:p>
          <a:p>
            <a:pPr marL="0" indent="0" algn="just">
              <a:buNone/>
            </a:pPr>
            <a:r>
              <a:rPr lang="en-GB" sz="3200" b="1" dirty="0" smtClean="0"/>
              <a:t>Social feasibility:</a:t>
            </a:r>
          </a:p>
          <a:p>
            <a:pPr marL="0" indent="0" algn="just">
              <a:buNone/>
            </a:pPr>
            <a:r>
              <a:rPr lang="en-GB" dirty="0" smtClean="0"/>
              <a:t>As this system is user friendly and flexible some problems will also be solved which employee may be facing when using existing system. So we can say that system is socially feasible.</a:t>
            </a:r>
            <a:endParaRPr lang="en-US" dirty="0"/>
          </a:p>
        </p:txBody>
      </p:sp>
    </p:spTree>
    <p:extLst>
      <p:ext uri="{BB962C8B-B14F-4D97-AF65-F5344CB8AC3E}">
        <p14:creationId xmlns:p14="http://schemas.microsoft.com/office/powerpoint/2010/main" val="1369600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just"/>
            <a:r>
              <a:rPr lang="en-US" b="1" dirty="0" smtClean="0"/>
              <a:t>FEASIBILITY STUDY (CONT.):</a:t>
            </a:r>
            <a:endParaRPr lang="en-US" b="1" dirty="0"/>
          </a:p>
        </p:txBody>
      </p:sp>
      <p:sp>
        <p:nvSpPr>
          <p:cNvPr id="5" name="Content Placeholder 2"/>
          <p:cNvSpPr>
            <a:spLocks noGrp="1"/>
          </p:cNvSpPr>
          <p:nvPr>
            <p:ph idx="1"/>
          </p:nvPr>
        </p:nvSpPr>
        <p:spPr>
          <a:xfrm>
            <a:off x="838200" y="1825625"/>
            <a:ext cx="10515600" cy="4351338"/>
          </a:xfrm>
        </p:spPr>
        <p:txBody>
          <a:bodyPr>
            <a:normAutofit/>
          </a:bodyPr>
          <a:lstStyle/>
          <a:p>
            <a:pPr marL="0" indent="0" algn="just">
              <a:buNone/>
            </a:pPr>
            <a:r>
              <a:rPr lang="en-GB" sz="3200" b="1" dirty="0" smtClean="0"/>
              <a:t>Economical feasibility:</a:t>
            </a:r>
          </a:p>
          <a:p>
            <a:pPr marL="0" indent="0" algn="just">
              <a:buNone/>
            </a:pPr>
            <a:r>
              <a:rPr lang="en-GB" dirty="0" smtClean="0"/>
              <a:t>The cost of converting from manual system to new automatic computerized system is not probably more. For construction of the new system, the rooms and its facilities are available so it does not require any extra resource, only the software requirement is there.</a:t>
            </a:r>
          </a:p>
          <a:p>
            <a:pPr marL="0" indent="0" algn="just">
              <a:buNone/>
            </a:pPr>
            <a:r>
              <a:rPr lang="en-GB" sz="3200" b="1" dirty="0" smtClean="0"/>
              <a:t>Operation feasibility:</a:t>
            </a:r>
          </a:p>
          <a:p>
            <a:pPr marL="0" indent="0" algn="just">
              <a:buNone/>
            </a:pPr>
            <a:r>
              <a:rPr lang="en-GB" dirty="0" smtClean="0"/>
              <a:t>Since the system is being in user friendly way, the employees customers within a few time can master it.</a:t>
            </a:r>
            <a:endParaRPr lang="en-US" dirty="0"/>
          </a:p>
        </p:txBody>
      </p:sp>
    </p:spTree>
    <p:extLst>
      <p:ext uri="{BB962C8B-B14F-4D97-AF65-F5344CB8AC3E}">
        <p14:creationId xmlns:p14="http://schemas.microsoft.com/office/powerpoint/2010/main" val="133664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337" y="284915"/>
            <a:ext cx="10515600" cy="1325563"/>
          </a:xfrm>
        </p:spPr>
        <p:txBody>
          <a:bodyPr/>
          <a:lstStyle/>
          <a:p>
            <a:r>
              <a:rPr lang="en-US" b="1" dirty="0"/>
              <a:t>SYSTEM ANALYSIS &amp; DESIGN:</a:t>
            </a:r>
            <a:endParaRPr lang="en-US" dirty="0"/>
          </a:p>
        </p:txBody>
      </p:sp>
      <p:sp>
        <p:nvSpPr>
          <p:cNvPr id="4" name="Title 1"/>
          <p:cNvSpPr txBox="1">
            <a:spLocks/>
          </p:cNvSpPr>
          <p:nvPr/>
        </p:nvSpPr>
        <p:spPr>
          <a:xfrm>
            <a:off x="1800723" y="1060216"/>
            <a:ext cx="35092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smtClean="0"/>
              <a:t>UML Class Diagram:</a:t>
            </a:r>
            <a:endParaRPr lang="en-US" sz="2800" dirty="0"/>
          </a:p>
        </p:txBody>
      </p:sp>
      <p:pic>
        <p:nvPicPr>
          <p:cNvPr id="7" name="Picture 6"/>
          <p:cNvPicPr>
            <a:picLocks noChangeAspect="1"/>
          </p:cNvPicPr>
          <p:nvPr/>
        </p:nvPicPr>
        <p:blipFill>
          <a:blip r:embed="rId2"/>
          <a:stretch>
            <a:fillRect/>
          </a:stretch>
        </p:blipFill>
        <p:spPr>
          <a:xfrm>
            <a:off x="4970543" y="1610478"/>
            <a:ext cx="6327110" cy="4697831"/>
          </a:xfrm>
          <a:prstGeom prst="rect">
            <a:avLst/>
          </a:prstGeom>
        </p:spPr>
      </p:pic>
    </p:spTree>
    <p:extLst>
      <p:ext uri="{BB962C8B-B14F-4D97-AF65-F5344CB8AC3E}">
        <p14:creationId xmlns:p14="http://schemas.microsoft.com/office/powerpoint/2010/main" val="1614636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(CONT.):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8108" y="1296236"/>
            <a:ext cx="5565692" cy="5000788"/>
          </a:xfrm>
        </p:spPr>
      </p:pic>
    </p:spTree>
    <p:extLst>
      <p:ext uri="{BB962C8B-B14F-4D97-AF65-F5344CB8AC3E}">
        <p14:creationId xmlns:p14="http://schemas.microsoft.com/office/powerpoint/2010/main" val="63363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lstStyle/>
          <a:p>
            <a:pPr marL="0" indent="0" algn="just">
              <a:buNone/>
            </a:pPr>
            <a:r>
              <a:rPr lang="en-GB" dirty="0" smtClean="0"/>
              <a:t>This system provides paperless maintenance. Initially an employee can be appointed to do all the transaction and update and maintain records.</a:t>
            </a:r>
          </a:p>
          <a:p>
            <a:pPr lvl="1" algn="just"/>
            <a:r>
              <a:rPr lang="en-GB" sz="2800" dirty="0" smtClean="0"/>
              <a:t>Less effort to complete transaction.</a:t>
            </a:r>
          </a:p>
          <a:p>
            <a:pPr lvl="1" algn="just"/>
            <a:r>
              <a:rPr lang="en-GB" sz="2800" dirty="0" smtClean="0"/>
              <a:t>Less time required.</a:t>
            </a:r>
          </a:p>
          <a:p>
            <a:pPr lvl="1" algn="just"/>
            <a:r>
              <a:rPr lang="en-GB" sz="2800" dirty="0" smtClean="0"/>
              <a:t>No need to maintain the bulk of papers.</a:t>
            </a:r>
            <a:endParaRPr lang="en-US" sz="2800" dirty="0"/>
          </a:p>
        </p:txBody>
      </p:sp>
    </p:spTree>
    <p:extLst>
      <p:ext uri="{BB962C8B-B14F-4D97-AF65-F5344CB8AC3E}">
        <p14:creationId xmlns:p14="http://schemas.microsoft.com/office/powerpoint/2010/main" val="1714851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marL="0" indent="0">
              <a:buNone/>
            </a:pPr>
            <a:r>
              <a:rPr lang="en-GB" dirty="0" smtClean="0"/>
              <a:t>[1] </a:t>
            </a:r>
            <a:r>
              <a:rPr lang="en-US" dirty="0"/>
              <a:t>Ritchie, B. Marshall, D. Eardley, A. (1998) </a:t>
            </a:r>
            <a:r>
              <a:rPr lang="en-US" i="1" dirty="0"/>
              <a:t>Information Systems in Business</a:t>
            </a:r>
            <a:r>
              <a:rPr lang="en-US" dirty="0"/>
              <a:t>, </a:t>
            </a:r>
            <a:r>
              <a:rPr lang="en-US" dirty="0" smtClean="0"/>
              <a:t>International Thomson </a:t>
            </a:r>
            <a:r>
              <a:rPr lang="en-US" dirty="0"/>
              <a:t>Business </a:t>
            </a:r>
            <a:r>
              <a:rPr lang="en-US" dirty="0" smtClean="0"/>
              <a:t>Press</a:t>
            </a:r>
          </a:p>
          <a:p>
            <a:pPr marL="0" indent="0">
              <a:buNone/>
            </a:pPr>
            <a:r>
              <a:rPr lang="en-GB" dirty="0" smtClean="0"/>
              <a:t>[2] </a:t>
            </a:r>
            <a:r>
              <a:rPr lang="en-US" dirty="0"/>
              <a:t>Stephen, M. (2004) </a:t>
            </a:r>
            <a:r>
              <a:rPr lang="en-US" i="1" dirty="0"/>
              <a:t>‘Teach Yourself’ Access 2003</a:t>
            </a:r>
            <a:r>
              <a:rPr lang="en-US" dirty="0"/>
              <a:t>, Hodder </a:t>
            </a:r>
            <a:r>
              <a:rPr lang="en-US" dirty="0" smtClean="0"/>
              <a:t>Headline</a:t>
            </a:r>
          </a:p>
          <a:p>
            <a:pPr marL="0" indent="0">
              <a:buNone/>
            </a:pPr>
            <a:r>
              <a:rPr lang="en-GB" dirty="0" smtClean="0"/>
              <a:t>[3] </a:t>
            </a:r>
            <a:r>
              <a:rPr lang="en-US" dirty="0" smtClean="0"/>
              <a:t>Phoenix </a:t>
            </a:r>
            <a:r>
              <a:rPr lang="en-US" dirty="0"/>
              <a:t>II barcode readers for connection to Mac or PC, USB [On-line] [Accessed 15th </a:t>
            </a:r>
            <a:r>
              <a:rPr lang="en-US" dirty="0" smtClean="0"/>
              <a:t>Nov 2005</a:t>
            </a:r>
            <a:r>
              <a:rPr lang="en-US" dirty="0"/>
              <a:t>] Available from World Wide Web: &lt;http://</a:t>
            </a:r>
            <a:r>
              <a:rPr lang="en-US" dirty="0" smtClean="0"/>
              <a:t>www.peninsulagroup.com/barcodereader/default.html#Buynow&gt;</a:t>
            </a:r>
            <a:endParaRPr lang="en-US" dirty="0"/>
          </a:p>
        </p:txBody>
      </p:sp>
    </p:spTree>
    <p:extLst>
      <p:ext uri="{BB962C8B-B14F-4D97-AF65-F5344CB8AC3E}">
        <p14:creationId xmlns:p14="http://schemas.microsoft.com/office/powerpoint/2010/main" val="2718780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2084890"/>
            <a:ext cx="9144000"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smtClean="0"/>
              <a:t>THANK YOU</a:t>
            </a:r>
            <a:endParaRPr lang="en-US" sz="8800" b="1" dirty="0"/>
          </a:p>
        </p:txBody>
      </p:sp>
    </p:spTree>
    <p:extLst>
      <p:ext uri="{BB962C8B-B14F-4D97-AF65-F5344CB8AC3E}">
        <p14:creationId xmlns:p14="http://schemas.microsoft.com/office/powerpoint/2010/main" val="102495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No: 10</a:t>
            </a:r>
            <a:endParaRPr lang="en-US" dirty="0"/>
          </a:p>
        </p:txBody>
      </p:sp>
      <p:sp>
        <p:nvSpPr>
          <p:cNvPr id="3" name="Content Placeholder 2"/>
          <p:cNvSpPr>
            <a:spLocks noGrp="1"/>
          </p:cNvSpPr>
          <p:nvPr>
            <p:ph idx="1"/>
          </p:nvPr>
        </p:nvSpPr>
        <p:spPr>
          <a:xfrm>
            <a:off x="854242" y="2394284"/>
            <a:ext cx="10499558" cy="4324100"/>
          </a:xfrm>
        </p:spPr>
        <p:txBody>
          <a:bodyPr/>
          <a:lstStyle/>
          <a:p>
            <a:pPr marL="514350" indent="-514350">
              <a:buAutoNum type="arabicPeriod"/>
            </a:pPr>
            <a:r>
              <a:rPr lang="en-US" smtClean="0"/>
              <a:t>Jyotirmoy</a:t>
            </a:r>
            <a:r>
              <a:rPr lang="en-US" dirty="0" smtClean="0"/>
              <a:t> </a:t>
            </a:r>
            <a:r>
              <a:rPr lang="en-US" dirty="0" err="1" smtClean="0"/>
              <a:t>Pulak</a:t>
            </a:r>
            <a:r>
              <a:rPr lang="en-US" dirty="0" smtClean="0"/>
              <a:t>    	- 1302029</a:t>
            </a:r>
          </a:p>
          <a:p>
            <a:pPr marL="514350" indent="-514350">
              <a:buAutoNum type="arabicPeriod"/>
            </a:pPr>
            <a:r>
              <a:rPr lang="en-US" dirty="0" err="1" smtClean="0"/>
              <a:t>Khairul</a:t>
            </a:r>
            <a:r>
              <a:rPr lang="en-US" dirty="0" smtClean="0"/>
              <a:t> </a:t>
            </a:r>
            <a:r>
              <a:rPr lang="en-US" dirty="0" err="1" smtClean="0"/>
              <a:t>Basar</a:t>
            </a:r>
            <a:r>
              <a:rPr lang="en-US" dirty="0" smtClean="0"/>
              <a:t>   	 	- 1302030</a:t>
            </a:r>
          </a:p>
          <a:p>
            <a:pPr marL="514350" indent="-514350">
              <a:buAutoNum type="arabicPeriod"/>
            </a:pPr>
            <a:r>
              <a:rPr lang="en-US" dirty="0" smtClean="0"/>
              <a:t>Arshad Khan		- 1402012</a:t>
            </a:r>
          </a:p>
          <a:p>
            <a:pPr marL="514350" indent="-514350">
              <a:buAutoNum type="arabicPeriod"/>
            </a:pPr>
            <a:r>
              <a:rPr lang="en-US" dirty="0" err="1" smtClean="0"/>
              <a:t>Tasnim</a:t>
            </a:r>
            <a:r>
              <a:rPr lang="en-US" dirty="0" smtClean="0"/>
              <a:t> </a:t>
            </a:r>
            <a:r>
              <a:rPr lang="en-US" dirty="0" err="1" smtClean="0"/>
              <a:t>Tabassum</a:t>
            </a:r>
            <a:r>
              <a:rPr lang="en-US" dirty="0" smtClean="0"/>
              <a:t>	- 1402020</a:t>
            </a:r>
          </a:p>
          <a:p>
            <a:pPr marL="514350" indent="-514350">
              <a:buAutoNum type="arabicPeriod"/>
            </a:pPr>
            <a:r>
              <a:rPr lang="en-US" dirty="0" smtClean="0"/>
              <a:t>Iqbal Mahmud		- 1402048</a:t>
            </a:r>
            <a:endParaRPr lang="en-US" dirty="0"/>
          </a:p>
        </p:txBody>
      </p:sp>
    </p:spTree>
    <p:extLst>
      <p:ext uri="{BB962C8B-B14F-4D97-AF65-F5344CB8AC3E}">
        <p14:creationId xmlns:p14="http://schemas.microsoft.com/office/powerpoint/2010/main" val="2110026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r>
              <a:rPr lang="en-US" b="1" dirty="0" smtClean="0"/>
              <a:t> :</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2400" dirty="0"/>
              <a:t>The design phase in a System Development life </a:t>
            </a:r>
            <a:r>
              <a:rPr lang="en-US" sz="2400" dirty="0" smtClean="0"/>
              <a:t>cycle is </a:t>
            </a:r>
            <a:r>
              <a:rPr lang="en-US" sz="2400" dirty="0"/>
              <a:t>crucial in the success of the software development process. </a:t>
            </a:r>
            <a:r>
              <a:rPr lang="en-US" sz="2400" dirty="0" smtClean="0"/>
              <a:t>To this </a:t>
            </a:r>
            <a:r>
              <a:rPr lang="en-US" sz="2400" dirty="0"/>
              <a:t>end, many standard object oriented specifications are </a:t>
            </a:r>
            <a:r>
              <a:rPr lang="en-US" sz="2400" dirty="0" smtClean="0"/>
              <a:t>available in </a:t>
            </a:r>
            <a:r>
              <a:rPr lang="en-US" sz="2400" dirty="0"/>
              <a:t>the literature. This paper presents an application of a </a:t>
            </a:r>
            <a:r>
              <a:rPr lang="en-US" sz="2400" dirty="0" smtClean="0"/>
              <a:t>Unified Modelling </a:t>
            </a:r>
            <a:r>
              <a:rPr lang="en-US" sz="2400" dirty="0"/>
              <a:t>Language (UML), as a standard notation of </a:t>
            </a:r>
            <a:r>
              <a:rPr lang="en-US" sz="2400" dirty="0" smtClean="0"/>
              <a:t>real-world objects </a:t>
            </a:r>
            <a:r>
              <a:rPr lang="en-US" sz="2400" dirty="0"/>
              <a:t>for developing object-oriented design methodology </a:t>
            </a:r>
            <a:r>
              <a:rPr lang="en-US" sz="2400" dirty="0" smtClean="0"/>
              <a:t>for whole </a:t>
            </a:r>
            <a:r>
              <a:rPr lang="en-US" sz="2400" dirty="0"/>
              <a:t>sales inventory applications. </a:t>
            </a:r>
            <a:r>
              <a:rPr lang="en-US" sz="2400" dirty="0" smtClean="0"/>
              <a:t>UML enables </a:t>
            </a:r>
            <a:r>
              <a:rPr lang="en-US" sz="2400" dirty="0"/>
              <a:t>the </a:t>
            </a:r>
            <a:r>
              <a:rPr lang="en-US" sz="2400" dirty="0" smtClean="0"/>
              <a:t>visualization, specification</a:t>
            </a:r>
            <a:r>
              <a:rPr lang="en-US" sz="2400" dirty="0"/>
              <a:t>, construction, and documentation of the artifacts of </a:t>
            </a:r>
            <a:r>
              <a:rPr lang="en-US" sz="2400" dirty="0" smtClean="0"/>
              <a:t>a software-intensive </a:t>
            </a:r>
            <a:r>
              <a:rPr lang="en-US" sz="2400" dirty="0"/>
              <a:t>system. Class diagram is a structure diagram </a:t>
            </a:r>
            <a:r>
              <a:rPr lang="en-US" sz="2400" dirty="0" smtClean="0"/>
              <a:t>that is </a:t>
            </a:r>
            <a:r>
              <a:rPr lang="en-US" sz="2400" dirty="0"/>
              <a:t>used to show the classes and their association with each </a:t>
            </a:r>
            <a:r>
              <a:rPr lang="en-US" sz="2400" dirty="0" smtClean="0"/>
              <a:t>other. The </a:t>
            </a:r>
            <a:r>
              <a:rPr lang="en-US" sz="2400" dirty="0"/>
              <a:t>class diagram includes the notations such as classes, </a:t>
            </a:r>
            <a:r>
              <a:rPr lang="en-US" sz="2400" dirty="0" smtClean="0"/>
              <a:t>attributes, operations </a:t>
            </a:r>
            <a:r>
              <a:rPr lang="en-US" sz="2400" dirty="0"/>
              <a:t>and associations. The study has an important </a:t>
            </a:r>
            <a:r>
              <a:rPr lang="en-US" sz="2400" dirty="0" smtClean="0"/>
              <a:t>managerial implication </a:t>
            </a:r>
            <a:r>
              <a:rPr lang="en-US" sz="2400" dirty="0"/>
              <a:t>and the benefit of UML (class diagram) </a:t>
            </a:r>
            <a:r>
              <a:rPr lang="en-US" sz="2400" dirty="0" smtClean="0"/>
              <a:t>implication improvement </a:t>
            </a:r>
            <a:r>
              <a:rPr lang="en-US" sz="2400" dirty="0"/>
              <a:t>and the flow chart for the whole sale application </a:t>
            </a:r>
            <a:r>
              <a:rPr lang="en-US" sz="2400" dirty="0" smtClean="0"/>
              <a:t>have been </a:t>
            </a:r>
            <a:r>
              <a:rPr lang="en-US" sz="2400" dirty="0"/>
              <a:t>discussed.</a:t>
            </a:r>
          </a:p>
        </p:txBody>
      </p:sp>
    </p:spTree>
    <p:extLst>
      <p:ext uri="{BB962C8B-B14F-4D97-AF65-F5344CB8AC3E}">
        <p14:creationId xmlns:p14="http://schemas.microsoft.com/office/powerpoint/2010/main" val="3017785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21"/>
            <a:ext cx="10515600" cy="1325563"/>
          </a:xfrm>
        </p:spPr>
        <p:txBody>
          <a:bodyPr/>
          <a:lstStyle/>
          <a:p>
            <a:r>
              <a:rPr lang="en-US" b="1" dirty="0" smtClean="0"/>
              <a:t>INTRODUCTION:</a:t>
            </a:r>
            <a:endParaRPr lang="en-US" b="1" dirty="0"/>
          </a:p>
        </p:txBody>
      </p:sp>
      <p:sp>
        <p:nvSpPr>
          <p:cNvPr id="3" name="Content Placeholder 2"/>
          <p:cNvSpPr>
            <a:spLocks noGrp="1"/>
          </p:cNvSpPr>
          <p:nvPr>
            <p:ph idx="1"/>
          </p:nvPr>
        </p:nvSpPr>
        <p:spPr>
          <a:xfrm>
            <a:off x="838200" y="1456659"/>
            <a:ext cx="10515600" cy="4351338"/>
          </a:xfrm>
        </p:spPr>
        <p:txBody>
          <a:bodyPr>
            <a:noAutofit/>
          </a:bodyPr>
          <a:lstStyle/>
          <a:p>
            <a:pPr marL="0" indent="0">
              <a:buNone/>
            </a:pPr>
            <a:r>
              <a:rPr lang="en-US" dirty="0" smtClean="0"/>
              <a:t>Wholesale management system is developed aim to improve the efficiency and performance of daily business activity of the wholesaler. The </a:t>
            </a:r>
            <a:r>
              <a:rPr lang="en-US" dirty="0"/>
              <a:t>wholesaler did not have any computerized system </a:t>
            </a:r>
            <a:r>
              <a:rPr lang="en-US" dirty="0" smtClean="0"/>
              <a:t>for now</a:t>
            </a:r>
            <a:r>
              <a:rPr lang="en-US" dirty="0"/>
              <a:t>. All </a:t>
            </a:r>
            <a:r>
              <a:rPr lang="en-US" dirty="0" smtClean="0"/>
              <a:t>the business </a:t>
            </a:r>
            <a:r>
              <a:rPr lang="en-US" dirty="0"/>
              <a:t>activity are recorded and </a:t>
            </a:r>
            <a:r>
              <a:rPr lang="en-US" dirty="0" smtClean="0"/>
              <a:t>documented manually</a:t>
            </a:r>
            <a:r>
              <a:rPr lang="en-US" dirty="0"/>
              <a:t>. A lot of time is consumed during the process </a:t>
            </a:r>
            <a:r>
              <a:rPr lang="en-US" dirty="0" smtClean="0"/>
              <a:t>of the business </a:t>
            </a:r>
            <a:r>
              <a:rPr lang="en-US" dirty="0"/>
              <a:t>activity</a:t>
            </a:r>
            <a:r>
              <a:rPr lang="en-US" dirty="0" smtClean="0"/>
              <a:t>. The </a:t>
            </a:r>
            <a:r>
              <a:rPr lang="en-US" dirty="0"/>
              <a:t>Wholesale Management System (WMS) has an administrator login for the wholesaler with built-in features to keep a check on the sales and the inventory so as to efficiently run the sales division. The customers and suppliers of the wholesale business can also be registered so as to ensure the smooth functioning of sales. There is also a customer login option which helps the customer in monitoring his purchases from the wholesaler. By having the above features, the WMS greatly simplifies the daily functioning of the business.</a:t>
            </a:r>
            <a:endParaRPr lang="en-GB" dirty="0" smtClean="0"/>
          </a:p>
        </p:txBody>
      </p:sp>
    </p:spTree>
    <p:extLst>
      <p:ext uri="{BB962C8B-B14F-4D97-AF65-F5344CB8AC3E}">
        <p14:creationId xmlns:p14="http://schemas.microsoft.com/office/powerpoint/2010/main" val="336773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80" y="220746"/>
            <a:ext cx="10515600" cy="1325563"/>
          </a:xfrm>
        </p:spPr>
        <p:txBody>
          <a:bodyPr/>
          <a:lstStyle/>
          <a:p>
            <a:pPr algn="just"/>
            <a:r>
              <a:rPr lang="en-US" b="1" dirty="0" smtClean="0"/>
              <a:t>PROBLEM DEFINITION:</a:t>
            </a:r>
            <a:endParaRPr lang="en-US" b="1" dirty="0"/>
          </a:p>
        </p:txBody>
      </p:sp>
      <p:sp>
        <p:nvSpPr>
          <p:cNvPr id="3" name="Content Placeholder 2"/>
          <p:cNvSpPr>
            <a:spLocks noGrp="1"/>
          </p:cNvSpPr>
          <p:nvPr>
            <p:ph idx="1"/>
          </p:nvPr>
        </p:nvSpPr>
        <p:spPr>
          <a:xfrm>
            <a:off x="838200" y="1546309"/>
            <a:ext cx="10832432" cy="5311691"/>
          </a:xfrm>
        </p:spPr>
        <p:txBody>
          <a:bodyPr>
            <a:normAutofit fontScale="92500" lnSpcReduction="10000"/>
          </a:bodyPr>
          <a:lstStyle/>
          <a:p>
            <a:pPr marL="0" indent="0">
              <a:buNone/>
            </a:pPr>
            <a:r>
              <a:rPr lang="en-US" dirty="0"/>
              <a:t>At present the owner has no stock control system in place. Any items that are sold are not </a:t>
            </a:r>
            <a:r>
              <a:rPr lang="en-US" dirty="0" smtClean="0"/>
              <a:t>re- </a:t>
            </a:r>
            <a:r>
              <a:rPr lang="en-US" sz="1400" dirty="0" smtClean="0"/>
              <a:t> </a:t>
            </a:r>
            <a:r>
              <a:rPr lang="en-US" dirty="0" smtClean="0"/>
              <a:t>stocked</a:t>
            </a:r>
            <a:r>
              <a:rPr lang="en-US" dirty="0"/>
              <a:t>. His employees normally check the shelves in the store every week to see what </a:t>
            </a:r>
            <a:r>
              <a:rPr lang="en-US" dirty="0" smtClean="0"/>
              <a:t>stocks are </a:t>
            </a:r>
            <a:r>
              <a:rPr lang="en-US" dirty="0"/>
              <a:t>needed, write up a list of items, which are purchased from the wholesalers. Telephone </a:t>
            </a:r>
            <a:r>
              <a:rPr lang="en-US" dirty="0" smtClean="0"/>
              <a:t>calls are </a:t>
            </a:r>
            <a:r>
              <a:rPr lang="en-US" dirty="0"/>
              <a:t>made to the frozen food supplier to re-order frozen food items when needed; this can </a:t>
            </a:r>
            <a:r>
              <a:rPr lang="en-US" dirty="0" smtClean="0"/>
              <a:t>take up </a:t>
            </a:r>
            <a:r>
              <a:rPr lang="en-US" dirty="0"/>
              <a:t>significant amounts of time, especially if the sales assistant is managing the shop </a:t>
            </a:r>
            <a:r>
              <a:rPr lang="en-US" dirty="0" smtClean="0"/>
              <a:t>counter alone</a:t>
            </a:r>
            <a:r>
              <a:rPr lang="en-US" dirty="0"/>
              <a:t>. The stakeholders who are affected by this problem include; the owner, employees, </a:t>
            </a:r>
            <a:r>
              <a:rPr lang="en-US" dirty="0" smtClean="0"/>
              <a:t>and the </a:t>
            </a:r>
            <a:r>
              <a:rPr lang="en-US" dirty="0"/>
              <a:t>supplier. The impact of the problem outlined is that the current business system does </a:t>
            </a:r>
            <a:r>
              <a:rPr lang="en-US" dirty="0" smtClean="0"/>
              <a:t>not allow </a:t>
            </a:r>
            <a:r>
              <a:rPr lang="en-US" dirty="0"/>
              <a:t>for efficient business practices, which essentially can be costly to the business </a:t>
            </a:r>
            <a:r>
              <a:rPr lang="en-US" dirty="0" smtClean="0"/>
              <a:t>and generating </a:t>
            </a:r>
            <a:r>
              <a:rPr lang="en-US" dirty="0"/>
              <a:t>stock information can be time consuming for the owner. The system will allow </a:t>
            </a:r>
            <a:r>
              <a:rPr lang="en-US" dirty="0" smtClean="0"/>
              <a:t>the user </a:t>
            </a:r>
            <a:r>
              <a:rPr lang="en-US" dirty="0"/>
              <a:t>to keep track of his stocks.  At any given time the user should be able to see the </a:t>
            </a:r>
            <a:r>
              <a:rPr lang="en-US" dirty="0" smtClean="0"/>
              <a:t>stock available</a:t>
            </a:r>
            <a:r>
              <a:rPr lang="en-US" dirty="0"/>
              <a:t>, print out reports of specific queries, and update prices when they change. </a:t>
            </a:r>
            <a:r>
              <a:rPr lang="en-US" dirty="0" smtClean="0"/>
              <a:t>Currently there </a:t>
            </a:r>
            <a:r>
              <a:rPr lang="en-US" dirty="0"/>
              <a:t>is no indication of when the stocks need to be replenished. </a:t>
            </a:r>
          </a:p>
        </p:txBody>
      </p:sp>
      <p:sp>
        <p:nvSpPr>
          <p:cNvPr id="4" name="Title 1"/>
          <p:cNvSpPr txBox="1">
            <a:spLocks/>
          </p:cNvSpPr>
          <p:nvPr/>
        </p:nvSpPr>
        <p:spPr>
          <a:xfrm>
            <a:off x="814138" y="37580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b="1" dirty="0"/>
          </a:p>
        </p:txBody>
      </p:sp>
      <p:sp>
        <p:nvSpPr>
          <p:cNvPr id="5" name="Content Placeholder 2"/>
          <p:cNvSpPr txBox="1">
            <a:spLocks/>
          </p:cNvSpPr>
          <p:nvPr/>
        </p:nvSpPr>
        <p:spPr>
          <a:xfrm>
            <a:off x="10527632" y="4692316"/>
            <a:ext cx="818148" cy="2213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522916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a:t>
            </a:r>
            <a:r>
              <a:rPr lang="en-US" dirty="0" smtClean="0"/>
              <a:t>he SDLC technique is </a:t>
            </a:r>
            <a:r>
              <a:rPr lang="en-US" dirty="0"/>
              <a:t>the chosen </a:t>
            </a:r>
            <a:r>
              <a:rPr lang="en-US" dirty="0" smtClean="0"/>
              <a:t>methodology </a:t>
            </a:r>
            <a:r>
              <a:rPr lang="en-US" dirty="0"/>
              <a:t>which will </a:t>
            </a:r>
            <a:r>
              <a:rPr lang="en-US" dirty="0" smtClean="0"/>
              <a:t>be used </a:t>
            </a:r>
            <a:r>
              <a:rPr lang="en-US" dirty="0"/>
              <a:t>to conduct the </a:t>
            </a:r>
            <a:r>
              <a:rPr lang="en-US" dirty="0" smtClean="0"/>
              <a:t>project. The </a:t>
            </a:r>
            <a:r>
              <a:rPr lang="en-US" dirty="0"/>
              <a:t>SDLC will be used as the basic framework which will keep the project flowing from </a:t>
            </a:r>
            <a:r>
              <a:rPr lang="en-US" dirty="0" smtClean="0"/>
              <a:t>one phase </a:t>
            </a:r>
            <a:r>
              <a:rPr lang="en-US" dirty="0"/>
              <a:t>to the </a:t>
            </a:r>
            <a:r>
              <a:rPr lang="en-US" dirty="0" smtClean="0"/>
              <a:t>next. </a:t>
            </a:r>
            <a:r>
              <a:rPr lang="en-US" dirty="0"/>
              <a:t>Microsoft Windows has been chosen to be used as the platform </a:t>
            </a:r>
            <a:r>
              <a:rPr lang="en-US" dirty="0" smtClean="0"/>
              <a:t>to create </a:t>
            </a:r>
            <a:r>
              <a:rPr lang="en-US" dirty="0"/>
              <a:t>the RDMS in Microsoft Access. Recommendations to install </a:t>
            </a:r>
            <a:r>
              <a:rPr lang="en-US" dirty="0" smtClean="0"/>
              <a:t>a broadband </a:t>
            </a:r>
            <a:r>
              <a:rPr lang="en-US" dirty="0"/>
              <a:t>cable </a:t>
            </a:r>
            <a:r>
              <a:rPr lang="en-US" dirty="0" smtClean="0"/>
              <a:t>modem for </a:t>
            </a:r>
            <a:r>
              <a:rPr lang="en-US" dirty="0"/>
              <a:t>internet access, along with a ‘pay as you go’ secondary broadband line have been made </a:t>
            </a:r>
            <a:r>
              <a:rPr lang="en-US" dirty="0" smtClean="0"/>
              <a:t>so that </a:t>
            </a:r>
            <a:r>
              <a:rPr lang="en-US" dirty="0"/>
              <a:t>orders can be sent. The Peninsula Phoenix II CCD Barcode Reader has </a:t>
            </a:r>
            <a:r>
              <a:rPr lang="en-US" dirty="0" smtClean="0"/>
              <a:t>been recommended </a:t>
            </a:r>
            <a:r>
              <a:rPr lang="en-US" dirty="0"/>
              <a:t>for purchase. Suggestions have been made to use Norton Personal Firewall </a:t>
            </a:r>
            <a:r>
              <a:rPr lang="en-US" dirty="0" smtClean="0"/>
              <a:t>and Anti </a:t>
            </a:r>
            <a:r>
              <a:rPr lang="en-US" dirty="0"/>
              <a:t>virus software for internet security along with recommendations to archive the system on </a:t>
            </a:r>
            <a:r>
              <a:rPr lang="en-US" dirty="0" smtClean="0"/>
              <a:t>a weekly </a:t>
            </a:r>
            <a:r>
              <a:rPr lang="en-US" dirty="0"/>
              <a:t>basis in the event of unexpected system or power failure.</a:t>
            </a:r>
          </a:p>
        </p:txBody>
      </p:sp>
    </p:spTree>
    <p:extLst>
      <p:ext uri="{BB962C8B-B14F-4D97-AF65-F5344CB8AC3E}">
        <p14:creationId xmlns:p14="http://schemas.microsoft.com/office/powerpoint/2010/main" val="167361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pPr marL="0" indent="0">
              <a:buNone/>
            </a:pPr>
            <a:r>
              <a:rPr lang="en-US" dirty="0"/>
              <a:t>The purpose of the inventory control system is to save the owner time and encourage </a:t>
            </a:r>
            <a:r>
              <a:rPr lang="en-US" dirty="0" smtClean="0"/>
              <a:t>more organized </a:t>
            </a:r>
            <a:r>
              <a:rPr lang="en-US" dirty="0"/>
              <a:t>and efficient business processes. </a:t>
            </a:r>
            <a:r>
              <a:rPr lang="en-US" dirty="0" smtClean="0"/>
              <a:t>This will </a:t>
            </a:r>
            <a:r>
              <a:rPr lang="en-US" dirty="0"/>
              <a:t>allow the owner to know what stocks </a:t>
            </a:r>
            <a:r>
              <a:rPr lang="en-US" dirty="0" smtClean="0"/>
              <a:t>are presently available enabling </a:t>
            </a:r>
            <a:r>
              <a:rPr lang="en-US" dirty="0"/>
              <a:t>him to manage and </a:t>
            </a:r>
            <a:r>
              <a:rPr lang="en-US" dirty="0" smtClean="0"/>
              <a:t>organize </a:t>
            </a:r>
            <a:r>
              <a:rPr lang="en-US" dirty="0"/>
              <a:t>his business more effectively. </a:t>
            </a:r>
            <a:endParaRPr lang="en-US" dirty="0" smtClean="0"/>
          </a:p>
          <a:p>
            <a:pPr marL="0" indent="0">
              <a:buNone/>
            </a:pPr>
            <a:endParaRPr lang="en-US" dirty="0"/>
          </a:p>
          <a:p>
            <a:pPr marL="0" indent="0">
              <a:buNone/>
            </a:pPr>
            <a:r>
              <a:rPr lang="en-US" dirty="0" smtClean="0"/>
              <a:t>The software </a:t>
            </a:r>
            <a:r>
              <a:rPr lang="en-US" dirty="0"/>
              <a:t>package should be general purpose for users who have similar inadequacies with </a:t>
            </a:r>
            <a:r>
              <a:rPr lang="en-US" dirty="0" smtClean="0"/>
              <a:t>their existing </a:t>
            </a:r>
            <a:r>
              <a:rPr lang="en-US" dirty="0"/>
              <a:t>inventory control system, allowing the user to manage stocks more efficiently.</a:t>
            </a:r>
          </a:p>
        </p:txBody>
      </p:sp>
    </p:spTree>
    <p:extLst>
      <p:ext uri="{BB962C8B-B14F-4D97-AF65-F5344CB8AC3E}">
        <p14:creationId xmlns:p14="http://schemas.microsoft.com/office/powerpoint/2010/main" val="1829261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t>STUDY OF EXISTING SYSTEM:</a:t>
            </a:r>
            <a:endParaRPr lang="en-US"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It is essential to determine what system is currently in place at The </a:t>
            </a:r>
            <a:r>
              <a:rPr lang="en-US" dirty="0" smtClean="0"/>
              <a:t>Wholesale shop, </a:t>
            </a:r>
            <a:r>
              <a:rPr lang="en-US" dirty="0"/>
              <a:t>and to </a:t>
            </a:r>
            <a:r>
              <a:rPr lang="en-US" dirty="0" smtClean="0"/>
              <a:t>ensure that </a:t>
            </a:r>
            <a:r>
              <a:rPr lang="en-US" dirty="0"/>
              <a:t>this is fully understood in order to undergo and identify the justification for a new </a:t>
            </a:r>
            <a:r>
              <a:rPr lang="en-US" dirty="0" smtClean="0"/>
              <a:t>system</a:t>
            </a:r>
            <a:r>
              <a:rPr lang="en-US" dirty="0" smtClean="0"/>
              <a:t>. Initially </a:t>
            </a:r>
            <a:r>
              <a:rPr lang="en-US" dirty="0"/>
              <a:t>a look at the users of the system and current processes will provide the basis for this</a:t>
            </a:r>
            <a:r>
              <a:rPr lang="en-US" dirty="0" smtClean="0"/>
              <a:t>.</a:t>
            </a:r>
            <a:endParaRPr lang="en-US" dirty="0"/>
          </a:p>
          <a:p>
            <a:pPr algn="just"/>
            <a:r>
              <a:rPr lang="en-US" b="1" i="1" dirty="0"/>
              <a:t>System </a:t>
            </a:r>
            <a:r>
              <a:rPr lang="en-US" b="1" i="1" dirty="0" smtClean="0"/>
              <a:t>Users</a:t>
            </a:r>
          </a:p>
          <a:p>
            <a:pPr marL="0" indent="0" algn="just">
              <a:buNone/>
            </a:pPr>
            <a:r>
              <a:rPr lang="en-US" i="1" dirty="0"/>
              <a:t>-</a:t>
            </a:r>
            <a:r>
              <a:rPr lang="en-US" dirty="0" smtClean="0"/>
              <a:t>By </a:t>
            </a:r>
            <a:r>
              <a:rPr lang="en-US" dirty="0"/>
              <a:t>gaining an insight into the main users of the system, some of the specific requirements </a:t>
            </a:r>
            <a:r>
              <a:rPr lang="en-US" dirty="0" smtClean="0"/>
              <a:t>can then </a:t>
            </a:r>
            <a:r>
              <a:rPr lang="en-US" dirty="0"/>
              <a:t>be determined</a:t>
            </a:r>
            <a:r>
              <a:rPr lang="en-US" dirty="0" smtClean="0"/>
              <a:t>.</a:t>
            </a:r>
          </a:p>
          <a:p>
            <a:pPr algn="just"/>
            <a:r>
              <a:rPr lang="en-US" b="1" i="1" dirty="0"/>
              <a:t>Inputs, Processes and </a:t>
            </a:r>
            <a:r>
              <a:rPr lang="en-US" b="1" i="1" dirty="0" smtClean="0"/>
              <a:t>Outputs</a:t>
            </a:r>
          </a:p>
          <a:p>
            <a:pPr marL="0" indent="0">
              <a:buNone/>
            </a:pPr>
            <a:r>
              <a:rPr lang="en-US" i="1" dirty="0" smtClean="0"/>
              <a:t>-</a:t>
            </a:r>
            <a:r>
              <a:rPr lang="en-US" dirty="0"/>
              <a:t>The process of stock control within The </a:t>
            </a:r>
            <a:r>
              <a:rPr lang="en-US" dirty="0" smtClean="0"/>
              <a:t>Wholesale </a:t>
            </a:r>
            <a:r>
              <a:rPr lang="en-US" dirty="0"/>
              <a:t>Shop consists of three main areas; firstly </a:t>
            </a:r>
            <a:r>
              <a:rPr lang="en-US" dirty="0" smtClean="0"/>
              <a:t>the stocks </a:t>
            </a:r>
            <a:r>
              <a:rPr lang="en-US" dirty="0"/>
              <a:t>are purchased from </a:t>
            </a:r>
            <a:r>
              <a:rPr lang="en-US" dirty="0" smtClean="0"/>
              <a:t>Industry </a:t>
            </a:r>
            <a:r>
              <a:rPr lang="en-US" dirty="0"/>
              <a:t>or have been ordered from suppliers. Secondly </a:t>
            </a:r>
            <a:r>
              <a:rPr lang="en-US" dirty="0" smtClean="0"/>
              <a:t>the stock </a:t>
            </a:r>
            <a:r>
              <a:rPr lang="en-US" dirty="0"/>
              <a:t>is either delivered by the supplier or delivered by the owner. Lastly the stock is sold to </a:t>
            </a:r>
            <a:r>
              <a:rPr lang="en-US" dirty="0" smtClean="0"/>
              <a:t>the customers </a:t>
            </a:r>
            <a:r>
              <a:rPr lang="en-US" dirty="0"/>
              <a:t>and leaves the store.</a:t>
            </a:r>
            <a:endParaRPr lang="en-US" dirty="0" smtClean="0"/>
          </a:p>
        </p:txBody>
      </p:sp>
    </p:spTree>
    <p:extLst>
      <p:ext uri="{BB962C8B-B14F-4D97-AF65-F5344CB8AC3E}">
        <p14:creationId xmlns:p14="http://schemas.microsoft.com/office/powerpoint/2010/main" val="867808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Existing System:</a:t>
            </a:r>
            <a:endParaRPr lang="en-US" b="1" dirty="0"/>
          </a:p>
        </p:txBody>
      </p:sp>
      <p:sp>
        <p:nvSpPr>
          <p:cNvPr id="3" name="Content Placeholder 2"/>
          <p:cNvSpPr>
            <a:spLocks noGrp="1"/>
          </p:cNvSpPr>
          <p:nvPr>
            <p:ph idx="1"/>
          </p:nvPr>
        </p:nvSpPr>
        <p:spPr/>
        <p:txBody>
          <a:bodyPr/>
          <a:lstStyle/>
          <a:p>
            <a:r>
              <a:rPr lang="en-US" dirty="0"/>
              <a:t>More time is consumed.</a:t>
            </a:r>
          </a:p>
          <a:p>
            <a:r>
              <a:rPr lang="en-US" dirty="0"/>
              <a:t>More hard work to maintain all records.</a:t>
            </a:r>
          </a:p>
          <a:p>
            <a:r>
              <a:rPr lang="en-US" dirty="0"/>
              <a:t>Bulk of paper is to be searched for a single search.</a:t>
            </a:r>
          </a:p>
          <a:p>
            <a:endParaRPr lang="en-US" dirty="0"/>
          </a:p>
        </p:txBody>
      </p:sp>
    </p:spTree>
    <p:extLst>
      <p:ext uri="{BB962C8B-B14F-4D97-AF65-F5344CB8AC3E}">
        <p14:creationId xmlns:p14="http://schemas.microsoft.com/office/powerpoint/2010/main" val="121005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1418</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Wholesale Management System</vt:lpstr>
      <vt:lpstr>Group No: 10</vt:lpstr>
      <vt:lpstr>ABSTRACT :</vt:lpstr>
      <vt:lpstr>INTRODUCTION:</vt:lpstr>
      <vt:lpstr>PROBLEM DEFINITION:</vt:lpstr>
      <vt:lpstr>PROPOSED SOLUTION: </vt:lpstr>
      <vt:lpstr>OBJECTIVES:</vt:lpstr>
      <vt:lpstr>STUDY OF EXISTING SYSTEM:</vt:lpstr>
      <vt:lpstr>Disadvantages of the Existing System:</vt:lpstr>
      <vt:lpstr>USER REQUIRMENTS:</vt:lpstr>
      <vt:lpstr>SYSTEM REQUIRMENTS:</vt:lpstr>
      <vt:lpstr>FEASIBILITY STUDY:</vt:lpstr>
      <vt:lpstr>FEASIBILITY STUDY (CONT.):</vt:lpstr>
      <vt:lpstr>SYSTEM ANALYSIS &amp; DESIGN:</vt:lpstr>
      <vt:lpstr>Design (CONT.):</vt:lpstr>
      <vt:lpstr>ADVANTAGES: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Management System</dc:title>
  <dc:creator>Moshiour Rahman Mohim</dc:creator>
  <cp:lastModifiedBy>Ze Ro</cp:lastModifiedBy>
  <cp:revision>75</cp:revision>
  <dcterms:created xsi:type="dcterms:W3CDTF">2018-07-03T12:30:06Z</dcterms:created>
  <dcterms:modified xsi:type="dcterms:W3CDTF">2018-07-03T17:31:29Z</dcterms:modified>
</cp:coreProperties>
</file>