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456" r:id="rId1"/>
  </p:sldMasterIdLst>
  <p:notesMasterIdLst>
    <p:notesMasterId r:id="rId22"/>
  </p:notesMasterIdLst>
  <p:sldIdLst>
    <p:sldId id="256" r:id="rId2"/>
    <p:sldId id="264" r:id="rId3"/>
    <p:sldId id="265" r:id="rId4"/>
    <p:sldId id="263" r:id="rId5"/>
    <p:sldId id="266" r:id="rId6"/>
    <p:sldId id="267" r:id="rId7"/>
    <p:sldId id="268" r:id="rId8"/>
    <p:sldId id="269" r:id="rId9"/>
    <p:sldId id="270" r:id="rId10"/>
    <p:sldId id="283" r:id="rId11"/>
    <p:sldId id="279" r:id="rId12"/>
    <p:sldId id="272" r:id="rId13"/>
    <p:sldId id="280" r:id="rId14"/>
    <p:sldId id="281" r:id="rId15"/>
    <p:sldId id="282" r:id="rId16"/>
    <p:sldId id="285" r:id="rId17"/>
    <p:sldId id="284" r:id="rId18"/>
    <p:sldId id="277" r:id="rId19"/>
    <p:sldId id="286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460"/>
    <a:srgbClr val="2B291B"/>
    <a:srgbClr val="DAB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3950" autoAdjust="0"/>
  </p:normalViewPr>
  <p:slideViewPr>
    <p:cSldViewPr>
      <p:cViewPr varScale="1">
        <p:scale>
          <a:sx n="75" d="100"/>
          <a:sy n="75" d="100"/>
        </p:scale>
        <p:origin x="123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BF59E-657C-47E0-B7D1-1CCD652A2B23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31A23-D404-47C4-9C41-43365EA3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07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A9A7-1511-4832-A3F6-BCA609C94B1D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D8F7-5502-45C0-B1AC-01243AE14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4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A9A7-1511-4832-A3F6-BCA609C94B1D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D8F7-5502-45C0-B1AC-01243AE14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7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A9A7-1511-4832-A3F6-BCA609C94B1D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D8F7-5502-45C0-B1AC-01243AE14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3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A9A7-1511-4832-A3F6-BCA609C94B1D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D8F7-5502-45C0-B1AC-01243AE14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2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A9A7-1511-4832-A3F6-BCA609C94B1D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D8F7-5502-45C0-B1AC-01243AE14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8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A9A7-1511-4832-A3F6-BCA609C94B1D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D8F7-5502-45C0-B1AC-01243AE14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4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A9A7-1511-4832-A3F6-BCA609C94B1D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D8F7-5502-45C0-B1AC-01243AE14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81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A9A7-1511-4832-A3F6-BCA609C94B1D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D8F7-5502-45C0-B1AC-01243AE14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6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A9A7-1511-4832-A3F6-BCA609C94B1D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D8F7-5502-45C0-B1AC-01243AE14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7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A9A7-1511-4832-A3F6-BCA609C94B1D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D8F7-5502-45C0-B1AC-01243AE14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9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DA9A7-1511-4832-A3F6-BCA609C94B1D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D8F7-5502-45C0-B1AC-01243AE14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5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DA9A7-1511-4832-A3F6-BCA609C94B1D}" type="datetimeFigureOut">
              <a:rPr lang="en-US" smtClean="0"/>
              <a:t>22-Nov-18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D8F7-5502-45C0-B1AC-01243AE14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0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57" r:id="rId1"/>
    <p:sldLayoutId id="2147486458" r:id="rId2"/>
    <p:sldLayoutId id="2147486459" r:id="rId3"/>
    <p:sldLayoutId id="2147486460" r:id="rId4"/>
    <p:sldLayoutId id="2147486461" r:id="rId5"/>
    <p:sldLayoutId id="2147486462" r:id="rId6"/>
    <p:sldLayoutId id="2147486463" r:id="rId7"/>
    <p:sldLayoutId id="2147486464" r:id="rId8"/>
    <p:sldLayoutId id="2147486465" r:id="rId9"/>
    <p:sldLayoutId id="2147486466" r:id="rId10"/>
    <p:sldLayoutId id="21474864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grassknoted/asl-alphab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479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11168"/>
            <a:ext cx="9144000" cy="6744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000" dirty="0" smtClean="0">
                <a:ln w="17780" cmpd="sng">
                  <a:noFill/>
                  <a:prstDash val="solid"/>
                  <a:miter lim="800000"/>
                </a:ln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Paper </a:t>
            </a:r>
            <a:r>
              <a:rPr lang="en-US" sz="2000" dirty="0">
                <a:ln w="17780" cmpd="sng">
                  <a:noFill/>
                  <a:prstDash val="solid"/>
                  <a:miter lim="800000"/>
                </a:ln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ID: 86</a:t>
            </a:r>
          </a:p>
          <a:p>
            <a:pPr lvl="0" algn="ctr"/>
            <a:endParaRPr lang="en-US" sz="2000" b="1" dirty="0">
              <a:ln w="12700">
                <a:noFill/>
                <a:prstDash val="solid"/>
              </a:ln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/>
            <a:r>
              <a:rPr lang="en-US" sz="3000" b="1" dirty="0">
                <a:ln w="17780" cmpd="sng">
                  <a:noFill/>
                  <a:prstDash val="solid"/>
                  <a:miter lim="800000"/>
                </a:ln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Efficient Noise Reduction and HOG Feature Extraction for Sign Language Recognition</a:t>
            </a:r>
          </a:p>
          <a:p>
            <a:pPr lvl="0" algn="ctr">
              <a:lnSpc>
                <a:spcPct val="110000"/>
              </a:lnSpc>
            </a:pPr>
            <a:endParaRPr lang="en-US" sz="2400" b="1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>
              <a:lnSpc>
                <a:spcPct val="110000"/>
              </a:lnSpc>
            </a:pPr>
            <a:endParaRPr lang="en-US" sz="2400" b="1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>
              <a:lnSpc>
                <a:spcPct val="110000"/>
              </a:lnSpc>
            </a:pPr>
            <a:r>
              <a:rPr lang="en-US" sz="25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Presented By</a:t>
            </a:r>
            <a:endParaRPr lang="en-US" sz="25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>
              <a:lnSpc>
                <a:spcPct val="110000"/>
              </a:lnSpc>
            </a:pPr>
            <a:r>
              <a:rPr lang="en-US" sz="2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Tasnim</a:t>
            </a:r>
            <a:r>
              <a:rPr lang="en-US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Tabassum</a:t>
            </a:r>
            <a:endParaRPr lang="en-US" sz="22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>
              <a:lnSpc>
                <a:spcPct val="110000"/>
              </a:lnSpc>
            </a:pPr>
            <a:r>
              <a:rPr lang="en-US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endParaRPr lang="en-US" sz="2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>
              <a:lnSpc>
                <a:spcPct val="110000"/>
              </a:lnSpc>
            </a:pPr>
            <a:r>
              <a:rPr lang="en-US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Iqbal Mahmud</a:t>
            </a:r>
            <a:endParaRPr lang="en-US" sz="2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>
              <a:lnSpc>
                <a:spcPct val="110000"/>
              </a:lnSpc>
            </a:pPr>
            <a:r>
              <a:rPr lang="en-US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Student, Dept. of CSE</a:t>
            </a:r>
          </a:p>
          <a:p>
            <a:pPr lvl="0" algn="ctr">
              <a:lnSpc>
                <a:spcPct val="110000"/>
              </a:lnSpc>
            </a:pPr>
            <a:r>
              <a:rPr lang="en-US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HSTU, </a:t>
            </a:r>
            <a:r>
              <a:rPr lang="en-US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Dinajpur-5200</a:t>
            </a:r>
            <a:endParaRPr lang="en-US" sz="2400" dirty="0">
              <a:ln w="17780" cmpd="sng">
                <a:noFill/>
                <a:prstDash val="solid"/>
                <a:miter lim="800000"/>
              </a:ln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r"/>
            <a:endParaRPr lang="en-US" sz="2000" b="1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r"/>
            <a:endParaRPr lang="en-US" sz="2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r"/>
            <a:r>
              <a:rPr 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International </a:t>
            </a: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Conference on Advancement in Electrical and </a:t>
            </a:r>
          </a:p>
          <a:p>
            <a:pPr lvl="0" algn="r"/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Electronic Engineering - (ICAEEE 2018</a:t>
            </a:r>
            <a:r>
              <a:rPr 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 algn="r"/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Dhaka University of Engineering &amp; Technology (DUET), </a:t>
            </a:r>
            <a:r>
              <a:rPr lang="en-US" b="1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Gazipur</a:t>
            </a:r>
            <a:endParaRPr lang="en-US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r"/>
            <a:endParaRPr lang="en-US" sz="16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r"/>
            <a:r>
              <a:rPr lang="en-US" sz="1700" b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23 </a:t>
            </a:r>
            <a:r>
              <a:rPr lang="en-US" sz="17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November, 2018</a:t>
            </a:r>
          </a:p>
        </p:txBody>
      </p:sp>
      <p:pic>
        <p:nvPicPr>
          <p:cNvPr id="7" name="Picture 2" descr="C:\Users\Tow\Desktop\icaeee_logo_192_19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92" y="5199795"/>
            <a:ext cx="1318373" cy="131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11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066800"/>
          </a:xfrm>
        </p:spPr>
        <p:txBody>
          <a:bodyPr anchor="t"/>
          <a:lstStyle/>
          <a:p>
            <a:pPr algn="l"/>
            <a:r>
              <a:rPr lang="en-US" sz="4400" b="1" i="1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  Experimental Result</a:t>
            </a:r>
            <a:endParaRPr lang="en-US" i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0" y="812800"/>
            <a:ext cx="8229600" cy="5540408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sz="2500" i="1" dirty="0" smtClean="0">
                <a:latin typeface="+mj-lt"/>
              </a:rPr>
              <a:t> </a:t>
            </a:r>
            <a:endParaRPr lang="en-US" sz="2500" b="1" i="1" dirty="0" smtClean="0">
              <a:latin typeface="+mj-lt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 marL="64008" indent="0">
              <a:buClr>
                <a:schemeClr val="tx1"/>
              </a:buClr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381438"/>
              </p:ext>
            </p:extLst>
          </p:nvPr>
        </p:nvGraphicFramePr>
        <p:xfrm>
          <a:off x="1079500" y="2247900"/>
          <a:ext cx="7531100" cy="2514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2700"/>
                <a:gridCol w="1160029"/>
                <a:gridCol w="1260764"/>
                <a:gridCol w="1339561"/>
                <a:gridCol w="1497446"/>
                <a:gridCol w="990600"/>
              </a:tblGrid>
              <a:tr h="87508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Signs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Images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Resolution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Pixel values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Types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11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Set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to Z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200*200*3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83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Set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to Z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200*200*3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144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03"/>
            <a:ext cx="8686800" cy="1093807"/>
          </a:xfrm>
        </p:spPr>
        <p:txBody>
          <a:bodyPr anchor="t"/>
          <a:lstStyle/>
          <a:p>
            <a:pPr algn="l"/>
            <a:r>
              <a:rPr lang="en-US" sz="4400" b="1" i="1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  Experimental Result (Cont’d)</a:t>
            </a:r>
            <a:endParaRPr lang="en-US" i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00" y="800100"/>
            <a:ext cx="8521700" cy="6057900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endParaRPr lang="en-US" sz="2400" b="1" dirty="0" smtClean="0">
              <a:latin typeface="Times New Roman"/>
              <a:ea typeface="Calibri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3000" b="1" dirty="0" smtClean="0">
                <a:latin typeface="Times New Roman"/>
                <a:ea typeface="Calibri"/>
              </a:rPr>
              <a:t>Transformed Image after Logarithmic Plot Transformation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endParaRPr 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2819400"/>
            <a:ext cx="826135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7105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90600"/>
          </a:xfrm>
        </p:spPr>
        <p:txBody>
          <a:bodyPr anchor="ctr"/>
          <a:lstStyle/>
          <a:p>
            <a:pPr algn="l"/>
            <a:r>
              <a:rPr lang="en-US" sz="4400" b="1" i="1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  Experimental </a:t>
            </a:r>
            <a:r>
              <a:rPr lang="en-US" sz="4400" b="1" i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Result (Cont’d)</a:t>
            </a:r>
            <a:endParaRPr lang="en-US" i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00" y="914400"/>
            <a:ext cx="8521700" cy="5943600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endParaRPr lang="en-US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mage after Histogram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Equalization and 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Segmentation using L*a*b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olor Space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2895600"/>
            <a:ext cx="85217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6033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657" y="16691"/>
            <a:ext cx="9129914" cy="1236618"/>
          </a:xfrm>
        </p:spPr>
        <p:txBody>
          <a:bodyPr anchor="t"/>
          <a:lstStyle/>
          <a:p>
            <a:pPr algn="l"/>
            <a:r>
              <a:rPr lang="en-US" sz="4400" b="1" i="1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  Experimental </a:t>
            </a:r>
            <a:r>
              <a:rPr lang="en-US" sz="4400" b="1" i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Result (Cont’d)</a:t>
            </a:r>
            <a:endParaRPr lang="en-US" i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25500"/>
            <a:ext cx="8534400" cy="6032500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dirty="0" smtClean="0"/>
              <a:t> </a:t>
            </a:r>
            <a:endParaRPr lang="en-US" sz="30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3000" b="1" dirty="0" smtClean="0">
                <a:latin typeface="Times New Roman"/>
              </a:rPr>
              <a:t>Detected Canny Edges</a:t>
            </a:r>
            <a:endParaRPr lang="en-US" sz="3000" b="1" dirty="0" smtClean="0">
              <a:latin typeface="Times New Roman"/>
              <a:ea typeface="Calibri"/>
            </a:endParaRPr>
          </a:p>
          <a:p>
            <a:pPr marL="64008" indent="0">
              <a:buClr>
                <a:schemeClr val="tx1"/>
              </a:buClr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2531655"/>
            <a:ext cx="8171757" cy="304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144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295400"/>
          </a:xfrm>
        </p:spPr>
        <p:txBody>
          <a:bodyPr anchor="t"/>
          <a:lstStyle/>
          <a:p>
            <a:pPr algn="l"/>
            <a:r>
              <a:rPr lang="en-US" sz="4400" b="1" i="1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  Experimental </a:t>
            </a:r>
            <a:r>
              <a:rPr lang="en-US" sz="4400" b="1" i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Result (Cont’d)</a:t>
            </a:r>
            <a:endParaRPr lang="en-US" i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838200"/>
            <a:ext cx="8229600" cy="5540408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endParaRPr lang="en-US" sz="3000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3000" b="1" dirty="0" smtClean="0">
                <a:latin typeface="Times New Roman"/>
                <a:ea typeface="Calibri"/>
              </a:rPr>
              <a:t>Extracted </a:t>
            </a:r>
            <a:r>
              <a:rPr lang="en-US" sz="3000" b="1" dirty="0">
                <a:latin typeface="Times New Roman"/>
                <a:ea typeface="Calibri"/>
              </a:rPr>
              <a:t>HOG Features</a:t>
            </a:r>
            <a:endParaRPr lang="en-US" sz="3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64008" indent="0">
              <a:buClr>
                <a:schemeClr val="tx1"/>
              </a:buClr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" r="1083"/>
          <a:stretch/>
        </p:blipFill>
        <p:spPr bwMode="auto">
          <a:xfrm>
            <a:off x="3086100" y="2590800"/>
            <a:ext cx="2514600" cy="2971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65144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295400"/>
          </a:xfrm>
        </p:spPr>
        <p:txBody>
          <a:bodyPr anchor="t"/>
          <a:lstStyle/>
          <a:p>
            <a:pPr algn="l"/>
            <a:r>
              <a:rPr lang="en-US" sz="4400" b="1" i="1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  Experimental </a:t>
            </a:r>
            <a:r>
              <a:rPr lang="en-US" sz="4400" b="1" i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Result (Cont’d)</a:t>
            </a:r>
            <a:endParaRPr lang="en-US" i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00" y="850900"/>
            <a:ext cx="8229600" cy="5540408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3000" dirty="0" smtClean="0"/>
              <a:t> 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Recognition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some signs</a:t>
            </a:r>
          </a:p>
          <a:p>
            <a:pPr marL="64008" indent="0">
              <a:buClr>
                <a:schemeClr val="tx1"/>
              </a:buClr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46300"/>
            <a:ext cx="8534400" cy="49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144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066800"/>
          </a:xfrm>
        </p:spPr>
        <p:txBody>
          <a:bodyPr anchor="t"/>
          <a:lstStyle/>
          <a:p>
            <a:pPr algn="l"/>
            <a:r>
              <a:rPr lang="en-US" sz="4400" b="1" i="1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  Experimental </a:t>
            </a:r>
            <a:r>
              <a:rPr lang="en-US" sz="4400" b="1" i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Result (Cont’d)</a:t>
            </a:r>
            <a:endParaRPr lang="en-US" i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8001000" cy="569280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Test result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Tow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229" y="1128649"/>
            <a:ext cx="4627340" cy="546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144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295400"/>
          </a:xfrm>
        </p:spPr>
        <p:txBody>
          <a:bodyPr anchor="t"/>
          <a:lstStyle/>
          <a:p>
            <a:pPr algn="l"/>
            <a:r>
              <a:rPr lang="en-US" sz="4400" b="1" i="1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  Experimental </a:t>
            </a:r>
            <a:r>
              <a:rPr lang="en-US" sz="4400" b="1" i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Result (Cont’d)</a:t>
            </a:r>
            <a:endParaRPr lang="en-US" i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838200"/>
            <a:ext cx="8686800" cy="601980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Evaluation of Result</a:t>
            </a:r>
          </a:p>
          <a:p>
            <a:pPr marL="64008" indent="0">
              <a:buClr>
                <a:schemeClr val="tx1"/>
              </a:buClr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64008" indent="0">
              <a:buClr>
                <a:schemeClr val="tx1"/>
              </a:buClr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64008" indent="0">
              <a:buClr>
                <a:schemeClr val="tx1"/>
              </a:buClr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64008" indent="0">
              <a:buClr>
                <a:schemeClr val="tx1"/>
              </a:buClr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64008" indent="0">
              <a:buClr>
                <a:schemeClr val="tx1"/>
              </a:buClr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64008" indent="0">
              <a:buClr>
                <a:schemeClr val="tx1"/>
              </a:buClr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64008" indent="0">
              <a:buClr>
                <a:schemeClr val="tx1"/>
              </a:buClr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64008" indent="0">
              <a:buClr>
                <a:schemeClr val="tx1"/>
              </a:buClr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64008" indent="0">
              <a:buClr>
                <a:schemeClr val="tx1"/>
              </a:buClr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64008" indent="0">
              <a:buClr>
                <a:schemeClr val="tx1"/>
              </a:buClr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64008" indent="0">
              <a:buClr>
                <a:schemeClr val="tx1"/>
              </a:buCl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64008" indent="0">
              <a:buClr>
                <a:schemeClr val="tx1"/>
              </a:buCl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Accuracy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Confusion Matrix for Test Set </a:t>
            </a:r>
          </a:p>
          <a:p>
            <a:pPr marL="64008" indent="0">
              <a:buClr>
                <a:schemeClr val="tx1"/>
              </a:buCl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Training and Test Set for Both Models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499" y="1752599"/>
            <a:ext cx="3733800" cy="3886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52" y="1752599"/>
            <a:ext cx="3891796" cy="396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44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666526"/>
          </a:xfrm>
        </p:spPr>
        <p:txBody>
          <a:bodyPr anchor="t"/>
          <a:lstStyle/>
          <a:p>
            <a:pPr algn="l"/>
            <a:r>
              <a:rPr lang="en-US" sz="4400" b="1" i="1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  Conclusion </a:t>
            </a:r>
            <a:r>
              <a:rPr lang="en-US" sz="4400" b="1" i="1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and Future Plan</a:t>
            </a:r>
            <a:endParaRPr lang="en-US" i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863600"/>
            <a:ext cx="8305800" cy="5715000"/>
          </a:xfrm>
        </p:spPr>
        <p:txBody>
          <a:bodyPr/>
          <a:lstStyle/>
          <a:p>
            <a:pPr marL="0" lvl="0" indent="0" algn="just" defTabSz="457200">
              <a:spcBef>
                <a:spcPts val="1000"/>
              </a:spcBef>
              <a:buClr>
                <a:srgbClr val="353535"/>
              </a:buClr>
              <a:buSzTx/>
              <a:buNone/>
            </a:pP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defTabSz="457200">
              <a:spcBef>
                <a:spcPts val="1000"/>
              </a:spcBef>
              <a:buClr>
                <a:srgbClr val="353535"/>
              </a:buClr>
              <a:buSzTx/>
              <a:buFont typeface="Wingdings 3" charset="2"/>
              <a:buChar char=""/>
            </a:pPr>
            <a:r>
              <a:rPr lang="en-US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overall 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behind this </a:t>
            </a:r>
            <a:r>
              <a:rPr lang="en-US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the communication gap between hearing and speech impaired people and the rest</a:t>
            </a:r>
            <a:endParaRPr lang="en-US" sz="2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defTabSz="457200">
              <a:spcBef>
                <a:spcPts val="1000"/>
              </a:spcBef>
              <a:buClr>
                <a:srgbClr val="353535"/>
              </a:buClr>
              <a:buSzTx/>
              <a:buFont typeface="Wingdings 3" charset="2"/>
              <a:buChar char=""/>
            </a:pPr>
            <a:r>
              <a:rPr lang="en-US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feature extraction and classification methods need to be implemented and integrated with this model to make this even more efficient and real time based.</a:t>
            </a:r>
            <a:endParaRPr lang="en-US" sz="2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defTabSz="457200">
              <a:spcBef>
                <a:spcPts val="1000"/>
              </a:spcBef>
              <a:buClr>
                <a:srgbClr val="353535"/>
              </a:buClr>
              <a:buSzTx/>
              <a:buFont typeface="Wingdings 3" charset="2"/>
              <a:buChar char=""/>
            </a:pPr>
            <a:r>
              <a:rPr lang="en-US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future plan is to implement this research for </a:t>
            </a:r>
          </a:p>
          <a:p>
            <a:pPr marL="1001268" lvl="2" indent="-342900" algn="just" defTabSz="457200">
              <a:spcBef>
                <a:spcPts val="1000"/>
              </a:spcBef>
              <a:buClr>
                <a:srgbClr val="353535"/>
              </a:buClr>
              <a:buFont typeface="Arial" pitchFamily="34" charset="0"/>
              <a:buChar char="•"/>
            </a:pPr>
            <a:r>
              <a:rPr lang="en-US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Bengali Sign Language Recognition</a:t>
            </a:r>
          </a:p>
          <a:p>
            <a:pPr marL="1001268" lvl="2" indent="-342900" algn="just" defTabSz="457200">
              <a:spcBef>
                <a:spcPts val="1000"/>
              </a:spcBef>
              <a:buClr>
                <a:srgbClr val="353535"/>
              </a:buClr>
              <a:buFont typeface="Arial" pitchFamily="34" charset="0"/>
              <a:buChar char="•"/>
            </a:pPr>
            <a:r>
              <a:rPr lang="en-US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other than alphabets</a:t>
            </a:r>
          </a:p>
          <a:p>
            <a:pPr marL="1001268" lvl="2" indent="-342900" algn="just" defTabSz="457200">
              <a:spcBef>
                <a:spcPts val="1000"/>
              </a:spcBef>
              <a:buClr>
                <a:srgbClr val="353535"/>
              </a:buClr>
              <a:buFont typeface="Arial" pitchFamily="34" charset="0"/>
              <a:buChar char="•"/>
            </a:pPr>
            <a:r>
              <a:rPr lang="en-US" sz="2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based sign recognition </a:t>
            </a:r>
            <a:endParaRPr lang="en-US" sz="2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831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685800"/>
          </a:xfrm>
        </p:spPr>
        <p:txBody>
          <a:bodyPr>
            <a:normAutofit/>
          </a:bodyPr>
          <a:lstStyle/>
          <a:p>
            <a:pPr algn="l"/>
            <a:r>
              <a:rPr lang="en-US" sz="2800" b="1" i="1" dirty="0" smtClean="0">
                <a:cs typeface="Times New Roman" panose="02020603050405020304" pitchFamily="18" charset="0"/>
              </a:rPr>
              <a:t> Key References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Autofit/>
          </a:bodyPr>
          <a:lstStyle/>
          <a:p>
            <a:pPr algn="just"/>
            <a:r>
              <a:rPr lang="en-US" sz="1300" dirty="0" smtClean="0"/>
              <a:t>V. E. </a:t>
            </a:r>
            <a:r>
              <a:rPr lang="en-US" sz="1300" dirty="0" err="1" smtClean="0"/>
              <a:t>Kosmidou</a:t>
            </a:r>
            <a:r>
              <a:rPr lang="en-US" sz="1300" dirty="0" smtClean="0"/>
              <a:t>, and L. J. </a:t>
            </a:r>
            <a:r>
              <a:rPr lang="en-US" sz="1300" dirty="0" err="1" smtClean="0"/>
              <a:t>Hadjileontiadis</a:t>
            </a:r>
            <a:r>
              <a:rPr lang="en-US" sz="1300" dirty="0" smtClean="0"/>
              <a:t>, “Sign Language Recognition Using Intrinsic-Mode Sample Entropy on EMG and Accelerometer Data,” IEEE Transactions on Biomedical Engineering, vol. 56, no. 12, Dec. 2009.</a:t>
            </a:r>
          </a:p>
          <a:p>
            <a:pPr algn="just"/>
            <a:r>
              <a:rPr lang="en-US" sz="1300" dirty="0" smtClean="0"/>
              <a:t>R. Parton, B. Sue, "Sign Language Recognition and Translation: A </a:t>
            </a:r>
            <a:r>
              <a:rPr lang="en-US" sz="1300" dirty="0" err="1" smtClean="0"/>
              <a:t>Multidisciplined</a:t>
            </a:r>
            <a:r>
              <a:rPr lang="en-US" sz="1300" dirty="0"/>
              <a:t> </a:t>
            </a:r>
            <a:r>
              <a:rPr lang="en-US" sz="1300" dirty="0" smtClean="0"/>
              <a:t>Approach from the Field of Artificial Intelligence," Journal of  Deaf Studies and Deaf Education, vol. 11, no. 1, 2005.</a:t>
            </a:r>
          </a:p>
          <a:p>
            <a:pPr algn="just"/>
            <a:r>
              <a:rPr lang="en-US" sz="1300" dirty="0" smtClean="0"/>
              <a:t>Lang, Simon, “Sign Language Recognition with </a:t>
            </a:r>
            <a:r>
              <a:rPr lang="en-US" sz="1300" dirty="0" err="1" smtClean="0"/>
              <a:t>Kinect</a:t>
            </a:r>
            <a:r>
              <a:rPr lang="en-US" sz="1300" dirty="0" smtClean="0"/>
              <a:t>,” Institute for Informatics </a:t>
            </a:r>
            <a:r>
              <a:rPr lang="en-US" sz="1300" dirty="0" err="1" smtClean="0"/>
              <a:t>Freia</a:t>
            </a:r>
            <a:r>
              <a:rPr lang="en-US" sz="1300" dirty="0" smtClean="0"/>
              <a:t> University Berlin, Berlin: </a:t>
            </a:r>
            <a:r>
              <a:rPr lang="en-US" sz="1300" dirty="0" err="1" smtClean="0"/>
              <a:t>Freia</a:t>
            </a:r>
            <a:r>
              <a:rPr lang="en-US" sz="1300" dirty="0" smtClean="0"/>
              <a:t> University Berlin, 2011.</a:t>
            </a:r>
          </a:p>
          <a:p>
            <a:pPr algn="just"/>
            <a:r>
              <a:rPr lang="en-US" sz="1300" dirty="0" smtClean="0"/>
              <a:t>Parton, B. Sue, "Sign Language Recognition and Translation: A </a:t>
            </a:r>
            <a:r>
              <a:rPr lang="en-US" sz="1300" dirty="0" err="1" smtClean="0"/>
              <a:t>Multidisciplined</a:t>
            </a:r>
            <a:r>
              <a:rPr lang="en-US" sz="1300" dirty="0" smtClean="0"/>
              <a:t> Approach from the Field of Artificial Intelligence," Journal of Deaf Studies and Deaf Education, vol. 11, no. 1, 2005.</a:t>
            </a:r>
          </a:p>
          <a:p>
            <a:pPr algn="just"/>
            <a:r>
              <a:rPr lang="en-US" sz="1300" dirty="0" smtClean="0"/>
              <a:t>Unnamed, “Scientific Understanding and Vision Based Technological Development for Continuous Sign Language Recognition and Translation,” Sign-Speak Project, Annual Public Report. [Online].</a:t>
            </a:r>
            <a:r>
              <a:rPr lang="en-US" sz="1300" dirty="0" err="1" smtClean="0"/>
              <a:t>Available:http</a:t>
            </a:r>
            <a:r>
              <a:rPr lang="en-US" sz="1300" dirty="0" smtClean="0"/>
              <a:t>://www.signspeak.eu/</a:t>
            </a:r>
          </a:p>
          <a:p>
            <a:pPr algn="just"/>
            <a:r>
              <a:rPr lang="en-US" sz="1300" dirty="0" smtClean="0"/>
              <a:t>L. Christopher and Y. </a:t>
            </a:r>
            <a:r>
              <a:rPr lang="en-US" sz="1300" dirty="0" err="1" smtClean="0"/>
              <a:t>Xu</a:t>
            </a:r>
            <a:r>
              <a:rPr lang="en-US" sz="1300" dirty="0" smtClean="0"/>
              <a:t>, "Online, interactive learning of gestures for human/robot interfaces," IEEE International Conference on Robotics and Automation, vol. 4, 1996.</a:t>
            </a:r>
          </a:p>
          <a:p>
            <a:pPr algn="just"/>
            <a:r>
              <a:rPr lang="en-US" sz="1300" dirty="0" smtClean="0"/>
              <a:t>D. S. </a:t>
            </a:r>
            <a:r>
              <a:rPr lang="en-US" sz="1300" dirty="0" err="1" smtClean="0"/>
              <a:t>Hossain</a:t>
            </a:r>
            <a:r>
              <a:rPr lang="en-US" sz="1300" dirty="0" smtClean="0"/>
              <a:t>, T. </a:t>
            </a:r>
            <a:r>
              <a:rPr lang="en-US" sz="1300" dirty="0" err="1" smtClean="0"/>
              <a:t>Mustafiz</a:t>
            </a:r>
            <a:r>
              <a:rPr lang="en-US" sz="1300" dirty="0" smtClean="0"/>
              <a:t>, A. I. </a:t>
            </a:r>
            <a:r>
              <a:rPr lang="en-US" sz="1300" dirty="0" err="1" smtClean="0"/>
              <a:t>Sarkar</a:t>
            </a:r>
            <a:r>
              <a:rPr lang="en-US" sz="1300" dirty="0" smtClean="0"/>
              <a:t>, M. </a:t>
            </a:r>
            <a:r>
              <a:rPr lang="en-US" sz="1300" dirty="0" err="1" smtClean="0"/>
              <a:t>Rokonuzzaman</a:t>
            </a:r>
            <a:r>
              <a:rPr lang="en-US" sz="1300" dirty="0" smtClean="0"/>
              <a:t>, “Geometrical Model Based Hand Gesture Recognition for Interpreting Bengali Sign Language Using Computer Vision,” IEEE International Conference on Computer and Information Technology (ICCIT), 2003.</a:t>
            </a:r>
          </a:p>
          <a:p>
            <a:pPr algn="just"/>
            <a:r>
              <a:rPr lang="en-US" sz="1300" dirty="0" smtClean="0"/>
              <a:t>Wan-Yi </a:t>
            </a:r>
            <a:r>
              <a:rPr lang="en-US" sz="1300" dirty="0" err="1" smtClean="0"/>
              <a:t>Yeh</a:t>
            </a:r>
            <a:r>
              <a:rPr lang="en-US" sz="1300" dirty="0" smtClean="0"/>
              <a:t>, </a:t>
            </a:r>
            <a:r>
              <a:rPr lang="en-US" sz="1300" dirty="0" err="1" smtClean="0"/>
              <a:t>Teng-Hui</a:t>
            </a:r>
            <a:r>
              <a:rPr lang="en-US" sz="1300" dirty="0" smtClean="0"/>
              <a:t> Tseng, Jun-Wei Hsieh, Chun-Ming, “Sign language recognition system via </a:t>
            </a:r>
            <a:r>
              <a:rPr lang="en-US" sz="1300" dirty="0" err="1" smtClean="0"/>
              <a:t>Kinect</a:t>
            </a:r>
            <a:r>
              <a:rPr lang="en-US" sz="1300" dirty="0" smtClean="0"/>
              <a:t>: Number and </a:t>
            </a:r>
            <a:r>
              <a:rPr lang="en-US" sz="1300" dirty="0" err="1" smtClean="0"/>
              <a:t>english</a:t>
            </a:r>
            <a:r>
              <a:rPr lang="en-US" sz="1300" dirty="0" smtClean="0"/>
              <a:t> alphabet,” International Conference on Machine Learning and Cybernetics (ICMLC), 2016</a:t>
            </a:r>
          </a:p>
          <a:p>
            <a:pPr algn="just"/>
            <a:r>
              <a:rPr lang="en-US" sz="1300" dirty="0" smtClean="0"/>
              <a:t>M. </a:t>
            </a:r>
            <a:r>
              <a:rPr lang="en-US" sz="1300" dirty="0" err="1" smtClean="0"/>
              <a:t>Akash</a:t>
            </a:r>
            <a:r>
              <a:rPr lang="en-US" sz="1300" dirty="0" smtClean="0"/>
              <a:t>, “Image data set for alphabets in the American Sign Language,”[Online]. Available: </a:t>
            </a:r>
            <a:r>
              <a:rPr lang="en-US" sz="1300" dirty="0" smtClean="0">
                <a:hlinkClick r:id="rId2"/>
              </a:rPr>
              <a:t>https://www.kaggle.com/grassknoted/asl-alphabet</a:t>
            </a:r>
            <a:r>
              <a:rPr lang="en-US" sz="1300" dirty="0" smtClean="0"/>
              <a:t> </a:t>
            </a:r>
          </a:p>
          <a:p>
            <a:pPr algn="just"/>
            <a:r>
              <a:rPr lang="en-US" sz="1300" dirty="0" smtClean="0"/>
              <a:t>S. Wang, J. </a:t>
            </a:r>
            <a:r>
              <a:rPr lang="en-US" sz="1300" dirty="0" err="1" smtClean="0"/>
              <a:t>Zheng</a:t>
            </a:r>
            <a:r>
              <a:rPr lang="en-US" sz="1300" dirty="0" smtClean="0"/>
              <a:t>, H. Hu, and B. Li, “Naturalness preserved enhancement algorithm for non-uniform illumination images,” IEEE Trans. Image Process., vol.22, no. 9, Sept. 2013.</a:t>
            </a:r>
          </a:p>
          <a:p>
            <a:r>
              <a:rPr lang="en-US" sz="1400" dirty="0"/>
              <a:t>R. Gonzalez and R. Woods, “Digital Image Processing,” </a:t>
            </a:r>
            <a:r>
              <a:rPr lang="en-US" sz="1400" i="1" dirty="0" smtClean="0"/>
              <a:t>Addison-Wesley Publishing </a:t>
            </a:r>
            <a:r>
              <a:rPr lang="en-US" sz="1400" i="1" dirty="0"/>
              <a:t>Company</a:t>
            </a:r>
            <a:r>
              <a:rPr lang="en-US" sz="1400" dirty="0"/>
              <a:t>, pp. 167 – 168, 1992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M. Dan, “Photoshop Lab Color: The Canyon Conundrum and </a:t>
            </a:r>
            <a:r>
              <a:rPr lang="en-US" sz="1400" dirty="0" smtClean="0"/>
              <a:t>Other Adventures </a:t>
            </a:r>
            <a:r>
              <a:rPr lang="en-US" sz="1400" dirty="0"/>
              <a:t>in the Most Powerful Color space,” </a:t>
            </a:r>
            <a:r>
              <a:rPr lang="en-US" sz="1400" i="1" dirty="0"/>
              <a:t>Berkeley, Calif.: </a:t>
            </a:r>
            <a:r>
              <a:rPr lang="en-US" sz="1400" i="1" dirty="0" smtClean="0"/>
              <a:t>London: Peach </a:t>
            </a:r>
            <a:r>
              <a:rPr lang="en-US" sz="1400" i="1" dirty="0"/>
              <a:t>pit; Pearson Education</a:t>
            </a:r>
            <a:r>
              <a:rPr lang="en-US" sz="1400" dirty="0"/>
              <a:t>, 2006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C. Chen, “Computer image processing technology and algorithms,” </a:t>
            </a:r>
            <a:r>
              <a:rPr lang="en-US" sz="1400" i="1" dirty="0" smtClean="0"/>
              <a:t>Beijing: Tsinghua </a:t>
            </a:r>
            <a:r>
              <a:rPr lang="en-US" sz="1400" i="1" dirty="0"/>
              <a:t>University Press</a:t>
            </a:r>
            <a:r>
              <a:rPr lang="en-US" sz="1400" dirty="0"/>
              <a:t>, 2003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N. </a:t>
            </a:r>
            <a:r>
              <a:rPr lang="en-US" sz="1400" dirty="0" err="1"/>
              <a:t>Dalal</a:t>
            </a:r>
            <a:r>
              <a:rPr lang="en-US" sz="1400" dirty="0"/>
              <a:t> and B. </a:t>
            </a:r>
            <a:r>
              <a:rPr lang="en-US" sz="1400" dirty="0" err="1"/>
              <a:t>Triggs</a:t>
            </a:r>
            <a:r>
              <a:rPr lang="en-US" sz="1400" dirty="0"/>
              <a:t>, “Histograms of Oriented Gradients for </a:t>
            </a:r>
            <a:r>
              <a:rPr lang="en-US" sz="1400" dirty="0" smtClean="0"/>
              <a:t>Human Detection</a:t>
            </a:r>
            <a:r>
              <a:rPr lang="en-US" sz="1400" dirty="0"/>
              <a:t>,” </a:t>
            </a:r>
            <a:r>
              <a:rPr lang="en-US" sz="1400" i="1" dirty="0"/>
              <a:t>IEEE Computer Society Conference on Computer Vision </a:t>
            </a:r>
            <a:r>
              <a:rPr lang="en-US" sz="1400" i="1" dirty="0" smtClean="0"/>
              <a:t>and Pattern </a:t>
            </a:r>
            <a:r>
              <a:rPr lang="en-US" sz="1400" i="1" dirty="0"/>
              <a:t>Recognition (CVPR’05), </a:t>
            </a:r>
            <a:r>
              <a:rPr lang="en-US" sz="1400" dirty="0"/>
              <a:t>vol. 2, pp. 886-893, 2005.</a:t>
            </a:r>
            <a:endParaRPr lang="en-US" sz="1300" dirty="0" smtClean="0"/>
          </a:p>
        </p:txBody>
      </p:sp>
    </p:spTree>
    <p:extLst>
      <p:ext uri="{BB962C8B-B14F-4D97-AF65-F5344CB8AC3E}">
        <p14:creationId xmlns:p14="http://schemas.microsoft.com/office/powerpoint/2010/main" val="3593316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715" y="12700"/>
            <a:ext cx="9150030" cy="838200"/>
          </a:xfrm>
        </p:spPr>
        <p:txBody>
          <a:bodyPr anchor="t">
            <a:noAutofit/>
          </a:bodyPr>
          <a:lstStyle/>
          <a:p>
            <a:pPr lvl="0" algn="l"/>
            <a:r>
              <a:rPr lang="en-US" b="1" i="1" kern="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 panose="02020603050405020304" pitchFamily="18" charset="0"/>
              </a:rPr>
              <a:t>  </a:t>
            </a:r>
            <a:r>
              <a:rPr lang="en-US" b="1" i="1" kern="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Outlines</a:t>
            </a:r>
            <a:r>
              <a:rPr lang="en-US" sz="4000" i="1" kern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  <a:t/>
            </a:r>
            <a:br>
              <a:rPr lang="en-US" sz="4000" i="1" kern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</a:br>
            <a:endParaRPr lang="en-US" sz="4000" i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700809"/>
            <a:ext cx="7620000" cy="6144491"/>
          </a:xfrm>
        </p:spPr>
        <p:txBody>
          <a:bodyPr anchor="ctr">
            <a:normAutofit fontScale="85000" lnSpcReduction="20000"/>
          </a:bodyPr>
          <a:lstStyle/>
          <a:p>
            <a:pPr marL="0" lvl="0" indent="0" defTabSz="457200">
              <a:spcBef>
                <a:spcPts val="1000"/>
              </a:spcBef>
              <a:buClr>
                <a:srgbClr val="353535"/>
              </a:buClr>
              <a:buSzTx/>
              <a:buNone/>
            </a:pPr>
            <a:endParaRPr lang="en-US" sz="19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457200">
              <a:spcBef>
                <a:spcPts val="1000"/>
              </a:spcBef>
              <a:buClr>
                <a:srgbClr val="353535"/>
              </a:buClr>
              <a:buSzTx/>
              <a:buFont typeface="Wingdings 3" charset="2"/>
              <a:buChar char=""/>
            </a:pPr>
            <a:r>
              <a:rPr lang="en-US" sz="1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19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defTabSz="457200">
              <a:spcBef>
                <a:spcPts val="1000"/>
              </a:spcBef>
              <a:buClr>
                <a:srgbClr val="353535"/>
              </a:buClr>
              <a:buSzTx/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Language</a:t>
            </a:r>
          </a:p>
          <a:p>
            <a:pPr marL="742950" lvl="1" defTabSz="457200">
              <a:spcBef>
                <a:spcPts val="1000"/>
              </a:spcBef>
              <a:buClr>
                <a:srgbClr val="353535"/>
              </a:buClr>
              <a:buSzTx/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Sign Language Recognition Works?</a:t>
            </a:r>
            <a:endParaRPr lang="en-US" sz="17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defTabSz="457200">
              <a:spcBef>
                <a:spcPts val="1000"/>
              </a:spcBef>
              <a:buClr>
                <a:srgbClr val="353535"/>
              </a:buClr>
              <a:buSzTx/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sz="17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7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ign Language Recognition? </a:t>
            </a:r>
          </a:p>
          <a:p>
            <a:pPr marL="342900" indent="-342900" defTabSz="457200">
              <a:spcBef>
                <a:spcPts val="1000"/>
              </a:spcBef>
              <a:buClr>
                <a:srgbClr val="353535"/>
              </a:buClr>
              <a:buSzTx/>
              <a:buFont typeface="Wingdings 3" charset="2"/>
              <a:buChar char=""/>
            </a:pPr>
            <a:r>
              <a:rPr lang="en-US" sz="1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353535"/>
              </a:buClr>
              <a:buSzTx/>
              <a:buFont typeface="Wingdings 3" charset="2"/>
              <a:buChar char=""/>
            </a:pPr>
            <a:r>
              <a:rPr lang="en-US" sz="1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</a:t>
            </a:r>
            <a:r>
              <a:rPr lang="en-US" sz="19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</a:p>
          <a:p>
            <a:pPr marL="742950" lvl="1" defTabSz="457200">
              <a:spcBef>
                <a:spcPts val="1000"/>
              </a:spcBef>
              <a:buClr>
                <a:srgbClr val="353535"/>
              </a:buClr>
              <a:buSzTx/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 </a:t>
            </a:r>
            <a:r>
              <a:rPr lang="en-US" sz="17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endParaRPr lang="en-US" sz="17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defTabSz="457200">
              <a:spcBef>
                <a:spcPts val="1000"/>
              </a:spcBef>
              <a:buClr>
                <a:srgbClr val="353535"/>
              </a:buClr>
              <a:buSzTx/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</a:t>
            </a:r>
            <a:r>
              <a:rPr lang="en-US" sz="17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endParaRPr lang="en-US" sz="17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457200">
              <a:spcBef>
                <a:spcPts val="1000"/>
              </a:spcBef>
              <a:buClr>
                <a:srgbClr val="353535"/>
              </a:buClr>
              <a:buSzTx/>
              <a:buFont typeface="Wingdings 3" charset="2"/>
              <a:buChar char=""/>
            </a:pPr>
            <a:r>
              <a:rPr lang="en-US" sz="19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742950" lvl="1" defTabSz="457200">
              <a:spcBef>
                <a:spcPts val="1000"/>
              </a:spcBef>
              <a:buClr>
                <a:srgbClr val="353535"/>
              </a:buClr>
              <a:buSzTx/>
              <a:buFont typeface="Arial" pitchFamily="34" charset="0"/>
              <a:buChar char="•"/>
            </a:pPr>
            <a:r>
              <a:rPr lang="en-US" sz="17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 for Work</a:t>
            </a:r>
            <a:endParaRPr lang="en-US" sz="17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defTabSz="457200">
              <a:spcBef>
                <a:spcPts val="1000"/>
              </a:spcBef>
              <a:buClr>
                <a:srgbClr val="353535"/>
              </a:buClr>
              <a:buSzTx/>
              <a:buFont typeface="Arial" pitchFamily="34" charset="0"/>
              <a:buChar char="•"/>
            </a:pPr>
            <a:r>
              <a:rPr lang="en-US" sz="17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</a:t>
            </a:r>
            <a:r>
              <a:rPr lang="en-US" sz="17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 </a:t>
            </a:r>
            <a:r>
              <a:rPr lang="en-US" sz="17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Flow </a:t>
            </a:r>
            <a:r>
              <a:rPr lang="en-US" sz="17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lang="en-US" sz="17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457200">
              <a:spcBef>
                <a:spcPts val="1000"/>
              </a:spcBef>
              <a:buClr>
                <a:srgbClr val="353535"/>
              </a:buClr>
              <a:buSzTx/>
              <a:buFont typeface="Wingdings 3" charset="2"/>
              <a:buChar char=""/>
            </a:pPr>
            <a:r>
              <a:rPr lang="en-US" sz="1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  <a:endParaRPr lang="en-US" sz="17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defTabSz="457200">
              <a:spcBef>
                <a:spcPts val="1000"/>
              </a:spcBef>
              <a:buClr>
                <a:srgbClr val="353535"/>
              </a:buClr>
              <a:buSzTx/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  <a:p>
            <a:pPr marL="742950" lvl="1" defTabSz="457200">
              <a:spcBef>
                <a:spcPts val="1000"/>
              </a:spcBef>
              <a:buClr>
                <a:srgbClr val="353535"/>
              </a:buClr>
              <a:buSzTx/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Preprocessing</a:t>
            </a:r>
          </a:p>
          <a:p>
            <a:pPr marL="742950" lvl="1" defTabSz="457200">
              <a:spcBef>
                <a:spcPts val="1000"/>
              </a:spcBef>
              <a:buClr>
                <a:srgbClr val="353535"/>
              </a:buClr>
              <a:buSzTx/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US" sz="17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defTabSz="457200">
              <a:spcBef>
                <a:spcPts val="1000"/>
              </a:spcBef>
              <a:buClr>
                <a:srgbClr val="353535"/>
              </a:buClr>
              <a:buSzTx/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</a:p>
          <a:p>
            <a:pPr marL="742950" lvl="1" defTabSz="457200">
              <a:spcBef>
                <a:spcPts val="1000"/>
              </a:spcBef>
              <a:buClr>
                <a:srgbClr val="353535"/>
              </a:buClr>
              <a:buSzTx/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Results &amp; Evaluation of  Test Result </a:t>
            </a:r>
            <a:endParaRPr lang="en-US" sz="17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457200">
              <a:spcBef>
                <a:spcPts val="1000"/>
              </a:spcBef>
              <a:buClr>
                <a:srgbClr val="353535"/>
              </a:buClr>
              <a:buSzTx/>
              <a:buFont typeface="Wingdings 3" charset="2"/>
              <a:buChar char=""/>
            </a:pPr>
            <a:r>
              <a:rPr lang="en-US" sz="19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 Future </a:t>
            </a:r>
            <a:r>
              <a:rPr lang="en-US" sz="1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en-US" sz="19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457200">
              <a:spcBef>
                <a:spcPts val="1000"/>
              </a:spcBef>
              <a:buClr>
                <a:srgbClr val="353535"/>
              </a:buClr>
              <a:buSzTx/>
              <a:buFont typeface="Wingdings 3" charset="2"/>
              <a:buChar char=""/>
            </a:pPr>
            <a:r>
              <a:rPr lang="en-US" sz="1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262904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268" y="2535382"/>
            <a:ext cx="9053465" cy="132343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Forte" panose="03060902040502070203" pitchFamily="66" charset="0"/>
                <a:ea typeface="+mj-ea"/>
                <a:cs typeface="Times New Roman" panose="02020603050405020304" pitchFamily="18" charset="0"/>
              </a:rPr>
              <a:t>Thank </a:t>
            </a:r>
            <a:r>
              <a:rPr lang="en-US" sz="8000" kern="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Forte" panose="03060902040502070203" pitchFamily="66" charset="0"/>
                <a:ea typeface="+mj-ea"/>
                <a:cs typeface="Times New Roman" panose="02020603050405020304" pitchFamily="18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676249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1" y="7938"/>
            <a:ext cx="9090599" cy="1143000"/>
          </a:xfrm>
        </p:spPr>
        <p:txBody>
          <a:bodyPr anchor="t">
            <a:normAutofit/>
          </a:bodyPr>
          <a:lstStyle/>
          <a:p>
            <a:pPr marL="0" lvl="0" algn="l">
              <a:spcBef>
                <a:spcPts val="0"/>
              </a:spcBef>
              <a:defRPr/>
            </a:pPr>
            <a:r>
              <a:rPr lang="en-US" b="1" i="1" kern="0" dirty="0">
                <a:ln>
                  <a:solidFill>
                    <a:prstClr val="black">
                      <a:lumMod val="95000"/>
                      <a:lumOff val="5000"/>
                    </a:prst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b="1" i="1" kern="0" dirty="0" smtClean="0">
                <a:ln>
                  <a:solidFill>
                    <a:prstClr val="black">
                      <a:lumMod val="95000"/>
                      <a:lumOff val="5000"/>
                    </a:prst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4400" b="1" i="1" kern="0" dirty="0" smtClean="0">
                <a:ln>
                  <a:solidFill>
                    <a:prstClr val="black">
                      <a:lumMod val="95000"/>
                      <a:lumOff val="5000"/>
                    </a:prst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latin typeface="+mn-lt"/>
                <a:cs typeface="Times New Roman" panose="02020603050405020304" pitchFamily="18" charset="0"/>
              </a:rPr>
              <a:t>Introduction</a:t>
            </a:r>
            <a:endParaRPr lang="en-US" i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685800"/>
            <a:ext cx="8229600" cy="6170143"/>
          </a:xfrm>
        </p:spPr>
        <p:txBody>
          <a:bodyPr/>
          <a:lstStyle/>
          <a:p>
            <a:pPr marL="0" lvl="0" indent="0" defTabSz="457200">
              <a:spcBef>
                <a:spcPts val="1000"/>
              </a:spcBef>
              <a:buClr>
                <a:srgbClr val="353535"/>
              </a:buClr>
              <a:buNone/>
            </a:pPr>
            <a:endParaRPr lang="en-US" sz="30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457200">
              <a:spcBef>
                <a:spcPts val="1000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</a:t>
            </a:r>
            <a:r>
              <a:rPr lang="en-US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</a:p>
          <a:p>
            <a:pPr lvl="1" defTabSz="457200">
              <a:spcBef>
                <a:spcPts val="1000"/>
              </a:spcBef>
              <a:buClr>
                <a:srgbClr val="353535"/>
              </a:buClr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sign language? </a:t>
            </a:r>
            <a:endParaRPr lang="en-US" sz="25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457200">
              <a:spcBef>
                <a:spcPts val="1000"/>
              </a:spcBef>
              <a:buClr>
                <a:srgbClr val="353535"/>
              </a:buClr>
              <a:buFont typeface="Arial" panose="020B0604020202020204" pitchFamily="34" charset="0"/>
              <a:buChar char="•"/>
            </a:pPr>
            <a:r>
              <a:rPr lang="en-US" sz="25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of this language </a:t>
            </a:r>
            <a:endParaRPr lang="en-US" sz="2400" b="1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457200">
              <a:spcBef>
                <a:spcPts val="1000"/>
              </a:spcBef>
              <a:buClr>
                <a:srgbClr val="353535"/>
              </a:buClr>
              <a:buSzTx/>
              <a:buFont typeface="Wingdings 3" charset="2"/>
              <a:buChar char=""/>
            </a:pPr>
            <a:r>
              <a:rPr lang="en-US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Sign Language Recognition Works?</a:t>
            </a:r>
            <a:endParaRPr lang="en-US" sz="3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defTabSz="457200">
              <a:spcBef>
                <a:spcPts val="1000"/>
              </a:spcBef>
              <a:buClr>
                <a:srgbClr val="353535"/>
              </a:buClr>
              <a:buSzTx/>
              <a:buFont typeface="Arial" panose="020B0604020202020204" pitchFamily="34" charset="0"/>
              <a:buChar char="•"/>
            </a:pPr>
            <a:r>
              <a:rPr lang="en-US" sz="25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 of hand and position of various manual and non-manual features</a:t>
            </a:r>
          </a:p>
          <a:p>
            <a:pPr marL="742950" lvl="1" defTabSz="457200">
              <a:spcBef>
                <a:spcPts val="1000"/>
              </a:spcBef>
              <a:buClr>
                <a:srgbClr val="353535"/>
              </a:buClr>
              <a:buSzTx/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5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btaining features</a:t>
            </a:r>
          </a:p>
          <a:p>
            <a:pPr marL="742950" lvl="1" defTabSz="457200">
              <a:spcBef>
                <a:spcPts val="1000"/>
              </a:spcBef>
              <a:buClr>
                <a:srgbClr val="353535"/>
              </a:buClr>
              <a:buSzTx/>
              <a:buFont typeface="Arial" panose="020B0604020202020204" pitchFamily="34" charset="0"/>
              <a:buChar char="•"/>
            </a:pPr>
            <a:r>
              <a:rPr lang="en-US" sz="25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Classifying signs with the features</a:t>
            </a:r>
            <a:endParaRPr lang="en-US" sz="2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457200">
              <a:spcBef>
                <a:spcPts val="1000"/>
              </a:spcBef>
              <a:buClr>
                <a:srgbClr val="353535"/>
              </a:buClr>
              <a:buSzTx/>
              <a:buFont typeface="Wingdings 3" charset="2"/>
              <a:buChar char=""/>
            </a:pPr>
            <a:r>
              <a:rPr lang="en-US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Sign </a:t>
            </a:r>
            <a:r>
              <a:rPr lang="en-US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lang="en-US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r>
              <a:rPr lang="en-US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defTabSz="457200">
              <a:spcBef>
                <a:spcPts val="1000"/>
              </a:spcBef>
              <a:buClr>
                <a:srgbClr val="353535"/>
              </a:buClr>
              <a:buSzTx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with signers</a:t>
            </a:r>
            <a:r>
              <a:rPr lang="en-US" sz="25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457200">
              <a:spcBef>
                <a:spcPts val="1000"/>
              </a:spcBef>
              <a:buClr>
                <a:srgbClr val="353535"/>
              </a:buClr>
              <a:buSz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26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938"/>
            <a:ext cx="8686800" cy="1143000"/>
          </a:xfrm>
        </p:spPr>
        <p:txBody>
          <a:bodyPr anchor="t">
            <a:normAutofit/>
          </a:bodyPr>
          <a:lstStyle/>
          <a:p>
            <a:pPr marL="0" lvl="0" algn="l">
              <a:spcBef>
                <a:spcPts val="0"/>
              </a:spcBef>
              <a:defRPr/>
            </a:pPr>
            <a:r>
              <a:rPr lang="en-US" sz="4400" b="1" i="1" kern="0" dirty="0" smtClean="0">
                <a:ln>
                  <a:solidFill>
                    <a:prstClr val="black">
                      <a:lumMod val="95000"/>
                      <a:lumOff val="5000"/>
                    </a:prst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latin typeface="+mn-lt"/>
                <a:ea typeface="+mn-ea"/>
                <a:cs typeface="Times New Roman" panose="02020603050405020304" pitchFamily="18" charset="0"/>
              </a:rPr>
              <a:t>  Objectives</a:t>
            </a:r>
            <a:endParaRPr lang="en-US" i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736600"/>
            <a:ext cx="8229600" cy="5388008"/>
          </a:xfrm>
        </p:spPr>
        <p:txBody>
          <a:bodyPr/>
          <a:lstStyle/>
          <a:p>
            <a:pPr marL="0" indent="0" defTabSz="457200">
              <a:spcBef>
                <a:spcPts val="1000"/>
              </a:spcBef>
              <a:buClr>
                <a:srgbClr val="353535"/>
              </a:buClr>
              <a:buNone/>
            </a:pPr>
            <a:endParaRPr lang="en-US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>
              <a:spcBef>
                <a:spcPts val="1000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noises from 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353535"/>
              </a:buClr>
              <a:buSzTx/>
              <a:buFont typeface="Wingdings 3" charset="2"/>
              <a:buChar char=""/>
            </a:pP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 one handed signs</a:t>
            </a:r>
            <a:endParaRPr lang="en-US" b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457200">
              <a:spcBef>
                <a:spcPts val="1000"/>
              </a:spcBef>
              <a:buClr>
                <a:srgbClr val="353535"/>
              </a:buClr>
              <a:buSzTx/>
              <a:buFont typeface="Wingdings 3" charset="2"/>
              <a:buChar char=""/>
            </a:pP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</a:t>
            </a:r>
            <a:r>
              <a:rPr 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HOG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 from hand shapes</a:t>
            </a:r>
          </a:p>
          <a:p>
            <a:pPr marL="342900" indent="-342900" defTabSz="457200">
              <a:spcBef>
                <a:spcPts val="1000"/>
              </a:spcBef>
              <a:buClr>
                <a:srgbClr val="353535"/>
              </a:buClr>
              <a:buSzTx/>
              <a:buFont typeface="Wingdings 3" charset="2"/>
              <a:buChar char="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ecognize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signs through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457200">
              <a:spcBef>
                <a:spcPts val="1000"/>
              </a:spcBef>
              <a:buClr>
                <a:srgbClr val="353535"/>
              </a:buClr>
              <a:buSzTx/>
              <a:buNone/>
            </a:pP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defTabSz="457200">
              <a:spcBef>
                <a:spcPts val="1000"/>
              </a:spcBef>
              <a:buClr>
                <a:srgbClr val="353535"/>
              </a:buClr>
              <a:buFont typeface="Arial" panose="020B0604020202020204" pitchFamily="34" charset="0"/>
              <a:buChar char="•"/>
            </a:pPr>
            <a:endParaRPr lang="en-US" sz="2400" b="1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defTabSz="457200">
              <a:spcBef>
                <a:spcPts val="1000"/>
              </a:spcBef>
              <a:buClr>
                <a:srgbClr val="353535"/>
              </a:buClr>
              <a:buFont typeface="Arial" panose="020B0604020202020204" pitchFamily="34" charset="0"/>
              <a:buChar char="•"/>
            </a:pPr>
            <a:endParaRPr lang="en-US" sz="2400" b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defTabSz="457200">
              <a:spcBef>
                <a:spcPts val="1000"/>
              </a:spcBef>
              <a:buClr>
                <a:srgbClr val="353535"/>
              </a:buClr>
              <a:buFont typeface="Arial" panose="020B0604020202020204" pitchFamily="34" charset="0"/>
              <a:buChar char="•"/>
            </a:pPr>
            <a:endParaRPr lang="en-US" sz="2400" b="1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defTabSz="457200">
              <a:spcBef>
                <a:spcPts val="1000"/>
              </a:spcBef>
              <a:buClr>
                <a:srgbClr val="353535"/>
              </a:buClr>
              <a:buFont typeface="Arial" panose="020B0604020202020204" pitchFamily="34" charset="0"/>
              <a:buChar char="•"/>
            </a:pPr>
            <a:endParaRPr lang="en-US" sz="2400" b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defTabSz="457200">
              <a:spcBef>
                <a:spcPts val="1000"/>
              </a:spcBef>
              <a:buClr>
                <a:srgbClr val="353535"/>
              </a:buClr>
              <a:buFont typeface="Arial" panose="020B0604020202020204" pitchFamily="34" charset="0"/>
              <a:buChar char="•"/>
            </a:pPr>
            <a:endParaRPr lang="en-US" sz="2400" b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06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657" y="12726"/>
            <a:ext cx="9129914" cy="1146568"/>
          </a:xfrm>
        </p:spPr>
        <p:txBody>
          <a:bodyPr>
            <a:normAutofit/>
          </a:bodyPr>
          <a:lstStyle/>
          <a:p>
            <a:pPr algn="l"/>
            <a:r>
              <a:rPr lang="en-US" b="1" i="1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  Background </a:t>
            </a:r>
            <a:r>
              <a:rPr lang="en-US" b="1" i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Study </a:t>
            </a:r>
            <a:endParaRPr lang="en-US" i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7900"/>
            <a:ext cx="8153400" cy="4876800"/>
          </a:xfrm>
        </p:spPr>
        <p:txBody>
          <a:bodyPr/>
          <a:lstStyle/>
          <a:p>
            <a:pPr marL="342900" lvl="0" indent="-342900" defTabSz="457200">
              <a:spcBef>
                <a:spcPts val="1000"/>
              </a:spcBef>
              <a:buClr>
                <a:srgbClr val="353535"/>
              </a:buClr>
              <a:buSzTx/>
              <a:buFont typeface="Wingdings 3" charset="2"/>
              <a:buChar char=""/>
            </a:pPr>
            <a:endParaRPr lang="en-US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457200">
              <a:spcBef>
                <a:spcPts val="1000"/>
              </a:spcBef>
              <a:buClr>
                <a:srgbClr val="353535"/>
              </a:buClr>
              <a:buSzTx/>
              <a:buFont typeface="Wingdings 3" charset="2"/>
              <a:buChar char=""/>
            </a:pPr>
            <a:r>
              <a:rPr lang="en-US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 Techniques </a:t>
            </a:r>
            <a:r>
              <a:rPr lang="en-US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Language Recognition</a:t>
            </a:r>
            <a:endParaRPr lang="en-US" sz="3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defTabSz="457200">
              <a:spcBef>
                <a:spcPts val="1000"/>
              </a:spcBef>
              <a:buClr>
                <a:srgbClr val="353535"/>
              </a:buClr>
              <a:buSzTx/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Calibri"/>
              </a:rPr>
              <a:t>Hidden Markov </a:t>
            </a:r>
            <a:r>
              <a:rPr lang="en-US" dirty="0" smtClean="0">
                <a:latin typeface="Times New Roman"/>
                <a:ea typeface="Calibri"/>
              </a:rPr>
              <a:t>Model</a:t>
            </a:r>
            <a:endParaRPr lang="en-US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defTabSz="457200">
              <a:spcBef>
                <a:spcPts val="1000"/>
              </a:spcBef>
              <a:buClr>
                <a:srgbClr val="353535"/>
              </a:buClr>
              <a:buSzTx/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Calibri"/>
              </a:rPr>
              <a:t>Normalized Cross </a:t>
            </a:r>
            <a:r>
              <a:rPr lang="en-US" dirty="0" smtClean="0">
                <a:latin typeface="Times New Roman"/>
                <a:ea typeface="Calibri"/>
              </a:rPr>
              <a:t>Correlation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defTabSz="457200">
              <a:spcBef>
                <a:spcPts val="1000"/>
              </a:spcBef>
              <a:buClr>
                <a:srgbClr val="353535"/>
              </a:buClr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 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Image Segmentation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defTabSz="457200">
              <a:spcBef>
                <a:spcPts val="1000"/>
              </a:spcBef>
              <a:buClr>
                <a:srgbClr val="353535"/>
              </a:buClr>
              <a:buSz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 of Features </a:t>
            </a:r>
          </a:p>
          <a:p>
            <a:pPr marL="742950" lvl="1" defTabSz="457200">
              <a:spcBef>
                <a:spcPts val="1000"/>
              </a:spcBef>
              <a:buClr>
                <a:srgbClr val="353535"/>
              </a:buClr>
              <a:buSzTx/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/>
                <a:ea typeface="Calibri"/>
              </a:rPr>
              <a:t>K-means </a:t>
            </a:r>
            <a:r>
              <a:rPr lang="en-US" dirty="0">
                <a:latin typeface="Times New Roman"/>
                <a:ea typeface="Calibri"/>
              </a:rPr>
              <a:t>C</a:t>
            </a:r>
            <a:r>
              <a:rPr lang="en-US" dirty="0" smtClean="0">
                <a:latin typeface="Times New Roman"/>
                <a:ea typeface="Calibri"/>
              </a:rPr>
              <a:t>lustering 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400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45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41" y="13494"/>
            <a:ext cx="9039519" cy="1027906"/>
          </a:xfrm>
        </p:spPr>
        <p:txBody>
          <a:bodyPr anchor="t">
            <a:normAutofit/>
          </a:bodyPr>
          <a:lstStyle/>
          <a:p>
            <a:pPr algn="l"/>
            <a:r>
              <a:rPr lang="en-US" sz="4000" b="1" i="1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lang="en-US" b="1" i="1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 Background </a:t>
            </a:r>
            <a:r>
              <a:rPr lang="en-US" b="1" i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Study (Cont’d)</a:t>
            </a:r>
            <a:endParaRPr lang="en-US" i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675111"/>
              </p:ext>
            </p:extLst>
          </p:nvPr>
        </p:nvGraphicFramePr>
        <p:xfrm>
          <a:off x="685800" y="1064488"/>
          <a:ext cx="8458200" cy="55649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33600"/>
                <a:gridCol w="2819400"/>
                <a:gridCol w="1905000"/>
                <a:gridCol w="1600200"/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Authors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Title of  Paper</a:t>
                      </a:r>
                    </a:p>
                    <a:p>
                      <a:pPr algn="ctr"/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Methodologies</a:t>
                      </a:r>
                    </a:p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Detected Sign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Language</a:t>
                      </a:r>
                      <a:endParaRPr lang="en-US" sz="20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4780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Kaushik Deb, Helena </a:t>
                      </a:r>
                      <a:r>
                        <a:rPr lang="en-US" sz="1800" b="0" i="0" u="none" strike="noStrik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Parvin</a:t>
                      </a:r>
                      <a:r>
                        <a:rPr lang="en-US" sz="1800" b="0" i="0" u="none" strike="noStrik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Mony</a:t>
                      </a:r>
                      <a:r>
                        <a:rPr lang="en-US" sz="1800" b="0" i="0" u="none" strike="noStrik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&amp; </a:t>
                      </a:r>
                      <a:r>
                        <a:rPr lang="en-US" sz="1800" b="0" i="0" u="none" strike="noStrike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Sujan</a:t>
                      </a:r>
                      <a:r>
                        <a:rPr lang="en-US" sz="1800" b="0" i="0" u="none" strike="noStrik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Chowdhury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Two-Handed Sign Language Recognition for Bangla Character</a:t>
                      </a:r>
                    </a:p>
                    <a:p>
                      <a:pPr algn="ctr"/>
                      <a:r>
                        <a:rPr lang="en-US" sz="1800" b="0" i="0" u="none" strike="noStrik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Using Normalized Cross Correlation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Normalized Cross Correlation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Bengali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3256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baseline="0" dirty="0" err="1" smtClean="0">
                          <a:latin typeface="Times New Roman"/>
                        </a:rPr>
                        <a:t>Sakshi</a:t>
                      </a:r>
                      <a:r>
                        <a:rPr lang="en-US" sz="1800" b="0" i="0" u="none" strike="noStrike" baseline="0" dirty="0" smtClean="0">
                          <a:latin typeface="Times New Roman"/>
                        </a:rPr>
                        <a:t> Goyal, </a:t>
                      </a:r>
                      <a:r>
                        <a:rPr lang="en-US" sz="1800" b="0" i="0" u="none" strike="noStrike" baseline="0" dirty="0" err="1" smtClean="0">
                          <a:latin typeface="Times New Roman"/>
                        </a:rPr>
                        <a:t>Ishita</a:t>
                      </a:r>
                      <a:r>
                        <a:rPr lang="en-US" sz="1800" b="0" i="0" u="none" strike="noStrike" baseline="0" dirty="0" smtClean="0">
                          <a:latin typeface="Times New Roman"/>
                        </a:rPr>
                        <a:t> Sharma, </a:t>
                      </a:r>
                      <a:r>
                        <a:rPr lang="en-US" sz="1800" b="0" i="0" u="none" strike="noStrike" baseline="0" dirty="0" err="1" smtClean="0">
                          <a:latin typeface="Times New Roman"/>
                        </a:rPr>
                        <a:t>Shanu</a:t>
                      </a:r>
                      <a:r>
                        <a:rPr lang="en-US" sz="1800" b="0" i="0" u="none" strike="noStrike" baseline="0" dirty="0" smtClean="0">
                          <a:latin typeface="Times New Roman"/>
                        </a:rPr>
                        <a:t> Sharma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baseline="0" dirty="0" smtClean="0">
                          <a:latin typeface="Times New Roman"/>
                        </a:rPr>
                        <a:t>Sign Language Recognition System For Deaf And Dumb People</a:t>
                      </a:r>
                      <a:endParaRPr lang="en-US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SIFT (Scale</a:t>
                      </a:r>
                    </a:p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Invariance Fourier Transform) algorithm.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Indian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5011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Md. </a:t>
                      </a: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Atiqur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Rahman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Ahsan-Ul-Ambia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and Md. </a:t>
                      </a: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Aktaruzzaman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Recognition Static Hand Gestures of Alphabet</a:t>
                      </a:r>
                    </a:p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in ASL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Artificial</a:t>
                      </a:r>
                    </a:p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Neural Network (ANN)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American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582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399"/>
            <a:ext cx="8686800" cy="1198402"/>
          </a:xfrm>
        </p:spPr>
        <p:txBody>
          <a:bodyPr/>
          <a:lstStyle/>
          <a:p>
            <a:pPr algn="l"/>
            <a:r>
              <a:rPr lang="en-US" sz="4400" b="1" i="1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  Proposed </a:t>
            </a:r>
            <a:r>
              <a:rPr lang="en-US" sz="4400" b="1" i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System</a:t>
            </a:r>
            <a:endParaRPr lang="en-US" i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013014"/>
            <a:ext cx="8229600" cy="5844986"/>
          </a:xfrm>
        </p:spPr>
        <p:txBody>
          <a:bodyPr>
            <a:norm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353535"/>
              </a:buClr>
              <a:buSzTx/>
              <a:buFont typeface="Wingdings 3" charset="2"/>
              <a:buChar char=""/>
            </a:pPr>
            <a:endParaRPr lang="en-US" sz="26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457200">
              <a:spcBef>
                <a:spcPts val="1000"/>
              </a:spcBef>
              <a:buClr>
                <a:srgbClr val="353535"/>
              </a:buClr>
              <a:buSzTx/>
              <a:buFont typeface="Wingdings 3" charset="2"/>
              <a:buChar char=""/>
            </a:pPr>
            <a:r>
              <a:rPr lang="en-US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1179576" lvl="2" indent="-457200" algn="just">
              <a:buClrTx/>
              <a:buFont typeface="Arial" pitchFamily="34" charset="0"/>
              <a:buChar char="•"/>
            </a:pPr>
            <a:r>
              <a:rPr lang="en-US" sz="25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Ease of communication between hearing and speech impaired people</a:t>
            </a:r>
            <a:r>
              <a:rPr lang="en-US" sz="25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and the people who do not understand the sign language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008" indent="0">
              <a:buNone/>
            </a:pPr>
            <a:endParaRPr lang="en-US" sz="2200" dirty="0" smtClean="0"/>
          </a:p>
          <a:p>
            <a:pPr marL="342900" lvl="0" indent="-342900" defTabSz="457200">
              <a:spcBef>
                <a:spcPts val="1000"/>
              </a:spcBef>
              <a:buClr>
                <a:srgbClr val="353535"/>
              </a:buClr>
              <a:buSzTx/>
              <a:buFont typeface="Wingdings 3" charset="2"/>
              <a:buChar char=""/>
            </a:pPr>
            <a:r>
              <a:rPr lang="en-US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</a:t>
            </a:r>
            <a:r>
              <a:rPr lang="en-US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roposal</a:t>
            </a:r>
          </a:p>
          <a:p>
            <a:pPr marL="1115568" lvl="2" indent="-457200" defTabSz="457200">
              <a:spcBef>
                <a:spcPts val="1000"/>
              </a:spcBef>
              <a:buClr>
                <a:srgbClr val="353535"/>
              </a:buClr>
              <a:buFont typeface="Arial" pitchFamily="34" charset="0"/>
              <a:buChar char="•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 the images</a:t>
            </a:r>
          </a:p>
          <a:p>
            <a:pPr marL="1115568" lvl="2" indent="-457200" defTabSz="457200">
              <a:spcBef>
                <a:spcPts val="1000"/>
              </a:spcBef>
              <a:buClr>
                <a:srgbClr val="353535"/>
              </a:buClr>
              <a:buFont typeface="Arial" pitchFamily="34" charset="0"/>
              <a:buChar char="•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 the features</a:t>
            </a:r>
          </a:p>
          <a:p>
            <a:pPr marL="1115568" lvl="2" indent="-457200" defTabSz="457200">
              <a:spcBef>
                <a:spcPts val="1000"/>
              </a:spcBef>
              <a:buClr>
                <a:srgbClr val="353535"/>
              </a:buClr>
              <a:buFont typeface="Arial" pitchFamily="34" charset="0"/>
              <a:buChar char="•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Classifier</a:t>
            </a:r>
          </a:p>
          <a:p>
            <a:pPr marL="1115568" lvl="2" indent="-457200" defTabSz="457200">
              <a:spcBef>
                <a:spcPts val="1000"/>
              </a:spcBef>
              <a:buClr>
                <a:srgbClr val="353535"/>
              </a:buClr>
              <a:buFont typeface="Arial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of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signs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5568" lvl="2" indent="-457200" defTabSz="457200">
              <a:spcBef>
                <a:spcPts val="1000"/>
              </a:spcBef>
              <a:buClr>
                <a:srgbClr val="353535"/>
              </a:buClr>
              <a:buFont typeface="Arial" pitchFamily="34" charset="0"/>
              <a:buChar char="•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8368" lvl="2" indent="0" defTabSz="457200">
              <a:spcBef>
                <a:spcPts val="1000"/>
              </a:spcBef>
              <a:buClr>
                <a:srgbClr val="353535"/>
              </a:buClr>
              <a:buNone/>
            </a:pPr>
            <a:endParaRPr lang="en-US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701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535"/>
            <a:ext cx="8686800" cy="1135330"/>
          </a:xfrm>
        </p:spPr>
        <p:txBody>
          <a:bodyPr/>
          <a:lstStyle/>
          <a:p>
            <a:pPr algn="l"/>
            <a:r>
              <a:rPr lang="en-US" sz="4400" b="1" i="1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  Proposed </a:t>
            </a:r>
            <a:r>
              <a:rPr lang="en-US" sz="4400" b="1" i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System (Cont’d) </a:t>
            </a:r>
            <a:endParaRPr lang="en-US" i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805" y="1104900"/>
            <a:ext cx="8528773" cy="5715000"/>
          </a:xfrm>
        </p:spPr>
        <p:txBody>
          <a:bodyPr/>
          <a:lstStyle/>
          <a:p>
            <a:pPr lvl="0" defTabSz="457200"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30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US" sz="3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block </a:t>
            </a:r>
            <a:r>
              <a:rPr lang="en-US" sz="30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pPr marL="0" lvl="0" indent="0" defTabSz="457200">
              <a:spcBef>
                <a:spcPts val="0"/>
              </a:spcBef>
              <a:buClrTx/>
              <a:buSzTx/>
              <a:buNone/>
            </a:pP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dirty="0"/>
          </a:p>
        </p:txBody>
      </p:sp>
      <p:sp>
        <p:nvSpPr>
          <p:cNvPr id="4" name="Rounded Rectangle 3" hidden="1"/>
          <p:cNvSpPr/>
          <p:nvPr/>
        </p:nvSpPr>
        <p:spPr>
          <a:xfrm>
            <a:off x="533400" y="1814945"/>
            <a:ext cx="1905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82700" y="2146300"/>
            <a:ext cx="1524000" cy="9906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Input Image (RGB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)</a:t>
            </a:r>
            <a:endParaRPr lang="en-US" sz="1600" dirty="0"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63900" y="2146300"/>
            <a:ext cx="1524000" cy="9906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Noise Filter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245100" y="2146300"/>
            <a:ext cx="1524000" cy="9906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Image Segmentation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226300" y="2146300"/>
            <a:ext cx="1524000" cy="9906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Convert to binary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226300" y="3670300"/>
            <a:ext cx="1524000" cy="9906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Detect Canny Edges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45100" y="3670300"/>
            <a:ext cx="1524000" cy="9906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Extract HOG Features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263900" y="3670300"/>
            <a:ext cx="1524000" cy="9906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Input Matrix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282700" y="3670300"/>
            <a:ext cx="1524000" cy="9906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Target Matrix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263900" y="5118100"/>
            <a:ext cx="1524000" cy="9906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Classify with KNN classifier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245100" y="5118100"/>
            <a:ext cx="1524000" cy="9906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Recognized Sign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Arrow Connector 19"/>
          <p:cNvCxnSpPr>
            <a:stCxn id="5" idx="3"/>
            <a:endCxn id="8" idx="1"/>
          </p:cNvCxnSpPr>
          <p:nvPr/>
        </p:nvCxnSpPr>
        <p:spPr>
          <a:xfrm>
            <a:off x="2806700" y="2641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9" idx="1"/>
          </p:cNvCxnSpPr>
          <p:nvPr/>
        </p:nvCxnSpPr>
        <p:spPr>
          <a:xfrm>
            <a:off x="4787900" y="2641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769100" y="2624282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11" idx="0"/>
          </p:cNvCxnSpPr>
          <p:nvPr/>
        </p:nvCxnSpPr>
        <p:spPr>
          <a:xfrm>
            <a:off x="7988300" y="31369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1"/>
            <a:endCxn id="12" idx="3"/>
          </p:cNvCxnSpPr>
          <p:nvPr/>
        </p:nvCxnSpPr>
        <p:spPr>
          <a:xfrm flipH="1">
            <a:off x="6769100" y="4165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1"/>
            <a:endCxn id="13" idx="3"/>
          </p:cNvCxnSpPr>
          <p:nvPr/>
        </p:nvCxnSpPr>
        <p:spPr>
          <a:xfrm flipH="1">
            <a:off x="4787900" y="4165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2"/>
            <a:endCxn id="17" idx="0"/>
          </p:cNvCxnSpPr>
          <p:nvPr/>
        </p:nvCxnSpPr>
        <p:spPr>
          <a:xfrm>
            <a:off x="4025900" y="46609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3"/>
            <a:endCxn id="18" idx="1"/>
          </p:cNvCxnSpPr>
          <p:nvPr/>
        </p:nvCxnSpPr>
        <p:spPr>
          <a:xfrm>
            <a:off x="4787900" y="5613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4" idx="2"/>
            <a:endCxn id="17" idx="1"/>
          </p:cNvCxnSpPr>
          <p:nvPr/>
        </p:nvCxnSpPr>
        <p:spPr>
          <a:xfrm rot="16200000" flipH="1">
            <a:off x="2178050" y="4527550"/>
            <a:ext cx="952500" cy="1219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479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90600"/>
          </a:xfrm>
        </p:spPr>
        <p:txBody>
          <a:bodyPr/>
          <a:lstStyle/>
          <a:p>
            <a:pPr algn="l"/>
            <a:r>
              <a:rPr lang="en-US" sz="4400" b="1" i="1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  Proposed </a:t>
            </a:r>
            <a:r>
              <a:rPr lang="en-US" sz="4400" b="1" i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System (Cont’d) </a:t>
            </a:r>
            <a:endParaRPr lang="en-US" i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604" y="838200"/>
            <a:ext cx="8649393" cy="6019800"/>
          </a:xfrm>
        </p:spPr>
        <p:txBody>
          <a:bodyPr/>
          <a:lstStyle/>
          <a:p>
            <a:pPr lvl="0" defTabSz="457200"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sz="3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 of the proposed </a:t>
            </a:r>
            <a:r>
              <a:rPr lang="en-US" sz="30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sz="30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lowchart: Terminator 4"/>
          <p:cNvSpPr/>
          <p:nvPr/>
        </p:nvSpPr>
        <p:spPr>
          <a:xfrm>
            <a:off x="2768600" y="1514478"/>
            <a:ext cx="3383280" cy="36576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lowchart: Terminator 5"/>
          <p:cNvSpPr/>
          <p:nvPr/>
        </p:nvSpPr>
        <p:spPr>
          <a:xfrm>
            <a:off x="2717800" y="6238875"/>
            <a:ext cx="3383280" cy="36576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dirty="0"/>
          </a:p>
        </p:txBody>
      </p:sp>
      <p:sp>
        <p:nvSpPr>
          <p:cNvPr id="7" name="Parallelogram 6"/>
          <p:cNvSpPr/>
          <p:nvPr/>
        </p:nvSpPr>
        <p:spPr>
          <a:xfrm>
            <a:off x="2717800" y="2194563"/>
            <a:ext cx="3383280" cy="36576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  <a:endParaRPr lang="en-US" sz="1400" b="1" dirty="0"/>
          </a:p>
        </p:txBody>
      </p:sp>
      <p:sp>
        <p:nvSpPr>
          <p:cNvPr id="8" name="Parallelogram 7"/>
          <p:cNvSpPr/>
          <p:nvPr/>
        </p:nvSpPr>
        <p:spPr>
          <a:xfrm>
            <a:off x="2717800" y="5564823"/>
            <a:ext cx="3383280" cy="36576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the Recognized Signs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717800" y="2868615"/>
            <a:ext cx="338328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 Image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717800" y="3542667"/>
            <a:ext cx="338328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 Canny Edges from Binary Images</a:t>
            </a:r>
            <a:endParaRPr lang="en-US" sz="1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717800" y="4216719"/>
            <a:ext cx="338328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 Features from Different Images and Separate Them</a:t>
            </a:r>
            <a:endParaRPr lang="en-US" sz="1300" dirty="0"/>
          </a:p>
        </p:txBody>
      </p:sp>
      <p:sp>
        <p:nvSpPr>
          <p:cNvPr id="12" name="Rectangle 11"/>
          <p:cNvSpPr/>
          <p:nvPr/>
        </p:nvSpPr>
        <p:spPr>
          <a:xfrm>
            <a:off x="2717800" y="4890771"/>
            <a:ext cx="338328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and Recognition by KNN</a:t>
            </a:r>
            <a:endParaRPr lang="en-US" sz="1400" dirty="0"/>
          </a:p>
        </p:txBody>
      </p:sp>
      <p:cxnSp>
        <p:nvCxnSpPr>
          <p:cNvPr id="37" name="Curved Connector 36"/>
          <p:cNvCxnSpPr>
            <a:stCxn id="5" idx="2"/>
            <a:endCxn id="7" idx="1"/>
          </p:cNvCxnSpPr>
          <p:nvPr/>
        </p:nvCxnSpPr>
        <p:spPr>
          <a:xfrm rot="5400000">
            <a:off x="4300538" y="2034860"/>
            <a:ext cx="314325" cy="50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4"/>
            <a:endCxn id="9" idx="0"/>
          </p:cNvCxnSpPr>
          <p:nvPr/>
        </p:nvCxnSpPr>
        <p:spPr>
          <a:xfrm>
            <a:off x="4409440" y="2560323"/>
            <a:ext cx="0" cy="308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2"/>
            <a:endCxn id="10" idx="0"/>
          </p:cNvCxnSpPr>
          <p:nvPr/>
        </p:nvCxnSpPr>
        <p:spPr>
          <a:xfrm>
            <a:off x="4409440" y="3234375"/>
            <a:ext cx="0" cy="308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2"/>
            <a:endCxn id="11" idx="0"/>
          </p:cNvCxnSpPr>
          <p:nvPr/>
        </p:nvCxnSpPr>
        <p:spPr>
          <a:xfrm>
            <a:off x="4409440" y="3908427"/>
            <a:ext cx="0" cy="308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2"/>
            <a:endCxn id="12" idx="0"/>
          </p:cNvCxnSpPr>
          <p:nvPr/>
        </p:nvCxnSpPr>
        <p:spPr>
          <a:xfrm>
            <a:off x="4409440" y="4582479"/>
            <a:ext cx="0" cy="308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2" idx="2"/>
            <a:endCxn id="8" idx="0"/>
          </p:cNvCxnSpPr>
          <p:nvPr/>
        </p:nvCxnSpPr>
        <p:spPr>
          <a:xfrm>
            <a:off x="4409440" y="5256531"/>
            <a:ext cx="0" cy="308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8" idx="4"/>
            <a:endCxn id="6" idx="0"/>
          </p:cNvCxnSpPr>
          <p:nvPr/>
        </p:nvCxnSpPr>
        <p:spPr>
          <a:xfrm>
            <a:off x="4409440" y="5930583"/>
            <a:ext cx="0" cy="308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782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870</TotalTime>
  <Words>1098</Words>
  <Application>Microsoft Office PowerPoint</Application>
  <PresentationFormat>On-screen Show (4:3)</PresentationFormat>
  <Paragraphs>200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Forte</vt:lpstr>
      <vt:lpstr>Times New Roman</vt:lpstr>
      <vt:lpstr>Vrinda</vt:lpstr>
      <vt:lpstr>Wingdings</vt:lpstr>
      <vt:lpstr>Wingdings 3</vt:lpstr>
      <vt:lpstr>Office Theme</vt:lpstr>
      <vt:lpstr>PowerPoint Presentation</vt:lpstr>
      <vt:lpstr>  Outlines </vt:lpstr>
      <vt:lpstr>  Introduction</vt:lpstr>
      <vt:lpstr>  Objectives</vt:lpstr>
      <vt:lpstr>  Background Study </vt:lpstr>
      <vt:lpstr>  Background Study (Cont’d)</vt:lpstr>
      <vt:lpstr>  Proposed System</vt:lpstr>
      <vt:lpstr>  Proposed System (Cont’d) </vt:lpstr>
      <vt:lpstr>  Proposed System (Cont’d) </vt:lpstr>
      <vt:lpstr>  Experimental Result</vt:lpstr>
      <vt:lpstr>  Experimental Result (Cont’d)</vt:lpstr>
      <vt:lpstr>  Experimental Result (Cont’d)</vt:lpstr>
      <vt:lpstr>  Experimental Result (Cont’d)</vt:lpstr>
      <vt:lpstr>  Experimental Result (Cont’d)</vt:lpstr>
      <vt:lpstr>  Experimental Result (Cont’d)</vt:lpstr>
      <vt:lpstr>  Experimental Result (Cont’d)</vt:lpstr>
      <vt:lpstr>  Experimental Result (Cont’d)</vt:lpstr>
      <vt:lpstr>  Conclusion and Future Plan</vt:lpstr>
      <vt:lpstr> Key 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Tow</dc:creator>
  <cp:lastModifiedBy>Ze Ro</cp:lastModifiedBy>
  <cp:revision>143</cp:revision>
  <dcterms:created xsi:type="dcterms:W3CDTF">2018-07-27T21:30:14Z</dcterms:created>
  <dcterms:modified xsi:type="dcterms:W3CDTF">2018-11-22T14:47:54Z</dcterms:modified>
</cp:coreProperties>
</file>