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2" r:id="rId7"/>
    <p:sldId id="261" r:id="rId8"/>
    <p:sldId id="263" r:id="rId9"/>
    <p:sldId id="264" r:id="rId10"/>
    <p:sldId id="265" r:id="rId11"/>
    <p:sldId id="266" r:id="rId12"/>
    <p:sldId id="267" r:id="rId13"/>
    <p:sldId id="268" r:id="rId14"/>
    <p:sldId id="273" r:id="rId15"/>
    <p:sldId id="269" r:id="rId16"/>
    <p:sldId id="271" r:id="rId17"/>
    <p:sldId id="270" r:id="rId18"/>
    <p:sldId id="274" r:id="rId19"/>
    <p:sldId id="275" r:id="rId20"/>
    <p:sldId id="276" r:id="rId21"/>
    <p:sldId id="277" r:id="rId22"/>
    <p:sldId id="285" r:id="rId23"/>
    <p:sldId id="279" r:id="rId24"/>
    <p:sldId id="280" r:id="rId25"/>
    <p:sldId id="281" r:id="rId26"/>
    <p:sldId id="282" r:id="rId27"/>
    <p:sldId id="283" r:id="rId28"/>
    <p:sldId id="284" r:id="rId29"/>
    <p:sldId id="286" r:id="rId30"/>
    <p:sldId id="287" r:id="rId31"/>
    <p:sldId id="288" r:id="rId32"/>
    <p:sldId id="28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新垣 貴也e207088A" userId="a783aa09e9fcb00e" providerId="LiveId" clId="{080F8C9A-F542-43E7-9A20-39A344DB5447}"/>
    <pc:docChg chg="undo custSel addSld delSld modSld">
      <pc:chgData name="新垣 貴也e207088A" userId="a783aa09e9fcb00e" providerId="LiveId" clId="{080F8C9A-F542-43E7-9A20-39A344DB5447}" dt="2023-04-13T11:58:58.039" v="696" actId="1035"/>
      <pc:docMkLst>
        <pc:docMk/>
      </pc:docMkLst>
      <pc:sldChg chg="add del">
        <pc:chgData name="新垣 貴也e207088A" userId="a783aa09e9fcb00e" providerId="LiveId" clId="{080F8C9A-F542-43E7-9A20-39A344DB5447}" dt="2023-04-10T13:11:11.499" v="624"/>
        <pc:sldMkLst>
          <pc:docMk/>
          <pc:sldMk cId="2188913246" sldId="278"/>
        </pc:sldMkLst>
      </pc:sldChg>
      <pc:sldChg chg="modSp del mod">
        <pc:chgData name="新垣 貴也e207088A" userId="a783aa09e9fcb00e" providerId="LiveId" clId="{080F8C9A-F542-43E7-9A20-39A344DB5447}" dt="2023-04-10T13:10:37.030" v="621" actId="2696"/>
        <pc:sldMkLst>
          <pc:docMk/>
          <pc:sldMk cId="2829822689" sldId="278"/>
        </pc:sldMkLst>
        <pc:spChg chg="mod">
          <ac:chgData name="新垣 貴也e207088A" userId="a783aa09e9fcb00e" providerId="LiveId" clId="{080F8C9A-F542-43E7-9A20-39A344DB5447}" dt="2023-04-10T13:10:27.867" v="620" actId="20577"/>
          <ac:spMkLst>
            <pc:docMk/>
            <pc:sldMk cId="2829822689" sldId="278"/>
            <ac:spMk id="2" creationId="{289D5818-9E1F-ED7A-7A62-01F45D477FD8}"/>
          </ac:spMkLst>
        </pc:spChg>
      </pc:sldChg>
      <pc:sldChg chg="addSp modSp mod">
        <pc:chgData name="新垣 貴也e207088A" userId="a783aa09e9fcb00e" providerId="LiveId" clId="{080F8C9A-F542-43E7-9A20-39A344DB5447}" dt="2023-04-13T11:58:58.039" v="696" actId="1035"/>
        <pc:sldMkLst>
          <pc:docMk/>
          <pc:sldMk cId="2327196437" sldId="280"/>
        </pc:sldMkLst>
        <pc:picChg chg="mod">
          <ac:chgData name="新垣 貴也e207088A" userId="a783aa09e9fcb00e" providerId="LiveId" clId="{080F8C9A-F542-43E7-9A20-39A344DB5447}" dt="2023-04-13T11:58:58.039" v="696" actId="1035"/>
          <ac:picMkLst>
            <pc:docMk/>
            <pc:sldMk cId="2327196437" sldId="280"/>
            <ac:picMk id="6146" creationId="{728B1863-365B-FCBD-4E7F-723C44398D30}"/>
          </ac:picMkLst>
        </pc:picChg>
        <pc:cxnChg chg="add mod">
          <ac:chgData name="新垣 貴也e207088A" userId="a783aa09e9fcb00e" providerId="LiveId" clId="{080F8C9A-F542-43E7-9A20-39A344DB5447}" dt="2023-04-13T11:58:45.428" v="691" actId="11529"/>
          <ac:cxnSpMkLst>
            <pc:docMk/>
            <pc:sldMk cId="2327196437" sldId="280"/>
            <ac:cxnSpMk id="8" creationId="{8FB23B09-0329-66E5-CF1D-2E5A873F28DA}"/>
          </ac:cxnSpMkLst>
        </pc:cxnChg>
        <pc:cxnChg chg="add mod">
          <ac:chgData name="新垣 貴也e207088A" userId="a783aa09e9fcb00e" providerId="LiveId" clId="{080F8C9A-F542-43E7-9A20-39A344DB5447}" dt="2023-04-13T11:58:54.500" v="695" actId="14100"/>
          <ac:cxnSpMkLst>
            <pc:docMk/>
            <pc:sldMk cId="2327196437" sldId="280"/>
            <ac:cxnSpMk id="9" creationId="{C9054461-96BD-6683-7EDA-F9AADB8BE739}"/>
          </ac:cxnSpMkLst>
        </pc:cxnChg>
      </pc:sldChg>
      <pc:sldChg chg="modSp new mod">
        <pc:chgData name="新垣 貴也e207088A" userId="a783aa09e9fcb00e" providerId="LiveId" clId="{080F8C9A-F542-43E7-9A20-39A344DB5447}" dt="2023-04-10T12:52:23.934" v="40" actId="122"/>
        <pc:sldMkLst>
          <pc:docMk/>
          <pc:sldMk cId="1930974457" sldId="286"/>
        </pc:sldMkLst>
        <pc:spChg chg="mod">
          <ac:chgData name="新垣 貴也e207088A" userId="a783aa09e9fcb00e" providerId="LiveId" clId="{080F8C9A-F542-43E7-9A20-39A344DB5447}" dt="2023-04-10T12:52:23.934" v="40" actId="122"/>
          <ac:spMkLst>
            <pc:docMk/>
            <pc:sldMk cId="1930974457" sldId="286"/>
            <ac:spMk id="2" creationId="{9CF2D508-E379-7F8E-7DBD-26B72F831CBE}"/>
          </ac:spMkLst>
        </pc:spChg>
        <pc:spChg chg="mod">
          <ac:chgData name="新垣 貴也e207088A" userId="a783aa09e9fcb00e" providerId="LiveId" clId="{080F8C9A-F542-43E7-9A20-39A344DB5447}" dt="2023-04-10T12:52:21.719" v="39" actId="122"/>
          <ac:spMkLst>
            <pc:docMk/>
            <pc:sldMk cId="1930974457" sldId="286"/>
            <ac:spMk id="3" creationId="{C5CC8AA6-3C59-DA7F-348B-E31919E1D109}"/>
          </ac:spMkLst>
        </pc:spChg>
      </pc:sldChg>
      <pc:sldChg chg="modSp new mod">
        <pc:chgData name="新垣 貴也e207088A" userId="a783aa09e9fcb00e" providerId="LiveId" clId="{080F8C9A-F542-43E7-9A20-39A344DB5447}" dt="2023-04-10T13:07:45.701" v="537" actId="20577"/>
        <pc:sldMkLst>
          <pc:docMk/>
          <pc:sldMk cId="1440978885" sldId="287"/>
        </pc:sldMkLst>
        <pc:spChg chg="mod">
          <ac:chgData name="新垣 貴也e207088A" userId="a783aa09e9fcb00e" providerId="LiveId" clId="{080F8C9A-F542-43E7-9A20-39A344DB5447}" dt="2023-04-10T12:58:53.366" v="129" actId="20577"/>
          <ac:spMkLst>
            <pc:docMk/>
            <pc:sldMk cId="1440978885" sldId="287"/>
            <ac:spMk id="2" creationId="{D74114C5-90FF-188C-5F8C-4610103895D6}"/>
          </ac:spMkLst>
        </pc:spChg>
        <pc:spChg chg="mod">
          <ac:chgData name="新垣 貴也e207088A" userId="a783aa09e9fcb00e" providerId="LiveId" clId="{080F8C9A-F542-43E7-9A20-39A344DB5447}" dt="2023-04-10T13:07:45.701" v="537" actId="20577"/>
          <ac:spMkLst>
            <pc:docMk/>
            <pc:sldMk cId="1440978885" sldId="287"/>
            <ac:spMk id="3" creationId="{8D232604-F6E4-B31A-A16D-ADDB6E0405E3}"/>
          </ac:spMkLst>
        </pc:spChg>
      </pc:sldChg>
      <pc:sldChg chg="addSp delSp modSp new mod modAnim">
        <pc:chgData name="新垣 貴也e207088A" userId="a783aa09e9fcb00e" providerId="LiveId" clId="{080F8C9A-F542-43E7-9A20-39A344DB5447}" dt="2023-04-10T13:10:22.571" v="613"/>
        <pc:sldMkLst>
          <pc:docMk/>
          <pc:sldMk cId="3224031081" sldId="288"/>
        </pc:sldMkLst>
        <pc:spChg chg="mod">
          <ac:chgData name="新垣 貴也e207088A" userId="a783aa09e9fcb00e" providerId="LiveId" clId="{080F8C9A-F542-43E7-9A20-39A344DB5447}" dt="2023-04-10T13:05:06.513" v="365" actId="20577"/>
          <ac:spMkLst>
            <pc:docMk/>
            <pc:sldMk cId="3224031081" sldId="288"/>
            <ac:spMk id="2" creationId="{91C01254-171A-07D6-0F0C-07819C715D4D}"/>
          </ac:spMkLst>
        </pc:spChg>
        <pc:spChg chg="mod">
          <ac:chgData name="新垣 貴也e207088A" userId="a783aa09e9fcb00e" providerId="LiveId" clId="{080F8C9A-F542-43E7-9A20-39A344DB5447}" dt="2023-04-10T13:08:56.578" v="545" actId="1076"/>
          <ac:spMkLst>
            <pc:docMk/>
            <pc:sldMk cId="3224031081" sldId="288"/>
            <ac:spMk id="3" creationId="{987910BE-CAF4-92B6-345E-9D96721962CB}"/>
          </ac:spMkLst>
        </pc:spChg>
        <pc:spChg chg="add del mod">
          <ac:chgData name="新垣 貴也e207088A" userId="a783aa09e9fcb00e" providerId="LiveId" clId="{080F8C9A-F542-43E7-9A20-39A344DB5447}" dt="2023-04-10T13:10:22.571" v="613"/>
          <ac:spMkLst>
            <pc:docMk/>
            <pc:sldMk cId="3224031081" sldId="288"/>
            <ac:spMk id="4" creationId="{FFC170B2-01AB-0E1E-333E-AC7BA3271BC8}"/>
          </ac:spMkLst>
        </pc:spChg>
        <pc:spChg chg="add mod">
          <ac:chgData name="新垣 貴也e207088A" userId="a783aa09e9fcb00e" providerId="LiveId" clId="{080F8C9A-F542-43E7-9A20-39A344DB5447}" dt="2023-04-10T13:09:28.002" v="574" actId="20577"/>
          <ac:spMkLst>
            <pc:docMk/>
            <pc:sldMk cId="3224031081" sldId="288"/>
            <ac:spMk id="5" creationId="{A4068680-131A-DB2F-5593-C0C18E5A1CC6}"/>
          </ac:spMkLst>
        </pc:spChg>
        <pc:spChg chg="add mod">
          <ac:chgData name="新垣 貴也e207088A" userId="a783aa09e9fcb00e" providerId="LiveId" clId="{080F8C9A-F542-43E7-9A20-39A344DB5447}" dt="2023-04-10T13:10:15.015" v="610" actId="20577"/>
          <ac:spMkLst>
            <pc:docMk/>
            <pc:sldMk cId="3224031081" sldId="288"/>
            <ac:spMk id="6" creationId="{7197E1C9-3D30-5BCE-2CFE-F4D034ED4849}"/>
          </ac:spMkLst>
        </pc:spChg>
      </pc:sldChg>
      <pc:sldChg chg="modSp new mod">
        <pc:chgData name="新垣 貴也e207088A" userId="a783aa09e9fcb00e" providerId="LiveId" clId="{080F8C9A-F542-43E7-9A20-39A344DB5447}" dt="2023-04-10T13:12:25.369" v="688" actId="122"/>
        <pc:sldMkLst>
          <pc:docMk/>
          <pc:sldMk cId="1638960905" sldId="289"/>
        </pc:sldMkLst>
        <pc:spChg chg="mod">
          <ac:chgData name="新垣 貴也e207088A" userId="a783aa09e9fcb00e" providerId="LiveId" clId="{080F8C9A-F542-43E7-9A20-39A344DB5447}" dt="2023-04-10T13:11:45.399" v="655" actId="20577"/>
          <ac:spMkLst>
            <pc:docMk/>
            <pc:sldMk cId="1638960905" sldId="289"/>
            <ac:spMk id="2" creationId="{CCB60A48-725F-DA90-9D6B-A5CF7A308B83}"/>
          </ac:spMkLst>
        </pc:spChg>
        <pc:spChg chg="mod">
          <ac:chgData name="新垣 貴也e207088A" userId="a783aa09e9fcb00e" providerId="LiveId" clId="{080F8C9A-F542-43E7-9A20-39A344DB5447}" dt="2023-04-10T13:12:25.369" v="688" actId="122"/>
          <ac:spMkLst>
            <pc:docMk/>
            <pc:sldMk cId="1638960905" sldId="289"/>
            <ac:spMk id="3" creationId="{EE127D02-C444-4A85-844D-3938698FDE33}"/>
          </ac:spMkLst>
        </pc:spChg>
      </pc:sldChg>
      <pc:sldChg chg="new del">
        <pc:chgData name="新垣 貴也e207088A" userId="a783aa09e9fcb00e" providerId="LiveId" clId="{080F8C9A-F542-43E7-9A20-39A344DB5447}" dt="2023-04-10T13:11:22.578" v="625" actId="2696"/>
        <pc:sldMkLst>
          <pc:docMk/>
          <pc:sldMk cId="2316907514" sldId="289"/>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ja-JP" altLang="en-US"/>
              <a:t>マスター タイトルの書式設定</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E0C56528-3B8A-4AAF-918A-F1F1CFC38D70}" type="datetimeFigureOut">
              <a:rPr kumimoji="1" lang="ja-JP" altLang="en-US" smtClean="0"/>
              <a:t>2023/4/13</a:t>
            </a:fld>
            <a:endParaRPr kumimoji="1" lang="ja-JP" alt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kumimoji="1" lang="ja-JP" alt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381570CE-A9AC-4589-B828-2A3BD9E2307C}" type="slidenum">
              <a:rPr kumimoji="1" lang="ja-JP" altLang="en-US" smtClean="0"/>
              <a:t>‹#›</a:t>
            </a:fld>
            <a:endParaRPr kumimoji="1" lang="ja-JP" alt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20611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0C56528-3B8A-4AAF-918A-F1F1CFC38D70}" type="datetimeFigureOut">
              <a:rPr kumimoji="1" lang="ja-JP" altLang="en-US" smtClean="0"/>
              <a:t>2023/4/13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1570CE-A9AC-4589-B828-2A3BD9E2307C}" type="slidenum">
              <a:rPr kumimoji="1" lang="ja-JP" altLang="en-US" smtClean="0"/>
              <a:t>‹#›</a:t>
            </a:fld>
            <a:endParaRPr kumimoji="1" lang="ja-JP" altLang="en-US"/>
          </a:p>
        </p:txBody>
      </p:sp>
    </p:spTree>
    <p:extLst>
      <p:ext uri="{BB962C8B-B14F-4D97-AF65-F5344CB8AC3E}">
        <p14:creationId xmlns:p14="http://schemas.microsoft.com/office/powerpoint/2010/main" val="3290253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0C56528-3B8A-4AAF-918A-F1F1CFC38D70}" type="datetimeFigureOut">
              <a:rPr kumimoji="1" lang="ja-JP" altLang="en-US" smtClean="0"/>
              <a:t>2023/4/13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1570CE-A9AC-4589-B828-2A3BD9E2307C}" type="slidenum">
              <a:rPr kumimoji="1" lang="ja-JP" altLang="en-US" smtClean="0"/>
              <a:t>‹#›</a:t>
            </a:fld>
            <a:endParaRPr kumimoji="1" lang="ja-JP" altLang="en-US"/>
          </a:p>
        </p:txBody>
      </p:sp>
    </p:spTree>
    <p:extLst>
      <p:ext uri="{BB962C8B-B14F-4D97-AF65-F5344CB8AC3E}">
        <p14:creationId xmlns:p14="http://schemas.microsoft.com/office/powerpoint/2010/main" val="1063950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0C56528-3B8A-4AAF-918A-F1F1CFC38D70}" type="datetimeFigureOut">
              <a:rPr kumimoji="1" lang="ja-JP" altLang="en-US" smtClean="0"/>
              <a:t>2023/4/13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1570CE-A9AC-4589-B828-2A3BD9E2307C}" type="slidenum">
              <a:rPr kumimoji="1" lang="ja-JP" altLang="en-US" smtClean="0"/>
              <a:t>‹#›</a:t>
            </a:fld>
            <a:endParaRPr kumimoji="1" lang="ja-JP" alt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842268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0C56528-3B8A-4AAF-918A-F1F1CFC38D70}" type="datetimeFigureOut">
              <a:rPr kumimoji="1" lang="ja-JP" altLang="en-US" smtClean="0"/>
              <a:t>2023/4/13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1570CE-A9AC-4589-B828-2A3BD9E2307C}" type="slidenum">
              <a:rPr kumimoji="1" lang="ja-JP" altLang="en-US" smtClean="0"/>
              <a:t>‹#›</a:t>
            </a:fld>
            <a:endParaRPr kumimoji="1" lang="ja-JP" altLang="en-US"/>
          </a:p>
        </p:txBody>
      </p:sp>
    </p:spTree>
    <p:extLst>
      <p:ext uri="{BB962C8B-B14F-4D97-AF65-F5344CB8AC3E}">
        <p14:creationId xmlns:p14="http://schemas.microsoft.com/office/powerpoint/2010/main" val="2882937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ja-JP" altLang="en-US"/>
              <a:t>マスター タイトルの書式設定</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E0C56528-3B8A-4AAF-918A-F1F1CFC38D70}" type="datetimeFigureOut">
              <a:rPr kumimoji="1" lang="ja-JP" altLang="en-US" smtClean="0"/>
              <a:t>2023/4/13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81570CE-A9AC-4589-B828-2A3BD9E2307C}" type="slidenum">
              <a:rPr kumimoji="1" lang="ja-JP" altLang="en-US" smtClean="0"/>
              <a:t>‹#›</a:t>
            </a:fld>
            <a:endParaRPr kumimoji="1" lang="ja-JP" altLang="en-US"/>
          </a:p>
        </p:txBody>
      </p:sp>
    </p:spTree>
    <p:extLst>
      <p:ext uri="{BB962C8B-B14F-4D97-AF65-F5344CB8AC3E}">
        <p14:creationId xmlns:p14="http://schemas.microsoft.com/office/powerpoint/2010/main" val="2713400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ja-JP" altLang="en-US"/>
              <a:t>マスター タイトルの書式設定</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E0C56528-3B8A-4AAF-918A-F1F1CFC38D70}" type="datetimeFigureOut">
              <a:rPr kumimoji="1" lang="ja-JP" altLang="en-US" smtClean="0"/>
              <a:t>2023/4/13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81570CE-A9AC-4589-B828-2A3BD9E2307C}" type="slidenum">
              <a:rPr kumimoji="1" lang="ja-JP" altLang="en-US" smtClean="0"/>
              <a:t>‹#›</a:t>
            </a:fld>
            <a:endParaRPr kumimoji="1" lang="ja-JP" altLang="en-US"/>
          </a:p>
        </p:txBody>
      </p:sp>
    </p:spTree>
    <p:extLst>
      <p:ext uri="{BB962C8B-B14F-4D97-AF65-F5344CB8AC3E}">
        <p14:creationId xmlns:p14="http://schemas.microsoft.com/office/powerpoint/2010/main" val="52847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ja-JP" altLang="en-US"/>
              <a:t>マスター タイトルの書式設定</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0C56528-3B8A-4AAF-918A-F1F1CFC38D70}" type="datetimeFigureOut">
              <a:rPr kumimoji="1" lang="ja-JP" altLang="en-US" smtClean="0"/>
              <a:t>2023/4/13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1570CE-A9AC-4589-B828-2A3BD9E2307C}" type="slidenum">
              <a:rPr kumimoji="1" lang="ja-JP" altLang="en-US" smtClean="0"/>
              <a:t>‹#›</a:t>
            </a:fld>
            <a:endParaRPr kumimoji="1" lang="ja-JP" altLang="en-US"/>
          </a:p>
        </p:txBody>
      </p:sp>
    </p:spTree>
    <p:extLst>
      <p:ext uri="{BB962C8B-B14F-4D97-AF65-F5344CB8AC3E}">
        <p14:creationId xmlns:p14="http://schemas.microsoft.com/office/powerpoint/2010/main" val="1033482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ja-JP" altLang="en-US"/>
              <a:t>マスター タイトルの書式設定</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0C56528-3B8A-4AAF-918A-F1F1CFC38D70}" type="datetimeFigureOut">
              <a:rPr kumimoji="1" lang="ja-JP" altLang="en-US" smtClean="0"/>
              <a:t>2023/4/13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1570CE-A9AC-4589-B828-2A3BD9E2307C}" type="slidenum">
              <a:rPr kumimoji="1" lang="ja-JP" altLang="en-US" smtClean="0"/>
              <a:t>‹#›</a:t>
            </a:fld>
            <a:endParaRPr kumimoji="1" lang="ja-JP" altLang="en-US"/>
          </a:p>
        </p:txBody>
      </p:sp>
    </p:spTree>
    <p:extLst>
      <p:ext uri="{BB962C8B-B14F-4D97-AF65-F5344CB8AC3E}">
        <p14:creationId xmlns:p14="http://schemas.microsoft.com/office/powerpoint/2010/main" val="22263568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BE1619-341F-91B3-F1F7-8896438FAAE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4FDF308-8E07-B145-A7C3-ADB8F7F0D48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EBCEDE1-D454-7F34-A38D-7D42E4908CD8}"/>
              </a:ext>
            </a:extLst>
          </p:cNvPr>
          <p:cNvSpPr>
            <a:spLocks noGrp="1"/>
          </p:cNvSpPr>
          <p:nvPr>
            <p:ph type="dt" sz="half" idx="10"/>
          </p:nvPr>
        </p:nvSpPr>
        <p:spPr/>
        <p:txBody>
          <a:bodyPr/>
          <a:lstStyle/>
          <a:p>
            <a:fld id="{E0C56528-3B8A-4AAF-918A-F1F1CFC38D70}" type="datetimeFigureOut">
              <a:rPr kumimoji="1" lang="ja-JP" altLang="en-US" smtClean="0"/>
              <a:t>2023/4/13</a:t>
            </a:fld>
            <a:endParaRPr kumimoji="1" lang="ja-JP" altLang="en-US"/>
          </a:p>
        </p:txBody>
      </p:sp>
      <p:sp>
        <p:nvSpPr>
          <p:cNvPr id="5" name="フッター プレースホルダー 4">
            <a:extLst>
              <a:ext uri="{FF2B5EF4-FFF2-40B4-BE49-F238E27FC236}">
                <a16:creationId xmlns:a16="http://schemas.microsoft.com/office/drawing/2014/main" id="{EC0F2427-7B28-CF4D-DF07-65AAC16F4E7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1BF39E4-304E-3DA0-8CA5-C9B5AE1461AB}"/>
              </a:ext>
            </a:extLst>
          </p:cNvPr>
          <p:cNvSpPr>
            <a:spLocks noGrp="1"/>
          </p:cNvSpPr>
          <p:nvPr>
            <p:ph type="sldNum" sz="quarter" idx="12"/>
          </p:nvPr>
        </p:nvSpPr>
        <p:spPr/>
        <p:txBody>
          <a:bodyPr/>
          <a:lstStyle/>
          <a:p>
            <a:fld id="{381570CE-A9AC-4589-B828-2A3BD9E2307C}" type="slidenum">
              <a:rPr kumimoji="1" lang="ja-JP" altLang="en-US" smtClean="0"/>
              <a:t>‹#›</a:t>
            </a:fld>
            <a:endParaRPr kumimoji="1" lang="ja-JP" altLang="en-US"/>
          </a:p>
        </p:txBody>
      </p:sp>
    </p:spTree>
    <p:extLst>
      <p:ext uri="{BB962C8B-B14F-4D97-AF65-F5344CB8AC3E}">
        <p14:creationId xmlns:p14="http://schemas.microsoft.com/office/powerpoint/2010/main" val="1523557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0C56528-3B8A-4AAF-918A-F1F1CFC38D70}" type="datetimeFigureOut">
              <a:rPr kumimoji="1" lang="ja-JP" altLang="en-US" smtClean="0"/>
              <a:t>2023/4/13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1570CE-A9AC-4589-B828-2A3BD9E2307C}" type="slidenum">
              <a:rPr kumimoji="1" lang="ja-JP" altLang="en-US" smtClean="0"/>
              <a:t>‹#›</a:t>
            </a:fld>
            <a:endParaRPr kumimoji="1" lang="ja-JP" altLang="en-US"/>
          </a:p>
        </p:txBody>
      </p:sp>
    </p:spTree>
    <p:extLst>
      <p:ext uri="{BB962C8B-B14F-4D97-AF65-F5344CB8AC3E}">
        <p14:creationId xmlns:p14="http://schemas.microsoft.com/office/powerpoint/2010/main" val="1745312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0C56528-3B8A-4AAF-918A-F1F1CFC38D70}" type="datetimeFigureOut">
              <a:rPr kumimoji="1" lang="ja-JP" altLang="en-US" smtClean="0"/>
              <a:t>2023/4/13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1570CE-A9AC-4589-B828-2A3BD9E2307C}" type="slidenum">
              <a:rPr kumimoji="1" lang="ja-JP" altLang="en-US" smtClean="0"/>
              <a:t>‹#›</a:t>
            </a:fld>
            <a:endParaRPr kumimoji="1" lang="ja-JP" altLang="en-US"/>
          </a:p>
        </p:txBody>
      </p:sp>
    </p:spTree>
    <p:extLst>
      <p:ext uri="{BB962C8B-B14F-4D97-AF65-F5344CB8AC3E}">
        <p14:creationId xmlns:p14="http://schemas.microsoft.com/office/powerpoint/2010/main" val="3791268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ja-JP" altLang="en-US"/>
              <a:t>マスター タイトルの書式設定</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0C56528-3B8A-4AAF-918A-F1F1CFC38D70}" type="datetimeFigureOut">
              <a:rPr kumimoji="1" lang="ja-JP" altLang="en-US" smtClean="0"/>
              <a:t>2023/4/13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1570CE-A9AC-4589-B828-2A3BD9E2307C}" type="slidenum">
              <a:rPr kumimoji="1" lang="ja-JP" altLang="en-US" smtClean="0"/>
              <a:t>‹#›</a:t>
            </a:fld>
            <a:endParaRPr kumimoji="1" lang="ja-JP" altLang="en-US"/>
          </a:p>
        </p:txBody>
      </p:sp>
    </p:spTree>
    <p:extLst>
      <p:ext uri="{BB962C8B-B14F-4D97-AF65-F5344CB8AC3E}">
        <p14:creationId xmlns:p14="http://schemas.microsoft.com/office/powerpoint/2010/main" val="677951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Content Placeholder 3"/>
          <p:cNvSpPr>
            <a:spLocks noGrp="1"/>
          </p:cNvSpPr>
          <p:nvPr>
            <p:ph sz="quarter" idx="13"/>
          </p:nvPr>
        </p:nvSpPr>
        <p:spPr>
          <a:xfrm>
            <a:off x="685802" y="2861733"/>
            <a:ext cx="5088712" cy="2512852"/>
          </a:xfrm>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3" name="Content Placeholder 5"/>
          <p:cNvSpPr>
            <a:spLocks noGrp="1"/>
          </p:cNvSpPr>
          <p:nvPr>
            <p:ph sz="quarter" idx="14"/>
          </p:nvPr>
        </p:nvSpPr>
        <p:spPr>
          <a:xfrm>
            <a:off x="5993969" y="2861733"/>
            <a:ext cx="5088713" cy="2512852"/>
          </a:xfrm>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0C56528-3B8A-4AAF-918A-F1F1CFC38D70}" type="datetimeFigureOut">
              <a:rPr kumimoji="1" lang="ja-JP" altLang="en-US" smtClean="0"/>
              <a:t>2023/4/13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81570CE-A9AC-4589-B828-2A3BD9E2307C}" type="slidenum">
              <a:rPr kumimoji="1" lang="ja-JP" altLang="en-US" smtClean="0"/>
              <a:t>‹#›</a:t>
            </a:fld>
            <a:endParaRPr kumimoji="1" lang="ja-JP" altLang="en-US"/>
          </a:p>
        </p:txBody>
      </p:sp>
    </p:spTree>
    <p:extLst>
      <p:ext uri="{BB962C8B-B14F-4D97-AF65-F5344CB8AC3E}">
        <p14:creationId xmlns:p14="http://schemas.microsoft.com/office/powerpoint/2010/main" val="3597239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0C56528-3B8A-4AAF-918A-F1F1CFC38D70}" type="datetimeFigureOut">
              <a:rPr kumimoji="1" lang="ja-JP" altLang="en-US" smtClean="0"/>
              <a:t>2023/4/13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81570CE-A9AC-4589-B828-2A3BD9E2307C}" type="slidenum">
              <a:rPr kumimoji="1" lang="ja-JP" altLang="en-US" smtClean="0"/>
              <a:t>‹#›</a:t>
            </a:fld>
            <a:endParaRPr kumimoji="1" lang="ja-JP" altLang="en-US"/>
          </a:p>
        </p:txBody>
      </p:sp>
    </p:spTree>
    <p:extLst>
      <p:ext uri="{BB962C8B-B14F-4D97-AF65-F5344CB8AC3E}">
        <p14:creationId xmlns:p14="http://schemas.microsoft.com/office/powerpoint/2010/main" val="2382726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C56528-3B8A-4AAF-918A-F1F1CFC38D70}" type="datetimeFigureOut">
              <a:rPr kumimoji="1" lang="ja-JP" altLang="en-US" smtClean="0"/>
              <a:t>2023/4/13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81570CE-A9AC-4589-B828-2A3BD9E2307C}" type="slidenum">
              <a:rPr kumimoji="1" lang="ja-JP" altLang="en-US" smtClean="0"/>
              <a:t>‹#›</a:t>
            </a:fld>
            <a:endParaRPr kumimoji="1" lang="ja-JP" altLang="en-US"/>
          </a:p>
        </p:txBody>
      </p:sp>
    </p:spTree>
    <p:extLst>
      <p:ext uri="{BB962C8B-B14F-4D97-AF65-F5344CB8AC3E}">
        <p14:creationId xmlns:p14="http://schemas.microsoft.com/office/powerpoint/2010/main" val="785304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ja-JP" altLang="en-US"/>
              <a:t>マスター タイトルの書式設定</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0C56528-3B8A-4AAF-918A-F1F1CFC38D70}" type="datetimeFigureOut">
              <a:rPr kumimoji="1" lang="ja-JP" altLang="en-US" smtClean="0"/>
              <a:t>2023/4/13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1570CE-A9AC-4589-B828-2A3BD9E2307C}" type="slidenum">
              <a:rPr kumimoji="1" lang="ja-JP" altLang="en-US" smtClean="0"/>
              <a:t>‹#›</a:t>
            </a:fld>
            <a:endParaRPr kumimoji="1" lang="ja-JP" altLang="en-US"/>
          </a:p>
        </p:txBody>
      </p:sp>
    </p:spTree>
    <p:extLst>
      <p:ext uri="{BB962C8B-B14F-4D97-AF65-F5344CB8AC3E}">
        <p14:creationId xmlns:p14="http://schemas.microsoft.com/office/powerpoint/2010/main" val="1321069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0C56528-3B8A-4AAF-918A-F1F1CFC38D70}" type="datetimeFigureOut">
              <a:rPr kumimoji="1" lang="ja-JP" altLang="en-US" smtClean="0"/>
              <a:t>2023/4/13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1570CE-A9AC-4589-B828-2A3BD9E2307C}" type="slidenum">
              <a:rPr kumimoji="1" lang="ja-JP" altLang="en-US" smtClean="0"/>
              <a:t>‹#›</a:t>
            </a:fld>
            <a:endParaRPr kumimoji="1" lang="ja-JP" altLang="en-US"/>
          </a:p>
        </p:txBody>
      </p:sp>
    </p:spTree>
    <p:extLst>
      <p:ext uri="{BB962C8B-B14F-4D97-AF65-F5344CB8AC3E}">
        <p14:creationId xmlns:p14="http://schemas.microsoft.com/office/powerpoint/2010/main" val="30952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E0C56528-3B8A-4AAF-918A-F1F1CFC38D70}" type="datetimeFigureOut">
              <a:rPr kumimoji="1" lang="ja-JP" altLang="en-US" smtClean="0"/>
              <a:t>2023/4/13</a:t>
            </a:fld>
            <a:endParaRPr kumimoji="1" lang="ja-JP" alt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kumimoji="1" lang="ja-JP" alt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381570CE-A9AC-4589-B828-2A3BD9E2307C}" type="slidenum">
              <a:rPr kumimoji="1" lang="ja-JP" altLang="en-US" smtClean="0"/>
              <a:t>‹#›</a:t>
            </a:fld>
            <a:endParaRPr kumimoji="1" lang="ja-JP" altLang="en-US"/>
          </a:p>
        </p:txBody>
      </p:sp>
    </p:spTree>
    <p:extLst>
      <p:ext uri="{BB962C8B-B14F-4D97-AF65-F5344CB8AC3E}">
        <p14:creationId xmlns:p14="http://schemas.microsoft.com/office/powerpoint/2010/main" val="18460760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latinLnBrk="0" hangingPunct="1">
        <a:lnSpc>
          <a:spcPct val="90000"/>
        </a:lnSpc>
        <a:spcBef>
          <a:spcPct val="0"/>
        </a:spcBef>
        <a:buNone/>
        <a:defRPr kumimoji="1"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kumimoji="1"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vendays-study.com/computer-literacy/index.html"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jangobrothers.com/"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F03BF1-245B-EC33-90A0-7FF4034FB435}"/>
              </a:ext>
            </a:extLst>
          </p:cNvPr>
          <p:cNvSpPr>
            <a:spLocks noGrp="1"/>
          </p:cNvSpPr>
          <p:nvPr>
            <p:ph type="ctrTitle"/>
          </p:nvPr>
        </p:nvSpPr>
        <p:spPr/>
        <p:txBody>
          <a:bodyPr/>
          <a:lstStyle/>
          <a:p>
            <a:r>
              <a:rPr kumimoji="1" lang="en-US" altLang="ja-JP" dirty="0"/>
              <a:t>Django</a:t>
            </a:r>
            <a:r>
              <a:rPr kumimoji="1" lang="ja-JP" altLang="en-US" dirty="0"/>
              <a:t>レポート</a:t>
            </a:r>
          </a:p>
        </p:txBody>
      </p:sp>
      <p:sp>
        <p:nvSpPr>
          <p:cNvPr id="3" name="字幕 2">
            <a:extLst>
              <a:ext uri="{FF2B5EF4-FFF2-40B4-BE49-F238E27FC236}">
                <a16:creationId xmlns:a16="http://schemas.microsoft.com/office/drawing/2014/main" id="{257099A5-845C-AA91-9085-301070D753F5}"/>
              </a:ext>
            </a:extLst>
          </p:cNvPr>
          <p:cNvSpPr>
            <a:spLocks noGrp="1"/>
          </p:cNvSpPr>
          <p:nvPr>
            <p:ph type="subTitle" idx="1"/>
          </p:nvPr>
        </p:nvSpPr>
        <p:spPr/>
        <p:txBody>
          <a:bodyPr/>
          <a:lstStyle/>
          <a:p>
            <a:r>
              <a:rPr lang="ja-JP" altLang="en-US" dirty="0"/>
              <a:t>新垣貴也</a:t>
            </a:r>
            <a:endParaRPr lang="en-US" altLang="ja-JP" dirty="0"/>
          </a:p>
          <a:p>
            <a:r>
              <a:rPr kumimoji="1" lang="en-US" altLang="ja-JP" dirty="0"/>
              <a:t>2023/4/10</a:t>
            </a:r>
          </a:p>
          <a:p>
            <a:endParaRPr kumimoji="1" lang="ja-JP" altLang="en-US" dirty="0"/>
          </a:p>
        </p:txBody>
      </p:sp>
    </p:spTree>
    <p:extLst>
      <p:ext uri="{BB962C8B-B14F-4D97-AF65-F5344CB8AC3E}">
        <p14:creationId xmlns:p14="http://schemas.microsoft.com/office/powerpoint/2010/main" val="3001928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0C27FA-24F3-9801-D747-6F628C8FE5E9}"/>
              </a:ext>
            </a:extLst>
          </p:cNvPr>
          <p:cNvSpPr>
            <a:spLocks noGrp="1"/>
          </p:cNvSpPr>
          <p:nvPr>
            <p:ph type="title"/>
          </p:nvPr>
        </p:nvSpPr>
        <p:spPr/>
        <p:txBody>
          <a:bodyPr/>
          <a:lstStyle/>
          <a:p>
            <a:r>
              <a:rPr lang="ja-JP" altLang="en-US" b="1" i="0" dirty="0">
                <a:solidFill>
                  <a:srgbClr val="374151"/>
                </a:solidFill>
                <a:effectLst/>
                <a:latin typeface="+mn-ea"/>
                <a:ea typeface="+mn-ea"/>
              </a:rPr>
              <a:t>メールサーバー</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356309DC-E80F-D4C6-1D3A-0E9F1CD82502}"/>
              </a:ext>
            </a:extLst>
          </p:cNvPr>
          <p:cNvSpPr>
            <a:spLocks noGrp="1"/>
          </p:cNvSpPr>
          <p:nvPr>
            <p:ph sz="quarter" idx="13"/>
          </p:nvPr>
        </p:nvSpPr>
        <p:spPr/>
        <p:txBody>
          <a:bodyPr>
            <a:normAutofit/>
          </a:bodyPr>
          <a:lstStyle/>
          <a:p>
            <a:r>
              <a:rPr lang="en-US" altLang="ja-JP" sz="2400" dirty="0">
                <a:solidFill>
                  <a:srgbClr val="374151"/>
                </a:solidFill>
                <a:latin typeface="Söhne"/>
              </a:rPr>
              <a:t>SMTP</a:t>
            </a:r>
            <a:r>
              <a:rPr lang="ja-JP" altLang="en-US" sz="2400" b="0" i="0" dirty="0">
                <a:solidFill>
                  <a:srgbClr val="374151"/>
                </a:solidFill>
                <a:effectLst/>
                <a:latin typeface="Söhne"/>
              </a:rPr>
              <a:t>や</a:t>
            </a:r>
            <a:r>
              <a:rPr lang="en-US" altLang="ja-JP" sz="2400" b="0" i="0" dirty="0">
                <a:solidFill>
                  <a:srgbClr val="374151"/>
                </a:solidFill>
                <a:effectLst/>
                <a:latin typeface="Söhne"/>
              </a:rPr>
              <a:t>POP3</a:t>
            </a:r>
            <a:r>
              <a:rPr lang="ja-JP" altLang="en-US" sz="2400" b="0" i="0" dirty="0">
                <a:solidFill>
                  <a:srgbClr val="374151"/>
                </a:solidFill>
                <a:effectLst/>
                <a:latin typeface="Söhne"/>
              </a:rPr>
              <a:t>、</a:t>
            </a:r>
            <a:r>
              <a:rPr lang="en-US" altLang="ja-JP" sz="2400" b="0" i="0" dirty="0">
                <a:solidFill>
                  <a:srgbClr val="374151"/>
                </a:solidFill>
                <a:effectLst/>
                <a:latin typeface="Söhne"/>
              </a:rPr>
              <a:t>IMAP</a:t>
            </a:r>
            <a:r>
              <a:rPr lang="ja-JP" altLang="en-US" sz="2400" b="0" i="0" dirty="0">
                <a:solidFill>
                  <a:srgbClr val="374151"/>
                </a:solidFill>
                <a:effectLst/>
                <a:latin typeface="Söhne"/>
              </a:rPr>
              <a:t>などのメールプロトコルに基づいた</a:t>
            </a:r>
            <a:r>
              <a:rPr lang="ja-JP" altLang="en-US" sz="2400" b="0" i="0" dirty="0">
                <a:solidFill>
                  <a:schemeClr val="accent1"/>
                </a:solidFill>
                <a:effectLst/>
                <a:latin typeface="Söhne"/>
              </a:rPr>
              <a:t>メールの送受信</a:t>
            </a:r>
            <a:r>
              <a:rPr lang="ja-JP" altLang="en-US" sz="2400" b="0" i="0" dirty="0">
                <a:solidFill>
                  <a:srgbClr val="374151"/>
                </a:solidFill>
                <a:effectLst/>
                <a:latin typeface="Söhne"/>
              </a:rPr>
              <a:t>を担当するシステムの事</a:t>
            </a:r>
            <a:endParaRPr lang="en-US" altLang="ja-JP" sz="2400" b="0" i="0" dirty="0">
              <a:solidFill>
                <a:srgbClr val="374151"/>
              </a:solidFill>
              <a:effectLst/>
              <a:latin typeface="Söhne"/>
            </a:endParaRPr>
          </a:p>
          <a:p>
            <a:endParaRPr kumimoji="1" lang="en-US" altLang="ja-JP" sz="2400" dirty="0">
              <a:solidFill>
                <a:srgbClr val="374151"/>
              </a:solidFill>
              <a:latin typeface="Söhne"/>
            </a:endParaRPr>
          </a:p>
          <a:p>
            <a:pPr marL="0" indent="0">
              <a:buNone/>
            </a:pPr>
            <a:r>
              <a:rPr lang="ja-JP" altLang="en-US" sz="2400" dirty="0">
                <a:solidFill>
                  <a:srgbClr val="374151"/>
                </a:solidFill>
                <a:latin typeface="Söhne"/>
              </a:rPr>
              <a:t>代表的なメールサーバーソフトウェア：</a:t>
            </a:r>
            <a:endParaRPr lang="en-US" altLang="ja-JP" sz="2400" dirty="0">
              <a:solidFill>
                <a:srgbClr val="374151"/>
              </a:solidFill>
              <a:latin typeface="Söhne"/>
            </a:endParaRPr>
          </a:p>
          <a:p>
            <a:pPr marL="0" indent="0">
              <a:buNone/>
            </a:pPr>
            <a:r>
              <a:rPr lang="en-US" altLang="ja-JP" sz="2000" b="1" i="0" dirty="0">
                <a:solidFill>
                  <a:srgbClr val="374151"/>
                </a:solidFill>
                <a:effectLst/>
                <a:latin typeface="Söhne"/>
              </a:rPr>
              <a:t>Sendmail</a:t>
            </a:r>
            <a:r>
              <a:rPr lang="ja-JP" altLang="en-US" sz="2000" b="1" i="0" dirty="0">
                <a:solidFill>
                  <a:srgbClr val="374151"/>
                </a:solidFill>
                <a:effectLst/>
                <a:latin typeface="Söhne"/>
              </a:rPr>
              <a:t>、</a:t>
            </a:r>
            <a:r>
              <a:rPr lang="en-US" altLang="ja-JP" sz="2000" b="1" i="0" dirty="0">
                <a:solidFill>
                  <a:srgbClr val="374151"/>
                </a:solidFill>
                <a:effectLst/>
                <a:latin typeface="Söhne"/>
              </a:rPr>
              <a:t>Postfix</a:t>
            </a:r>
            <a:r>
              <a:rPr lang="ja-JP" altLang="en-US" sz="2000" b="1" i="0" dirty="0">
                <a:solidFill>
                  <a:srgbClr val="374151"/>
                </a:solidFill>
                <a:effectLst/>
                <a:latin typeface="Söhne"/>
              </a:rPr>
              <a:t>、</a:t>
            </a:r>
            <a:r>
              <a:rPr lang="en-US" altLang="ja-JP" sz="2000" b="1" i="0" dirty="0">
                <a:solidFill>
                  <a:srgbClr val="374151"/>
                </a:solidFill>
                <a:effectLst/>
                <a:latin typeface="Söhne"/>
              </a:rPr>
              <a:t>Microsoft Exchange Server</a:t>
            </a:r>
            <a:endParaRPr kumimoji="1" lang="ja-JP" altLang="en-US" sz="2400" b="1" dirty="0"/>
          </a:p>
        </p:txBody>
      </p:sp>
    </p:spTree>
    <p:extLst>
      <p:ext uri="{BB962C8B-B14F-4D97-AF65-F5344CB8AC3E}">
        <p14:creationId xmlns:p14="http://schemas.microsoft.com/office/powerpoint/2010/main" val="1684180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BE71F2-345A-8A66-9899-A9C09B46E30F}"/>
              </a:ext>
            </a:extLst>
          </p:cNvPr>
          <p:cNvSpPr>
            <a:spLocks noGrp="1"/>
          </p:cNvSpPr>
          <p:nvPr>
            <p:ph type="title"/>
          </p:nvPr>
        </p:nvSpPr>
        <p:spPr/>
        <p:txBody>
          <a:bodyPr/>
          <a:lstStyle/>
          <a:p>
            <a:r>
              <a:rPr lang="ja-JP" altLang="en-US" b="1" i="0" dirty="0">
                <a:solidFill>
                  <a:srgbClr val="374151"/>
                </a:solidFill>
                <a:effectLst/>
                <a:latin typeface="+mn-ea"/>
                <a:ea typeface="+mn-ea"/>
              </a:rPr>
              <a:t>データベースサーバー</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2CCA5194-20F6-DE59-58D7-CFBB87DF9E59}"/>
              </a:ext>
            </a:extLst>
          </p:cNvPr>
          <p:cNvSpPr>
            <a:spLocks noGrp="1"/>
          </p:cNvSpPr>
          <p:nvPr>
            <p:ph sz="quarter" idx="13"/>
          </p:nvPr>
        </p:nvSpPr>
        <p:spPr/>
        <p:txBody>
          <a:bodyPr/>
          <a:lstStyle/>
          <a:p>
            <a:r>
              <a:rPr kumimoji="1" lang="ja-JP" altLang="en-US" dirty="0"/>
              <a:t>データ管理システム（</a:t>
            </a:r>
            <a:r>
              <a:rPr kumimoji="1" lang="en-US" altLang="ja-JP" dirty="0"/>
              <a:t>DBMS</a:t>
            </a:r>
            <a:r>
              <a:rPr kumimoji="1" lang="ja-JP" altLang="en-US" dirty="0"/>
              <a:t>）を動作させて、</a:t>
            </a:r>
            <a:r>
              <a:rPr kumimoji="1" lang="ja-JP" altLang="en-US" dirty="0">
                <a:solidFill>
                  <a:schemeClr val="accent1"/>
                </a:solidFill>
              </a:rPr>
              <a:t>データの格納・取得・更新・削除などを行う</a:t>
            </a:r>
            <a:r>
              <a:rPr kumimoji="1" lang="ja-JP" altLang="en-US" dirty="0"/>
              <a:t>ためのシステムの事。</a:t>
            </a:r>
            <a:endParaRPr kumimoji="1" lang="en-US" altLang="ja-JP" dirty="0"/>
          </a:p>
          <a:p>
            <a:endParaRPr lang="en-US" altLang="ja-JP" dirty="0"/>
          </a:p>
          <a:p>
            <a:pPr marL="0" indent="0">
              <a:buNone/>
            </a:pPr>
            <a:r>
              <a:rPr kumimoji="1" lang="ja-JP" altLang="en-US" dirty="0"/>
              <a:t>代表的なデータベースサーバーソフトウェア：</a:t>
            </a:r>
            <a:endParaRPr kumimoji="1" lang="en-US" altLang="ja-JP" dirty="0"/>
          </a:p>
          <a:p>
            <a:pPr marL="0" indent="0">
              <a:buNone/>
            </a:pPr>
            <a:r>
              <a:rPr lang="en-US" altLang="ja-JP" b="1" i="0" dirty="0">
                <a:solidFill>
                  <a:srgbClr val="374151"/>
                </a:solidFill>
                <a:effectLst/>
                <a:latin typeface="Söhne"/>
              </a:rPr>
              <a:t>Oracle Database</a:t>
            </a:r>
            <a:r>
              <a:rPr lang="ja-JP" altLang="en-US" b="1" i="0" dirty="0">
                <a:solidFill>
                  <a:srgbClr val="374151"/>
                </a:solidFill>
                <a:effectLst/>
                <a:latin typeface="Söhne"/>
              </a:rPr>
              <a:t>、</a:t>
            </a:r>
            <a:r>
              <a:rPr lang="en-US" altLang="ja-JP" b="1" i="0" dirty="0">
                <a:solidFill>
                  <a:srgbClr val="374151"/>
                </a:solidFill>
                <a:effectLst/>
                <a:latin typeface="Söhne"/>
              </a:rPr>
              <a:t>Microsoft SQL Server</a:t>
            </a:r>
            <a:r>
              <a:rPr lang="ja-JP" altLang="en-US" b="1" i="0" dirty="0">
                <a:solidFill>
                  <a:srgbClr val="374151"/>
                </a:solidFill>
                <a:effectLst/>
                <a:latin typeface="Söhne"/>
              </a:rPr>
              <a:t>、</a:t>
            </a:r>
            <a:r>
              <a:rPr lang="en-US" altLang="ja-JP" b="1" i="0" dirty="0">
                <a:solidFill>
                  <a:srgbClr val="374151"/>
                </a:solidFill>
                <a:effectLst/>
                <a:latin typeface="Söhne"/>
              </a:rPr>
              <a:t>MySQL</a:t>
            </a:r>
            <a:r>
              <a:rPr lang="ja-JP" altLang="en-US" b="1" i="0" dirty="0">
                <a:solidFill>
                  <a:srgbClr val="374151"/>
                </a:solidFill>
                <a:effectLst/>
                <a:latin typeface="Söhne"/>
              </a:rPr>
              <a:t>、</a:t>
            </a:r>
            <a:r>
              <a:rPr lang="en-US" altLang="ja-JP" b="1" i="0" dirty="0">
                <a:solidFill>
                  <a:srgbClr val="374151"/>
                </a:solidFill>
                <a:effectLst/>
                <a:latin typeface="Söhne"/>
              </a:rPr>
              <a:t>PostgreSQL</a:t>
            </a:r>
            <a:endParaRPr kumimoji="1" lang="ja-JP" altLang="en-US" b="1" dirty="0"/>
          </a:p>
        </p:txBody>
      </p:sp>
    </p:spTree>
    <p:extLst>
      <p:ext uri="{BB962C8B-B14F-4D97-AF65-F5344CB8AC3E}">
        <p14:creationId xmlns:p14="http://schemas.microsoft.com/office/powerpoint/2010/main" val="1189986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ED666-9F16-478E-87DE-9F3AC7E35A84}"/>
              </a:ext>
            </a:extLst>
          </p:cNvPr>
          <p:cNvSpPr>
            <a:spLocks noGrp="1"/>
          </p:cNvSpPr>
          <p:nvPr>
            <p:ph type="title"/>
          </p:nvPr>
        </p:nvSpPr>
        <p:spPr/>
        <p:txBody>
          <a:bodyPr/>
          <a:lstStyle/>
          <a:p>
            <a:r>
              <a:rPr kumimoji="1" lang="ja-JP" altLang="en-US" dirty="0"/>
              <a:t>プロトコル</a:t>
            </a:r>
          </a:p>
        </p:txBody>
      </p:sp>
      <p:sp>
        <p:nvSpPr>
          <p:cNvPr id="3" name="コンテンツ プレースホルダー 2">
            <a:extLst>
              <a:ext uri="{FF2B5EF4-FFF2-40B4-BE49-F238E27FC236}">
                <a16:creationId xmlns:a16="http://schemas.microsoft.com/office/drawing/2014/main" id="{A4216708-A339-1E3A-A873-DC6B587EC72F}"/>
              </a:ext>
            </a:extLst>
          </p:cNvPr>
          <p:cNvSpPr>
            <a:spLocks noGrp="1"/>
          </p:cNvSpPr>
          <p:nvPr>
            <p:ph sz="quarter" idx="13"/>
          </p:nvPr>
        </p:nvSpPr>
        <p:spPr/>
        <p:txBody>
          <a:bodyPr/>
          <a:lstStyle/>
          <a:p>
            <a:r>
              <a:rPr kumimoji="1" lang="ja-JP" altLang="en-US" dirty="0">
                <a:solidFill>
                  <a:schemeClr val="accent1"/>
                </a:solidFill>
              </a:rPr>
              <a:t>通信やデータ交換を行う際の取り決めや規約の事</a:t>
            </a:r>
            <a:r>
              <a:rPr kumimoji="1" lang="ja-JP" altLang="en-US" dirty="0"/>
              <a:t>。</a:t>
            </a:r>
            <a:r>
              <a:rPr lang="ja-JP" altLang="en-US" dirty="0"/>
              <a:t>例えば、異なるコンピュータ間で相互に通信する際は互いに理解できるプロトコルに従う必要がある。</a:t>
            </a:r>
            <a:endParaRPr lang="en-US" altLang="ja-JP" dirty="0"/>
          </a:p>
          <a:p>
            <a:endParaRPr kumimoji="1" lang="en-US" altLang="ja-JP" dirty="0"/>
          </a:p>
          <a:p>
            <a:pPr marL="0" indent="0">
              <a:buNone/>
            </a:pPr>
            <a:r>
              <a:rPr lang="ja-JP" altLang="en-US" dirty="0"/>
              <a:t>代表的なプロトコル：</a:t>
            </a:r>
            <a:endParaRPr lang="en-US" altLang="ja-JP" dirty="0"/>
          </a:p>
          <a:p>
            <a:pPr marL="0" indent="0">
              <a:buNone/>
            </a:pPr>
            <a:r>
              <a:rPr lang="en-US" altLang="ja-JP" b="1" i="0" dirty="0">
                <a:solidFill>
                  <a:srgbClr val="374151"/>
                </a:solidFill>
                <a:effectLst/>
                <a:latin typeface="Söhne"/>
              </a:rPr>
              <a:t>TCP/IP</a:t>
            </a:r>
            <a:r>
              <a:rPr lang="ja-JP" altLang="en-US" b="1" i="0" dirty="0">
                <a:solidFill>
                  <a:srgbClr val="374151"/>
                </a:solidFill>
                <a:effectLst/>
                <a:latin typeface="Söhne"/>
              </a:rPr>
              <a:t>プロトコルや</a:t>
            </a:r>
            <a:r>
              <a:rPr lang="en-US" altLang="ja-JP" b="1" i="0" dirty="0">
                <a:solidFill>
                  <a:srgbClr val="374151"/>
                </a:solidFill>
                <a:effectLst/>
                <a:latin typeface="Söhne"/>
              </a:rPr>
              <a:t>HTTP</a:t>
            </a:r>
            <a:r>
              <a:rPr lang="ja-JP" altLang="en-US" b="1" i="0" dirty="0">
                <a:solidFill>
                  <a:srgbClr val="374151"/>
                </a:solidFill>
                <a:effectLst/>
                <a:latin typeface="Söhne"/>
              </a:rPr>
              <a:t>プロトコル、また重要なデータ交換には</a:t>
            </a:r>
            <a:r>
              <a:rPr lang="en-US" altLang="ja-JP" b="1" i="0" dirty="0">
                <a:solidFill>
                  <a:srgbClr val="374151"/>
                </a:solidFill>
                <a:effectLst/>
                <a:latin typeface="Söhne"/>
              </a:rPr>
              <a:t>https</a:t>
            </a:r>
            <a:r>
              <a:rPr lang="ja-JP" altLang="en-US" b="1" i="0" dirty="0">
                <a:solidFill>
                  <a:srgbClr val="374151"/>
                </a:solidFill>
                <a:effectLst/>
                <a:latin typeface="Söhne"/>
              </a:rPr>
              <a:t>プロトコルが推奨</a:t>
            </a:r>
            <a:endParaRPr kumimoji="1" lang="en-US" altLang="ja-JP" b="1" dirty="0"/>
          </a:p>
        </p:txBody>
      </p:sp>
    </p:spTree>
    <p:extLst>
      <p:ext uri="{BB962C8B-B14F-4D97-AF65-F5344CB8AC3E}">
        <p14:creationId xmlns:p14="http://schemas.microsoft.com/office/powerpoint/2010/main" val="3247863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1E0CA2-4A40-23D2-B98F-C6169408645B}"/>
              </a:ext>
            </a:extLst>
          </p:cNvPr>
          <p:cNvSpPr>
            <a:spLocks noGrp="1"/>
          </p:cNvSpPr>
          <p:nvPr>
            <p:ph type="title"/>
          </p:nvPr>
        </p:nvSpPr>
        <p:spPr/>
        <p:txBody>
          <a:bodyPr/>
          <a:lstStyle/>
          <a:p>
            <a:r>
              <a:rPr kumimoji="1" lang="ja-JP" altLang="en-US" dirty="0"/>
              <a:t>インフラストラクチャー</a:t>
            </a:r>
          </a:p>
        </p:txBody>
      </p:sp>
      <p:sp>
        <p:nvSpPr>
          <p:cNvPr id="3" name="コンテンツ プレースホルダー 2">
            <a:extLst>
              <a:ext uri="{FF2B5EF4-FFF2-40B4-BE49-F238E27FC236}">
                <a16:creationId xmlns:a16="http://schemas.microsoft.com/office/drawing/2014/main" id="{4471D75C-5F80-6F99-4BE6-8CA66CB4F92A}"/>
              </a:ext>
            </a:extLst>
          </p:cNvPr>
          <p:cNvSpPr>
            <a:spLocks noGrp="1"/>
          </p:cNvSpPr>
          <p:nvPr>
            <p:ph sz="quarter" idx="13"/>
          </p:nvPr>
        </p:nvSpPr>
        <p:spPr>
          <a:xfrm>
            <a:off x="685801" y="2223817"/>
            <a:ext cx="10394707" cy="3311189"/>
          </a:xfrm>
        </p:spPr>
        <p:txBody>
          <a:bodyPr/>
          <a:lstStyle/>
          <a:p>
            <a:r>
              <a:rPr kumimoji="1" lang="ja-JP" altLang="en-US" dirty="0">
                <a:solidFill>
                  <a:schemeClr val="accent1"/>
                </a:solidFill>
              </a:rPr>
              <a:t>システムやサービスを支える基盤</a:t>
            </a:r>
            <a:r>
              <a:rPr kumimoji="1" lang="ja-JP" altLang="en-US" dirty="0"/>
              <a:t>で、コンピュータシステム・ネットワーク・ハードウェア・ソフトウェア・通信機器・データセンター・セキュリティシステムなど、幅広いモノやサービスを含む。</a:t>
            </a:r>
            <a:endParaRPr kumimoji="1" lang="en-US" altLang="ja-JP" dirty="0"/>
          </a:p>
          <a:p>
            <a:pPr marL="0" indent="0">
              <a:buNone/>
            </a:pPr>
            <a:r>
              <a:rPr kumimoji="1" lang="ja-JP" altLang="en-US" dirty="0"/>
              <a:t>　</a:t>
            </a:r>
            <a:endParaRPr kumimoji="1" lang="en-US" altLang="ja-JP" dirty="0"/>
          </a:p>
          <a:p>
            <a:pPr marL="0" indent="0">
              <a:buNone/>
            </a:pPr>
            <a:r>
              <a:rPr lang="ja-JP" altLang="en-US" dirty="0"/>
              <a:t>　具体的には、</a:t>
            </a:r>
            <a:r>
              <a:rPr lang="en-US" altLang="ja-JP" dirty="0"/>
              <a:t>OS</a:t>
            </a:r>
            <a:r>
              <a:rPr lang="ja-JP" altLang="en-US" dirty="0"/>
              <a:t>・データベース・</a:t>
            </a:r>
            <a:r>
              <a:rPr lang="en-US" altLang="ja-JP" dirty="0"/>
              <a:t>web</a:t>
            </a:r>
            <a:r>
              <a:rPr lang="ja-JP" altLang="en-US" dirty="0"/>
              <a:t>サーバーソフトウェア・クラウドサービス・データセンター</a:t>
            </a:r>
            <a:endParaRPr lang="en-US" altLang="ja-JP" dirty="0"/>
          </a:p>
          <a:p>
            <a:pPr marL="0" indent="0">
              <a:buNone/>
            </a:pPr>
            <a:r>
              <a:rPr lang="ja-JP" altLang="en-US" dirty="0"/>
              <a:t>などを含んでいる。</a:t>
            </a:r>
            <a:endParaRPr lang="en-US" altLang="ja-JP" dirty="0"/>
          </a:p>
          <a:p>
            <a:pPr marL="0" indent="0">
              <a:buNone/>
            </a:pPr>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2678781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D150EA-6F72-2294-1C7C-A0585DF1AD42}"/>
              </a:ext>
            </a:extLst>
          </p:cNvPr>
          <p:cNvSpPr>
            <a:spLocks noGrp="1"/>
          </p:cNvSpPr>
          <p:nvPr>
            <p:ph type="title"/>
          </p:nvPr>
        </p:nvSpPr>
        <p:spPr/>
        <p:txBody>
          <a:bodyPr>
            <a:normAutofit/>
          </a:bodyPr>
          <a:lstStyle/>
          <a:p>
            <a:r>
              <a:rPr lang="ja-JP" altLang="en-US" b="1" dirty="0">
                <a:solidFill>
                  <a:schemeClr val="tx1"/>
                </a:solidFill>
              </a:rPr>
              <a:t>簡単に紹介</a:t>
            </a:r>
            <a:endParaRPr kumimoji="1" lang="ja-JP" altLang="en-US" b="1" dirty="0">
              <a:solidFill>
                <a:schemeClr val="tx1"/>
              </a:solidFill>
            </a:endParaRPr>
          </a:p>
        </p:txBody>
      </p:sp>
      <p:sp>
        <p:nvSpPr>
          <p:cNvPr id="3" name="コンテンツ プレースホルダー 2">
            <a:extLst>
              <a:ext uri="{FF2B5EF4-FFF2-40B4-BE49-F238E27FC236}">
                <a16:creationId xmlns:a16="http://schemas.microsoft.com/office/drawing/2014/main" id="{B0A3B0A5-468E-3772-2074-9B0E73EBA0AC}"/>
              </a:ext>
            </a:extLst>
          </p:cNvPr>
          <p:cNvSpPr>
            <a:spLocks noGrp="1"/>
          </p:cNvSpPr>
          <p:nvPr>
            <p:ph sz="quarter" idx="13"/>
          </p:nvPr>
        </p:nvSpPr>
        <p:spPr/>
        <p:txBody>
          <a:bodyPr/>
          <a:lstStyle/>
          <a:p>
            <a:r>
              <a:rPr kumimoji="1" lang="en-US" altLang="ja-JP" dirty="0"/>
              <a:t>OS</a:t>
            </a:r>
            <a:r>
              <a:rPr kumimoji="1" lang="ja-JP" altLang="en-US" dirty="0"/>
              <a:t>　</a:t>
            </a:r>
            <a:r>
              <a:rPr lang="ja-JP" altLang="en-US" dirty="0"/>
              <a:t>：基本ソフトウェア（アプリケーションは応用ソフトウェア）と言い、</a:t>
            </a:r>
            <a:r>
              <a:rPr lang="ja-JP" altLang="en-US" dirty="0">
                <a:solidFill>
                  <a:schemeClr val="accent1"/>
                </a:solidFill>
              </a:rPr>
              <a:t>アプリケーションとハードウェアを繋ぐ役割</a:t>
            </a:r>
            <a:endParaRPr lang="en-US" altLang="ja-JP" dirty="0">
              <a:solidFill>
                <a:schemeClr val="accent1"/>
              </a:solidFill>
            </a:endParaRPr>
          </a:p>
          <a:p>
            <a:r>
              <a:rPr lang="ja-JP" altLang="en-US" b="1" i="0" dirty="0">
                <a:solidFill>
                  <a:srgbClr val="333333"/>
                </a:solidFill>
                <a:effectLst/>
                <a:latin typeface="Meiryo" panose="020B0604030504040204" pitchFamily="50" charset="-128"/>
                <a:ea typeface="Meiryo" panose="020B0604030504040204" pitchFamily="50" charset="-128"/>
              </a:rPr>
              <a:t>データベース：</a:t>
            </a:r>
            <a:r>
              <a:rPr lang="ja-JP" altLang="en-US" i="0" dirty="0">
                <a:solidFill>
                  <a:srgbClr val="333333"/>
                </a:solidFill>
                <a:effectLst/>
                <a:latin typeface="Meiryo" panose="020B0604030504040204" pitchFamily="50" charset="-128"/>
                <a:ea typeface="Meiryo" panose="020B0604030504040204" pitchFamily="50" charset="-128"/>
              </a:rPr>
              <a:t>決まった形式（データモデル）で</a:t>
            </a:r>
            <a:r>
              <a:rPr lang="ja-JP" altLang="en-US" i="0" dirty="0">
                <a:solidFill>
                  <a:schemeClr val="accent1"/>
                </a:solidFill>
                <a:effectLst/>
                <a:latin typeface="Meiryo" panose="020B0604030504040204" pitchFamily="50" charset="-128"/>
                <a:ea typeface="Meiryo" panose="020B0604030504040204" pitchFamily="50" charset="-128"/>
              </a:rPr>
              <a:t>整理されたデータの集まり</a:t>
            </a:r>
            <a:r>
              <a:rPr lang="ja-JP" altLang="en-US" i="0" dirty="0">
                <a:solidFill>
                  <a:srgbClr val="333333"/>
                </a:solidFill>
                <a:effectLst/>
                <a:latin typeface="Meiryo" panose="020B0604030504040204" pitchFamily="50" charset="-128"/>
                <a:ea typeface="Meiryo" panose="020B0604030504040204" pitchFamily="50" charset="-128"/>
              </a:rPr>
              <a:t>のこと</a:t>
            </a:r>
            <a:endParaRPr lang="en-US" altLang="ja-JP" i="0" dirty="0">
              <a:solidFill>
                <a:srgbClr val="333333"/>
              </a:solidFill>
              <a:effectLst/>
              <a:latin typeface="Meiryo" panose="020B0604030504040204" pitchFamily="50" charset="-128"/>
              <a:ea typeface="Meiryo" panose="020B0604030504040204" pitchFamily="50" charset="-128"/>
            </a:endParaRPr>
          </a:p>
          <a:p>
            <a:r>
              <a:rPr lang="ja-JP" altLang="en-US" b="1" dirty="0">
                <a:solidFill>
                  <a:srgbClr val="333333"/>
                </a:solidFill>
                <a:latin typeface="Meiryo" panose="020B0604030504040204" pitchFamily="50" charset="-128"/>
                <a:ea typeface="Meiryo" panose="020B0604030504040204" pitchFamily="50" charset="-128"/>
              </a:rPr>
              <a:t>クラウドサービス</a:t>
            </a:r>
            <a:r>
              <a:rPr lang="ja-JP" altLang="en-US" dirty="0">
                <a:solidFill>
                  <a:srgbClr val="333333"/>
                </a:solidFill>
                <a:latin typeface="Meiryo" panose="020B0604030504040204" pitchFamily="50" charset="-128"/>
                <a:ea typeface="Meiryo" panose="020B0604030504040204" pitchFamily="50" charset="-128"/>
              </a:rPr>
              <a:t>：従来はデータとソフトウェアを手元で利用、このサービスは</a:t>
            </a:r>
            <a:r>
              <a:rPr lang="ja-JP" altLang="en-US" dirty="0">
                <a:solidFill>
                  <a:schemeClr val="accent1"/>
                </a:solidFill>
                <a:latin typeface="Meiryo" panose="020B0604030504040204" pitchFamily="50" charset="-128"/>
                <a:ea typeface="Meiryo" panose="020B0604030504040204" pitchFamily="50" charset="-128"/>
              </a:rPr>
              <a:t>ネットワークを介してそれらを利用</a:t>
            </a:r>
            <a:r>
              <a:rPr lang="ja-JP" altLang="en-US" dirty="0">
                <a:solidFill>
                  <a:srgbClr val="333333"/>
                </a:solidFill>
                <a:latin typeface="Meiryo" panose="020B0604030504040204" pitchFamily="50" charset="-128"/>
                <a:ea typeface="Meiryo" panose="020B0604030504040204" pitchFamily="50" charset="-128"/>
              </a:rPr>
              <a:t>する。</a:t>
            </a:r>
            <a:endParaRPr lang="en-US" altLang="ja-JP" dirty="0"/>
          </a:p>
          <a:p>
            <a:r>
              <a:rPr lang="ja-JP" altLang="en-US" b="1" i="0" dirty="0">
                <a:solidFill>
                  <a:srgbClr val="363636"/>
                </a:solidFill>
                <a:effectLst>
                  <a:outerShdw blurRad="38100" dist="38100" dir="2700000" algn="tl">
                    <a:srgbClr val="000000">
                      <a:alpha val="43137"/>
                    </a:srgbClr>
                  </a:outerShdw>
                </a:effectLst>
                <a:ea typeface="+mj-ea"/>
              </a:rPr>
              <a:t>データセンター　</a:t>
            </a:r>
            <a:r>
              <a:rPr lang="ja-JP" altLang="en-US" b="1" i="0" dirty="0">
                <a:solidFill>
                  <a:srgbClr val="363636"/>
                </a:solidFill>
                <a:effectLst/>
                <a:latin typeface="+mj-ea"/>
                <a:ea typeface="+mj-ea"/>
              </a:rPr>
              <a:t>：</a:t>
            </a:r>
            <a:r>
              <a:rPr lang="ja-JP" altLang="en-US" i="0" dirty="0">
                <a:solidFill>
                  <a:srgbClr val="363636"/>
                </a:solidFill>
                <a:effectLst/>
                <a:latin typeface="Noto Sans JP"/>
              </a:rPr>
              <a:t>分散する</a:t>
            </a:r>
            <a:r>
              <a:rPr lang="en-US" altLang="ja-JP" i="0" dirty="0">
                <a:solidFill>
                  <a:srgbClr val="363636"/>
                </a:solidFill>
                <a:effectLst/>
                <a:latin typeface="Noto Sans JP"/>
              </a:rPr>
              <a:t>IT</a:t>
            </a:r>
            <a:r>
              <a:rPr lang="ja-JP" altLang="en-US" i="0" dirty="0">
                <a:solidFill>
                  <a:srgbClr val="363636"/>
                </a:solidFill>
                <a:effectLst/>
                <a:latin typeface="Noto Sans JP"/>
              </a:rPr>
              <a:t>機器を集約設置し効率よく運用するために作られた専用施設</a:t>
            </a:r>
            <a:endParaRPr lang="en-US" altLang="ja-JP" dirty="0"/>
          </a:p>
        </p:txBody>
      </p:sp>
    </p:spTree>
    <p:extLst>
      <p:ext uri="{BB962C8B-B14F-4D97-AF65-F5344CB8AC3E}">
        <p14:creationId xmlns:p14="http://schemas.microsoft.com/office/powerpoint/2010/main" val="2544021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一週間で身につくコンピュータリテラシ|第3日目：ソフトウェア①">
            <a:extLst>
              <a:ext uri="{FF2B5EF4-FFF2-40B4-BE49-F238E27FC236}">
                <a16:creationId xmlns:a16="http://schemas.microsoft.com/office/drawing/2014/main" id="{4B417F3A-6960-6373-FE49-4F70F555E9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0532" y="985046"/>
            <a:ext cx="6070936" cy="4162927"/>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9596B1F7-39A6-41E0-3866-C3D8E87CBB14}"/>
              </a:ext>
            </a:extLst>
          </p:cNvPr>
          <p:cNvSpPr txBox="1"/>
          <p:nvPr/>
        </p:nvSpPr>
        <p:spPr>
          <a:xfrm>
            <a:off x="421342" y="251012"/>
            <a:ext cx="6221506" cy="584775"/>
          </a:xfrm>
          <a:prstGeom prst="rect">
            <a:avLst/>
          </a:prstGeom>
          <a:noFill/>
        </p:spPr>
        <p:txBody>
          <a:bodyPr wrap="square" rtlCol="0">
            <a:spAutoFit/>
          </a:bodyPr>
          <a:lstStyle/>
          <a:p>
            <a:r>
              <a:rPr kumimoji="1" lang="ja-JP" altLang="en-US" sz="3200" b="1" dirty="0"/>
              <a:t>アプリケーションの範囲とは？</a:t>
            </a:r>
          </a:p>
        </p:txBody>
      </p:sp>
      <p:sp>
        <p:nvSpPr>
          <p:cNvPr id="4" name="テキスト ボックス 3">
            <a:extLst>
              <a:ext uri="{FF2B5EF4-FFF2-40B4-BE49-F238E27FC236}">
                <a16:creationId xmlns:a16="http://schemas.microsoft.com/office/drawing/2014/main" id="{433FC19E-B9E3-BA8B-B2D8-F1DA5FA59C27}"/>
              </a:ext>
            </a:extLst>
          </p:cNvPr>
          <p:cNvSpPr txBox="1"/>
          <p:nvPr/>
        </p:nvSpPr>
        <p:spPr>
          <a:xfrm>
            <a:off x="3702940" y="5216749"/>
            <a:ext cx="4786120" cy="646331"/>
          </a:xfrm>
          <a:prstGeom prst="rect">
            <a:avLst/>
          </a:prstGeom>
          <a:noFill/>
        </p:spPr>
        <p:txBody>
          <a:bodyPr wrap="square" rtlCol="0">
            <a:spAutoFit/>
          </a:bodyPr>
          <a:lstStyle/>
          <a:p>
            <a:r>
              <a:rPr lang="ja-JP" altLang="en-US" b="0" i="0" u="none" strike="noStrike" dirty="0">
                <a:solidFill>
                  <a:srgbClr val="5D5D5D"/>
                </a:solidFill>
                <a:effectLst/>
                <a:latin typeface="Verdana" panose="020B0604030504040204" pitchFamily="34" charset="0"/>
                <a:hlinkClick r:id="rId3"/>
              </a:rPr>
              <a:t>（一週間で身につくコンピュータリテラシ</a:t>
            </a:r>
            <a:r>
              <a:rPr lang="ja-JP" altLang="en-US" b="0" i="0" u="none" strike="noStrike" dirty="0">
                <a:solidFill>
                  <a:srgbClr val="5D5D5D"/>
                </a:solidFill>
                <a:effectLst/>
                <a:latin typeface="Verdana" panose="020B0604030504040204" pitchFamily="34" charset="0"/>
              </a:rPr>
              <a:t>　より）</a:t>
            </a:r>
            <a:endParaRPr lang="ja-JP" altLang="en-US" b="0" i="0" dirty="0">
              <a:solidFill>
                <a:srgbClr val="5D5D5D"/>
              </a:solidFill>
              <a:effectLst/>
              <a:latin typeface="Verdana" panose="020B0604030504040204" pitchFamily="34" charset="0"/>
            </a:endParaRPr>
          </a:p>
          <a:p>
            <a:endParaRPr kumimoji="1" lang="ja-JP" altLang="en-US" dirty="0"/>
          </a:p>
        </p:txBody>
      </p:sp>
    </p:spTree>
    <p:extLst>
      <p:ext uri="{BB962C8B-B14F-4D97-AF65-F5344CB8AC3E}">
        <p14:creationId xmlns:p14="http://schemas.microsoft.com/office/powerpoint/2010/main" val="1833387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DE12ED-9D05-9B29-FF0B-ED2C2A7D4693}"/>
              </a:ext>
            </a:extLst>
          </p:cNvPr>
          <p:cNvSpPr>
            <a:spLocks noGrp="1"/>
          </p:cNvSpPr>
          <p:nvPr>
            <p:ph type="ctrTitle"/>
          </p:nvPr>
        </p:nvSpPr>
        <p:spPr/>
        <p:txBody>
          <a:bodyPr/>
          <a:lstStyle/>
          <a:p>
            <a:pPr algn="ctr"/>
            <a:r>
              <a:rPr kumimoji="1" lang="ja-JP" altLang="en-US" dirty="0"/>
              <a:t>フレームワーク</a:t>
            </a:r>
          </a:p>
        </p:txBody>
      </p:sp>
      <p:sp>
        <p:nvSpPr>
          <p:cNvPr id="3" name="字幕 2">
            <a:extLst>
              <a:ext uri="{FF2B5EF4-FFF2-40B4-BE49-F238E27FC236}">
                <a16:creationId xmlns:a16="http://schemas.microsoft.com/office/drawing/2014/main" id="{033BAF73-9F17-B13A-55AA-599DAB5FAEA7}"/>
              </a:ext>
            </a:extLst>
          </p:cNvPr>
          <p:cNvSpPr>
            <a:spLocks noGrp="1"/>
          </p:cNvSpPr>
          <p:nvPr>
            <p:ph type="subTitle" idx="1"/>
          </p:nvPr>
        </p:nvSpPr>
        <p:spPr/>
        <p:txBody>
          <a:bodyPr/>
          <a:lstStyle/>
          <a:p>
            <a:pPr algn="ctr"/>
            <a:r>
              <a:rPr kumimoji="1" lang="ja-JP" altLang="en-US" dirty="0"/>
              <a:t>～二章～</a:t>
            </a:r>
          </a:p>
        </p:txBody>
      </p:sp>
    </p:spTree>
    <p:extLst>
      <p:ext uri="{BB962C8B-B14F-4D97-AF65-F5344CB8AC3E}">
        <p14:creationId xmlns:p14="http://schemas.microsoft.com/office/powerpoint/2010/main" val="1772264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知識ゼロでもAIがつくれる？「ディープラーニングフレームワーク」とは 連載：図でわかる3分間AIキソ講座｜ビジネス+IT">
            <a:extLst>
              <a:ext uri="{FF2B5EF4-FFF2-40B4-BE49-F238E27FC236}">
                <a16:creationId xmlns:a16="http://schemas.microsoft.com/office/drawing/2014/main" id="{6604C1D9-2198-44E1-E9B9-F479AAD49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6159" y="1409700"/>
            <a:ext cx="7179733" cy="4038600"/>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0E042A6C-78A4-2B12-297A-EAE947837E0F}"/>
              </a:ext>
            </a:extLst>
          </p:cNvPr>
          <p:cNvSpPr txBox="1"/>
          <p:nvPr/>
        </p:nvSpPr>
        <p:spPr>
          <a:xfrm>
            <a:off x="609600" y="320040"/>
            <a:ext cx="8001000" cy="769441"/>
          </a:xfrm>
          <a:prstGeom prst="rect">
            <a:avLst/>
          </a:prstGeom>
          <a:noFill/>
        </p:spPr>
        <p:txBody>
          <a:bodyPr wrap="square" rtlCol="0">
            <a:spAutoFit/>
          </a:bodyPr>
          <a:lstStyle/>
          <a:p>
            <a:r>
              <a:rPr kumimoji="1" lang="ja-JP" altLang="en-US" sz="4400" b="1" dirty="0"/>
              <a:t>フレームワークの位置づけ</a:t>
            </a:r>
          </a:p>
        </p:txBody>
      </p:sp>
      <p:sp>
        <p:nvSpPr>
          <p:cNvPr id="3" name="テキスト ボックス 2">
            <a:extLst>
              <a:ext uri="{FF2B5EF4-FFF2-40B4-BE49-F238E27FC236}">
                <a16:creationId xmlns:a16="http://schemas.microsoft.com/office/drawing/2014/main" id="{9EC5ADB8-C640-EFD4-B872-A4B1C172B12B}"/>
              </a:ext>
            </a:extLst>
          </p:cNvPr>
          <p:cNvSpPr txBox="1"/>
          <p:nvPr/>
        </p:nvSpPr>
        <p:spPr>
          <a:xfrm>
            <a:off x="1005840" y="1537454"/>
            <a:ext cx="1965960" cy="369332"/>
          </a:xfrm>
          <a:prstGeom prst="rect">
            <a:avLst/>
          </a:prstGeom>
          <a:noFill/>
        </p:spPr>
        <p:txBody>
          <a:bodyPr wrap="square" rtlCol="0">
            <a:spAutoFit/>
          </a:bodyPr>
          <a:lstStyle/>
          <a:p>
            <a:r>
              <a:rPr kumimoji="1" lang="ja-JP" altLang="en-US" dirty="0"/>
              <a:t>機械学習の例</a:t>
            </a:r>
          </a:p>
        </p:txBody>
      </p:sp>
      <p:sp>
        <p:nvSpPr>
          <p:cNvPr id="4" name="テキスト ボックス 3">
            <a:extLst>
              <a:ext uri="{FF2B5EF4-FFF2-40B4-BE49-F238E27FC236}">
                <a16:creationId xmlns:a16="http://schemas.microsoft.com/office/drawing/2014/main" id="{C79FD8BD-C337-0376-3A62-594DEF2FF5F8}"/>
              </a:ext>
            </a:extLst>
          </p:cNvPr>
          <p:cNvSpPr txBox="1"/>
          <p:nvPr/>
        </p:nvSpPr>
        <p:spPr>
          <a:xfrm>
            <a:off x="3566159" y="5620881"/>
            <a:ext cx="8001000" cy="646331"/>
          </a:xfrm>
          <a:prstGeom prst="rect">
            <a:avLst/>
          </a:prstGeom>
          <a:noFill/>
        </p:spPr>
        <p:txBody>
          <a:bodyPr wrap="square" rtlCol="0">
            <a:spAutoFit/>
          </a:bodyPr>
          <a:lstStyle/>
          <a:p>
            <a:pPr algn="l" fontAlgn="base"/>
            <a:r>
              <a:rPr lang="en-US" altLang="ja-JP" b="1" i="0" dirty="0">
                <a:solidFill>
                  <a:schemeClr val="bg1"/>
                </a:solidFill>
                <a:effectLst/>
                <a:latin typeface="NotoSansCJKjp"/>
              </a:rPr>
              <a:t>https://www.sbbit.jp/article/cont1/63581</a:t>
            </a:r>
          </a:p>
          <a:p>
            <a:pPr algn="l" fontAlgn="base"/>
            <a:r>
              <a:rPr lang="ja-JP" altLang="en-US" b="1" i="0" dirty="0">
                <a:solidFill>
                  <a:schemeClr val="bg1"/>
                </a:solidFill>
                <a:effectLst/>
                <a:latin typeface="NotoSansCJKjp"/>
              </a:rPr>
              <a:t>「知識ゼロでも</a:t>
            </a:r>
            <a:r>
              <a:rPr lang="en-US" altLang="ja-JP" b="1" i="0" dirty="0">
                <a:solidFill>
                  <a:schemeClr val="bg1"/>
                </a:solidFill>
                <a:effectLst/>
                <a:latin typeface="NotoSansCJKjp"/>
              </a:rPr>
              <a:t>AI</a:t>
            </a:r>
            <a:r>
              <a:rPr lang="ja-JP" altLang="en-US" b="1" i="0" dirty="0">
                <a:solidFill>
                  <a:schemeClr val="bg1"/>
                </a:solidFill>
                <a:effectLst/>
                <a:latin typeface="NotoSansCJKjp"/>
              </a:rPr>
              <a:t>がつくれる？「ディープラーニングフレームワーク」とは」　より</a:t>
            </a:r>
          </a:p>
        </p:txBody>
      </p:sp>
    </p:spTree>
    <p:extLst>
      <p:ext uri="{BB962C8B-B14F-4D97-AF65-F5344CB8AC3E}">
        <p14:creationId xmlns:p14="http://schemas.microsoft.com/office/powerpoint/2010/main" val="2045663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B8C038-8ED7-B3A8-9A74-87C6ABB5D48B}"/>
              </a:ext>
            </a:extLst>
          </p:cNvPr>
          <p:cNvSpPr>
            <a:spLocks noGrp="1"/>
          </p:cNvSpPr>
          <p:nvPr>
            <p:ph type="title"/>
          </p:nvPr>
        </p:nvSpPr>
        <p:spPr/>
        <p:txBody>
          <a:bodyPr/>
          <a:lstStyle/>
          <a:p>
            <a:r>
              <a:rPr kumimoji="1" lang="ja-JP" altLang="en-US" b="1" dirty="0">
                <a:solidFill>
                  <a:schemeClr val="tx1"/>
                </a:solidFill>
              </a:rPr>
              <a:t>フレームワークとは</a:t>
            </a:r>
          </a:p>
        </p:txBody>
      </p:sp>
      <p:sp>
        <p:nvSpPr>
          <p:cNvPr id="3" name="コンテンツ プレースホルダー 2">
            <a:extLst>
              <a:ext uri="{FF2B5EF4-FFF2-40B4-BE49-F238E27FC236}">
                <a16:creationId xmlns:a16="http://schemas.microsoft.com/office/drawing/2014/main" id="{9D0E7409-4B5B-06F3-614D-83A05751B263}"/>
              </a:ext>
            </a:extLst>
          </p:cNvPr>
          <p:cNvSpPr>
            <a:spLocks noGrp="1"/>
          </p:cNvSpPr>
          <p:nvPr>
            <p:ph sz="quarter" idx="13"/>
          </p:nvPr>
        </p:nvSpPr>
        <p:spPr/>
        <p:txBody>
          <a:bodyPr/>
          <a:lstStyle/>
          <a:p>
            <a:r>
              <a:rPr lang="ja-JP" altLang="en-US" sz="2800" b="0" i="0" dirty="0">
                <a:solidFill>
                  <a:srgbClr val="374151"/>
                </a:solidFill>
                <a:effectLst/>
                <a:latin typeface="Söhne"/>
              </a:rPr>
              <a:t>ソフトウェアの開発において、一般的な機能や処理を提供し、</a:t>
            </a:r>
            <a:r>
              <a:rPr lang="ja-JP" altLang="en-US" sz="2800" b="0" i="0" dirty="0">
                <a:solidFill>
                  <a:schemeClr val="accent1"/>
                </a:solidFill>
                <a:effectLst/>
                <a:latin typeface="Söhne"/>
              </a:rPr>
              <a:t>アプリケーションの開発を効率的に行うための基盤や枠組み</a:t>
            </a:r>
            <a:r>
              <a:rPr lang="ja-JP" altLang="en-US" sz="2800" b="0" i="0" dirty="0">
                <a:solidFill>
                  <a:srgbClr val="374151"/>
                </a:solidFill>
                <a:effectLst/>
                <a:latin typeface="Söhne"/>
              </a:rPr>
              <a:t>のこと指す</a:t>
            </a:r>
            <a:endParaRPr lang="en-US" altLang="ja-JP" sz="2800" b="0" i="0" dirty="0">
              <a:solidFill>
                <a:srgbClr val="374151"/>
              </a:solidFill>
              <a:effectLst/>
              <a:latin typeface="Söhne"/>
            </a:endParaRPr>
          </a:p>
          <a:p>
            <a:endParaRPr kumimoji="1" lang="en-US" altLang="ja-JP" dirty="0">
              <a:solidFill>
                <a:srgbClr val="374151"/>
              </a:solidFill>
              <a:latin typeface="Söhne"/>
            </a:endParaRPr>
          </a:p>
          <a:p>
            <a:pPr marL="0" indent="0" algn="ctr">
              <a:buNone/>
            </a:pPr>
            <a:endParaRPr kumimoji="1" lang="ja-JP" altLang="en-US" dirty="0"/>
          </a:p>
        </p:txBody>
      </p:sp>
    </p:spTree>
    <p:extLst>
      <p:ext uri="{BB962C8B-B14F-4D97-AF65-F5344CB8AC3E}">
        <p14:creationId xmlns:p14="http://schemas.microsoft.com/office/powerpoint/2010/main" val="1791950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E5380E-13D7-A207-18AF-99CAD94A1CD5}"/>
              </a:ext>
            </a:extLst>
          </p:cNvPr>
          <p:cNvSpPr>
            <a:spLocks noGrp="1"/>
          </p:cNvSpPr>
          <p:nvPr>
            <p:ph type="title"/>
          </p:nvPr>
        </p:nvSpPr>
        <p:spPr/>
        <p:txBody>
          <a:bodyPr/>
          <a:lstStyle/>
          <a:p>
            <a:r>
              <a:rPr kumimoji="1" lang="ja-JP" altLang="en-US" b="1" dirty="0">
                <a:solidFill>
                  <a:schemeClr val="tx1"/>
                </a:solidFill>
              </a:rPr>
              <a:t>使ってみよう</a:t>
            </a:r>
          </a:p>
        </p:txBody>
      </p:sp>
      <p:sp>
        <p:nvSpPr>
          <p:cNvPr id="3" name="テキスト プレースホルダー 2">
            <a:extLst>
              <a:ext uri="{FF2B5EF4-FFF2-40B4-BE49-F238E27FC236}">
                <a16:creationId xmlns:a16="http://schemas.microsoft.com/office/drawing/2014/main" id="{4D84DDE4-2013-3D42-2B26-9A65689D90F1}"/>
              </a:ext>
            </a:extLst>
          </p:cNvPr>
          <p:cNvSpPr>
            <a:spLocks noGrp="1"/>
          </p:cNvSpPr>
          <p:nvPr>
            <p:ph type="body" idx="1"/>
          </p:nvPr>
        </p:nvSpPr>
        <p:spPr/>
        <p:txBody>
          <a:bodyPr/>
          <a:lstStyle/>
          <a:p>
            <a:r>
              <a:rPr kumimoji="1" lang="ja-JP" altLang="en-US" dirty="0">
                <a:solidFill>
                  <a:schemeClr val="tx1"/>
                </a:solidFill>
              </a:rPr>
              <a:t>メリット</a:t>
            </a:r>
          </a:p>
        </p:txBody>
      </p:sp>
      <p:sp>
        <p:nvSpPr>
          <p:cNvPr id="4" name="コンテンツ プレースホルダー 3">
            <a:extLst>
              <a:ext uri="{FF2B5EF4-FFF2-40B4-BE49-F238E27FC236}">
                <a16:creationId xmlns:a16="http://schemas.microsoft.com/office/drawing/2014/main" id="{AF1FAEBA-3D52-1BD4-D6D9-17A1BF00AC4B}"/>
              </a:ext>
            </a:extLst>
          </p:cNvPr>
          <p:cNvSpPr>
            <a:spLocks noGrp="1"/>
          </p:cNvSpPr>
          <p:nvPr>
            <p:ph sz="quarter" idx="13"/>
          </p:nvPr>
        </p:nvSpPr>
        <p:spPr/>
        <p:txBody>
          <a:bodyPr/>
          <a:lstStyle/>
          <a:p>
            <a:r>
              <a:rPr lang="ja-JP" altLang="en-US" b="0" i="0" dirty="0">
                <a:solidFill>
                  <a:srgbClr val="374151"/>
                </a:solidFill>
                <a:effectLst/>
                <a:latin typeface="Söhne"/>
              </a:rPr>
              <a:t>より高度な機能や複雑な処理をより簡単に実装することができる</a:t>
            </a:r>
            <a:endParaRPr lang="en-US" altLang="ja-JP" b="0" i="0" dirty="0">
              <a:solidFill>
                <a:srgbClr val="374151"/>
              </a:solidFill>
              <a:effectLst/>
              <a:latin typeface="Söhne"/>
            </a:endParaRPr>
          </a:p>
          <a:p>
            <a:r>
              <a:rPr lang="ja-JP" altLang="en-US" b="0" i="0" dirty="0">
                <a:solidFill>
                  <a:srgbClr val="374151"/>
                </a:solidFill>
                <a:effectLst/>
                <a:latin typeface="Söhne"/>
              </a:rPr>
              <a:t>アプリケーションの構造や設計が統一され、保守や改修が容易になる</a:t>
            </a:r>
            <a:endParaRPr kumimoji="1" lang="ja-JP" altLang="en-US" dirty="0"/>
          </a:p>
        </p:txBody>
      </p:sp>
      <p:sp>
        <p:nvSpPr>
          <p:cNvPr id="5" name="テキスト プレースホルダー 4">
            <a:extLst>
              <a:ext uri="{FF2B5EF4-FFF2-40B4-BE49-F238E27FC236}">
                <a16:creationId xmlns:a16="http://schemas.microsoft.com/office/drawing/2014/main" id="{311F066E-63E6-CFA5-E69F-97EAD231F8C3}"/>
              </a:ext>
            </a:extLst>
          </p:cNvPr>
          <p:cNvSpPr>
            <a:spLocks noGrp="1"/>
          </p:cNvSpPr>
          <p:nvPr>
            <p:ph type="body" sz="quarter" idx="3"/>
          </p:nvPr>
        </p:nvSpPr>
        <p:spPr/>
        <p:txBody>
          <a:bodyPr/>
          <a:lstStyle/>
          <a:p>
            <a:r>
              <a:rPr kumimoji="1" lang="ja-JP" altLang="en-US" dirty="0">
                <a:solidFill>
                  <a:schemeClr val="tx1"/>
                </a:solidFill>
              </a:rPr>
              <a:t>デメリット</a:t>
            </a:r>
          </a:p>
        </p:txBody>
      </p:sp>
      <p:sp>
        <p:nvSpPr>
          <p:cNvPr id="6" name="コンテンツ プレースホルダー 5">
            <a:extLst>
              <a:ext uri="{FF2B5EF4-FFF2-40B4-BE49-F238E27FC236}">
                <a16:creationId xmlns:a16="http://schemas.microsoft.com/office/drawing/2014/main" id="{0F3E96AF-2036-7B0D-5DB4-28CC2451A641}"/>
              </a:ext>
            </a:extLst>
          </p:cNvPr>
          <p:cNvSpPr>
            <a:spLocks noGrp="1"/>
          </p:cNvSpPr>
          <p:nvPr>
            <p:ph sz="quarter" idx="14"/>
          </p:nvPr>
        </p:nvSpPr>
        <p:spPr/>
        <p:txBody>
          <a:bodyPr/>
          <a:lstStyle/>
          <a:p>
            <a:r>
              <a:rPr kumimoji="1" lang="ja-JP" altLang="en-US" dirty="0"/>
              <a:t>利用コストが高くなる</a:t>
            </a:r>
            <a:endParaRPr kumimoji="1" lang="en-US" altLang="ja-JP" dirty="0"/>
          </a:p>
          <a:p>
            <a:r>
              <a:rPr lang="ja-JP" altLang="en-US" dirty="0"/>
              <a:t>自由度が下がる。</a:t>
            </a:r>
            <a:endParaRPr kumimoji="1" lang="ja-JP" altLang="en-US" dirty="0"/>
          </a:p>
        </p:txBody>
      </p:sp>
    </p:spTree>
    <p:extLst>
      <p:ext uri="{BB962C8B-B14F-4D97-AF65-F5344CB8AC3E}">
        <p14:creationId xmlns:p14="http://schemas.microsoft.com/office/powerpoint/2010/main" val="82948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192EF1-04F8-1857-1D34-9306147CE1D0}"/>
              </a:ext>
            </a:extLst>
          </p:cNvPr>
          <p:cNvSpPr>
            <a:spLocks noGrp="1"/>
          </p:cNvSpPr>
          <p:nvPr>
            <p:ph type="title"/>
          </p:nvPr>
        </p:nvSpPr>
        <p:spPr/>
        <p:txBody>
          <a:bodyPr/>
          <a:lstStyle/>
          <a:p>
            <a:r>
              <a:rPr kumimoji="1" lang="ja-JP" altLang="en-US" b="1" dirty="0">
                <a:latin typeface="+mn-ea"/>
                <a:ea typeface="+mn-ea"/>
              </a:rPr>
              <a:t>今回のお題</a:t>
            </a:r>
          </a:p>
        </p:txBody>
      </p:sp>
      <p:sp>
        <p:nvSpPr>
          <p:cNvPr id="3" name="コンテンツ プレースホルダー 2">
            <a:extLst>
              <a:ext uri="{FF2B5EF4-FFF2-40B4-BE49-F238E27FC236}">
                <a16:creationId xmlns:a16="http://schemas.microsoft.com/office/drawing/2014/main" id="{C0BDA9CB-76C7-4369-B843-EE326F4E63EF}"/>
              </a:ext>
            </a:extLst>
          </p:cNvPr>
          <p:cNvSpPr>
            <a:spLocks noGrp="1"/>
          </p:cNvSpPr>
          <p:nvPr>
            <p:ph idx="1"/>
          </p:nvPr>
        </p:nvSpPr>
        <p:spPr>
          <a:xfrm>
            <a:off x="838200" y="2025968"/>
            <a:ext cx="10515600" cy="4351338"/>
          </a:xfrm>
        </p:spPr>
        <p:txBody>
          <a:bodyPr/>
          <a:lstStyle/>
          <a:p>
            <a:pPr algn="l" fontAlgn="base">
              <a:buFont typeface="Arial" panose="020B0604020202020204" pitchFamily="34" charset="0"/>
              <a:buChar char="•"/>
            </a:pPr>
            <a:r>
              <a:rPr lang="en-US" altLang="ja-JP" b="0" i="0" dirty="0">
                <a:solidFill>
                  <a:srgbClr val="333333"/>
                </a:solidFill>
                <a:effectLst/>
                <a:latin typeface="inherit"/>
              </a:rPr>
              <a:t>Django </a:t>
            </a:r>
            <a:r>
              <a:rPr lang="ja-JP" altLang="en-US" b="0" i="0" dirty="0">
                <a:solidFill>
                  <a:srgbClr val="333333"/>
                </a:solidFill>
                <a:effectLst/>
                <a:latin typeface="inherit"/>
              </a:rPr>
              <a:t>の最終チェックを目的にしたプレゼンテーション作成</a:t>
            </a:r>
          </a:p>
          <a:p>
            <a:pPr marL="742950" lvl="1" indent="-285750" algn="l" fontAlgn="base">
              <a:buFont typeface="Arial" panose="020B0604020202020204" pitchFamily="34" charset="0"/>
              <a:buChar char="•"/>
            </a:pPr>
            <a:r>
              <a:rPr lang="en-US" altLang="ja-JP" b="0" i="0" dirty="0">
                <a:solidFill>
                  <a:srgbClr val="333333"/>
                </a:solidFill>
                <a:effectLst/>
                <a:latin typeface="inherit"/>
              </a:rPr>
              <a:t>web </a:t>
            </a:r>
            <a:r>
              <a:rPr lang="ja-JP" altLang="en-US" b="0" i="0" dirty="0">
                <a:solidFill>
                  <a:srgbClr val="333333"/>
                </a:solidFill>
                <a:effectLst/>
                <a:latin typeface="inherit"/>
              </a:rPr>
              <a:t>アプリの基本構成</a:t>
            </a:r>
          </a:p>
          <a:p>
            <a:pPr marL="742950" lvl="1" indent="-285750" algn="l" fontAlgn="base">
              <a:buFont typeface="Arial" panose="020B0604020202020204" pitchFamily="34" charset="0"/>
              <a:buChar char="•"/>
            </a:pPr>
            <a:r>
              <a:rPr lang="ja-JP" altLang="en-US" b="0" i="0" dirty="0">
                <a:solidFill>
                  <a:srgbClr val="333333"/>
                </a:solidFill>
                <a:effectLst/>
                <a:latin typeface="inherit"/>
              </a:rPr>
              <a:t>フレームワークとは</a:t>
            </a:r>
          </a:p>
          <a:p>
            <a:pPr marL="742950" lvl="1" indent="-285750" algn="l" fontAlgn="base">
              <a:buFont typeface="Arial" panose="020B0604020202020204" pitchFamily="34" charset="0"/>
              <a:buChar char="•"/>
            </a:pPr>
            <a:r>
              <a:rPr lang="ja-JP" altLang="en-US" b="0" i="0" dirty="0">
                <a:solidFill>
                  <a:srgbClr val="333333"/>
                </a:solidFill>
                <a:effectLst/>
                <a:latin typeface="inherit"/>
              </a:rPr>
              <a:t>アプリモデルとは</a:t>
            </a:r>
          </a:p>
          <a:p>
            <a:pPr marL="742950" lvl="1" indent="-285750" algn="l" fontAlgn="base">
              <a:buFont typeface="Arial" panose="020B0604020202020204" pitchFamily="34" charset="0"/>
              <a:buChar char="•"/>
            </a:pPr>
            <a:r>
              <a:rPr lang="en-US" altLang="ja-JP" b="0" i="0" dirty="0">
                <a:solidFill>
                  <a:srgbClr val="333333"/>
                </a:solidFill>
                <a:effectLst/>
                <a:latin typeface="inherit"/>
              </a:rPr>
              <a:t>Django </a:t>
            </a:r>
            <a:r>
              <a:rPr lang="ja-JP" altLang="en-US" b="0" i="0" dirty="0">
                <a:solidFill>
                  <a:srgbClr val="333333"/>
                </a:solidFill>
                <a:effectLst/>
                <a:latin typeface="inherit"/>
              </a:rPr>
              <a:t>ができること</a:t>
            </a:r>
            <a:r>
              <a:rPr lang="en-US" altLang="ja-JP" b="0" i="0" dirty="0">
                <a:solidFill>
                  <a:srgbClr val="333333"/>
                </a:solidFill>
                <a:effectLst/>
                <a:latin typeface="inherit"/>
              </a:rPr>
              <a:t>(</a:t>
            </a:r>
            <a:r>
              <a:rPr lang="ja-JP" altLang="en-US" b="0" i="0" dirty="0">
                <a:solidFill>
                  <a:srgbClr val="333333"/>
                </a:solidFill>
                <a:effectLst/>
                <a:latin typeface="inherit"/>
              </a:rPr>
              <a:t>機能と使い方，コードベース</a:t>
            </a:r>
            <a:r>
              <a:rPr lang="en-US" altLang="ja-JP" b="0" i="0" dirty="0">
                <a:solidFill>
                  <a:srgbClr val="333333"/>
                </a:solidFill>
                <a:effectLst/>
                <a:latin typeface="inherit"/>
              </a:rPr>
              <a:t>)</a:t>
            </a:r>
          </a:p>
          <a:p>
            <a:endParaRPr kumimoji="1" lang="ja-JP" altLang="en-US" dirty="0"/>
          </a:p>
        </p:txBody>
      </p:sp>
    </p:spTree>
    <p:extLst>
      <p:ext uri="{BB962C8B-B14F-4D97-AF65-F5344CB8AC3E}">
        <p14:creationId xmlns:p14="http://schemas.microsoft.com/office/powerpoint/2010/main" val="1551370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010E9C-F9DC-0D34-8BFF-2E79FE0CF65C}"/>
              </a:ext>
            </a:extLst>
          </p:cNvPr>
          <p:cNvSpPr>
            <a:spLocks noGrp="1"/>
          </p:cNvSpPr>
          <p:nvPr>
            <p:ph type="title"/>
          </p:nvPr>
        </p:nvSpPr>
        <p:spPr/>
        <p:txBody>
          <a:bodyPr/>
          <a:lstStyle/>
          <a:p>
            <a:r>
              <a:rPr lang="ja-JP" altLang="en-US" b="1" dirty="0">
                <a:solidFill>
                  <a:schemeClr val="tx1"/>
                </a:solidFill>
              </a:rPr>
              <a:t>代表的なフレームワーク</a:t>
            </a:r>
            <a:endParaRPr kumimoji="1" lang="ja-JP" altLang="en-US" b="1" dirty="0">
              <a:solidFill>
                <a:schemeClr val="tx1"/>
              </a:solidFill>
            </a:endParaRPr>
          </a:p>
        </p:txBody>
      </p:sp>
      <p:sp>
        <p:nvSpPr>
          <p:cNvPr id="3" name="コンテンツ プレースホルダー 2">
            <a:extLst>
              <a:ext uri="{FF2B5EF4-FFF2-40B4-BE49-F238E27FC236}">
                <a16:creationId xmlns:a16="http://schemas.microsoft.com/office/drawing/2014/main" id="{BDE246D7-BF1C-CB8F-72C0-EA5FC9ED205C}"/>
              </a:ext>
            </a:extLst>
          </p:cNvPr>
          <p:cNvSpPr>
            <a:spLocks noGrp="1"/>
          </p:cNvSpPr>
          <p:nvPr>
            <p:ph sz="quarter" idx="13"/>
          </p:nvPr>
        </p:nvSpPr>
        <p:spPr/>
        <p:txBody>
          <a:bodyPr/>
          <a:lstStyle/>
          <a:p>
            <a:r>
              <a:rPr lang="en-US" altLang="ja-JP" b="1" i="0" dirty="0">
                <a:solidFill>
                  <a:srgbClr val="374151"/>
                </a:solidFill>
                <a:effectLst/>
                <a:latin typeface="Söhne"/>
              </a:rPr>
              <a:t>Ruby on Rails</a:t>
            </a:r>
            <a:r>
              <a:rPr lang="ja-JP" altLang="en-US" b="0" i="0" dirty="0">
                <a:solidFill>
                  <a:srgbClr val="374151"/>
                </a:solidFill>
                <a:effectLst/>
                <a:latin typeface="Söhne"/>
              </a:rPr>
              <a:t>：</a:t>
            </a:r>
            <a:r>
              <a:rPr lang="en-US" altLang="ja-JP" b="0" i="0" dirty="0">
                <a:solidFill>
                  <a:srgbClr val="374151"/>
                </a:solidFill>
                <a:effectLst/>
                <a:highlight>
                  <a:srgbClr val="FFFF00"/>
                </a:highlight>
                <a:latin typeface="Söhne"/>
              </a:rPr>
              <a:t>ruby</a:t>
            </a:r>
            <a:r>
              <a:rPr lang="ja-JP" altLang="en-US" b="0" i="0" dirty="0">
                <a:solidFill>
                  <a:srgbClr val="374151"/>
                </a:solidFill>
                <a:effectLst/>
                <a:latin typeface="Söhne"/>
              </a:rPr>
              <a:t>で書かれたフレームワークで、</a:t>
            </a:r>
            <a:r>
              <a:rPr lang="en-US" altLang="ja-JP" b="0" i="0" dirty="0">
                <a:solidFill>
                  <a:srgbClr val="374151"/>
                </a:solidFill>
                <a:effectLst/>
                <a:latin typeface="Söhne"/>
              </a:rPr>
              <a:t>MVC</a:t>
            </a:r>
            <a:r>
              <a:rPr lang="ja-JP" altLang="en-US" b="0" i="0" dirty="0">
                <a:solidFill>
                  <a:srgbClr val="374151"/>
                </a:solidFill>
                <a:effectLst/>
                <a:latin typeface="Söhne"/>
              </a:rPr>
              <a:t>アーキテクチャに基づいている。</a:t>
            </a:r>
            <a:endParaRPr lang="en-US" altLang="ja-JP" b="0" i="0" dirty="0">
              <a:solidFill>
                <a:srgbClr val="374151"/>
              </a:solidFill>
              <a:effectLst/>
              <a:latin typeface="Söhne"/>
            </a:endParaRPr>
          </a:p>
          <a:p>
            <a:r>
              <a:rPr lang="en-US" altLang="ja-JP" b="1" i="0" dirty="0">
                <a:solidFill>
                  <a:srgbClr val="374151"/>
                </a:solidFill>
                <a:effectLst/>
                <a:latin typeface="Söhne"/>
              </a:rPr>
              <a:t>Django</a:t>
            </a:r>
            <a:r>
              <a:rPr lang="ja-JP" altLang="en-US" b="0" i="0" dirty="0">
                <a:solidFill>
                  <a:srgbClr val="374151"/>
                </a:solidFill>
                <a:effectLst/>
                <a:latin typeface="Söhne"/>
              </a:rPr>
              <a:t>：</a:t>
            </a:r>
            <a:r>
              <a:rPr lang="en-US" altLang="ja-JP" b="0" i="0" dirty="0">
                <a:solidFill>
                  <a:srgbClr val="374151"/>
                </a:solidFill>
                <a:effectLst/>
                <a:highlight>
                  <a:srgbClr val="FFFF00"/>
                </a:highlight>
                <a:latin typeface="Söhne"/>
              </a:rPr>
              <a:t>python</a:t>
            </a:r>
            <a:r>
              <a:rPr lang="ja-JP" altLang="en-US" b="0" i="0" dirty="0">
                <a:solidFill>
                  <a:srgbClr val="374151"/>
                </a:solidFill>
                <a:effectLst/>
                <a:latin typeface="Söhne"/>
              </a:rPr>
              <a:t>で書かれたフレームワークで、</a:t>
            </a:r>
            <a:r>
              <a:rPr lang="en-US" altLang="ja-JP" b="0" i="0" dirty="0">
                <a:solidFill>
                  <a:srgbClr val="374151"/>
                </a:solidFill>
                <a:effectLst/>
                <a:latin typeface="Söhne"/>
              </a:rPr>
              <a:t>MVC</a:t>
            </a:r>
            <a:r>
              <a:rPr lang="ja-JP" altLang="en-US" b="0" i="0" dirty="0">
                <a:solidFill>
                  <a:srgbClr val="374151"/>
                </a:solidFill>
                <a:effectLst/>
                <a:latin typeface="Söhne"/>
              </a:rPr>
              <a:t>アーキテクチャに基づいている。</a:t>
            </a:r>
            <a:endParaRPr lang="en-US" altLang="ja-JP" b="0" i="0" dirty="0">
              <a:solidFill>
                <a:srgbClr val="374151"/>
              </a:solidFill>
              <a:effectLst/>
              <a:latin typeface="Söhne"/>
            </a:endParaRPr>
          </a:p>
          <a:p>
            <a:r>
              <a:rPr lang="en-US" altLang="ja-JP" b="1" i="0" dirty="0">
                <a:solidFill>
                  <a:srgbClr val="374151"/>
                </a:solidFill>
                <a:effectLst/>
                <a:latin typeface="Söhne"/>
              </a:rPr>
              <a:t>Laravel</a:t>
            </a:r>
            <a:r>
              <a:rPr lang="ja-JP" altLang="en-US" b="0" i="0" dirty="0">
                <a:solidFill>
                  <a:srgbClr val="374151"/>
                </a:solidFill>
                <a:effectLst/>
                <a:latin typeface="Söhne"/>
              </a:rPr>
              <a:t>：</a:t>
            </a:r>
            <a:r>
              <a:rPr lang="en-US" altLang="ja-JP" b="0" i="0" dirty="0">
                <a:solidFill>
                  <a:srgbClr val="374151"/>
                </a:solidFill>
                <a:effectLst/>
                <a:highlight>
                  <a:srgbClr val="FFFF00"/>
                </a:highlight>
                <a:latin typeface="Söhne"/>
              </a:rPr>
              <a:t>PHP</a:t>
            </a:r>
            <a:r>
              <a:rPr lang="ja-JP" altLang="en-US" b="0" i="0" dirty="0">
                <a:solidFill>
                  <a:srgbClr val="374151"/>
                </a:solidFill>
                <a:effectLst/>
                <a:latin typeface="Söhne"/>
              </a:rPr>
              <a:t>で書かれたフレームワークで、</a:t>
            </a:r>
            <a:r>
              <a:rPr lang="en-US" altLang="ja-JP" b="0" i="0" dirty="0">
                <a:solidFill>
                  <a:srgbClr val="374151"/>
                </a:solidFill>
                <a:effectLst/>
                <a:latin typeface="Söhne"/>
              </a:rPr>
              <a:t>MVC</a:t>
            </a:r>
            <a:r>
              <a:rPr lang="ja-JP" altLang="en-US" b="0" i="0" dirty="0">
                <a:solidFill>
                  <a:srgbClr val="374151"/>
                </a:solidFill>
                <a:effectLst/>
                <a:latin typeface="Söhne"/>
              </a:rPr>
              <a:t>アーキテクチャに基づいている。</a:t>
            </a:r>
            <a:endParaRPr lang="en-US" altLang="ja-JP" dirty="0">
              <a:solidFill>
                <a:srgbClr val="374151"/>
              </a:solidFill>
              <a:latin typeface="Söhne"/>
            </a:endParaRPr>
          </a:p>
          <a:p>
            <a:r>
              <a:rPr lang="en-US" altLang="ja-JP" b="1" i="0" dirty="0">
                <a:solidFill>
                  <a:srgbClr val="374151"/>
                </a:solidFill>
                <a:effectLst/>
                <a:latin typeface="Söhne"/>
              </a:rPr>
              <a:t>React</a:t>
            </a:r>
            <a:r>
              <a:rPr lang="ja-JP" altLang="en-US" b="0" i="0" dirty="0">
                <a:solidFill>
                  <a:srgbClr val="374151"/>
                </a:solidFill>
                <a:effectLst/>
                <a:latin typeface="Söhne"/>
              </a:rPr>
              <a:t>：</a:t>
            </a:r>
            <a:r>
              <a:rPr lang="en-US" altLang="ja-JP" b="0" i="0" dirty="0">
                <a:solidFill>
                  <a:srgbClr val="374151"/>
                </a:solidFill>
                <a:effectLst/>
                <a:highlight>
                  <a:srgbClr val="FFFF00"/>
                </a:highlight>
                <a:latin typeface="Söhne"/>
              </a:rPr>
              <a:t>javascript</a:t>
            </a:r>
            <a:r>
              <a:rPr lang="ja-JP" altLang="en-US" b="0" i="0" dirty="0">
                <a:solidFill>
                  <a:srgbClr val="374151"/>
                </a:solidFill>
                <a:effectLst/>
                <a:latin typeface="Söhne"/>
              </a:rPr>
              <a:t>のライブラリ。</a:t>
            </a:r>
            <a:r>
              <a:rPr lang="en-US" altLang="ja-JP" b="0" i="0" dirty="0">
                <a:solidFill>
                  <a:srgbClr val="374151"/>
                </a:solidFill>
                <a:effectLst/>
                <a:latin typeface="Söhne"/>
              </a:rPr>
              <a:t>UI</a:t>
            </a:r>
            <a:r>
              <a:rPr lang="ja-JP" altLang="en-US" dirty="0">
                <a:solidFill>
                  <a:srgbClr val="374151"/>
                </a:solidFill>
                <a:latin typeface="Söhne"/>
              </a:rPr>
              <a:t>構築のためのフレームワークとして使われている。</a:t>
            </a:r>
            <a:endParaRPr lang="en-US" altLang="ja-JP" b="0" i="0" dirty="0">
              <a:solidFill>
                <a:srgbClr val="374151"/>
              </a:solidFill>
              <a:effectLst/>
              <a:latin typeface="Söhne"/>
            </a:endParaRPr>
          </a:p>
          <a:p>
            <a:r>
              <a:rPr lang="en-US" altLang="ja-JP" b="1" i="0" dirty="0">
                <a:solidFill>
                  <a:srgbClr val="374151"/>
                </a:solidFill>
                <a:effectLst/>
                <a:latin typeface="Söhne"/>
              </a:rPr>
              <a:t>Spring Framework</a:t>
            </a:r>
            <a:r>
              <a:rPr lang="ja-JP" altLang="en-US" b="0" i="0" dirty="0">
                <a:solidFill>
                  <a:srgbClr val="374151"/>
                </a:solidFill>
                <a:effectLst/>
                <a:latin typeface="Söhne"/>
              </a:rPr>
              <a:t>：</a:t>
            </a:r>
            <a:r>
              <a:rPr lang="en-US" altLang="ja-JP" b="0" i="0" dirty="0">
                <a:solidFill>
                  <a:srgbClr val="374151"/>
                </a:solidFill>
                <a:effectLst/>
                <a:highlight>
                  <a:srgbClr val="FFFF00"/>
                </a:highlight>
                <a:latin typeface="Söhne"/>
              </a:rPr>
              <a:t>java</a:t>
            </a:r>
            <a:r>
              <a:rPr lang="ja-JP" altLang="en-US" b="0" i="0" dirty="0">
                <a:solidFill>
                  <a:srgbClr val="374151"/>
                </a:solidFill>
                <a:effectLst/>
                <a:latin typeface="Söhne"/>
              </a:rPr>
              <a:t>で書かれたフレームワークで、</a:t>
            </a:r>
            <a:r>
              <a:rPr lang="en-US" altLang="ja-JP" b="0" i="0" dirty="0">
                <a:solidFill>
                  <a:srgbClr val="374151"/>
                </a:solidFill>
                <a:effectLst/>
                <a:latin typeface="Söhne"/>
              </a:rPr>
              <a:t>MVC</a:t>
            </a:r>
            <a:r>
              <a:rPr lang="ja-JP" altLang="en-US" b="0" i="0" dirty="0">
                <a:solidFill>
                  <a:srgbClr val="374151"/>
                </a:solidFill>
                <a:effectLst/>
                <a:latin typeface="Söhne"/>
              </a:rPr>
              <a:t>アーキテクチャに基づいている。</a:t>
            </a:r>
            <a:endParaRPr kumimoji="1" lang="ja-JP" altLang="en-US" dirty="0"/>
          </a:p>
        </p:txBody>
      </p:sp>
    </p:spTree>
    <p:extLst>
      <p:ext uri="{BB962C8B-B14F-4D97-AF65-F5344CB8AC3E}">
        <p14:creationId xmlns:p14="http://schemas.microsoft.com/office/powerpoint/2010/main" val="3231486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AE7BBF-AE0E-2DDD-E2DF-690AF351E034}"/>
              </a:ext>
            </a:extLst>
          </p:cNvPr>
          <p:cNvSpPr>
            <a:spLocks noGrp="1"/>
          </p:cNvSpPr>
          <p:nvPr>
            <p:ph type="ctrTitle"/>
          </p:nvPr>
        </p:nvSpPr>
        <p:spPr/>
        <p:txBody>
          <a:bodyPr/>
          <a:lstStyle/>
          <a:p>
            <a:pPr algn="ctr"/>
            <a:r>
              <a:rPr kumimoji="1" lang="ja-JP" altLang="en-US" dirty="0"/>
              <a:t>アプリモデル</a:t>
            </a:r>
          </a:p>
        </p:txBody>
      </p:sp>
      <p:sp>
        <p:nvSpPr>
          <p:cNvPr id="3" name="字幕 2">
            <a:extLst>
              <a:ext uri="{FF2B5EF4-FFF2-40B4-BE49-F238E27FC236}">
                <a16:creationId xmlns:a16="http://schemas.microsoft.com/office/drawing/2014/main" id="{C722827F-3AFB-6D72-E78F-8E94B5CCF9CE}"/>
              </a:ext>
            </a:extLst>
          </p:cNvPr>
          <p:cNvSpPr>
            <a:spLocks noGrp="1"/>
          </p:cNvSpPr>
          <p:nvPr>
            <p:ph type="subTitle" idx="1"/>
          </p:nvPr>
        </p:nvSpPr>
        <p:spPr/>
        <p:txBody>
          <a:bodyPr/>
          <a:lstStyle/>
          <a:p>
            <a:pPr algn="ctr"/>
            <a:r>
              <a:rPr kumimoji="1" lang="ja-JP" altLang="en-US" dirty="0"/>
              <a:t>～三章～</a:t>
            </a:r>
          </a:p>
        </p:txBody>
      </p:sp>
    </p:spTree>
    <p:extLst>
      <p:ext uri="{BB962C8B-B14F-4D97-AF65-F5344CB8AC3E}">
        <p14:creationId xmlns:p14="http://schemas.microsoft.com/office/powerpoint/2010/main" val="2956771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359129-19A7-2FEF-592F-FDA7D072F301}"/>
              </a:ext>
            </a:extLst>
          </p:cNvPr>
          <p:cNvSpPr>
            <a:spLocks noGrp="1"/>
          </p:cNvSpPr>
          <p:nvPr>
            <p:ph type="title"/>
          </p:nvPr>
        </p:nvSpPr>
        <p:spPr/>
        <p:txBody>
          <a:bodyPr/>
          <a:lstStyle/>
          <a:p>
            <a:r>
              <a:rPr kumimoji="1" lang="ja-JP" altLang="en-US" dirty="0">
                <a:solidFill>
                  <a:schemeClr val="tx1"/>
                </a:solidFill>
              </a:rPr>
              <a:t>アプリモデルとは</a:t>
            </a:r>
          </a:p>
        </p:txBody>
      </p:sp>
      <p:sp>
        <p:nvSpPr>
          <p:cNvPr id="3" name="コンテンツ プレースホルダー 2">
            <a:extLst>
              <a:ext uri="{FF2B5EF4-FFF2-40B4-BE49-F238E27FC236}">
                <a16:creationId xmlns:a16="http://schemas.microsoft.com/office/drawing/2014/main" id="{922AF986-7342-893D-5E39-7BF7961D6DC5}"/>
              </a:ext>
            </a:extLst>
          </p:cNvPr>
          <p:cNvSpPr>
            <a:spLocks noGrp="1"/>
          </p:cNvSpPr>
          <p:nvPr>
            <p:ph sz="quarter" idx="13"/>
          </p:nvPr>
        </p:nvSpPr>
        <p:spPr/>
        <p:txBody>
          <a:bodyPr>
            <a:normAutofit/>
          </a:bodyPr>
          <a:lstStyle/>
          <a:p>
            <a:r>
              <a:rPr lang="ja-JP" altLang="en-US" sz="2800" b="0" i="0" dirty="0">
                <a:solidFill>
                  <a:srgbClr val="374151"/>
                </a:solidFill>
                <a:effectLst/>
                <a:latin typeface="Söhne"/>
              </a:rPr>
              <a:t>ソフトウェアアプリケーションの開発や設計において、</a:t>
            </a:r>
            <a:r>
              <a:rPr lang="ja-JP" altLang="en-US" sz="2800" b="0" i="0" dirty="0">
                <a:solidFill>
                  <a:schemeClr val="accent1"/>
                </a:solidFill>
                <a:effectLst/>
                <a:latin typeface="Söhne"/>
              </a:rPr>
              <a:t>アプリケーションの構造や振る舞いを表現するための抽象的なモデル</a:t>
            </a:r>
            <a:r>
              <a:rPr lang="ja-JP" altLang="en-US" sz="2800" b="0" i="0" dirty="0">
                <a:solidFill>
                  <a:srgbClr val="374151"/>
                </a:solidFill>
                <a:effectLst/>
                <a:latin typeface="Söhne"/>
              </a:rPr>
              <a:t>のこと。</a:t>
            </a:r>
            <a:endParaRPr lang="en-US" altLang="ja-JP" sz="2800" b="0" i="0" dirty="0">
              <a:solidFill>
                <a:srgbClr val="374151"/>
              </a:solidFill>
              <a:effectLst/>
              <a:latin typeface="Söhne"/>
            </a:endParaRPr>
          </a:p>
          <a:p>
            <a:endParaRPr kumimoji="1" lang="en-US" altLang="ja-JP" sz="2800" dirty="0">
              <a:solidFill>
                <a:srgbClr val="374151"/>
              </a:solidFill>
              <a:latin typeface="Söhne"/>
            </a:endParaRPr>
          </a:p>
          <a:p>
            <a:pPr marL="0" indent="0">
              <a:buNone/>
            </a:pPr>
            <a:r>
              <a:rPr lang="ja-JP" altLang="en-US" sz="2800" dirty="0">
                <a:solidFill>
                  <a:srgbClr val="374151"/>
                </a:solidFill>
                <a:latin typeface="Söhne"/>
              </a:rPr>
              <a:t>メリットとして、設計や開発プロセスを視覚化する事や、アプリケーションの変更やアップグレードを容易にする。</a:t>
            </a:r>
            <a:endParaRPr kumimoji="1" lang="ja-JP" altLang="en-US" sz="2800" dirty="0"/>
          </a:p>
        </p:txBody>
      </p:sp>
    </p:spTree>
    <p:extLst>
      <p:ext uri="{BB962C8B-B14F-4D97-AF65-F5344CB8AC3E}">
        <p14:creationId xmlns:p14="http://schemas.microsoft.com/office/powerpoint/2010/main" val="794504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20862369-EE44-D9B1-66D8-060311A77B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326" y="401304"/>
            <a:ext cx="6168189" cy="4849739"/>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99683D78-2C12-D97C-843B-B1823EFD6142}"/>
              </a:ext>
            </a:extLst>
          </p:cNvPr>
          <p:cNvSpPr txBox="1"/>
          <p:nvPr/>
        </p:nvSpPr>
        <p:spPr>
          <a:xfrm>
            <a:off x="7175539" y="648290"/>
            <a:ext cx="4702696" cy="646331"/>
          </a:xfrm>
          <a:prstGeom prst="rect">
            <a:avLst/>
          </a:prstGeom>
          <a:noFill/>
        </p:spPr>
        <p:txBody>
          <a:bodyPr wrap="square" rtlCol="0">
            <a:spAutoFit/>
          </a:bodyPr>
          <a:lstStyle/>
          <a:p>
            <a:r>
              <a:rPr kumimoji="1" lang="en-US" altLang="ja-JP" sz="3600" dirty="0"/>
              <a:t>Django</a:t>
            </a:r>
            <a:r>
              <a:rPr kumimoji="1" lang="ja-JP" altLang="en-US" sz="3600" dirty="0"/>
              <a:t>は</a:t>
            </a:r>
            <a:r>
              <a:rPr kumimoji="1" lang="en-US" altLang="ja-JP" sz="3600" dirty="0"/>
              <a:t>MTV</a:t>
            </a:r>
            <a:r>
              <a:rPr kumimoji="1" lang="ja-JP" altLang="en-US" sz="3600" dirty="0"/>
              <a:t>モデル</a:t>
            </a:r>
          </a:p>
        </p:txBody>
      </p:sp>
      <p:sp>
        <p:nvSpPr>
          <p:cNvPr id="4" name="テキスト ボックス 3">
            <a:extLst>
              <a:ext uri="{FF2B5EF4-FFF2-40B4-BE49-F238E27FC236}">
                <a16:creationId xmlns:a16="http://schemas.microsoft.com/office/drawing/2014/main" id="{90B53B5D-AF78-FC66-01C9-CF30066B7480}"/>
              </a:ext>
            </a:extLst>
          </p:cNvPr>
          <p:cNvSpPr txBox="1"/>
          <p:nvPr/>
        </p:nvSpPr>
        <p:spPr>
          <a:xfrm>
            <a:off x="6673515" y="4881711"/>
            <a:ext cx="6134100" cy="646331"/>
          </a:xfrm>
          <a:prstGeom prst="rect">
            <a:avLst/>
          </a:prstGeom>
          <a:noFill/>
        </p:spPr>
        <p:txBody>
          <a:bodyPr wrap="square">
            <a:spAutoFit/>
          </a:bodyPr>
          <a:lstStyle/>
          <a:p>
            <a:r>
              <a:rPr lang="en-US" altLang="ja-JP" b="0" i="0" u="none" strike="noStrike" dirty="0">
                <a:solidFill>
                  <a:srgbClr val="363636"/>
                </a:solidFill>
                <a:effectLst/>
                <a:latin typeface="Helvetica Neue"/>
                <a:hlinkClick r:id="rId3"/>
              </a:rPr>
              <a:t>DjangoBrothers</a:t>
            </a:r>
            <a:endParaRPr lang="en-US" altLang="ja-JP" b="0" i="0" u="none" strike="noStrike" dirty="0">
              <a:solidFill>
                <a:srgbClr val="363636"/>
              </a:solidFill>
              <a:effectLst/>
              <a:latin typeface="Helvetica Neue"/>
            </a:endParaRPr>
          </a:p>
          <a:p>
            <a:r>
              <a:rPr lang="ja-JP" altLang="en-US" dirty="0">
                <a:solidFill>
                  <a:srgbClr val="363636"/>
                </a:solidFill>
                <a:latin typeface="Helvetica Neue"/>
              </a:rPr>
              <a:t>より</a:t>
            </a:r>
            <a:endParaRPr lang="en-US" altLang="ja-JP" dirty="0">
              <a:solidFill>
                <a:srgbClr val="363636"/>
              </a:solidFill>
              <a:latin typeface="Helvetica Neue"/>
            </a:endParaRPr>
          </a:p>
        </p:txBody>
      </p:sp>
      <p:sp>
        <p:nvSpPr>
          <p:cNvPr id="5" name="円: 塗りつぶしなし 4">
            <a:extLst>
              <a:ext uri="{FF2B5EF4-FFF2-40B4-BE49-F238E27FC236}">
                <a16:creationId xmlns:a16="http://schemas.microsoft.com/office/drawing/2014/main" id="{77FC3BA5-3797-00FA-4D98-F3E88BADE035}"/>
              </a:ext>
            </a:extLst>
          </p:cNvPr>
          <p:cNvSpPr/>
          <p:nvPr/>
        </p:nvSpPr>
        <p:spPr>
          <a:xfrm>
            <a:off x="2626659" y="842682"/>
            <a:ext cx="1425388" cy="896471"/>
          </a:xfrm>
          <a:prstGeom prst="donut">
            <a:avLst>
              <a:gd name="adj" fmla="val 89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円: 塗りつぶしなし 5">
            <a:extLst>
              <a:ext uri="{FF2B5EF4-FFF2-40B4-BE49-F238E27FC236}">
                <a16:creationId xmlns:a16="http://schemas.microsoft.com/office/drawing/2014/main" id="{FFFBCC10-AC9D-53BF-1F5C-722C33C2F356}"/>
              </a:ext>
            </a:extLst>
          </p:cNvPr>
          <p:cNvSpPr/>
          <p:nvPr/>
        </p:nvSpPr>
        <p:spPr>
          <a:xfrm>
            <a:off x="2626659" y="2050726"/>
            <a:ext cx="1425388" cy="856130"/>
          </a:xfrm>
          <a:prstGeom prst="donut">
            <a:avLst>
              <a:gd name="adj" fmla="val 89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円: 塗りつぶしなし 6">
            <a:extLst>
              <a:ext uri="{FF2B5EF4-FFF2-40B4-BE49-F238E27FC236}">
                <a16:creationId xmlns:a16="http://schemas.microsoft.com/office/drawing/2014/main" id="{5482CC11-5904-8DFF-C389-75A59116B491}"/>
              </a:ext>
            </a:extLst>
          </p:cNvPr>
          <p:cNvSpPr/>
          <p:nvPr/>
        </p:nvSpPr>
        <p:spPr>
          <a:xfrm>
            <a:off x="4650087" y="2010385"/>
            <a:ext cx="1425388" cy="896471"/>
          </a:xfrm>
          <a:prstGeom prst="donut">
            <a:avLst>
              <a:gd name="adj" fmla="val 89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181263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728B1863-365B-FCBD-4E7F-723C44398D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859" y="335673"/>
            <a:ext cx="6197546" cy="4872821"/>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AAFE4A23-A87C-79C8-9834-4CD56460041A}"/>
              </a:ext>
            </a:extLst>
          </p:cNvPr>
          <p:cNvSpPr txBox="1"/>
          <p:nvPr/>
        </p:nvSpPr>
        <p:spPr>
          <a:xfrm>
            <a:off x="7021606" y="738699"/>
            <a:ext cx="4112559" cy="1200329"/>
          </a:xfrm>
          <a:prstGeom prst="rect">
            <a:avLst/>
          </a:prstGeom>
          <a:noFill/>
        </p:spPr>
        <p:txBody>
          <a:bodyPr wrap="square">
            <a:spAutoFit/>
          </a:bodyPr>
          <a:lstStyle/>
          <a:p>
            <a:r>
              <a:rPr kumimoji="1" lang="en-US" altLang="ja-JP" sz="3600" dirty="0"/>
              <a:t>Django</a:t>
            </a:r>
            <a:r>
              <a:rPr kumimoji="1" lang="ja-JP" altLang="en-US" sz="3600" dirty="0"/>
              <a:t>は</a:t>
            </a:r>
            <a:r>
              <a:rPr kumimoji="1" lang="en-US" altLang="ja-JP" sz="3600" dirty="0"/>
              <a:t>MVC</a:t>
            </a:r>
            <a:r>
              <a:rPr kumimoji="1" lang="ja-JP" altLang="en-US" sz="3600" dirty="0"/>
              <a:t>モデルともいえる！</a:t>
            </a:r>
          </a:p>
        </p:txBody>
      </p:sp>
      <p:sp>
        <p:nvSpPr>
          <p:cNvPr id="4" name="円: 塗りつぶしなし 3">
            <a:extLst>
              <a:ext uri="{FF2B5EF4-FFF2-40B4-BE49-F238E27FC236}">
                <a16:creationId xmlns:a16="http://schemas.microsoft.com/office/drawing/2014/main" id="{0A4853C2-E0EB-C6FB-5CF6-2F205992CB12}"/>
              </a:ext>
            </a:extLst>
          </p:cNvPr>
          <p:cNvSpPr/>
          <p:nvPr/>
        </p:nvSpPr>
        <p:spPr>
          <a:xfrm>
            <a:off x="2501154" y="806823"/>
            <a:ext cx="1425388" cy="896471"/>
          </a:xfrm>
          <a:prstGeom prst="donut">
            <a:avLst>
              <a:gd name="adj" fmla="val 89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円: 塗りつぶしなし 4">
            <a:extLst>
              <a:ext uri="{FF2B5EF4-FFF2-40B4-BE49-F238E27FC236}">
                <a16:creationId xmlns:a16="http://schemas.microsoft.com/office/drawing/2014/main" id="{71434AD8-CA6C-08A4-D16F-B17BA694017C}"/>
              </a:ext>
            </a:extLst>
          </p:cNvPr>
          <p:cNvSpPr/>
          <p:nvPr/>
        </p:nvSpPr>
        <p:spPr>
          <a:xfrm>
            <a:off x="2501154" y="1822487"/>
            <a:ext cx="1425388" cy="896471"/>
          </a:xfrm>
          <a:prstGeom prst="donut">
            <a:avLst>
              <a:gd name="adj" fmla="val 89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円: 塗りつぶしなし 5">
            <a:extLst>
              <a:ext uri="{FF2B5EF4-FFF2-40B4-BE49-F238E27FC236}">
                <a16:creationId xmlns:a16="http://schemas.microsoft.com/office/drawing/2014/main" id="{ADF10E99-839F-F9D4-C75F-66E4A195BEA9}"/>
              </a:ext>
            </a:extLst>
          </p:cNvPr>
          <p:cNvSpPr/>
          <p:nvPr/>
        </p:nvSpPr>
        <p:spPr>
          <a:xfrm>
            <a:off x="2501154" y="2838151"/>
            <a:ext cx="1425388" cy="896471"/>
          </a:xfrm>
          <a:prstGeom prst="donut">
            <a:avLst>
              <a:gd name="adj" fmla="val 89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テキスト ボックス 6">
            <a:extLst>
              <a:ext uri="{FF2B5EF4-FFF2-40B4-BE49-F238E27FC236}">
                <a16:creationId xmlns:a16="http://schemas.microsoft.com/office/drawing/2014/main" id="{323E2610-A8B8-1A2B-84AB-C4BDFC73A9C1}"/>
              </a:ext>
            </a:extLst>
          </p:cNvPr>
          <p:cNvSpPr txBox="1"/>
          <p:nvPr/>
        </p:nvSpPr>
        <p:spPr>
          <a:xfrm>
            <a:off x="7170217" y="2781048"/>
            <a:ext cx="3056965" cy="646331"/>
          </a:xfrm>
          <a:prstGeom prst="rect">
            <a:avLst/>
          </a:prstGeom>
          <a:noFill/>
        </p:spPr>
        <p:txBody>
          <a:bodyPr wrap="square" rtlCol="0">
            <a:spAutoFit/>
          </a:bodyPr>
          <a:lstStyle/>
          <a:p>
            <a:r>
              <a:rPr kumimoji="1" lang="en-US" altLang="ja-JP" dirty="0"/>
              <a:t>Rails </a:t>
            </a:r>
            <a:r>
              <a:rPr kumimoji="1" lang="ja-JP" altLang="en-US" dirty="0"/>
              <a:t>や　</a:t>
            </a:r>
            <a:r>
              <a:rPr kumimoji="1" lang="en-US" altLang="ja-JP" dirty="0"/>
              <a:t>Laravel</a:t>
            </a:r>
            <a:r>
              <a:rPr kumimoji="1" lang="ja-JP" altLang="en-US" dirty="0"/>
              <a:t>　で採用されている考え方。　</a:t>
            </a:r>
          </a:p>
        </p:txBody>
      </p:sp>
      <p:cxnSp>
        <p:nvCxnSpPr>
          <p:cNvPr id="8" name="直線矢印コネクタ 7">
            <a:extLst>
              <a:ext uri="{FF2B5EF4-FFF2-40B4-BE49-F238E27FC236}">
                <a16:creationId xmlns:a16="http://schemas.microsoft.com/office/drawing/2014/main" id="{8FB23B09-0329-66E5-CF1D-2E5A873F28DA}"/>
              </a:ext>
            </a:extLst>
          </p:cNvPr>
          <p:cNvCxnSpPr/>
          <p:nvPr/>
        </p:nvCxnSpPr>
        <p:spPr>
          <a:xfrm>
            <a:off x="4249271" y="1488141"/>
            <a:ext cx="528917" cy="5289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C9054461-96BD-6683-7EDA-F9AADB8BE739}"/>
              </a:ext>
            </a:extLst>
          </p:cNvPr>
          <p:cNvCxnSpPr>
            <a:cxnSpLocks/>
          </p:cNvCxnSpPr>
          <p:nvPr/>
        </p:nvCxnSpPr>
        <p:spPr>
          <a:xfrm flipV="1">
            <a:off x="4132729" y="2757468"/>
            <a:ext cx="645459" cy="4339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7196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D7976B-AD33-6071-657B-5CC12593DC87}"/>
              </a:ext>
            </a:extLst>
          </p:cNvPr>
          <p:cNvSpPr>
            <a:spLocks noGrp="1"/>
          </p:cNvSpPr>
          <p:nvPr>
            <p:ph type="title"/>
          </p:nvPr>
        </p:nvSpPr>
        <p:spPr/>
        <p:txBody>
          <a:bodyPr/>
          <a:lstStyle/>
          <a:p>
            <a:r>
              <a:rPr kumimoji="1" lang="ja-JP" altLang="en-US" dirty="0"/>
              <a:t>モデル</a:t>
            </a:r>
          </a:p>
        </p:txBody>
      </p:sp>
      <p:sp>
        <p:nvSpPr>
          <p:cNvPr id="3" name="コンテンツ プレースホルダー 2">
            <a:extLst>
              <a:ext uri="{FF2B5EF4-FFF2-40B4-BE49-F238E27FC236}">
                <a16:creationId xmlns:a16="http://schemas.microsoft.com/office/drawing/2014/main" id="{E1335AF8-6DA8-88E0-2791-FC1404AFE57A}"/>
              </a:ext>
            </a:extLst>
          </p:cNvPr>
          <p:cNvSpPr>
            <a:spLocks noGrp="1"/>
          </p:cNvSpPr>
          <p:nvPr>
            <p:ph sz="quarter" idx="13"/>
          </p:nvPr>
        </p:nvSpPr>
        <p:spPr/>
        <p:txBody>
          <a:bodyPr>
            <a:normAutofit/>
          </a:bodyPr>
          <a:lstStyle/>
          <a:p>
            <a:r>
              <a:rPr kumimoji="1" lang="ja-JP" altLang="en-US" sz="3200" dirty="0">
                <a:solidFill>
                  <a:schemeClr val="accent1"/>
                </a:solidFill>
              </a:rPr>
              <a:t>データと連携が取れる場所</a:t>
            </a:r>
            <a:r>
              <a:rPr kumimoji="1" lang="ja-JP" altLang="en-US" sz="3200" dirty="0"/>
              <a:t>。</a:t>
            </a:r>
            <a:r>
              <a:rPr lang="en-US" altLang="ja-JP" sz="3200" dirty="0"/>
              <a:t>Django</a:t>
            </a:r>
            <a:r>
              <a:rPr lang="ja-JP" altLang="en-US" sz="3200" dirty="0"/>
              <a:t>でいえば、</a:t>
            </a:r>
            <a:r>
              <a:rPr lang="en-US" altLang="ja-JP" sz="3200" dirty="0"/>
              <a:t>model.py</a:t>
            </a:r>
            <a:r>
              <a:rPr lang="ja-JP" altLang="en-US" sz="3200" dirty="0"/>
              <a:t>が該当する。</a:t>
            </a:r>
            <a:r>
              <a:rPr lang="en-US" altLang="ja-JP" sz="3200" dirty="0"/>
              <a:t>Class</a:t>
            </a:r>
            <a:r>
              <a:rPr lang="ja-JP" altLang="en-US" sz="3200" dirty="0"/>
              <a:t>があるファイルに該当するともいえる。</a:t>
            </a:r>
            <a:endParaRPr kumimoji="1" lang="en-US" altLang="ja-JP" sz="3200" dirty="0"/>
          </a:p>
        </p:txBody>
      </p:sp>
    </p:spTree>
    <p:extLst>
      <p:ext uri="{BB962C8B-B14F-4D97-AF65-F5344CB8AC3E}">
        <p14:creationId xmlns:p14="http://schemas.microsoft.com/office/powerpoint/2010/main" val="3158094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4E2B71-AE70-1400-DF29-61117912330C}"/>
              </a:ext>
            </a:extLst>
          </p:cNvPr>
          <p:cNvSpPr>
            <a:spLocks noGrp="1"/>
          </p:cNvSpPr>
          <p:nvPr>
            <p:ph type="title"/>
          </p:nvPr>
        </p:nvSpPr>
        <p:spPr/>
        <p:txBody>
          <a:bodyPr/>
          <a:lstStyle/>
          <a:p>
            <a:r>
              <a:rPr kumimoji="1" lang="ja-JP" altLang="en-US" dirty="0"/>
              <a:t>ビュー</a:t>
            </a:r>
          </a:p>
        </p:txBody>
      </p:sp>
      <p:sp>
        <p:nvSpPr>
          <p:cNvPr id="3" name="コンテンツ プレースホルダー 2">
            <a:extLst>
              <a:ext uri="{FF2B5EF4-FFF2-40B4-BE49-F238E27FC236}">
                <a16:creationId xmlns:a16="http://schemas.microsoft.com/office/drawing/2014/main" id="{85F966DE-F3B5-472C-D792-AD2997A852F7}"/>
              </a:ext>
            </a:extLst>
          </p:cNvPr>
          <p:cNvSpPr>
            <a:spLocks noGrp="1"/>
          </p:cNvSpPr>
          <p:nvPr>
            <p:ph sz="quarter" idx="13"/>
          </p:nvPr>
        </p:nvSpPr>
        <p:spPr/>
        <p:txBody>
          <a:bodyPr>
            <a:normAutofit/>
          </a:bodyPr>
          <a:lstStyle/>
          <a:p>
            <a:r>
              <a:rPr kumimoji="1" lang="ja-JP" altLang="en-US" sz="3200" dirty="0"/>
              <a:t>モデルでデータベースから引っ張ってきた情報を</a:t>
            </a:r>
            <a:r>
              <a:rPr kumimoji="1" lang="ja-JP" altLang="en-US" sz="3200" dirty="0">
                <a:solidFill>
                  <a:schemeClr val="accent1"/>
                </a:solidFill>
              </a:rPr>
              <a:t>どのように見せるかを設定する</a:t>
            </a:r>
            <a:r>
              <a:rPr kumimoji="1" lang="ja-JP" altLang="en-US" sz="3200" dirty="0"/>
              <a:t>。</a:t>
            </a:r>
            <a:r>
              <a:rPr kumimoji="1" lang="en-US" altLang="ja-JP" sz="3200" dirty="0"/>
              <a:t>Django</a:t>
            </a:r>
            <a:r>
              <a:rPr kumimoji="1" lang="ja-JP" altLang="en-US" sz="3200" dirty="0"/>
              <a:t>でいったら</a:t>
            </a:r>
            <a:r>
              <a:rPr kumimoji="1" lang="en-US" altLang="ja-JP" sz="3200" dirty="0"/>
              <a:t>view.py</a:t>
            </a:r>
            <a:r>
              <a:rPr lang="ja-JP" altLang="en-US" sz="3200" dirty="0"/>
              <a:t>に該当する。このファイルの中では、関数ごとにどの</a:t>
            </a:r>
            <a:r>
              <a:rPr lang="en-US" altLang="ja-JP" sz="3200" dirty="0"/>
              <a:t>HTml</a:t>
            </a:r>
            <a:r>
              <a:rPr lang="ja-JP" altLang="en-US" sz="3200" dirty="0"/>
              <a:t>に情報を渡すが指定している。</a:t>
            </a:r>
            <a:endParaRPr kumimoji="1" lang="ja-JP" altLang="en-US" sz="3200" dirty="0"/>
          </a:p>
        </p:txBody>
      </p:sp>
    </p:spTree>
    <p:extLst>
      <p:ext uri="{BB962C8B-B14F-4D97-AF65-F5344CB8AC3E}">
        <p14:creationId xmlns:p14="http://schemas.microsoft.com/office/powerpoint/2010/main" val="2762072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61731B-022D-58E0-F7E1-962C9039B840}"/>
              </a:ext>
            </a:extLst>
          </p:cNvPr>
          <p:cNvSpPr>
            <a:spLocks noGrp="1"/>
          </p:cNvSpPr>
          <p:nvPr>
            <p:ph type="title"/>
          </p:nvPr>
        </p:nvSpPr>
        <p:spPr/>
        <p:txBody>
          <a:bodyPr/>
          <a:lstStyle/>
          <a:p>
            <a:r>
              <a:rPr kumimoji="1" lang="ja-JP" altLang="en-US" dirty="0"/>
              <a:t>テンプレート</a:t>
            </a:r>
          </a:p>
        </p:txBody>
      </p:sp>
      <p:sp>
        <p:nvSpPr>
          <p:cNvPr id="3" name="コンテンツ プレースホルダー 2">
            <a:extLst>
              <a:ext uri="{FF2B5EF4-FFF2-40B4-BE49-F238E27FC236}">
                <a16:creationId xmlns:a16="http://schemas.microsoft.com/office/drawing/2014/main" id="{14CACEB3-D794-B58B-97B1-EEADE25111B8}"/>
              </a:ext>
            </a:extLst>
          </p:cNvPr>
          <p:cNvSpPr>
            <a:spLocks noGrp="1"/>
          </p:cNvSpPr>
          <p:nvPr>
            <p:ph sz="quarter" idx="13"/>
          </p:nvPr>
        </p:nvSpPr>
        <p:spPr/>
        <p:txBody>
          <a:bodyPr>
            <a:normAutofit/>
          </a:bodyPr>
          <a:lstStyle/>
          <a:p>
            <a:r>
              <a:rPr kumimoji="1" lang="ja-JP" altLang="en-US" sz="3200" dirty="0">
                <a:solidFill>
                  <a:schemeClr val="accent1"/>
                </a:solidFill>
              </a:rPr>
              <a:t>フロントサイドに関する部分を指す</a:t>
            </a:r>
            <a:r>
              <a:rPr kumimoji="1" lang="ja-JP" altLang="en-US" sz="3200" dirty="0"/>
              <a:t>。ダイレクトにスクリーンに映される部分。</a:t>
            </a:r>
            <a:r>
              <a:rPr kumimoji="1" lang="en-US" altLang="ja-JP" sz="3200" dirty="0"/>
              <a:t>Html</a:t>
            </a:r>
            <a:r>
              <a:rPr kumimoji="1" lang="ja-JP" altLang="en-US" sz="3200" dirty="0"/>
              <a:t>や</a:t>
            </a:r>
            <a:r>
              <a:rPr kumimoji="1" lang="en-US" altLang="ja-JP" sz="3200" dirty="0"/>
              <a:t>css</a:t>
            </a:r>
            <a:r>
              <a:rPr kumimoji="1" lang="ja-JP" altLang="en-US" sz="3200" dirty="0"/>
              <a:t>、</a:t>
            </a:r>
            <a:r>
              <a:rPr kumimoji="1" lang="en-US" altLang="ja-JP" sz="3200" dirty="0"/>
              <a:t>javascript</a:t>
            </a:r>
            <a:r>
              <a:rPr kumimoji="1" lang="ja-JP" altLang="en-US" sz="3200" dirty="0"/>
              <a:t>など。</a:t>
            </a:r>
          </a:p>
        </p:txBody>
      </p:sp>
    </p:spTree>
    <p:extLst>
      <p:ext uri="{BB962C8B-B14F-4D97-AF65-F5344CB8AC3E}">
        <p14:creationId xmlns:p14="http://schemas.microsoft.com/office/powerpoint/2010/main" val="2934417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01E141-2D22-B8C6-D318-1CCE3EF710FB}"/>
              </a:ext>
            </a:extLst>
          </p:cNvPr>
          <p:cNvSpPr>
            <a:spLocks noGrp="1"/>
          </p:cNvSpPr>
          <p:nvPr>
            <p:ph type="title"/>
          </p:nvPr>
        </p:nvSpPr>
        <p:spPr/>
        <p:txBody>
          <a:bodyPr/>
          <a:lstStyle/>
          <a:p>
            <a:r>
              <a:rPr kumimoji="1" lang="ja-JP" altLang="en-US" dirty="0"/>
              <a:t>コントローラー</a:t>
            </a:r>
          </a:p>
        </p:txBody>
      </p:sp>
      <p:sp>
        <p:nvSpPr>
          <p:cNvPr id="3" name="コンテンツ プレースホルダー 2">
            <a:extLst>
              <a:ext uri="{FF2B5EF4-FFF2-40B4-BE49-F238E27FC236}">
                <a16:creationId xmlns:a16="http://schemas.microsoft.com/office/drawing/2014/main" id="{666EEC95-D507-2786-308D-F407F1D35558}"/>
              </a:ext>
            </a:extLst>
          </p:cNvPr>
          <p:cNvSpPr>
            <a:spLocks noGrp="1"/>
          </p:cNvSpPr>
          <p:nvPr>
            <p:ph sz="quarter" idx="13"/>
          </p:nvPr>
        </p:nvSpPr>
        <p:spPr/>
        <p:txBody>
          <a:bodyPr>
            <a:normAutofit/>
          </a:bodyPr>
          <a:lstStyle/>
          <a:p>
            <a:r>
              <a:rPr kumimoji="1" lang="ja-JP" altLang="en-US" sz="3200" dirty="0">
                <a:solidFill>
                  <a:schemeClr val="accent1"/>
                </a:solidFill>
              </a:rPr>
              <a:t>必要な処理を</a:t>
            </a:r>
            <a:r>
              <a:rPr kumimoji="1" lang="en-US" altLang="ja-JP" sz="3200" dirty="0">
                <a:solidFill>
                  <a:schemeClr val="accent1"/>
                </a:solidFill>
              </a:rPr>
              <a:t>model</a:t>
            </a:r>
            <a:r>
              <a:rPr kumimoji="1" lang="ja-JP" altLang="en-US" sz="3200" dirty="0">
                <a:solidFill>
                  <a:schemeClr val="accent1"/>
                </a:solidFill>
              </a:rPr>
              <a:t>や</a:t>
            </a:r>
            <a:r>
              <a:rPr kumimoji="1" lang="en-US" altLang="ja-JP" sz="3200" dirty="0">
                <a:solidFill>
                  <a:schemeClr val="accent1"/>
                </a:solidFill>
              </a:rPr>
              <a:t>view</a:t>
            </a:r>
            <a:r>
              <a:rPr kumimoji="1" lang="ja-JP" altLang="en-US" sz="3200" dirty="0">
                <a:solidFill>
                  <a:schemeClr val="accent1"/>
                </a:solidFill>
              </a:rPr>
              <a:t>に伝える役割</a:t>
            </a:r>
            <a:r>
              <a:rPr kumimoji="1" lang="ja-JP" altLang="en-US" sz="3200" dirty="0"/>
              <a:t>。（</a:t>
            </a:r>
            <a:r>
              <a:rPr kumimoji="1" lang="en-US" altLang="ja-JP" sz="3200" dirty="0"/>
              <a:t>MVT</a:t>
            </a:r>
            <a:r>
              <a:rPr kumimoji="1" lang="ja-JP" altLang="en-US" sz="3200" dirty="0"/>
              <a:t>では</a:t>
            </a:r>
            <a:r>
              <a:rPr kumimoji="1" lang="en-US" altLang="ja-JP" sz="3200" dirty="0"/>
              <a:t>view</a:t>
            </a:r>
            <a:r>
              <a:rPr kumimoji="1" lang="ja-JP" altLang="en-US" sz="3200" dirty="0"/>
              <a:t>に当たる。）</a:t>
            </a:r>
            <a:r>
              <a:rPr kumimoji="1" lang="en-US" altLang="ja-JP" sz="3200" dirty="0"/>
              <a:t>Django</a:t>
            </a:r>
            <a:r>
              <a:rPr kumimoji="1" lang="ja-JP" altLang="en-US" sz="3200" dirty="0"/>
              <a:t>では</a:t>
            </a:r>
            <a:r>
              <a:rPr lang="en-US" altLang="ja-JP" sz="3200" b="0" i="0" dirty="0">
                <a:solidFill>
                  <a:srgbClr val="343541"/>
                </a:solidFill>
                <a:effectLst/>
                <a:latin typeface="Söhne"/>
              </a:rPr>
              <a:t>URL </a:t>
            </a:r>
            <a:r>
              <a:rPr lang="ja-JP" altLang="en-US" sz="3200" b="0" i="0" dirty="0">
                <a:solidFill>
                  <a:srgbClr val="343541"/>
                </a:solidFill>
                <a:effectLst/>
                <a:latin typeface="Söhne"/>
              </a:rPr>
              <a:t>ディスパッチャ（</a:t>
            </a:r>
            <a:r>
              <a:rPr lang="en-US" altLang="ja-JP" sz="3200" b="1" i="0" dirty="0">
                <a:solidFill>
                  <a:srgbClr val="343541"/>
                </a:solidFill>
                <a:effectLst/>
                <a:latin typeface="Söhne"/>
              </a:rPr>
              <a:t>urls.py</a:t>
            </a:r>
            <a:r>
              <a:rPr lang="ja-JP" altLang="en-US" sz="3200" b="0" i="0" dirty="0">
                <a:solidFill>
                  <a:srgbClr val="343541"/>
                </a:solidFill>
                <a:effectLst/>
                <a:latin typeface="Söhne"/>
              </a:rPr>
              <a:t>）</a:t>
            </a:r>
            <a:r>
              <a:rPr lang="ja-JP" altLang="en-US" sz="3200" dirty="0">
                <a:solidFill>
                  <a:srgbClr val="343541"/>
                </a:solidFill>
                <a:latin typeface="Söhne"/>
              </a:rPr>
              <a:t>が該当する。この伝え方は</a:t>
            </a:r>
            <a:r>
              <a:rPr lang="en-US" altLang="ja-JP" sz="3200" dirty="0">
                <a:solidFill>
                  <a:srgbClr val="343541"/>
                </a:solidFill>
                <a:latin typeface="Söhne"/>
              </a:rPr>
              <a:t>HTTP</a:t>
            </a:r>
            <a:r>
              <a:rPr lang="ja-JP" altLang="en-US" sz="3200" dirty="0">
                <a:solidFill>
                  <a:srgbClr val="343541"/>
                </a:solidFill>
                <a:latin typeface="Söhne"/>
              </a:rPr>
              <a:t>メソッドによって処理が異なる。</a:t>
            </a:r>
            <a:endParaRPr lang="en-US" altLang="ja-JP" sz="3200" b="0" i="0" dirty="0">
              <a:solidFill>
                <a:srgbClr val="343541"/>
              </a:solidFill>
              <a:effectLst/>
              <a:latin typeface="Söhne"/>
            </a:endParaRPr>
          </a:p>
        </p:txBody>
      </p:sp>
    </p:spTree>
    <p:extLst>
      <p:ext uri="{BB962C8B-B14F-4D97-AF65-F5344CB8AC3E}">
        <p14:creationId xmlns:p14="http://schemas.microsoft.com/office/powerpoint/2010/main" val="1148457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F2D508-E379-7F8E-7DBD-26B72F831CBE}"/>
              </a:ext>
            </a:extLst>
          </p:cNvPr>
          <p:cNvSpPr>
            <a:spLocks noGrp="1"/>
          </p:cNvSpPr>
          <p:nvPr>
            <p:ph type="ctrTitle"/>
          </p:nvPr>
        </p:nvSpPr>
        <p:spPr/>
        <p:txBody>
          <a:bodyPr/>
          <a:lstStyle/>
          <a:p>
            <a:pPr algn="ctr"/>
            <a:r>
              <a:rPr kumimoji="1" lang="en-US" altLang="ja-JP" dirty="0"/>
              <a:t>Django</a:t>
            </a:r>
            <a:r>
              <a:rPr kumimoji="1" lang="ja-JP" altLang="en-US" dirty="0"/>
              <a:t>が出来る事</a:t>
            </a:r>
          </a:p>
        </p:txBody>
      </p:sp>
      <p:sp>
        <p:nvSpPr>
          <p:cNvPr id="3" name="字幕 2">
            <a:extLst>
              <a:ext uri="{FF2B5EF4-FFF2-40B4-BE49-F238E27FC236}">
                <a16:creationId xmlns:a16="http://schemas.microsoft.com/office/drawing/2014/main" id="{C5CC8AA6-3C59-DA7F-348B-E31919E1D109}"/>
              </a:ext>
            </a:extLst>
          </p:cNvPr>
          <p:cNvSpPr>
            <a:spLocks noGrp="1"/>
          </p:cNvSpPr>
          <p:nvPr>
            <p:ph type="subTitle" idx="1"/>
          </p:nvPr>
        </p:nvSpPr>
        <p:spPr/>
        <p:txBody>
          <a:bodyPr/>
          <a:lstStyle/>
          <a:p>
            <a:pPr algn="ctr"/>
            <a:r>
              <a:rPr kumimoji="1" lang="ja-JP" altLang="en-US" dirty="0"/>
              <a:t>～最終章～</a:t>
            </a:r>
            <a:endParaRPr kumimoji="1" lang="en-US" altLang="ja-JP" dirty="0"/>
          </a:p>
          <a:p>
            <a:endParaRPr kumimoji="1" lang="ja-JP" altLang="en-US" dirty="0"/>
          </a:p>
        </p:txBody>
      </p:sp>
    </p:spTree>
    <p:extLst>
      <p:ext uri="{BB962C8B-B14F-4D97-AF65-F5344CB8AC3E}">
        <p14:creationId xmlns:p14="http://schemas.microsoft.com/office/powerpoint/2010/main" val="1930974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02D58F-95FB-EBFF-1DC4-18F4FADF1E14}"/>
              </a:ext>
            </a:extLst>
          </p:cNvPr>
          <p:cNvSpPr>
            <a:spLocks noGrp="1"/>
          </p:cNvSpPr>
          <p:nvPr>
            <p:ph type="ctrTitle"/>
          </p:nvPr>
        </p:nvSpPr>
        <p:spPr>
          <a:xfrm rot="21420000">
            <a:off x="317162" y="749092"/>
            <a:ext cx="10189975" cy="2766528"/>
          </a:xfrm>
        </p:spPr>
        <p:txBody>
          <a:bodyPr/>
          <a:lstStyle/>
          <a:p>
            <a:r>
              <a:rPr kumimoji="1" lang="en-US" altLang="ja-JP" b="1" dirty="0">
                <a:latin typeface="+mn-ea"/>
                <a:ea typeface="+mn-ea"/>
              </a:rPr>
              <a:t>Web</a:t>
            </a:r>
            <a:r>
              <a:rPr kumimoji="1" lang="ja-JP" altLang="en-US" b="1" dirty="0">
                <a:latin typeface="+mn-ea"/>
                <a:ea typeface="+mn-ea"/>
              </a:rPr>
              <a:t>アプリの基本構成</a:t>
            </a:r>
          </a:p>
        </p:txBody>
      </p:sp>
      <p:sp>
        <p:nvSpPr>
          <p:cNvPr id="3" name="字幕 2">
            <a:extLst>
              <a:ext uri="{FF2B5EF4-FFF2-40B4-BE49-F238E27FC236}">
                <a16:creationId xmlns:a16="http://schemas.microsoft.com/office/drawing/2014/main" id="{CC0DD861-4B48-BD10-EE21-F155BAC188E9}"/>
              </a:ext>
            </a:extLst>
          </p:cNvPr>
          <p:cNvSpPr>
            <a:spLocks noGrp="1"/>
          </p:cNvSpPr>
          <p:nvPr>
            <p:ph type="subTitle" idx="1"/>
          </p:nvPr>
        </p:nvSpPr>
        <p:spPr/>
        <p:txBody>
          <a:bodyPr/>
          <a:lstStyle/>
          <a:p>
            <a:pPr algn="ctr"/>
            <a:r>
              <a:rPr lang="ja-JP" altLang="en-US" dirty="0"/>
              <a:t>～序章～　　　　　</a:t>
            </a:r>
            <a:endParaRPr lang="en-US" altLang="ja-JP" dirty="0"/>
          </a:p>
          <a:p>
            <a:endParaRPr kumimoji="1" lang="ja-JP" altLang="en-US" dirty="0"/>
          </a:p>
        </p:txBody>
      </p:sp>
    </p:spTree>
    <p:extLst>
      <p:ext uri="{BB962C8B-B14F-4D97-AF65-F5344CB8AC3E}">
        <p14:creationId xmlns:p14="http://schemas.microsoft.com/office/powerpoint/2010/main" val="42725180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4114C5-90FF-188C-5F8C-4610103895D6}"/>
              </a:ext>
            </a:extLst>
          </p:cNvPr>
          <p:cNvSpPr>
            <a:spLocks noGrp="1"/>
          </p:cNvSpPr>
          <p:nvPr>
            <p:ph type="title"/>
          </p:nvPr>
        </p:nvSpPr>
        <p:spPr/>
        <p:txBody>
          <a:bodyPr/>
          <a:lstStyle/>
          <a:p>
            <a:r>
              <a:rPr kumimoji="1" lang="en-US" altLang="ja-JP" dirty="0"/>
              <a:t>Django</a:t>
            </a:r>
            <a:r>
              <a:rPr kumimoji="1" lang="ja-JP" altLang="en-US" dirty="0"/>
              <a:t>の位置づけ（序～三章）</a:t>
            </a:r>
          </a:p>
        </p:txBody>
      </p:sp>
      <p:sp>
        <p:nvSpPr>
          <p:cNvPr id="3" name="コンテンツ プレースホルダー 2">
            <a:extLst>
              <a:ext uri="{FF2B5EF4-FFF2-40B4-BE49-F238E27FC236}">
                <a16:creationId xmlns:a16="http://schemas.microsoft.com/office/drawing/2014/main" id="{8D232604-F6E4-B31A-A16D-ADDB6E0405E3}"/>
              </a:ext>
            </a:extLst>
          </p:cNvPr>
          <p:cNvSpPr>
            <a:spLocks noGrp="1"/>
          </p:cNvSpPr>
          <p:nvPr>
            <p:ph sz="quarter" idx="13"/>
          </p:nvPr>
        </p:nvSpPr>
        <p:spPr/>
        <p:txBody>
          <a:bodyPr/>
          <a:lstStyle/>
          <a:p>
            <a:r>
              <a:rPr lang="ja-JP" altLang="en-US" dirty="0"/>
              <a:t>フロントからバックエンドを繋ぎ、プロトコル・インフラストラクチャーとの連携も容易化する。</a:t>
            </a:r>
            <a:endParaRPr kumimoji="1" lang="en-US" altLang="ja-JP" dirty="0"/>
          </a:p>
          <a:p>
            <a:r>
              <a:rPr kumimoji="1" lang="en-US" altLang="ja-JP" dirty="0"/>
              <a:t>Python</a:t>
            </a:r>
            <a:r>
              <a:rPr kumimoji="1" lang="ja-JP" altLang="en-US" dirty="0"/>
              <a:t>で</a:t>
            </a:r>
            <a:r>
              <a:rPr kumimoji="1" lang="en-US" altLang="ja-JP" dirty="0"/>
              <a:t>WEB</a:t>
            </a:r>
            <a:r>
              <a:rPr kumimoji="1" lang="ja-JP" altLang="en-US" dirty="0"/>
              <a:t>アプリを開発するためのフレームワーク</a:t>
            </a:r>
            <a:endParaRPr kumimoji="1" lang="en-US" altLang="ja-JP" dirty="0"/>
          </a:p>
          <a:p>
            <a:r>
              <a:rPr lang="en-US" altLang="ja-JP" dirty="0"/>
              <a:t>MVC</a:t>
            </a:r>
            <a:r>
              <a:rPr lang="ja-JP" altLang="en-US" dirty="0"/>
              <a:t>また</a:t>
            </a:r>
            <a:r>
              <a:rPr lang="en-US" altLang="ja-JP" dirty="0"/>
              <a:t>MTV</a:t>
            </a:r>
            <a:r>
              <a:rPr lang="ja-JP" altLang="en-US" dirty="0"/>
              <a:t>モデルを採用している</a:t>
            </a:r>
            <a:endParaRPr lang="en-US" altLang="ja-JP" dirty="0"/>
          </a:p>
        </p:txBody>
      </p:sp>
    </p:spTree>
    <p:extLst>
      <p:ext uri="{BB962C8B-B14F-4D97-AF65-F5344CB8AC3E}">
        <p14:creationId xmlns:p14="http://schemas.microsoft.com/office/powerpoint/2010/main" val="1440978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C01254-171A-07D6-0F0C-07819C715D4D}"/>
              </a:ext>
            </a:extLst>
          </p:cNvPr>
          <p:cNvSpPr>
            <a:spLocks noGrp="1"/>
          </p:cNvSpPr>
          <p:nvPr>
            <p:ph type="title"/>
          </p:nvPr>
        </p:nvSpPr>
        <p:spPr/>
        <p:txBody>
          <a:bodyPr/>
          <a:lstStyle/>
          <a:p>
            <a:r>
              <a:rPr kumimoji="1" lang="ja-JP" altLang="en-US" dirty="0"/>
              <a:t>出来る事多い！</a:t>
            </a:r>
          </a:p>
        </p:txBody>
      </p:sp>
      <p:sp>
        <p:nvSpPr>
          <p:cNvPr id="3" name="コンテンツ プレースホルダー 2">
            <a:extLst>
              <a:ext uri="{FF2B5EF4-FFF2-40B4-BE49-F238E27FC236}">
                <a16:creationId xmlns:a16="http://schemas.microsoft.com/office/drawing/2014/main" id="{987910BE-CAF4-92B6-345E-9D96721962CB}"/>
              </a:ext>
            </a:extLst>
          </p:cNvPr>
          <p:cNvSpPr>
            <a:spLocks noGrp="1"/>
          </p:cNvSpPr>
          <p:nvPr>
            <p:ph sz="quarter" idx="13"/>
          </p:nvPr>
        </p:nvSpPr>
        <p:spPr>
          <a:xfrm>
            <a:off x="364958" y="2311056"/>
            <a:ext cx="9741569" cy="3255555"/>
          </a:xfrm>
        </p:spPr>
        <p:txBody>
          <a:bodyPr>
            <a:normAutofit fontScale="55000" lnSpcReduction="20000"/>
          </a:bodyPr>
          <a:lstStyle/>
          <a:p>
            <a:pPr algn="l"/>
            <a:r>
              <a:rPr lang="en-US" altLang="ja-JP" b="0" i="0" dirty="0">
                <a:solidFill>
                  <a:srgbClr val="374151"/>
                </a:solidFill>
                <a:effectLst/>
                <a:latin typeface="Söhne"/>
              </a:rPr>
              <a:t>Django</a:t>
            </a:r>
            <a:r>
              <a:rPr lang="ja-JP" altLang="en-US" b="0" i="0" dirty="0">
                <a:solidFill>
                  <a:srgbClr val="374151"/>
                </a:solidFill>
                <a:effectLst/>
                <a:latin typeface="Söhne"/>
              </a:rPr>
              <a:t>は</a:t>
            </a:r>
            <a:r>
              <a:rPr lang="en-US" altLang="ja-JP" b="0" i="0" dirty="0">
                <a:solidFill>
                  <a:srgbClr val="374151"/>
                </a:solidFill>
                <a:effectLst/>
                <a:latin typeface="Söhne"/>
              </a:rPr>
              <a:t>Python</a:t>
            </a:r>
            <a:r>
              <a:rPr lang="ja-JP" altLang="en-US" b="0" i="0" dirty="0">
                <a:solidFill>
                  <a:srgbClr val="374151"/>
                </a:solidFill>
                <a:effectLst/>
                <a:latin typeface="Söhne"/>
              </a:rPr>
              <a:t>で書かれた</a:t>
            </a:r>
            <a:r>
              <a:rPr lang="en-US" altLang="ja-JP" b="0" i="0" dirty="0">
                <a:solidFill>
                  <a:srgbClr val="374151"/>
                </a:solidFill>
                <a:effectLst/>
                <a:latin typeface="Söhne"/>
              </a:rPr>
              <a:t>Web</a:t>
            </a:r>
            <a:r>
              <a:rPr lang="ja-JP" altLang="en-US" b="0" i="0" dirty="0">
                <a:solidFill>
                  <a:srgbClr val="374151"/>
                </a:solidFill>
                <a:effectLst/>
                <a:latin typeface="Söhne"/>
              </a:rPr>
              <a:t>アプリケーションフレームワークで、以下のようなことができます。</a:t>
            </a:r>
          </a:p>
          <a:p>
            <a:pPr algn="l">
              <a:buFont typeface="+mj-lt"/>
              <a:buAutoNum type="arabicPeriod"/>
            </a:pPr>
            <a:r>
              <a:rPr lang="en-US" altLang="ja-JP" b="0" i="0" dirty="0">
                <a:solidFill>
                  <a:srgbClr val="374151"/>
                </a:solidFill>
                <a:effectLst/>
                <a:latin typeface="Söhne"/>
              </a:rPr>
              <a:t>Web</a:t>
            </a:r>
            <a:r>
              <a:rPr lang="ja-JP" altLang="en-US" b="0" i="0" dirty="0">
                <a:solidFill>
                  <a:srgbClr val="374151"/>
                </a:solidFill>
                <a:effectLst/>
                <a:latin typeface="Söhne"/>
              </a:rPr>
              <a:t>アプリケーションの開発：</a:t>
            </a:r>
            <a:r>
              <a:rPr lang="en-US" altLang="ja-JP" b="0" i="0" dirty="0">
                <a:solidFill>
                  <a:srgbClr val="374151"/>
                </a:solidFill>
                <a:effectLst/>
                <a:latin typeface="Söhne"/>
              </a:rPr>
              <a:t>Django</a:t>
            </a:r>
            <a:r>
              <a:rPr lang="ja-JP" altLang="en-US" b="0" i="0" dirty="0">
                <a:solidFill>
                  <a:srgbClr val="374151"/>
                </a:solidFill>
                <a:effectLst/>
                <a:latin typeface="Söhne"/>
              </a:rPr>
              <a:t>を使って</a:t>
            </a:r>
            <a:r>
              <a:rPr lang="en-US" altLang="ja-JP" b="0" i="0" dirty="0">
                <a:solidFill>
                  <a:srgbClr val="374151"/>
                </a:solidFill>
                <a:effectLst/>
                <a:latin typeface="Söhne"/>
              </a:rPr>
              <a:t>Web</a:t>
            </a:r>
            <a:r>
              <a:rPr lang="ja-JP" altLang="en-US" b="0" i="0" dirty="0">
                <a:solidFill>
                  <a:srgbClr val="374151"/>
                </a:solidFill>
                <a:effectLst/>
                <a:latin typeface="Söhne"/>
              </a:rPr>
              <a:t>アプリケーションを開発することができます。</a:t>
            </a:r>
            <a:r>
              <a:rPr lang="en-US" altLang="ja-JP" b="0" i="0" dirty="0">
                <a:solidFill>
                  <a:srgbClr val="374151"/>
                </a:solidFill>
                <a:effectLst/>
                <a:latin typeface="Söhne"/>
              </a:rPr>
              <a:t>Django</a:t>
            </a:r>
            <a:r>
              <a:rPr lang="ja-JP" altLang="en-US" b="0" i="0" dirty="0">
                <a:solidFill>
                  <a:srgbClr val="374151"/>
                </a:solidFill>
                <a:effectLst/>
                <a:latin typeface="Söhne"/>
              </a:rPr>
              <a:t>は、</a:t>
            </a:r>
            <a:r>
              <a:rPr lang="en-US" altLang="ja-JP" b="0" i="0" dirty="0">
                <a:solidFill>
                  <a:srgbClr val="374151"/>
                </a:solidFill>
                <a:effectLst/>
                <a:latin typeface="Söhne"/>
              </a:rPr>
              <a:t>MVC</a:t>
            </a:r>
            <a:r>
              <a:rPr lang="ja-JP" altLang="en-US" b="0" i="0" dirty="0">
                <a:solidFill>
                  <a:srgbClr val="374151"/>
                </a:solidFill>
                <a:effectLst/>
                <a:latin typeface="Söhne"/>
              </a:rPr>
              <a:t>（</a:t>
            </a:r>
            <a:r>
              <a:rPr lang="en-US" altLang="ja-JP" b="0" i="0" dirty="0">
                <a:solidFill>
                  <a:srgbClr val="374151"/>
                </a:solidFill>
                <a:effectLst/>
                <a:latin typeface="Söhne"/>
              </a:rPr>
              <a:t>Model-View-Controller</a:t>
            </a:r>
            <a:r>
              <a:rPr lang="ja-JP" altLang="en-US" b="0" i="0" dirty="0">
                <a:solidFill>
                  <a:srgbClr val="374151"/>
                </a:solidFill>
                <a:effectLst/>
                <a:latin typeface="Söhne"/>
              </a:rPr>
              <a:t>）アーキテクチャを採用しており、</a:t>
            </a:r>
            <a:r>
              <a:rPr lang="en-US" altLang="ja-JP" b="0" i="0" dirty="0">
                <a:solidFill>
                  <a:srgbClr val="374151"/>
                </a:solidFill>
                <a:effectLst/>
                <a:latin typeface="Söhne"/>
              </a:rPr>
              <a:t>Web</a:t>
            </a:r>
            <a:r>
              <a:rPr lang="ja-JP" altLang="en-US" b="0" i="0" dirty="0">
                <a:solidFill>
                  <a:srgbClr val="374151"/>
                </a:solidFill>
                <a:effectLst/>
                <a:latin typeface="Söhne"/>
              </a:rPr>
              <a:t>アプリケーションの設計や開発を簡単に行うことができます。</a:t>
            </a:r>
          </a:p>
          <a:p>
            <a:pPr algn="l">
              <a:buFont typeface="+mj-lt"/>
              <a:buAutoNum type="arabicPeriod"/>
            </a:pPr>
            <a:r>
              <a:rPr lang="ja-JP" altLang="en-US" b="0" i="0" dirty="0">
                <a:solidFill>
                  <a:srgbClr val="374151"/>
                </a:solidFill>
                <a:effectLst/>
                <a:latin typeface="Söhne"/>
              </a:rPr>
              <a:t>データベースの操作：</a:t>
            </a:r>
            <a:r>
              <a:rPr lang="en-US" altLang="ja-JP" b="0" i="0" dirty="0">
                <a:solidFill>
                  <a:srgbClr val="374151"/>
                </a:solidFill>
                <a:effectLst/>
                <a:latin typeface="Söhne"/>
              </a:rPr>
              <a:t>Django</a:t>
            </a:r>
            <a:r>
              <a:rPr lang="ja-JP" altLang="en-US" b="0" i="0" dirty="0">
                <a:solidFill>
                  <a:srgbClr val="374151"/>
                </a:solidFill>
                <a:effectLst/>
                <a:latin typeface="Söhne"/>
              </a:rPr>
              <a:t>は、様々なデータベースとの連携が可能です。データベースの作成、更新、削除などを行うことができます。</a:t>
            </a:r>
          </a:p>
          <a:p>
            <a:pPr algn="l">
              <a:buFont typeface="+mj-lt"/>
              <a:buAutoNum type="arabicPeriod"/>
            </a:pPr>
            <a:r>
              <a:rPr lang="ja-JP" altLang="en-US" b="0" i="0" dirty="0">
                <a:solidFill>
                  <a:srgbClr val="374151"/>
                </a:solidFill>
                <a:effectLst/>
                <a:latin typeface="Söhne"/>
              </a:rPr>
              <a:t>ユーザー認証：</a:t>
            </a:r>
            <a:r>
              <a:rPr lang="en-US" altLang="ja-JP" b="0" i="0" dirty="0">
                <a:solidFill>
                  <a:srgbClr val="374151"/>
                </a:solidFill>
                <a:effectLst/>
                <a:latin typeface="Söhne"/>
              </a:rPr>
              <a:t>Django</a:t>
            </a:r>
            <a:r>
              <a:rPr lang="ja-JP" altLang="en-US" b="0" i="0" dirty="0">
                <a:solidFill>
                  <a:srgbClr val="374151"/>
                </a:solidFill>
                <a:effectLst/>
                <a:latin typeface="Söhne"/>
              </a:rPr>
              <a:t>は、簡単にユーザー認証機能を実装することができます。ユーザー登録、ログイン、ログアウトなどの機能を提供しています。</a:t>
            </a:r>
          </a:p>
          <a:p>
            <a:pPr algn="l">
              <a:buFont typeface="+mj-lt"/>
              <a:buAutoNum type="arabicPeriod"/>
            </a:pPr>
            <a:r>
              <a:rPr lang="ja-JP" altLang="en-US" b="0" i="0" dirty="0">
                <a:solidFill>
                  <a:srgbClr val="374151"/>
                </a:solidFill>
                <a:effectLst/>
                <a:latin typeface="Söhne"/>
              </a:rPr>
              <a:t>管理画面の作成：</a:t>
            </a:r>
            <a:r>
              <a:rPr lang="en-US" altLang="ja-JP" b="0" i="0" dirty="0">
                <a:solidFill>
                  <a:srgbClr val="374151"/>
                </a:solidFill>
                <a:effectLst/>
                <a:latin typeface="Söhne"/>
              </a:rPr>
              <a:t>Django</a:t>
            </a:r>
            <a:r>
              <a:rPr lang="ja-JP" altLang="en-US" b="0" i="0" dirty="0">
                <a:solidFill>
                  <a:srgbClr val="374151"/>
                </a:solidFill>
                <a:effectLst/>
                <a:latin typeface="Söhne"/>
              </a:rPr>
              <a:t>は、管理画面を自動的に生成することができます。管理者がデータベースの内容を編集したり、管理できるようにすることができます。</a:t>
            </a:r>
          </a:p>
          <a:p>
            <a:pPr algn="l">
              <a:buFont typeface="+mj-lt"/>
              <a:buAutoNum type="arabicPeriod"/>
            </a:pPr>
            <a:r>
              <a:rPr lang="en-US" altLang="ja-JP" b="0" i="0" dirty="0">
                <a:solidFill>
                  <a:srgbClr val="374151"/>
                </a:solidFill>
                <a:effectLst/>
                <a:latin typeface="Söhne"/>
              </a:rPr>
              <a:t>API</a:t>
            </a:r>
            <a:r>
              <a:rPr lang="ja-JP" altLang="en-US" b="0" i="0" dirty="0">
                <a:solidFill>
                  <a:srgbClr val="374151"/>
                </a:solidFill>
                <a:effectLst/>
                <a:latin typeface="Söhne"/>
              </a:rPr>
              <a:t>の作成：</a:t>
            </a:r>
            <a:r>
              <a:rPr lang="en-US" altLang="ja-JP" b="0" i="0" dirty="0">
                <a:solidFill>
                  <a:srgbClr val="374151"/>
                </a:solidFill>
                <a:effectLst/>
                <a:latin typeface="Söhne"/>
              </a:rPr>
              <a:t>Django</a:t>
            </a:r>
            <a:r>
              <a:rPr lang="ja-JP" altLang="en-US" b="0" i="0" dirty="0">
                <a:solidFill>
                  <a:srgbClr val="374151"/>
                </a:solidFill>
                <a:effectLst/>
                <a:latin typeface="Söhne"/>
              </a:rPr>
              <a:t>は、</a:t>
            </a:r>
            <a:r>
              <a:rPr lang="en-US" altLang="ja-JP" b="0" i="0" dirty="0">
                <a:solidFill>
                  <a:srgbClr val="374151"/>
                </a:solidFill>
                <a:effectLst/>
                <a:latin typeface="Söhne"/>
              </a:rPr>
              <a:t>RESTful API</a:t>
            </a:r>
            <a:r>
              <a:rPr lang="ja-JP" altLang="en-US" b="0" i="0" dirty="0">
                <a:solidFill>
                  <a:srgbClr val="374151"/>
                </a:solidFill>
                <a:effectLst/>
                <a:latin typeface="Söhne"/>
              </a:rPr>
              <a:t>の作成にも適しています。</a:t>
            </a:r>
            <a:r>
              <a:rPr lang="en-US" altLang="ja-JP" b="0" i="0" dirty="0">
                <a:solidFill>
                  <a:srgbClr val="374151"/>
                </a:solidFill>
                <a:effectLst/>
                <a:latin typeface="Söhne"/>
              </a:rPr>
              <a:t>Django REST framework</a:t>
            </a:r>
            <a:r>
              <a:rPr lang="ja-JP" altLang="en-US" b="0" i="0" dirty="0">
                <a:solidFill>
                  <a:srgbClr val="374151"/>
                </a:solidFill>
                <a:effectLst/>
                <a:latin typeface="Söhne"/>
              </a:rPr>
              <a:t>を使用することで、</a:t>
            </a:r>
            <a:r>
              <a:rPr lang="en-US" altLang="ja-JP" b="0" i="0" dirty="0">
                <a:solidFill>
                  <a:srgbClr val="374151"/>
                </a:solidFill>
                <a:effectLst/>
                <a:latin typeface="Söhne"/>
              </a:rPr>
              <a:t>API</a:t>
            </a:r>
            <a:r>
              <a:rPr lang="ja-JP" altLang="en-US" b="0" i="0" dirty="0">
                <a:solidFill>
                  <a:srgbClr val="374151"/>
                </a:solidFill>
                <a:effectLst/>
                <a:latin typeface="Söhne"/>
              </a:rPr>
              <a:t>を簡単に作成することができます。</a:t>
            </a:r>
          </a:p>
          <a:p>
            <a:pPr algn="l">
              <a:buFont typeface="+mj-lt"/>
              <a:buAutoNum type="arabicPeriod"/>
            </a:pPr>
            <a:r>
              <a:rPr lang="ja-JP" altLang="en-US" b="0" i="0" dirty="0">
                <a:solidFill>
                  <a:srgbClr val="374151"/>
                </a:solidFill>
                <a:effectLst/>
                <a:latin typeface="Söhne"/>
              </a:rPr>
              <a:t>静的ファイルの処理：</a:t>
            </a:r>
            <a:r>
              <a:rPr lang="en-US" altLang="ja-JP" b="0" i="0" dirty="0">
                <a:solidFill>
                  <a:srgbClr val="374151"/>
                </a:solidFill>
                <a:effectLst/>
                <a:latin typeface="Söhne"/>
              </a:rPr>
              <a:t>Django</a:t>
            </a:r>
            <a:r>
              <a:rPr lang="ja-JP" altLang="en-US" b="0" i="0" dirty="0">
                <a:solidFill>
                  <a:srgbClr val="374151"/>
                </a:solidFill>
                <a:effectLst/>
                <a:latin typeface="Söhne"/>
              </a:rPr>
              <a:t>は、静的ファイル（</a:t>
            </a:r>
            <a:r>
              <a:rPr lang="en-US" altLang="ja-JP" b="0" i="0" dirty="0">
                <a:solidFill>
                  <a:srgbClr val="374151"/>
                </a:solidFill>
                <a:effectLst/>
                <a:latin typeface="Söhne"/>
              </a:rPr>
              <a:t>CSS</a:t>
            </a:r>
            <a:r>
              <a:rPr lang="ja-JP" altLang="en-US" b="0" i="0" dirty="0">
                <a:solidFill>
                  <a:srgbClr val="374151"/>
                </a:solidFill>
                <a:effectLst/>
                <a:latin typeface="Söhne"/>
              </a:rPr>
              <a:t>、</a:t>
            </a:r>
            <a:r>
              <a:rPr lang="en-US" altLang="ja-JP" b="0" i="0" dirty="0">
                <a:solidFill>
                  <a:srgbClr val="374151"/>
                </a:solidFill>
                <a:effectLst/>
                <a:latin typeface="Söhne"/>
              </a:rPr>
              <a:t>JavaScript</a:t>
            </a:r>
            <a:r>
              <a:rPr lang="ja-JP" altLang="en-US" b="0" i="0" dirty="0">
                <a:solidFill>
                  <a:srgbClr val="374151"/>
                </a:solidFill>
                <a:effectLst/>
                <a:latin typeface="Söhne"/>
              </a:rPr>
              <a:t>、画像など）の処理も行うことができます。静的ファイルを自動的にサーブすることができます。</a:t>
            </a:r>
          </a:p>
          <a:p>
            <a:pPr algn="l">
              <a:buFont typeface="+mj-lt"/>
              <a:buAutoNum type="arabicPeriod"/>
            </a:pPr>
            <a:r>
              <a:rPr lang="ja-JP" altLang="en-US" b="0" i="0" dirty="0">
                <a:solidFill>
                  <a:srgbClr val="374151"/>
                </a:solidFill>
                <a:effectLst/>
                <a:latin typeface="Söhne"/>
              </a:rPr>
              <a:t>セキュリティの確保：</a:t>
            </a:r>
            <a:r>
              <a:rPr lang="en-US" altLang="ja-JP" b="0" i="0" dirty="0">
                <a:solidFill>
                  <a:srgbClr val="374151"/>
                </a:solidFill>
                <a:effectLst/>
                <a:latin typeface="Söhne"/>
              </a:rPr>
              <a:t>Django</a:t>
            </a:r>
            <a:r>
              <a:rPr lang="ja-JP" altLang="en-US" b="0" i="0" dirty="0">
                <a:solidFill>
                  <a:srgbClr val="374151"/>
                </a:solidFill>
                <a:effectLst/>
                <a:latin typeface="Söhne"/>
              </a:rPr>
              <a:t>は、セキュリティに関する機能も豊富に提供しています。クロスサイトスクリプティング（</a:t>
            </a:r>
            <a:r>
              <a:rPr lang="en-US" altLang="ja-JP" b="0" i="0" dirty="0">
                <a:solidFill>
                  <a:srgbClr val="374151"/>
                </a:solidFill>
                <a:effectLst/>
                <a:latin typeface="Söhne"/>
              </a:rPr>
              <a:t>XSS</a:t>
            </a:r>
            <a:r>
              <a:rPr lang="ja-JP" altLang="en-US" b="0" i="0" dirty="0">
                <a:solidFill>
                  <a:srgbClr val="374151"/>
                </a:solidFill>
                <a:effectLst/>
                <a:latin typeface="Söhne"/>
              </a:rPr>
              <a:t>）や</a:t>
            </a:r>
            <a:r>
              <a:rPr lang="en-US" altLang="ja-JP" b="0" i="0" dirty="0">
                <a:solidFill>
                  <a:srgbClr val="374151"/>
                </a:solidFill>
                <a:effectLst/>
                <a:latin typeface="Söhne"/>
              </a:rPr>
              <a:t>SQL</a:t>
            </a:r>
            <a:r>
              <a:rPr lang="ja-JP" altLang="en-US" b="0" i="0" dirty="0">
                <a:solidFill>
                  <a:srgbClr val="374151"/>
                </a:solidFill>
                <a:effectLst/>
                <a:latin typeface="Söhne"/>
              </a:rPr>
              <a:t>インジェクションなどの攻撃を防ぐための機能があります。</a:t>
            </a:r>
          </a:p>
          <a:p>
            <a:pPr algn="l"/>
            <a:r>
              <a:rPr lang="ja-JP" altLang="en-US" b="0" i="0" dirty="0">
                <a:solidFill>
                  <a:srgbClr val="374151"/>
                </a:solidFill>
                <a:effectLst/>
                <a:latin typeface="Söhne"/>
              </a:rPr>
              <a:t>以上のように、</a:t>
            </a:r>
            <a:r>
              <a:rPr lang="en-US" altLang="ja-JP" b="0" i="0" dirty="0">
                <a:solidFill>
                  <a:srgbClr val="374151"/>
                </a:solidFill>
                <a:effectLst/>
                <a:latin typeface="Söhne"/>
              </a:rPr>
              <a:t>Django</a:t>
            </a:r>
            <a:r>
              <a:rPr lang="ja-JP" altLang="en-US" b="0" i="0" dirty="0">
                <a:solidFill>
                  <a:srgbClr val="374151"/>
                </a:solidFill>
                <a:effectLst/>
                <a:latin typeface="Söhne"/>
              </a:rPr>
              <a:t>は</a:t>
            </a:r>
            <a:r>
              <a:rPr lang="en-US" altLang="ja-JP" b="0" i="0" dirty="0">
                <a:solidFill>
                  <a:srgbClr val="374151"/>
                </a:solidFill>
                <a:effectLst/>
                <a:latin typeface="Söhne"/>
              </a:rPr>
              <a:t>Web</a:t>
            </a:r>
            <a:r>
              <a:rPr lang="ja-JP" altLang="en-US" b="0" i="0" dirty="0">
                <a:solidFill>
                  <a:srgbClr val="374151"/>
                </a:solidFill>
                <a:effectLst/>
                <a:latin typeface="Söhne"/>
              </a:rPr>
              <a:t>アプリケーションの開発に必要な機能を多く提供しています。また、</a:t>
            </a:r>
            <a:r>
              <a:rPr lang="en-US" altLang="ja-JP" b="0" i="0" dirty="0">
                <a:solidFill>
                  <a:srgbClr val="374151"/>
                </a:solidFill>
                <a:effectLst/>
                <a:latin typeface="Söhne"/>
              </a:rPr>
              <a:t>Django</a:t>
            </a:r>
            <a:r>
              <a:rPr lang="ja-JP" altLang="en-US" b="0" i="0" dirty="0">
                <a:solidFill>
                  <a:srgbClr val="374151"/>
                </a:solidFill>
                <a:effectLst/>
                <a:latin typeface="Söhne"/>
              </a:rPr>
              <a:t>はオープンソースであり、大規模なコミュニティに支えられているため、情報やサポートを受け取ることもできます。</a:t>
            </a:r>
          </a:p>
          <a:p>
            <a:endParaRPr kumimoji="1" lang="ja-JP" altLang="en-US" dirty="0"/>
          </a:p>
        </p:txBody>
      </p:sp>
      <p:sp>
        <p:nvSpPr>
          <p:cNvPr id="5" name="テキスト ボックス 4">
            <a:extLst>
              <a:ext uri="{FF2B5EF4-FFF2-40B4-BE49-F238E27FC236}">
                <a16:creationId xmlns:a16="http://schemas.microsoft.com/office/drawing/2014/main" id="{A4068680-131A-DB2F-5593-C0C18E5A1CC6}"/>
              </a:ext>
            </a:extLst>
          </p:cNvPr>
          <p:cNvSpPr txBox="1"/>
          <p:nvPr/>
        </p:nvSpPr>
        <p:spPr>
          <a:xfrm>
            <a:off x="573741" y="1837765"/>
            <a:ext cx="3056965" cy="369332"/>
          </a:xfrm>
          <a:prstGeom prst="rect">
            <a:avLst/>
          </a:prstGeom>
          <a:noFill/>
        </p:spPr>
        <p:txBody>
          <a:bodyPr wrap="square" rtlCol="0">
            <a:spAutoFit/>
          </a:bodyPr>
          <a:lstStyle/>
          <a:p>
            <a:r>
              <a:rPr kumimoji="1" lang="ja-JP" altLang="en-US" dirty="0"/>
              <a:t>ちゃっと</a:t>
            </a:r>
            <a:r>
              <a:rPr kumimoji="1" lang="en-US" altLang="ja-JP" dirty="0"/>
              <a:t>GPT</a:t>
            </a:r>
            <a:r>
              <a:rPr kumimoji="1" lang="ja-JP" altLang="en-US" dirty="0"/>
              <a:t>に聞いてみると、、</a:t>
            </a:r>
          </a:p>
        </p:txBody>
      </p:sp>
      <p:sp>
        <p:nvSpPr>
          <p:cNvPr id="6" name="吹き出し: 円形 5">
            <a:extLst>
              <a:ext uri="{FF2B5EF4-FFF2-40B4-BE49-F238E27FC236}">
                <a16:creationId xmlns:a16="http://schemas.microsoft.com/office/drawing/2014/main" id="{7197E1C9-3D30-5BCE-2CFE-F4D034ED4849}"/>
              </a:ext>
            </a:extLst>
          </p:cNvPr>
          <p:cNvSpPr/>
          <p:nvPr/>
        </p:nvSpPr>
        <p:spPr>
          <a:xfrm>
            <a:off x="7315200" y="3286429"/>
            <a:ext cx="3666565" cy="2083429"/>
          </a:xfrm>
          <a:prstGeom prst="wedgeEllipseCallout">
            <a:avLst>
              <a:gd name="adj1" fmla="val -67730"/>
              <a:gd name="adj2" fmla="val -482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豊富な機能がある</a:t>
            </a:r>
          </a:p>
        </p:txBody>
      </p:sp>
    </p:spTree>
    <p:extLst>
      <p:ext uri="{BB962C8B-B14F-4D97-AF65-F5344CB8AC3E}">
        <p14:creationId xmlns:p14="http://schemas.microsoft.com/office/powerpoint/2010/main" val="322403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60A48-725F-DA90-9D6B-A5CF7A308B83}"/>
              </a:ext>
            </a:extLst>
          </p:cNvPr>
          <p:cNvSpPr>
            <a:spLocks noGrp="1"/>
          </p:cNvSpPr>
          <p:nvPr>
            <p:ph type="ctrTitle"/>
          </p:nvPr>
        </p:nvSpPr>
        <p:spPr/>
        <p:txBody>
          <a:bodyPr/>
          <a:lstStyle/>
          <a:p>
            <a:r>
              <a:rPr kumimoji="1" lang="en-US" altLang="ja-JP" dirty="0"/>
              <a:t>powerpoint</a:t>
            </a:r>
            <a:r>
              <a:rPr kumimoji="1" lang="ja-JP" altLang="en-US" dirty="0"/>
              <a:t>は終了</a:t>
            </a:r>
          </a:p>
        </p:txBody>
      </p:sp>
      <p:sp>
        <p:nvSpPr>
          <p:cNvPr id="3" name="字幕 2">
            <a:extLst>
              <a:ext uri="{FF2B5EF4-FFF2-40B4-BE49-F238E27FC236}">
                <a16:creationId xmlns:a16="http://schemas.microsoft.com/office/drawing/2014/main" id="{EE127D02-C444-4A85-844D-3938698FDE33}"/>
              </a:ext>
            </a:extLst>
          </p:cNvPr>
          <p:cNvSpPr>
            <a:spLocks noGrp="1"/>
          </p:cNvSpPr>
          <p:nvPr>
            <p:ph type="subTitle" idx="1"/>
          </p:nvPr>
        </p:nvSpPr>
        <p:spPr/>
        <p:txBody>
          <a:bodyPr/>
          <a:lstStyle/>
          <a:p>
            <a:pPr algn="ctr"/>
            <a:r>
              <a:rPr kumimoji="1" lang="ja-JP" altLang="en-US" dirty="0"/>
              <a:t>～ここからは</a:t>
            </a:r>
            <a:r>
              <a:rPr kumimoji="1" lang="en-US" altLang="ja-JP" dirty="0"/>
              <a:t>vscode</a:t>
            </a:r>
            <a:r>
              <a:rPr kumimoji="1" lang="ja-JP" altLang="en-US" dirty="0"/>
              <a:t>で～</a:t>
            </a:r>
          </a:p>
        </p:txBody>
      </p:sp>
    </p:spTree>
    <p:extLst>
      <p:ext uri="{BB962C8B-B14F-4D97-AF65-F5344CB8AC3E}">
        <p14:creationId xmlns:p14="http://schemas.microsoft.com/office/powerpoint/2010/main" val="1638960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00D106D3-A577-B1D3-E5DB-DDA1A785BA55}"/>
              </a:ext>
            </a:extLst>
          </p:cNvPr>
          <p:cNvSpPr/>
          <p:nvPr/>
        </p:nvSpPr>
        <p:spPr>
          <a:xfrm>
            <a:off x="1415244" y="770964"/>
            <a:ext cx="8249888" cy="443753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ln w="0"/>
              <a:solidFill>
                <a:schemeClr val="tx1"/>
              </a:solidFill>
              <a:effectLst>
                <a:outerShdw blurRad="38100" dist="19050" dir="2700000" algn="tl" rotWithShape="0">
                  <a:schemeClr val="dk1">
                    <a:alpha val="40000"/>
                  </a:schemeClr>
                </a:outerShdw>
              </a:effectLst>
            </a:endParaRPr>
          </a:p>
          <a:p>
            <a:pPr algn="ctr"/>
            <a:endParaRPr lang="en-US" altLang="ja-JP" dirty="0">
              <a:ln w="0"/>
              <a:solidFill>
                <a:schemeClr val="tx1"/>
              </a:solidFill>
              <a:effectLst>
                <a:outerShdw blurRad="38100" dist="19050" dir="2700000" algn="tl" rotWithShape="0">
                  <a:schemeClr val="dk1">
                    <a:alpha val="40000"/>
                  </a:schemeClr>
                </a:outerShdw>
              </a:effectLst>
            </a:endParaRPr>
          </a:p>
          <a:p>
            <a:pPr algn="ctr"/>
            <a:endParaRPr kumimoji="1" lang="en-US" altLang="ja-JP" dirty="0">
              <a:ln w="0"/>
              <a:solidFill>
                <a:schemeClr val="tx1"/>
              </a:solidFill>
              <a:effectLst>
                <a:outerShdw blurRad="38100" dist="19050" dir="2700000" algn="tl" rotWithShape="0">
                  <a:schemeClr val="dk1">
                    <a:alpha val="40000"/>
                  </a:schemeClr>
                </a:outerShdw>
              </a:effectLst>
            </a:endParaRPr>
          </a:p>
          <a:p>
            <a:pPr algn="ctr"/>
            <a:endParaRPr lang="en-US" altLang="ja-JP" dirty="0">
              <a:ln w="0"/>
              <a:solidFill>
                <a:schemeClr val="tx1"/>
              </a:solidFill>
              <a:effectLst>
                <a:outerShdw blurRad="38100" dist="19050" dir="2700000" algn="tl" rotWithShape="0">
                  <a:schemeClr val="dk1">
                    <a:alpha val="40000"/>
                  </a:schemeClr>
                </a:outerShdw>
              </a:effectLst>
            </a:endParaRPr>
          </a:p>
          <a:p>
            <a:pPr algn="ctr"/>
            <a:endParaRPr kumimoji="1" lang="en-US" altLang="ja-JP" dirty="0">
              <a:ln w="0"/>
              <a:solidFill>
                <a:schemeClr val="tx1"/>
              </a:solidFill>
              <a:effectLst>
                <a:outerShdw blurRad="38100" dist="19050" dir="2700000" algn="tl" rotWithShape="0">
                  <a:schemeClr val="dk1">
                    <a:alpha val="40000"/>
                  </a:schemeClr>
                </a:outerShdw>
              </a:effectLst>
            </a:endParaRPr>
          </a:p>
          <a:p>
            <a:pPr algn="ctr"/>
            <a:endParaRPr lang="en-US" altLang="ja-JP" dirty="0">
              <a:ln w="0"/>
              <a:solidFill>
                <a:schemeClr val="tx1"/>
              </a:solidFill>
              <a:effectLst>
                <a:outerShdw blurRad="38100" dist="19050" dir="2700000" algn="tl" rotWithShape="0">
                  <a:schemeClr val="dk1">
                    <a:alpha val="40000"/>
                  </a:schemeClr>
                </a:outerShdw>
              </a:effectLst>
            </a:endParaRPr>
          </a:p>
          <a:p>
            <a:pPr algn="ctr"/>
            <a:endParaRPr kumimoji="1" lang="en-US" altLang="ja-JP" dirty="0">
              <a:ln w="0"/>
              <a:solidFill>
                <a:schemeClr val="tx1"/>
              </a:solidFill>
              <a:effectLst>
                <a:outerShdw blurRad="38100" dist="19050" dir="2700000" algn="tl" rotWithShape="0">
                  <a:schemeClr val="dk1">
                    <a:alpha val="40000"/>
                  </a:schemeClr>
                </a:outerShdw>
              </a:effectLst>
            </a:endParaRPr>
          </a:p>
          <a:p>
            <a:pPr algn="ctr"/>
            <a:endParaRPr lang="en-US" altLang="ja-JP" dirty="0">
              <a:ln w="0"/>
              <a:solidFill>
                <a:schemeClr val="tx1"/>
              </a:solidFill>
              <a:effectLst>
                <a:outerShdw blurRad="38100" dist="19050" dir="2700000" algn="tl" rotWithShape="0">
                  <a:schemeClr val="dk1">
                    <a:alpha val="40000"/>
                  </a:schemeClr>
                </a:outerShdw>
              </a:effectLst>
            </a:endParaRPr>
          </a:p>
          <a:p>
            <a:pPr algn="ctr"/>
            <a:endParaRPr kumimoji="1" lang="en-US" altLang="ja-JP" dirty="0">
              <a:ln w="0"/>
              <a:solidFill>
                <a:schemeClr val="tx1"/>
              </a:solidFill>
              <a:effectLst>
                <a:outerShdw blurRad="38100" dist="19050" dir="2700000" algn="tl" rotWithShape="0">
                  <a:schemeClr val="dk1">
                    <a:alpha val="40000"/>
                  </a:schemeClr>
                </a:outerShdw>
              </a:effectLst>
            </a:endParaRPr>
          </a:p>
          <a:p>
            <a:pPr algn="ctr"/>
            <a:endParaRPr lang="en-US" altLang="ja-JP" dirty="0">
              <a:ln w="0"/>
              <a:solidFill>
                <a:schemeClr val="tx1"/>
              </a:solidFill>
              <a:effectLst>
                <a:outerShdw blurRad="38100" dist="19050" dir="2700000" algn="tl" rotWithShape="0">
                  <a:schemeClr val="dk1">
                    <a:alpha val="40000"/>
                  </a:schemeClr>
                </a:outerShdw>
              </a:effectLst>
            </a:endParaRPr>
          </a:p>
          <a:p>
            <a:pPr algn="ctr"/>
            <a:endParaRPr kumimoji="1" lang="en-US" altLang="ja-JP" dirty="0">
              <a:ln w="0"/>
              <a:solidFill>
                <a:schemeClr val="tx1"/>
              </a:solidFill>
              <a:effectLst>
                <a:outerShdw blurRad="38100" dist="19050" dir="2700000" algn="tl" rotWithShape="0">
                  <a:schemeClr val="dk1">
                    <a:alpha val="40000"/>
                  </a:schemeClr>
                </a:outerShdw>
              </a:effectLst>
            </a:endParaRPr>
          </a:p>
          <a:p>
            <a:pPr algn="ctr"/>
            <a:endParaRPr lang="en-US" altLang="ja-JP" dirty="0">
              <a:ln w="0"/>
              <a:solidFill>
                <a:schemeClr val="tx1"/>
              </a:solidFill>
              <a:effectLst>
                <a:outerShdw blurRad="38100" dist="19050" dir="2700000" algn="tl" rotWithShape="0">
                  <a:schemeClr val="dk1">
                    <a:alpha val="40000"/>
                  </a:schemeClr>
                </a:outerShdw>
              </a:effectLst>
            </a:endParaRPr>
          </a:p>
          <a:p>
            <a:pPr algn="ctr"/>
            <a:endParaRPr kumimoji="1" lang="en-US" altLang="ja-JP" dirty="0">
              <a:ln w="0"/>
              <a:solidFill>
                <a:schemeClr val="tx1"/>
              </a:solidFill>
              <a:effectLst>
                <a:outerShdw blurRad="38100" dist="19050" dir="2700000" algn="tl" rotWithShape="0">
                  <a:schemeClr val="dk1">
                    <a:alpha val="40000"/>
                  </a:schemeClr>
                </a:outerShdw>
              </a:effectLst>
            </a:endParaRPr>
          </a:p>
          <a:p>
            <a:pPr algn="ctr"/>
            <a:endParaRPr lang="en-US" altLang="ja-JP" dirty="0">
              <a:ln w="0"/>
              <a:solidFill>
                <a:schemeClr val="tx1"/>
              </a:solidFill>
              <a:effectLst>
                <a:outerShdw blurRad="38100" dist="19050" dir="2700000" algn="tl" rotWithShape="0">
                  <a:schemeClr val="dk1">
                    <a:alpha val="40000"/>
                  </a:schemeClr>
                </a:outerShdw>
              </a:effectLst>
            </a:endParaRPr>
          </a:p>
        </p:txBody>
      </p:sp>
      <p:sp>
        <p:nvSpPr>
          <p:cNvPr id="3" name="四角形: 角を丸くする 2">
            <a:extLst>
              <a:ext uri="{FF2B5EF4-FFF2-40B4-BE49-F238E27FC236}">
                <a16:creationId xmlns:a16="http://schemas.microsoft.com/office/drawing/2014/main" id="{4EC783E6-60A1-DFCD-95CC-3ADCC7EDD952}"/>
              </a:ext>
            </a:extLst>
          </p:cNvPr>
          <p:cNvSpPr/>
          <p:nvPr/>
        </p:nvSpPr>
        <p:spPr>
          <a:xfrm>
            <a:off x="1724648" y="3300219"/>
            <a:ext cx="2904564" cy="15822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フロントエンド</a:t>
            </a:r>
            <a:endParaRPr kumimoji="1" lang="en-US" altLang="ja-JP" dirty="0"/>
          </a:p>
          <a:p>
            <a:pPr algn="ctr"/>
            <a:r>
              <a:rPr lang="ja-JP" altLang="en-US" dirty="0"/>
              <a:t>クライアントサイド</a:t>
            </a:r>
            <a:r>
              <a:rPr kumimoji="1" lang="ja-JP" altLang="en-US" dirty="0"/>
              <a:t>　　　　（</a:t>
            </a:r>
            <a:r>
              <a:rPr kumimoji="1" lang="en-US" altLang="ja-JP" dirty="0"/>
              <a:t>UI</a:t>
            </a:r>
            <a:r>
              <a:rPr kumimoji="1" lang="ja-JP" altLang="en-US" dirty="0"/>
              <a:t>）</a:t>
            </a:r>
          </a:p>
        </p:txBody>
      </p:sp>
      <p:sp>
        <p:nvSpPr>
          <p:cNvPr id="4" name="四角形: 角を丸くする 3">
            <a:extLst>
              <a:ext uri="{FF2B5EF4-FFF2-40B4-BE49-F238E27FC236}">
                <a16:creationId xmlns:a16="http://schemas.microsoft.com/office/drawing/2014/main" id="{C89ECB49-662F-3ECE-FB77-7DD66FEFA913}"/>
              </a:ext>
            </a:extLst>
          </p:cNvPr>
          <p:cNvSpPr/>
          <p:nvPr/>
        </p:nvSpPr>
        <p:spPr>
          <a:xfrm>
            <a:off x="1758971" y="1391472"/>
            <a:ext cx="2904564" cy="15822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サーバーサイド　　　　　バックエンド</a:t>
            </a:r>
            <a:endParaRPr lang="en-US" altLang="ja-JP" dirty="0"/>
          </a:p>
          <a:p>
            <a:pPr algn="ctr"/>
            <a:r>
              <a:rPr kumimoji="1" lang="ja-JP" altLang="en-US" dirty="0"/>
              <a:t>（</a:t>
            </a:r>
            <a:r>
              <a:rPr kumimoji="1" lang="en-US" altLang="ja-JP" dirty="0"/>
              <a:t>Application Logic</a:t>
            </a:r>
            <a:r>
              <a:rPr kumimoji="1" lang="ja-JP" altLang="en-US" dirty="0"/>
              <a:t>）　　　</a:t>
            </a:r>
          </a:p>
        </p:txBody>
      </p:sp>
      <p:sp>
        <p:nvSpPr>
          <p:cNvPr id="5" name="楕円 4">
            <a:extLst>
              <a:ext uri="{FF2B5EF4-FFF2-40B4-BE49-F238E27FC236}">
                <a16:creationId xmlns:a16="http://schemas.microsoft.com/office/drawing/2014/main" id="{3101C355-FAEF-5BA2-0375-678B87AE1D97}"/>
              </a:ext>
            </a:extLst>
          </p:cNvPr>
          <p:cNvSpPr/>
          <p:nvPr/>
        </p:nvSpPr>
        <p:spPr>
          <a:xfrm>
            <a:off x="3998916" y="1323338"/>
            <a:ext cx="5353630" cy="1304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インフラストラクチャー</a:t>
            </a:r>
          </a:p>
        </p:txBody>
      </p:sp>
      <p:sp>
        <p:nvSpPr>
          <p:cNvPr id="6" name="正方形/長方形 5">
            <a:extLst>
              <a:ext uri="{FF2B5EF4-FFF2-40B4-BE49-F238E27FC236}">
                <a16:creationId xmlns:a16="http://schemas.microsoft.com/office/drawing/2014/main" id="{604312D0-FB33-7F3B-6DD2-5CD9D26EA654}"/>
              </a:ext>
            </a:extLst>
          </p:cNvPr>
          <p:cNvSpPr/>
          <p:nvPr/>
        </p:nvSpPr>
        <p:spPr>
          <a:xfrm>
            <a:off x="5775392" y="3590482"/>
            <a:ext cx="2904564" cy="1017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プロトコル</a:t>
            </a:r>
            <a:endParaRPr kumimoji="1" lang="ja-JP" altLang="en-US" dirty="0"/>
          </a:p>
        </p:txBody>
      </p:sp>
      <p:cxnSp>
        <p:nvCxnSpPr>
          <p:cNvPr id="10" name="直線コネクタ 9">
            <a:extLst>
              <a:ext uri="{FF2B5EF4-FFF2-40B4-BE49-F238E27FC236}">
                <a16:creationId xmlns:a16="http://schemas.microsoft.com/office/drawing/2014/main" id="{2D2ED445-94C9-66D4-5313-5121B5D09DB8}"/>
              </a:ext>
            </a:extLst>
          </p:cNvPr>
          <p:cNvCxnSpPr>
            <a:cxnSpLocks/>
          </p:cNvCxnSpPr>
          <p:nvPr/>
        </p:nvCxnSpPr>
        <p:spPr>
          <a:xfrm>
            <a:off x="3472878" y="2989728"/>
            <a:ext cx="0" cy="318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7405E82F-8D57-1A3D-26D9-EA36CCB58835}"/>
              </a:ext>
            </a:extLst>
          </p:cNvPr>
          <p:cNvCxnSpPr>
            <a:cxnSpLocks/>
          </p:cNvCxnSpPr>
          <p:nvPr/>
        </p:nvCxnSpPr>
        <p:spPr>
          <a:xfrm>
            <a:off x="4531719" y="2909974"/>
            <a:ext cx="1288262" cy="7090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42274702-795C-627F-67BD-6594212B3E0E}"/>
              </a:ext>
            </a:extLst>
          </p:cNvPr>
          <p:cNvCxnSpPr>
            <a:cxnSpLocks/>
          </p:cNvCxnSpPr>
          <p:nvPr/>
        </p:nvCxnSpPr>
        <p:spPr>
          <a:xfrm>
            <a:off x="6693187" y="2619355"/>
            <a:ext cx="0" cy="1150540"/>
          </a:xfrm>
          <a:prstGeom prst="line">
            <a:avLst/>
          </a:prstGeom>
        </p:spPr>
        <p:style>
          <a:lnRef idx="1">
            <a:schemeClr val="accent1"/>
          </a:lnRef>
          <a:fillRef idx="0">
            <a:schemeClr val="accent1"/>
          </a:fillRef>
          <a:effectRef idx="0">
            <a:schemeClr val="accent1"/>
          </a:effectRef>
          <a:fontRef idx="minor">
            <a:schemeClr val="tx1"/>
          </a:fontRef>
        </p:style>
      </p:cxnSp>
      <p:sp>
        <p:nvSpPr>
          <p:cNvPr id="17" name="フレーム 16">
            <a:extLst>
              <a:ext uri="{FF2B5EF4-FFF2-40B4-BE49-F238E27FC236}">
                <a16:creationId xmlns:a16="http://schemas.microsoft.com/office/drawing/2014/main" id="{DFC40331-1E69-7EA2-A5EC-C85BCA3A95DC}"/>
              </a:ext>
            </a:extLst>
          </p:cNvPr>
          <p:cNvSpPr/>
          <p:nvPr/>
        </p:nvSpPr>
        <p:spPr>
          <a:xfrm>
            <a:off x="5011272" y="1004047"/>
            <a:ext cx="4489778" cy="3886200"/>
          </a:xfrm>
          <a:prstGeom prst="frame">
            <a:avLst>
              <a:gd name="adj1" fmla="val 37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i="0" dirty="0">
                <a:solidFill>
                  <a:schemeClr val="bg1"/>
                </a:solidFill>
                <a:effectLst/>
                <a:latin typeface="Söhne"/>
              </a:rPr>
              <a:t>（</a:t>
            </a:r>
            <a:r>
              <a:rPr lang="en-US" altLang="ja-JP" sz="2000" b="1" i="0" dirty="0">
                <a:solidFill>
                  <a:schemeClr val="bg1"/>
                </a:solidFill>
                <a:effectLst/>
                <a:latin typeface="Söhne"/>
              </a:rPr>
              <a:t>Data Storage/Access</a:t>
            </a:r>
            <a:r>
              <a:rPr lang="ja-JP" altLang="en-US" sz="2000" b="1" i="0" dirty="0">
                <a:solidFill>
                  <a:schemeClr val="bg1"/>
                </a:solidFill>
                <a:effectLst/>
                <a:latin typeface="Söhne"/>
              </a:rPr>
              <a:t>）</a:t>
            </a:r>
            <a:endParaRPr kumimoji="1" lang="ja-JP" altLang="en-US" sz="2000" b="1" dirty="0">
              <a:solidFill>
                <a:schemeClr val="bg1"/>
              </a:solidFill>
            </a:endParaRPr>
          </a:p>
        </p:txBody>
      </p:sp>
      <p:sp>
        <p:nvSpPr>
          <p:cNvPr id="26" name="フローチャート: 論理積ゲート 25">
            <a:extLst>
              <a:ext uri="{FF2B5EF4-FFF2-40B4-BE49-F238E27FC236}">
                <a16:creationId xmlns:a16="http://schemas.microsoft.com/office/drawing/2014/main" id="{217E144C-AEAA-3840-D5E3-EE4B534AD9D2}"/>
              </a:ext>
            </a:extLst>
          </p:cNvPr>
          <p:cNvSpPr/>
          <p:nvPr/>
        </p:nvSpPr>
        <p:spPr>
          <a:xfrm rot="10800000">
            <a:off x="3998916" y="1579406"/>
            <a:ext cx="664619" cy="778220"/>
          </a:xfrm>
          <a:prstGeom prst="flowChartDelay">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53337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CEAEAC-0095-0A05-1B48-D8FF8227C6B9}"/>
              </a:ext>
            </a:extLst>
          </p:cNvPr>
          <p:cNvSpPr>
            <a:spLocks noGrp="1"/>
          </p:cNvSpPr>
          <p:nvPr>
            <p:ph type="title"/>
          </p:nvPr>
        </p:nvSpPr>
        <p:spPr>
          <a:xfrm>
            <a:off x="838200" y="1091266"/>
            <a:ext cx="10515600" cy="1325563"/>
          </a:xfrm>
        </p:spPr>
        <p:txBody>
          <a:bodyPr anchor="b">
            <a:normAutofit fontScale="90000"/>
          </a:bodyPr>
          <a:lstStyle/>
          <a:p>
            <a:r>
              <a:rPr lang="ja-JP" altLang="en-US" b="1" i="0" dirty="0">
                <a:effectLst/>
                <a:latin typeface="+mn-ea"/>
                <a:ea typeface="+mn-ea"/>
              </a:rPr>
              <a:t>フロントエンド（クライアントサイド）</a:t>
            </a:r>
            <a:r>
              <a:rPr lang="en-US" altLang="ja-JP" b="1" i="0" dirty="0">
                <a:effectLst/>
                <a:latin typeface="+mn-ea"/>
                <a:ea typeface="+mn-ea"/>
              </a:rPr>
              <a:t>/UI</a:t>
            </a:r>
            <a:br>
              <a:rPr lang="ja-JP" altLang="en-US" b="0" i="0" dirty="0">
                <a:solidFill>
                  <a:srgbClr val="374151"/>
                </a:solidFill>
                <a:effectLst/>
                <a:latin typeface="Söhne"/>
              </a:rPr>
            </a:br>
            <a:endParaRPr kumimoji="1" lang="ja-JP" altLang="en-US" dirty="0"/>
          </a:p>
        </p:txBody>
      </p:sp>
      <p:sp>
        <p:nvSpPr>
          <p:cNvPr id="3" name="コンテンツ プレースホルダー 2">
            <a:extLst>
              <a:ext uri="{FF2B5EF4-FFF2-40B4-BE49-F238E27FC236}">
                <a16:creationId xmlns:a16="http://schemas.microsoft.com/office/drawing/2014/main" id="{5321B968-A646-8ED4-DAC6-E399C293E1BB}"/>
              </a:ext>
            </a:extLst>
          </p:cNvPr>
          <p:cNvSpPr>
            <a:spLocks noGrp="1"/>
          </p:cNvSpPr>
          <p:nvPr>
            <p:ph idx="1"/>
          </p:nvPr>
        </p:nvSpPr>
        <p:spPr/>
        <p:txBody>
          <a:bodyPr anchor="ctr"/>
          <a:lstStyle/>
          <a:p>
            <a:pPr algn="l">
              <a:buFont typeface="Arial" panose="020B0604020202020204" pitchFamily="34" charset="0"/>
              <a:buChar char="•"/>
            </a:pPr>
            <a:r>
              <a:rPr lang="en-US" altLang="ja-JP" b="1" i="0" dirty="0">
                <a:solidFill>
                  <a:srgbClr val="374151"/>
                </a:solidFill>
                <a:effectLst/>
                <a:latin typeface="Söhne"/>
              </a:rPr>
              <a:t>HTML</a:t>
            </a:r>
            <a:r>
              <a:rPr lang="ja-JP" altLang="en-US" b="0" i="0" dirty="0">
                <a:solidFill>
                  <a:srgbClr val="374151"/>
                </a:solidFill>
                <a:effectLst/>
                <a:latin typeface="Söhne"/>
              </a:rPr>
              <a:t>：ウェブページの</a:t>
            </a:r>
            <a:r>
              <a:rPr lang="ja-JP" altLang="en-US" b="0" i="0" dirty="0">
                <a:solidFill>
                  <a:schemeClr val="accent1"/>
                </a:solidFill>
                <a:effectLst/>
                <a:latin typeface="Söhne"/>
              </a:rPr>
              <a:t>構造やコンテンツ</a:t>
            </a:r>
            <a:r>
              <a:rPr lang="ja-JP" altLang="en-US" b="0" i="0" dirty="0">
                <a:solidFill>
                  <a:srgbClr val="374151"/>
                </a:solidFill>
                <a:effectLst/>
                <a:latin typeface="Söhne"/>
              </a:rPr>
              <a:t>を記述する</a:t>
            </a:r>
            <a:r>
              <a:rPr lang="ja-JP" altLang="en-US" b="0" i="0" dirty="0">
                <a:solidFill>
                  <a:srgbClr val="374151"/>
                </a:solidFill>
                <a:effectLst/>
                <a:highlight>
                  <a:srgbClr val="FFFF00"/>
                </a:highlight>
                <a:latin typeface="Söhne"/>
              </a:rPr>
              <a:t>マークアップ言語</a:t>
            </a:r>
          </a:p>
          <a:p>
            <a:pPr algn="l">
              <a:buFont typeface="Arial" panose="020B0604020202020204" pitchFamily="34" charset="0"/>
              <a:buChar char="•"/>
            </a:pPr>
            <a:r>
              <a:rPr lang="en-US" altLang="ja-JP" b="1" i="0" dirty="0">
                <a:solidFill>
                  <a:srgbClr val="374151"/>
                </a:solidFill>
                <a:effectLst/>
                <a:latin typeface="Söhne"/>
              </a:rPr>
              <a:t>CSS</a:t>
            </a:r>
            <a:r>
              <a:rPr lang="ja-JP" altLang="en-US" b="0" i="0" dirty="0">
                <a:solidFill>
                  <a:srgbClr val="374151"/>
                </a:solidFill>
                <a:effectLst/>
                <a:latin typeface="Söhne"/>
              </a:rPr>
              <a:t>：ウェブページの</a:t>
            </a:r>
            <a:r>
              <a:rPr lang="ja-JP" altLang="en-US" b="0" i="0" dirty="0">
                <a:solidFill>
                  <a:schemeClr val="accent1"/>
                </a:solidFill>
                <a:effectLst/>
                <a:latin typeface="Söhne"/>
              </a:rPr>
              <a:t>スタイル</a:t>
            </a:r>
            <a:r>
              <a:rPr lang="ja-JP" altLang="en-US" b="0" i="0" dirty="0">
                <a:solidFill>
                  <a:srgbClr val="374151"/>
                </a:solidFill>
                <a:effectLst/>
                <a:latin typeface="Söhne"/>
              </a:rPr>
              <a:t>を指定する</a:t>
            </a:r>
            <a:r>
              <a:rPr lang="ja-JP" altLang="en-US" b="0" i="0" dirty="0">
                <a:solidFill>
                  <a:srgbClr val="374151"/>
                </a:solidFill>
                <a:effectLst/>
                <a:highlight>
                  <a:srgbClr val="FFFF00"/>
                </a:highlight>
                <a:latin typeface="Söhne"/>
              </a:rPr>
              <a:t>スタイルシート言語</a:t>
            </a:r>
          </a:p>
          <a:p>
            <a:pPr algn="l">
              <a:buFont typeface="Arial" panose="020B0604020202020204" pitchFamily="34" charset="0"/>
              <a:buChar char="•"/>
            </a:pPr>
            <a:r>
              <a:rPr lang="en-US" altLang="ja-JP" b="1" i="0" dirty="0">
                <a:solidFill>
                  <a:srgbClr val="374151"/>
                </a:solidFill>
                <a:effectLst/>
                <a:latin typeface="Söhne"/>
              </a:rPr>
              <a:t>JavaScript</a:t>
            </a:r>
            <a:r>
              <a:rPr lang="ja-JP" altLang="en-US" b="0" i="0" dirty="0">
                <a:solidFill>
                  <a:srgbClr val="374151"/>
                </a:solidFill>
                <a:effectLst/>
                <a:latin typeface="Söhne"/>
              </a:rPr>
              <a:t>：ウェブページの動的な</a:t>
            </a:r>
            <a:r>
              <a:rPr lang="ja-JP" altLang="en-US" b="0" i="0" dirty="0">
                <a:solidFill>
                  <a:schemeClr val="accent1"/>
                </a:solidFill>
                <a:effectLst/>
                <a:latin typeface="Söhne"/>
              </a:rPr>
              <a:t>動作やユーザー操作の制御</a:t>
            </a:r>
            <a:r>
              <a:rPr lang="ja-JP" altLang="en-US" b="0" i="0" dirty="0">
                <a:solidFill>
                  <a:srgbClr val="374151"/>
                </a:solidFill>
                <a:effectLst/>
                <a:latin typeface="Söhne"/>
              </a:rPr>
              <a:t>を行う</a:t>
            </a:r>
            <a:r>
              <a:rPr lang="ja-JP" altLang="en-US" b="0" i="0" dirty="0">
                <a:solidFill>
                  <a:srgbClr val="374151"/>
                </a:solidFill>
                <a:effectLst/>
                <a:highlight>
                  <a:srgbClr val="FFFF00"/>
                </a:highlight>
                <a:latin typeface="Söhne"/>
              </a:rPr>
              <a:t>スクリプト言語</a:t>
            </a:r>
          </a:p>
          <a:p>
            <a:endParaRPr kumimoji="1" lang="ja-JP" altLang="en-US" dirty="0"/>
          </a:p>
        </p:txBody>
      </p:sp>
    </p:spTree>
    <p:extLst>
      <p:ext uri="{BB962C8B-B14F-4D97-AF65-F5344CB8AC3E}">
        <p14:creationId xmlns:p14="http://schemas.microsoft.com/office/powerpoint/2010/main" val="3623562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MLとCSSとJavaScript">
            <a:extLst>
              <a:ext uri="{FF2B5EF4-FFF2-40B4-BE49-F238E27FC236}">
                <a16:creationId xmlns:a16="http://schemas.microsoft.com/office/drawing/2014/main" id="{DF187787-75E0-F69B-4CAD-0A8F54185E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7450" y="905435"/>
            <a:ext cx="6667500"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A6E2D822-F4E4-ACB8-19DA-6772E935C200}"/>
              </a:ext>
            </a:extLst>
          </p:cNvPr>
          <p:cNvSpPr txBox="1"/>
          <p:nvPr/>
        </p:nvSpPr>
        <p:spPr>
          <a:xfrm>
            <a:off x="2457450" y="4852595"/>
            <a:ext cx="6191026" cy="369332"/>
          </a:xfrm>
          <a:prstGeom prst="rect">
            <a:avLst/>
          </a:prstGeom>
          <a:noFill/>
        </p:spPr>
        <p:txBody>
          <a:bodyPr wrap="square" rtlCol="0">
            <a:spAutoFit/>
          </a:bodyPr>
          <a:lstStyle/>
          <a:p>
            <a:r>
              <a:rPr kumimoji="1" lang="ja-JP" altLang="en-US" dirty="0"/>
              <a:t>「侍テラコヤ　</a:t>
            </a:r>
            <a:r>
              <a:rPr kumimoji="1" lang="en-US" altLang="ja-JP" dirty="0"/>
              <a:t>javascript</a:t>
            </a:r>
            <a:r>
              <a:rPr kumimoji="1" lang="ja-JP" altLang="en-US" dirty="0"/>
              <a:t>の概要を理解しよう　より」</a:t>
            </a:r>
          </a:p>
        </p:txBody>
      </p:sp>
    </p:spTree>
    <p:extLst>
      <p:ext uri="{BB962C8B-B14F-4D97-AF65-F5344CB8AC3E}">
        <p14:creationId xmlns:p14="http://schemas.microsoft.com/office/powerpoint/2010/main" val="1729379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F615FF-4E2E-E58A-5DFB-CA5972DA0253}"/>
              </a:ext>
            </a:extLst>
          </p:cNvPr>
          <p:cNvSpPr>
            <a:spLocks noGrp="1"/>
          </p:cNvSpPr>
          <p:nvPr>
            <p:ph type="title"/>
          </p:nvPr>
        </p:nvSpPr>
        <p:spPr>
          <a:xfrm>
            <a:off x="685800" y="911431"/>
            <a:ext cx="10396882" cy="1151965"/>
          </a:xfrm>
        </p:spPr>
        <p:txBody>
          <a:bodyPr>
            <a:normAutofit fontScale="90000"/>
          </a:bodyPr>
          <a:lstStyle/>
          <a:p>
            <a:r>
              <a:rPr lang="ja-JP" altLang="en-US" b="0" i="0" dirty="0">
                <a:effectLst/>
                <a:latin typeface="Söhne"/>
              </a:rPr>
              <a:t>バックエンド（サーバーサイド）</a:t>
            </a:r>
            <a:r>
              <a:rPr lang="en-US" altLang="ja-JP" b="0" i="0" dirty="0">
                <a:effectLst/>
                <a:latin typeface="Söhne"/>
              </a:rPr>
              <a:t>/application logic</a:t>
            </a:r>
            <a:br>
              <a:rPr lang="ja-JP" altLang="en-US" b="0" i="0" dirty="0">
                <a:solidFill>
                  <a:srgbClr val="374151"/>
                </a:solidFill>
                <a:effectLst/>
                <a:latin typeface="Söhne"/>
              </a:rPr>
            </a:br>
            <a:endParaRPr kumimoji="1" lang="ja-JP" altLang="en-US" dirty="0"/>
          </a:p>
        </p:txBody>
      </p:sp>
      <p:sp>
        <p:nvSpPr>
          <p:cNvPr id="3" name="コンテンツ プレースホルダー 2">
            <a:extLst>
              <a:ext uri="{FF2B5EF4-FFF2-40B4-BE49-F238E27FC236}">
                <a16:creationId xmlns:a16="http://schemas.microsoft.com/office/drawing/2014/main" id="{7C26FDDD-7643-1B6F-2550-D30F18D7879D}"/>
              </a:ext>
            </a:extLst>
          </p:cNvPr>
          <p:cNvSpPr>
            <a:spLocks noGrp="1"/>
          </p:cNvSpPr>
          <p:nvPr>
            <p:ph idx="1"/>
          </p:nvPr>
        </p:nvSpPr>
        <p:spPr>
          <a:xfrm>
            <a:off x="685800" y="2179937"/>
            <a:ext cx="10396883" cy="3311189"/>
          </a:xfrm>
        </p:spPr>
        <p:txBody>
          <a:bodyPr/>
          <a:lstStyle/>
          <a:p>
            <a:r>
              <a:rPr lang="ja-JP" altLang="en-US" b="1" i="0" dirty="0">
                <a:solidFill>
                  <a:srgbClr val="374151"/>
                </a:solidFill>
                <a:effectLst/>
                <a:latin typeface="Söhne"/>
              </a:rPr>
              <a:t>プログラミング言語</a:t>
            </a:r>
            <a:r>
              <a:rPr lang="ja-JP" altLang="en-US" b="0" i="0" dirty="0">
                <a:solidFill>
                  <a:srgbClr val="374151"/>
                </a:solidFill>
                <a:effectLst/>
                <a:latin typeface="Söhne"/>
              </a:rPr>
              <a:t>：</a:t>
            </a:r>
            <a:r>
              <a:rPr lang="en-US" altLang="ja-JP" b="0" i="0" dirty="0">
                <a:solidFill>
                  <a:srgbClr val="374151"/>
                </a:solidFill>
                <a:effectLst/>
                <a:latin typeface="Söhne"/>
              </a:rPr>
              <a:t>PHP</a:t>
            </a:r>
            <a:r>
              <a:rPr lang="ja-JP" altLang="en-US" b="0" i="0" dirty="0">
                <a:solidFill>
                  <a:srgbClr val="374151"/>
                </a:solidFill>
                <a:effectLst/>
                <a:latin typeface="Söhne"/>
              </a:rPr>
              <a:t>、</a:t>
            </a:r>
            <a:r>
              <a:rPr lang="en-US" altLang="ja-JP" b="0" i="0" dirty="0">
                <a:solidFill>
                  <a:srgbClr val="374151"/>
                </a:solidFill>
                <a:effectLst/>
                <a:latin typeface="Söhne"/>
              </a:rPr>
              <a:t>Ruby</a:t>
            </a:r>
            <a:r>
              <a:rPr lang="ja-JP" altLang="en-US" b="0" i="0" dirty="0">
                <a:solidFill>
                  <a:srgbClr val="374151"/>
                </a:solidFill>
                <a:effectLst/>
                <a:latin typeface="Söhne"/>
              </a:rPr>
              <a:t>、</a:t>
            </a:r>
            <a:r>
              <a:rPr lang="en-US" altLang="ja-JP" b="0" i="0" dirty="0">
                <a:solidFill>
                  <a:srgbClr val="374151"/>
                </a:solidFill>
                <a:effectLst/>
                <a:latin typeface="Söhne"/>
              </a:rPr>
              <a:t>Python</a:t>
            </a:r>
            <a:r>
              <a:rPr lang="ja-JP" altLang="en-US" b="0" i="0" dirty="0">
                <a:solidFill>
                  <a:srgbClr val="374151"/>
                </a:solidFill>
                <a:effectLst/>
                <a:latin typeface="Söhne"/>
              </a:rPr>
              <a:t>、</a:t>
            </a:r>
            <a:r>
              <a:rPr lang="en-US" altLang="ja-JP" b="0" i="0" dirty="0">
                <a:solidFill>
                  <a:srgbClr val="374151"/>
                </a:solidFill>
                <a:effectLst/>
                <a:latin typeface="Söhne"/>
              </a:rPr>
              <a:t>Java</a:t>
            </a:r>
            <a:r>
              <a:rPr lang="ja-JP" altLang="en-US" b="0" i="0" dirty="0">
                <a:solidFill>
                  <a:srgbClr val="374151"/>
                </a:solidFill>
                <a:effectLst/>
                <a:latin typeface="Söhne"/>
              </a:rPr>
              <a:t>、</a:t>
            </a:r>
            <a:r>
              <a:rPr lang="en-US" altLang="ja-JP" b="0" i="0" dirty="0">
                <a:solidFill>
                  <a:srgbClr val="374151"/>
                </a:solidFill>
                <a:effectLst/>
                <a:latin typeface="Söhne"/>
              </a:rPr>
              <a:t>Node.js</a:t>
            </a:r>
            <a:r>
              <a:rPr lang="ja-JP" altLang="en-US" b="0" i="0" dirty="0">
                <a:solidFill>
                  <a:srgbClr val="374151"/>
                </a:solidFill>
                <a:effectLst/>
                <a:latin typeface="Söhne"/>
              </a:rPr>
              <a:t>などのプログラミング言語</a:t>
            </a:r>
            <a:endParaRPr lang="en-US" altLang="ja-JP" b="1" i="0" dirty="0">
              <a:solidFill>
                <a:srgbClr val="374151"/>
              </a:solidFill>
              <a:effectLst/>
              <a:latin typeface="Söhne"/>
            </a:endParaRPr>
          </a:p>
          <a:p>
            <a:pPr algn="l">
              <a:buFont typeface="Arial" panose="020B0604020202020204" pitchFamily="34" charset="0"/>
              <a:buChar char="•"/>
            </a:pPr>
            <a:r>
              <a:rPr lang="ja-JP" altLang="en-US" b="1" i="0" dirty="0">
                <a:solidFill>
                  <a:srgbClr val="374151"/>
                </a:solidFill>
                <a:effectLst/>
                <a:latin typeface="Söhne"/>
              </a:rPr>
              <a:t>サーバーソフトウェア</a:t>
            </a:r>
            <a:r>
              <a:rPr lang="ja-JP" altLang="en-US" b="0" i="0" dirty="0">
                <a:solidFill>
                  <a:srgbClr val="374151"/>
                </a:solidFill>
                <a:effectLst/>
                <a:latin typeface="Söhne"/>
              </a:rPr>
              <a:t>：</a:t>
            </a:r>
            <a:r>
              <a:rPr lang="en-US" altLang="ja-JP" b="0" i="0" dirty="0">
                <a:solidFill>
                  <a:srgbClr val="374151"/>
                </a:solidFill>
                <a:effectLst/>
                <a:latin typeface="Söhne"/>
              </a:rPr>
              <a:t>Web</a:t>
            </a:r>
            <a:r>
              <a:rPr lang="ja-JP" altLang="en-US" b="0" i="0" dirty="0">
                <a:solidFill>
                  <a:srgbClr val="374151"/>
                </a:solidFill>
                <a:effectLst/>
                <a:latin typeface="Söhne"/>
              </a:rPr>
              <a:t>サーバーやアプリケーションサーバーなどのソフトウェア</a:t>
            </a:r>
          </a:p>
          <a:p>
            <a:endParaRPr kumimoji="1" lang="ja-JP" altLang="en-US" dirty="0"/>
          </a:p>
        </p:txBody>
      </p:sp>
    </p:spTree>
    <p:extLst>
      <p:ext uri="{BB962C8B-B14F-4D97-AF65-F5344CB8AC3E}">
        <p14:creationId xmlns:p14="http://schemas.microsoft.com/office/powerpoint/2010/main" val="1820670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F6AED8-8AB2-6D1C-F389-633E60FAF3C1}"/>
              </a:ext>
            </a:extLst>
          </p:cNvPr>
          <p:cNvSpPr>
            <a:spLocks noGrp="1"/>
          </p:cNvSpPr>
          <p:nvPr>
            <p:ph type="title"/>
          </p:nvPr>
        </p:nvSpPr>
        <p:spPr>
          <a:xfrm>
            <a:off x="683625" y="472440"/>
            <a:ext cx="10396882" cy="1151965"/>
          </a:xfrm>
        </p:spPr>
        <p:txBody>
          <a:bodyPr/>
          <a:lstStyle/>
          <a:p>
            <a:r>
              <a:rPr lang="ja-JP" altLang="en-US" dirty="0">
                <a:solidFill>
                  <a:schemeClr val="tx1"/>
                </a:solidFill>
              </a:rPr>
              <a:t>サーバーサイドソフトウェア</a:t>
            </a:r>
            <a:endParaRPr kumimoji="1" lang="ja-JP" altLang="en-US" dirty="0">
              <a:solidFill>
                <a:schemeClr val="tx1"/>
              </a:solidFill>
            </a:endParaRPr>
          </a:p>
        </p:txBody>
      </p:sp>
      <p:sp>
        <p:nvSpPr>
          <p:cNvPr id="3" name="コンテンツ プレースホルダー 2">
            <a:extLst>
              <a:ext uri="{FF2B5EF4-FFF2-40B4-BE49-F238E27FC236}">
                <a16:creationId xmlns:a16="http://schemas.microsoft.com/office/drawing/2014/main" id="{3F14F570-CC4E-E1EF-2B03-3B3E64444642}"/>
              </a:ext>
            </a:extLst>
          </p:cNvPr>
          <p:cNvSpPr>
            <a:spLocks noGrp="1"/>
          </p:cNvSpPr>
          <p:nvPr>
            <p:ph sz="quarter" idx="13"/>
          </p:nvPr>
        </p:nvSpPr>
        <p:spPr/>
        <p:txBody>
          <a:bodyPr>
            <a:noAutofit/>
          </a:bodyPr>
          <a:lstStyle/>
          <a:p>
            <a:pPr marL="0" indent="0">
              <a:buNone/>
            </a:pPr>
            <a:r>
              <a:rPr kumimoji="1" lang="ja-JP" altLang="en-US" sz="3200" dirty="0"/>
              <a:t>１，</a:t>
            </a:r>
            <a:r>
              <a:rPr kumimoji="1" lang="en-US" altLang="ja-JP" sz="3200" b="1" dirty="0"/>
              <a:t>web</a:t>
            </a:r>
            <a:r>
              <a:rPr lang="ja-JP" altLang="en-US" sz="3200" b="1" dirty="0"/>
              <a:t>サーバー　</a:t>
            </a:r>
            <a:endParaRPr kumimoji="1" lang="en-US" altLang="ja-JP" sz="3200" dirty="0"/>
          </a:p>
          <a:p>
            <a:pPr marL="0" indent="0">
              <a:buNone/>
            </a:pPr>
            <a:r>
              <a:rPr lang="ja-JP" altLang="en-US" sz="3200" dirty="0"/>
              <a:t>２，</a:t>
            </a:r>
            <a:r>
              <a:rPr lang="ja-JP" altLang="en-US" sz="3200" b="1" dirty="0"/>
              <a:t>メールサーバー</a:t>
            </a:r>
            <a:endParaRPr kumimoji="1" lang="en-US" altLang="ja-JP" sz="3200" dirty="0"/>
          </a:p>
          <a:p>
            <a:pPr marL="0" indent="0">
              <a:buNone/>
            </a:pPr>
            <a:r>
              <a:rPr lang="ja-JP" altLang="en-US" sz="3200" dirty="0"/>
              <a:t>３，</a:t>
            </a:r>
            <a:r>
              <a:rPr lang="ja-JP" altLang="en-US" sz="3200" b="1" dirty="0"/>
              <a:t>データベースサーバー</a:t>
            </a:r>
            <a:endParaRPr lang="en-US" altLang="ja-JP" sz="3200" b="1" dirty="0"/>
          </a:p>
          <a:p>
            <a:pPr marL="0" indent="0">
              <a:buNone/>
            </a:pPr>
            <a:endParaRPr kumimoji="1" lang="en-US" altLang="ja-JP" sz="3200" b="1" dirty="0"/>
          </a:p>
          <a:p>
            <a:pPr marL="0" indent="0">
              <a:buNone/>
            </a:pPr>
            <a:r>
              <a:rPr lang="ja-JP" altLang="en-US" sz="3200" b="1" dirty="0"/>
              <a:t>これらのサーバーを目的に応じて適切に利用する事が重要</a:t>
            </a:r>
            <a:endParaRPr lang="en-US" altLang="ja-JP" sz="3200" b="1" dirty="0"/>
          </a:p>
        </p:txBody>
      </p:sp>
    </p:spTree>
    <p:extLst>
      <p:ext uri="{BB962C8B-B14F-4D97-AF65-F5344CB8AC3E}">
        <p14:creationId xmlns:p14="http://schemas.microsoft.com/office/powerpoint/2010/main" val="3056763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E0DE44-904C-7580-1AE4-B41986DC2116}"/>
              </a:ext>
            </a:extLst>
          </p:cNvPr>
          <p:cNvSpPr>
            <a:spLocks noGrp="1"/>
          </p:cNvSpPr>
          <p:nvPr>
            <p:ph type="title"/>
          </p:nvPr>
        </p:nvSpPr>
        <p:spPr/>
        <p:txBody>
          <a:bodyPr/>
          <a:lstStyle/>
          <a:p>
            <a:r>
              <a:rPr kumimoji="1" lang="en-US" altLang="ja-JP" dirty="0">
                <a:solidFill>
                  <a:schemeClr val="tx1"/>
                </a:solidFill>
              </a:rPr>
              <a:t>Web</a:t>
            </a:r>
            <a:r>
              <a:rPr kumimoji="1" lang="ja-JP" altLang="en-US" dirty="0">
                <a:solidFill>
                  <a:schemeClr val="tx1"/>
                </a:solidFill>
              </a:rPr>
              <a:t>サーバー</a:t>
            </a:r>
          </a:p>
        </p:txBody>
      </p:sp>
      <p:sp>
        <p:nvSpPr>
          <p:cNvPr id="3" name="コンテンツ プレースホルダー 2">
            <a:extLst>
              <a:ext uri="{FF2B5EF4-FFF2-40B4-BE49-F238E27FC236}">
                <a16:creationId xmlns:a16="http://schemas.microsoft.com/office/drawing/2014/main" id="{CF5817AF-4FFF-D162-1574-DDD8965330C5}"/>
              </a:ext>
            </a:extLst>
          </p:cNvPr>
          <p:cNvSpPr>
            <a:spLocks noGrp="1"/>
          </p:cNvSpPr>
          <p:nvPr>
            <p:ph sz="quarter" idx="13"/>
          </p:nvPr>
        </p:nvSpPr>
        <p:spPr/>
        <p:txBody>
          <a:bodyPr/>
          <a:lstStyle/>
          <a:p>
            <a:r>
              <a:rPr kumimoji="1" lang="ja-JP" altLang="en-US" dirty="0"/>
              <a:t>クライアントからの</a:t>
            </a:r>
            <a:r>
              <a:rPr kumimoji="1" lang="en-US" altLang="ja-JP" dirty="0">
                <a:solidFill>
                  <a:schemeClr val="accent1"/>
                </a:solidFill>
              </a:rPr>
              <a:t>HTTP</a:t>
            </a:r>
            <a:r>
              <a:rPr kumimoji="1" lang="ja-JP" altLang="en-US" dirty="0">
                <a:solidFill>
                  <a:schemeClr val="accent1"/>
                </a:solidFill>
              </a:rPr>
              <a:t>プロトコル（後で説明）に基づ</a:t>
            </a:r>
            <a:r>
              <a:rPr lang="ja-JP" altLang="en-US" dirty="0">
                <a:solidFill>
                  <a:schemeClr val="accent1"/>
                </a:solidFill>
              </a:rPr>
              <a:t>いた</a:t>
            </a:r>
            <a:r>
              <a:rPr lang="en-US" altLang="ja-JP" dirty="0">
                <a:solidFill>
                  <a:schemeClr val="accent1"/>
                </a:solidFill>
              </a:rPr>
              <a:t>web</a:t>
            </a:r>
            <a:r>
              <a:rPr lang="ja-JP" altLang="en-US" dirty="0">
                <a:solidFill>
                  <a:schemeClr val="accent1"/>
                </a:solidFill>
              </a:rPr>
              <a:t>ページの配信、</a:t>
            </a:r>
            <a:r>
              <a:rPr lang="en-US" altLang="ja-JP" dirty="0">
                <a:solidFill>
                  <a:schemeClr val="accent1"/>
                </a:solidFill>
              </a:rPr>
              <a:t>CGI</a:t>
            </a:r>
            <a:r>
              <a:rPr lang="ja-JP" altLang="en-US" dirty="0">
                <a:solidFill>
                  <a:schemeClr val="accent1"/>
                </a:solidFill>
              </a:rPr>
              <a:t>や</a:t>
            </a:r>
            <a:r>
              <a:rPr lang="en-US" altLang="ja-JP" dirty="0">
                <a:solidFill>
                  <a:schemeClr val="accent1"/>
                </a:solidFill>
              </a:rPr>
              <a:t>PHP</a:t>
            </a:r>
            <a:r>
              <a:rPr lang="ja-JP" altLang="en-US" dirty="0">
                <a:solidFill>
                  <a:schemeClr val="accent1"/>
                </a:solidFill>
              </a:rPr>
              <a:t>などで動的コンテンツを生成する処理</a:t>
            </a:r>
            <a:r>
              <a:rPr lang="ja-JP" altLang="en-US" dirty="0"/>
              <a:t>、このような処理を担当するシステムの事</a:t>
            </a:r>
            <a:endParaRPr lang="en-US" altLang="ja-JP" dirty="0"/>
          </a:p>
          <a:p>
            <a:endParaRPr kumimoji="1" lang="en-US" altLang="ja-JP" dirty="0"/>
          </a:p>
          <a:p>
            <a:pPr marL="0" indent="0">
              <a:buNone/>
            </a:pPr>
            <a:r>
              <a:rPr lang="ja-JP" altLang="en-US" dirty="0"/>
              <a:t>代表的な</a:t>
            </a:r>
            <a:r>
              <a:rPr lang="en-US" altLang="ja-JP" dirty="0"/>
              <a:t>web</a:t>
            </a:r>
            <a:r>
              <a:rPr lang="ja-JP" altLang="en-US" dirty="0"/>
              <a:t>サーバーソフトウェア：</a:t>
            </a:r>
            <a:endParaRPr lang="en-US" altLang="ja-JP" dirty="0"/>
          </a:p>
          <a:p>
            <a:pPr marL="0" indent="0">
              <a:buNone/>
            </a:pPr>
            <a:r>
              <a:rPr lang="en-US" altLang="ja-JP" b="1" i="0" dirty="0">
                <a:solidFill>
                  <a:srgbClr val="374151"/>
                </a:solidFill>
                <a:effectLst/>
                <a:latin typeface="Söhne"/>
              </a:rPr>
              <a:t>Apache</a:t>
            </a:r>
            <a:r>
              <a:rPr lang="ja-JP" altLang="en-US" b="1" i="0" dirty="0">
                <a:solidFill>
                  <a:srgbClr val="374151"/>
                </a:solidFill>
                <a:effectLst/>
                <a:latin typeface="Söhne"/>
              </a:rPr>
              <a:t>、</a:t>
            </a:r>
            <a:r>
              <a:rPr lang="en-US" altLang="ja-JP" b="1" i="0" dirty="0">
                <a:solidFill>
                  <a:srgbClr val="374151"/>
                </a:solidFill>
                <a:effectLst/>
                <a:latin typeface="Söhne"/>
              </a:rPr>
              <a:t>Nginx</a:t>
            </a:r>
            <a:r>
              <a:rPr lang="ja-JP" altLang="en-US" b="1" i="0" dirty="0">
                <a:solidFill>
                  <a:srgbClr val="374151"/>
                </a:solidFill>
                <a:effectLst/>
                <a:latin typeface="Söhne"/>
              </a:rPr>
              <a:t>、</a:t>
            </a:r>
            <a:r>
              <a:rPr lang="en-US" altLang="ja-JP" b="1" i="0" dirty="0">
                <a:solidFill>
                  <a:srgbClr val="374151"/>
                </a:solidFill>
                <a:effectLst/>
                <a:latin typeface="Söhne"/>
              </a:rPr>
              <a:t>IIS</a:t>
            </a:r>
            <a:endParaRPr kumimoji="1" lang="en-US" altLang="ja-JP" b="1" dirty="0"/>
          </a:p>
        </p:txBody>
      </p:sp>
    </p:spTree>
    <p:extLst>
      <p:ext uri="{BB962C8B-B14F-4D97-AF65-F5344CB8AC3E}">
        <p14:creationId xmlns:p14="http://schemas.microsoft.com/office/powerpoint/2010/main" val="273540354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メイン イベント">
  <a:themeElements>
    <a:clrScheme name="メイン イベント">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メイン イベント">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メイン イベント">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TM04033927[[fn=メイン イベント]]</Template>
  <TotalTime>367</TotalTime>
  <Words>1321</Words>
  <Application>Microsoft Office PowerPoint</Application>
  <PresentationFormat>ワイド画面</PresentationFormat>
  <Paragraphs>136</Paragraphs>
  <Slides>32</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32</vt:i4>
      </vt:variant>
    </vt:vector>
  </HeadingPairs>
  <TitlesOfParts>
    <vt:vector size="43" baseType="lpstr">
      <vt:lpstr>Helvetica Neue</vt:lpstr>
      <vt:lpstr>inherit</vt:lpstr>
      <vt:lpstr>ＭＳ Ｐゴシック</vt:lpstr>
      <vt:lpstr>Noto Sans JP</vt:lpstr>
      <vt:lpstr>NotoSansCJKjp</vt:lpstr>
      <vt:lpstr>Söhne</vt:lpstr>
      <vt:lpstr>Meiryo</vt:lpstr>
      <vt:lpstr>Arial</vt:lpstr>
      <vt:lpstr>Impact</vt:lpstr>
      <vt:lpstr>Verdana</vt:lpstr>
      <vt:lpstr>メイン イベント</vt:lpstr>
      <vt:lpstr>Djangoレポート</vt:lpstr>
      <vt:lpstr>今回のお題</vt:lpstr>
      <vt:lpstr>Webアプリの基本構成</vt:lpstr>
      <vt:lpstr>PowerPoint プレゼンテーション</vt:lpstr>
      <vt:lpstr>フロントエンド（クライアントサイド）/UI </vt:lpstr>
      <vt:lpstr>PowerPoint プレゼンテーション</vt:lpstr>
      <vt:lpstr>バックエンド（サーバーサイド）/application logic </vt:lpstr>
      <vt:lpstr>サーバーサイドソフトウェア</vt:lpstr>
      <vt:lpstr>Webサーバー</vt:lpstr>
      <vt:lpstr>メールサーバー</vt:lpstr>
      <vt:lpstr>データベースサーバー</vt:lpstr>
      <vt:lpstr>プロトコル</vt:lpstr>
      <vt:lpstr>インフラストラクチャー</vt:lpstr>
      <vt:lpstr>簡単に紹介</vt:lpstr>
      <vt:lpstr>PowerPoint プレゼンテーション</vt:lpstr>
      <vt:lpstr>フレームワーク</vt:lpstr>
      <vt:lpstr>PowerPoint プレゼンテーション</vt:lpstr>
      <vt:lpstr>フレームワークとは</vt:lpstr>
      <vt:lpstr>使ってみよう</vt:lpstr>
      <vt:lpstr>代表的なフレームワーク</vt:lpstr>
      <vt:lpstr>アプリモデル</vt:lpstr>
      <vt:lpstr>アプリモデルとは</vt:lpstr>
      <vt:lpstr>PowerPoint プレゼンテーション</vt:lpstr>
      <vt:lpstr>PowerPoint プレゼンテーション</vt:lpstr>
      <vt:lpstr>モデル</vt:lpstr>
      <vt:lpstr>ビュー</vt:lpstr>
      <vt:lpstr>テンプレート</vt:lpstr>
      <vt:lpstr>コントローラー</vt:lpstr>
      <vt:lpstr>Djangoが出来る事</vt:lpstr>
      <vt:lpstr>Djangoの位置づけ（序～三章）</vt:lpstr>
      <vt:lpstr>出来る事多い！</vt:lpstr>
      <vt:lpstr>powerpointは終了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Djangoレポート</dc:title>
  <dc:creator>新垣 貴也e207088A</dc:creator>
  <cp:lastModifiedBy>新垣 貴也e207088A</cp:lastModifiedBy>
  <cp:revision>1</cp:revision>
  <dcterms:created xsi:type="dcterms:W3CDTF">2023-04-10T01:36:39Z</dcterms:created>
  <dcterms:modified xsi:type="dcterms:W3CDTF">2023-04-13T12:01:49Z</dcterms:modified>
</cp:coreProperties>
</file>