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62b68ee4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62b68ee4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62b68ee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62b68ee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62b68ee4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62b68ee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62b68ee4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62b68ee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62b68ee4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62b68ee4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62b68ee4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62b68ee4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62b68ee4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62b68ee4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www.youtube.com/@NEURONS-UZ" TargetMode="External"/><Relationship Id="rId5" Type="http://schemas.openxmlformats.org/officeDocument/2006/relationships/hyperlink" Target="https://zero-suger.github.io/Neur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198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500">
                <a:solidFill>
                  <a:srgbClr val="434343"/>
                </a:solidFill>
                <a:highlight>
                  <a:schemeClr val="lt1"/>
                </a:highlight>
              </a:rPr>
              <a:t>Doppi Detection YOLO_v8</a:t>
            </a:r>
            <a:endParaRPr b="1" sz="6500">
              <a:solidFill>
                <a:srgbClr val="434343"/>
              </a:solidFill>
              <a:highlight>
                <a:schemeClr val="lt1"/>
              </a:highlight>
            </a:endParaRPr>
          </a:p>
        </p:txBody>
      </p:sp>
      <p:sp>
        <p:nvSpPr>
          <p:cNvPr id="55" name="Google Shape;55;p13"/>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                                                                                                                                                                              Neurons, URINOV AZIZBEK, KII co. 22.01.2024</a:t>
            </a:r>
            <a:endParaRPr sz="1000">
              <a:solidFill>
                <a:srgbClr val="FFFFFF"/>
              </a:solidFill>
            </a:endParaRPr>
          </a:p>
        </p:txBody>
      </p:sp>
      <p:pic>
        <p:nvPicPr>
          <p:cNvPr id="56" name="Google Shape;56;p13"/>
          <p:cNvPicPr preferRelativeResize="0"/>
          <p:nvPr/>
        </p:nvPicPr>
        <p:blipFill>
          <a:blip r:embed="rId3">
            <a:alphaModFix/>
          </a:blip>
          <a:stretch>
            <a:fillRect/>
          </a:stretch>
        </p:blipFill>
        <p:spPr>
          <a:xfrm>
            <a:off x="8552877" y="4365252"/>
            <a:ext cx="413400" cy="41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                                                                                                                                                                              Neurons, URINOV AZIZBEK, KII co. 22.01.2024</a:t>
            </a:r>
            <a:endParaRPr sz="1000">
              <a:solidFill>
                <a:srgbClr val="FFFFFF"/>
              </a:solidFill>
            </a:endParaRPr>
          </a:p>
        </p:txBody>
      </p:sp>
      <p:pic>
        <p:nvPicPr>
          <p:cNvPr id="62" name="Google Shape;62;p14"/>
          <p:cNvPicPr preferRelativeResize="0"/>
          <p:nvPr/>
        </p:nvPicPr>
        <p:blipFill>
          <a:blip r:embed="rId3">
            <a:alphaModFix/>
          </a:blip>
          <a:stretch>
            <a:fillRect/>
          </a:stretch>
        </p:blipFill>
        <p:spPr>
          <a:xfrm>
            <a:off x="8552877" y="4365252"/>
            <a:ext cx="413400" cy="413400"/>
          </a:xfrm>
          <a:prstGeom prst="rect">
            <a:avLst/>
          </a:prstGeom>
          <a:noFill/>
          <a:ln>
            <a:noFill/>
          </a:ln>
        </p:spPr>
      </p:pic>
      <p:pic>
        <p:nvPicPr>
          <p:cNvPr id="63" name="Google Shape;63;p14"/>
          <p:cNvPicPr preferRelativeResize="0"/>
          <p:nvPr/>
        </p:nvPicPr>
        <p:blipFill>
          <a:blip r:embed="rId4">
            <a:alphaModFix/>
          </a:blip>
          <a:stretch>
            <a:fillRect/>
          </a:stretch>
        </p:blipFill>
        <p:spPr>
          <a:xfrm>
            <a:off x="220300" y="1336350"/>
            <a:ext cx="8839199" cy="2183275"/>
          </a:xfrm>
          <a:prstGeom prst="rect">
            <a:avLst/>
          </a:prstGeom>
          <a:noFill/>
          <a:ln>
            <a:noFill/>
          </a:ln>
        </p:spPr>
      </p:pic>
      <p:sp>
        <p:nvSpPr>
          <p:cNvPr id="64" name="Google Shape;64;p14"/>
          <p:cNvSpPr txBox="1"/>
          <p:nvPr/>
        </p:nvSpPr>
        <p:spPr>
          <a:xfrm>
            <a:off x="0" y="0"/>
            <a:ext cx="447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2"/>
                </a:solidFill>
              </a:rPr>
              <a:t>Natijalar : </a:t>
            </a:r>
            <a:endParaRPr b="1" sz="27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                                                                                                                                                                              Neurons, URINOV AZIZBEK, KII co. 22.01.2024</a:t>
            </a:r>
            <a:endParaRPr sz="1000">
              <a:solidFill>
                <a:srgbClr val="FFFFFF"/>
              </a:solidFill>
            </a:endParaRPr>
          </a:p>
        </p:txBody>
      </p:sp>
      <p:pic>
        <p:nvPicPr>
          <p:cNvPr id="70" name="Google Shape;70;p15"/>
          <p:cNvPicPr preferRelativeResize="0"/>
          <p:nvPr/>
        </p:nvPicPr>
        <p:blipFill>
          <a:blip r:embed="rId3">
            <a:alphaModFix/>
          </a:blip>
          <a:stretch>
            <a:fillRect/>
          </a:stretch>
        </p:blipFill>
        <p:spPr>
          <a:xfrm>
            <a:off x="8552877" y="4365252"/>
            <a:ext cx="413400" cy="413400"/>
          </a:xfrm>
          <a:prstGeom prst="rect">
            <a:avLst/>
          </a:prstGeom>
          <a:noFill/>
          <a:ln>
            <a:noFill/>
          </a:ln>
        </p:spPr>
      </p:pic>
      <p:sp>
        <p:nvSpPr>
          <p:cNvPr id="71" name="Google Shape;71;p15"/>
          <p:cNvSpPr txBox="1"/>
          <p:nvPr/>
        </p:nvSpPr>
        <p:spPr>
          <a:xfrm>
            <a:off x="590500" y="326325"/>
            <a:ext cx="54300" cy="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2" name="Google Shape;72;p15"/>
          <p:cNvSpPr txBox="1"/>
          <p:nvPr/>
        </p:nvSpPr>
        <p:spPr>
          <a:xfrm>
            <a:off x="932375" y="2292050"/>
            <a:ext cx="691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3" name="Google Shape;73;p15"/>
          <p:cNvSpPr txBox="1"/>
          <p:nvPr/>
        </p:nvSpPr>
        <p:spPr>
          <a:xfrm>
            <a:off x="1001850" y="543900"/>
            <a:ext cx="7140300" cy="738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Object Detection</a:t>
            </a:r>
            <a:r>
              <a:rPr lang="en" sz="1800">
                <a:solidFill>
                  <a:schemeClr val="dk2"/>
                </a:solidFill>
              </a:rPr>
              <a:t> - </a:t>
            </a:r>
            <a:r>
              <a:rPr lang="en" sz="1800">
                <a:solidFill>
                  <a:srgbClr val="FF0000"/>
                </a:solidFill>
              </a:rPr>
              <a:t>bu tasvir yoki video oqimidagi ob'ektlarning joylashuvi va sinfini aniqlashni o'z ichiga olgan vazifa.</a:t>
            </a:r>
            <a:endParaRPr sz="1800">
              <a:solidFill>
                <a:srgbClr val="FF0000"/>
              </a:solidFill>
            </a:endParaRPr>
          </a:p>
        </p:txBody>
      </p:sp>
      <p:pic>
        <p:nvPicPr>
          <p:cNvPr id="74" name="Google Shape;74;p15"/>
          <p:cNvPicPr preferRelativeResize="0"/>
          <p:nvPr/>
        </p:nvPicPr>
        <p:blipFill>
          <a:blip r:embed="rId4">
            <a:alphaModFix/>
          </a:blip>
          <a:stretch>
            <a:fillRect/>
          </a:stretch>
        </p:blipFill>
        <p:spPr>
          <a:xfrm>
            <a:off x="1001850" y="1469325"/>
            <a:ext cx="7140302" cy="2204825"/>
          </a:xfrm>
          <a:prstGeom prst="rect">
            <a:avLst/>
          </a:prstGeom>
          <a:noFill/>
          <a:ln>
            <a:noFill/>
          </a:ln>
        </p:spPr>
      </p:pic>
      <p:cxnSp>
        <p:nvCxnSpPr>
          <p:cNvPr id="75" name="Google Shape;75;p15"/>
          <p:cNvCxnSpPr/>
          <p:nvPr/>
        </p:nvCxnSpPr>
        <p:spPr>
          <a:xfrm rot="10800000">
            <a:off x="5298925" y="3496425"/>
            <a:ext cx="458400" cy="668100"/>
          </a:xfrm>
          <a:prstGeom prst="straightConnector1">
            <a:avLst/>
          </a:prstGeom>
          <a:noFill/>
          <a:ln cap="flat" cmpd="sng" w="19050">
            <a:solidFill>
              <a:srgbClr val="FF0000"/>
            </a:solidFill>
            <a:prstDash val="solid"/>
            <a:round/>
            <a:headEnd len="med" w="med" type="none"/>
            <a:tailEnd len="med" w="med" type="triangle"/>
          </a:ln>
        </p:spPr>
      </p:cxnSp>
      <p:cxnSp>
        <p:nvCxnSpPr>
          <p:cNvPr id="76" name="Google Shape;76;p15"/>
          <p:cNvCxnSpPr/>
          <p:nvPr/>
        </p:nvCxnSpPr>
        <p:spPr>
          <a:xfrm rot="10800000">
            <a:off x="2553250" y="3602225"/>
            <a:ext cx="458400" cy="668100"/>
          </a:xfrm>
          <a:prstGeom prst="straightConnector1">
            <a:avLst/>
          </a:prstGeom>
          <a:noFill/>
          <a:ln cap="flat" cmpd="sng" w="19050">
            <a:solidFill>
              <a:srgbClr val="FF0000"/>
            </a:solidFill>
            <a:prstDash val="solid"/>
            <a:round/>
            <a:headEnd len="med" w="med" type="none"/>
            <a:tailEnd len="med" w="med" type="triangle"/>
          </a:ln>
        </p:spPr>
      </p:cxnSp>
      <p:sp>
        <p:nvSpPr>
          <p:cNvPr id="77" name="Google Shape;77;p15"/>
          <p:cNvSpPr txBox="1"/>
          <p:nvPr/>
        </p:nvSpPr>
        <p:spPr>
          <a:xfrm>
            <a:off x="2222100" y="4352913"/>
            <a:ext cx="191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rPr>
              <a:t>BBOX (Bounding Box)</a:t>
            </a:r>
            <a:endParaRPr b="1" sz="1200">
              <a:solidFill>
                <a:srgbClr val="FF0000"/>
              </a:solidFill>
            </a:endParaRPr>
          </a:p>
        </p:txBody>
      </p:sp>
      <p:sp>
        <p:nvSpPr>
          <p:cNvPr id="78" name="Google Shape;78;p15"/>
          <p:cNvSpPr txBox="1"/>
          <p:nvPr/>
        </p:nvSpPr>
        <p:spPr>
          <a:xfrm>
            <a:off x="4891850" y="4210063"/>
            <a:ext cx="191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rPr>
              <a:t>BBOX (Bounding Box)</a:t>
            </a:r>
            <a:endParaRPr b="1" sz="12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                                                                                                                                                                              Neurons, URINOV AZIZBEK, KII co. 22.01.2024</a:t>
            </a:r>
            <a:endParaRPr sz="1000">
              <a:solidFill>
                <a:srgbClr val="FFFFFF"/>
              </a:solidFill>
            </a:endParaRPr>
          </a:p>
        </p:txBody>
      </p:sp>
      <p:pic>
        <p:nvPicPr>
          <p:cNvPr id="84" name="Google Shape;84;p16"/>
          <p:cNvPicPr preferRelativeResize="0"/>
          <p:nvPr/>
        </p:nvPicPr>
        <p:blipFill>
          <a:blip r:embed="rId3">
            <a:alphaModFix/>
          </a:blip>
          <a:stretch>
            <a:fillRect/>
          </a:stretch>
        </p:blipFill>
        <p:spPr>
          <a:xfrm>
            <a:off x="1064475" y="288550"/>
            <a:ext cx="7124700" cy="4076700"/>
          </a:xfrm>
          <a:prstGeom prst="rect">
            <a:avLst/>
          </a:prstGeom>
          <a:noFill/>
          <a:ln>
            <a:noFill/>
          </a:ln>
        </p:spPr>
      </p:pic>
      <p:pic>
        <p:nvPicPr>
          <p:cNvPr id="85" name="Google Shape;85;p16"/>
          <p:cNvPicPr preferRelativeResize="0"/>
          <p:nvPr/>
        </p:nvPicPr>
        <p:blipFill>
          <a:blip r:embed="rId4">
            <a:alphaModFix/>
          </a:blip>
          <a:stretch>
            <a:fillRect/>
          </a:stretch>
        </p:blipFill>
        <p:spPr>
          <a:xfrm>
            <a:off x="8552877" y="4365252"/>
            <a:ext cx="413400" cy="413400"/>
          </a:xfrm>
          <a:prstGeom prst="rect">
            <a:avLst/>
          </a:prstGeom>
          <a:noFill/>
          <a:ln>
            <a:noFill/>
          </a:ln>
        </p:spPr>
      </p:pic>
      <p:sp>
        <p:nvSpPr>
          <p:cNvPr id="86" name="Google Shape;86;p16"/>
          <p:cNvSpPr txBox="1"/>
          <p:nvPr/>
        </p:nvSpPr>
        <p:spPr>
          <a:xfrm>
            <a:off x="4086825" y="1957950"/>
            <a:ext cx="1080000" cy="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7" name="Google Shape;87;p16"/>
          <p:cNvSpPr/>
          <p:nvPr/>
        </p:nvSpPr>
        <p:spPr>
          <a:xfrm>
            <a:off x="979000" y="2571750"/>
            <a:ext cx="1530600" cy="18246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8" name="Google Shape;88;p16"/>
          <p:cNvCxnSpPr/>
          <p:nvPr/>
        </p:nvCxnSpPr>
        <p:spPr>
          <a:xfrm>
            <a:off x="909050" y="1398525"/>
            <a:ext cx="606000" cy="1320900"/>
          </a:xfrm>
          <a:prstGeom prst="straightConnector1">
            <a:avLst/>
          </a:prstGeom>
          <a:noFill/>
          <a:ln cap="flat" cmpd="sng" w="19050">
            <a:solidFill>
              <a:srgbClr val="FF0000"/>
            </a:solidFill>
            <a:prstDash val="solid"/>
            <a:round/>
            <a:headEnd len="med" w="med" type="none"/>
            <a:tailEnd len="med" w="med" type="triangle"/>
          </a:ln>
        </p:spPr>
      </p:cxnSp>
      <p:sp>
        <p:nvSpPr>
          <p:cNvPr id="89" name="Google Shape;89;p16"/>
          <p:cNvSpPr txBox="1"/>
          <p:nvPr/>
        </p:nvSpPr>
        <p:spPr>
          <a:xfrm>
            <a:off x="116525" y="9368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rPr>
              <a:t>Bugungi darsda</a:t>
            </a:r>
            <a:endParaRPr b="1" sz="18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                                                                                                                                                                              Neurons, URINOV AZIZBEK, KII co. 22.01.2024</a:t>
            </a:r>
            <a:endParaRPr sz="1000">
              <a:solidFill>
                <a:srgbClr val="FFFFFF"/>
              </a:solidFill>
            </a:endParaRPr>
          </a:p>
        </p:txBody>
      </p:sp>
      <p:pic>
        <p:nvPicPr>
          <p:cNvPr id="95" name="Google Shape;95;p17"/>
          <p:cNvPicPr preferRelativeResize="0"/>
          <p:nvPr/>
        </p:nvPicPr>
        <p:blipFill>
          <a:blip r:embed="rId3">
            <a:alphaModFix/>
          </a:blip>
          <a:stretch>
            <a:fillRect/>
          </a:stretch>
        </p:blipFill>
        <p:spPr>
          <a:xfrm>
            <a:off x="8552877" y="4365252"/>
            <a:ext cx="413400" cy="413400"/>
          </a:xfrm>
          <a:prstGeom prst="rect">
            <a:avLst/>
          </a:prstGeom>
          <a:noFill/>
          <a:ln>
            <a:noFill/>
          </a:ln>
        </p:spPr>
      </p:pic>
      <p:sp>
        <p:nvSpPr>
          <p:cNvPr id="96" name="Google Shape;96;p17"/>
          <p:cNvSpPr txBox="1"/>
          <p:nvPr/>
        </p:nvSpPr>
        <p:spPr>
          <a:xfrm>
            <a:off x="217050" y="1491775"/>
            <a:ext cx="8709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2"/>
                </a:solidFill>
              </a:rPr>
              <a:t>YOLOv8 - Ultralytics tomonidan YOLO-ning so'nggi versiyasi. Eng zamonaviy, zamonaviy (SOTA) modeli sifatida YOLOv8 oldingi versiyalarning muvaffaqiyatiga asoslanib, yaxshilangan ishlash, moslashuvchanlik va samaradorlik uchun yangi xususiyatlar va takomillashtirishlarni joriy qiladi. YOLOv8 aniqlash, segmentatsiyalash, pozani baholash, kuzatish va tasniflashni o‘z ichiga olgan ko‘rish AI vazifalarining to‘liq spektrini qo‘llab-quvvatlaydi. Ushbu ko'p qirralilik foydalanuvchilarga YOLOv8 imkoniyatlaridan turli ilovalar va domenlarda foydalanish imkonini beradi.</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97" name="Google Shape;97;p17"/>
          <p:cNvSpPr txBox="1"/>
          <p:nvPr/>
        </p:nvSpPr>
        <p:spPr>
          <a:xfrm>
            <a:off x="303025" y="334100"/>
            <a:ext cx="84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YOLO, YOLO_v2, </a:t>
            </a:r>
            <a:r>
              <a:rPr lang="en" sz="1600">
                <a:solidFill>
                  <a:schemeClr val="dk2"/>
                </a:solidFill>
              </a:rPr>
              <a:t>YOLO_v3, YOLO_v4, YOLO_v5, YOLO_v6, YOLO_v7 va YOLO_v8  </a:t>
            </a:r>
            <a:endParaRPr sz="1600">
              <a:solidFill>
                <a:schemeClr val="dk2"/>
              </a:solidFill>
            </a:endParaRPr>
          </a:p>
        </p:txBody>
      </p:sp>
      <p:sp>
        <p:nvSpPr>
          <p:cNvPr id="98" name="Google Shape;98;p17"/>
          <p:cNvSpPr/>
          <p:nvPr/>
        </p:nvSpPr>
        <p:spPr>
          <a:xfrm>
            <a:off x="7311225" y="365175"/>
            <a:ext cx="971100" cy="338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9" name="Google Shape;99;p17"/>
          <p:cNvCxnSpPr/>
          <p:nvPr/>
        </p:nvCxnSpPr>
        <p:spPr>
          <a:xfrm flipH="1">
            <a:off x="746025" y="703875"/>
            <a:ext cx="6565200" cy="842400"/>
          </a:xfrm>
          <a:prstGeom prst="straightConnector1">
            <a:avLst/>
          </a:prstGeom>
          <a:noFill/>
          <a:ln cap="flat" cmpd="sng" w="19050">
            <a:solidFill>
              <a:srgbClr val="FF0000"/>
            </a:solidFill>
            <a:prstDash val="solid"/>
            <a:round/>
            <a:headEnd len="med" w="med" type="none"/>
            <a:tailEnd len="med" w="med" type="triangle"/>
          </a:ln>
        </p:spPr>
      </p:cxnSp>
      <p:sp>
        <p:nvSpPr>
          <p:cNvPr id="100" name="Google Shape;100;p17"/>
          <p:cNvSpPr txBox="1"/>
          <p:nvPr/>
        </p:nvSpPr>
        <p:spPr>
          <a:xfrm>
            <a:off x="2004550" y="3473025"/>
            <a:ext cx="4786200" cy="461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Ko’proq o’qing : https://docs.ultralytics.com/</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                                                                                                                                                                              Neurons, URINOV AZIZBEK, KII co. 22.01.2024</a:t>
            </a:r>
            <a:endParaRPr sz="1000">
              <a:solidFill>
                <a:srgbClr val="FFFFFF"/>
              </a:solidFill>
            </a:endParaRPr>
          </a:p>
        </p:txBody>
      </p:sp>
      <p:pic>
        <p:nvPicPr>
          <p:cNvPr id="106" name="Google Shape;106;p18"/>
          <p:cNvPicPr preferRelativeResize="0"/>
          <p:nvPr/>
        </p:nvPicPr>
        <p:blipFill>
          <a:blip r:embed="rId3">
            <a:alphaModFix/>
          </a:blip>
          <a:stretch>
            <a:fillRect/>
          </a:stretch>
        </p:blipFill>
        <p:spPr>
          <a:xfrm>
            <a:off x="8552877" y="4365252"/>
            <a:ext cx="413400" cy="413400"/>
          </a:xfrm>
          <a:prstGeom prst="rect">
            <a:avLst/>
          </a:prstGeom>
          <a:noFill/>
          <a:ln>
            <a:noFill/>
          </a:ln>
        </p:spPr>
      </p:pic>
      <p:sp>
        <p:nvSpPr>
          <p:cNvPr id="107" name="Google Shape;107;p18"/>
          <p:cNvSpPr txBox="1"/>
          <p:nvPr/>
        </p:nvSpPr>
        <p:spPr>
          <a:xfrm>
            <a:off x="2499638" y="794663"/>
            <a:ext cx="21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Image (640 X 640)</a:t>
            </a:r>
            <a:endParaRPr sz="1800">
              <a:solidFill>
                <a:schemeClr val="dk2"/>
              </a:solidFill>
            </a:endParaRPr>
          </a:p>
        </p:txBody>
      </p:sp>
      <p:cxnSp>
        <p:nvCxnSpPr>
          <p:cNvPr id="108" name="Google Shape;108;p18"/>
          <p:cNvCxnSpPr>
            <a:stCxn id="107" idx="3"/>
          </p:cNvCxnSpPr>
          <p:nvPr/>
        </p:nvCxnSpPr>
        <p:spPr>
          <a:xfrm>
            <a:off x="4683038" y="1025513"/>
            <a:ext cx="2387400" cy="9657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p:nvPr/>
        </p:nvCxnSpPr>
        <p:spPr>
          <a:xfrm flipH="1" rot="10800000">
            <a:off x="5749725" y="2507450"/>
            <a:ext cx="1320600" cy="19122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8"/>
          <p:cNvSpPr txBox="1"/>
          <p:nvPr/>
        </p:nvSpPr>
        <p:spPr>
          <a:xfrm>
            <a:off x="7070325" y="2018475"/>
            <a:ext cx="8547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YOLO </a:t>
            </a:r>
            <a:endParaRPr sz="1800">
              <a:solidFill>
                <a:schemeClr val="dk2"/>
              </a:solidFill>
            </a:endParaRPr>
          </a:p>
        </p:txBody>
      </p:sp>
      <p:cxnSp>
        <p:nvCxnSpPr>
          <p:cNvPr id="111" name="Google Shape;111;p18"/>
          <p:cNvCxnSpPr/>
          <p:nvPr/>
        </p:nvCxnSpPr>
        <p:spPr>
          <a:xfrm flipH="1" rot="10800000">
            <a:off x="7862700" y="2249175"/>
            <a:ext cx="497400" cy="300"/>
          </a:xfrm>
          <a:prstGeom prst="straightConnector1">
            <a:avLst/>
          </a:prstGeom>
          <a:noFill/>
          <a:ln cap="flat" cmpd="sng" w="19050">
            <a:solidFill>
              <a:schemeClr val="dk1"/>
            </a:solidFill>
            <a:prstDash val="solid"/>
            <a:round/>
            <a:headEnd len="med" w="med" type="none"/>
            <a:tailEnd len="med" w="med" type="triangle"/>
          </a:ln>
        </p:spPr>
      </p:cxnSp>
      <p:sp>
        <p:nvSpPr>
          <p:cNvPr id="112" name="Google Shape;112;p18"/>
          <p:cNvSpPr txBox="1"/>
          <p:nvPr/>
        </p:nvSpPr>
        <p:spPr>
          <a:xfrm>
            <a:off x="8266950" y="2018625"/>
            <a:ext cx="8547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Natija</a:t>
            </a:r>
            <a:endParaRPr sz="1800">
              <a:solidFill>
                <a:schemeClr val="dk2"/>
              </a:solidFill>
            </a:endParaRPr>
          </a:p>
        </p:txBody>
      </p:sp>
      <p:pic>
        <p:nvPicPr>
          <p:cNvPr id="113" name="Google Shape;113;p18"/>
          <p:cNvPicPr preferRelativeResize="0"/>
          <p:nvPr/>
        </p:nvPicPr>
        <p:blipFill>
          <a:blip r:embed="rId4">
            <a:alphaModFix/>
          </a:blip>
          <a:stretch>
            <a:fillRect/>
          </a:stretch>
        </p:blipFill>
        <p:spPr>
          <a:xfrm>
            <a:off x="96563" y="450625"/>
            <a:ext cx="1805525" cy="1258525"/>
          </a:xfrm>
          <a:prstGeom prst="rect">
            <a:avLst/>
          </a:prstGeom>
          <a:noFill/>
          <a:ln>
            <a:noFill/>
          </a:ln>
        </p:spPr>
      </p:pic>
      <p:pic>
        <p:nvPicPr>
          <p:cNvPr id="114" name="Google Shape;114;p18"/>
          <p:cNvPicPr preferRelativeResize="0"/>
          <p:nvPr/>
        </p:nvPicPr>
        <p:blipFill rotWithShape="1">
          <a:blip r:embed="rId4">
            <a:alphaModFix/>
          </a:blip>
          <a:srcRect b="0" l="45783" r="14474" t="0"/>
          <a:stretch/>
        </p:blipFill>
        <p:spPr>
          <a:xfrm>
            <a:off x="225313" y="2249463"/>
            <a:ext cx="717575" cy="1258525"/>
          </a:xfrm>
          <a:prstGeom prst="rect">
            <a:avLst/>
          </a:prstGeom>
          <a:noFill/>
          <a:ln>
            <a:noFill/>
          </a:ln>
        </p:spPr>
      </p:pic>
      <p:sp>
        <p:nvSpPr>
          <p:cNvPr id="115" name="Google Shape;115;p18"/>
          <p:cNvSpPr/>
          <p:nvPr/>
        </p:nvSpPr>
        <p:spPr>
          <a:xfrm>
            <a:off x="2034150" y="974963"/>
            <a:ext cx="413400" cy="101100"/>
          </a:xfrm>
          <a:prstGeom prst="rightArrow">
            <a:avLst>
              <a:gd fmla="val 50000" name="adj1"/>
              <a:gd fmla="val 50000" name="adj2"/>
            </a:avLst>
          </a:prstGeom>
          <a:solidFill>
            <a:srgbClr val="D8372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8"/>
          <p:cNvSpPr/>
          <p:nvPr/>
        </p:nvSpPr>
        <p:spPr>
          <a:xfrm>
            <a:off x="980225" y="2828188"/>
            <a:ext cx="413400" cy="101100"/>
          </a:xfrm>
          <a:prstGeom prst="rightArrow">
            <a:avLst>
              <a:gd fmla="val 50000" name="adj1"/>
              <a:gd fmla="val 50000" name="adj2"/>
            </a:avLst>
          </a:prstGeom>
          <a:solidFill>
            <a:srgbClr val="D8372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7" name="Google Shape;117;p18"/>
          <p:cNvPicPr preferRelativeResize="0"/>
          <p:nvPr/>
        </p:nvPicPr>
        <p:blipFill>
          <a:blip r:embed="rId5">
            <a:alphaModFix/>
          </a:blip>
          <a:stretch>
            <a:fillRect/>
          </a:stretch>
        </p:blipFill>
        <p:spPr>
          <a:xfrm>
            <a:off x="1602213" y="1806362"/>
            <a:ext cx="3598377" cy="2052199"/>
          </a:xfrm>
          <a:prstGeom prst="rect">
            <a:avLst/>
          </a:prstGeom>
          <a:noFill/>
          <a:ln>
            <a:noFill/>
          </a:ln>
        </p:spPr>
      </p:pic>
      <p:pic>
        <p:nvPicPr>
          <p:cNvPr id="118" name="Google Shape;118;p18"/>
          <p:cNvPicPr preferRelativeResize="0"/>
          <p:nvPr/>
        </p:nvPicPr>
        <p:blipFill>
          <a:blip r:embed="rId6">
            <a:alphaModFix/>
          </a:blip>
          <a:stretch>
            <a:fillRect/>
          </a:stretch>
        </p:blipFill>
        <p:spPr>
          <a:xfrm>
            <a:off x="1168300" y="4342200"/>
            <a:ext cx="4466200" cy="194775"/>
          </a:xfrm>
          <a:prstGeom prst="rect">
            <a:avLst/>
          </a:prstGeom>
          <a:noFill/>
          <a:ln>
            <a:noFill/>
          </a:ln>
        </p:spPr>
      </p:pic>
      <p:sp>
        <p:nvSpPr>
          <p:cNvPr id="119" name="Google Shape;119;p18"/>
          <p:cNvSpPr/>
          <p:nvPr/>
        </p:nvSpPr>
        <p:spPr>
          <a:xfrm>
            <a:off x="3224400" y="4024675"/>
            <a:ext cx="124200" cy="225300"/>
          </a:xfrm>
          <a:prstGeom prst="down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Qo’shimcha topshiriq !!!</a:t>
            </a:r>
            <a:endParaRPr b="1">
              <a:solidFill>
                <a:srgbClr val="FF0000"/>
              </a:solidFill>
            </a:endParaRPr>
          </a:p>
        </p:txBody>
      </p:sp>
      <p:sp>
        <p:nvSpPr>
          <p:cNvPr id="125" name="Google Shape;125;p19"/>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22.01.2024</a:t>
            </a:r>
            <a:endParaRPr sz="1000">
              <a:solidFill>
                <a:schemeClr val="lt1"/>
              </a:solidFill>
            </a:endParaRPr>
          </a:p>
        </p:txBody>
      </p:sp>
      <p:sp>
        <p:nvSpPr>
          <p:cNvPr id="126" name="Google Shape;126;p19"/>
          <p:cNvSpPr txBox="1"/>
          <p:nvPr/>
        </p:nvSpPr>
        <p:spPr>
          <a:xfrm>
            <a:off x="311700" y="1019650"/>
            <a:ext cx="77301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dk2"/>
              </a:buClr>
              <a:buSzPts val="1400"/>
              <a:buChar char="●"/>
            </a:pPr>
            <a:r>
              <a:rPr lang="en">
                <a:solidFill>
                  <a:schemeClr val="dk2"/>
                </a:solidFill>
              </a:rPr>
              <a:t>Object Detection ni yanada yaxshiroq o’rganib chiqing</a:t>
            </a:r>
            <a:r>
              <a:rPr lang="en">
                <a:solidFill>
                  <a:schemeClr val="dk2"/>
                </a:solidFill>
              </a:rPr>
              <a:t> </a:t>
            </a:r>
            <a:endParaRPr i="1">
              <a:solidFill>
                <a:srgbClr val="0000FF"/>
              </a:solidFill>
            </a:endParaRPr>
          </a:p>
        </p:txBody>
      </p:sp>
      <p:sp>
        <p:nvSpPr>
          <p:cNvPr id="127" name="Google Shape;127;p19"/>
          <p:cNvSpPr txBox="1"/>
          <p:nvPr/>
        </p:nvSpPr>
        <p:spPr>
          <a:xfrm>
            <a:off x="311700" y="1778400"/>
            <a:ext cx="77301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dk2"/>
              </a:buClr>
              <a:buSzPts val="1400"/>
              <a:buChar char="●"/>
            </a:pPr>
            <a:r>
              <a:rPr lang="en">
                <a:solidFill>
                  <a:schemeClr val="dk2"/>
                </a:solidFill>
              </a:rPr>
              <a:t>YOLO official site ni tekshirib chiqing</a:t>
            </a:r>
            <a:endParaRPr i="1">
              <a:solidFill>
                <a:srgbClr val="0000FF"/>
              </a:solidFill>
            </a:endParaRPr>
          </a:p>
        </p:txBody>
      </p:sp>
      <p:sp>
        <p:nvSpPr>
          <p:cNvPr id="128" name="Google Shape;128;p19"/>
          <p:cNvSpPr txBox="1"/>
          <p:nvPr/>
        </p:nvSpPr>
        <p:spPr>
          <a:xfrm>
            <a:off x="311700" y="2678325"/>
            <a:ext cx="77301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dk2"/>
              </a:buClr>
              <a:buSzPts val="1400"/>
              <a:buChar char="●"/>
            </a:pPr>
            <a:r>
              <a:rPr lang="en">
                <a:solidFill>
                  <a:schemeClr val="dk2"/>
                </a:solidFill>
              </a:rPr>
              <a:t>YOLO ni boshqa OBJECT bn train va test qilib ko’ring</a:t>
            </a:r>
            <a:endParaRPr i="1">
              <a:solidFill>
                <a:srgbClr val="0000FF"/>
              </a:solidFill>
            </a:endParaRPr>
          </a:p>
        </p:txBody>
      </p:sp>
      <p:sp>
        <p:nvSpPr>
          <p:cNvPr id="129" name="Google Shape;129;p19"/>
          <p:cNvSpPr txBox="1"/>
          <p:nvPr/>
        </p:nvSpPr>
        <p:spPr>
          <a:xfrm>
            <a:off x="311700" y="3675650"/>
            <a:ext cx="77301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rgbClr val="D83729"/>
              </a:buClr>
              <a:buSzPts val="1400"/>
              <a:buChar char="●"/>
            </a:pPr>
            <a:r>
              <a:rPr lang="en">
                <a:solidFill>
                  <a:srgbClr val="D83729"/>
                </a:solidFill>
              </a:rPr>
              <a:t>ILTIMOS VIDEO VA DARSLIKLARNI TARTIB BILAN KO’RING !!!</a:t>
            </a:r>
            <a:endParaRPr i="1">
              <a:solidFill>
                <a:srgbClr val="D83729"/>
              </a:solidFill>
            </a:endParaRPr>
          </a:p>
        </p:txBody>
      </p:sp>
      <p:pic>
        <p:nvPicPr>
          <p:cNvPr id="130" name="Google Shape;130;p19"/>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930775" y="204175"/>
            <a:ext cx="44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320">
                <a:solidFill>
                  <a:schemeClr val="dk2"/>
                </a:solidFill>
              </a:rPr>
              <a:t>NEURONS</a:t>
            </a:r>
            <a:r>
              <a:rPr b="1" lang="en" sz="5620">
                <a:solidFill>
                  <a:schemeClr val="dk2"/>
                </a:solidFill>
              </a:rPr>
              <a:t>    </a:t>
            </a:r>
            <a:endParaRPr b="1" sz="5620">
              <a:solidFill>
                <a:schemeClr val="dk2"/>
              </a:solidFill>
            </a:endParaRPr>
          </a:p>
          <a:p>
            <a:pPr indent="0" lvl="0" marL="0" rtl="0" algn="l">
              <a:spcBef>
                <a:spcPts val="0"/>
              </a:spcBef>
              <a:spcAft>
                <a:spcPts val="0"/>
              </a:spcAft>
              <a:buSzPts val="990"/>
              <a:buNone/>
            </a:pPr>
            <a:r>
              <a:rPr b="1" lang="en" sz="5620">
                <a:solidFill>
                  <a:schemeClr val="dk2"/>
                </a:solidFill>
              </a:rPr>
              <a:t>    Raxmat</a:t>
            </a:r>
            <a:endParaRPr b="1" sz="5620">
              <a:solidFill>
                <a:schemeClr val="dk2"/>
              </a:solidFill>
            </a:endParaRPr>
          </a:p>
        </p:txBody>
      </p:sp>
      <p:sp>
        <p:nvSpPr>
          <p:cNvPr id="136" name="Google Shape;136;p20"/>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22.04.2023</a:t>
            </a:r>
            <a:endParaRPr sz="1000">
              <a:solidFill>
                <a:schemeClr val="lt1"/>
              </a:solidFill>
            </a:endParaRPr>
          </a:p>
        </p:txBody>
      </p:sp>
      <p:sp>
        <p:nvSpPr>
          <p:cNvPr id="137" name="Google Shape;137;p20"/>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pic>
        <p:nvPicPr>
          <p:cNvPr id="138" name="Google Shape;138;p20"/>
          <p:cNvPicPr preferRelativeResize="0"/>
          <p:nvPr/>
        </p:nvPicPr>
        <p:blipFill>
          <a:blip r:embed="rId3">
            <a:alphaModFix/>
          </a:blip>
          <a:stretch>
            <a:fillRect/>
          </a:stretch>
        </p:blipFill>
        <p:spPr>
          <a:xfrm>
            <a:off x="6173450" y="424975"/>
            <a:ext cx="713450" cy="713450"/>
          </a:xfrm>
          <a:prstGeom prst="rect">
            <a:avLst/>
          </a:prstGeom>
          <a:noFill/>
          <a:ln>
            <a:noFill/>
          </a:ln>
        </p:spPr>
      </p:pic>
      <p:pic>
        <p:nvPicPr>
          <p:cNvPr id="139" name="Google Shape;139;p20"/>
          <p:cNvPicPr preferRelativeResize="0"/>
          <p:nvPr/>
        </p:nvPicPr>
        <p:blipFill>
          <a:blip r:embed="rId3">
            <a:alphaModFix/>
          </a:blip>
          <a:stretch>
            <a:fillRect/>
          </a:stretch>
        </p:blipFill>
        <p:spPr>
          <a:xfrm>
            <a:off x="8730602" y="4391402"/>
            <a:ext cx="413400" cy="413400"/>
          </a:xfrm>
          <a:prstGeom prst="rect">
            <a:avLst/>
          </a:prstGeom>
          <a:noFill/>
          <a:ln>
            <a:noFill/>
          </a:ln>
        </p:spPr>
      </p:pic>
      <p:sp>
        <p:nvSpPr>
          <p:cNvPr id="140" name="Google Shape;140;p20"/>
          <p:cNvSpPr txBox="1"/>
          <p:nvPr/>
        </p:nvSpPr>
        <p:spPr>
          <a:xfrm>
            <a:off x="2285150" y="2338625"/>
            <a:ext cx="5150400" cy="133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chemeClr val="dk2"/>
                </a:solidFill>
              </a:rPr>
              <a:t>YouTube : </a:t>
            </a:r>
            <a:r>
              <a:rPr lang="en" sz="1100">
                <a:solidFill>
                  <a:schemeClr val="dk2"/>
                </a:solidFill>
              </a:rPr>
              <a:t>      </a:t>
            </a:r>
            <a:r>
              <a:rPr lang="en" sz="1100">
                <a:solidFill>
                  <a:schemeClr val="dk2"/>
                </a:solidFill>
                <a:highlight>
                  <a:srgbClr val="FFFFFF"/>
                </a:highlight>
                <a:uFill>
                  <a:noFill/>
                </a:uFill>
                <a:latin typeface="Roboto"/>
                <a:ea typeface="Roboto"/>
                <a:cs typeface="Roboto"/>
                <a:sym typeface="Roboto"/>
                <a:hlinkClick r:id="rId4">
                  <a:extLst>
                    <a:ext uri="{A12FA001-AC4F-418D-AE19-62706E023703}">
                      <ahyp:hlinkClr val="tx"/>
                    </a:ext>
                  </a:extLst>
                </a:hlinkClick>
              </a:rPr>
              <a:t>www.youtube.com/@NEURONS-UZ</a:t>
            </a:r>
            <a:endParaRPr sz="1100">
              <a:solidFill>
                <a:schemeClr val="dk2"/>
              </a:solidFill>
            </a:endParaRPr>
          </a:p>
          <a:p>
            <a:pPr indent="0" lvl="0" marL="0" rtl="0" algn="l">
              <a:lnSpc>
                <a:spcPct val="150000"/>
              </a:lnSpc>
              <a:spcBef>
                <a:spcPts val="0"/>
              </a:spcBef>
              <a:spcAft>
                <a:spcPts val="0"/>
              </a:spcAft>
              <a:buNone/>
            </a:pPr>
            <a:r>
              <a:rPr b="1" lang="en" sz="1100">
                <a:solidFill>
                  <a:schemeClr val="dk2"/>
                </a:solidFill>
              </a:rPr>
              <a:t>Website :   </a:t>
            </a:r>
            <a:r>
              <a:rPr lang="en" sz="1100">
                <a:solidFill>
                  <a:schemeClr val="dk2"/>
                </a:solidFill>
              </a:rPr>
              <a:t>     </a:t>
            </a:r>
            <a:r>
              <a:rPr lang="en" sz="1050">
                <a:solidFill>
                  <a:schemeClr val="dk2"/>
                </a:solidFill>
                <a:highlight>
                  <a:srgbClr val="FFFFFF"/>
                </a:highlight>
                <a:uFill>
                  <a:noFill/>
                </a:uFill>
                <a:latin typeface="Roboto"/>
                <a:ea typeface="Roboto"/>
                <a:cs typeface="Roboto"/>
                <a:sym typeface="Roboto"/>
                <a:hlinkClick r:id="rId5">
                  <a:extLst>
                    <a:ext uri="{A12FA001-AC4F-418D-AE19-62706E023703}">
                      <ahyp:hlinkClr val="tx"/>
                    </a:ext>
                  </a:extLst>
                </a:hlinkClick>
              </a:rPr>
              <a:t>https://zero-suger.github.io/Neurons/</a:t>
            </a:r>
            <a:endParaRPr sz="1050">
              <a:solidFill>
                <a:schemeClr val="dk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050">
                <a:solidFill>
                  <a:schemeClr val="dk2"/>
                </a:solidFill>
                <a:highlight>
                  <a:srgbClr val="FFFFFF"/>
                </a:highlight>
                <a:latin typeface="Roboto"/>
                <a:ea typeface="Roboto"/>
                <a:cs typeface="Roboto"/>
                <a:sym typeface="Roboto"/>
              </a:rPr>
              <a:t>GitHub Link :  </a:t>
            </a:r>
            <a:r>
              <a:rPr lang="en" sz="1050">
                <a:solidFill>
                  <a:schemeClr val="dk2"/>
                </a:solidFill>
                <a:highlight>
                  <a:srgbClr val="FFFFFF"/>
                </a:highlight>
                <a:latin typeface="Roboto"/>
                <a:ea typeface="Roboto"/>
                <a:cs typeface="Roboto"/>
                <a:sym typeface="Roboto"/>
              </a:rPr>
              <a:t>  https://github.com/orgs/https-github-com-zero-suger/repositories</a:t>
            </a:r>
            <a:endParaRPr sz="1050">
              <a:solidFill>
                <a:schemeClr val="dk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050">
                <a:solidFill>
                  <a:schemeClr val="dk2"/>
                </a:solidFill>
                <a:highlight>
                  <a:srgbClr val="FFFFFF"/>
                </a:highlight>
                <a:latin typeface="Roboto"/>
                <a:ea typeface="Roboto"/>
                <a:cs typeface="Roboto"/>
                <a:sym typeface="Roboto"/>
              </a:rPr>
              <a:t>Telegram : </a:t>
            </a:r>
            <a:r>
              <a:rPr lang="en" sz="1050">
                <a:solidFill>
                  <a:schemeClr val="dk2"/>
                </a:solidFill>
                <a:highlight>
                  <a:srgbClr val="FFFFFF"/>
                </a:highlight>
                <a:latin typeface="Roboto"/>
                <a:ea typeface="Roboto"/>
                <a:cs typeface="Roboto"/>
                <a:sym typeface="Roboto"/>
              </a:rPr>
              <a:t>        https://t.me/NEURONS199816</a:t>
            </a:r>
            <a:endParaRPr sz="1050">
              <a:solidFill>
                <a:schemeClr val="dk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050">
                <a:solidFill>
                  <a:schemeClr val="dk2"/>
                </a:solidFill>
                <a:highlight>
                  <a:srgbClr val="FFFFFF"/>
                </a:highlight>
                <a:latin typeface="Roboto"/>
                <a:ea typeface="Roboto"/>
                <a:cs typeface="Roboto"/>
                <a:sym typeface="Roboto"/>
              </a:rPr>
              <a:t>Gmail :   </a:t>
            </a:r>
            <a:r>
              <a:rPr lang="en" sz="1050">
                <a:solidFill>
                  <a:schemeClr val="dk2"/>
                </a:solidFill>
                <a:highlight>
                  <a:srgbClr val="FFFFFF"/>
                </a:highlight>
                <a:latin typeface="Roboto"/>
                <a:ea typeface="Roboto"/>
                <a:cs typeface="Roboto"/>
                <a:sym typeface="Roboto"/>
              </a:rPr>
              <a:t>            uacoding01@gmail.com</a:t>
            </a:r>
            <a:endParaRPr sz="1050">
              <a:solidFill>
                <a:schemeClr val="dk2"/>
              </a:solidFill>
              <a:highlight>
                <a:srgbClr val="FFFFFF"/>
              </a:highlight>
              <a:latin typeface="Roboto"/>
              <a:ea typeface="Roboto"/>
              <a:cs typeface="Roboto"/>
              <a:sym typeface="Roboto"/>
            </a:endParaRPr>
          </a:p>
        </p:txBody>
      </p:sp>
      <p:sp>
        <p:nvSpPr>
          <p:cNvPr id="141" name="Google Shape;141;p20"/>
          <p:cNvSpPr txBox="1"/>
          <p:nvPr/>
        </p:nvSpPr>
        <p:spPr>
          <a:xfrm>
            <a:off x="152400" y="4051025"/>
            <a:ext cx="8730600" cy="346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FF0000"/>
                </a:solidFill>
              </a:rPr>
              <a:t>ESLATMA : HAR BIR INSON BU SLIDE DAN FOYDALANISH HUQUQIGA EGA. LEKIN ILTIMOS QUYIDAGI 2 NARSANI O’CHIRMANG</a:t>
            </a:r>
            <a:endParaRPr b="1" sz="1050">
              <a:solidFill>
                <a:srgbClr val="FF0000"/>
              </a:solidFill>
            </a:endParaRPr>
          </a:p>
        </p:txBody>
      </p:sp>
      <p:cxnSp>
        <p:nvCxnSpPr>
          <p:cNvPr id="142" name="Google Shape;142;p20"/>
          <p:cNvCxnSpPr>
            <a:endCxn id="139" idx="1"/>
          </p:cNvCxnSpPr>
          <p:nvPr/>
        </p:nvCxnSpPr>
        <p:spPr>
          <a:xfrm>
            <a:off x="7893902" y="4413002"/>
            <a:ext cx="836700" cy="185100"/>
          </a:xfrm>
          <a:prstGeom prst="straightConnector1">
            <a:avLst/>
          </a:prstGeom>
          <a:noFill/>
          <a:ln cap="flat" cmpd="sng" w="19050">
            <a:solidFill>
              <a:srgbClr val="D83729"/>
            </a:solidFill>
            <a:prstDash val="solid"/>
            <a:round/>
            <a:headEnd len="med" w="med" type="none"/>
            <a:tailEnd len="med" w="med" type="triangle"/>
          </a:ln>
        </p:spPr>
      </p:cxnSp>
      <p:cxnSp>
        <p:nvCxnSpPr>
          <p:cNvPr id="143" name="Google Shape;143;p20"/>
          <p:cNvCxnSpPr/>
          <p:nvPr/>
        </p:nvCxnSpPr>
        <p:spPr>
          <a:xfrm flipH="1">
            <a:off x="7684225" y="4420925"/>
            <a:ext cx="217500" cy="442800"/>
          </a:xfrm>
          <a:prstGeom prst="straightConnector1">
            <a:avLst/>
          </a:prstGeom>
          <a:noFill/>
          <a:ln cap="flat" cmpd="sng" w="19050">
            <a:solidFill>
              <a:srgbClr val="D83729"/>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