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3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7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A8C-9DD6-4F7E-BBA4-54ABE2AD20D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7520" y="568960"/>
            <a:ext cx="3881120" cy="3083560"/>
          </a:xfrm>
          <a:prstGeom prst="roundRect">
            <a:avLst>
              <a:gd name="adj" fmla="val 79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68880" y="72136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Pool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0160" y="133096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0320" y="193040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0320" y="228092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440" y="72136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포탈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9440" y="282448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CodeMaker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9040" y="1579880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Nginx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Php</a:t>
            </a:r>
            <a:r>
              <a:rPr lang="en-US" altLang="ko-KR" sz="1000" dirty="0" smtClean="0">
                <a:latin typeface="+mn-ea"/>
              </a:rPr>
              <a:t>, MySQL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23" y="226859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Nginx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Php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827378" y="1876087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3407" y="1997352"/>
            <a:ext cx="676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PGM 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827378" y="1574422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8904" y="1700231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CODE 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순서도: 자기 디스크 20"/>
          <p:cNvSpPr/>
          <p:nvPr/>
        </p:nvSpPr>
        <p:spPr>
          <a:xfrm>
            <a:off x="822298" y="1259840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5623" y="1377245"/>
            <a:ext cx="635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DEV 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956" y="88991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인프라 아키텍처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56" y="8899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캘린더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782320"/>
            <a:ext cx="101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minDate</a:t>
            </a:r>
            <a:endParaRPr lang="en-US" altLang="ko-KR" dirty="0" smtClean="0"/>
          </a:p>
          <a:p>
            <a:r>
              <a:rPr lang="en-US" altLang="ko-KR" dirty="0" err="1" smtClean="0"/>
              <a:t>maxDate</a:t>
            </a:r>
            <a:endParaRPr lang="en-US" altLang="ko-KR" dirty="0" smtClean="0"/>
          </a:p>
          <a:p>
            <a:r>
              <a:rPr lang="ko-KR" altLang="en-US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860" y="864722"/>
            <a:ext cx="5297940" cy="532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6320" y="3206988"/>
            <a:ext cx="2600960" cy="341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734903" y="2798944"/>
            <a:ext cx="2164080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70165" y="2850196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REQEUST PARAM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61" y="1306386"/>
            <a:ext cx="3937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TEXT&lt;INPUT TYPE=BUTTON VALUE=# ONCLICK=“goGrid1Pop(value)”&gt;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860" y="9385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GRID1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647" y="5254500"/>
            <a:ext cx="36631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TEXT&lt;INPUT TYPE=BUTTON VALUE=# ONCLICK=“goGrid2Pop()”&gt;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646" y="48866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GRID2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859" y="5875864"/>
            <a:ext cx="39613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TEXT&lt;INPUT TYPE=BUTTON VALUE=# ONCLICK=“goFormView3Pop()”&gt;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859" y="5552319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FORMVIEW3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956" y="5091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PGM1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226" y="1542146"/>
            <a:ext cx="4923143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Function goGrid1Pop(</a:t>
            </a:r>
            <a:r>
              <a:rPr lang="en-US" altLang="ko-KR" sz="800" dirty="0" err="1" smtClean="0">
                <a:latin typeface="+mn-ea"/>
              </a:rPr>
              <a:t>tmp</a:t>
            </a:r>
            <a:r>
              <a:rPr lang="en-US" altLang="ko-KR" sz="800" dirty="0" smtClean="0">
                <a:latin typeface="+mn-ea"/>
              </a:rPr>
              <a:t>){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//</a:t>
            </a:r>
            <a:r>
              <a:rPr lang="ko-KR" altLang="en-US" sz="800" dirty="0" err="1" smtClean="0">
                <a:latin typeface="+mn-ea"/>
              </a:rPr>
              <a:t>팝업창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	</a:t>
            </a:r>
            <a:r>
              <a:rPr lang="en-US" altLang="ko-KR" sz="800" dirty="0" err="1" smtClean="0">
                <a:latin typeface="+mn-ea"/>
              </a:rPr>
              <a:t>Window.open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en-US" altLang="ko-KR" sz="800" dirty="0" err="1" smtClean="0">
                <a:latin typeface="+mn-ea"/>
              </a:rPr>
              <a:t>winA</a:t>
            </a:r>
            <a:r>
              <a:rPr lang="en-US" altLang="ko-KR" sz="800" dirty="0" smtClean="0">
                <a:latin typeface="+mn-ea"/>
              </a:rPr>
              <a:t>);</a:t>
            </a:r>
          </a:p>
          <a:p>
            <a:r>
              <a:rPr lang="en-US" altLang="ko-KR" sz="800" dirty="0" smtClean="0">
                <a:latin typeface="+mn-ea"/>
              </a:rPr>
              <a:t>	</a:t>
            </a:r>
            <a:r>
              <a:rPr lang="en-US" altLang="ko-KR" sz="800" dirty="0" err="1" smtClean="0">
                <a:latin typeface="+mn-ea"/>
              </a:rPr>
              <a:t>Form.target</a:t>
            </a:r>
            <a:r>
              <a:rPr lang="en-US" altLang="ko-KR" sz="800" dirty="0" smtClean="0">
                <a:latin typeface="+mn-ea"/>
              </a:rPr>
              <a:t> = </a:t>
            </a:r>
            <a:r>
              <a:rPr lang="en-US" altLang="ko-KR" sz="800" dirty="0" err="1" smtClean="0">
                <a:latin typeface="+mn-ea"/>
              </a:rPr>
              <a:t>winA</a:t>
            </a:r>
            <a:r>
              <a:rPr lang="en-US" altLang="ko-KR" sz="800" dirty="0" smtClean="0">
                <a:latin typeface="+mn-ea"/>
              </a:rPr>
              <a:t>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	//</a:t>
            </a:r>
            <a:r>
              <a:rPr lang="ko-KR" altLang="en-US" sz="800" dirty="0" smtClean="0">
                <a:latin typeface="+mn-ea"/>
              </a:rPr>
              <a:t>입력한 기준정보를 바탕으로 </a:t>
            </a:r>
            <a:r>
              <a:rPr lang="ko-KR" altLang="en-US" sz="800" dirty="0" err="1" smtClean="0">
                <a:latin typeface="+mn-ea"/>
              </a:rPr>
              <a:t>팝업창에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PGM2</a:t>
            </a:r>
            <a:r>
              <a:rPr lang="ko-KR" altLang="en-US" sz="800" dirty="0" smtClean="0">
                <a:latin typeface="+mn-ea"/>
              </a:rPr>
              <a:t>의</a:t>
            </a:r>
            <a:r>
              <a:rPr lang="en-US" altLang="ko-KR" sz="800" dirty="0" smtClean="0">
                <a:latin typeface="+mn-ea"/>
              </a:rPr>
              <a:t>URL </a:t>
            </a:r>
            <a:r>
              <a:rPr lang="ko-KR" altLang="en-US" sz="800" dirty="0" smtClean="0">
                <a:latin typeface="+mn-ea"/>
              </a:rPr>
              <a:t>및 </a:t>
            </a:r>
            <a:r>
              <a:rPr lang="ko-KR" altLang="en-US" sz="800" dirty="0" err="1" smtClean="0">
                <a:latin typeface="+mn-ea"/>
              </a:rPr>
              <a:t>상속파라미터</a:t>
            </a:r>
            <a:r>
              <a:rPr lang="ko-KR" altLang="en-US" sz="800" dirty="0" smtClean="0">
                <a:latin typeface="+mn-ea"/>
              </a:rPr>
              <a:t> 전송</a:t>
            </a:r>
            <a:r>
              <a:rPr lang="en-US" altLang="ko-KR" sz="800" dirty="0" smtClean="0">
                <a:latin typeface="+mn-ea"/>
              </a:rPr>
              <a:t/>
            </a:r>
            <a:br>
              <a:rPr lang="en-US" altLang="ko-KR" sz="800" dirty="0" smtClean="0">
                <a:latin typeface="+mn-ea"/>
              </a:rPr>
            </a:b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	//</a:t>
            </a:r>
            <a:r>
              <a:rPr lang="ko-KR" altLang="en-US" sz="800" dirty="0" smtClean="0">
                <a:latin typeface="+mn-ea"/>
              </a:rPr>
              <a:t>현재 행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smtClean="0">
                <a:latin typeface="+mn-ea"/>
              </a:rPr>
              <a:t>열 저장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	</a:t>
            </a:r>
            <a:r>
              <a:rPr lang="en-US" altLang="ko-KR" sz="800" dirty="0" err="1" smtClean="0">
                <a:latin typeface="+mn-ea"/>
              </a:rPr>
              <a:t>nowRowId,nowCellId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}</a:t>
            </a:r>
          </a:p>
          <a:p>
            <a:r>
              <a:rPr lang="en-US" altLang="ko-KR" sz="800" dirty="0" smtClean="0">
                <a:latin typeface="+mn-ea"/>
              </a:rPr>
              <a:t>Function goGrid1PopReturn(</a:t>
            </a:r>
            <a:r>
              <a:rPr lang="en-US" altLang="ko-KR" sz="800" dirty="0" err="1" smtClean="0">
                <a:latin typeface="+mn-ea"/>
              </a:rPr>
              <a:t>tmp</a:t>
            </a:r>
            <a:r>
              <a:rPr lang="en-US" altLang="ko-KR" sz="800" dirty="0" smtClean="0">
                <a:latin typeface="+mn-ea"/>
              </a:rPr>
              <a:t>){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//</a:t>
            </a:r>
            <a:r>
              <a:rPr lang="ko-KR" altLang="en-US" sz="800" dirty="0" smtClean="0">
                <a:latin typeface="+mn-ea"/>
              </a:rPr>
              <a:t>현재 행</a:t>
            </a:r>
            <a:r>
              <a:rPr lang="en-US" altLang="ko-KR" sz="800" dirty="0" smtClean="0">
                <a:latin typeface="+mn-ea"/>
              </a:rPr>
              <a:t>,</a:t>
            </a:r>
            <a:r>
              <a:rPr lang="ko-KR" altLang="en-US" sz="800" dirty="0" smtClean="0">
                <a:latin typeface="+mn-ea"/>
              </a:rPr>
              <a:t>열 </a:t>
            </a:r>
            <a:r>
              <a:rPr lang="en-US" altLang="ko-KR" sz="800" dirty="0" smtClean="0">
                <a:latin typeface="+mn-ea"/>
              </a:rPr>
              <a:t>OBJ</a:t>
            </a:r>
            <a:r>
              <a:rPr lang="ko-KR" altLang="en-US" sz="800" dirty="0" smtClean="0">
                <a:latin typeface="+mn-ea"/>
              </a:rPr>
              <a:t>조회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//</a:t>
            </a:r>
            <a:r>
              <a:rPr lang="ko-KR" altLang="en-US" sz="800" dirty="0" err="1" smtClean="0">
                <a:latin typeface="+mn-ea"/>
              </a:rPr>
              <a:t>리턴받은</a:t>
            </a:r>
            <a:r>
              <a:rPr lang="ko-KR" altLang="en-US" sz="800" dirty="0" smtClean="0">
                <a:latin typeface="+mn-ea"/>
              </a:rPr>
              <a:t> 값으로 </a:t>
            </a:r>
            <a:r>
              <a:rPr lang="ko-KR" altLang="en-US" sz="800" dirty="0" err="1" smtClean="0">
                <a:latin typeface="+mn-ea"/>
              </a:rPr>
              <a:t>세팅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/>
              <a:t>	mygridG2.cells(570,mygridG2.getColIndexById</a:t>
            </a:r>
            <a:r>
              <a:rPr lang="en-US" altLang="ko-KR" sz="800" dirty="0"/>
              <a:t>("BTNSEQ")).</a:t>
            </a:r>
            <a:r>
              <a:rPr lang="en-US" altLang="ko-KR" sz="800" dirty="0" err="1"/>
              <a:t>setValue</a:t>
            </a:r>
            <a:r>
              <a:rPr lang="en-US" altLang="ko-KR" sz="800" dirty="0"/>
              <a:t>("1111^##^alert^222</a:t>
            </a:r>
            <a:r>
              <a:rPr lang="en-US" altLang="ko-KR" sz="800" dirty="0" smtClean="0"/>
              <a:t>");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Function goPgm2PopReturn(</a:t>
            </a:r>
            <a:r>
              <a:rPr lang="en-US" altLang="ko-KR" sz="800" dirty="0" err="1" smtClean="0">
                <a:latin typeface="+mn-ea"/>
              </a:rPr>
              <a:t>tmp</a:t>
            </a:r>
            <a:r>
              <a:rPr lang="en-US" altLang="ko-KR" sz="800" dirty="0" smtClean="0">
                <a:latin typeface="+mn-ea"/>
              </a:rPr>
              <a:t>){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//</a:t>
            </a:r>
            <a:r>
              <a:rPr lang="ko-KR" altLang="en-US" sz="800" dirty="0" smtClean="0">
                <a:latin typeface="+mn-ea"/>
              </a:rPr>
              <a:t>마지막 오브젝트가 뭔지에 따라 분개 처리 호출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//</a:t>
            </a:r>
            <a:r>
              <a:rPr lang="ko-KR" altLang="en-US" sz="800" dirty="0" err="1" smtClean="0">
                <a:latin typeface="+mn-ea"/>
              </a:rPr>
              <a:t>팝업창</a:t>
            </a:r>
            <a:r>
              <a:rPr lang="ko-KR" altLang="en-US" sz="800" dirty="0" smtClean="0">
                <a:latin typeface="+mn-ea"/>
              </a:rPr>
              <a:t> 입장에서는 부모가 뭔지 모르고 </a:t>
            </a:r>
            <a:r>
              <a:rPr lang="en-US" altLang="ko-KR" sz="800" dirty="0" smtClean="0">
                <a:latin typeface="+mn-ea"/>
              </a:rPr>
              <a:t>PGM2</a:t>
            </a:r>
            <a:r>
              <a:rPr lang="ko-KR" altLang="en-US" sz="800" dirty="0" smtClean="0">
                <a:latin typeface="+mn-ea"/>
              </a:rPr>
              <a:t>이름으로 호출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err="1" smtClean="0">
                <a:latin typeface="+mn-ea"/>
              </a:rPr>
              <a:t>lastGrp</a:t>
            </a:r>
            <a:r>
              <a:rPr lang="en-US" altLang="ko-KR" sz="800" dirty="0" smtClean="0">
                <a:latin typeface="+mn-ea"/>
              </a:rPr>
              <a:t> == “GRID1”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	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goGrid1PopReturn(</a:t>
            </a:r>
            <a:r>
              <a:rPr lang="en-US" altLang="ko-KR" sz="800" dirty="0" err="1" smtClean="0">
                <a:latin typeface="+mn-ea"/>
              </a:rPr>
              <a:t>tmp</a:t>
            </a:r>
            <a:r>
              <a:rPr lang="en-US" altLang="ko-KR" sz="800" dirty="0" smtClean="0">
                <a:latin typeface="+mn-ea"/>
              </a:rPr>
              <a:t>);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err="1" smtClean="0">
                <a:latin typeface="+mn-ea"/>
              </a:rPr>
              <a:t>lastGrp</a:t>
            </a:r>
            <a:r>
              <a:rPr lang="en-US" altLang="ko-KR" sz="800" dirty="0" smtClean="0">
                <a:latin typeface="+mn-ea"/>
              </a:rPr>
              <a:t> == “GRID2” </a:t>
            </a:r>
          </a:p>
          <a:p>
            <a:r>
              <a:rPr lang="en-US" altLang="ko-KR" sz="800" dirty="0">
                <a:latin typeface="+mn-ea"/>
              </a:rPr>
              <a:t>	</a:t>
            </a:r>
            <a:r>
              <a:rPr lang="en-US" altLang="ko-KR" sz="800" dirty="0" smtClean="0">
                <a:latin typeface="+mn-ea"/>
              </a:rPr>
              <a:t>	goGrid2PopReturn(</a:t>
            </a:r>
            <a:r>
              <a:rPr lang="en-US" altLang="ko-KR" sz="800" dirty="0" err="1" smtClean="0">
                <a:latin typeface="+mn-ea"/>
              </a:rPr>
              <a:t>tmp</a:t>
            </a:r>
            <a:r>
              <a:rPr lang="en-US" altLang="ko-KR" sz="800" dirty="0" smtClean="0">
                <a:latin typeface="+mn-ea"/>
              </a:rPr>
              <a:t>);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}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956" y="8899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코드서치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 연동하기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4121" y="29045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PGM2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98512" y="3784619"/>
            <a:ext cx="2095248" cy="621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96424" y="4592361"/>
            <a:ext cx="2095248" cy="17174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1080" y="4055147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조건 </a:t>
            </a:r>
            <a:r>
              <a:rPr lang="en-US" altLang="ko-KR" sz="1000" dirty="0" smtClean="0">
                <a:latin typeface="+mn-ea"/>
              </a:rPr>
              <a:t>: Request</a:t>
            </a:r>
            <a:r>
              <a:rPr lang="ko-KR" altLang="en-US" sz="1000" dirty="0" smtClean="0">
                <a:latin typeface="+mn-ea"/>
              </a:rPr>
              <a:t>를 기본값으로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9944" y="5369916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조회결과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선택한 행을 </a:t>
            </a:r>
            <a:r>
              <a:rPr lang="ko-KR" altLang="en-US" sz="1000" dirty="0" err="1" smtClean="0">
                <a:latin typeface="+mn-ea"/>
              </a:rPr>
              <a:t>리턴값으로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853965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* [PGM1] IO</a:t>
            </a:r>
            <a:r>
              <a:rPr lang="ko-KR" altLang="en-US" sz="1000" dirty="0" smtClean="0">
                <a:latin typeface="+mn-ea"/>
              </a:rPr>
              <a:t>중 </a:t>
            </a:r>
            <a:r>
              <a:rPr lang="ko-KR" altLang="en-US" sz="1000" dirty="0" err="1" smtClean="0">
                <a:latin typeface="+mn-ea"/>
              </a:rPr>
              <a:t>코드찾기</a:t>
            </a:r>
            <a:r>
              <a:rPr lang="en-US" altLang="ko-KR" sz="1000" dirty="0" smtClean="0">
                <a:latin typeface="+mn-ea"/>
              </a:rPr>
              <a:t>OBJ</a:t>
            </a:r>
            <a:r>
              <a:rPr lang="ko-KR" altLang="en-US" sz="1000" dirty="0" smtClean="0">
                <a:latin typeface="+mn-ea"/>
              </a:rPr>
              <a:t>인 경우만 추가 정보필요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err="1" smtClean="0">
                <a:latin typeface="+mn-ea"/>
              </a:rPr>
              <a:t>팝업창으로</a:t>
            </a:r>
            <a:r>
              <a:rPr lang="ko-KR" altLang="en-US" sz="1000" dirty="0" smtClean="0">
                <a:latin typeface="+mn-ea"/>
              </a:rPr>
              <a:t> 보낼 대상프로그램 및 </a:t>
            </a:r>
            <a:r>
              <a:rPr lang="ko-KR" altLang="en-US" sz="1000" dirty="0" err="1" smtClean="0">
                <a:latin typeface="+mn-ea"/>
              </a:rPr>
              <a:t>보낼컬럼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기준정보 관리 필요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> - </a:t>
            </a:r>
            <a:r>
              <a:rPr lang="ko-KR" altLang="en-US" sz="1000" b="1" dirty="0" err="1" smtClean="0">
                <a:latin typeface="+mn-ea"/>
              </a:rPr>
              <a:t>오프너가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err="1" smtClean="0">
                <a:latin typeface="+mn-ea"/>
              </a:rPr>
              <a:t>getValue</a:t>
            </a:r>
            <a:r>
              <a:rPr lang="en-US" altLang="ko-KR" sz="1000" b="1" dirty="0" smtClean="0">
                <a:latin typeface="+mn-ea"/>
              </a:rPr>
              <a:t>(), </a:t>
            </a:r>
            <a:r>
              <a:rPr lang="en-US" altLang="ko-KR" sz="1000" b="1" dirty="0" err="1" smtClean="0">
                <a:latin typeface="+mn-ea"/>
              </a:rPr>
              <a:t>setValue</a:t>
            </a:r>
            <a:r>
              <a:rPr lang="en-US" altLang="ko-KR" sz="1000" b="1" dirty="0" smtClean="0">
                <a:latin typeface="+mn-ea"/>
              </a:rPr>
              <a:t>()</a:t>
            </a:r>
            <a:r>
              <a:rPr lang="ko-KR" altLang="en-US" sz="1000" b="1" dirty="0" smtClean="0">
                <a:latin typeface="+mn-ea"/>
              </a:rPr>
              <a:t>를 </a:t>
            </a:r>
            <a:r>
              <a:rPr lang="ko-KR" altLang="en-US" sz="1000" b="1" dirty="0" err="1" smtClean="0">
                <a:latin typeface="+mn-ea"/>
              </a:rPr>
              <a:t>제공하는것도</a:t>
            </a:r>
            <a:r>
              <a:rPr lang="ko-KR" altLang="en-US" sz="1000" b="1" dirty="0" smtClean="0">
                <a:latin typeface="+mn-ea"/>
              </a:rPr>
              <a:t> 방법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2396" y="1697081"/>
            <a:ext cx="3419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* [PGM2] </a:t>
            </a:r>
            <a:r>
              <a:rPr lang="ko-KR" altLang="en-US" sz="1000" dirty="0" smtClean="0">
                <a:latin typeface="+mn-ea"/>
              </a:rPr>
              <a:t>이 프로그램 호출은 일반 윈도우 창으로 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1. </a:t>
            </a:r>
            <a:r>
              <a:rPr lang="ko-KR" altLang="en-US" sz="1000" dirty="0" err="1" smtClean="0">
                <a:latin typeface="+mn-ea"/>
              </a:rPr>
              <a:t>팝업창은</a:t>
            </a:r>
            <a:r>
              <a:rPr lang="ko-KR" altLang="en-US" sz="1000" dirty="0" smtClean="0">
                <a:latin typeface="+mn-ea"/>
              </a:rPr>
              <a:t> 부모</a:t>
            </a:r>
            <a:r>
              <a:rPr lang="en-US" altLang="ko-KR" sz="1000" dirty="0" smtClean="0">
                <a:latin typeface="+mn-ea"/>
              </a:rPr>
              <a:t>PGM</a:t>
            </a:r>
            <a:r>
              <a:rPr lang="ko-KR" altLang="en-US" sz="1000" dirty="0" smtClean="0">
                <a:latin typeface="+mn-ea"/>
              </a:rPr>
              <a:t>이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누구인지 몰라도 넘겨줄 </a:t>
            </a:r>
            <a:r>
              <a:rPr lang="ko-KR" altLang="en-US" sz="1000" dirty="0" err="1" smtClean="0">
                <a:latin typeface="+mn-ea"/>
              </a:rPr>
              <a:t>파라미터만</a:t>
            </a:r>
            <a:r>
              <a:rPr lang="ko-KR" altLang="en-US" sz="1000" dirty="0" smtClean="0">
                <a:latin typeface="+mn-ea"/>
              </a:rPr>
              <a:t> 정의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err="1" smtClean="0">
                <a:latin typeface="+mn-ea"/>
              </a:rPr>
              <a:t>팝업창</a:t>
            </a:r>
            <a:r>
              <a:rPr lang="ko-KR" altLang="en-US" sz="1000" dirty="0" smtClean="0">
                <a:latin typeface="+mn-ea"/>
              </a:rPr>
              <a:t> 입장에서는 내가 현재 팝업 타입인지 </a:t>
            </a:r>
            <a:r>
              <a:rPr lang="ko-KR" altLang="en-US" sz="1000" dirty="0" err="1" smtClean="0">
                <a:latin typeface="+mn-ea"/>
              </a:rPr>
              <a:t>알아야함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. PGM</a:t>
            </a:r>
            <a:r>
              <a:rPr lang="ko-KR" altLang="en-US" sz="1000" dirty="0" smtClean="0">
                <a:latin typeface="+mn-ea"/>
              </a:rPr>
              <a:t>의 기준정보가 필요해 보임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3" name="오른쪽 화살표 22"/>
          <p:cNvSpPr/>
          <p:nvPr/>
        </p:nvSpPr>
        <p:spPr>
          <a:xfrm rot="11011647">
            <a:off x="4190258" y="4531681"/>
            <a:ext cx="2164080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9940" y="4609638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RESPONSE JSON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8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5956" y="19924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PGM1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956" y="8899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코드서치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 연동하기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5956" y="39635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PGM2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8759" y="4332837"/>
            <a:ext cx="449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신규 기준정보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. PGM.</a:t>
            </a:r>
            <a:r>
              <a:rPr lang="ko-KR" altLang="en-US" dirty="0" smtClean="0"/>
              <a:t>프로그램타입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. PGM.</a:t>
            </a:r>
            <a:r>
              <a:rPr lang="ko-KR" altLang="en-US" dirty="0" smtClean="0"/>
              <a:t>팝업가로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. PGM.</a:t>
            </a:r>
            <a:r>
              <a:rPr lang="ko-KR" altLang="en-US" dirty="0" smtClean="0"/>
              <a:t>팝업세로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하위 프로그램으로 넘겨줄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정의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아니면 선택된 </a:t>
            </a:r>
            <a:r>
              <a:rPr lang="en-US" altLang="ko-KR" dirty="0" smtClean="0">
                <a:sym typeface="Wingdings" panose="05000000000000000000" pitchFamily="2" charset="2"/>
              </a:rPr>
              <a:t>GRID</a:t>
            </a:r>
            <a:r>
              <a:rPr lang="ko-KR" altLang="en-US" dirty="0" smtClean="0">
                <a:sym typeface="Wingdings" panose="05000000000000000000" pitchFamily="2" charset="2"/>
              </a:rPr>
              <a:t>행의 모든 값을 전송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8759" y="2295354"/>
            <a:ext cx="8499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IO.OBJTYPE : </a:t>
            </a:r>
            <a:r>
              <a:rPr lang="ko-KR" altLang="en-US" dirty="0" err="1" smtClean="0"/>
              <a:t>코드서치</a:t>
            </a:r>
            <a:r>
              <a:rPr lang="ko-KR" altLang="en-US" dirty="0" smtClean="0"/>
              <a:t> 코드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IO.OBJTYPE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코드서치이면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. “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PGMID” </a:t>
            </a:r>
            <a:r>
              <a:rPr lang="ko-KR" altLang="en-US" dirty="0" err="1" smtClean="0"/>
              <a:t>프로퍼티추가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.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PGMID</a:t>
            </a:r>
            <a:r>
              <a:rPr lang="ko-KR" altLang="en-US" dirty="0" smtClean="0"/>
              <a:t>로 전송할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다중선택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그리드가</a:t>
            </a:r>
            <a:r>
              <a:rPr lang="ko-KR" altLang="en-US" dirty="0" smtClean="0"/>
              <a:t> 아니더라도 멀티체크로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아니면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선택없이</a:t>
            </a:r>
            <a:r>
              <a:rPr lang="ko-KR" altLang="en-US" dirty="0" smtClean="0">
                <a:sym typeface="Wingdings" panose="05000000000000000000" pitchFamily="2" charset="2"/>
              </a:rPr>
              <a:t> 전체를 전송하는 방법도 있음</a:t>
            </a:r>
            <a:r>
              <a:rPr lang="en-US" altLang="ko-KR" dirty="0" smtClean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956" y="4529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PGM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38759" y="706049"/>
            <a:ext cx="829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IO.OBJTYPE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코드서치로</a:t>
            </a:r>
            <a:r>
              <a:rPr lang="ko-KR" altLang="en-US" dirty="0" smtClean="0"/>
              <a:t> 선택한 경우 </a:t>
            </a:r>
            <a:r>
              <a:rPr lang="ko-KR" altLang="en-US" dirty="0" err="1" smtClean="0"/>
              <a:t>경고창</a:t>
            </a:r>
            <a:r>
              <a:rPr lang="ko-KR" altLang="en-US" dirty="0" smtClean="0"/>
              <a:t> 띄우고 팝업</a:t>
            </a:r>
            <a:r>
              <a:rPr lang="en-US" altLang="ko-KR" dirty="0" smtClean="0"/>
              <a:t>PGM</a:t>
            </a:r>
            <a:r>
              <a:rPr lang="ko-KR" altLang="en-US" dirty="0" smtClean="0"/>
              <a:t>선택창 </a:t>
            </a:r>
            <a:r>
              <a:rPr lang="ko-KR" altLang="en-US" dirty="0" err="1" smtClean="0"/>
              <a:t>띄워야함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PGM</a:t>
            </a:r>
            <a:r>
              <a:rPr lang="ko-KR" altLang="en-US" dirty="0" smtClean="0"/>
              <a:t>선택 창에 </a:t>
            </a:r>
            <a:r>
              <a:rPr lang="en-US" altLang="ko-KR" dirty="0" smtClean="0"/>
              <a:t>PGM</a:t>
            </a:r>
            <a:r>
              <a:rPr lang="ko-KR" altLang="en-US" dirty="0" smtClean="0"/>
              <a:t>구분 넣어서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조건의 창만 띄우게 </a:t>
            </a:r>
            <a:r>
              <a:rPr lang="ko-KR" altLang="en-US" dirty="0" err="1" smtClean="0"/>
              <a:t>하는것도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56" y="88991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코드서치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팝업 연동하기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7058"/>
              </p:ext>
            </p:extLst>
          </p:nvPr>
        </p:nvGraphicFramePr>
        <p:xfrm>
          <a:off x="589280" y="810631"/>
          <a:ext cx="80873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920"/>
                <a:gridCol w="2194560"/>
                <a:gridCol w="2722880"/>
              </a:tblGrid>
              <a:tr h="21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입력값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예시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8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PGMID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PGMID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TEST1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8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GRP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에서 상속할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컬럼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코드체크의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NM/CD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만 자동전송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6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팝업창에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받을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정보 정의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RETURN_COLID_CD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RETURN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_COLID_NM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팝업창에서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지정할것이므로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생략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2876"/>
              </p:ext>
            </p:extLst>
          </p:nvPr>
        </p:nvGraphicFramePr>
        <p:xfrm>
          <a:off x="558800" y="3479801"/>
          <a:ext cx="80873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920"/>
                <a:gridCol w="2194560"/>
                <a:gridCol w="2722880"/>
              </a:tblGrid>
              <a:tr h="21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입력값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예시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8204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팝업창사이즈</a:t>
                      </a:r>
                      <a:r>
                        <a:rPr lang="ko-KR" altLang="en-US" dirty="0" smtClean="0"/>
                        <a:t> 가로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POPWIDTH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TEST1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8204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팝업창사이즈</a:t>
                      </a:r>
                      <a:r>
                        <a:rPr lang="ko-KR" altLang="en-US" dirty="0" smtClean="0"/>
                        <a:t> 세로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POPHEIGHT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코드체크의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만 자동전송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6627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리턴할</a:t>
                      </a:r>
                      <a:r>
                        <a:rPr lang="ko-KR" altLang="en-US" dirty="0" smtClean="0"/>
                        <a:t> 코드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RETURN_COLID_CD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RETURN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_COLID_NM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COL1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COL2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7040" y="45832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 Opener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040" y="3171043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* Pop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0251"/>
              </p:ext>
            </p:extLst>
          </p:nvPr>
        </p:nvGraphicFramePr>
        <p:xfrm>
          <a:off x="988508" y="2375270"/>
          <a:ext cx="33528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281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OBJTYPE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팝업검색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73482" y="2117313"/>
            <a:ext cx="80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* PGMIO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82624"/>
              </p:ext>
            </p:extLst>
          </p:nvPr>
        </p:nvGraphicFramePr>
        <p:xfrm>
          <a:off x="996657" y="5246660"/>
          <a:ext cx="341278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05"/>
                <a:gridCol w="1202390"/>
                <a:gridCol w="1127388"/>
              </a:tblGrid>
              <a:tr h="26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PGM</a:t>
                      </a:r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POPWIDTH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POPHEIGHT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6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팝업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400px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500px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59299" y="4969363"/>
            <a:ext cx="994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* PGMINFO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57731"/>
              </p:ext>
            </p:extLst>
          </p:nvPr>
        </p:nvGraphicFramePr>
        <p:xfrm>
          <a:off x="4635948" y="5191375"/>
          <a:ext cx="167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281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20922" y="4933418"/>
            <a:ext cx="80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* PGMIO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6951" y="5592695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-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코드</a:t>
            </a:r>
            <a:r>
              <a:rPr lang="en-US" altLang="ko-KR" sz="1200" dirty="0" smtClean="0">
                <a:latin typeface="+mn-ea"/>
              </a:rPr>
              <a:t>/CD</a:t>
            </a:r>
          </a:p>
          <a:p>
            <a:r>
              <a:rPr lang="ko-KR" altLang="en-US" sz="1200" dirty="0" smtClean="0">
                <a:latin typeface="+mn-ea"/>
              </a:rPr>
              <a:t>이름</a:t>
            </a:r>
            <a:r>
              <a:rPr lang="en-US" altLang="ko-KR" sz="1200" dirty="0" smtClean="0">
                <a:latin typeface="+mn-ea"/>
              </a:rPr>
              <a:t>/NM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46951" y="5592695"/>
            <a:ext cx="1430329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5892801" y="5637021"/>
            <a:ext cx="203200" cy="188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19285" y="2661705"/>
            <a:ext cx="139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-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POPPGM1</a:t>
            </a:r>
          </a:p>
          <a:p>
            <a:r>
              <a:rPr lang="en-US" altLang="ko-KR" sz="1200" dirty="0" smtClean="0">
                <a:latin typeface="+mn-ea"/>
              </a:rPr>
              <a:t>POPPGM2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19285" y="2661705"/>
            <a:ext cx="1430329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6200000">
            <a:off x="3965135" y="2706031"/>
            <a:ext cx="203200" cy="188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249</Words>
  <Application>Microsoft Office PowerPoint</Application>
  <PresentationFormat>화면 슬라이드 쇼(4:3)</PresentationFormat>
  <Paragraphs>118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93</cp:revision>
  <dcterms:created xsi:type="dcterms:W3CDTF">2018-03-25T23:16:58Z</dcterms:created>
  <dcterms:modified xsi:type="dcterms:W3CDTF">2018-04-05T12:12:20Z</dcterms:modified>
</cp:coreProperties>
</file>