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3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454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683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20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9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6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5579-A97B-4115-B33F-25C8F90398F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4EA4-E27C-409B-A6B9-E694D4F1E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소프트웨어 공학 소개</a:t>
            </a:r>
            <a:endParaRPr lang="ko-KR" altLang="en-US" sz="5400" b="1" spc="-30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공학과 소프트웨어 공학의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개발 단계의 소개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3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정의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목표</a:t>
            </a:r>
          </a:p>
          <a:p>
            <a:pPr lvl="1"/>
            <a:r>
              <a:rPr lang="ko-KR" altLang="en-US"/>
              <a:t>개발 과정에서의 생산성 향상</a:t>
            </a:r>
          </a:p>
          <a:p>
            <a:pPr lvl="1"/>
            <a:r>
              <a:rPr lang="ko-KR" altLang="en-US"/>
              <a:t>고품질의 소프트웨어 생산 →</a:t>
            </a:r>
            <a:r>
              <a:rPr lang="en-US" altLang="ko-KR"/>
              <a:t> </a:t>
            </a:r>
            <a:r>
              <a:rPr lang="ko-KR" altLang="en-US"/>
              <a:t>사용자 만족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41630" y="1583795"/>
            <a:ext cx="6345705" cy="2790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품질 좋은 소프트웨어를 경제적으로 개발하기 위해</a:t>
            </a:r>
            <a:endParaRPr lang="en-US" altLang="ko-KR" i="1" dirty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계획을 세우고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개발하며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유지 </a:t>
            </a:r>
            <a:r>
              <a:rPr lang="ko-KR" altLang="en-US" i="1">
                <a:solidFill>
                  <a:schemeClr val="tx1"/>
                </a:solidFill>
                <a:latin typeface="YoonV YoonMyungjo100Std_OTF"/>
              </a:rPr>
              <a:t>및 관리하는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전 과정에서 </a:t>
            </a:r>
            <a:endParaRPr lang="en-US" altLang="ko-KR" i="1" dirty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공학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과학 및 수학적 원리와 방법을 적용하여</a:t>
            </a:r>
            <a:endParaRPr lang="en-US" altLang="ko-KR" i="1" dirty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필요한 이론과 기술 및 도구들에 관해</a:t>
            </a:r>
            <a:endParaRPr lang="en-US" altLang="ko-KR" i="1" dirty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연구하는 학문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1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br>
              <a:rPr lang="en-US" altLang="ko-KR"/>
            </a:br>
            <a:r>
              <a:rPr lang="ko-KR" altLang="en-US"/>
              <a:t>소프트웨어 개발 단계의 소개</a:t>
            </a:r>
          </a:p>
        </p:txBody>
      </p:sp>
    </p:spTree>
    <p:extLst>
      <p:ext uri="{BB962C8B-B14F-4D97-AF65-F5344CB8AC3E}">
        <p14:creationId xmlns:p14="http://schemas.microsoft.com/office/powerpoint/2010/main" val="77906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소프트웨어 개발 단계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소프트웨어 개발 프로세스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계획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요구분석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설계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구현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테스트</a:t>
            </a: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유지보수</a:t>
            </a:r>
          </a:p>
        </p:txBody>
      </p:sp>
    </p:spTree>
    <p:extLst>
      <p:ext uri="{BB962C8B-B14F-4D97-AF65-F5344CB8AC3E}">
        <p14:creationId xmlns:p14="http://schemas.microsoft.com/office/powerpoint/2010/main" val="206429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계획</a:t>
            </a:r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/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요구분석 단계</a:t>
            </a:r>
            <a:endParaRPr lang="ko-KR" altLang="en-US" dirty="0">
              <a:solidFill>
                <a:srgbClr val="004A8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개발 비용 산정</a:t>
            </a:r>
            <a:r>
              <a:rPr lang="en-US" altLang="ko-KR" dirty="0"/>
              <a:t>: COCOMO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기능점수</a:t>
            </a:r>
            <a:r>
              <a:rPr lang="en-US" altLang="ko-KR" dirty="0"/>
              <a:t>(FP)</a:t>
            </a:r>
            <a:r>
              <a:rPr lang="ko-KR" altLang="en-US" dirty="0"/>
              <a:t>모델 사용</a:t>
            </a:r>
          </a:p>
          <a:p>
            <a:pPr lvl="1"/>
            <a:r>
              <a:rPr lang="ko-KR" altLang="en-US" dirty="0"/>
              <a:t>일정 계획</a:t>
            </a:r>
            <a:r>
              <a:rPr lang="en-US" altLang="ko-KR" dirty="0"/>
              <a:t>: </a:t>
            </a:r>
            <a:r>
              <a:rPr lang="ko-KR" altLang="en-US" dirty="0"/>
              <a:t>작업분할구조도</a:t>
            </a:r>
            <a:r>
              <a:rPr lang="en-US" altLang="ko-KR" baseline="30000" dirty="0"/>
              <a:t>WBS</a:t>
            </a:r>
            <a:r>
              <a:rPr lang="en-US" altLang="ko-KR" dirty="0"/>
              <a:t>, CPM </a:t>
            </a:r>
            <a:r>
              <a:rPr lang="ko-KR" altLang="en-US" dirty="0"/>
              <a:t>사용</a:t>
            </a:r>
          </a:p>
          <a:p>
            <a:pPr lvl="1"/>
            <a:r>
              <a:rPr lang="ko-KR" altLang="en-US" dirty="0"/>
              <a:t>위험 관리</a:t>
            </a:r>
          </a:p>
          <a:p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요구분석</a:t>
            </a:r>
            <a:endParaRPr lang="en-US" altLang="ko-KR" dirty="0"/>
          </a:p>
          <a:p>
            <a:pPr lvl="1"/>
            <a:r>
              <a:rPr lang="ko-KR" altLang="en-US" dirty="0"/>
              <a:t>기존 시스템의 문제점 파악 → 새로운 요구사항 도출 → 다이어그램 작성</a:t>
            </a:r>
          </a:p>
          <a:p>
            <a:pPr lvl="1"/>
            <a:r>
              <a:rPr lang="ko-KR" altLang="en-US" dirty="0"/>
              <a:t>개발 방법론에 따른 표현 도구 </a:t>
            </a:r>
          </a:p>
          <a:p>
            <a:pPr lvl="2"/>
            <a:r>
              <a:rPr lang="ko-KR" altLang="en-US" dirty="0"/>
              <a:t>구조적 방법론</a:t>
            </a:r>
            <a:r>
              <a:rPr lang="en-US" altLang="ko-KR" dirty="0"/>
              <a:t>: DFD, DD, Mini Spec</a:t>
            </a:r>
          </a:p>
          <a:p>
            <a:pPr lvl="2"/>
            <a:r>
              <a:rPr lang="ko-KR" altLang="en-US" dirty="0"/>
              <a:t>정보공학 방법론</a:t>
            </a:r>
            <a:r>
              <a:rPr lang="en-US" altLang="ko-KR" dirty="0"/>
              <a:t>: 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r>
              <a:rPr lang="en-US" altLang="ko-KR" dirty="0"/>
              <a:t>: UML</a:t>
            </a:r>
            <a:r>
              <a:rPr lang="ko-KR" altLang="en-US" dirty="0"/>
              <a:t>의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pPr lvl="1"/>
            <a:r>
              <a:rPr lang="ko-KR" altLang="en-US" dirty="0"/>
              <a:t>최종 산출물</a:t>
            </a:r>
            <a:r>
              <a:rPr lang="en-US" altLang="ko-KR" dirty="0"/>
              <a:t>: </a:t>
            </a:r>
            <a:r>
              <a:rPr lang="ko-KR" altLang="en-US" dirty="0"/>
              <a:t>요구 분석 명세서 </a:t>
            </a:r>
          </a:p>
        </p:txBody>
      </p:sp>
    </p:spTree>
    <p:extLst>
      <p:ext uri="{BB962C8B-B14F-4D97-AF65-F5344CB8AC3E}">
        <p14:creationId xmlns:p14="http://schemas.microsoft.com/office/powerpoint/2010/main" val="367338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구현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설계 원리</a:t>
            </a:r>
            <a:r>
              <a:rPr lang="en-US" altLang="ko-KR" dirty="0"/>
              <a:t>: </a:t>
            </a:r>
            <a:r>
              <a:rPr lang="ko-KR" altLang="en-US" dirty="0"/>
              <a:t>분할과 정복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단계적 분해</a:t>
            </a:r>
            <a:r>
              <a:rPr lang="en-US" altLang="ko-KR" dirty="0"/>
              <a:t>, </a:t>
            </a:r>
            <a:r>
              <a:rPr lang="ko-KR" altLang="en-US" dirty="0"/>
              <a:t>모듈화</a:t>
            </a:r>
            <a:r>
              <a:rPr lang="en-US" altLang="ko-KR" dirty="0"/>
              <a:t>, </a:t>
            </a:r>
            <a:r>
              <a:rPr lang="ko-KR" altLang="en-US" dirty="0"/>
              <a:t>정보은닉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소프트웨어 아키텍처</a:t>
            </a:r>
            <a:r>
              <a:rPr lang="en-US" altLang="ko-KR" dirty="0"/>
              <a:t>, </a:t>
            </a:r>
            <a:r>
              <a:rPr lang="ko-KR" altLang="en-US" dirty="0"/>
              <a:t>객체지향 설계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적합한 디자인 패턴 적용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구현</a:t>
            </a:r>
            <a:r>
              <a:rPr lang="en-US" altLang="ko-KR" dirty="0"/>
              <a:t> 	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간략한 프로그래밍 언어의 역사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표준 코딩 규칙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6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유지보수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테스트의 절차</a:t>
            </a:r>
          </a:p>
          <a:p>
            <a:pPr lvl="1"/>
            <a:r>
              <a:rPr lang="ko-KR" altLang="en-US" dirty="0"/>
              <a:t>개발자 또는 사용자 시각에 따른 분류</a:t>
            </a:r>
          </a:p>
          <a:p>
            <a:pPr lvl="1"/>
            <a:r>
              <a:rPr lang="ko-KR" altLang="en-US" dirty="0"/>
              <a:t>사용되는 목적에 따른 분류</a:t>
            </a:r>
          </a:p>
          <a:p>
            <a:pPr lvl="1"/>
            <a:r>
              <a:rPr lang="ko-KR" altLang="en-US" dirty="0"/>
              <a:t>품질 특성에 따른 분류</a:t>
            </a:r>
          </a:p>
          <a:p>
            <a:pPr lvl="1"/>
            <a:r>
              <a:rPr lang="ko-KR" altLang="en-US" dirty="0"/>
              <a:t>소프트웨어 개발 단계에 따른 분류</a:t>
            </a:r>
          </a:p>
          <a:p>
            <a:endParaRPr lang="ko-KR" altLang="en-US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유지보수</a:t>
            </a:r>
            <a:r>
              <a:rPr lang="en-US" altLang="ko-KR" dirty="0"/>
              <a:t> 	</a:t>
            </a:r>
          </a:p>
          <a:p>
            <a:pPr lvl="1"/>
            <a:r>
              <a:rPr lang="ko-KR" altLang="en-US" dirty="0"/>
              <a:t>수정 유지보수</a:t>
            </a:r>
          </a:p>
          <a:p>
            <a:pPr lvl="1"/>
            <a:r>
              <a:rPr lang="ko-KR" altLang="en-US" dirty="0"/>
              <a:t>적응 유지보수</a:t>
            </a:r>
          </a:p>
          <a:p>
            <a:pPr lvl="1"/>
            <a:r>
              <a:rPr lang="ko-KR" altLang="en-US" dirty="0"/>
              <a:t>기능보강 유지보수</a:t>
            </a:r>
          </a:p>
          <a:p>
            <a:pPr lvl="1"/>
            <a:r>
              <a:rPr lang="ko-KR" altLang="en-US" dirty="0"/>
              <a:t>예방 유지보수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9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1.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프로그램과 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  <a:p>
            <a:pPr lvl="1"/>
            <a:r>
              <a:rPr lang="ko-KR" altLang="en-US" dirty="0"/>
              <a:t>원시코드</a:t>
            </a:r>
            <a:r>
              <a:rPr lang="en-US" altLang="ko-KR" baseline="30000" dirty="0"/>
              <a:t>source code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</a:t>
            </a:r>
          </a:p>
          <a:p>
            <a:pPr lvl="1"/>
            <a:r>
              <a:rPr lang="ko-KR" altLang="en-US" dirty="0"/>
              <a:t>원시코드</a:t>
            </a:r>
            <a:r>
              <a:rPr lang="en-US" altLang="ko-KR" baseline="30000" dirty="0"/>
              <a:t>source code</a:t>
            </a:r>
            <a:endParaRPr lang="en-US" altLang="ko-KR" dirty="0"/>
          </a:p>
          <a:p>
            <a:pPr lvl="1"/>
            <a:r>
              <a:rPr lang="ko-KR" altLang="en-US" dirty="0"/>
              <a:t>모든 산출물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DB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테스트 결과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단계마다 생산되는 문서</a:t>
            </a:r>
          </a:p>
          <a:p>
            <a:pPr lvl="1"/>
            <a:r>
              <a:rPr lang="ko-KR" altLang="en-US" dirty="0"/>
              <a:t>사용자 매뉴얼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>
                <a:solidFill>
                  <a:srgbClr val="C00000"/>
                </a:solidFill>
              </a:rPr>
              <a:t>→ 프로그램 뿐만 아니라 그 이상의 것도 포함하는 매우 포괄적인 개념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제조가 아닌 개발</a:t>
            </a:r>
          </a:p>
          <a:p>
            <a:pPr lvl="1"/>
            <a:r>
              <a:rPr lang="ko-KR" altLang="en-US" dirty="0"/>
              <a:t>제조</a:t>
            </a:r>
            <a:r>
              <a:rPr lang="en-US" altLang="ko-KR" dirty="0"/>
              <a:t>: </a:t>
            </a:r>
            <a:r>
              <a:rPr lang="ko-KR" altLang="en-US" dirty="0"/>
              <a:t>정해진 틀에 맞춰 일정하게 생산하는 것으로</a:t>
            </a:r>
            <a:r>
              <a:rPr lang="en-US" altLang="ko-KR" dirty="0"/>
              <a:t>, </a:t>
            </a:r>
            <a:r>
              <a:rPr lang="ko-KR" altLang="en-US" dirty="0"/>
              <a:t>많은 인력이 필요하고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능력별 결과물 차이가 근소함</a:t>
            </a:r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개인 능력 별 결과물 차이가 매우 큼</a:t>
            </a:r>
          </a:p>
        </p:txBody>
      </p:sp>
    </p:spTree>
    <p:extLst>
      <p:ext uri="{BB962C8B-B14F-4D97-AF65-F5344CB8AC3E}">
        <p14:creationId xmlns:p14="http://schemas.microsoft.com/office/powerpoint/2010/main" val="11310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소프트웨어 개발의 어려움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개집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망치</a:t>
            </a:r>
            <a:r>
              <a:rPr lang="en-US" altLang="ko-KR"/>
              <a:t>, </a:t>
            </a:r>
            <a:r>
              <a:rPr lang="ko-KR" altLang="en-US"/>
              <a:t>톱</a:t>
            </a:r>
            <a:r>
              <a:rPr lang="en-US" altLang="ko-KR"/>
              <a:t>, </a:t>
            </a:r>
            <a:r>
              <a:rPr lang="ko-KR" altLang="en-US"/>
              <a:t>줄자 등</a:t>
            </a:r>
          </a:p>
          <a:p>
            <a:pPr lvl="1"/>
            <a:r>
              <a:rPr lang="ko-KR" altLang="en-US"/>
              <a:t>설계 도면 필요 없음</a:t>
            </a:r>
            <a:r>
              <a:rPr lang="en-US" altLang="ko-KR"/>
              <a:t>, </a:t>
            </a:r>
            <a:r>
              <a:rPr lang="ko-KR" altLang="en-US"/>
              <a:t>머릿속 구상만으로도 충분</a:t>
            </a:r>
          </a:p>
          <a:p>
            <a:pPr lvl="1"/>
            <a:r>
              <a:rPr lang="ko-KR" altLang="en-US"/>
              <a:t>혼자 가능</a:t>
            </a:r>
            <a:r>
              <a:rPr lang="en-US" altLang="ko-KR"/>
              <a:t>, </a:t>
            </a:r>
            <a:r>
              <a:rPr lang="ko-KR" altLang="en-US"/>
              <a:t>만드는 과정 단순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2663915"/>
            <a:ext cx="5857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소프트웨어 개발의 어려움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대형 빌딩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레미콘뿐만 아니라 크레인과 같은 대형 장비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설계사뿐만 아니라 내진 설계 필요</a:t>
            </a:r>
          </a:p>
          <a:p>
            <a:pPr lvl="1"/>
            <a:r>
              <a:rPr lang="ko-KR" altLang="en-US"/>
              <a:t>많은 사람이 참여할 뿐만 아니라 통제와 조정할 수 있는 조직</a:t>
            </a:r>
            <a:r>
              <a:rPr lang="en-US" altLang="ko-KR"/>
              <a:t>(</a:t>
            </a:r>
            <a:r>
              <a:rPr lang="ko-KR" altLang="en-US"/>
              <a:t>부서</a:t>
            </a:r>
            <a:r>
              <a:rPr lang="en-US" altLang="ko-KR"/>
              <a:t>)</a:t>
            </a:r>
            <a:r>
              <a:rPr lang="ko-KR" altLang="en-US"/>
              <a:t>이 필요</a:t>
            </a:r>
          </a:p>
          <a:p>
            <a:pPr lvl="1"/>
            <a:r>
              <a:rPr lang="ko-KR" altLang="en-US"/>
              <a:t>하중 문제 등 고려 사항이 많음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3293985"/>
            <a:ext cx="4791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소프트웨어 개발의 어려움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90648"/>
            <a:ext cx="8099215" cy="45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br>
              <a:rPr lang="en-US" altLang="ko-KR"/>
            </a:br>
            <a:r>
              <a:rPr lang="ko-KR" altLang="en-US"/>
              <a:t>공학과 소프트웨어 공학의 이해</a:t>
            </a:r>
          </a:p>
        </p:txBody>
      </p:sp>
    </p:spTree>
    <p:extLst>
      <p:ext uri="{BB962C8B-B14F-4D97-AF65-F5344CB8AC3E}">
        <p14:creationId xmlns:p14="http://schemas.microsoft.com/office/powerpoint/2010/main" val="151957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공학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공학의 사용 예</a:t>
            </a:r>
          </a:p>
          <a:p>
            <a:pPr lvl="1"/>
            <a:r>
              <a:rPr lang="ko-KR" altLang="en-US"/>
              <a:t>전기공학과</a:t>
            </a:r>
            <a:r>
              <a:rPr lang="en-US" altLang="ko-KR"/>
              <a:t>, </a:t>
            </a:r>
            <a:r>
              <a:rPr lang="ko-KR" altLang="en-US"/>
              <a:t>건축공학과</a:t>
            </a:r>
            <a:r>
              <a:rPr lang="en-US" altLang="ko-KR"/>
              <a:t>, </a:t>
            </a:r>
            <a:r>
              <a:rPr lang="ko-KR" altLang="en-US"/>
              <a:t>토목공학과 등의 대학교에서 학과 명으로 사용</a:t>
            </a:r>
          </a:p>
          <a:p>
            <a:endParaRPr lang="ko-KR" altLang="en-US"/>
          </a:p>
          <a:p>
            <a:r>
              <a:rPr lang="ko-KR" altLang="en-US"/>
              <a:t>공학의 특성</a:t>
            </a:r>
          </a:p>
          <a:p>
            <a:pPr lvl="1"/>
            <a:r>
              <a:rPr lang="ko-KR" altLang="en-US"/>
              <a:t>제약 사항</a:t>
            </a:r>
            <a:r>
              <a:rPr lang="en-US" altLang="ko-KR"/>
              <a:t>: </a:t>
            </a:r>
            <a:r>
              <a:rPr lang="ko-KR" altLang="en-US"/>
              <a:t>정해진 기간</a:t>
            </a:r>
            <a:r>
              <a:rPr lang="en-US" altLang="ko-KR"/>
              <a:t>, </a:t>
            </a:r>
            <a:r>
              <a:rPr lang="ko-KR" altLang="en-US"/>
              <a:t>주어진 비용</a:t>
            </a:r>
          </a:p>
          <a:p>
            <a:pPr marL="457200" lvl="1" indent="0">
              <a:buNone/>
            </a:pPr>
            <a:r>
              <a:rPr lang="ko-KR" altLang="en-US"/>
              <a:t>  → 과학적 지식을 활용하여 문제를 해결하는데 한정된 기간과 비용의 제약을 받음</a:t>
            </a:r>
          </a:p>
          <a:p>
            <a:endParaRPr lang="ko-KR" altLang="en-US"/>
          </a:p>
          <a:p>
            <a:r>
              <a:rPr lang="ko-KR" altLang="en-US"/>
              <a:t>소프트웨어 공학</a:t>
            </a:r>
          </a:p>
          <a:p>
            <a:pPr lvl="1"/>
            <a:r>
              <a:rPr lang="ko-KR" altLang="en-US"/>
              <a:t>소프트웨어 </a:t>
            </a:r>
            <a:r>
              <a:rPr lang="en-US" altLang="ko-KR"/>
              <a:t>+ </a:t>
            </a:r>
            <a:r>
              <a:rPr lang="ko-KR" altLang="en-US"/>
              <a:t>공학</a:t>
            </a:r>
          </a:p>
          <a:p>
            <a:pPr lvl="1"/>
            <a:r>
              <a:rPr lang="ko-KR" altLang="en-US"/>
              <a:t>취지</a:t>
            </a:r>
            <a:r>
              <a:rPr lang="en-US" altLang="ko-KR"/>
              <a:t>: ‘</a:t>
            </a:r>
            <a:r>
              <a:rPr lang="ko-KR" altLang="en-US"/>
              <a:t>소프트웨어 개발 과정에 공학적인 원리를 적용하여 소프트웨어를 개발’</a:t>
            </a:r>
          </a:p>
          <a:p>
            <a:pPr lvl="1"/>
            <a:r>
              <a:rPr lang="ko-KR" altLang="en-US"/>
              <a:t>목적</a:t>
            </a:r>
            <a:r>
              <a:rPr lang="en-US" altLang="ko-KR"/>
              <a:t>:  </a:t>
            </a:r>
          </a:p>
          <a:p>
            <a:pPr lvl="2"/>
            <a:r>
              <a:rPr lang="en-US" altLang="ko-KR"/>
              <a:t>S/W </a:t>
            </a:r>
            <a:r>
              <a:rPr lang="ko-KR" altLang="en-US"/>
              <a:t>개발의 어려움 해결</a:t>
            </a:r>
          </a:p>
          <a:p>
            <a:pPr lvl="2"/>
            <a:r>
              <a:rPr lang="ko-KR" altLang="en-US"/>
              <a:t>효율적 개발을 통한 생산성 향상</a:t>
            </a:r>
          </a:p>
          <a:p>
            <a:pPr lvl="2"/>
            <a:r>
              <a:rPr lang="ko-KR" altLang="en-US"/>
              <a:t>고품질 소프트웨어 제품 </a:t>
            </a:r>
          </a:p>
        </p:txBody>
      </p:sp>
    </p:spTree>
    <p:extLst>
      <p:ext uri="{BB962C8B-B14F-4D97-AF65-F5344CB8AC3E}">
        <p14:creationId xmlns:p14="http://schemas.microsoft.com/office/powerpoint/2010/main" val="31073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소프트웨어 개발 생명주기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SDLC </a:t>
            </a:r>
            <a:r>
              <a:rPr lang="en-US" altLang="ko-KR" baseline="30000" dirty="0">
                <a:solidFill>
                  <a:srgbClr val="FF0000"/>
                </a:solidFill>
              </a:rPr>
              <a:t>S</a:t>
            </a:r>
            <a:r>
              <a:rPr lang="en-US" altLang="ko-KR" baseline="30000" dirty="0"/>
              <a:t>oftware </a:t>
            </a:r>
            <a:r>
              <a:rPr lang="en-US" altLang="ko-KR" baseline="30000" dirty="0">
                <a:solidFill>
                  <a:srgbClr val="FF0000"/>
                </a:solidFill>
              </a:rPr>
              <a:t>D</a:t>
            </a:r>
            <a:r>
              <a:rPr lang="en-US" altLang="ko-KR" baseline="30000" dirty="0"/>
              <a:t>evelopment </a:t>
            </a:r>
            <a:r>
              <a:rPr lang="en-US" altLang="ko-KR" baseline="30000" dirty="0">
                <a:solidFill>
                  <a:srgbClr val="FF0000"/>
                </a:solidFill>
              </a:rPr>
              <a:t>L</a:t>
            </a:r>
            <a:r>
              <a:rPr lang="en-US" altLang="ko-KR" baseline="30000" dirty="0"/>
              <a:t>ife </a:t>
            </a:r>
            <a:r>
              <a:rPr lang="en-US" altLang="ko-KR" baseline="30000" dirty="0">
                <a:solidFill>
                  <a:srgbClr val="FF0000"/>
                </a:solidFill>
              </a:rPr>
              <a:t>C</a:t>
            </a:r>
            <a:r>
              <a:rPr lang="en-US" altLang="ko-KR" baseline="30000" dirty="0"/>
              <a:t>ycle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계획 단계에서 유지보수 단계에 이르기까지 일어나는 일련의 과정</a:t>
            </a:r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033845"/>
            <a:ext cx="6943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3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501</Words>
  <Application>Microsoft Office PowerPoint</Application>
  <PresentationFormat>화면 슬라이드 쇼(4:3)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YoonV YoonMyungjo100Std_OTF</vt:lpstr>
      <vt:lpstr>맑은 고딕</vt:lpstr>
      <vt:lpstr>Arial</vt:lpstr>
      <vt:lpstr>Wingdings</vt:lpstr>
      <vt:lpstr>Office 테마</vt:lpstr>
      <vt:lpstr>PowerPoint 프레젠테이션</vt:lpstr>
      <vt:lpstr>1. 프로그램과 소프트웨어</vt:lpstr>
      <vt:lpstr>2. 소프트웨어의 특징</vt:lpstr>
      <vt:lpstr>3. 소프트웨어 개발의 어려움(1)</vt:lpstr>
      <vt:lpstr>3. 소프트웨어 개발의 어려움(2)</vt:lpstr>
      <vt:lpstr>3. 소프트웨어 개발의 어려움(3)</vt:lpstr>
      <vt:lpstr>Section 02  공학과 소프트웨어 공학의 이해</vt:lpstr>
      <vt:lpstr>1. 공학</vt:lpstr>
      <vt:lpstr>2. 소프트웨어 개발 과정</vt:lpstr>
      <vt:lpstr>3. 소프트웨어 공학</vt:lpstr>
      <vt:lpstr>Section 03  소프트웨어 개발 단계의 소개</vt:lpstr>
      <vt:lpstr>1. 소프트웨어 개발 단계</vt:lpstr>
      <vt:lpstr>2. 계획/요구분석 단계</vt:lpstr>
      <vt:lpstr>3. 설계/구현 단계</vt:lpstr>
      <vt:lpstr>4. 테스트/유지보수 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이 소영</cp:lastModifiedBy>
  <cp:revision>10</cp:revision>
  <dcterms:created xsi:type="dcterms:W3CDTF">2017-12-31T06:18:26Z</dcterms:created>
  <dcterms:modified xsi:type="dcterms:W3CDTF">2019-03-05T14:04:15Z</dcterms:modified>
</cp:coreProperties>
</file>