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1" r:id="rId4"/>
    <p:sldId id="257" r:id="rId5"/>
    <p:sldId id="276" r:id="rId6"/>
    <p:sldId id="277" r:id="rId7"/>
    <p:sldId id="262" r:id="rId8"/>
    <p:sldId id="272" r:id="rId9"/>
    <p:sldId id="275" r:id="rId10"/>
    <p:sldId id="278" r:id="rId11"/>
    <p:sldId id="265" r:id="rId12"/>
    <p:sldId id="268" r:id="rId13"/>
    <p:sldId id="280" r:id="rId14"/>
    <p:sldId id="281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8"/>
    <a:srgbClr val="FFFF00"/>
    <a:srgbClr val="F2F0B0"/>
    <a:srgbClr val="96C16B"/>
    <a:srgbClr val="27C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46B79-608B-4C82-8775-36A98907B54F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2A41-B823-492B-81AA-A9B4EA301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327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20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49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20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928992" cy="86409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25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2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7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80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02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60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9979-45DC-4CC9-A6E8-B7776719D2F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91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F9979-45DC-4CC9-A6E8-B7776719D2FA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19A3A-DB88-45FE-B4EA-5A7A19CA0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49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scokrblog.com/40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424936" cy="1470025"/>
          </a:xfrm>
        </p:spPr>
        <p:txBody>
          <a:bodyPr>
            <a:normAutofit fontScale="90000"/>
          </a:bodyPr>
          <a:lstStyle/>
          <a:p>
            <a:r>
              <a:rPr lang="ko-KR" altLang="en-US" sz="6600" dirty="0" smtClean="0">
                <a:solidFill>
                  <a:schemeClr val="accent6">
                    <a:lumMod val="75000"/>
                  </a:schemeClr>
                </a:solidFill>
              </a:rPr>
              <a:t>제품 소프트웨어 </a:t>
            </a:r>
            <a:r>
              <a:rPr lang="ko-KR" altLang="en-US" sz="6600" dirty="0" err="1" smtClean="0">
                <a:solidFill>
                  <a:schemeClr val="accent6">
                    <a:lumMod val="75000"/>
                  </a:schemeClr>
                </a:solidFill>
              </a:rPr>
              <a:t>패키징</a:t>
            </a:r>
            <a:endParaRPr lang="ko-KR" altLang="en-US" sz="6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548384" y="2060848"/>
            <a:ext cx="64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1513488" y="3681028"/>
            <a:ext cx="64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 설명선 5"/>
          <p:cNvSpPr/>
          <p:nvPr/>
        </p:nvSpPr>
        <p:spPr>
          <a:xfrm>
            <a:off x="3635896" y="4077072"/>
            <a:ext cx="4896544" cy="2304256"/>
          </a:xfrm>
          <a:prstGeom prst="wedgeRectCallout">
            <a:avLst>
              <a:gd name="adj1" fmla="val -29156"/>
              <a:gd name="adj2" fmla="val -81038"/>
            </a:avLst>
          </a:prstGeom>
          <a:noFill/>
          <a:ln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0" rIns="91440" bIns="36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개발이 완료된 제품 소프트웨어를 고객에게 전달하기 위한 형태로 </a:t>
            </a:r>
            <a:r>
              <a:rPr lang="ko-KR" altLang="en-US" sz="1600" b="1" u="sng" dirty="0" err="1" smtClean="0">
                <a:solidFill>
                  <a:srgbClr val="FF0000"/>
                </a:solidFill>
              </a:rPr>
              <a:t>패키징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하고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설치와 사용에 필요한 제반 절차 및 환경 등 전체 내용을 포함하는 </a:t>
            </a:r>
            <a:r>
              <a:rPr lang="ko-KR" altLang="en-US" sz="1600" b="1" u="sng" dirty="0" smtClean="0">
                <a:solidFill>
                  <a:srgbClr val="FF0000"/>
                </a:solidFill>
              </a:rPr>
              <a:t>매뉴얼을 작성</a:t>
            </a:r>
            <a:r>
              <a:rPr lang="ko-KR" altLang="en-US" sz="1600" dirty="0" smtClean="0">
                <a:solidFill>
                  <a:schemeClr val="tx1"/>
                </a:solidFill>
              </a:rPr>
              <a:t>하며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제품 소프트웨어에 대한 패치 개발과 업그레이드를 위해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버전관리</a:t>
            </a:r>
            <a:r>
              <a:rPr lang="ko-KR" altLang="en-US" sz="1600" dirty="0" smtClean="0">
                <a:solidFill>
                  <a:schemeClr val="tx1"/>
                </a:solidFill>
              </a:rPr>
              <a:t>를 수행하는 능력이다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48384" y="4221088"/>
            <a:ext cx="2040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2001020209_16v4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208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2-3. </a:t>
            </a:r>
            <a:r>
              <a:rPr lang="ko-KR" altLang="en-US" sz="2800" dirty="0" smtClean="0"/>
              <a:t>제품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소프트웨어 매뉴얼의 배포용 미디어 제작</a:t>
            </a:r>
            <a:endParaRPr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1412776"/>
            <a:ext cx="5832648" cy="1944216"/>
          </a:xfrm>
          <a:prstGeom prst="rect">
            <a:avLst/>
          </a:prstGeom>
          <a:noFill/>
          <a:ln w="38100">
            <a:solidFill>
              <a:srgbClr val="FF993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59" y="3759423"/>
            <a:ext cx="2520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spc="-150" dirty="0" smtClean="0">
                <a:solidFill>
                  <a:prstClr val="black"/>
                </a:solidFill>
              </a:rPr>
              <a:t>※  </a:t>
            </a:r>
            <a:r>
              <a:rPr lang="ko-KR" altLang="en-US" sz="2400" b="1" spc="-150" dirty="0" smtClean="0">
                <a:solidFill>
                  <a:prstClr val="black"/>
                </a:solidFill>
              </a:rPr>
              <a:t>온라인 미디어</a:t>
            </a:r>
            <a:endParaRPr kumimoji="0" lang="ko-KR" altLang="en-US" sz="2400" b="1" spc="-15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35695" y="4286709"/>
            <a:ext cx="5841979" cy="1086507"/>
          </a:xfrm>
          <a:prstGeom prst="rect">
            <a:avLst/>
          </a:prstGeom>
          <a:noFill/>
          <a:ln w="3810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0" lang="ko-KR" altLang="en-US" sz="18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제품의 업그레이드나 패치 버전 등을 만들어 </a:t>
            </a:r>
            <a:endParaRPr kumimoji="0" lang="en-US" altLang="ko-KR" sz="18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>
              <a:lnSpc>
                <a:spcPct val="150000"/>
              </a:lnSpc>
            </a:pPr>
            <a:r>
              <a:rPr kumimoji="0" lang="ko-KR" altLang="en-US" sz="18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배포하여 제품의 지원을 계속한다</a:t>
            </a:r>
            <a:r>
              <a:rPr kumimoji="0" lang="en-US" altLang="ko-KR" sz="18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555" y="924109"/>
            <a:ext cx="314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b="1" spc="-150" dirty="0" smtClean="0">
                <a:solidFill>
                  <a:prstClr val="black"/>
                </a:solidFill>
                <a:latin typeface="맑은 고딕"/>
                <a:ea typeface="맑은 고딕"/>
              </a:rPr>
              <a:t>※ </a:t>
            </a:r>
            <a:r>
              <a:rPr kumimoji="0" lang="ko-KR" altLang="en-US" sz="2400" b="1" spc="-150" dirty="0" smtClean="0">
                <a:solidFill>
                  <a:prstClr val="black"/>
                </a:solidFill>
                <a:latin typeface="맑은 고딕"/>
                <a:ea typeface="맑은 고딕"/>
              </a:rPr>
              <a:t>오프라인 미디어</a:t>
            </a:r>
            <a:endParaRPr kumimoji="0" lang="ko-KR" altLang="en-US" sz="2400" b="1" spc="-15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189111"/>
              </p:ext>
            </p:extLst>
          </p:nvPr>
        </p:nvGraphicFramePr>
        <p:xfrm>
          <a:off x="1995394" y="1502785"/>
          <a:ext cx="5456926" cy="1721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6926"/>
              </a:tblGrid>
              <a:tr h="573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CD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와 같은 오프라인 상으로 배포가 가능하도록 제작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</a:tr>
              <a:tr h="573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CD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에는 반드시 고유의 시리얼 넘버를 등록 관리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</a:tr>
              <a:tr h="5738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u="sng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매뉴얼은 설치 매뉴얼과 사용자 매뉴얼이 전부 포함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9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6084168" y="3377480"/>
            <a:ext cx="3059832" cy="2529448"/>
            <a:chOff x="2987824" y="4293096"/>
            <a:chExt cx="3294366" cy="2529448"/>
          </a:xfrm>
        </p:grpSpPr>
        <p:pic>
          <p:nvPicPr>
            <p:cNvPr id="15" name="Picture 20" descr="https://jessgroopman.files.wordpress.com/2014/02/istock_iotpost_interoperability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4293096"/>
              <a:ext cx="3294366" cy="2529448"/>
            </a:xfrm>
            <a:prstGeom prst="rect">
              <a:avLst/>
            </a:prstGeom>
            <a:noFill/>
          </p:spPr>
        </p:pic>
        <p:sp>
          <p:nvSpPr>
            <p:cNvPr id="16" name="타원 15"/>
            <p:cNvSpPr/>
            <p:nvPr/>
          </p:nvSpPr>
          <p:spPr>
            <a:xfrm>
              <a:off x="3564544" y="4293096"/>
              <a:ext cx="2049029" cy="1656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98610" y="2408691"/>
            <a:ext cx="80618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spc="-150" dirty="0" smtClean="0">
                <a:solidFill>
                  <a:srgbClr val="000099"/>
                </a:solidFill>
              </a:rPr>
              <a:t>제</a:t>
            </a:r>
            <a:r>
              <a:rPr lang="ko-KR" altLang="en-US" sz="4800" spc="-150" dirty="0" smtClean="0">
                <a:solidFill>
                  <a:prstClr val="black"/>
                </a:solidFill>
              </a:rPr>
              <a:t>품 </a:t>
            </a:r>
            <a:r>
              <a:rPr lang="ko-KR" altLang="en-US" sz="7200" b="1" spc="-150" dirty="0" smtClean="0">
                <a:solidFill>
                  <a:srgbClr val="000099"/>
                </a:solidFill>
              </a:rPr>
              <a:t>소</a:t>
            </a:r>
            <a:r>
              <a:rPr lang="ko-KR" altLang="en-US" sz="4800" spc="-150" dirty="0" smtClean="0">
                <a:solidFill>
                  <a:prstClr val="black"/>
                </a:solidFill>
              </a:rPr>
              <a:t>프트웨어 </a:t>
            </a:r>
            <a:r>
              <a:rPr lang="ko-KR" altLang="en-US" sz="7200" b="1" spc="-150" dirty="0" smtClean="0">
                <a:solidFill>
                  <a:srgbClr val="000099"/>
                </a:solidFill>
              </a:rPr>
              <a:t>버</a:t>
            </a:r>
            <a:r>
              <a:rPr lang="ko-KR" altLang="en-US" sz="4800" spc="-150" dirty="0" smtClean="0">
                <a:solidFill>
                  <a:prstClr val="black"/>
                </a:solidFill>
              </a:rPr>
              <a:t>전관리</a:t>
            </a:r>
            <a:endParaRPr lang="ko-KR" altLang="en-US" sz="7200" spc="-150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61948" y="2006600"/>
            <a:ext cx="76104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27056" y="4104075"/>
            <a:ext cx="77173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508045" y="460362"/>
            <a:ext cx="1483473" cy="1483473"/>
            <a:chOff x="293659" y="2393885"/>
            <a:chExt cx="1483473" cy="1483473"/>
          </a:xfrm>
        </p:grpSpPr>
        <p:pic>
          <p:nvPicPr>
            <p:cNvPr id="13" name="Picture 7" descr="Ball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659" y="2393885"/>
              <a:ext cx="1483473" cy="1483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/>
            <p:cNvSpPr/>
            <p:nvPr/>
          </p:nvSpPr>
          <p:spPr>
            <a:xfrm>
              <a:off x="656565" y="2548352"/>
              <a:ext cx="59321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3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슬라이드 번호 개체 틀 1"/>
          <p:cNvSpPr txBox="1">
            <a:spLocks/>
          </p:cNvSpPr>
          <p:nvPr/>
        </p:nvSpPr>
        <p:spPr>
          <a:xfrm>
            <a:off x="8307415" y="6579350"/>
            <a:ext cx="783450" cy="23011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67AE1B-50EA-4CAC-B602-759B1751540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5960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856984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3-1. </a:t>
            </a:r>
            <a:r>
              <a:rPr lang="ko-KR" altLang="en-US" dirty="0" smtClean="0"/>
              <a:t>제품 소프트웨어 </a:t>
            </a:r>
            <a:r>
              <a:rPr lang="ko-KR" altLang="en-US" dirty="0" err="1" smtClean="0"/>
              <a:t>패키징의</a:t>
            </a:r>
            <a:r>
              <a:rPr lang="ko-KR" altLang="en-US" dirty="0" smtClean="0"/>
              <a:t> 형상 관리</a:t>
            </a:r>
            <a:r>
              <a:rPr lang="en-US" altLang="ko-KR" sz="2200" dirty="0" smtClean="0"/>
              <a:t>(</a:t>
            </a:r>
            <a:r>
              <a:rPr lang="ko-KR" altLang="en-US" sz="2200" dirty="0" smtClean="0"/>
              <a:t>버전관리</a:t>
            </a:r>
            <a:r>
              <a:rPr lang="en-US" altLang="ko-KR" sz="2200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57265" y="6579350"/>
            <a:ext cx="2133600" cy="230110"/>
          </a:xfrm>
        </p:spPr>
        <p:txBody>
          <a:bodyPr/>
          <a:lstStyle/>
          <a:p>
            <a:pPr algn="r"/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 algn="r"/>
              <a:t>12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905229" y="1124744"/>
            <a:ext cx="4770530" cy="4449722"/>
            <a:chOff x="71500" y="1499558"/>
            <a:chExt cx="4770530" cy="4449722"/>
          </a:xfrm>
        </p:grpSpPr>
        <p:sp>
          <p:nvSpPr>
            <p:cNvPr id="20" name="직사각형 19"/>
            <p:cNvSpPr/>
            <p:nvPr/>
          </p:nvSpPr>
          <p:spPr>
            <a:xfrm>
              <a:off x="71500" y="1499558"/>
              <a:ext cx="4725525" cy="4449722"/>
            </a:xfrm>
            <a:prstGeom prst="rect">
              <a:avLst/>
            </a:prstGeom>
            <a:noFill/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AutoShape 2"/>
            <p:cNvSpPr>
              <a:spLocks noChangeArrowheads="1"/>
            </p:cNvSpPr>
            <p:nvPr/>
          </p:nvSpPr>
          <p:spPr bwMode="auto">
            <a:xfrm>
              <a:off x="1550510" y="1580567"/>
              <a:ext cx="1730375" cy="1352550"/>
            </a:xfrm>
            <a:prstGeom prst="hexagon">
              <a:avLst>
                <a:gd name="adj" fmla="val 31984"/>
                <a:gd name="vf" fmla="val 115470"/>
              </a:avLst>
            </a:prstGeom>
            <a:solidFill>
              <a:srgbClr val="FFFFCC"/>
            </a:solidFill>
            <a:ln w="22225" algn="ctr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sp>
          <p:nvSpPr>
            <p:cNvPr id="26" name="AutoShape 3"/>
            <p:cNvSpPr>
              <a:spLocks noChangeArrowheads="1"/>
            </p:cNvSpPr>
            <p:nvPr/>
          </p:nvSpPr>
          <p:spPr bwMode="auto">
            <a:xfrm>
              <a:off x="1560035" y="3077579"/>
              <a:ext cx="1730375" cy="1352550"/>
            </a:xfrm>
            <a:prstGeom prst="hexagon">
              <a:avLst>
                <a:gd name="adj" fmla="val 31984"/>
                <a:gd name="vf" fmla="val 115470"/>
              </a:avLst>
            </a:prstGeom>
            <a:solidFill>
              <a:srgbClr val="002060"/>
            </a:solidFill>
            <a:ln w="22225" algn="ctr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AutoShape 4"/>
            <p:cNvSpPr>
              <a:spLocks noChangeArrowheads="1"/>
            </p:cNvSpPr>
            <p:nvPr/>
          </p:nvSpPr>
          <p:spPr bwMode="auto">
            <a:xfrm>
              <a:off x="2930047" y="2321929"/>
              <a:ext cx="1730375" cy="1352550"/>
            </a:xfrm>
            <a:prstGeom prst="hexagon">
              <a:avLst>
                <a:gd name="adj" fmla="val 31984"/>
                <a:gd name="vf" fmla="val 115470"/>
              </a:avLst>
            </a:prstGeom>
            <a:solidFill>
              <a:srgbClr val="CCECFF"/>
            </a:solidFill>
            <a:ln w="22225" algn="ctr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sp>
          <p:nvSpPr>
            <p:cNvPr id="28" name="AutoShape 5"/>
            <p:cNvSpPr>
              <a:spLocks noChangeArrowheads="1"/>
            </p:cNvSpPr>
            <p:nvPr/>
          </p:nvSpPr>
          <p:spPr bwMode="auto">
            <a:xfrm>
              <a:off x="163035" y="2321929"/>
              <a:ext cx="1730375" cy="1352550"/>
            </a:xfrm>
            <a:prstGeom prst="hexagon">
              <a:avLst>
                <a:gd name="adj" fmla="val 31984"/>
                <a:gd name="vf" fmla="val 115470"/>
              </a:avLst>
            </a:prstGeom>
            <a:solidFill>
              <a:srgbClr val="CCECFF"/>
            </a:solidFill>
            <a:ln w="22225" algn="ctr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sp>
          <p:nvSpPr>
            <p:cNvPr id="29" name="AutoShape 6"/>
            <p:cNvSpPr>
              <a:spLocks noChangeArrowheads="1"/>
            </p:cNvSpPr>
            <p:nvPr/>
          </p:nvSpPr>
          <p:spPr bwMode="auto">
            <a:xfrm>
              <a:off x="163035" y="3839579"/>
              <a:ext cx="1730375" cy="1352550"/>
            </a:xfrm>
            <a:prstGeom prst="hexagon">
              <a:avLst>
                <a:gd name="adj" fmla="val 31984"/>
                <a:gd name="vf" fmla="val 115470"/>
              </a:avLst>
            </a:prstGeom>
            <a:solidFill>
              <a:srgbClr val="FFFFCC"/>
            </a:solidFill>
            <a:ln w="22225" algn="ctr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sp>
          <p:nvSpPr>
            <p:cNvPr id="30" name="AutoShape 7"/>
            <p:cNvSpPr>
              <a:spLocks noChangeArrowheads="1"/>
            </p:cNvSpPr>
            <p:nvPr/>
          </p:nvSpPr>
          <p:spPr bwMode="auto">
            <a:xfrm>
              <a:off x="2931635" y="3839579"/>
              <a:ext cx="1730375" cy="1352550"/>
            </a:xfrm>
            <a:prstGeom prst="hexagon">
              <a:avLst>
                <a:gd name="adj" fmla="val 31984"/>
                <a:gd name="vf" fmla="val 115470"/>
              </a:avLst>
            </a:prstGeom>
            <a:solidFill>
              <a:srgbClr val="FFFFCC"/>
            </a:solidFill>
            <a:ln w="22225" algn="ctr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sp>
          <p:nvSpPr>
            <p:cNvPr id="31" name="AutoShape 8"/>
            <p:cNvSpPr>
              <a:spLocks noChangeArrowheads="1"/>
            </p:cNvSpPr>
            <p:nvPr/>
          </p:nvSpPr>
          <p:spPr bwMode="auto">
            <a:xfrm>
              <a:off x="1569560" y="4552367"/>
              <a:ext cx="1730375" cy="1352550"/>
            </a:xfrm>
            <a:prstGeom prst="hexagon">
              <a:avLst>
                <a:gd name="adj" fmla="val 31984"/>
                <a:gd name="vf" fmla="val 115470"/>
              </a:avLst>
            </a:prstGeom>
            <a:solidFill>
              <a:srgbClr val="CCECFF"/>
            </a:solidFill>
            <a:ln w="22225" algn="ctr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sp>
          <p:nvSpPr>
            <p:cNvPr id="32" name="Text Box 26"/>
            <p:cNvSpPr txBox="1">
              <a:spLocks noChangeArrowheads="1"/>
            </p:cNvSpPr>
            <p:nvPr/>
          </p:nvSpPr>
          <p:spPr bwMode="auto">
            <a:xfrm>
              <a:off x="1678159" y="1673805"/>
              <a:ext cx="1475084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u="sng" dirty="0" smtClean="0">
                  <a:solidFill>
                    <a:srgbClr val="FF0000"/>
                  </a:solidFill>
                  <a:latin typeface="Arial Black" pitchFamily="34" charset="0"/>
                </a:rPr>
                <a:t>형상관리의 목적은</a:t>
              </a:r>
              <a:endParaRPr kumimoji="1" lang="en-US" altLang="ko-KR" sz="1200" b="1" u="sng" dirty="0" smtClean="0">
                <a:solidFill>
                  <a:srgbClr val="FF0000"/>
                </a:solidFill>
                <a:latin typeface="Arial Black" pitchFamily="34" charset="0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u="sng" dirty="0" smtClean="0">
                  <a:solidFill>
                    <a:srgbClr val="FF0000"/>
                  </a:solidFill>
                  <a:latin typeface="Arial Black" pitchFamily="34" charset="0"/>
                </a:rPr>
                <a:t>배포된 </a:t>
              </a:r>
              <a:r>
                <a:rPr kumimoji="1" lang="en-US" altLang="ko-KR" sz="1200" b="1" u="sng" dirty="0" smtClean="0">
                  <a:solidFill>
                    <a:srgbClr val="FF0000"/>
                  </a:solidFill>
                  <a:latin typeface="Arial Black" pitchFamily="34" charset="0"/>
                </a:rPr>
                <a:t>SW</a:t>
              </a:r>
              <a:r>
                <a:rPr kumimoji="1" lang="ko-KR" altLang="en-US" sz="1200" b="1" u="sng" dirty="0" smtClean="0">
                  <a:solidFill>
                    <a:srgbClr val="FF0000"/>
                  </a:solidFill>
                  <a:latin typeface="Arial Black" pitchFamily="34" charset="0"/>
                </a:rPr>
                <a:t>의 변경</a:t>
              </a:r>
              <a:endParaRPr kumimoji="1" lang="en-US" altLang="ko-KR" sz="1200" b="1" u="sng" dirty="0" smtClean="0">
                <a:solidFill>
                  <a:srgbClr val="FF0000"/>
                </a:solidFill>
                <a:latin typeface="Arial Black" pitchFamily="34" charset="0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u="sng" dirty="0" smtClean="0">
                  <a:solidFill>
                    <a:srgbClr val="FF0000"/>
                  </a:solidFill>
                  <a:latin typeface="Arial Black" pitchFamily="34" charset="0"/>
                </a:rPr>
                <a:t>내용을 관리하기 </a:t>
              </a:r>
              <a:endParaRPr kumimoji="1" lang="en-US" altLang="ko-KR" sz="1200" b="1" u="sng" dirty="0" smtClean="0">
                <a:solidFill>
                  <a:srgbClr val="FF0000"/>
                </a:solidFill>
                <a:latin typeface="Arial Black" pitchFamily="34" charset="0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u="sng" dirty="0" smtClean="0">
                  <a:solidFill>
                    <a:srgbClr val="FF0000"/>
                  </a:solidFill>
                  <a:latin typeface="Arial Black" pitchFamily="34" charset="0"/>
                </a:rPr>
                <a:t>위함이다</a:t>
              </a:r>
              <a:endParaRPr kumimoji="1" lang="en-US" altLang="ko-KR" sz="1200" b="1" u="sng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33" name="Text Box 27"/>
            <p:cNvSpPr txBox="1">
              <a:spLocks noChangeArrowheads="1"/>
            </p:cNvSpPr>
            <p:nvPr/>
          </p:nvSpPr>
          <p:spPr bwMode="auto">
            <a:xfrm>
              <a:off x="3390115" y="2483895"/>
              <a:ext cx="851515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dirty="0" smtClean="0">
                  <a:latin typeface="Arial Black" pitchFamily="34" charset="0"/>
                </a:rPr>
                <a:t>불필요한</a:t>
              </a:r>
              <a:endParaRPr kumimoji="1" lang="en-US" altLang="ko-KR" sz="1200" b="1" dirty="0">
                <a:latin typeface="Arial Black" pitchFamily="34" charset="0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dirty="0" smtClean="0">
                  <a:latin typeface="Arial Black" pitchFamily="34" charset="0"/>
                </a:rPr>
                <a:t>소스 수정</a:t>
              </a:r>
              <a:endParaRPr kumimoji="1" lang="en-US" altLang="ko-KR" sz="1200" b="1" dirty="0" smtClean="0">
                <a:latin typeface="Arial Black" pitchFamily="34" charset="0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dirty="0" smtClean="0">
                  <a:latin typeface="Arial Black" pitchFamily="34" charset="0"/>
                </a:rPr>
                <a:t>제</a:t>
              </a:r>
              <a:r>
                <a:rPr kumimoji="1" lang="ko-KR" altLang="en-US" sz="1200" b="1" dirty="0">
                  <a:latin typeface="Arial Black" pitchFamily="34" charset="0"/>
                </a:rPr>
                <a:t>한</a:t>
              </a:r>
              <a:endParaRPr kumimoji="1" lang="en-US" altLang="ko-KR" sz="1200" b="1" dirty="0" smtClean="0">
                <a:latin typeface="Arial Black" pitchFamily="34" charset="0"/>
              </a:endParaRPr>
            </a:p>
          </p:txBody>
        </p:sp>
        <p:sp>
          <p:nvSpPr>
            <p:cNvPr id="34" name="Text Box 28"/>
            <p:cNvSpPr txBox="1">
              <a:spLocks noChangeArrowheads="1"/>
            </p:cNvSpPr>
            <p:nvPr/>
          </p:nvSpPr>
          <p:spPr bwMode="auto">
            <a:xfrm>
              <a:off x="289681" y="2618910"/>
              <a:ext cx="1518364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u="sng" dirty="0" smtClean="0">
                  <a:solidFill>
                    <a:srgbClr val="FF0000"/>
                  </a:solidFill>
                  <a:latin typeface="Arial Black" pitchFamily="34" charset="0"/>
                </a:rPr>
                <a:t>에러가 발생했을 때</a:t>
              </a:r>
              <a:endParaRPr kumimoji="1" lang="en-US" altLang="ko-KR" sz="1200" b="1" u="sng" dirty="0" smtClean="0">
                <a:solidFill>
                  <a:srgbClr val="FF0000"/>
                </a:solidFill>
                <a:latin typeface="Arial Black" pitchFamily="34" charset="0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u="sng" dirty="0" smtClean="0">
                  <a:solidFill>
                    <a:srgbClr val="FF0000"/>
                  </a:solidFill>
                  <a:latin typeface="Arial Black" pitchFamily="34" charset="0"/>
                </a:rPr>
                <a:t>빠른 시간 내에</a:t>
              </a:r>
              <a:endParaRPr kumimoji="1" lang="en-US" altLang="ko-KR" sz="1200" b="1" u="sng" dirty="0" smtClean="0">
                <a:solidFill>
                  <a:srgbClr val="FF0000"/>
                </a:solidFill>
                <a:latin typeface="Arial Black" pitchFamily="34" charset="0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u="sng" dirty="0" smtClean="0">
                  <a:solidFill>
                    <a:srgbClr val="FF0000"/>
                  </a:solidFill>
                  <a:latin typeface="Arial Black" pitchFamily="34" charset="0"/>
                </a:rPr>
                <a:t>복구가 가능하다</a:t>
              </a:r>
              <a:endParaRPr kumimoji="1" lang="en-US" altLang="ko-KR" sz="1200" b="1" u="sng" dirty="0" smtClean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35" name="Text Box 29"/>
            <p:cNvSpPr txBox="1">
              <a:spLocks noChangeArrowheads="1"/>
            </p:cNvSpPr>
            <p:nvPr/>
          </p:nvSpPr>
          <p:spPr bwMode="auto">
            <a:xfrm>
              <a:off x="2875925" y="4156628"/>
              <a:ext cx="1774845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dirty="0" smtClean="0">
                  <a:latin typeface="Arial Black" pitchFamily="34" charset="0"/>
                </a:rPr>
                <a:t>제품 </a:t>
              </a:r>
              <a:r>
                <a:rPr kumimoji="1" lang="en-US" altLang="ko-KR" sz="1200" b="1" dirty="0" smtClean="0">
                  <a:latin typeface="Arial Black" pitchFamily="34" charset="0"/>
                </a:rPr>
                <a:t>SW</a:t>
              </a:r>
              <a:r>
                <a:rPr kumimoji="1" lang="ko-KR" altLang="en-US" sz="1200" b="1" dirty="0" smtClean="0">
                  <a:latin typeface="Arial Black" pitchFamily="34" charset="0"/>
                </a:rPr>
                <a:t>가</a:t>
              </a:r>
              <a:endParaRPr kumimoji="1" lang="en-US" altLang="ko-KR" sz="1200" b="1" dirty="0" smtClean="0">
                <a:latin typeface="Arial Black" pitchFamily="34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dirty="0" smtClean="0">
                  <a:latin typeface="Arial Black" pitchFamily="34" charset="0"/>
                </a:rPr>
                <a:t>지속적으로 변경되는데</a:t>
              </a:r>
              <a:endParaRPr kumimoji="1" lang="en-US" altLang="ko-KR" sz="1200" b="1" dirty="0" smtClean="0">
                <a:latin typeface="Arial Black" pitchFamily="34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dirty="0" smtClean="0">
                  <a:latin typeface="Arial Black" pitchFamily="34" charset="0"/>
                </a:rPr>
                <a:t>개발통제가 중요하다</a:t>
              </a:r>
              <a:endParaRPr kumimoji="1" lang="en-US" altLang="ko-KR" sz="1200" b="1" dirty="0">
                <a:latin typeface="Arial Black" pitchFamily="34" charset="0"/>
              </a:endParaRPr>
            </a:p>
          </p:txBody>
        </p:sp>
        <p:sp>
          <p:nvSpPr>
            <p:cNvPr id="36" name="Text Box 30"/>
            <p:cNvSpPr txBox="1">
              <a:spLocks noChangeArrowheads="1"/>
            </p:cNvSpPr>
            <p:nvPr/>
          </p:nvSpPr>
          <p:spPr bwMode="auto">
            <a:xfrm>
              <a:off x="315326" y="3969060"/>
              <a:ext cx="1467068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u="sng" dirty="0" smtClean="0">
                  <a:solidFill>
                    <a:srgbClr val="FF0000"/>
                  </a:solidFill>
                  <a:latin typeface="Arial Black" pitchFamily="34" charset="0"/>
                </a:rPr>
                <a:t>형상관리가 잘되면</a:t>
              </a:r>
              <a:endParaRPr kumimoji="1" lang="en-US" altLang="ko-KR" sz="1200" b="1" u="sng" dirty="0" smtClean="0">
                <a:solidFill>
                  <a:srgbClr val="FF0000"/>
                </a:solidFill>
                <a:latin typeface="Arial Black" pitchFamily="34" charset="0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u="sng" dirty="0" err="1" smtClean="0">
                  <a:solidFill>
                    <a:srgbClr val="FF0000"/>
                  </a:solidFill>
                  <a:latin typeface="Arial Black" pitchFamily="34" charset="0"/>
                </a:rPr>
                <a:t>배포판의</a:t>
              </a:r>
              <a:r>
                <a:rPr kumimoji="1" lang="ko-KR" altLang="en-US" sz="1200" b="1" u="sng" dirty="0" smtClean="0">
                  <a:solidFill>
                    <a:srgbClr val="FF0000"/>
                  </a:solidFill>
                  <a:latin typeface="Arial Black" pitchFamily="34" charset="0"/>
                </a:rPr>
                <a:t> 버그 및</a:t>
              </a:r>
              <a:endParaRPr kumimoji="1" lang="en-US" altLang="ko-KR" sz="1200" b="1" u="sng" dirty="0" smtClean="0">
                <a:solidFill>
                  <a:srgbClr val="FF0000"/>
                </a:solidFill>
                <a:latin typeface="Arial Black" pitchFamily="34" charset="0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u="sng" dirty="0" smtClean="0">
                  <a:solidFill>
                    <a:srgbClr val="FF0000"/>
                  </a:solidFill>
                  <a:latin typeface="Arial Black" pitchFamily="34" charset="0"/>
                </a:rPr>
                <a:t>수정에 대한 추적</a:t>
              </a:r>
              <a:endParaRPr kumimoji="1" lang="en-US" altLang="ko-KR" sz="1200" b="1" u="sng" dirty="0" smtClean="0">
                <a:solidFill>
                  <a:srgbClr val="FF0000"/>
                </a:solidFill>
                <a:latin typeface="Arial Black" pitchFamily="34" charset="0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u="sng" dirty="0" smtClean="0">
                  <a:solidFill>
                    <a:srgbClr val="FF0000"/>
                  </a:solidFill>
                  <a:latin typeface="Arial Black" pitchFamily="34" charset="0"/>
                </a:rPr>
                <a:t>용</a:t>
              </a:r>
              <a:r>
                <a:rPr kumimoji="1" lang="ko-KR" altLang="en-US" sz="1200" b="1" u="sng" dirty="0">
                  <a:solidFill>
                    <a:srgbClr val="FF0000"/>
                  </a:solidFill>
                  <a:latin typeface="Arial Black" pitchFamily="34" charset="0"/>
                </a:rPr>
                <a:t>이</a:t>
              </a:r>
              <a:endParaRPr kumimoji="1" lang="en-US" altLang="ko-KR" sz="1200" b="1" u="sng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1675564" y="4689140"/>
              <a:ext cx="1518364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u="sng" dirty="0" smtClean="0">
                  <a:solidFill>
                    <a:srgbClr val="FF0000"/>
                  </a:solidFill>
                  <a:latin typeface="Arial Black" pitchFamily="34" charset="0"/>
                </a:rPr>
                <a:t>이전버전이나 </a:t>
              </a:r>
              <a:endParaRPr kumimoji="1" lang="en-US" altLang="ko-KR" sz="1200" b="1" u="sng" dirty="0" smtClean="0">
                <a:solidFill>
                  <a:srgbClr val="FF0000"/>
                </a:solidFill>
                <a:latin typeface="Arial Black" pitchFamily="34" charset="0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u="sng" dirty="0" err="1" smtClean="0">
                  <a:solidFill>
                    <a:srgbClr val="FF0000"/>
                  </a:solidFill>
                  <a:latin typeface="Arial Black" pitchFamily="34" charset="0"/>
                </a:rPr>
                <a:t>새버전에</a:t>
              </a:r>
              <a:r>
                <a:rPr kumimoji="1" lang="ko-KR" altLang="en-US" sz="1200" b="1" u="sng" dirty="0" smtClean="0">
                  <a:solidFill>
                    <a:srgbClr val="FF0000"/>
                  </a:solidFill>
                  <a:latin typeface="Arial Black" pitchFamily="34" charset="0"/>
                </a:rPr>
                <a:t> 대한 정보</a:t>
              </a:r>
              <a:endParaRPr kumimoji="1" lang="en-US" altLang="ko-KR" sz="1200" b="1" u="sng" dirty="0" smtClean="0">
                <a:solidFill>
                  <a:srgbClr val="FF0000"/>
                </a:solidFill>
                <a:latin typeface="Arial Black" pitchFamily="34" charset="0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u="sng" dirty="0" smtClean="0">
                  <a:solidFill>
                    <a:srgbClr val="FF0000"/>
                  </a:solidFill>
                  <a:latin typeface="Arial Black" pitchFamily="34" charset="0"/>
                </a:rPr>
                <a:t>접근이 가능하여 </a:t>
              </a:r>
              <a:endParaRPr kumimoji="1" lang="en-US" altLang="ko-KR" sz="1200" b="1" u="sng" dirty="0" smtClean="0">
                <a:solidFill>
                  <a:srgbClr val="FF0000"/>
                </a:solidFill>
                <a:latin typeface="Arial Black" pitchFamily="34" charset="0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u="sng" dirty="0" err="1" smtClean="0">
                  <a:solidFill>
                    <a:srgbClr val="FF0000"/>
                  </a:solidFill>
                  <a:latin typeface="Arial Black" pitchFamily="34" charset="0"/>
                </a:rPr>
                <a:t>배포판들</a:t>
              </a:r>
              <a:r>
                <a:rPr kumimoji="1" lang="ko-KR" altLang="en-US" sz="1200" b="1" u="sng" dirty="0" smtClean="0">
                  <a:solidFill>
                    <a:srgbClr val="FF0000"/>
                  </a:solidFill>
                  <a:latin typeface="Arial Black" pitchFamily="34" charset="0"/>
                </a:rPr>
                <a:t> 관리용이</a:t>
              </a:r>
              <a:endParaRPr kumimoji="1" lang="en-US" altLang="ko-KR" sz="1200" b="1" u="sng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38" name="Text Box 33"/>
            <p:cNvSpPr txBox="1">
              <a:spLocks noChangeArrowheads="1"/>
            </p:cNvSpPr>
            <p:nvPr/>
          </p:nvSpPr>
          <p:spPr bwMode="auto">
            <a:xfrm>
              <a:off x="1530676" y="3609856"/>
              <a:ext cx="1787669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500" b="1" dirty="0" err="1" smtClean="0">
                  <a:solidFill>
                    <a:srgbClr val="FFFF00"/>
                  </a:solidFill>
                  <a:latin typeface="Arial Black" pitchFamily="34" charset="0"/>
                </a:rPr>
                <a:t>패키징의</a:t>
              </a:r>
              <a:r>
                <a:rPr kumimoji="1" lang="ko-KR" altLang="en-US" sz="1500" b="1" dirty="0" smtClean="0">
                  <a:solidFill>
                    <a:srgbClr val="FFFF00"/>
                  </a:solidFill>
                  <a:latin typeface="Arial Black" pitchFamily="34" charset="0"/>
                </a:rPr>
                <a:t> 형상관리</a:t>
              </a:r>
              <a:endParaRPr kumimoji="1" lang="en-US" altLang="ko-KR" sz="1500" b="1" dirty="0" smtClean="0">
                <a:solidFill>
                  <a:srgbClr val="FFFF00"/>
                </a:solidFill>
                <a:latin typeface="Arial Black" pitchFamily="34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500" b="1" dirty="0" smtClean="0">
                  <a:solidFill>
                    <a:srgbClr val="FFFF00"/>
                  </a:solidFill>
                  <a:latin typeface="Arial Black" pitchFamily="34" charset="0"/>
                </a:rPr>
                <a:t>(</a:t>
              </a:r>
              <a:r>
                <a:rPr kumimoji="1" lang="ko-KR" altLang="en-US" sz="1500" b="1" dirty="0" smtClean="0">
                  <a:solidFill>
                    <a:srgbClr val="FFFF00"/>
                  </a:solidFill>
                  <a:latin typeface="Arial Black" pitchFamily="34" charset="0"/>
                </a:rPr>
                <a:t>버전관리</a:t>
              </a:r>
              <a:r>
                <a:rPr kumimoji="1" lang="en-US" altLang="ko-KR" sz="1500" b="1" smtClean="0">
                  <a:solidFill>
                    <a:srgbClr val="FFFF00"/>
                  </a:solidFill>
                  <a:latin typeface="Arial Black" pitchFamily="34" charset="0"/>
                </a:rPr>
                <a:t>)</a:t>
              </a:r>
              <a:endParaRPr kumimoji="1" lang="en-US" altLang="ko-KR" sz="1500" b="1" dirty="0">
                <a:solidFill>
                  <a:srgbClr val="FFFF00"/>
                </a:solidFill>
                <a:latin typeface="Arial Black" pitchFamily="34" charset="0"/>
              </a:endParaRPr>
            </a:p>
          </p:txBody>
        </p:sp>
        <p:sp>
          <p:nvSpPr>
            <p:cNvPr id="39" name="Text Box 34"/>
            <p:cNvSpPr txBox="1">
              <a:spLocks noChangeArrowheads="1"/>
            </p:cNvSpPr>
            <p:nvPr/>
          </p:nvSpPr>
          <p:spPr bwMode="auto">
            <a:xfrm>
              <a:off x="3407022" y="1544563"/>
              <a:ext cx="1435008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 smtClean="0">
                  <a:latin typeface="Arial" charset="0"/>
                </a:rPr>
                <a:t>| </a:t>
              </a:r>
              <a:r>
                <a:rPr kumimoji="1" lang="ko-KR" altLang="en-US" sz="1200" b="1" dirty="0" smtClean="0">
                  <a:latin typeface="Arial" charset="0"/>
                </a:rPr>
                <a:t>저작재산권 제한</a:t>
              </a:r>
              <a:r>
                <a:rPr kumimoji="1" lang="en-US" altLang="ko-KR" sz="1200" b="1" dirty="0" smtClean="0">
                  <a:latin typeface="Arial" charset="0"/>
                </a:rPr>
                <a:t>|</a:t>
              </a:r>
              <a:endParaRPr kumimoji="1" lang="en-US" altLang="ko-KR" sz="1200" b="1" dirty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61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3-2. </a:t>
            </a:r>
            <a:r>
              <a:rPr lang="ko-KR" altLang="en-US" dirty="0"/>
              <a:t>현업에서 쓰이는 다양한 버전 관리 도구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83568" y="1052737"/>
            <a:ext cx="7920880" cy="5256586"/>
            <a:chOff x="3984625" y="1839880"/>
            <a:chExt cx="5227758" cy="3110037"/>
          </a:xfrm>
        </p:grpSpPr>
        <p:sp>
          <p:nvSpPr>
            <p:cNvPr id="5" name="Oval 3"/>
            <p:cNvSpPr/>
            <p:nvPr/>
          </p:nvSpPr>
          <p:spPr>
            <a:xfrm>
              <a:off x="4121150" y="2033213"/>
              <a:ext cx="434975" cy="439737"/>
            </a:xfrm>
            <a:prstGeom prst="ellipse">
              <a:avLst/>
            </a:prstGeom>
            <a:solidFill>
              <a:srgbClr val="F0C424">
                <a:alpha val="7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8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121150" y="3346450"/>
              <a:ext cx="434975" cy="439737"/>
            </a:xfrm>
            <a:prstGeom prst="ellipse">
              <a:avLst/>
            </a:prstGeom>
            <a:solidFill>
              <a:srgbClr val="46C1A4">
                <a:alpha val="7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8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43450" y="3274578"/>
              <a:ext cx="4136257" cy="1420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 err="1" smtClean="0"/>
                <a:t>Git</a:t>
              </a:r>
              <a:r>
                <a:rPr lang="en-US" altLang="ko-KR" sz="2000" dirty="0" smtClean="0"/>
                <a:t> : </a:t>
              </a:r>
              <a:r>
                <a:rPr lang="ko-KR" altLang="en-US" sz="2000" dirty="0" smtClean="0">
                  <a:solidFill>
                    <a:srgbClr val="FF0000"/>
                  </a:solidFill>
                </a:rPr>
                <a:t>분산 저장소 방식</a:t>
              </a:r>
              <a:endParaRPr lang="en-US" altLang="ko-KR" sz="2000" dirty="0" smtClean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/>
                <a:t>기존 </a:t>
              </a:r>
              <a:r>
                <a:rPr lang="ko-KR" altLang="en-US" sz="2000" dirty="0" err="1"/>
                <a:t>리눅스</a:t>
              </a:r>
              <a:r>
                <a:rPr lang="ko-KR" altLang="en-US" sz="2000" dirty="0"/>
                <a:t> </a:t>
              </a:r>
              <a:r>
                <a:rPr lang="ko-KR" altLang="en-US" sz="2000" dirty="0" err="1"/>
                <a:t>커널에서</a:t>
              </a:r>
              <a:r>
                <a:rPr lang="ko-KR" altLang="en-US" sz="2000" dirty="0"/>
                <a:t> 버전을 컨트롤되고 있다</a:t>
              </a:r>
              <a:r>
                <a:rPr lang="en-US" altLang="ko-KR" sz="2000" dirty="0"/>
                <a:t>. </a:t>
              </a:r>
              <a:r>
                <a:rPr lang="ko-KR" altLang="en-US" sz="2000" dirty="0"/>
                <a:t>로컬</a:t>
              </a:r>
              <a:r>
                <a:rPr lang="en-US" altLang="ko-KR" sz="2000" dirty="0"/>
                <a:t> </a:t>
              </a:r>
              <a:r>
                <a:rPr lang="ko-KR" altLang="en-US" sz="2000" dirty="0"/>
                <a:t>저장소에서 작업이 이루어져 빠른 응답을 받을 수 있고 언제든지 중앙저장소에 </a:t>
              </a:r>
              <a:r>
                <a:rPr lang="en-US" altLang="ko-KR" sz="2000" dirty="0"/>
                <a:t>push(</a:t>
              </a:r>
              <a:r>
                <a:rPr lang="ko-KR" altLang="en-US" sz="2000" dirty="0"/>
                <a:t>등록</a:t>
              </a:r>
              <a:r>
                <a:rPr lang="en-US" altLang="ko-KR" sz="2000" dirty="0"/>
                <a:t>)</a:t>
              </a:r>
              <a:r>
                <a:rPr lang="ko-KR" altLang="en-US" sz="2000" dirty="0"/>
                <a:t>할 수 있다</a:t>
              </a:r>
              <a:r>
                <a:rPr lang="en-US" altLang="ko-KR" sz="2000" dirty="0"/>
                <a:t>. </a:t>
              </a:r>
              <a:r>
                <a:rPr lang="ko-KR" altLang="en-US" sz="2000" dirty="0"/>
                <a:t>속도에 중점을 둔 </a:t>
              </a:r>
              <a:r>
                <a:rPr lang="ko-KR" altLang="en-US" sz="2000" dirty="0" err="1"/>
                <a:t>분산형</a:t>
              </a:r>
              <a:r>
                <a:rPr lang="ko-KR" altLang="en-US" sz="2000" dirty="0"/>
                <a:t> 버전 관리 시스템이다 </a:t>
              </a:r>
              <a:endParaRPr lang="en-US" altLang="ko-KR" sz="2000" dirty="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43450" y="1967690"/>
              <a:ext cx="4136257" cy="1147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 smtClean="0"/>
                <a:t>SVN(Subversion)</a:t>
              </a:r>
              <a:r>
                <a:rPr lang="ko-KR" altLang="en-US" sz="2000" b="1" dirty="0" smtClean="0"/>
                <a:t> </a:t>
              </a:r>
              <a:r>
                <a:rPr lang="en-US" altLang="ko-KR" sz="2000" dirty="0" smtClean="0"/>
                <a:t>: </a:t>
              </a:r>
              <a:r>
                <a:rPr lang="ko-KR" altLang="en-US" sz="2000" dirty="0" smtClean="0">
                  <a:solidFill>
                    <a:srgbClr val="FF0000"/>
                  </a:solidFill>
                </a:rPr>
                <a:t>클라이언트</a:t>
              </a:r>
              <a:r>
                <a:rPr lang="en-US" altLang="ko-KR" sz="2000" dirty="0" smtClean="0">
                  <a:solidFill>
                    <a:srgbClr val="FF0000"/>
                  </a:solidFill>
                </a:rPr>
                <a:t>/</a:t>
              </a:r>
              <a:r>
                <a:rPr lang="ko-KR" altLang="en-US" sz="2000" dirty="0" smtClean="0">
                  <a:solidFill>
                    <a:srgbClr val="FF0000"/>
                  </a:solidFill>
                </a:rPr>
                <a:t>서버 방식</a:t>
              </a:r>
              <a:endParaRPr lang="en-US" altLang="ko-KR" sz="2000" dirty="0" smtClean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/>
                <a:t>중앙에 버전 관리 시스템이 항상 동작하며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서로 다른 개발자가 한 프로젝트에 동시 </a:t>
              </a:r>
              <a:r>
                <a:rPr lang="ko-KR" altLang="en-US" sz="2000" dirty="0" smtClean="0"/>
                <a:t>접근가능하나</a:t>
              </a:r>
              <a:r>
                <a:rPr lang="en-US" altLang="ko-KR" sz="2000" dirty="0" smtClean="0"/>
                <a:t>, </a:t>
              </a:r>
              <a:r>
                <a:rPr lang="ko-KR" altLang="en-US" sz="2000" dirty="0" smtClean="0"/>
                <a:t>같은 파일을 작업했을 때는 경고 출력</a:t>
              </a:r>
              <a:endParaRPr lang="en-US" altLang="ko-KR" sz="2000" dirty="0" smtClean="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4565650" y="3562350"/>
              <a:ext cx="217805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V="1">
              <a:off x="4565650" y="2253081"/>
              <a:ext cx="2783909" cy="238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3984625" y="1839880"/>
              <a:ext cx="5227758" cy="3110037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7377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3-3. </a:t>
            </a:r>
            <a:r>
              <a:rPr lang="ko-KR" altLang="en-US" dirty="0" smtClean="0"/>
              <a:t>백업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장애 복구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버전관리 도구 활용</a:t>
            </a:r>
            <a:endParaRPr lang="ko-KR" altLang="en-US" dirty="0"/>
          </a:p>
        </p:txBody>
      </p:sp>
      <p:sp>
        <p:nvSpPr>
          <p:cNvPr id="4" name="Text Box 40"/>
          <p:cNvSpPr txBox="1">
            <a:spLocks noChangeArrowheads="1"/>
          </p:cNvSpPr>
          <p:nvPr/>
        </p:nvSpPr>
        <p:spPr bwMode="auto">
          <a:xfrm>
            <a:off x="467544" y="908720"/>
            <a:ext cx="7992888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5pPr>
            <a:lvl6pPr marL="22860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6pPr>
            <a:lvl7pPr marL="27432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7pPr>
            <a:lvl8pPr marL="32004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8pPr>
            <a:lvl9pPr marL="3657600" algn="l" defTabSz="914400" rtl="0" eaLnBrk="1" latinLnBrk="1" hangingPunct="1">
              <a:defRPr kumimoji="1" kern="120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+mn-cs"/>
                <a:sym typeface="Wingdings" pitchFamily="2" charset="2"/>
              </a:defRPr>
            </a:lvl9pPr>
          </a:lstStyle>
          <a:p>
            <a:pPr marL="457200" indent="-457200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2000" b="1" spc="-150" dirty="0" smtClean="0">
                <a:solidFill>
                  <a:srgbClr val="0000FF"/>
                </a:solidFill>
                <a:latin typeface="+mn-lt"/>
                <a:ea typeface="맑은 고딕"/>
              </a:rPr>
              <a:t>이전 버전으로 복구가 필요하거나</a:t>
            </a:r>
            <a:r>
              <a:rPr lang="en-US" altLang="ko-KR" sz="2000" b="1" spc="-150" dirty="0" smtClean="0">
                <a:solidFill>
                  <a:srgbClr val="0000FF"/>
                </a:solidFill>
                <a:latin typeface="+mn-lt"/>
                <a:ea typeface="맑은 고딕"/>
              </a:rPr>
              <a:t>, </a:t>
            </a:r>
            <a:r>
              <a:rPr lang="ko-KR" altLang="en-US" sz="2000" b="1" spc="-150" dirty="0" smtClean="0">
                <a:solidFill>
                  <a:srgbClr val="0000FF"/>
                </a:solidFill>
                <a:latin typeface="+mn-lt"/>
                <a:ea typeface="맑은 고딕"/>
              </a:rPr>
              <a:t>이전 버전의 기능을 </a:t>
            </a:r>
            <a:r>
              <a:rPr lang="ko-KR" altLang="en-US" sz="2000" dirty="0">
                <a:solidFill>
                  <a:srgbClr val="0000FF"/>
                </a:solidFill>
                <a:latin typeface="+mn-lt"/>
              </a:rPr>
              <a:t>재활용 시 유용하게 사용된다</a:t>
            </a:r>
            <a:r>
              <a:rPr lang="en-US" altLang="ko-KR" sz="2000" dirty="0" smtClean="0">
                <a:solidFill>
                  <a:srgbClr val="0000FF"/>
                </a:solidFill>
                <a:latin typeface="+mn-lt"/>
              </a:rPr>
              <a:t>.</a:t>
            </a:r>
          </a:p>
          <a:p>
            <a:pPr marL="457200" indent="-457200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2000" dirty="0" smtClean="0">
                <a:solidFill>
                  <a:srgbClr val="0000FF"/>
                </a:solidFill>
                <a:latin typeface="+mn-lt"/>
              </a:rPr>
              <a:t>백업은 </a:t>
            </a:r>
            <a:r>
              <a:rPr lang="ko-KR" altLang="en-US" sz="2000" dirty="0">
                <a:solidFill>
                  <a:srgbClr val="0000FF"/>
                </a:solidFill>
                <a:latin typeface="+mn-lt"/>
              </a:rPr>
              <a:t>백업정책에 의해 정기적으로 실시하며 시스템이 저장된 </a:t>
            </a:r>
            <a:r>
              <a:rPr lang="en-US" altLang="ko-KR" sz="2000" dirty="0">
                <a:solidFill>
                  <a:srgbClr val="0000FF"/>
                </a:solidFill>
                <a:latin typeface="+mn-lt"/>
              </a:rPr>
              <a:t>Disk</a:t>
            </a:r>
            <a:r>
              <a:rPr lang="ko-KR" altLang="en-US" sz="2000" dirty="0">
                <a:solidFill>
                  <a:srgbClr val="0000FF"/>
                </a:solidFill>
                <a:latin typeface="+mn-lt"/>
              </a:rPr>
              <a:t>와 분리된 </a:t>
            </a:r>
            <a:r>
              <a:rPr lang="en-US" altLang="ko-KR" sz="2000" dirty="0">
                <a:solidFill>
                  <a:srgbClr val="0000FF"/>
                </a:solidFill>
                <a:latin typeface="+mn-lt"/>
              </a:rPr>
              <a:t>Disk</a:t>
            </a:r>
            <a:r>
              <a:rPr lang="ko-KR" altLang="en-US" sz="2000" dirty="0">
                <a:solidFill>
                  <a:srgbClr val="0000FF"/>
                </a:solidFill>
                <a:latin typeface="+mn-lt"/>
              </a:rPr>
              <a:t>에 저장한다</a:t>
            </a:r>
            <a:r>
              <a:rPr lang="en-US" altLang="ko-KR" sz="2000" dirty="0">
                <a:solidFill>
                  <a:srgbClr val="0000FF"/>
                </a:solidFill>
                <a:latin typeface="+mn-lt"/>
              </a:rPr>
              <a:t>.</a:t>
            </a:r>
            <a:endParaRPr lang="ko-KR" altLang="en-US" sz="2000" dirty="0">
              <a:solidFill>
                <a:srgbClr val="0000FF"/>
              </a:solidFill>
              <a:latin typeface="+mn-lt"/>
            </a:endParaRPr>
          </a:p>
          <a:p>
            <a:pPr marL="457200" indent="-457200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2000" dirty="0" smtClean="0">
                <a:solidFill>
                  <a:srgbClr val="0000FF"/>
                </a:solidFill>
                <a:latin typeface="+mn-lt"/>
              </a:rPr>
              <a:t>천재지변이나 </a:t>
            </a:r>
            <a:r>
              <a:rPr lang="ko-KR" altLang="en-US" sz="2000" dirty="0">
                <a:solidFill>
                  <a:srgbClr val="0000FF"/>
                </a:solidFill>
                <a:latin typeface="+mn-lt"/>
              </a:rPr>
              <a:t>해킹 등 각종 재해에 대비해 시스템을 복구 가능한 상태로 만들기 위해 준비할 때 유용하다</a:t>
            </a:r>
            <a:r>
              <a:rPr lang="en-US" altLang="ko-KR" sz="2000" dirty="0">
                <a:solidFill>
                  <a:srgbClr val="0000FF"/>
                </a:solidFill>
                <a:latin typeface="+mn-lt"/>
              </a:rPr>
              <a:t>.</a:t>
            </a:r>
            <a:endParaRPr lang="ko-KR" altLang="en-US" sz="2000" dirty="0">
              <a:solidFill>
                <a:srgbClr val="0000FF"/>
              </a:solidFill>
              <a:latin typeface="+mn-lt"/>
            </a:endParaRPr>
          </a:p>
          <a:p>
            <a:pPr marL="457200" indent="-457200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2000" dirty="0" smtClean="0">
                <a:solidFill>
                  <a:srgbClr val="0000FF"/>
                </a:solidFill>
                <a:latin typeface="+mn-lt"/>
              </a:rPr>
              <a:t>백업의 종류에는 </a:t>
            </a:r>
            <a:r>
              <a:rPr lang="en-US" altLang="ko-KR" sz="2000" u="sng" dirty="0" smtClean="0">
                <a:solidFill>
                  <a:srgbClr val="0000FF"/>
                </a:solidFill>
                <a:latin typeface="+mn-lt"/>
              </a:rPr>
              <a:t>full</a:t>
            </a:r>
            <a:r>
              <a:rPr lang="ko-KR" altLang="en-US" sz="2000" u="sng" dirty="0" smtClean="0">
                <a:solidFill>
                  <a:srgbClr val="0000FF"/>
                </a:solidFill>
                <a:latin typeface="+mn-lt"/>
              </a:rPr>
              <a:t>백업</a:t>
            </a:r>
            <a:r>
              <a:rPr lang="ko-KR" altLang="en-US" sz="2000" dirty="0" smtClean="0">
                <a:solidFill>
                  <a:srgbClr val="0000FF"/>
                </a:solidFill>
                <a:latin typeface="+mn-lt"/>
              </a:rPr>
              <a:t>과 </a:t>
            </a:r>
            <a:r>
              <a:rPr lang="ko-KR" altLang="en-US" sz="2000" dirty="0" err="1" smtClean="0">
                <a:solidFill>
                  <a:srgbClr val="0000FF"/>
                </a:solidFill>
                <a:latin typeface="+mn-lt"/>
              </a:rPr>
              <a:t>증분백업으로</a:t>
            </a:r>
            <a:r>
              <a:rPr lang="ko-KR" altLang="en-US" sz="2000" dirty="0" smtClean="0">
                <a:solidFill>
                  <a:srgbClr val="0000FF"/>
                </a:solidFill>
                <a:latin typeface="+mn-lt"/>
              </a:rPr>
              <a:t> 나뉜다</a:t>
            </a:r>
            <a:endParaRPr lang="ko-KR" altLang="en-US" sz="2000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867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그림2"/>
          <p:cNvPicPr>
            <a:picLocks noChangeAspect="1" noChangeArrowheads="1"/>
          </p:cNvPicPr>
          <p:nvPr/>
        </p:nvPicPr>
        <p:blipFill>
          <a:blip r:embed="rId2" cstate="print">
            <a:lum bright="1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908720"/>
            <a:ext cx="995363" cy="525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Ball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18177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Ball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971256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Ball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71056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2066925" y="1297657"/>
            <a:ext cx="5688013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A95AA"/>
              </a:gs>
              <a:gs pos="50000">
                <a:srgbClr val="7A95AA">
                  <a:gamma/>
                  <a:tint val="0"/>
                  <a:invGamma/>
                </a:srgbClr>
              </a:gs>
              <a:gs pos="100000">
                <a:srgbClr val="7A95AA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7A95A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 dirty="0" smtClean="0"/>
              <a:t>제품 소프트웨어 </a:t>
            </a:r>
            <a:r>
              <a:rPr lang="ko-KR" altLang="en-US" sz="1600" b="1" dirty="0" err="1" smtClean="0"/>
              <a:t>패키징하기</a:t>
            </a:r>
            <a:endParaRPr lang="ko-KR" altLang="en-US" sz="1600" b="1" dirty="0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1672134" y="3237731"/>
            <a:ext cx="5688012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0AA7A"/>
              </a:gs>
              <a:gs pos="50000">
                <a:srgbClr val="80AA7A">
                  <a:gamma/>
                  <a:tint val="0"/>
                  <a:invGamma/>
                </a:srgbClr>
              </a:gs>
              <a:gs pos="100000">
                <a:srgbClr val="80AA7A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80AA7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 dirty="0" smtClean="0"/>
              <a:t>제품 소프트웨어 매뉴얼 작성하기</a:t>
            </a:r>
            <a:endParaRPr lang="ko-KR" altLang="en-US" sz="1600" b="1" dirty="0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2108374" y="5026818"/>
            <a:ext cx="5688012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AA77A"/>
              </a:gs>
              <a:gs pos="50000">
                <a:srgbClr val="AAA77A">
                  <a:gamma/>
                  <a:tint val="0"/>
                  <a:invGamma/>
                </a:srgbClr>
              </a:gs>
              <a:gs pos="100000">
                <a:srgbClr val="AAA77A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AAA77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1600" b="1" dirty="0" smtClean="0"/>
              <a:t>제품 소프트웨어 버전 관리하기</a:t>
            </a:r>
            <a:endParaRPr lang="ko-KR" altLang="en-US" sz="1600" b="1" dirty="0"/>
          </a:p>
        </p:txBody>
      </p:sp>
      <p:sp>
        <p:nvSpPr>
          <p:cNvPr id="13" name="직사각형 12"/>
          <p:cNvSpPr/>
          <p:nvPr/>
        </p:nvSpPr>
        <p:spPr>
          <a:xfrm>
            <a:off x="1331640" y="1257431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84048" y="3270257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56407" y="5074972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05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408691"/>
            <a:ext cx="81355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 smtClean="0">
                <a:solidFill>
                  <a:srgbClr val="000099"/>
                </a:solidFill>
              </a:rPr>
              <a:t>제</a:t>
            </a:r>
            <a:r>
              <a:rPr lang="ko-KR" altLang="en-US" sz="4400" spc="-150" dirty="0" smtClean="0">
                <a:solidFill>
                  <a:prstClr val="black"/>
                </a:solidFill>
              </a:rPr>
              <a:t>품 </a:t>
            </a:r>
            <a:r>
              <a:rPr lang="ko-KR" altLang="en-US" sz="6600" b="1" spc="-150" dirty="0" smtClean="0">
                <a:solidFill>
                  <a:srgbClr val="000099"/>
                </a:solidFill>
              </a:rPr>
              <a:t>소</a:t>
            </a:r>
            <a:r>
              <a:rPr lang="ko-KR" altLang="en-US" sz="4400" spc="-150" dirty="0" smtClean="0">
                <a:solidFill>
                  <a:prstClr val="black"/>
                </a:solidFill>
              </a:rPr>
              <a:t>프트웨어 </a:t>
            </a:r>
            <a:r>
              <a:rPr lang="ko-KR" altLang="en-US" sz="6600" b="1" spc="-150" dirty="0" err="1" smtClean="0">
                <a:solidFill>
                  <a:srgbClr val="000099"/>
                </a:solidFill>
              </a:rPr>
              <a:t>패</a:t>
            </a:r>
            <a:r>
              <a:rPr lang="ko-KR" altLang="en-US" sz="4400" spc="-150" dirty="0" err="1" smtClean="0">
                <a:solidFill>
                  <a:prstClr val="black"/>
                </a:solidFill>
              </a:rPr>
              <a:t>키징하기</a:t>
            </a:r>
            <a:endParaRPr lang="ko-KR" altLang="en-US" sz="6600" spc="-150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61948" y="2006600"/>
            <a:ext cx="73224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27056" y="4104075"/>
            <a:ext cx="76664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9"/>
          <p:cNvGrpSpPr/>
          <p:nvPr/>
        </p:nvGrpSpPr>
        <p:grpSpPr>
          <a:xfrm>
            <a:off x="479629" y="461754"/>
            <a:ext cx="1347066" cy="1347066"/>
            <a:chOff x="479629" y="461754"/>
            <a:chExt cx="1347066" cy="1347066"/>
          </a:xfrm>
        </p:grpSpPr>
        <p:pic>
          <p:nvPicPr>
            <p:cNvPr id="11" name="Picture 5" descr="Ball 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629" y="461754"/>
              <a:ext cx="1347066" cy="1347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795907" y="503675"/>
              <a:ext cx="63030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1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57265" y="6579350"/>
            <a:ext cx="2133600" cy="230110"/>
          </a:xfrm>
        </p:spPr>
        <p:txBody>
          <a:bodyPr/>
          <a:lstStyle/>
          <a:p>
            <a:pPr algn="r"/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 algn="r"/>
              <a:t>3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6655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57265" y="6579350"/>
            <a:ext cx="2133600" cy="230110"/>
          </a:xfrm>
        </p:spPr>
        <p:txBody>
          <a:bodyPr/>
          <a:lstStyle/>
          <a:p>
            <a:pPr algn="r"/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 algn="r"/>
              <a:t>4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  <p:pic>
        <p:nvPicPr>
          <p:cNvPr id="29" name="Picture 2" descr="http://blog.joins.com/usr/l/i/littlemui/13/7(%EA%B8%B8).jpg"/>
          <p:cNvPicPr>
            <a:picLocks noChangeAspect="1" noChangeArrowheads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91" t="3368" r="1467"/>
          <a:stretch/>
        </p:blipFill>
        <p:spPr bwMode="auto">
          <a:xfrm>
            <a:off x="-5692" y="404664"/>
            <a:ext cx="9144000" cy="645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42"/>
          <p:cNvSpPr/>
          <p:nvPr/>
        </p:nvSpPr>
        <p:spPr>
          <a:xfrm>
            <a:off x="5339176" y="5661248"/>
            <a:ext cx="2448000" cy="684000"/>
          </a:xfrm>
          <a:prstGeom prst="rect">
            <a:avLst/>
          </a:prstGeom>
          <a:solidFill>
            <a:srgbClr val="FFFFB9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spc="-150" dirty="0">
                <a:solidFill>
                  <a:schemeClr val="tx1"/>
                </a:solidFill>
              </a:rPr>
              <a:t>1</a:t>
            </a:r>
            <a:r>
              <a:rPr kumimoji="1" lang="en-US" altLang="ko-KR" sz="2000" b="1" spc="-150" dirty="0" smtClean="0">
                <a:solidFill>
                  <a:schemeClr val="tx1"/>
                </a:solidFill>
              </a:rPr>
              <a:t>. </a:t>
            </a:r>
            <a:r>
              <a:rPr kumimoji="1" lang="ko-KR" altLang="en-US" sz="2000" b="1" spc="-150" dirty="0" smtClean="0">
                <a:solidFill>
                  <a:schemeClr val="tx1"/>
                </a:solidFill>
              </a:rPr>
              <a:t>기능 식별</a:t>
            </a:r>
            <a:endParaRPr kumimoji="1" lang="en-US" altLang="ko-KR" sz="2000" b="1" spc="-150" dirty="0">
              <a:solidFill>
                <a:schemeClr val="tx1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spc="-150" dirty="0">
                <a:solidFill>
                  <a:schemeClr val="tx1"/>
                </a:solidFill>
              </a:rPr>
              <a:t>  </a:t>
            </a:r>
            <a:r>
              <a:rPr kumimoji="1" lang="en-US" altLang="ko-KR" sz="1400" b="1" spc="-150" dirty="0">
                <a:solidFill>
                  <a:schemeClr val="tx1"/>
                </a:solidFill>
              </a:rPr>
              <a:t>:  </a:t>
            </a:r>
            <a:r>
              <a:rPr kumimoji="1" lang="ko-KR" altLang="en-US" sz="1400" b="1" spc="-150" dirty="0" smtClean="0">
                <a:solidFill>
                  <a:schemeClr val="tx1"/>
                </a:solidFill>
              </a:rPr>
              <a:t>입출력 데이터</a:t>
            </a:r>
            <a:r>
              <a:rPr kumimoji="1" lang="en-US" altLang="ko-KR" sz="1400" b="1" spc="-150" dirty="0" smtClean="0">
                <a:solidFill>
                  <a:schemeClr val="tx1"/>
                </a:solidFill>
              </a:rPr>
              <a:t>, function</a:t>
            </a:r>
            <a:r>
              <a:rPr kumimoji="1" lang="ko-KR" altLang="en-US" sz="1400" b="1" spc="-150" dirty="0" smtClean="0">
                <a:solidFill>
                  <a:schemeClr val="tx1"/>
                </a:solidFill>
              </a:rPr>
              <a:t>정의</a:t>
            </a:r>
            <a:endParaRPr kumimoji="1" lang="en-US" altLang="ko-KR" sz="1400" b="1" spc="-150" dirty="0">
              <a:solidFill>
                <a:schemeClr val="tx1"/>
              </a:solidFill>
            </a:endParaRPr>
          </a:p>
        </p:txBody>
      </p:sp>
      <p:sp>
        <p:nvSpPr>
          <p:cNvPr id="37" name="직사각형 72"/>
          <p:cNvSpPr/>
          <p:nvPr/>
        </p:nvSpPr>
        <p:spPr>
          <a:xfrm>
            <a:off x="2411760" y="4081130"/>
            <a:ext cx="3452216" cy="68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spc="-150" dirty="0">
                <a:solidFill>
                  <a:schemeClr val="tx1"/>
                </a:solidFill>
              </a:rPr>
              <a:t> 3. </a:t>
            </a:r>
            <a:r>
              <a:rPr kumimoji="1" lang="ko-KR" altLang="en-US" sz="2000" b="1" spc="-150" dirty="0" err="1" smtClean="0">
                <a:solidFill>
                  <a:schemeClr val="tx1"/>
                </a:solidFill>
              </a:rPr>
              <a:t>빌드</a:t>
            </a:r>
            <a:r>
              <a:rPr kumimoji="1" lang="ko-KR" altLang="en-US" sz="2000" b="1" spc="-150" dirty="0" smtClean="0">
                <a:solidFill>
                  <a:schemeClr val="tx1"/>
                </a:solidFill>
              </a:rPr>
              <a:t> 진행</a:t>
            </a:r>
            <a:endParaRPr kumimoji="1" lang="en-US" altLang="ko-KR" sz="2000" b="1" spc="-150" dirty="0" smtClean="0">
              <a:solidFill>
                <a:schemeClr val="tx1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spc="-150" dirty="0" smtClean="0">
                <a:solidFill>
                  <a:schemeClr val="tx1"/>
                </a:solidFill>
              </a:rPr>
              <a:t>    </a:t>
            </a:r>
            <a:r>
              <a:rPr kumimoji="1" lang="en-US" altLang="ko-KR" sz="1400" b="1" spc="-150" dirty="0">
                <a:solidFill>
                  <a:schemeClr val="tx1"/>
                </a:solidFill>
              </a:rPr>
              <a:t>: </a:t>
            </a:r>
            <a:r>
              <a:rPr kumimoji="1" lang="ko-KR" altLang="en-US" sz="1400" b="1" spc="-150" dirty="0">
                <a:solidFill>
                  <a:schemeClr val="tx1"/>
                </a:solidFill>
              </a:rPr>
              <a:t> </a:t>
            </a:r>
            <a:r>
              <a:rPr kumimoji="1" lang="ko-KR" altLang="en-US" sz="1400" b="1" spc="-150" dirty="0" smtClean="0">
                <a:solidFill>
                  <a:schemeClr val="tx1"/>
                </a:solidFill>
              </a:rPr>
              <a:t>컴파일</a:t>
            </a:r>
            <a:endParaRPr kumimoji="1" lang="en-US" altLang="ko-KR" sz="1400" b="1" spc="-15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22152" y="5085184"/>
            <a:ext cx="3017331" cy="707886"/>
          </a:xfrm>
          <a:prstGeom prst="rect">
            <a:avLst/>
          </a:prstGeom>
          <a:solidFill>
            <a:srgbClr val="CCECFF"/>
          </a:solidFill>
          <a:ln w="3175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 smtClean="0"/>
              <a:t>모듈화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   </a:t>
            </a:r>
            <a:r>
              <a:rPr lang="ko-KR" altLang="en-US" sz="1400" b="1" dirty="0" smtClean="0"/>
              <a:t> </a:t>
            </a:r>
            <a:r>
              <a:rPr lang="en-US" altLang="ko-KR" sz="1400" b="1" dirty="0"/>
              <a:t>: </a:t>
            </a:r>
            <a:r>
              <a:rPr lang="ko-KR" altLang="en-US" sz="1400" b="1" dirty="0" smtClean="0"/>
              <a:t>기능단위 및 서비스 분류</a:t>
            </a:r>
            <a:endParaRPr lang="ko-KR" alt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-5692" y="1801798"/>
            <a:ext cx="3147601" cy="6155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2000" b="1" spc="-150" dirty="0"/>
              <a:t>5. </a:t>
            </a:r>
            <a:r>
              <a:rPr lang="ko-KR" altLang="en-US" sz="2000" b="1" spc="-150" dirty="0" err="1" smtClean="0"/>
              <a:t>패키징</a:t>
            </a:r>
            <a:r>
              <a:rPr lang="ko-KR" altLang="en-US" sz="2000" b="1" spc="-150" dirty="0" smtClean="0"/>
              <a:t> 적용 시험</a:t>
            </a:r>
            <a:endParaRPr lang="en-US" altLang="ko-KR" sz="2000" b="1" spc="-150" dirty="0" smtClean="0"/>
          </a:p>
          <a:p>
            <a:r>
              <a:rPr lang="en-US" altLang="ko-KR" sz="1400" b="1" spc="-150" dirty="0" smtClean="0"/>
              <a:t>      </a:t>
            </a:r>
            <a:r>
              <a:rPr lang="en-US" altLang="ko-KR" sz="1400" b="1" spc="-150" dirty="0"/>
              <a:t>: </a:t>
            </a:r>
            <a:r>
              <a:rPr lang="ko-KR" altLang="en-US" sz="1400" b="1" spc="-150" dirty="0" smtClean="0"/>
              <a:t>최종 </a:t>
            </a:r>
            <a:r>
              <a:rPr lang="ko-KR" altLang="en-US" sz="1400" b="1" spc="-150" dirty="0" err="1" smtClean="0"/>
              <a:t>패키징에</a:t>
            </a:r>
            <a:r>
              <a:rPr lang="ko-KR" altLang="en-US" sz="1400" b="1" spc="-150" dirty="0" smtClean="0"/>
              <a:t> 대해 </a:t>
            </a:r>
            <a:r>
              <a:rPr lang="en-US" altLang="ko-KR" sz="1400" b="1" spc="-150" dirty="0" smtClean="0"/>
              <a:t>UI </a:t>
            </a:r>
            <a:r>
              <a:rPr lang="ko-KR" altLang="en-US" sz="1400" b="1" spc="-150" dirty="0" smtClean="0"/>
              <a:t>편의성 체크</a:t>
            </a:r>
            <a:endParaRPr lang="ko-KR" altLang="en-US" sz="1400" b="1" spc="-150" dirty="0"/>
          </a:p>
        </p:txBody>
      </p:sp>
      <p:sp>
        <p:nvSpPr>
          <p:cNvPr id="40" name="직사각형 83"/>
          <p:cNvSpPr/>
          <p:nvPr/>
        </p:nvSpPr>
        <p:spPr>
          <a:xfrm>
            <a:off x="5220072" y="2420888"/>
            <a:ext cx="3883079" cy="8640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spc="-150" dirty="0">
                <a:solidFill>
                  <a:schemeClr val="tx1"/>
                </a:solidFill>
              </a:rPr>
              <a:t>4. </a:t>
            </a:r>
            <a:r>
              <a:rPr kumimoji="1" lang="ko-KR" altLang="en-US" sz="2000" b="1" spc="-150" dirty="0" smtClean="0">
                <a:solidFill>
                  <a:schemeClr val="tx1"/>
                </a:solidFill>
              </a:rPr>
              <a:t>사용자 환경분석</a:t>
            </a:r>
            <a:endParaRPr kumimoji="1" lang="en-US" altLang="ko-KR" sz="2000" b="1" spc="-150" dirty="0" smtClean="0">
              <a:solidFill>
                <a:schemeClr val="tx1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spc="-150" dirty="0" smtClean="0">
                <a:solidFill>
                  <a:schemeClr val="tx1"/>
                </a:solidFill>
              </a:rPr>
              <a:t>      </a:t>
            </a:r>
            <a:r>
              <a:rPr kumimoji="1" lang="en-US" altLang="ko-KR" sz="1400" b="1" spc="-150" dirty="0">
                <a:solidFill>
                  <a:schemeClr val="tx1"/>
                </a:solidFill>
              </a:rPr>
              <a:t>:  </a:t>
            </a:r>
            <a:r>
              <a:rPr kumimoji="1" lang="ko-KR" altLang="en-US" sz="1400" b="1" spc="-150" dirty="0" smtClean="0">
                <a:solidFill>
                  <a:schemeClr val="tx1"/>
                </a:solidFill>
              </a:rPr>
              <a:t>사용자 환경을 정의하고 </a:t>
            </a:r>
            <a:endParaRPr kumimoji="1" lang="en-US" altLang="ko-KR" sz="1400" b="1" spc="-150" dirty="0" smtClean="0">
              <a:solidFill>
                <a:schemeClr val="tx1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spc="-150" dirty="0">
                <a:solidFill>
                  <a:schemeClr val="tx1"/>
                </a:solidFill>
              </a:rPr>
              <a:t> </a:t>
            </a:r>
            <a:r>
              <a:rPr kumimoji="1" lang="en-US" altLang="ko-KR" sz="1400" b="1" spc="-150" dirty="0" smtClean="0">
                <a:solidFill>
                  <a:schemeClr val="tx1"/>
                </a:solidFill>
              </a:rPr>
              <a:t>        </a:t>
            </a:r>
            <a:r>
              <a:rPr kumimoji="1" lang="ko-KR" altLang="en-US" sz="1400" b="1" spc="-150" dirty="0" smtClean="0">
                <a:solidFill>
                  <a:schemeClr val="tx1"/>
                </a:solidFill>
              </a:rPr>
              <a:t>모듈단위의 기능별 사용자 환경을 테스트한</a:t>
            </a:r>
            <a:r>
              <a:rPr kumimoji="1" lang="ko-KR" altLang="en-US" sz="1400" b="1" spc="-150" dirty="0">
                <a:solidFill>
                  <a:schemeClr val="tx1"/>
                </a:solidFill>
              </a:rPr>
              <a:t>다</a:t>
            </a:r>
            <a:endParaRPr kumimoji="1" lang="en-US" altLang="ko-KR" sz="1400" b="1" spc="-15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dirty="0"/>
              <a:t>1-1. </a:t>
            </a:r>
            <a:r>
              <a:rPr lang="ko-KR" altLang="en-US" dirty="0" smtClean="0"/>
              <a:t>사용자 중심의 </a:t>
            </a:r>
            <a:r>
              <a:rPr lang="ko-KR" altLang="en-US" dirty="0" err="1" smtClean="0"/>
              <a:t>패키징</a:t>
            </a:r>
            <a:r>
              <a:rPr lang="ko-KR" altLang="en-US" dirty="0" smtClean="0"/>
              <a:t> 수행</a:t>
            </a:r>
            <a:endParaRPr lang="ko-KR" altLang="en-US" dirty="0"/>
          </a:p>
        </p:txBody>
      </p:sp>
      <p:sp>
        <p:nvSpPr>
          <p:cNvPr id="41" name="직사각형 83"/>
          <p:cNvSpPr/>
          <p:nvPr/>
        </p:nvSpPr>
        <p:spPr>
          <a:xfrm>
            <a:off x="4932040" y="1026022"/>
            <a:ext cx="3544910" cy="7757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spc="-150" dirty="0" smtClean="0">
                <a:solidFill>
                  <a:schemeClr val="tx1"/>
                </a:solidFill>
              </a:rPr>
              <a:t>6. </a:t>
            </a:r>
            <a:r>
              <a:rPr kumimoji="1" lang="ko-KR" altLang="en-US" sz="2000" b="1" spc="-150" dirty="0" err="1" smtClean="0">
                <a:solidFill>
                  <a:schemeClr val="tx1"/>
                </a:solidFill>
              </a:rPr>
              <a:t>패키징</a:t>
            </a:r>
            <a:r>
              <a:rPr kumimoji="1" lang="ko-KR" altLang="en-US" sz="2000" b="1" spc="-150" dirty="0" smtClean="0">
                <a:solidFill>
                  <a:schemeClr val="tx1"/>
                </a:solidFill>
              </a:rPr>
              <a:t> 변경 개선</a:t>
            </a:r>
            <a:endParaRPr kumimoji="1" lang="en-US" altLang="ko-KR" sz="2000" b="1" spc="-150" dirty="0" smtClean="0">
              <a:solidFill>
                <a:schemeClr val="tx1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spc="-150" dirty="0" smtClean="0">
                <a:solidFill>
                  <a:schemeClr val="tx1"/>
                </a:solidFill>
              </a:rPr>
              <a:t>      </a:t>
            </a:r>
            <a:r>
              <a:rPr kumimoji="1" lang="en-US" altLang="ko-KR" sz="1400" b="1" spc="-150" dirty="0">
                <a:solidFill>
                  <a:schemeClr val="tx1"/>
                </a:solidFill>
              </a:rPr>
              <a:t>:  </a:t>
            </a:r>
            <a:r>
              <a:rPr kumimoji="1" lang="ko-KR" altLang="en-US" sz="1400" b="1" spc="-150" dirty="0" smtClean="0">
                <a:solidFill>
                  <a:schemeClr val="tx1"/>
                </a:solidFill>
              </a:rPr>
              <a:t>개선 변경 진행 후 </a:t>
            </a:r>
            <a:r>
              <a:rPr kumimoji="1" lang="ko-KR" altLang="en-US" sz="1400" b="1" spc="-150" dirty="0" err="1" smtClean="0">
                <a:solidFill>
                  <a:schemeClr val="tx1"/>
                </a:solidFill>
              </a:rPr>
              <a:t>재배포</a:t>
            </a:r>
            <a:endParaRPr kumimoji="1" lang="en-US" altLang="ko-KR" sz="2000" b="1" spc="-1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71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사용자 중심의 </a:t>
            </a:r>
            <a:r>
              <a:rPr lang="ko-KR" altLang="en-US" dirty="0" err="1"/>
              <a:t>패키징</a:t>
            </a:r>
            <a:r>
              <a:rPr lang="ko-KR" altLang="en-US" dirty="0"/>
              <a:t> 수행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827584" y="1412776"/>
            <a:ext cx="7200800" cy="4658604"/>
            <a:chOff x="827584" y="1412776"/>
            <a:chExt cx="7200800" cy="4658604"/>
          </a:xfrm>
        </p:grpSpPr>
        <p:sp>
          <p:nvSpPr>
            <p:cNvPr id="34" name="직사각형 28"/>
            <p:cNvSpPr/>
            <p:nvPr/>
          </p:nvSpPr>
          <p:spPr>
            <a:xfrm>
              <a:off x="827584" y="1576654"/>
              <a:ext cx="7200800" cy="44947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109779" y="4049732"/>
              <a:ext cx="6696419" cy="458595"/>
            </a:xfrm>
            <a:prstGeom prst="rect">
              <a:avLst/>
            </a:prstGeom>
            <a:solidFill>
              <a:srgbClr val="FFFFB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perspectiveFront"/>
                <a:lightRig rig="threePt" dir="t"/>
              </a:scene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기능의 분리가 가능하고 인터페이스가 단순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109778" y="5510547"/>
              <a:ext cx="6709286" cy="458595"/>
            </a:xfrm>
            <a:prstGeom prst="rect">
              <a:avLst/>
            </a:prstGeom>
            <a:solidFill>
              <a:srgbClr val="E2F1FE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perspectiveFront"/>
                <a:lightRig rig="threePt" dir="t"/>
              </a:scene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오류의 파급 효과를 최소화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070028" y="2069336"/>
              <a:ext cx="6756032" cy="458595"/>
            </a:xfrm>
            <a:prstGeom prst="rect">
              <a:avLst/>
            </a:prstGeom>
            <a:solidFill>
              <a:srgbClr val="ECE7F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perspectiveFront"/>
                <a:lightRig rig="threePt" dir="t"/>
              </a:scene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프로그램의 효율적인 관리 및 성능 향상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106331" y="4731604"/>
              <a:ext cx="6701592" cy="458595"/>
            </a:xfrm>
            <a:prstGeom prst="rect">
              <a:avLst/>
            </a:prstGeom>
            <a:solidFill>
              <a:srgbClr val="D3C8DE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perspectiveFront"/>
                <a:lightRig rig="threePt" dir="t"/>
              </a:scene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모듈의 재사용 기능으로 개발과 유지보수가 용이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097449" y="3341265"/>
              <a:ext cx="6714911" cy="4585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perspectiveFront"/>
                <a:lightRig rig="threePt" dir="t"/>
              </a:scene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소프트웨어 시험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통합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수정 시 용이성 제공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097448" y="2727002"/>
              <a:ext cx="6714913" cy="458595"/>
            </a:xfrm>
            <a:prstGeom prst="rect">
              <a:avLst/>
            </a:prstGeom>
            <a:solidFill>
              <a:srgbClr val="F5E4E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perspectiveFront"/>
                <a:lightRig rig="threePt" dir="t"/>
              </a:scene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전체적인 소프트웨어 이해의 용이성 증대 및 복잡성 감소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41" name="직사각형 29"/>
            <p:cNvSpPr/>
            <p:nvPr/>
          </p:nvSpPr>
          <p:spPr>
            <a:xfrm>
              <a:off x="1097448" y="1412776"/>
              <a:ext cx="2136072" cy="422113"/>
            </a:xfrm>
            <a:prstGeom prst="rect">
              <a:avLst/>
            </a:prstGeom>
            <a:solidFill>
              <a:srgbClr val="F8B91C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ko-KR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모듈화의 장점</a:t>
              </a:r>
              <a:endPara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39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856984" cy="864096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/>
              <a:t>1-2. </a:t>
            </a:r>
            <a:r>
              <a:rPr lang="ko-KR" altLang="en-US" sz="3600" dirty="0" err="1" smtClean="0"/>
              <a:t>패키징</a:t>
            </a:r>
            <a:r>
              <a:rPr lang="ko-KR" altLang="en-US" sz="3600" dirty="0" smtClean="0"/>
              <a:t> 도구를 활용한 설치</a:t>
            </a:r>
            <a:r>
              <a:rPr lang="en-US" altLang="ko-KR" sz="3600" dirty="0" smtClean="0"/>
              <a:t>, </a:t>
            </a:r>
            <a:r>
              <a:rPr lang="ko-KR" altLang="en-US" sz="3600" dirty="0" smtClean="0"/>
              <a:t>배포 수행</a:t>
            </a:r>
            <a:endParaRPr lang="ko-KR" altLang="en-US" sz="3600" dirty="0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629528" y="1628800"/>
            <a:ext cx="4725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latin typeface="+mn-ea"/>
              </a:rPr>
              <a:t>패키징</a:t>
            </a:r>
            <a:r>
              <a:rPr lang="ko-KR" altLang="en-US" sz="2400" b="1" dirty="0" smtClean="0">
                <a:latin typeface="+mn-ea"/>
              </a:rPr>
              <a:t> 도구 활용 시 고려 사항</a:t>
            </a:r>
            <a:endParaRPr lang="ko-KR" altLang="en-US" b="1" dirty="0">
              <a:solidFill>
                <a:srgbClr val="00B0F0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4534" y="2446439"/>
            <a:ext cx="94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latin typeface="+mn-ea"/>
              </a:rPr>
              <a:t>요약</a:t>
            </a:r>
            <a:endParaRPr lang="ko-KR" altLang="en-US" sz="1600" spc="-150" dirty="0">
              <a:latin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46542" y="2851484"/>
            <a:ext cx="612000" cy="0"/>
          </a:xfrm>
          <a:prstGeom prst="line">
            <a:avLst/>
          </a:prstGeom>
          <a:ln w="38100" cmpd="thickThin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74534" y="2896489"/>
            <a:ext cx="8208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arenBoth"/>
            </a:pPr>
            <a:r>
              <a:rPr lang="ko-KR" altLang="en-US" b="1" spc="-150" dirty="0" smtClean="0">
                <a:latin typeface="+mn-ea"/>
              </a:rPr>
              <a:t>반드시 암호화</a:t>
            </a:r>
            <a:r>
              <a:rPr lang="en-US" altLang="ko-KR" b="1" spc="-150" dirty="0" smtClean="0">
                <a:latin typeface="+mn-ea"/>
              </a:rPr>
              <a:t>/</a:t>
            </a:r>
            <a:r>
              <a:rPr lang="ko-KR" altLang="en-US" b="1" spc="-150" dirty="0" smtClean="0">
                <a:latin typeface="+mn-ea"/>
              </a:rPr>
              <a:t>보안을 고려한다</a:t>
            </a:r>
            <a:r>
              <a:rPr lang="en-US" altLang="ko-KR" b="1" spc="-150" dirty="0" smtClean="0">
                <a:latin typeface="+mn-ea"/>
              </a:rPr>
              <a:t>(</a:t>
            </a:r>
            <a:r>
              <a:rPr lang="ko-KR" altLang="en-US" b="1" spc="-150" dirty="0" smtClean="0">
                <a:latin typeface="+mn-ea"/>
              </a:rPr>
              <a:t>제품 소프트웨어 저작권 보호의 이해가 필요</a:t>
            </a:r>
            <a:r>
              <a:rPr lang="en-US" altLang="ko-KR" b="1" spc="-150" dirty="0" smtClean="0">
                <a:latin typeface="+mn-ea"/>
              </a:rPr>
              <a:t>)</a:t>
            </a:r>
          </a:p>
          <a:p>
            <a:pPr marL="342900" indent="-342900">
              <a:lnSpc>
                <a:spcPct val="200000"/>
              </a:lnSpc>
              <a:buAutoNum type="arabicParenBoth"/>
            </a:pPr>
            <a:r>
              <a:rPr lang="ko-KR" altLang="en-US" b="1" spc="-150" dirty="0" smtClean="0">
                <a:latin typeface="+mn-ea"/>
              </a:rPr>
              <a:t>추가로 다양한 기종 연동을 고려한다</a:t>
            </a:r>
            <a:endParaRPr lang="en-US" altLang="ko-KR" b="1" spc="-150" dirty="0" smtClean="0">
              <a:latin typeface="+mn-ea"/>
            </a:endParaRPr>
          </a:p>
          <a:p>
            <a:pPr marL="342900" indent="-342900">
              <a:lnSpc>
                <a:spcPct val="200000"/>
              </a:lnSpc>
              <a:buAutoNum type="arabicParenBoth"/>
            </a:pPr>
            <a:r>
              <a:rPr lang="ko-KR" altLang="en-US" b="1" spc="-150" dirty="0" smtClean="0">
                <a:latin typeface="+mn-ea"/>
              </a:rPr>
              <a:t>사용자 편의성을 위한 복잡성 및 비효율성을 고려한다</a:t>
            </a:r>
            <a:r>
              <a:rPr lang="en-US" altLang="ko-KR" b="1" spc="-15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2803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6084168" y="3377480"/>
            <a:ext cx="3059832" cy="2529448"/>
            <a:chOff x="2987824" y="4293096"/>
            <a:chExt cx="3294366" cy="2529448"/>
          </a:xfrm>
        </p:grpSpPr>
        <p:pic>
          <p:nvPicPr>
            <p:cNvPr id="16" name="Picture 20" descr="https://jessgroopman.files.wordpress.com/2014/02/istock_iotpost_interoperability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4293096"/>
              <a:ext cx="3294366" cy="2529448"/>
            </a:xfrm>
            <a:prstGeom prst="rect">
              <a:avLst/>
            </a:prstGeom>
            <a:noFill/>
          </p:spPr>
        </p:pic>
        <p:sp>
          <p:nvSpPr>
            <p:cNvPr id="17" name="타원 16"/>
            <p:cNvSpPr/>
            <p:nvPr/>
          </p:nvSpPr>
          <p:spPr>
            <a:xfrm>
              <a:off x="3564544" y="4293096"/>
              <a:ext cx="2049029" cy="1656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90871" y="2408691"/>
            <a:ext cx="74991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 smtClean="0">
                <a:solidFill>
                  <a:srgbClr val="000099"/>
                </a:solidFill>
              </a:rPr>
              <a:t>제</a:t>
            </a:r>
            <a:r>
              <a:rPr lang="ko-KR" altLang="en-US" sz="3600" spc="-150" dirty="0" smtClean="0">
                <a:solidFill>
                  <a:prstClr val="black"/>
                </a:solidFill>
              </a:rPr>
              <a:t>품 </a:t>
            </a:r>
            <a:r>
              <a:rPr lang="ko-KR" altLang="en-US" sz="5400" b="1" spc="-150" smtClean="0">
                <a:solidFill>
                  <a:srgbClr val="000099"/>
                </a:solidFill>
              </a:rPr>
              <a:t>소</a:t>
            </a:r>
            <a:r>
              <a:rPr lang="ko-KR" altLang="en-US" sz="3600" spc="-150" smtClean="0">
                <a:solidFill>
                  <a:prstClr val="black"/>
                </a:solidFill>
              </a:rPr>
              <a:t>프트웨어 </a:t>
            </a:r>
            <a:r>
              <a:rPr lang="ko-KR" altLang="en-US" sz="5400" b="1" spc="-150" smtClean="0">
                <a:solidFill>
                  <a:srgbClr val="000099"/>
                </a:solidFill>
              </a:rPr>
              <a:t>매</a:t>
            </a:r>
            <a:r>
              <a:rPr lang="ko-KR" altLang="en-US" sz="3600" spc="-150" smtClean="0">
                <a:solidFill>
                  <a:prstClr val="black"/>
                </a:solidFill>
              </a:rPr>
              <a:t>뉴얼 작성하기</a:t>
            </a:r>
            <a:endParaRPr lang="ko-KR" altLang="en-US" sz="3600" spc="-150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61948" y="2006600"/>
            <a:ext cx="73944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420580" y="503675"/>
            <a:ext cx="1361110" cy="1361110"/>
            <a:chOff x="881590" y="1052227"/>
            <a:chExt cx="1361110" cy="1361110"/>
          </a:xfrm>
        </p:grpSpPr>
        <p:pic>
          <p:nvPicPr>
            <p:cNvPr id="13" name="Picture 8" descr="Ball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590" y="1052227"/>
              <a:ext cx="1361110" cy="1361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/>
            <p:cNvSpPr/>
            <p:nvPr/>
          </p:nvSpPr>
          <p:spPr>
            <a:xfrm>
              <a:off x="1197024" y="1151428"/>
              <a:ext cx="63030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2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307415" y="6579350"/>
            <a:ext cx="783450" cy="230110"/>
          </a:xfrm>
        </p:spPr>
        <p:txBody>
          <a:bodyPr/>
          <a:lstStyle/>
          <a:p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/>
              <a:t>7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39552" y="4077072"/>
            <a:ext cx="73944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68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오른쪽 화살표 8"/>
          <p:cNvSpPr/>
          <p:nvPr/>
        </p:nvSpPr>
        <p:spPr>
          <a:xfrm>
            <a:off x="4664292" y="4808027"/>
            <a:ext cx="863082" cy="709205"/>
          </a:xfrm>
          <a:prstGeom prst="rightArrow">
            <a:avLst/>
          </a:prstGeom>
          <a:gradFill>
            <a:gsLst>
              <a:gs pos="38000">
                <a:srgbClr val="FCDBC0"/>
              </a:gs>
              <a:gs pos="0">
                <a:schemeClr val="bg1"/>
              </a:gs>
              <a:gs pos="38000">
                <a:schemeClr val="accent6">
                  <a:lumMod val="40000"/>
                  <a:lumOff val="60000"/>
                </a:schemeClr>
              </a:gs>
              <a:gs pos="87000">
                <a:schemeClr val="accent6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/>
          </a:p>
        </p:txBody>
      </p:sp>
      <p:sp>
        <p:nvSpPr>
          <p:cNvPr id="5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57265" y="6579350"/>
            <a:ext cx="2133600" cy="230110"/>
          </a:xfrm>
        </p:spPr>
        <p:txBody>
          <a:bodyPr/>
          <a:lstStyle/>
          <a:p>
            <a:pPr algn="r"/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 algn="r"/>
              <a:t>8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5692" y="5949280"/>
            <a:ext cx="9144000" cy="917513"/>
          </a:xfrm>
          <a:prstGeom prst="rect">
            <a:avLst/>
          </a:prstGeom>
          <a:solidFill>
            <a:srgbClr val="FFFFCC"/>
          </a:solidFill>
        </p:spPr>
        <p:txBody>
          <a:bodyPr wrap="square" tIns="180000" bIns="18000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600" b="1" spc="-150" dirty="0" smtClean="0">
                <a:latin typeface="+mn-ea"/>
              </a:rPr>
              <a:t>2-1. </a:t>
            </a:r>
            <a:r>
              <a:rPr kumimoji="1" lang="ko-KR" altLang="en-US" sz="3600" b="1" spc="-150" dirty="0" smtClean="0">
                <a:latin typeface="+mn-ea"/>
              </a:rPr>
              <a:t>제품 소프트웨어 설치 매뉴얼 작성</a:t>
            </a:r>
            <a:endParaRPr kumimoji="1" lang="ko-KR" altLang="en-US" sz="3600" b="1" spc="-150" dirty="0">
              <a:latin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91313" y="404664"/>
            <a:ext cx="4352695" cy="2448272"/>
            <a:chOff x="291313" y="232553"/>
            <a:chExt cx="4352695" cy="2448272"/>
          </a:xfrm>
        </p:grpSpPr>
        <p:sp>
          <p:nvSpPr>
            <p:cNvPr id="2" name="직사각형 1"/>
            <p:cNvSpPr/>
            <p:nvPr/>
          </p:nvSpPr>
          <p:spPr>
            <a:xfrm>
              <a:off x="291313" y="232553"/>
              <a:ext cx="2768519" cy="432048"/>
            </a:xfrm>
            <a:prstGeom prst="rect">
              <a:avLst/>
            </a:prstGeom>
            <a:gradFill>
              <a:gsLst>
                <a:gs pos="0">
                  <a:srgbClr val="DDEBCF"/>
                </a:gs>
                <a:gs pos="18000">
                  <a:srgbClr val="9CB86E"/>
                </a:gs>
                <a:gs pos="100000">
                  <a:srgbClr val="156B13"/>
                </a:gs>
              </a:gsLst>
              <a:lin ang="10800000" scaled="0"/>
            </a:gra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    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설치</a:t>
              </a:r>
              <a:r>
                <a:rPr lang="ko-KR" altLang="en-US" b="1" dirty="0" smtClean="0"/>
                <a:t> 매뉴얼 내용</a:t>
              </a:r>
              <a:endParaRPr lang="ko-KR" altLang="en-US" b="1" dirty="0"/>
            </a:p>
          </p:txBody>
        </p:sp>
        <p:sp>
          <p:nvSpPr>
            <p:cNvPr id="3" name="타원 2"/>
            <p:cNvSpPr/>
            <p:nvPr/>
          </p:nvSpPr>
          <p:spPr>
            <a:xfrm>
              <a:off x="467544" y="304561"/>
              <a:ext cx="216024" cy="316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91313" y="664601"/>
              <a:ext cx="4352695" cy="201622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600" b="1" dirty="0" smtClean="0">
                  <a:solidFill>
                    <a:schemeClr val="tx1"/>
                  </a:solidFill>
                </a:rPr>
                <a:t>설치화면 및 </a:t>
              </a:r>
              <a:r>
                <a:rPr lang="en-US" altLang="ko-KR" sz="1600" b="1" dirty="0" smtClean="0">
                  <a:solidFill>
                    <a:schemeClr val="tx1"/>
                  </a:solidFill>
                </a:rPr>
                <a:t>UI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600" b="1" dirty="0" smtClean="0">
                  <a:solidFill>
                    <a:schemeClr val="tx1"/>
                  </a:solidFill>
                </a:rPr>
                <a:t>설치</a:t>
              </a:r>
              <a:r>
                <a:rPr lang="en-US" altLang="ko-KR" sz="16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600" b="1" dirty="0" smtClean="0">
                  <a:solidFill>
                    <a:schemeClr val="tx1"/>
                  </a:solidFill>
                </a:rPr>
                <a:t>이상 시 메시지 설명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600" b="1" dirty="0" smtClean="0">
                  <a:solidFill>
                    <a:schemeClr val="tx1"/>
                  </a:solidFill>
                </a:rPr>
                <a:t>설치 완료 및 결과</a:t>
              </a:r>
              <a:endParaRPr lang="en-US" altLang="ko-KR" sz="1600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600" b="1" u="sng" dirty="0" smtClean="0">
                  <a:solidFill>
                    <a:srgbClr val="FF0000"/>
                  </a:solidFill>
                </a:rPr>
                <a:t>설치 삭제 방법</a:t>
              </a:r>
              <a:r>
                <a:rPr lang="en-US" altLang="ko-KR" sz="1600" b="1" u="sng" dirty="0" smtClean="0">
                  <a:solidFill>
                    <a:srgbClr val="FF0000"/>
                  </a:solidFill>
                </a:rPr>
                <a:t>(uninstall)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sz="1600" b="1" dirty="0" smtClean="0">
                  <a:solidFill>
                    <a:schemeClr val="tx1"/>
                  </a:solidFill>
                </a:rPr>
                <a:t>FAQ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600" b="1" dirty="0" smtClean="0">
                  <a:solidFill>
                    <a:schemeClr val="tx1"/>
                  </a:solidFill>
                </a:rPr>
                <a:t>설치 시 점검 사항</a:t>
              </a:r>
              <a:endParaRPr lang="en-US" altLang="ko-KR" sz="1600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sz="1600" b="1" dirty="0" smtClean="0">
                  <a:solidFill>
                    <a:schemeClr val="tx1"/>
                  </a:solidFill>
                </a:rPr>
                <a:t>Network </a:t>
              </a:r>
              <a:r>
                <a:rPr lang="ko-KR" altLang="en-US" sz="1600" b="1" dirty="0" smtClean="0">
                  <a:solidFill>
                    <a:schemeClr val="tx1"/>
                  </a:solidFill>
                </a:rPr>
                <a:t>환경 및 보안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91313" y="2996951"/>
            <a:ext cx="4352695" cy="1152129"/>
            <a:chOff x="291313" y="232553"/>
            <a:chExt cx="4352695" cy="1152129"/>
          </a:xfrm>
        </p:grpSpPr>
        <p:sp>
          <p:nvSpPr>
            <p:cNvPr id="11" name="직사각형 10"/>
            <p:cNvSpPr/>
            <p:nvPr/>
          </p:nvSpPr>
          <p:spPr>
            <a:xfrm>
              <a:off x="291313" y="232553"/>
              <a:ext cx="2768519" cy="432048"/>
            </a:xfrm>
            <a:prstGeom prst="rect">
              <a:avLst/>
            </a:prstGeom>
            <a:gradFill>
              <a:gsLst>
                <a:gs pos="0">
                  <a:srgbClr val="DDEBCF"/>
                </a:gs>
                <a:gs pos="18000">
                  <a:srgbClr val="9CB86E"/>
                </a:gs>
                <a:gs pos="100000">
                  <a:srgbClr val="156B13"/>
                </a:gs>
              </a:gsLst>
              <a:lin ang="10800000" scaled="0"/>
            </a:gra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smtClean="0"/>
                <a:t>고객 지원 방법</a:t>
              </a:r>
              <a:endParaRPr lang="ko-KR" altLang="en-US" b="1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467544" y="304561"/>
              <a:ext cx="216024" cy="316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91313" y="664602"/>
              <a:ext cx="4352695" cy="72008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600" b="1" dirty="0" smtClean="0">
                  <a:solidFill>
                    <a:schemeClr val="tx1"/>
                  </a:solidFill>
                </a:rPr>
                <a:t>유선 및 </a:t>
              </a:r>
              <a:r>
                <a:rPr lang="en-US" altLang="ko-KR" sz="1600" b="1" dirty="0" smtClean="0">
                  <a:solidFill>
                    <a:schemeClr val="tx1"/>
                  </a:solidFill>
                </a:rPr>
                <a:t>E-mail, Website URL</a:t>
              </a:r>
              <a:endParaRPr lang="en-US" altLang="ko-KR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91312" y="4293096"/>
            <a:ext cx="4352696" cy="1368152"/>
            <a:chOff x="291312" y="232553"/>
            <a:chExt cx="4352696" cy="1368152"/>
          </a:xfrm>
        </p:grpSpPr>
        <p:sp>
          <p:nvSpPr>
            <p:cNvPr id="15" name="직사각형 14"/>
            <p:cNvSpPr/>
            <p:nvPr/>
          </p:nvSpPr>
          <p:spPr>
            <a:xfrm>
              <a:off x="291312" y="232553"/>
              <a:ext cx="3416591" cy="432048"/>
            </a:xfrm>
            <a:prstGeom prst="rect">
              <a:avLst/>
            </a:prstGeom>
            <a:gradFill>
              <a:gsLst>
                <a:gs pos="0">
                  <a:srgbClr val="DDEBCF"/>
                </a:gs>
                <a:gs pos="18000">
                  <a:srgbClr val="9CB86E"/>
                </a:gs>
                <a:gs pos="100000">
                  <a:srgbClr val="156B13"/>
                </a:gs>
              </a:gsLst>
              <a:lin ang="10800000" scaled="0"/>
            </a:gra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/>
                <a:t>준수 정보 및 제한 보증</a:t>
              </a:r>
              <a:endParaRPr lang="ko-KR" altLang="en-US" b="1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467544" y="304561"/>
              <a:ext cx="216024" cy="316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1313" y="664601"/>
              <a:ext cx="4352695" cy="93610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600" b="1" dirty="0" smtClean="0">
                  <a:solidFill>
                    <a:schemeClr val="tx1"/>
                  </a:solidFill>
                </a:rPr>
                <a:t>시리얼 번호 보존</a:t>
              </a:r>
              <a:r>
                <a:rPr lang="en-US" altLang="ko-KR" sz="1600" b="1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600" b="1" dirty="0" smtClean="0">
                  <a:solidFill>
                    <a:schemeClr val="tx1"/>
                  </a:solidFill>
                </a:rPr>
                <a:t>불법 사용 금지 등 준수 사항 권고</a:t>
              </a:r>
              <a:endParaRPr lang="en-US" altLang="ko-KR" sz="1600" b="1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sz="1600" b="1" dirty="0" smtClean="0">
                  <a:solidFill>
                    <a:schemeClr val="tx1"/>
                  </a:solidFill>
                </a:rPr>
                <a:t>저작권 정보 관련 작성</a:t>
              </a:r>
              <a:endParaRPr lang="en-US" altLang="ko-KR" sz="16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817" y="2492895"/>
            <a:ext cx="3195439" cy="3393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320" y="1484784"/>
            <a:ext cx="3405176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오른쪽 화살표 26"/>
          <p:cNvSpPr/>
          <p:nvPr/>
        </p:nvSpPr>
        <p:spPr>
          <a:xfrm rot="18614343">
            <a:off x="4581448" y="2560956"/>
            <a:ext cx="863082" cy="439942"/>
          </a:xfrm>
          <a:prstGeom prst="rightArrow">
            <a:avLst/>
          </a:prstGeom>
          <a:gradFill>
            <a:gsLst>
              <a:gs pos="38000">
                <a:srgbClr val="FCDBC0"/>
              </a:gs>
              <a:gs pos="0">
                <a:schemeClr val="bg1"/>
              </a:gs>
              <a:gs pos="38000">
                <a:schemeClr val="accent6">
                  <a:lumMod val="40000"/>
                  <a:lumOff val="60000"/>
                </a:schemeClr>
              </a:gs>
              <a:gs pos="87000">
                <a:schemeClr val="accent6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3018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57265" y="6579350"/>
            <a:ext cx="2133600" cy="230110"/>
          </a:xfrm>
        </p:spPr>
        <p:txBody>
          <a:bodyPr/>
          <a:lstStyle/>
          <a:p>
            <a:pPr algn="r"/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 algn="r"/>
              <a:t>9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967871"/>
            <a:ext cx="9144000" cy="917513"/>
          </a:xfrm>
          <a:prstGeom prst="rect">
            <a:avLst/>
          </a:prstGeom>
          <a:solidFill>
            <a:srgbClr val="FFFFCC"/>
          </a:solidFill>
        </p:spPr>
        <p:txBody>
          <a:bodyPr wrap="square" tIns="180000" bIns="18000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600" b="1" spc="-150" dirty="0" smtClean="0">
                <a:latin typeface="+mn-ea"/>
              </a:rPr>
              <a:t>2-2. </a:t>
            </a:r>
            <a:r>
              <a:rPr kumimoji="1" lang="ko-KR" altLang="en-US" sz="3600" b="1" spc="-150" dirty="0" smtClean="0">
                <a:latin typeface="+mn-ea"/>
              </a:rPr>
              <a:t>제품 소프트웨어 사용자 매뉴얼 작성</a:t>
            </a:r>
            <a:endParaRPr kumimoji="1" lang="ko-KR" altLang="en-US" sz="3600" b="1" spc="-150" dirty="0">
              <a:latin typeface="+mn-ea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323528" y="683365"/>
            <a:ext cx="4320480" cy="1296144"/>
            <a:chOff x="323528" y="404664"/>
            <a:chExt cx="4320480" cy="1296144"/>
          </a:xfrm>
        </p:grpSpPr>
        <p:sp>
          <p:nvSpPr>
            <p:cNvPr id="22" name="직사각형 21"/>
            <p:cNvSpPr/>
            <p:nvPr/>
          </p:nvSpPr>
          <p:spPr>
            <a:xfrm>
              <a:off x="539552" y="548680"/>
              <a:ext cx="4104456" cy="1152128"/>
            </a:xfrm>
            <a:prstGeom prst="rect">
              <a:avLst/>
            </a:prstGeom>
            <a:noFill/>
            <a:ln cap="rnd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08000">
                <a:lnSpc>
                  <a:spcPct val="150000"/>
                </a:lnSpc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목차 및 개요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 smtClean="0">
                  <a:solidFill>
                    <a:schemeClr val="tx1"/>
                  </a:solidFill>
                </a:rPr>
                <a:t>순서 요약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 smtClean="0">
                  <a:solidFill>
                    <a:schemeClr val="tx1"/>
                  </a:solidFill>
                </a:rPr>
                <a:t>제품 소프트웨어의 주요 특징 정리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323528" y="404664"/>
              <a:ext cx="576064" cy="504056"/>
            </a:xfrm>
            <a:prstGeom prst="ellipse">
              <a:avLst/>
            </a:prstGeom>
            <a:gradFill>
              <a:gsLst>
                <a:gs pos="60000">
                  <a:schemeClr val="tx2">
                    <a:lumMod val="60000"/>
                    <a:lumOff val="40000"/>
                  </a:schemeClr>
                </a:gs>
                <a:gs pos="2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cap="rnd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932040" y="683365"/>
            <a:ext cx="3744416" cy="4473827"/>
            <a:chOff x="323528" y="404664"/>
            <a:chExt cx="3744416" cy="4473827"/>
          </a:xfrm>
        </p:grpSpPr>
        <p:sp>
          <p:nvSpPr>
            <p:cNvPr id="28" name="직사각형 27"/>
            <p:cNvSpPr/>
            <p:nvPr/>
          </p:nvSpPr>
          <p:spPr>
            <a:xfrm>
              <a:off x="539552" y="548679"/>
              <a:ext cx="3528392" cy="4329812"/>
            </a:xfrm>
            <a:prstGeom prst="rect">
              <a:avLst/>
            </a:prstGeom>
            <a:noFill/>
            <a:ln cap="rnd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08000">
                <a:lnSpc>
                  <a:spcPct val="200000"/>
                </a:lnSpc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기본 사항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 smtClean="0">
                  <a:solidFill>
                    <a:schemeClr val="tx1"/>
                  </a:solidFill>
                </a:rPr>
                <a:t>제품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소프트웨어의 주요 기능 및 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UI 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설명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u="sng" dirty="0" smtClean="0">
                  <a:solidFill>
                    <a:srgbClr val="FF0000"/>
                  </a:solidFill>
                </a:rPr>
                <a:t>제품 </a:t>
              </a:r>
              <a:r>
                <a:rPr lang="en-US" altLang="ko-KR" sz="1400" b="1" u="sng" dirty="0" smtClean="0">
                  <a:solidFill>
                    <a:srgbClr val="FF0000"/>
                  </a:solidFill>
                </a:rPr>
                <a:t>SW </a:t>
              </a:r>
              <a:r>
                <a:rPr lang="ko-KR" altLang="en-US" sz="1400" b="1" u="sng" dirty="0" smtClean="0">
                  <a:solidFill>
                    <a:srgbClr val="FF0000"/>
                  </a:solidFill>
                </a:rPr>
                <a:t>사용을 위한 최소 환경</a:t>
              </a:r>
              <a:endParaRPr lang="en-US" altLang="ko-KR" sz="1400" b="1" u="sng" dirty="0" smtClean="0">
                <a:solidFill>
                  <a:srgbClr val="FF0000"/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u="sng" dirty="0" smtClean="0">
                  <a:solidFill>
                    <a:srgbClr val="FF0000"/>
                  </a:solidFill>
                </a:rPr>
                <a:t>동작을 위한 실행 파일이나 </a:t>
              </a:r>
              <a:r>
                <a:rPr lang="en-US" altLang="ko-KR" sz="1400" b="1" u="sng" dirty="0" smtClean="0">
                  <a:solidFill>
                    <a:srgbClr val="FF0000"/>
                  </a:solidFill>
                </a:rPr>
                <a:t>URL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 smtClean="0">
                  <a:solidFill>
                    <a:schemeClr val="tx1"/>
                  </a:solidFill>
                </a:rPr>
                <a:t>주의 사항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 smtClean="0">
                  <a:solidFill>
                    <a:schemeClr val="tx1"/>
                  </a:solidFill>
                </a:rPr>
                <a:t>모델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400" b="1" dirty="0" err="1" smtClean="0">
                  <a:solidFill>
                    <a:schemeClr val="tx1"/>
                  </a:solidFill>
                </a:rPr>
                <a:t>버전별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UI 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및 기능 차이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 smtClean="0">
                  <a:solidFill>
                    <a:schemeClr val="tx1"/>
                  </a:solidFill>
                </a:rPr>
                <a:t>기능별 특징의 간략한 기술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 smtClean="0">
                  <a:solidFill>
                    <a:schemeClr val="tx1"/>
                  </a:solidFill>
                </a:rPr>
                <a:t>개발 언어 및 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OS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323528" y="404664"/>
              <a:ext cx="576064" cy="504056"/>
            </a:xfrm>
            <a:prstGeom prst="ellipse">
              <a:avLst/>
            </a:prstGeom>
            <a:gradFill>
              <a:gsLst>
                <a:gs pos="60000">
                  <a:schemeClr val="tx2">
                    <a:lumMod val="60000"/>
                    <a:lumOff val="40000"/>
                  </a:schemeClr>
                </a:gs>
                <a:gs pos="2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cap="rnd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23528" y="2216932"/>
            <a:ext cx="4320480" cy="1666732"/>
            <a:chOff x="323528" y="404664"/>
            <a:chExt cx="4320480" cy="1666732"/>
          </a:xfrm>
        </p:grpSpPr>
        <p:sp>
          <p:nvSpPr>
            <p:cNvPr id="31" name="직사각형 30"/>
            <p:cNvSpPr/>
            <p:nvPr/>
          </p:nvSpPr>
          <p:spPr>
            <a:xfrm>
              <a:off x="539552" y="548680"/>
              <a:ext cx="4104456" cy="1522716"/>
            </a:xfrm>
            <a:prstGeom prst="rect">
              <a:avLst/>
            </a:prstGeom>
            <a:noFill/>
            <a:ln cap="rnd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08000">
                <a:lnSpc>
                  <a:spcPct val="150000"/>
                </a:lnSpc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서문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 smtClean="0">
                  <a:solidFill>
                    <a:schemeClr val="tx1"/>
                  </a:solidFill>
                </a:rPr>
                <a:t>문서 이력 정보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 smtClean="0">
                  <a:solidFill>
                    <a:schemeClr val="tx1"/>
                  </a:solidFill>
                </a:rPr>
                <a:t>주의 사항 및 참고 사항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b="1" dirty="0" smtClean="0">
                  <a:solidFill>
                    <a:schemeClr val="tx1"/>
                  </a:solidFill>
                </a:rPr>
                <a:t>특별 사용자 환경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 smtClean="0">
                  <a:solidFill>
                    <a:schemeClr val="tx1"/>
                  </a:solidFill>
                </a:rPr>
                <a:t>제품 등록 및 지원 가능한 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URL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323528" y="404664"/>
              <a:ext cx="576064" cy="504056"/>
            </a:xfrm>
            <a:prstGeom prst="ellipse">
              <a:avLst/>
            </a:prstGeom>
            <a:gradFill>
              <a:gsLst>
                <a:gs pos="60000">
                  <a:schemeClr val="tx2">
                    <a:lumMod val="60000"/>
                    <a:lumOff val="40000"/>
                  </a:schemeClr>
                </a:gs>
                <a:gs pos="2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cap="rnd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23528" y="4355773"/>
            <a:ext cx="4320480" cy="801419"/>
            <a:chOff x="323528" y="404664"/>
            <a:chExt cx="4320480" cy="801419"/>
          </a:xfrm>
        </p:grpSpPr>
        <p:sp>
          <p:nvSpPr>
            <p:cNvPr id="35" name="직사각형 34"/>
            <p:cNvSpPr/>
            <p:nvPr/>
          </p:nvSpPr>
          <p:spPr>
            <a:xfrm>
              <a:off x="539552" y="548680"/>
              <a:ext cx="4104456" cy="657403"/>
            </a:xfrm>
            <a:prstGeom prst="rect">
              <a:avLst/>
            </a:prstGeom>
            <a:noFill/>
            <a:ln cap="rnd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 smtClean="0">
                  <a:solidFill>
                    <a:schemeClr val="tx1"/>
                  </a:solidFill>
                </a:rPr>
                <a:t>준수 정보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&amp;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제한 보증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323528" y="404664"/>
              <a:ext cx="576064" cy="504056"/>
            </a:xfrm>
            <a:prstGeom prst="ellipse">
              <a:avLst/>
            </a:prstGeom>
            <a:gradFill>
              <a:gsLst>
                <a:gs pos="60000">
                  <a:schemeClr val="tx2">
                    <a:lumMod val="60000"/>
                    <a:lumOff val="40000"/>
                  </a:schemeClr>
                </a:gs>
                <a:gs pos="2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cap="rnd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9568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cap="rnd">
          <a:solidFill>
            <a:srgbClr val="00206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636</Words>
  <Application>Microsoft Office PowerPoint</Application>
  <PresentationFormat>화면 슬라이드 쇼(4:3)</PresentationFormat>
  <Paragraphs>134</Paragraphs>
  <Slides>14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제품 소프트웨어 패키징</vt:lpstr>
      <vt:lpstr>PowerPoint 프레젠테이션</vt:lpstr>
      <vt:lpstr>PowerPoint 프레젠테이션</vt:lpstr>
      <vt:lpstr>1-1. 사용자 중심의 패키징 수행</vt:lpstr>
      <vt:lpstr>1-1. 사용자 중심의 패키징 수행</vt:lpstr>
      <vt:lpstr>1-2. 패키징 도구를 활용한 설치, 배포 수행</vt:lpstr>
      <vt:lpstr>PowerPoint 프레젠테이션</vt:lpstr>
      <vt:lpstr>PowerPoint 프레젠테이션</vt:lpstr>
      <vt:lpstr>PowerPoint 프레젠테이션</vt:lpstr>
      <vt:lpstr>2-3. 제품 소프트웨어 매뉴얼의 배포용 미디어 제작</vt:lpstr>
      <vt:lpstr>PowerPoint 프레젠테이션</vt:lpstr>
      <vt:lpstr>3-1. 제품 소프트웨어 패키징의 형상 관리(버전관리)</vt:lpstr>
      <vt:lpstr>3-2. 현업에서 쓰이는 다양한 버전 관리 도구</vt:lpstr>
      <vt:lpstr>3-3. 백업, 장애 복구 – 버전관리 도구 활용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테스트</dc:title>
  <dc:creator>user</dc:creator>
  <cp:lastModifiedBy>user</cp:lastModifiedBy>
  <cp:revision>93</cp:revision>
  <dcterms:created xsi:type="dcterms:W3CDTF">2018-01-10T01:38:20Z</dcterms:created>
  <dcterms:modified xsi:type="dcterms:W3CDTF">2019-03-19T05:44:08Z</dcterms:modified>
</cp:coreProperties>
</file>