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1" r:id="rId4"/>
    <p:sldId id="282" r:id="rId5"/>
    <p:sldId id="276" r:id="rId6"/>
    <p:sldId id="262" r:id="rId7"/>
    <p:sldId id="283" r:id="rId8"/>
    <p:sldId id="284" r:id="rId9"/>
    <p:sldId id="265" r:id="rId10"/>
    <p:sldId id="268" r:id="rId11"/>
    <p:sldId id="285" r:id="rId12"/>
    <p:sldId id="273" r:id="rId13"/>
    <p:sldId id="286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8"/>
    <a:srgbClr val="FFFF00"/>
    <a:srgbClr val="F2F0B0"/>
    <a:srgbClr val="96C16B"/>
    <a:srgbClr val="27C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46B79-608B-4C82-8775-36A98907B54F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2A41-B823-492B-81AA-A9B4EA301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2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20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9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20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928992" cy="86409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25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2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80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2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60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91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49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424936" cy="1470025"/>
          </a:xfrm>
        </p:spPr>
        <p:txBody>
          <a:bodyPr>
            <a:normAutofit/>
          </a:bodyPr>
          <a:lstStyle/>
          <a:p>
            <a:r>
              <a:rPr lang="ko-KR" altLang="en-US" sz="6600" dirty="0" smtClean="0">
                <a:solidFill>
                  <a:schemeClr val="accent6">
                    <a:lumMod val="75000"/>
                  </a:schemeClr>
                </a:solidFill>
              </a:rPr>
              <a:t>요구사항확인</a:t>
            </a:r>
            <a:endParaRPr lang="ko-KR" altLang="en-US" sz="6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548384" y="2060848"/>
            <a:ext cx="64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1513488" y="3681028"/>
            <a:ext cx="64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419872" y="4437112"/>
            <a:ext cx="2040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2001020201_16v3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08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856984" cy="63408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3-1. </a:t>
            </a:r>
            <a:r>
              <a:rPr lang="ko-KR" altLang="en-US" sz="2800" dirty="0" err="1" smtClean="0"/>
              <a:t>유스케이스</a:t>
            </a:r>
            <a:r>
              <a:rPr lang="ko-KR" altLang="en-US" sz="2800" dirty="0" smtClean="0"/>
              <a:t> 모델 검증</a:t>
            </a:r>
            <a:endParaRPr lang="ko-KR" altLang="en-US" sz="2800" dirty="0"/>
          </a:p>
        </p:txBody>
      </p:sp>
      <p:sp>
        <p:nvSpPr>
          <p:cNvPr id="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 algn="r"/>
              <a:t>10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746" y="1666498"/>
            <a:ext cx="3619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658234"/>
            <a:ext cx="14954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259632" y="1369632"/>
            <a:ext cx="1728192" cy="1152128"/>
          </a:xfrm>
          <a:prstGeom prst="rect">
            <a:avLst/>
          </a:prstGeom>
          <a:noFill/>
          <a:ln cap="rnd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err="1" smtClean="0">
                <a:solidFill>
                  <a:srgbClr val="0000FF"/>
                </a:solidFill>
              </a:rPr>
              <a:t>액터</a:t>
            </a:r>
            <a:endParaRPr lang="ko-KR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35896" y="1376184"/>
            <a:ext cx="1728192" cy="1152128"/>
          </a:xfrm>
          <a:prstGeom prst="rect">
            <a:avLst/>
          </a:prstGeom>
          <a:noFill/>
          <a:ln cap="rnd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err="1" smtClean="0">
                <a:solidFill>
                  <a:srgbClr val="0000FF"/>
                </a:solidFill>
              </a:rPr>
              <a:t>유스케이스</a:t>
            </a:r>
            <a:endParaRPr lang="ko-KR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12160" y="1376184"/>
            <a:ext cx="1728192" cy="1152128"/>
          </a:xfrm>
          <a:prstGeom prst="rect">
            <a:avLst/>
          </a:prstGeom>
          <a:noFill/>
          <a:ln cap="rnd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err="1" smtClean="0">
                <a:solidFill>
                  <a:srgbClr val="0000FF"/>
                </a:solidFill>
              </a:rPr>
              <a:t>유스케이스</a:t>
            </a:r>
            <a:endParaRPr lang="en-US" altLang="ko-KR" b="1" dirty="0">
              <a:solidFill>
                <a:srgbClr val="0000FF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00FF"/>
                </a:solidFill>
              </a:rPr>
              <a:t>명세서</a:t>
            </a:r>
          </a:p>
        </p:txBody>
      </p:sp>
      <p:cxnSp>
        <p:nvCxnSpPr>
          <p:cNvPr id="7" name="직선 화살표 연결선 6"/>
          <p:cNvCxnSpPr>
            <a:stCxn id="4" idx="3"/>
            <a:endCxn id="25" idx="1"/>
          </p:cNvCxnSpPr>
          <p:nvPr/>
        </p:nvCxnSpPr>
        <p:spPr>
          <a:xfrm>
            <a:off x="2987824" y="1945696"/>
            <a:ext cx="648072" cy="6552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5" idx="3"/>
            <a:endCxn id="40" idx="1"/>
          </p:cNvCxnSpPr>
          <p:nvPr/>
        </p:nvCxnSpPr>
        <p:spPr>
          <a:xfrm>
            <a:off x="5364088" y="1952248"/>
            <a:ext cx="648072" cy="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5576" y="3039751"/>
            <a:ext cx="24122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400" u="sng" dirty="0" err="1" smtClean="0"/>
              <a:t>액터</a:t>
            </a:r>
            <a:r>
              <a:rPr lang="ko-KR" altLang="en-US" sz="1400" u="sng" dirty="0" smtClean="0"/>
              <a:t> </a:t>
            </a:r>
            <a:r>
              <a:rPr lang="en-US" altLang="ko-KR" sz="1400" u="sng" dirty="0" smtClean="0"/>
              <a:t>: </a:t>
            </a:r>
            <a:r>
              <a:rPr lang="ko-KR" altLang="en-US" sz="1400" u="sng" dirty="0" smtClean="0"/>
              <a:t>이벤트 흐름을 시작하게 하는 객체</a:t>
            </a:r>
            <a:endParaRPr lang="en-US" altLang="ko-KR" sz="1400" u="sng" dirty="0" smtClean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기능 구현에 관계되는 </a:t>
            </a:r>
            <a:r>
              <a:rPr lang="ko-KR" altLang="en-US" sz="1400" dirty="0" err="1" smtClean="0"/>
              <a:t>액터</a:t>
            </a:r>
            <a:r>
              <a:rPr lang="ko-KR" altLang="en-US" sz="1400" dirty="0" smtClean="0"/>
              <a:t> 모두 도출</a:t>
            </a:r>
            <a:endParaRPr lang="en-US" altLang="ko-KR" sz="1400" dirty="0" smtClean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400" dirty="0" err="1" smtClean="0"/>
              <a:t>액터</a:t>
            </a:r>
            <a:r>
              <a:rPr lang="ko-KR" altLang="en-US" sz="1400" dirty="0" smtClean="0"/>
              <a:t> 목록과 명세서에 기록된 </a:t>
            </a:r>
            <a:r>
              <a:rPr lang="ko-KR" altLang="en-US" sz="1400" dirty="0" err="1" smtClean="0"/>
              <a:t>액터가</a:t>
            </a:r>
            <a:r>
              <a:rPr lang="ko-KR" altLang="en-US" sz="1400" dirty="0" smtClean="0"/>
              <a:t> 타당한지 확인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3167845" y="3047430"/>
            <a:ext cx="24122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400" dirty="0" err="1" smtClean="0"/>
              <a:t>유스케이스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시스템에 대한 시나리오의 집합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요구된 기능 구현이 필요한 부분</a:t>
            </a:r>
            <a:endParaRPr lang="en-US" altLang="ko-KR" sz="1400" dirty="0" smtClean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400" dirty="0" err="1" smtClean="0"/>
              <a:t>유스케이스</a:t>
            </a:r>
            <a:r>
              <a:rPr lang="ko-KR" altLang="en-US" sz="1400" dirty="0" smtClean="0"/>
              <a:t> 기능 범위가 다른 </a:t>
            </a:r>
            <a:r>
              <a:rPr lang="ko-KR" altLang="en-US" sz="1400" dirty="0" err="1" smtClean="0"/>
              <a:t>유스케이스와</a:t>
            </a:r>
            <a:r>
              <a:rPr lang="ko-KR" altLang="en-US" sz="1400" dirty="0" smtClean="0"/>
              <a:t> 겹치는 것은 없는지 확인</a:t>
            </a:r>
            <a:endParaRPr lang="en-US" altLang="ko-KR" sz="14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760133" y="3056761"/>
            <a:ext cx="2412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400" dirty="0" err="1" smtClean="0"/>
              <a:t>유스케이스의</a:t>
            </a:r>
            <a:r>
              <a:rPr lang="ko-KR" altLang="en-US" sz="1400" dirty="0" smtClean="0"/>
              <a:t> 주요 이벤트 흐름 도출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39861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ChangeArrowheads="1"/>
          </p:cNvSpPr>
          <p:nvPr/>
        </p:nvSpPr>
        <p:spPr bwMode="auto">
          <a:xfrm>
            <a:off x="250825" y="765175"/>
            <a:ext cx="8642350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80000" rIns="180000" bIns="72000"/>
          <a:lstStyle/>
          <a:p>
            <a:pPr marL="714375" lvl="2" indent="-179388" latinLnBrk="1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 dirty="0" err="1">
                <a:solidFill>
                  <a:srgbClr val="000000"/>
                </a:solidFill>
                <a:latin typeface="Garamond" pitchFamily="18" charset="0"/>
              </a:rPr>
              <a:t>유스케이스의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 역할 </a:t>
            </a:r>
            <a:r>
              <a:rPr lang="en-US" altLang="ko-KR" sz="1700" dirty="0">
                <a:solidFill>
                  <a:srgbClr val="000000"/>
                </a:solidFill>
                <a:latin typeface="Garamond" pitchFamily="18" charset="0"/>
              </a:rPr>
              <a:t>: 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사용자의 시점에서 시스템을 </a:t>
            </a:r>
            <a:r>
              <a:rPr lang="ko-KR" altLang="en-US" sz="1700" dirty="0" err="1">
                <a:solidFill>
                  <a:srgbClr val="000000"/>
                </a:solidFill>
                <a:latin typeface="Garamond" pitchFamily="18" charset="0"/>
              </a:rPr>
              <a:t>모델링한다는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 것 </a:t>
            </a:r>
            <a:endParaRPr lang="en-US" altLang="ko-KR" sz="1700" dirty="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latinLnBrk="1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 dirty="0" err="1">
                <a:solidFill>
                  <a:srgbClr val="000000"/>
                </a:solidFill>
                <a:latin typeface="Garamond" pitchFamily="18" charset="0"/>
              </a:rPr>
              <a:t>유스케이스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en-US" altLang="ko-KR" sz="1700" dirty="0">
                <a:solidFill>
                  <a:srgbClr val="000000"/>
                </a:solidFill>
                <a:latin typeface="Garamond" pitchFamily="18" charset="0"/>
              </a:rPr>
              <a:t>: 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시스템에 대한 시나리오의 </a:t>
            </a:r>
            <a:r>
              <a:rPr lang="ko-KR" altLang="en-US" sz="1700" dirty="0" smtClean="0">
                <a:solidFill>
                  <a:srgbClr val="000000"/>
                </a:solidFill>
                <a:latin typeface="Garamond" pitchFamily="18" charset="0"/>
              </a:rPr>
              <a:t>집합</a:t>
            </a:r>
            <a:endParaRPr lang="en-US" altLang="ko-KR" sz="1700" dirty="0" smtClean="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latinLnBrk="1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 dirty="0" smtClean="0">
                <a:solidFill>
                  <a:srgbClr val="000000"/>
                </a:solidFill>
                <a:latin typeface="Garamond" pitchFamily="18" charset="0"/>
              </a:rPr>
              <a:t>이벤트의 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흐름 </a:t>
            </a:r>
            <a:r>
              <a:rPr lang="en-US" altLang="ko-KR" sz="1700" dirty="0">
                <a:solidFill>
                  <a:srgbClr val="000000"/>
                </a:solidFill>
                <a:latin typeface="Garamond" pitchFamily="18" charset="0"/>
              </a:rPr>
              <a:t>: 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사람</a:t>
            </a:r>
            <a:r>
              <a:rPr lang="en-US" altLang="ko-KR" sz="1700" dirty="0">
                <a:solidFill>
                  <a:srgbClr val="000000"/>
                </a:solidFill>
                <a:latin typeface="Garamond" pitchFamily="18" charset="0"/>
              </a:rPr>
              <a:t>, 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시스템</a:t>
            </a:r>
            <a:r>
              <a:rPr lang="en-US" altLang="ko-KR" sz="1700" dirty="0">
                <a:solidFill>
                  <a:srgbClr val="000000"/>
                </a:solidFill>
                <a:latin typeface="Garamond" pitchFamily="18" charset="0"/>
              </a:rPr>
              <a:t>, 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하드웨어</a:t>
            </a:r>
            <a:r>
              <a:rPr lang="en-US" altLang="ko-KR" sz="1700" dirty="0">
                <a:solidFill>
                  <a:srgbClr val="000000"/>
                </a:solidFill>
                <a:latin typeface="Garamond" pitchFamily="18" charset="0"/>
              </a:rPr>
              <a:t>, 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혹은 시간의 흐름에 의해 시작</a:t>
            </a:r>
          </a:p>
          <a:p>
            <a:pPr marL="714375" lvl="2" indent="-179388" latinLnBrk="1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 dirty="0" err="1">
                <a:solidFill>
                  <a:srgbClr val="000000"/>
                </a:solidFill>
                <a:latin typeface="Garamond" pitchFamily="18" charset="0"/>
              </a:rPr>
              <a:t>액터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en-US" altLang="ko-KR" sz="1700" dirty="0">
                <a:solidFill>
                  <a:srgbClr val="000000"/>
                </a:solidFill>
                <a:latin typeface="Garamond" pitchFamily="18" charset="0"/>
              </a:rPr>
              <a:t>: 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이벤트 흐름을 시작하게 하는 객체</a:t>
            </a:r>
            <a:endParaRPr lang="en-US" altLang="ko-KR" sz="1700" dirty="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latinLnBrk="1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endParaRPr lang="ko-KR" altLang="en-US" sz="1700" dirty="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latinLnBrk="1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endParaRPr lang="ko-KR" altLang="en-US" sz="1700" dirty="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latinLnBrk="1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endParaRPr lang="ko-KR" altLang="en-US" sz="1700" dirty="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latinLnBrk="1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endParaRPr lang="en-US" altLang="ko-KR" sz="1700" dirty="0" smtClean="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latinLnBrk="1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endParaRPr lang="en-US" altLang="ko-KR" sz="1700" dirty="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latinLnBrk="1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 dirty="0" err="1" smtClean="0">
                <a:solidFill>
                  <a:srgbClr val="000000"/>
                </a:solidFill>
                <a:latin typeface="Garamond" pitchFamily="18" charset="0"/>
              </a:rPr>
              <a:t>유스케이스</a:t>
            </a:r>
            <a:r>
              <a:rPr lang="ko-KR" altLang="en-US" sz="1700" dirty="0" smtClean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사이에는 일반적인 연관관계 이외에 또 다른 관계</a:t>
            </a:r>
            <a:endParaRPr lang="en-US" altLang="ko-KR" sz="1700" dirty="0">
              <a:solidFill>
                <a:srgbClr val="000000"/>
              </a:solidFill>
              <a:latin typeface="Garamond" pitchFamily="18" charset="0"/>
            </a:endParaRPr>
          </a:p>
          <a:p>
            <a:pPr marL="1600200" lvl="3" indent="-228600" latinLnBrk="1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ü"/>
              <a:tabLst>
                <a:tab pos="2152650" algn="l"/>
                <a:tab pos="3590925" algn="l"/>
              </a:tabLst>
            </a:pPr>
            <a:r>
              <a:rPr lang="ko-KR" altLang="en-US" dirty="0">
                <a:solidFill>
                  <a:srgbClr val="000000"/>
                </a:solidFill>
                <a:latin typeface="Garamond" pitchFamily="18" charset="0"/>
              </a:rPr>
              <a:t>포함</a:t>
            </a:r>
            <a:r>
              <a:rPr lang="en-US" altLang="ko-KR" dirty="0">
                <a:solidFill>
                  <a:srgbClr val="000000"/>
                </a:solidFill>
                <a:latin typeface="Garamond" pitchFamily="18" charset="0"/>
              </a:rPr>
              <a:t>(Include)</a:t>
            </a:r>
            <a:r>
              <a:rPr lang="ko-KR" altLang="en-US" dirty="0">
                <a:solidFill>
                  <a:srgbClr val="000000"/>
                </a:solidFill>
                <a:latin typeface="Garamond" pitchFamily="18" charset="0"/>
              </a:rPr>
              <a:t>관계 </a:t>
            </a:r>
            <a:r>
              <a:rPr lang="en-US" altLang="ko-KR" dirty="0">
                <a:solidFill>
                  <a:srgbClr val="000000"/>
                </a:solidFill>
                <a:latin typeface="Garamond" pitchFamily="18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Garamond" pitchFamily="18" charset="0"/>
              </a:rPr>
              <a:t>다른 </a:t>
            </a:r>
            <a:r>
              <a:rPr lang="ko-KR" altLang="en-US" dirty="0" err="1">
                <a:solidFill>
                  <a:srgbClr val="000000"/>
                </a:solidFill>
                <a:latin typeface="Garamond" pitchFamily="18" charset="0"/>
              </a:rPr>
              <a:t>유스케이스에서</a:t>
            </a:r>
            <a:r>
              <a:rPr lang="ko-KR" altLang="en-US" dirty="0">
                <a:solidFill>
                  <a:srgbClr val="000000"/>
                </a:solidFill>
                <a:latin typeface="Garamond" pitchFamily="18" charset="0"/>
              </a:rPr>
              <a:t> 기존의 </a:t>
            </a:r>
            <a:r>
              <a:rPr lang="ko-KR" altLang="en-US" dirty="0" err="1">
                <a:solidFill>
                  <a:srgbClr val="000000"/>
                </a:solidFill>
                <a:latin typeface="Garamond" pitchFamily="18" charset="0"/>
              </a:rPr>
              <a:t>유스케이스를</a:t>
            </a:r>
            <a:r>
              <a:rPr lang="ko-KR" altLang="en-US" dirty="0">
                <a:solidFill>
                  <a:srgbClr val="000000"/>
                </a:solidFill>
                <a:latin typeface="Garamond" pitchFamily="18" charset="0"/>
              </a:rPr>
              <a:t> 재사용하는 관계</a:t>
            </a:r>
          </a:p>
          <a:p>
            <a:pPr marL="1600200" lvl="3" indent="-228600" latinLnBrk="1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ü"/>
              <a:tabLst>
                <a:tab pos="2152650" algn="l"/>
                <a:tab pos="3590925" algn="l"/>
              </a:tabLst>
            </a:pPr>
            <a:r>
              <a:rPr lang="ko-KR" altLang="en-US" dirty="0">
                <a:solidFill>
                  <a:srgbClr val="000000"/>
                </a:solidFill>
                <a:latin typeface="Garamond" pitchFamily="18" charset="0"/>
              </a:rPr>
              <a:t>확장</a:t>
            </a:r>
            <a:r>
              <a:rPr lang="en-US" altLang="ko-KR" dirty="0">
                <a:solidFill>
                  <a:srgbClr val="000000"/>
                </a:solidFill>
                <a:latin typeface="Garamond" pitchFamily="18" charset="0"/>
              </a:rPr>
              <a:t>(Extend)</a:t>
            </a:r>
            <a:r>
              <a:rPr lang="ko-KR" altLang="en-US" dirty="0">
                <a:solidFill>
                  <a:srgbClr val="000000"/>
                </a:solidFill>
                <a:latin typeface="Garamond" pitchFamily="18" charset="0"/>
              </a:rPr>
              <a:t>관계 </a:t>
            </a:r>
            <a:r>
              <a:rPr lang="en-US" altLang="ko-KR" dirty="0">
                <a:solidFill>
                  <a:srgbClr val="000000"/>
                </a:solidFill>
                <a:latin typeface="Garamond" pitchFamily="18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Garamond" pitchFamily="18" charset="0"/>
              </a:rPr>
              <a:t>기존의 </a:t>
            </a:r>
            <a:r>
              <a:rPr lang="ko-KR" altLang="en-US" dirty="0" err="1">
                <a:solidFill>
                  <a:srgbClr val="000000"/>
                </a:solidFill>
                <a:latin typeface="Garamond" pitchFamily="18" charset="0"/>
              </a:rPr>
              <a:t>유스케이스에</a:t>
            </a:r>
            <a:r>
              <a:rPr lang="ko-KR" altLang="en-US" dirty="0">
                <a:solidFill>
                  <a:srgbClr val="000000"/>
                </a:solidFill>
                <a:latin typeface="Garamond" pitchFamily="18" charset="0"/>
              </a:rPr>
              <a:t> 진행단계를 추가하여 새로운 </a:t>
            </a:r>
            <a:r>
              <a:rPr lang="ko-KR" altLang="en-US" dirty="0" err="1">
                <a:solidFill>
                  <a:srgbClr val="000000"/>
                </a:solidFill>
                <a:latin typeface="Garamond" pitchFamily="18" charset="0"/>
              </a:rPr>
              <a:t>유스케이</a:t>
            </a:r>
            <a:r>
              <a:rPr lang="ko-KR" altLang="en-US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ko-KR" altLang="en-US" dirty="0" err="1" smtClean="0">
                <a:solidFill>
                  <a:srgbClr val="000000"/>
                </a:solidFill>
                <a:latin typeface="Garamond" pitchFamily="18" charset="0"/>
              </a:rPr>
              <a:t>스를</a:t>
            </a:r>
            <a:r>
              <a:rPr lang="ko-KR" altLang="en-US" dirty="0" smtClean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Garamond" pitchFamily="18" charset="0"/>
              </a:rPr>
              <a:t>만들어내는 </a:t>
            </a:r>
            <a:r>
              <a:rPr lang="ko-KR" altLang="en-US" dirty="0" smtClean="0">
                <a:solidFill>
                  <a:srgbClr val="000000"/>
                </a:solidFill>
                <a:latin typeface="Garamond" pitchFamily="18" charset="0"/>
              </a:rPr>
              <a:t>관계</a:t>
            </a:r>
            <a:endParaRPr lang="ko-KR" altLang="en-US" dirty="0">
              <a:solidFill>
                <a:srgbClr val="000000"/>
              </a:solidFill>
              <a:latin typeface="Garamond" pitchFamily="18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492375"/>
            <a:ext cx="295275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787900" y="3068638"/>
            <a:ext cx="23415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>
              <a:defRPr kumimoji="1" sz="2400" b="1">
                <a:solidFill>
                  <a:srgbClr val="00008E"/>
                </a:solidFill>
                <a:latin typeface="Garamond" pitchFamily="18" charset="0"/>
                <a:ea typeface="돋움" pitchFamily="50" charset="-127"/>
              </a:defRPr>
            </a:lvl1pPr>
            <a:lvl2pPr>
              <a:defRPr kumimoji="1" sz="2000" b="1">
                <a:solidFill>
                  <a:schemeClr val="tx1"/>
                </a:solidFill>
                <a:latin typeface="Garamond" pitchFamily="18" charset="0"/>
                <a:ea typeface="돋움" pitchFamily="50" charset="-127"/>
              </a:defRPr>
            </a:lvl2pPr>
            <a:lvl3pPr>
              <a:defRPr kumimoji="1" sz="17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3pPr>
            <a:lvl4pPr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4pPr>
            <a:lvl5pPr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5pPr>
            <a:lvl6pPr marL="1895475" indent="-185738" eaLnBrk="0" hangingPunct="0"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6pPr>
            <a:lvl7pPr marL="2352675" indent="-185738" eaLnBrk="0" hangingPunct="0"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7pPr>
            <a:lvl8pPr marL="2809875" indent="-185738" eaLnBrk="0" hangingPunct="0"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8pPr>
            <a:lvl9pPr marL="3267075" indent="-185738" eaLnBrk="0" hangingPunct="0"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200" dirty="0" err="1" smtClean="0">
                <a:solidFill>
                  <a:schemeClr val="tx1"/>
                </a:solidFill>
                <a:latin typeface="돋움" pitchFamily="50" charset="-127"/>
              </a:rPr>
              <a:t>유스케이스와</a:t>
            </a:r>
            <a:r>
              <a:rPr lang="ko-KR" altLang="en-US" sz="1200" dirty="0" smtClean="0">
                <a:solidFill>
                  <a:schemeClr val="tx1"/>
                </a:solidFill>
                <a:latin typeface="돋움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돋움" pitchFamily="50" charset="-127"/>
              </a:rPr>
              <a:t>액터의</a:t>
            </a:r>
            <a:r>
              <a:rPr lang="ko-KR" altLang="en-US" sz="1200" dirty="0" smtClean="0">
                <a:solidFill>
                  <a:schemeClr val="tx1"/>
                </a:solidFill>
                <a:latin typeface="돋움" pitchFamily="50" charset="-127"/>
              </a:rPr>
              <a:t> 표기법</a:t>
            </a:r>
            <a:endParaRPr lang="ko-KR" altLang="en-US" sz="1200" dirty="0">
              <a:solidFill>
                <a:schemeClr val="tx1"/>
              </a:solidFill>
              <a:latin typeface="돋움" pitchFamily="50" charset="-127"/>
            </a:endParaRPr>
          </a:p>
        </p:txBody>
      </p:sp>
      <p:pic>
        <p:nvPicPr>
          <p:cNvPr id="13318" name="Picture 1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85"/>
          <a:stretch/>
        </p:blipFill>
        <p:spPr bwMode="auto">
          <a:xfrm>
            <a:off x="2123728" y="5301208"/>
            <a:ext cx="3314193" cy="141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35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0"/>
            <a:ext cx="8712968" cy="76470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TTAK-11.0103 s/w </a:t>
            </a:r>
            <a:r>
              <a:rPr lang="ko-KR" altLang="en-US" dirty="0" smtClean="0"/>
              <a:t>요구사항 품질 평가 항목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040732"/>
              </p:ext>
            </p:extLst>
          </p:nvPr>
        </p:nvGraphicFramePr>
        <p:xfrm>
          <a:off x="251520" y="1916832"/>
          <a:ext cx="8748464" cy="403244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756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3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품질특성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71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 dirty="0" smtClean="0"/>
                        <a:t>완전성</a:t>
                      </a:r>
                      <a:endParaRPr lang="ko-KR" altLang="en-US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/>
                        <a:t>누락된 요구사항의 존재 여부</a:t>
                      </a:r>
                      <a:endParaRPr lang="ko-KR" altLang="en-US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71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 dirty="0" smtClean="0"/>
                        <a:t>수정용이성</a:t>
                      </a:r>
                      <a:endParaRPr lang="ko-KR" altLang="en-US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/>
                        <a:t>요구사항 항목의 식별</a:t>
                      </a:r>
                      <a:r>
                        <a:rPr lang="en-US" altLang="ko-KR" u="sng" dirty="0" smtClean="0"/>
                        <a:t>, </a:t>
                      </a:r>
                      <a:r>
                        <a:rPr lang="ko-KR" altLang="en-US" u="sng" dirty="0" smtClean="0"/>
                        <a:t>수정이 용이한지 여부</a:t>
                      </a:r>
                      <a:endParaRPr lang="ko-KR" altLang="en-US" u="sng" dirty="0"/>
                    </a:p>
                  </a:txBody>
                  <a:tcPr anchor="ctr"/>
                </a:tc>
              </a:tr>
              <a:tr h="871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 dirty="0" err="1" smtClean="0"/>
                        <a:t>추적성</a:t>
                      </a:r>
                      <a:endParaRPr lang="ko-KR" altLang="en-US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/>
                        <a:t>관련된 산출물에서 요구사항을 추적할 수 있는지 여부</a:t>
                      </a:r>
                      <a:endParaRPr lang="ko-KR" altLang="en-US" u="sng" dirty="0"/>
                    </a:p>
                  </a:txBody>
                  <a:tcPr anchor="ctr"/>
                </a:tc>
              </a:tr>
              <a:tr h="871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 dirty="0" smtClean="0"/>
                        <a:t>이해가능성</a:t>
                      </a:r>
                      <a:endParaRPr lang="ko-KR" altLang="en-US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/>
                        <a:t>요구사항을 표준 형식에 따라 기술하고 이해 가능한지 여부</a:t>
                      </a:r>
                      <a:endParaRPr lang="ko-KR" altLang="en-US" u="sng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691680" y="855828"/>
            <a:ext cx="7575372" cy="412932"/>
          </a:xfrm>
          <a:prstGeom prst="rect">
            <a:avLst/>
          </a:prstGeom>
          <a:solidFill>
            <a:schemeClr val="bg1"/>
          </a:solidFill>
          <a:ln cap="rnd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이 표준에 </a:t>
            </a:r>
            <a:r>
              <a:rPr lang="ko-KR" altLang="en-US" sz="2000" b="1">
                <a:solidFill>
                  <a:srgbClr val="FF0000"/>
                </a:solidFill>
              </a:rPr>
              <a:t>따라 </a:t>
            </a:r>
            <a:r>
              <a:rPr lang="ko-KR" altLang="en-US" sz="2000" b="1" smtClean="0">
                <a:solidFill>
                  <a:srgbClr val="FF0000"/>
                </a:solidFill>
              </a:rPr>
              <a:t>요구사항 품질 특성 평가 항목이 산정된다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93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476672"/>
            <a:ext cx="8229600" cy="554461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20000"/>
              </a:lnSpc>
            </a:pPr>
            <a:r>
              <a:rPr lang="ko-KR" altLang="en-US" sz="2400" dirty="0">
                <a:solidFill>
                  <a:srgbClr val="004A82"/>
                </a:solidFill>
              </a:rPr>
              <a:t>요구 사항 검증</a:t>
            </a:r>
            <a:endParaRPr lang="en-US" altLang="ko-KR" sz="2400" dirty="0">
              <a:solidFill>
                <a:srgbClr val="004A82"/>
              </a:solidFill>
            </a:endParaRPr>
          </a:p>
          <a:p>
            <a:pPr lvl="1">
              <a:lnSpc>
                <a:spcPct val="220000"/>
              </a:lnSpc>
            </a:pPr>
            <a:r>
              <a:rPr lang="ko-KR" altLang="en-US" sz="1900" dirty="0"/>
              <a:t>정리한 사용자의 요구 분석 명세서가 정확하고 완전하게 서술되었는지 검토하는 활동</a:t>
            </a:r>
            <a:endParaRPr lang="en-US" altLang="ko-KR" sz="1900" dirty="0"/>
          </a:p>
          <a:p>
            <a:pPr lvl="1">
              <a:lnSpc>
                <a:spcPct val="220000"/>
              </a:lnSpc>
            </a:pPr>
            <a:endParaRPr lang="en-US" altLang="ko-KR" sz="1900" dirty="0"/>
          </a:p>
          <a:p>
            <a:pPr lvl="2">
              <a:lnSpc>
                <a:spcPct val="220000"/>
              </a:lnSpc>
            </a:pPr>
            <a:r>
              <a:rPr lang="ko-KR" altLang="en-US" sz="1900" dirty="0"/>
              <a:t>완전성</a:t>
            </a:r>
            <a:r>
              <a:rPr lang="en-US" altLang="ko-KR" sz="1900" baseline="30000" dirty="0"/>
              <a:t>completeness </a:t>
            </a:r>
            <a:r>
              <a:rPr lang="en-US" altLang="ko-KR" sz="1900" dirty="0"/>
              <a:t>: </a:t>
            </a:r>
            <a:r>
              <a:rPr lang="ko-KR" altLang="en-US" sz="1900" dirty="0"/>
              <a:t>모든 요구 사항이 누락되지 않고 완전하게 반영되고 있는가</a:t>
            </a:r>
            <a:r>
              <a:rPr lang="en-US" altLang="ko-KR" sz="1900" dirty="0"/>
              <a:t>?</a:t>
            </a:r>
          </a:p>
          <a:p>
            <a:pPr lvl="2">
              <a:lnSpc>
                <a:spcPct val="220000"/>
              </a:lnSpc>
            </a:pPr>
            <a:r>
              <a:rPr lang="ko-KR" altLang="en-US" sz="1900" dirty="0"/>
              <a:t>일관성</a:t>
            </a:r>
            <a:r>
              <a:rPr lang="en-US" altLang="ko-KR" sz="1900" baseline="30000" dirty="0"/>
              <a:t>consistency </a:t>
            </a:r>
            <a:r>
              <a:rPr lang="en-US" altLang="ko-KR" sz="1900" dirty="0"/>
              <a:t>: </a:t>
            </a:r>
            <a:r>
              <a:rPr lang="ko-KR" altLang="en-US" sz="1900" dirty="0"/>
              <a:t>요구 사항 간에 모순되거나 충돌되지 않고 일관성을 유지하는가</a:t>
            </a:r>
            <a:r>
              <a:rPr lang="en-US" altLang="ko-KR" sz="1900" dirty="0"/>
              <a:t>?</a:t>
            </a:r>
          </a:p>
          <a:p>
            <a:pPr lvl="2">
              <a:lnSpc>
                <a:spcPct val="220000"/>
              </a:lnSpc>
            </a:pPr>
            <a:r>
              <a:rPr lang="ko-KR" altLang="en-US" sz="1900" dirty="0"/>
              <a:t>명확성</a:t>
            </a:r>
            <a:r>
              <a:rPr lang="en-US" altLang="ko-KR" sz="1900" baseline="30000" dirty="0"/>
              <a:t>unambiguity </a:t>
            </a:r>
            <a:r>
              <a:rPr lang="en-US" altLang="ko-KR" sz="1900" dirty="0"/>
              <a:t>: </a:t>
            </a:r>
            <a:r>
              <a:rPr lang="ko-KR" altLang="en-US" sz="1900" dirty="0"/>
              <a:t>표현이 애매모호하지 않고 참여자가 명확히 이해할 수 있는가</a:t>
            </a:r>
            <a:r>
              <a:rPr lang="en-US" altLang="ko-KR" sz="1900" dirty="0"/>
              <a:t>?</a:t>
            </a:r>
          </a:p>
          <a:p>
            <a:pPr lvl="2">
              <a:lnSpc>
                <a:spcPct val="220000"/>
              </a:lnSpc>
            </a:pPr>
            <a:r>
              <a:rPr lang="ko-KR" altLang="en-US" sz="1900" dirty="0"/>
              <a:t>기능성</a:t>
            </a:r>
            <a:r>
              <a:rPr lang="en-US" altLang="ko-KR" sz="1900" baseline="30000" dirty="0"/>
              <a:t>functionality </a:t>
            </a:r>
            <a:r>
              <a:rPr lang="en-US" altLang="ko-KR" sz="1900" dirty="0"/>
              <a:t>: </a:t>
            </a:r>
            <a:r>
              <a:rPr lang="ko-KR" altLang="en-US" sz="1900" dirty="0"/>
              <a:t>‘어떻게’보다 ‘무엇을’에 관점을 두고 서술되었는가</a:t>
            </a:r>
            <a:r>
              <a:rPr lang="en-US" altLang="ko-KR" sz="1900" dirty="0"/>
              <a:t>?</a:t>
            </a:r>
          </a:p>
          <a:p>
            <a:pPr lvl="2">
              <a:lnSpc>
                <a:spcPct val="220000"/>
              </a:lnSpc>
            </a:pPr>
            <a:r>
              <a:rPr lang="ko-KR" altLang="en-US" sz="1900" dirty="0"/>
              <a:t>검증 가능성</a:t>
            </a:r>
            <a:r>
              <a:rPr lang="en-US" altLang="ko-KR" sz="1900" baseline="30000" dirty="0"/>
              <a:t>verifiability </a:t>
            </a:r>
            <a:r>
              <a:rPr lang="en-US" altLang="ko-KR" sz="1900" dirty="0"/>
              <a:t>: </a:t>
            </a:r>
            <a:r>
              <a:rPr lang="ko-KR" altLang="en-US" sz="1900" dirty="0"/>
              <a:t>사용자가 요구하는 내용과 일치하는지를 검증할 수 있는가</a:t>
            </a:r>
            <a:r>
              <a:rPr lang="en-US" altLang="ko-KR" sz="1900" dirty="0"/>
              <a:t>?</a:t>
            </a:r>
          </a:p>
          <a:p>
            <a:pPr lvl="2">
              <a:lnSpc>
                <a:spcPct val="220000"/>
              </a:lnSpc>
            </a:pPr>
            <a:r>
              <a:rPr lang="ko-KR" altLang="en-US" sz="1900" dirty="0"/>
              <a:t>추적 가능성</a:t>
            </a:r>
            <a:r>
              <a:rPr lang="en-US" altLang="ko-KR" sz="1900" baseline="30000" dirty="0"/>
              <a:t>traceability </a:t>
            </a:r>
            <a:r>
              <a:rPr lang="en-US" altLang="ko-KR" sz="1900" dirty="0"/>
              <a:t>:</a:t>
            </a:r>
            <a:r>
              <a:rPr lang="en-US" altLang="ko-KR" sz="1900" baseline="30000" dirty="0"/>
              <a:t> </a:t>
            </a:r>
            <a:r>
              <a:rPr lang="ko-KR" altLang="en-US" sz="1900" dirty="0"/>
              <a:t>사용자 요구 분석 명세서와 설계 </a:t>
            </a:r>
            <a:r>
              <a:rPr lang="ko-KR" altLang="en-US" sz="1900" dirty="0" err="1"/>
              <a:t>사양서를</a:t>
            </a:r>
            <a:r>
              <a:rPr lang="ko-KR" altLang="en-US" sz="1900" dirty="0"/>
              <a:t> 추적할 수 있는가</a:t>
            </a:r>
            <a:r>
              <a:rPr lang="en-US" altLang="ko-KR" sz="1900" dirty="0"/>
              <a:t>?</a:t>
            </a:r>
          </a:p>
          <a:p>
            <a:pPr lvl="2">
              <a:lnSpc>
                <a:spcPct val="220000"/>
              </a:lnSpc>
            </a:pPr>
            <a:r>
              <a:rPr lang="ko-KR" altLang="en-US" sz="1900" dirty="0"/>
              <a:t>변경 용이성</a:t>
            </a:r>
            <a:r>
              <a:rPr lang="en-US" altLang="ko-KR" sz="1900" baseline="30000" dirty="0"/>
              <a:t>easily changeable </a:t>
            </a:r>
            <a:r>
              <a:rPr lang="en-US" altLang="ko-KR" sz="1900" dirty="0"/>
              <a:t>: </a:t>
            </a:r>
            <a:r>
              <a:rPr lang="ko-KR" altLang="en-US" sz="1900" dirty="0"/>
              <a:t>변경 시 쉽게 찾아 변경할 수 있도록 작성되었는가</a:t>
            </a:r>
            <a:r>
              <a:rPr lang="en-US" altLang="ko-KR" sz="19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4911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그림2"/>
          <p:cNvPicPr>
            <a:picLocks noChangeAspect="1" noChangeArrowheads="1"/>
          </p:cNvPicPr>
          <p:nvPr/>
        </p:nvPicPr>
        <p:blipFill>
          <a:blip r:embed="rId2" cstate="print">
            <a:lum bright="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908720"/>
            <a:ext cx="995363" cy="525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Ball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18177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Ball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971256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Ball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71056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066925" y="1297657"/>
            <a:ext cx="5688013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A95AA"/>
              </a:gs>
              <a:gs pos="50000">
                <a:srgbClr val="7A95AA">
                  <a:gamma/>
                  <a:tint val="0"/>
                  <a:invGamma/>
                </a:srgbClr>
              </a:gs>
              <a:gs pos="100000">
                <a:srgbClr val="7A95A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7A95A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smtClean="0"/>
              <a:t>현행 시스템 분석하기</a:t>
            </a:r>
            <a:endParaRPr lang="ko-KR" altLang="en-US" sz="1600" b="1" dirty="0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1672134" y="3237731"/>
            <a:ext cx="5688012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0AA7A"/>
              </a:gs>
              <a:gs pos="50000">
                <a:srgbClr val="80AA7A">
                  <a:gamma/>
                  <a:tint val="0"/>
                  <a:invGamma/>
                </a:srgbClr>
              </a:gs>
              <a:gs pos="100000">
                <a:srgbClr val="80AA7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80AA7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dirty="0" smtClean="0"/>
              <a:t>요구사항 확인하기</a:t>
            </a:r>
            <a:endParaRPr lang="ko-KR" altLang="en-US" sz="1600" b="1" dirty="0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2108374" y="5026818"/>
            <a:ext cx="5688012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AA77A"/>
              </a:gs>
              <a:gs pos="50000">
                <a:srgbClr val="AAA77A">
                  <a:gamma/>
                  <a:tint val="0"/>
                  <a:invGamma/>
                </a:srgbClr>
              </a:gs>
              <a:gs pos="100000">
                <a:srgbClr val="AAA77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AAA77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dirty="0" smtClean="0"/>
              <a:t>분석모델 확인하기</a:t>
            </a:r>
            <a:endParaRPr lang="ko-KR" altLang="en-US" sz="1600" b="1" dirty="0"/>
          </a:p>
        </p:txBody>
      </p:sp>
      <p:sp>
        <p:nvSpPr>
          <p:cNvPr id="13" name="직사각형 12"/>
          <p:cNvSpPr/>
          <p:nvPr/>
        </p:nvSpPr>
        <p:spPr>
          <a:xfrm>
            <a:off x="1331640" y="1257431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84048" y="3270257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56407" y="5074972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5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2435729"/>
            <a:ext cx="62953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 smtClean="0">
                <a:solidFill>
                  <a:srgbClr val="000099"/>
                </a:solidFill>
              </a:rPr>
              <a:t>현</a:t>
            </a:r>
            <a:r>
              <a:rPr lang="ko-KR" altLang="en-US" sz="4400" spc="-150" dirty="0" smtClean="0">
                <a:solidFill>
                  <a:prstClr val="black"/>
                </a:solidFill>
              </a:rPr>
              <a:t>행 </a:t>
            </a:r>
            <a:r>
              <a:rPr lang="ko-KR" altLang="en-US" sz="6600" b="1" spc="-150" dirty="0" smtClean="0">
                <a:solidFill>
                  <a:srgbClr val="000099"/>
                </a:solidFill>
              </a:rPr>
              <a:t>시</a:t>
            </a:r>
            <a:r>
              <a:rPr lang="ko-KR" altLang="en-US" sz="4400" spc="-150" dirty="0" smtClean="0">
                <a:solidFill>
                  <a:prstClr val="black"/>
                </a:solidFill>
              </a:rPr>
              <a:t>스템 </a:t>
            </a:r>
            <a:r>
              <a:rPr lang="ko-KR" altLang="en-US" sz="6600" b="1" spc="-150" dirty="0" smtClean="0">
                <a:solidFill>
                  <a:srgbClr val="000099"/>
                </a:solidFill>
              </a:rPr>
              <a:t>분</a:t>
            </a:r>
            <a:r>
              <a:rPr lang="ko-KR" altLang="en-US" sz="4400" spc="-150" dirty="0" smtClean="0">
                <a:solidFill>
                  <a:prstClr val="black"/>
                </a:solidFill>
              </a:rPr>
              <a:t>석하기</a:t>
            </a:r>
            <a:endParaRPr lang="ko-KR" altLang="en-US" sz="6600" spc="-150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61948" y="2006600"/>
            <a:ext cx="73224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27056" y="4104075"/>
            <a:ext cx="76664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9"/>
          <p:cNvGrpSpPr/>
          <p:nvPr/>
        </p:nvGrpSpPr>
        <p:grpSpPr>
          <a:xfrm>
            <a:off x="479629" y="461754"/>
            <a:ext cx="1347066" cy="1347066"/>
            <a:chOff x="479629" y="461754"/>
            <a:chExt cx="1347066" cy="1347066"/>
          </a:xfrm>
        </p:grpSpPr>
        <p:pic>
          <p:nvPicPr>
            <p:cNvPr id="11" name="Picture 5" descr="Ball 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629" y="461754"/>
              <a:ext cx="1347066" cy="1347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795907" y="503675"/>
              <a:ext cx="63030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1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 algn="r"/>
              <a:t>3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6655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 </a:t>
            </a:r>
            <a:r>
              <a:rPr lang="ko-KR" altLang="en-US" dirty="0" smtClean="0"/>
              <a:t>현행 시스템 파악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383366" y="1534205"/>
            <a:ext cx="8076255" cy="2505185"/>
            <a:chOff x="384177" y="2276872"/>
            <a:chExt cx="8076255" cy="2505185"/>
          </a:xfrm>
        </p:grpSpPr>
        <p:sp>
          <p:nvSpPr>
            <p:cNvPr id="39" name="직사각형 38"/>
            <p:cNvSpPr/>
            <p:nvPr/>
          </p:nvSpPr>
          <p:spPr>
            <a:xfrm>
              <a:off x="405881" y="2276873"/>
              <a:ext cx="2304256" cy="57830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schemeClr val="tx1"/>
                  </a:solidFill>
                  <a:latin typeface="Arial" charset="0"/>
                  <a:ea typeface="돋움체" pitchFamily="49" charset="-127"/>
                </a:rPr>
                <a:t>구성</a:t>
              </a:r>
              <a:r>
                <a:rPr kumimoji="1" lang="en-US" altLang="ko-KR" sz="1400" b="1" dirty="0" smtClean="0">
                  <a:solidFill>
                    <a:schemeClr val="tx1"/>
                  </a:solidFill>
                  <a:latin typeface="Arial" charset="0"/>
                  <a:ea typeface="돋움체" pitchFamily="49" charset="-127"/>
                </a:rPr>
                <a:t>/</a:t>
              </a:r>
              <a:r>
                <a:rPr kumimoji="1" lang="ko-KR" altLang="en-US" sz="1400" b="1" dirty="0" smtClean="0">
                  <a:solidFill>
                    <a:schemeClr val="tx1"/>
                  </a:solidFill>
                  <a:latin typeface="Arial" charset="0"/>
                  <a:ea typeface="돋움체" pitchFamily="49" charset="-127"/>
                </a:rPr>
                <a:t>기능</a:t>
              </a:r>
              <a:r>
                <a:rPr kumimoji="1" lang="en-US" altLang="ko-KR" sz="1400" b="1" dirty="0" smtClean="0">
                  <a:solidFill>
                    <a:schemeClr val="tx1"/>
                  </a:solidFill>
                  <a:latin typeface="Arial" charset="0"/>
                  <a:ea typeface="돋움체" pitchFamily="49" charset="-127"/>
                </a:rPr>
                <a:t>/</a:t>
              </a:r>
              <a:r>
                <a:rPr kumimoji="1" lang="ko-KR" altLang="en-US" sz="1400" b="1" dirty="0" smtClean="0">
                  <a:solidFill>
                    <a:schemeClr val="tx1"/>
                  </a:solidFill>
                  <a:latin typeface="Arial" charset="0"/>
                  <a:ea typeface="돋움체" pitchFamily="49" charset="-127"/>
                </a:rPr>
                <a:t>인터페이스 파악</a:t>
              </a:r>
              <a:endParaRPr kumimoji="1" lang="ko-KR" altLang="en-US" sz="1400" b="1" dirty="0">
                <a:solidFill>
                  <a:schemeClr val="tx1"/>
                </a:solidFill>
                <a:latin typeface="Arial" charset="0"/>
                <a:ea typeface="돋움체" pitchFamily="49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142185" y="2276872"/>
              <a:ext cx="2304256" cy="57830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 dirty="0" smtClean="0">
                  <a:solidFill>
                    <a:schemeClr val="tx1"/>
                  </a:solidFill>
                  <a:latin typeface="Arial" charset="0"/>
                  <a:ea typeface="돋움체" pitchFamily="49" charset="-127"/>
                </a:rPr>
                <a:t>SW </a:t>
              </a:r>
              <a:r>
                <a:rPr kumimoji="1" lang="ko-KR" altLang="en-US" sz="1400" b="1" dirty="0" smtClean="0">
                  <a:solidFill>
                    <a:schemeClr val="tx1"/>
                  </a:solidFill>
                  <a:latin typeface="Arial" charset="0"/>
                  <a:ea typeface="돋움체" pitchFamily="49" charset="-127"/>
                </a:rPr>
                <a:t>구성 파악</a:t>
              </a:r>
              <a:endParaRPr kumimoji="1" lang="ko-KR" altLang="en-US" sz="1400" b="1" dirty="0">
                <a:solidFill>
                  <a:schemeClr val="tx1"/>
                </a:solidFill>
                <a:latin typeface="Arial" charset="0"/>
                <a:ea typeface="돋움체" pitchFamily="49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878489" y="2276873"/>
              <a:ext cx="2304256" cy="57830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 dirty="0" smtClean="0">
                  <a:solidFill>
                    <a:schemeClr val="tx1"/>
                  </a:solidFill>
                  <a:latin typeface="Arial" charset="0"/>
                  <a:ea typeface="돋움체" pitchFamily="49" charset="-127"/>
                </a:rPr>
                <a:t>HW </a:t>
              </a:r>
              <a:r>
                <a:rPr kumimoji="1" lang="ko-KR" altLang="en-US" sz="1400" b="1" dirty="0" smtClean="0">
                  <a:solidFill>
                    <a:schemeClr val="tx1"/>
                  </a:solidFill>
                  <a:latin typeface="Arial" charset="0"/>
                  <a:ea typeface="돋움체" pitchFamily="49" charset="-127"/>
                </a:rPr>
                <a:t>및 네트워크</a:t>
              </a:r>
              <a:r>
                <a:rPr kumimoji="1" lang="en-US" altLang="ko-KR" sz="1400" b="1" dirty="0" smtClean="0">
                  <a:solidFill>
                    <a:schemeClr val="tx1"/>
                  </a:solidFill>
                  <a:latin typeface="Arial" charset="0"/>
                  <a:ea typeface="돋움체" pitchFamily="49" charset="-127"/>
                </a:rPr>
                <a:t> </a:t>
              </a:r>
              <a:r>
                <a:rPr kumimoji="1" lang="ko-KR" altLang="en-US" sz="1400" b="1" dirty="0" smtClean="0">
                  <a:solidFill>
                    <a:schemeClr val="tx1"/>
                  </a:solidFill>
                  <a:latin typeface="Arial" charset="0"/>
                  <a:ea typeface="돋움체" pitchFamily="49" charset="-127"/>
                </a:rPr>
                <a:t>구성 파악</a:t>
              </a:r>
              <a:endParaRPr kumimoji="1" lang="ko-KR" altLang="en-US" sz="1400" b="1" dirty="0">
                <a:solidFill>
                  <a:schemeClr val="tx1"/>
                </a:solidFill>
                <a:latin typeface="Arial" charset="0"/>
                <a:ea typeface="돋움체" pitchFamily="49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4177" y="2996953"/>
              <a:ext cx="2325960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kumimoji="1" lang="ko-KR" altLang="en-US" sz="1100" dirty="0" smtClean="0">
                  <a:solidFill>
                    <a:prstClr val="black"/>
                  </a:solidFill>
                  <a:ea typeface="돋움체" pitchFamily="49" charset="-127"/>
                </a:rPr>
                <a:t> 현행 시스템이 어떤 하위 시스템으로 구성되어 있는지</a:t>
              </a:r>
              <a:r>
                <a:rPr kumimoji="1" lang="en-US" altLang="ko-KR" sz="1100" dirty="0" smtClean="0">
                  <a:solidFill>
                    <a:prstClr val="black"/>
                  </a:solidFill>
                  <a:ea typeface="돋움체" pitchFamily="49" charset="-127"/>
                </a:rPr>
                <a:t>,</a:t>
              </a:r>
            </a:p>
            <a:p>
              <a:pPr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kumimoji="1" lang="en-US" altLang="ko-KR" sz="1100" dirty="0" smtClean="0">
                  <a:solidFill>
                    <a:prstClr val="black"/>
                  </a:solidFill>
                  <a:ea typeface="돋움체" pitchFamily="49" charset="-127"/>
                </a:rPr>
                <a:t> </a:t>
              </a:r>
              <a:r>
                <a:rPr kumimoji="1" lang="ko-KR" altLang="en-US" sz="1100" u="sng" dirty="0" smtClean="0">
                  <a:solidFill>
                    <a:prstClr val="black"/>
                  </a:solidFill>
                  <a:ea typeface="돋움체" pitchFamily="49" charset="-127"/>
                </a:rPr>
                <a:t>제공하는 기능</a:t>
              </a:r>
              <a:r>
                <a:rPr kumimoji="1" lang="ko-KR" altLang="en-US" sz="1100" dirty="0" smtClean="0">
                  <a:solidFill>
                    <a:prstClr val="black"/>
                  </a:solidFill>
                  <a:ea typeface="돋움체" pitchFamily="49" charset="-127"/>
                </a:rPr>
                <a:t>이 무엇인지</a:t>
              </a:r>
              <a:r>
                <a:rPr kumimoji="1" lang="en-US" altLang="ko-KR" sz="1100" dirty="0" smtClean="0">
                  <a:solidFill>
                    <a:prstClr val="black"/>
                  </a:solidFill>
                  <a:ea typeface="돋움체" pitchFamily="49" charset="-127"/>
                </a:rPr>
                <a:t>,</a:t>
              </a:r>
            </a:p>
            <a:p>
              <a:pPr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kumimoji="1" lang="en-US" altLang="ko-KR" sz="1100" dirty="0" smtClean="0">
                  <a:solidFill>
                    <a:prstClr val="black"/>
                  </a:solidFill>
                  <a:ea typeface="돋움체" pitchFamily="49" charset="-127"/>
                </a:rPr>
                <a:t> </a:t>
              </a:r>
              <a:r>
                <a:rPr kumimoji="1" lang="ko-KR" altLang="en-US" sz="1100" u="sng" dirty="0" smtClean="0">
                  <a:solidFill>
                    <a:prstClr val="black"/>
                  </a:solidFill>
                  <a:ea typeface="돋움체" pitchFamily="49" charset="-127"/>
                </a:rPr>
                <a:t>다른 시스템과 어떤 정보를 주고 받는지</a:t>
              </a:r>
              <a:endParaRPr kumimoji="1" lang="en-US" altLang="ko-KR" sz="1100" u="sng" dirty="0">
                <a:solidFill>
                  <a:prstClr val="black"/>
                </a:solidFill>
                <a:ea typeface="돋움체" pitchFamily="49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42185" y="3212977"/>
              <a:ext cx="25922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kumimoji="1" lang="ko-KR" altLang="en-US" sz="1100" dirty="0" smtClean="0">
                  <a:solidFill>
                    <a:prstClr val="black"/>
                  </a:solidFill>
                  <a:ea typeface="돋움체" pitchFamily="49" charset="-127"/>
                </a:rPr>
                <a:t> </a:t>
              </a:r>
              <a:r>
                <a:rPr kumimoji="1" lang="ko-KR" altLang="en-US" sz="1100" u="sng" dirty="0" smtClean="0">
                  <a:solidFill>
                    <a:prstClr val="black"/>
                  </a:solidFill>
                  <a:ea typeface="돋움체" pitchFamily="49" charset="-127"/>
                </a:rPr>
                <a:t>어떤 기술요소</a:t>
              </a:r>
              <a:r>
                <a:rPr kumimoji="1" lang="ko-KR" altLang="en-US" sz="1100" dirty="0" smtClean="0">
                  <a:solidFill>
                    <a:prstClr val="black"/>
                  </a:solidFill>
                  <a:ea typeface="돋움체" pitchFamily="49" charset="-127"/>
                </a:rPr>
                <a:t>를 사용하고 있는지</a:t>
              </a:r>
              <a:r>
                <a:rPr kumimoji="1" lang="en-US" altLang="ko-KR" sz="1100" dirty="0" smtClean="0">
                  <a:solidFill>
                    <a:prstClr val="black"/>
                  </a:solidFill>
                  <a:ea typeface="돋움체" pitchFamily="49" charset="-127"/>
                </a:rPr>
                <a:t>,</a:t>
              </a:r>
            </a:p>
            <a:p>
              <a:pPr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kumimoji="1" lang="ko-KR" altLang="en-US" sz="1100" dirty="0" smtClean="0">
                  <a:solidFill>
                    <a:prstClr val="black"/>
                  </a:solidFill>
                  <a:ea typeface="돋움체" pitchFamily="49" charset="-127"/>
                </a:rPr>
                <a:t> 사용하고 있는 </a:t>
              </a:r>
              <a:r>
                <a:rPr kumimoji="1" lang="en-US" altLang="ko-KR" sz="1100" dirty="0" smtClean="0">
                  <a:solidFill>
                    <a:prstClr val="black"/>
                  </a:solidFill>
                  <a:ea typeface="돋움체" pitchFamily="49" charset="-127"/>
                </a:rPr>
                <a:t>SW</a:t>
              </a:r>
              <a:r>
                <a:rPr kumimoji="1" lang="ko-KR" altLang="en-US" sz="1100" dirty="0" smtClean="0">
                  <a:solidFill>
                    <a:prstClr val="black"/>
                  </a:solidFill>
                  <a:ea typeface="돋움체" pitchFamily="49" charset="-127"/>
                </a:rPr>
                <a:t>는</a:t>
              </a:r>
              <a:r>
                <a:rPr kumimoji="1" lang="en-US" altLang="ko-KR" sz="1100" dirty="0" smtClean="0">
                  <a:solidFill>
                    <a:prstClr val="black"/>
                  </a:solidFill>
                  <a:ea typeface="돋움체" pitchFamily="49" charset="-127"/>
                </a:rPr>
                <a:t> </a:t>
              </a:r>
              <a:r>
                <a:rPr kumimoji="1" lang="ko-KR" altLang="en-US" sz="1100" dirty="0" smtClean="0">
                  <a:solidFill>
                    <a:prstClr val="black"/>
                  </a:solidFill>
                  <a:ea typeface="돋움체" pitchFamily="49" charset="-127"/>
                </a:rPr>
                <a:t>무엇인지</a:t>
              </a:r>
              <a:endParaRPr kumimoji="1" lang="en-US" altLang="ko-KR" sz="1100" dirty="0">
                <a:solidFill>
                  <a:prstClr val="black"/>
                </a:solidFill>
                <a:ea typeface="돋움체" pitchFamily="49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68144" y="3214870"/>
              <a:ext cx="25922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kumimoji="1" lang="en-US" altLang="ko-KR" sz="1100" dirty="0">
                  <a:solidFill>
                    <a:prstClr val="black"/>
                  </a:solidFill>
                  <a:ea typeface="돋움체" pitchFamily="49" charset="-127"/>
                </a:rPr>
                <a:t> </a:t>
              </a:r>
              <a:r>
                <a:rPr kumimoji="1" lang="ko-KR" altLang="en-US" sz="1100" dirty="0" smtClean="0">
                  <a:solidFill>
                    <a:prstClr val="black"/>
                  </a:solidFill>
                  <a:ea typeface="돋움체" pitchFamily="49" charset="-127"/>
                </a:rPr>
                <a:t>사용하고 있는 </a:t>
              </a:r>
              <a:r>
                <a:rPr kumimoji="1" lang="en-US" altLang="ko-KR" sz="1100" dirty="0" smtClean="0">
                  <a:solidFill>
                    <a:prstClr val="black"/>
                  </a:solidFill>
                  <a:ea typeface="돋움체" pitchFamily="49" charset="-127"/>
                </a:rPr>
                <a:t>HW</a:t>
              </a:r>
              <a:r>
                <a:rPr kumimoji="1" lang="ko-KR" altLang="en-US" sz="1100" dirty="0" smtClean="0">
                  <a:solidFill>
                    <a:prstClr val="black"/>
                  </a:solidFill>
                  <a:ea typeface="돋움체" pitchFamily="49" charset="-127"/>
                </a:rPr>
                <a:t>는 무엇인지</a:t>
              </a:r>
              <a:endParaRPr kumimoji="1" lang="en-US" altLang="ko-KR" sz="1100" dirty="0" smtClean="0">
                <a:solidFill>
                  <a:prstClr val="black"/>
                </a:solidFill>
                <a:ea typeface="돋움체" pitchFamily="49" charset="-127"/>
              </a:endParaRPr>
            </a:p>
            <a:p>
              <a:pPr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kumimoji="1" lang="en-US" altLang="ko-KR" sz="1100" dirty="0">
                  <a:solidFill>
                    <a:prstClr val="black"/>
                  </a:solidFill>
                  <a:ea typeface="돋움체" pitchFamily="49" charset="-127"/>
                </a:rPr>
                <a:t> </a:t>
              </a:r>
              <a:r>
                <a:rPr kumimoji="1" lang="ko-KR" altLang="en-US" sz="1100" dirty="0" smtClean="0">
                  <a:solidFill>
                    <a:prstClr val="black"/>
                  </a:solidFill>
                  <a:ea typeface="돋움체" pitchFamily="49" charset="-127"/>
                </a:rPr>
                <a:t>네트워크는 어떻게 구성되어 있는지</a:t>
              </a:r>
              <a:endParaRPr kumimoji="1" lang="en-US" altLang="ko-KR" sz="1100" dirty="0">
                <a:solidFill>
                  <a:prstClr val="black"/>
                </a:solidFill>
                <a:ea typeface="돋움체" pitchFamily="49" charset="-127"/>
              </a:endParaRPr>
            </a:p>
          </p:txBody>
        </p:sp>
        <p:cxnSp>
          <p:nvCxnSpPr>
            <p:cNvPr id="45" name="꺾인 연결선 44"/>
            <p:cNvCxnSpPr>
              <a:stCxn id="39" idx="3"/>
              <a:endCxn id="40" idx="1"/>
            </p:cNvCxnSpPr>
            <p:nvPr/>
          </p:nvCxnSpPr>
          <p:spPr>
            <a:xfrm flipV="1">
              <a:off x="2710137" y="2566025"/>
              <a:ext cx="432048" cy="1"/>
            </a:xfrm>
            <a:prstGeom prst="bentConnector3">
              <a:avLst/>
            </a:prstGeom>
            <a:ln w="254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꺾인 연결선 46"/>
            <p:cNvCxnSpPr>
              <a:stCxn id="40" idx="3"/>
              <a:endCxn id="41" idx="1"/>
            </p:cNvCxnSpPr>
            <p:nvPr/>
          </p:nvCxnSpPr>
          <p:spPr>
            <a:xfrm>
              <a:off x="5446441" y="2566025"/>
              <a:ext cx="432048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줄무늬가 있는 오른쪽 화살표 49"/>
          <p:cNvSpPr/>
          <p:nvPr/>
        </p:nvSpPr>
        <p:spPr>
          <a:xfrm rot="5400000">
            <a:off x="4283968" y="4113076"/>
            <a:ext cx="792088" cy="864096"/>
          </a:xfrm>
          <a:prstGeom prst="stripedRightArrow">
            <a:avLst/>
          </a:prstGeom>
          <a:noFill/>
          <a:ln cap="rnd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05699" y="5157192"/>
            <a:ext cx="63786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향후 개발하고자 하는 시스템의 이해도를 높이고</a:t>
            </a:r>
            <a:r>
              <a:rPr lang="en-US" altLang="ko-KR" b="1" dirty="0" smtClean="0">
                <a:solidFill>
                  <a:srgbClr val="FF0000"/>
                </a:solidFill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개발범위 및 이행 방향성 설정에 도움을 주는 것이 목적이다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1-2. </a:t>
            </a:r>
            <a:r>
              <a:rPr lang="ko-KR" altLang="en-US" dirty="0" smtClean="0"/>
              <a:t>개발 기술 환경 정의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54030" y="1783688"/>
            <a:ext cx="2938350" cy="165419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200000"/>
              </a:lnSpc>
            </a:pPr>
            <a:endParaRPr lang="ko-KR" altLang="en-US" sz="2800" spc="-136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4347" y="4521463"/>
            <a:ext cx="3007187" cy="1827777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2800" spc="-136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8525" y="1756557"/>
            <a:ext cx="2983355" cy="168132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2800" spc="-136" dirty="0">
              <a:solidFill>
                <a:prstClr val="black"/>
              </a:solidFill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450846" y="1178750"/>
            <a:ext cx="1133644" cy="30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 spc="-150" dirty="0" smtClean="0">
                <a:solidFill>
                  <a:srgbClr val="002060"/>
                </a:solidFill>
                <a:latin typeface="+mn-ea"/>
              </a:rPr>
              <a:t>운영체제</a:t>
            </a:r>
            <a:endParaRPr kumimoji="1" lang="en-US" altLang="ko-KR" sz="2000" b="1" spc="-15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932040" y="1178750"/>
            <a:ext cx="19447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spc="-150" dirty="0" smtClean="0">
                <a:solidFill>
                  <a:srgbClr val="002060"/>
                </a:solidFill>
                <a:latin typeface="+mn-ea"/>
              </a:rPr>
              <a:t>DBMS </a:t>
            </a:r>
            <a:r>
              <a:rPr kumimoji="1" lang="ko-KR" altLang="en-US" sz="2000" b="1" spc="-150" dirty="0" smtClean="0">
                <a:solidFill>
                  <a:srgbClr val="002060"/>
                </a:solidFill>
                <a:latin typeface="+mn-ea"/>
              </a:rPr>
              <a:t>주요 특징</a:t>
            </a:r>
            <a:endParaRPr kumimoji="1" lang="en-US" altLang="ko-KR" sz="2000" b="1" spc="-15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450846" y="3941676"/>
            <a:ext cx="24609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 spc="-150" dirty="0" err="1" smtClean="0">
                <a:solidFill>
                  <a:srgbClr val="002060"/>
                </a:solidFill>
                <a:latin typeface="+mn-ea"/>
              </a:rPr>
              <a:t>미들웨어의</a:t>
            </a:r>
            <a:r>
              <a:rPr kumimoji="1" lang="ko-KR" altLang="en-US" sz="2000" b="1" spc="-150" dirty="0" smtClean="0">
                <a:solidFill>
                  <a:srgbClr val="002060"/>
                </a:solidFill>
                <a:latin typeface="+mn-ea"/>
              </a:rPr>
              <a:t> 주요 특징</a:t>
            </a:r>
            <a:endParaRPr kumimoji="1" lang="en-US" altLang="ko-KR" sz="2000" b="1" spc="-15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4932040" y="3951439"/>
            <a:ext cx="1204176" cy="30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 spc="-150" dirty="0" smtClean="0">
                <a:solidFill>
                  <a:srgbClr val="002060"/>
                </a:solidFill>
                <a:latin typeface="+mn-ea"/>
              </a:rPr>
              <a:t>오픈 소스</a:t>
            </a:r>
            <a:endParaRPr kumimoji="1" lang="en-US" altLang="ko-KR" sz="2000" b="1" spc="-15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450846" y="4213686"/>
            <a:ext cx="32447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운영체제와 애플리케이션 사이에 위치</a:t>
            </a:r>
            <a:endParaRPr kumimoji="1" lang="en-US" altLang="ko-KR" sz="14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22" name="Text Box 35"/>
          <p:cNvSpPr txBox="1">
            <a:spLocks noChangeArrowheads="1"/>
          </p:cNvSpPr>
          <p:nvPr/>
        </p:nvSpPr>
        <p:spPr bwMode="auto">
          <a:xfrm>
            <a:off x="5075203" y="1899409"/>
            <a:ext cx="2768892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400" spc="-150" dirty="0" smtClean="0">
                <a:latin typeface="+mn-ea"/>
              </a:rPr>
              <a:t>DBMS</a:t>
            </a:r>
            <a:r>
              <a:rPr kumimoji="1" lang="ko-KR" altLang="en-US" sz="1400" spc="-150" dirty="0" smtClean="0">
                <a:latin typeface="+mn-ea"/>
              </a:rPr>
              <a:t>들의 성능</a:t>
            </a:r>
            <a:r>
              <a:rPr kumimoji="1" lang="en-US" altLang="ko-KR" sz="1400" spc="-150" dirty="0" smtClean="0">
                <a:latin typeface="+mn-ea"/>
              </a:rPr>
              <a:t>, </a:t>
            </a:r>
            <a:r>
              <a:rPr kumimoji="1" lang="ko-KR" altLang="en-US" sz="1400" spc="-150" dirty="0" smtClean="0">
                <a:latin typeface="+mn-ea"/>
              </a:rPr>
              <a:t>기술지원</a:t>
            </a:r>
            <a:r>
              <a:rPr kumimoji="1" lang="en-US" altLang="ko-KR" sz="1400" spc="-150" dirty="0" smtClean="0">
                <a:latin typeface="+mn-ea"/>
              </a:rPr>
              <a:t>, </a:t>
            </a:r>
            <a:r>
              <a:rPr kumimoji="1" lang="ko-KR" altLang="en-US" sz="1400" spc="-150" dirty="0" smtClean="0">
                <a:latin typeface="+mn-ea"/>
              </a:rPr>
              <a:t>구축비용 등을 고려</a:t>
            </a:r>
            <a:endParaRPr kumimoji="1" lang="en-US" altLang="ko-KR" sz="1400" spc="-150" dirty="0" smtClean="0">
              <a:latin typeface="+mn-ea"/>
            </a:endParaRPr>
          </a:p>
        </p:txBody>
      </p:sp>
      <p:sp>
        <p:nvSpPr>
          <p:cNvPr id="23" name="Text Box 39"/>
          <p:cNvSpPr txBox="1">
            <a:spLocks noChangeArrowheads="1"/>
          </p:cNvSpPr>
          <p:nvPr/>
        </p:nvSpPr>
        <p:spPr bwMode="auto">
          <a:xfrm>
            <a:off x="521551" y="1837440"/>
            <a:ext cx="295114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400" spc="-150" dirty="0" smtClean="0">
                <a:latin typeface="+mn-ea"/>
              </a:rPr>
              <a:t>Windows, Unix, Linux, </a:t>
            </a:r>
            <a:r>
              <a:rPr kumimoji="1" lang="en-US" altLang="ko-KR" sz="1400" spc="-150" dirty="0" err="1" smtClean="0">
                <a:latin typeface="+mn-ea"/>
              </a:rPr>
              <a:t>MacOS</a:t>
            </a:r>
            <a:r>
              <a:rPr kumimoji="1" lang="en-US" altLang="ko-KR" sz="1400" spc="-150" dirty="0" smtClean="0">
                <a:latin typeface="+mn-ea"/>
              </a:rPr>
              <a:t>, Android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400" spc="-150" dirty="0" smtClean="0">
                <a:latin typeface="+mn-ea"/>
              </a:rPr>
              <a:t>소유</a:t>
            </a:r>
            <a:r>
              <a:rPr kumimoji="1" lang="en-US" altLang="ko-KR" sz="1400" spc="-150" dirty="0" smtClean="0">
                <a:latin typeface="+mn-ea"/>
              </a:rPr>
              <a:t> </a:t>
            </a:r>
            <a:r>
              <a:rPr kumimoji="1" lang="ko-KR" altLang="en-US" sz="1400" spc="-150" dirty="0" smtClean="0">
                <a:latin typeface="+mn-ea"/>
              </a:rPr>
              <a:t>비용과 유지 및 관리 비용 측면  고려</a:t>
            </a:r>
            <a:endParaRPr kumimoji="1" lang="en-US" altLang="ko-KR" sz="1400" spc="-150" dirty="0" smtClean="0"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400" spc="-150" dirty="0" smtClean="0">
                <a:latin typeface="+mn-ea"/>
              </a:rPr>
              <a:t>32bit </a:t>
            </a:r>
            <a:r>
              <a:rPr kumimoji="1" lang="ko-KR" altLang="en-US" sz="1400" spc="-150" dirty="0" smtClean="0">
                <a:latin typeface="+mn-ea"/>
              </a:rPr>
              <a:t>운영체제 </a:t>
            </a:r>
            <a:r>
              <a:rPr kumimoji="1" lang="en-US" altLang="ko-KR" sz="1400" spc="-150" dirty="0" smtClean="0">
                <a:latin typeface="+mn-ea"/>
              </a:rPr>
              <a:t>vs. 64bit </a:t>
            </a:r>
            <a:r>
              <a:rPr kumimoji="1" lang="ko-KR" altLang="en-US" sz="1400" spc="-150" dirty="0" smtClean="0">
                <a:latin typeface="+mn-ea"/>
              </a:rPr>
              <a:t>운영체제</a:t>
            </a:r>
            <a:endParaRPr kumimoji="1" lang="en-US" altLang="ko-KR" sz="1400" spc="-150" dirty="0">
              <a:latin typeface="+mn-ea"/>
            </a:endParaRPr>
          </a:p>
        </p:txBody>
      </p:sp>
      <p:sp>
        <p:nvSpPr>
          <p:cNvPr id="24" name="Text Box 47"/>
          <p:cNvSpPr txBox="1">
            <a:spLocks noChangeArrowheads="1"/>
          </p:cNvSpPr>
          <p:nvPr/>
        </p:nvSpPr>
        <p:spPr bwMode="auto">
          <a:xfrm>
            <a:off x="559667" y="4566468"/>
            <a:ext cx="2981867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400" spc="-150" dirty="0" smtClean="0">
                <a:latin typeface="+mn-ea"/>
              </a:rPr>
              <a:t>웹 애플리케이션 서버</a:t>
            </a:r>
            <a:r>
              <a:rPr kumimoji="1" lang="en-US" altLang="ko-KR" sz="1400" spc="-150" dirty="0" smtClean="0">
                <a:latin typeface="+mn-ea"/>
              </a:rPr>
              <a:t>(WAS) 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400" spc="-150" dirty="0" smtClean="0">
                <a:latin typeface="+mn-ea"/>
              </a:rPr>
              <a:t>구축비용과 유지 관리 비용</a:t>
            </a:r>
            <a:endParaRPr kumimoji="1" lang="en-US" altLang="ko-KR" sz="1400" spc="-150" dirty="0" smtClean="0"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400" spc="-150" dirty="0" smtClean="0">
                <a:latin typeface="+mn-ea"/>
              </a:rPr>
              <a:t>안정성과 성능</a:t>
            </a:r>
            <a:endParaRPr kumimoji="1" lang="en-US" altLang="ko-KR" sz="1400" spc="-150" dirty="0" smtClean="0"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400" spc="-150" dirty="0" err="1" smtClean="0">
                <a:latin typeface="+mn-ea"/>
              </a:rPr>
              <a:t>오픈소스등의</a:t>
            </a:r>
            <a:r>
              <a:rPr kumimoji="1" lang="ko-KR" altLang="en-US" sz="1400" spc="-150" dirty="0" smtClean="0">
                <a:latin typeface="+mn-ea"/>
              </a:rPr>
              <a:t> 공급벤더들의 안정적인 기술 지원</a:t>
            </a:r>
            <a:endParaRPr kumimoji="1" lang="en-US" altLang="ko-KR" sz="1400" spc="-150" dirty="0">
              <a:latin typeface="+mn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59666" y="1448780"/>
            <a:ext cx="9159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025481" y="1448780"/>
            <a:ext cx="17787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59667" y="4218696"/>
            <a:ext cx="2162955" cy="155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025481" y="4234267"/>
            <a:ext cx="9866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12830" y="3654025"/>
            <a:ext cx="858964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4067944" y="1221726"/>
            <a:ext cx="0" cy="495054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491880" y="3068960"/>
            <a:ext cx="1570526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400" b="1" dirty="0" smtClean="0">
                <a:solidFill>
                  <a:srgbClr val="FF0000"/>
                </a:solidFill>
                <a:latin typeface="Arial" charset="0"/>
              </a:rPr>
              <a:t>개발</a:t>
            </a:r>
            <a:r>
              <a:rPr kumimoji="1" lang="en-US" altLang="ko-KR" sz="24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kumimoji="1" lang="ko-KR" altLang="en-US" sz="2400" b="1" dirty="0" smtClean="0">
                <a:solidFill>
                  <a:srgbClr val="FF0000"/>
                </a:solidFill>
                <a:latin typeface="Arial" charset="0"/>
              </a:rPr>
              <a:t>기술 환경 정의</a:t>
            </a:r>
            <a:endParaRPr kumimoji="1" lang="en-US" altLang="ko-KR" sz="24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75203" y="4419110"/>
            <a:ext cx="3007187" cy="193013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2800" spc="-136" dirty="0">
              <a:solidFill>
                <a:prstClr val="black"/>
              </a:solidFill>
            </a:endParaRPr>
          </a:p>
        </p:txBody>
      </p:sp>
      <p:sp>
        <p:nvSpPr>
          <p:cNvPr id="33" name="Text Box 47"/>
          <p:cNvSpPr txBox="1">
            <a:spLocks noChangeArrowheads="1"/>
          </p:cNvSpPr>
          <p:nvPr/>
        </p:nvSpPr>
        <p:spPr bwMode="auto">
          <a:xfrm>
            <a:off x="5100523" y="4464115"/>
            <a:ext cx="2981867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400" spc="-150" dirty="0" smtClean="0">
                <a:latin typeface="+mn-ea"/>
              </a:rPr>
              <a:t>소스코드를 공개해 누구나 특별한 제한 없이 그 코드를 보고 사용할 수 있는 소프트웨어</a:t>
            </a:r>
            <a:endParaRPr kumimoji="1" lang="en-US" altLang="ko-KR" sz="1400" spc="-150" dirty="0" smtClean="0"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400" spc="-150" dirty="0" smtClean="0">
                <a:latin typeface="+mn-ea"/>
              </a:rPr>
              <a:t>라이선스 종류</a:t>
            </a:r>
            <a:r>
              <a:rPr kumimoji="1" lang="en-US" altLang="ko-KR" sz="1400" spc="-150" dirty="0" smtClean="0">
                <a:latin typeface="+mn-ea"/>
              </a:rPr>
              <a:t>, </a:t>
            </a:r>
            <a:r>
              <a:rPr kumimoji="1" lang="ko-KR" altLang="en-US" sz="1400" spc="-150" dirty="0" smtClean="0">
                <a:latin typeface="+mn-ea"/>
              </a:rPr>
              <a:t>기술 지속 가능성</a:t>
            </a:r>
            <a:r>
              <a:rPr kumimoji="1" lang="en-US" altLang="ko-KR" sz="1400" spc="-150" dirty="0" smtClean="0">
                <a:latin typeface="+mn-ea"/>
              </a:rPr>
              <a:t>, </a:t>
            </a:r>
            <a:r>
              <a:rPr kumimoji="1" lang="ko-KR" altLang="en-US" sz="1400" spc="-150" dirty="0" smtClean="0">
                <a:latin typeface="+mn-ea"/>
              </a:rPr>
              <a:t>사용자 수를 고려</a:t>
            </a:r>
            <a:endParaRPr kumimoji="1" lang="en-US" altLang="ko-KR" sz="1400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393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21" grpId="0"/>
      <p:bldP spid="22" grpId="0"/>
      <p:bldP spid="23" grpId="0"/>
      <p:bldP spid="24" grpId="0"/>
      <p:bldP spid="31" grpId="0" animBg="1"/>
      <p:bldP spid="32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6084168" y="3377480"/>
            <a:ext cx="3059832" cy="2529448"/>
            <a:chOff x="2987824" y="4293096"/>
            <a:chExt cx="3294366" cy="2529448"/>
          </a:xfrm>
        </p:grpSpPr>
        <p:pic>
          <p:nvPicPr>
            <p:cNvPr id="16" name="Picture 20" descr="https://jessgroopman.files.wordpress.com/2014/02/istock_iotpost_interoperability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4293096"/>
              <a:ext cx="3294366" cy="2529448"/>
            </a:xfrm>
            <a:prstGeom prst="rect">
              <a:avLst/>
            </a:prstGeom>
            <a:noFill/>
          </p:spPr>
        </p:pic>
        <p:sp>
          <p:nvSpPr>
            <p:cNvPr id="17" name="타원 16"/>
            <p:cNvSpPr/>
            <p:nvPr/>
          </p:nvSpPr>
          <p:spPr>
            <a:xfrm>
              <a:off x="3564544" y="4293096"/>
              <a:ext cx="2049029" cy="1656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072551" y="2492896"/>
            <a:ext cx="4328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 smtClean="0">
                <a:solidFill>
                  <a:srgbClr val="000099"/>
                </a:solidFill>
              </a:rPr>
              <a:t>요</a:t>
            </a:r>
            <a:r>
              <a:rPr lang="ko-KR" altLang="en-US" sz="3600" spc="-150" dirty="0" smtClean="0">
                <a:solidFill>
                  <a:prstClr val="black"/>
                </a:solidFill>
              </a:rPr>
              <a:t>구사항 </a:t>
            </a:r>
            <a:r>
              <a:rPr lang="ko-KR" altLang="en-US" sz="5400" b="1" spc="-150" dirty="0" smtClean="0">
                <a:solidFill>
                  <a:srgbClr val="000099"/>
                </a:solidFill>
              </a:rPr>
              <a:t>확</a:t>
            </a:r>
            <a:r>
              <a:rPr lang="ko-KR" altLang="en-US" sz="3600" spc="-150" dirty="0" smtClean="0">
                <a:solidFill>
                  <a:prstClr val="black"/>
                </a:solidFill>
              </a:rPr>
              <a:t>인하기</a:t>
            </a:r>
            <a:endParaRPr lang="ko-KR" altLang="en-US" sz="3600" spc="-150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61948" y="2006600"/>
            <a:ext cx="73944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20580" y="503675"/>
            <a:ext cx="1361110" cy="1361110"/>
            <a:chOff x="881590" y="1052227"/>
            <a:chExt cx="1361110" cy="1361110"/>
          </a:xfrm>
        </p:grpSpPr>
        <p:pic>
          <p:nvPicPr>
            <p:cNvPr id="13" name="Picture 8" descr="Ball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590" y="1052227"/>
              <a:ext cx="1361110" cy="1361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1197024" y="1151428"/>
              <a:ext cx="63030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2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307415" y="6579350"/>
            <a:ext cx="783450" cy="230110"/>
          </a:xfrm>
        </p:spPr>
        <p:txBody>
          <a:bodyPr/>
          <a:lstStyle/>
          <a:p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/>
              <a:t>6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39552" y="4077072"/>
            <a:ext cx="73944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68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2-1. </a:t>
            </a:r>
            <a:r>
              <a:rPr lang="ko-KR" altLang="en-US" dirty="0" smtClean="0"/>
              <a:t>요구 사항 정의</a:t>
            </a:r>
            <a:endParaRPr lang="ko-KR" altLang="en-US" dirty="0"/>
          </a:p>
        </p:txBody>
      </p:sp>
      <p:sp>
        <p:nvSpPr>
          <p:cNvPr id="5" name="오각형 4"/>
          <p:cNvSpPr/>
          <p:nvPr/>
        </p:nvSpPr>
        <p:spPr>
          <a:xfrm>
            <a:off x="354818" y="2500858"/>
            <a:ext cx="2016224" cy="937429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800" dirty="0" smtClean="0">
                <a:solidFill>
                  <a:prstClr val="black"/>
                </a:solidFill>
              </a:rPr>
              <a:t>도출</a:t>
            </a:r>
            <a:endParaRPr kumimoji="0" lang="ko-KR" altLang="en-US" sz="1800" dirty="0">
              <a:solidFill>
                <a:prstClr val="black"/>
              </a:solidFill>
            </a:endParaRPr>
          </a:p>
        </p:txBody>
      </p:sp>
      <p:sp>
        <p:nvSpPr>
          <p:cNvPr id="8" name="오각형 7"/>
          <p:cNvSpPr/>
          <p:nvPr/>
        </p:nvSpPr>
        <p:spPr>
          <a:xfrm>
            <a:off x="2483768" y="2520671"/>
            <a:ext cx="2047510" cy="917617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800" dirty="0" smtClean="0">
                <a:solidFill>
                  <a:prstClr val="black"/>
                </a:solidFill>
              </a:rPr>
              <a:t>분석</a:t>
            </a:r>
            <a:endParaRPr kumimoji="0" lang="en-US" altLang="ko-KR" sz="1800" dirty="0">
              <a:solidFill>
                <a:prstClr val="black"/>
              </a:solidFill>
            </a:endParaRPr>
          </a:p>
        </p:txBody>
      </p:sp>
      <p:sp>
        <p:nvSpPr>
          <p:cNvPr id="9" name="오각형 8"/>
          <p:cNvSpPr/>
          <p:nvPr/>
        </p:nvSpPr>
        <p:spPr>
          <a:xfrm>
            <a:off x="4644014" y="2492896"/>
            <a:ext cx="2047510" cy="935581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800" dirty="0" smtClean="0">
                <a:solidFill>
                  <a:prstClr val="black"/>
                </a:solidFill>
              </a:rPr>
              <a:t>명세</a:t>
            </a:r>
            <a:endParaRPr kumimoji="0" lang="ko-KR" altLang="en-US" sz="1800" dirty="0">
              <a:solidFill>
                <a:prstClr val="black"/>
              </a:solidFill>
            </a:endParaRPr>
          </a:p>
        </p:txBody>
      </p:sp>
      <p:sp>
        <p:nvSpPr>
          <p:cNvPr id="10" name="오각형 9"/>
          <p:cNvSpPr/>
          <p:nvPr/>
        </p:nvSpPr>
        <p:spPr>
          <a:xfrm>
            <a:off x="6804251" y="2520671"/>
            <a:ext cx="2047510" cy="917617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800" dirty="0" smtClean="0">
                <a:solidFill>
                  <a:prstClr val="black"/>
                </a:solidFill>
              </a:rPr>
              <a:t>확인</a:t>
            </a:r>
            <a:endParaRPr kumimoji="0" lang="en-US" altLang="ko-KR" sz="1800" dirty="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4818" y="3501008"/>
            <a:ext cx="2016224" cy="2016224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ko-KR" altLang="en-US" sz="1500" b="1" dirty="0" smtClean="0">
                <a:solidFill>
                  <a:prstClr val="black"/>
                </a:solidFill>
              </a:rPr>
              <a:t>개발팀과 고객간의 관계 형성</a:t>
            </a:r>
            <a:endParaRPr kumimoji="0" lang="en-US" altLang="ko-KR" sz="1500" b="1" dirty="0" smtClean="0">
              <a:solidFill>
                <a:prstClr val="black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ko-KR" altLang="en-US" sz="1500" b="1" dirty="0" smtClean="0">
                <a:solidFill>
                  <a:prstClr val="black"/>
                </a:solidFill>
              </a:rPr>
              <a:t>다양한 이해관계자와의 효율적인 의사소통</a:t>
            </a:r>
            <a:endParaRPr kumimoji="0" lang="ko-KR" altLang="en-US" sz="1500" b="1" dirty="0">
              <a:solidFill>
                <a:prstClr val="black"/>
              </a:solidFill>
            </a:endParaRPr>
          </a:p>
        </p:txBody>
      </p:sp>
      <p:sp>
        <p:nvSpPr>
          <p:cNvPr id="18" name="아래로 구부러진 화살표 17"/>
          <p:cNvSpPr/>
          <p:nvPr/>
        </p:nvSpPr>
        <p:spPr>
          <a:xfrm>
            <a:off x="1979716" y="1055077"/>
            <a:ext cx="5544616" cy="1456403"/>
          </a:xfrm>
          <a:prstGeom prst="curvedDown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80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68836" y="1302150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요구사항</a:t>
            </a:r>
            <a:r>
              <a:rPr kumimoji="0" lang="en-US" altLang="ko-KR" sz="24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개발 프로세스</a:t>
            </a:r>
            <a:endParaRPr kumimoji="0" lang="ko-KR" altLang="en-US" sz="2000" b="1" dirty="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483768" y="3501008"/>
            <a:ext cx="2016224" cy="2016224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ko-KR" altLang="en-US" sz="1500" b="1" dirty="0" smtClean="0">
                <a:solidFill>
                  <a:prstClr val="black"/>
                </a:solidFill>
              </a:rPr>
              <a:t>요구사항들 간 상충되는 것을 해결하고 </a:t>
            </a:r>
            <a:r>
              <a:rPr kumimoji="0" lang="en-US" altLang="ko-KR" sz="1500" b="1" dirty="0" smtClean="0">
                <a:solidFill>
                  <a:prstClr val="black"/>
                </a:solidFill>
              </a:rPr>
              <a:t>SW</a:t>
            </a:r>
            <a:r>
              <a:rPr kumimoji="0" lang="ko-KR" altLang="en-US" sz="1500" b="1" dirty="0" smtClean="0">
                <a:solidFill>
                  <a:prstClr val="black"/>
                </a:solidFill>
              </a:rPr>
              <a:t>의 환경과 범위를 파악하여 도출된 요구사항 정제</a:t>
            </a:r>
            <a:endParaRPr kumimoji="0" lang="ko-KR" altLang="en-US" sz="1500" b="1" dirty="0">
              <a:solidFill>
                <a:prstClr val="black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44008" y="3501008"/>
            <a:ext cx="2016224" cy="2016224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ko-KR" altLang="en-US" sz="1500" b="1" dirty="0" smtClean="0">
                <a:solidFill>
                  <a:prstClr val="black"/>
                </a:solidFill>
              </a:rPr>
              <a:t>체계적으로 검토</a:t>
            </a:r>
            <a:r>
              <a:rPr kumimoji="0" lang="en-US" altLang="ko-KR" sz="1500" b="1" dirty="0" smtClean="0">
                <a:solidFill>
                  <a:prstClr val="black"/>
                </a:solidFill>
              </a:rPr>
              <a:t>, </a:t>
            </a:r>
            <a:r>
              <a:rPr kumimoji="0" lang="ko-KR" altLang="en-US" sz="1500" b="1" dirty="0" smtClean="0">
                <a:solidFill>
                  <a:prstClr val="black"/>
                </a:solidFill>
              </a:rPr>
              <a:t>평가</a:t>
            </a:r>
            <a:r>
              <a:rPr kumimoji="0" lang="en-US" altLang="ko-KR" sz="1500" b="1" dirty="0" smtClean="0">
                <a:solidFill>
                  <a:prstClr val="black"/>
                </a:solidFill>
              </a:rPr>
              <a:t>, </a:t>
            </a:r>
            <a:r>
              <a:rPr kumimoji="0" lang="ko-KR" altLang="en-US" sz="1500" b="1" dirty="0" smtClean="0">
                <a:solidFill>
                  <a:prstClr val="black"/>
                </a:solidFill>
              </a:rPr>
              <a:t>승인될 수 있는 문서를 작성하는 것</a:t>
            </a:r>
            <a:r>
              <a:rPr kumimoji="0" lang="en-US" altLang="ko-KR" sz="1500" b="1" dirty="0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804248" y="3501008"/>
            <a:ext cx="2016224" cy="2016224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ko-KR" altLang="en-US" sz="1500" b="1" dirty="0" smtClean="0">
                <a:solidFill>
                  <a:prstClr val="black"/>
                </a:solidFill>
              </a:rPr>
              <a:t>이해관계자들이 </a:t>
            </a:r>
            <a:r>
              <a:rPr kumimoji="0" lang="ko-KR" altLang="en-US" sz="1500" b="1" smtClean="0">
                <a:solidFill>
                  <a:prstClr val="black"/>
                </a:solidFill>
              </a:rPr>
              <a:t>문서를 검토하고 분석가가 요구사항을 잘 이해했는지 확인</a:t>
            </a:r>
            <a:endParaRPr kumimoji="0" lang="ko-KR" altLang="en-US" sz="1500" b="1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61813" y="5656957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b="1" dirty="0" smtClean="0">
                <a:solidFill>
                  <a:srgbClr val="000099"/>
                </a:solidFill>
                <a:latin typeface="맑은 고딕"/>
                <a:ea typeface="맑은 고딕"/>
              </a:rPr>
              <a:t>이해관계자 검증</a:t>
            </a:r>
            <a:endParaRPr kumimoji="0" lang="ko-KR" altLang="en-US" sz="2000" b="1" dirty="0">
              <a:solidFill>
                <a:srgbClr val="000099"/>
              </a:solidFill>
              <a:latin typeface="맑은 고딕"/>
              <a:ea typeface="맑은 고딕"/>
            </a:endParaRPr>
          </a:p>
        </p:txBody>
      </p:sp>
      <p:sp>
        <p:nvSpPr>
          <p:cNvPr id="27" name="아래로 구부러진 화살표 26"/>
          <p:cNvSpPr/>
          <p:nvPr/>
        </p:nvSpPr>
        <p:spPr>
          <a:xfrm flipH="1" flipV="1">
            <a:off x="1691684" y="5517231"/>
            <a:ext cx="5544616" cy="952347"/>
          </a:xfrm>
          <a:prstGeom prst="curved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29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726374" y="433648"/>
            <a:ext cx="5332511" cy="5332511"/>
          </a:xfrm>
          <a:prstGeom prst="ellipse">
            <a:avLst/>
          </a:prstGeom>
          <a:gradFill flip="none" rotWithShape="1">
            <a:gsLst>
              <a:gs pos="0">
                <a:srgbClr val="FFFF00">
                  <a:alpha val="58000"/>
                </a:srgbClr>
              </a:gs>
              <a:gs pos="50000">
                <a:srgbClr val="FFFF00">
                  <a:alpha val="19000"/>
                </a:srgbClr>
              </a:gs>
              <a:gs pos="100000">
                <a:schemeClr val="bg1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9pPr>
          </a:lstStyle>
          <a:p>
            <a:pPr algn="ctr"/>
            <a:endParaRPr lang="ko-KR" altLang="en-US" sz="3200" b="1" dirty="0">
              <a:solidFill>
                <a:prstClr val="white"/>
              </a:solidFill>
            </a:endParaRPr>
          </a:p>
        </p:txBody>
      </p:sp>
      <p:sp>
        <p:nvSpPr>
          <p:cNvPr id="6" name="Freeform 67"/>
          <p:cNvSpPr>
            <a:spLocks/>
          </p:cNvSpPr>
          <p:nvPr/>
        </p:nvSpPr>
        <p:spPr bwMode="auto">
          <a:xfrm>
            <a:off x="2495667" y="2399488"/>
            <a:ext cx="1749425" cy="1757362"/>
          </a:xfrm>
          <a:custGeom>
            <a:avLst/>
            <a:gdLst/>
            <a:ahLst/>
            <a:cxnLst>
              <a:cxn ang="0">
                <a:pos x="824" y="1184"/>
              </a:cxn>
              <a:cxn ang="0">
                <a:pos x="822" y="1184"/>
              </a:cxn>
              <a:cxn ang="0">
                <a:pos x="818" y="1184"/>
              </a:cxn>
              <a:cxn ang="0">
                <a:pos x="798" y="1182"/>
              </a:cxn>
              <a:cxn ang="0">
                <a:pos x="762" y="1164"/>
              </a:cxn>
              <a:cxn ang="0">
                <a:pos x="734" y="1136"/>
              </a:cxn>
              <a:cxn ang="0">
                <a:pos x="718" y="1100"/>
              </a:cxn>
              <a:cxn ang="0">
                <a:pos x="716" y="1080"/>
              </a:cxn>
              <a:cxn ang="0">
                <a:pos x="722" y="1050"/>
              </a:cxn>
              <a:cxn ang="0">
                <a:pos x="732" y="1024"/>
              </a:cxn>
              <a:cxn ang="0">
                <a:pos x="740" y="1014"/>
              </a:cxn>
              <a:cxn ang="0">
                <a:pos x="1278" y="694"/>
              </a:cxn>
              <a:cxn ang="0">
                <a:pos x="834" y="56"/>
              </a:cxn>
              <a:cxn ang="0">
                <a:pos x="830" y="56"/>
              </a:cxn>
              <a:cxn ang="0">
                <a:pos x="466" y="118"/>
              </a:cxn>
              <a:cxn ang="0">
                <a:pos x="72" y="1136"/>
              </a:cxn>
              <a:cxn ang="0">
                <a:pos x="60" y="1152"/>
              </a:cxn>
              <a:cxn ang="0">
                <a:pos x="48" y="1168"/>
              </a:cxn>
              <a:cxn ang="0">
                <a:pos x="28" y="1206"/>
              </a:cxn>
              <a:cxn ang="0">
                <a:pos x="12" y="1248"/>
              </a:cxn>
              <a:cxn ang="0">
                <a:pos x="4" y="1290"/>
              </a:cxn>
              <a:cxn ang="0">
                <a:pos x="0" y="1336"/>
              </a:cxn>
              <a:cxn ang="0">
                <a:pos x="2" y="1368"/>
              </a:cxn>
              <a:cxn ang="0">
                <a:pos x="14" y="1428"/>
              </a:cxn>
              <a:cxn ang="0">
                <a:pos x="38" y="1484"/>
              </a:cxn>
              <a:cxn ang="0">
                <a:pos x="70" y="1534"/>
              </a:cxn>
              <a:cxn ang="0">
                <a:pos x="112" y="1578"/>
              </a:cxn>
              <a:cxn ang="0">
                <a:pos x="160" y="1612"/>
              </a:cxn>
              <a:cxn ang="0">
                <a:pos x="216" y="1636"/>
              </a:cxn>
              <a:cxn ang="0">
                <a:pos x="276" y="1650"/>
              </a:cxn>
              <a:cxn ang="0">
                <a:pos x="308" y="1652"/>
              </a:cxn>
              <a:cxn ang="0">
                <a:pos x="318" y="1652"/>
              </a:cxn>
              <a:cxn ang="0">
                <a:pos x="1624" y="1652"/>
              </a:cxn>
              <a:cxn ang="0">
                <a:pos x="1646" y="1184"/>
              </a:cxn>
            </a:cxnLst>
            <a:rect l="0" t="0" r="r" b="b"/>
            <a:pathLst>
              <a:path w="1646" h="1652">
                <a:moveTo>
                  <a:pt x="1646" y="1184"/>
                </a:moveTo>
                <a:lnTo>
                  <a:pt x="824" y="1184"/>
                </a:lnTo>
                <a:lnTo>
                  <a:pt x="824" y="1184"/>
                </a:lnTo>
                <a:lnTo>
                  <a:pt x="822" y="1184"/>
                </a:lnTo>
                <a:lnTo>
                  <a:pt x="822" y="1184"/>
                </a:lnTo>
                <a:lnTo>
                  <a:pt x="818" y="1184"/>
                </a:lnTo>
                <a:lnTo>
                  <a:pt x="818" y="1184"/>
                </a:lnTo>
                <a:lnTo>
                  <a:pt x="798" y="1182"/>
                </a:lnTo>
                <a:lnTo>
                  <a:pt x="778" y="1174"/>
                </a:lnTo>
                <a:lnTo>
                  <a:pt x="762" y="1164"/>
                </a:lnTo>
                <a:lnTo>
                  <a:pt x="746" y="1152"/>
                </a:lnTo>
                <a:lnTo>
                  <a:pt x="734" y="1136"/>
                </a:lnTo>
                <a:lnTo>
                  <a:pt x="724" y="1120"/>
                </a:lnTo>
                <a:lnTo>
                  <a:pt x="718" y="1100"/>
                </a:lnTo>
                <a:lnTo>
                  <a:pt x="716" y="1080"/>
                </a:lnTo>
                <a:lnTo>
                  <a:pt x="716" y="1080"/>
                </a:lnTo>
                <a:lnTo>
                  <a:pt x="718" y="1064"/>
                </a:lnTo>
                <a:lnTo>
                  <a:pt x="722" y="1050"/>
                </a:lnTo>
                <a:lnTo>
                  <a:pt x="726" y="1036"/>
                </a:lnTo>
                <a:lnTo>
                  <a:pt x="732" y="1024"/>
                </a:lnTo>
                <a:lnTo>
                  <a:pt x="732" y="1024"/>
                </a:lnTo>
                <a:lnTo>
                  <a:pt x="740" y="1014"/>
                </a:lnTo>
                <a:lnTo>
                  <a:pt x="1072" y="548"/>
                </a:lnTo>
                <a:lnTo>
                  <a:pt x="1278" y="694"/>
                </a:lnTo>
                <a:lnTo>
                  <a:pt x="1160" y="0"/>
                </a:lnTo>
                <a:lnTo>
                  <a:pt x="834" y="56"/>
                </a:lnTo>
                <a:lnTo>
                  <a:pt x="834" y="56"/>
                </a:lnTo>
                <a:lnTo>
                  <a:pt x="830" y="56"/>
                </a:lnTo>
                <a:lnTo>
                  <a:pt x="826" y="56"/>
                </a:lnTo>
                <a:lnTo>
                  <a:pt x="466" y="118"/>
                </a:lnTo>
                <a:lnTo>
                  <a:pt x="674" y="266"/>
                </a:lnTo>
                <a:lnTo>
                  <a:pt x="72" y="1136"/>
                </a:lnTo>
                <a:lnTo>
                  <a:pt x="72" y="1136"/>
                </a:lnTo>
                <a:lnTo>
                  <a:pt x="60" y="1152"/>
                </a:lnTo>
                <a:lnTo>
                  <a:pt x="48" y="1168"/>
                </a:lnTo>
                <a:lnTo>
                  <a:pt x="48" y="1168"/>
                </a:lnTo>
                <a:lnTo>
                  <a:pt x="38" y="1188"/>
                </a:lnTo>
                <a:lnTo>
                  <a:pt x="28" y="1206"/>
                </a:lnTo>
                <a:lnTo>
                  <a:pt x="20" y="1226"/>
                </a:lnTo>
                <a:lnTo>
                  <a:pt x="12" y="1248"/>
                </a:lnTo>
                <a:lnTo>
                  <a:pt x="8" y="1268"/>
                </a:lnTo>
                <a:lnTo>
                  <a:pt x="4" y="1290"/>
                </a:lnTo>
                <a:lnTo>
                  <a:pt x="0" y="1314"/>
                </a:lnTo>
                <a:lnTo>
                  <a:pt x="0" y="1336"/>
                </a:lnTo>
                <a:lnTo>
                  <a:pt x="0" y="1336"/>
                </a:lnTo>
                <a:lnTo>
                  <a:pt x="2" y="1368"/>
                </a:lnTo>
                <a:lnTo>
                  <a:pt x="6" y="1398"/>
                </a:lnTo>
                <a:lnTo>
                  <a:pt x="14" y="1428"/>
                </a:lnTo>
                <a:lnTo>
                  <a:pt x="24" y="1458"/>
                </a:lnTo>
                <a:lnTo>
                  <a:pt x="38" y="1484"/>
                </a:lnTo>
                <a:lnTo>
                  <a:pt x="52" y="1510"/>
                </a:lnTo>
                <a:lnTo>
                  <a:pt x="70" y="1534"/>
                </a:lnTo>
                <a:lnTo>
                  <a:pt x="90" y="1556"/>
                </a:lnTo>
                <a:lnTo>
                  <a:pt x="112" y="1578"/>
                </a:lnTo>
                <a:lnTo>
                  <a:pt x="136" y="1596"/>
                </a:lnTo>
                <a:lnTo>
                  <a:pt x="160" y="1612"/>
                </a:lnTo>
                <a:lnTo>
                  <a:pt x="188" y="1626"/>
                </a:lnTo>
                <a:lnTo>
                  <a:pt x="216" y="1636"/>
                </a:lnTo>
                <a:lnTo>
                  <a:pt x="246" y="1644"/>
                </a:lnTo>
                <a:lnTo>
                  <a:pt x="276" y="1650"/>
                </a:lnTo>
                <a:lnTo>
                  <a:pt x="308" y="1652"/>
                </a:lnTo>
                <a:lnTo>
                  <a:pt x="308" y="1652"/>
                </a:lnTo>
                <a:lnTo>
                  <a:pt x="318" y="1652"/>
                </a:lnTo>
                <a:lnTo>
                  <a:pt x="318" y="1652"/>
                </a:lnTo>
                <a:lnTo>
                  <a:pt x="326" y="1652"/>
                </a:lnTo>
                <a:lnTo>
                  <a:pt x="1624" y="1652"/>
                </a:lnTo>
                <a:lnTo>
                  <a:pt x="1400" y="1430"/>
                </a:lnTo>
                <a:lnTo>
                  <a:pt x="1646" y="1184"/>
                </a:lnTo>
                <a:close/>
              </a:path>
            </a:pathLst>
          </a:custGeom>
          <a:solidFill>
            <a:srgbClr val="1BC7CB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9pPr>
          </a:lstStyle>
          <a:p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7" name="그룹 40"/>
          <p:cNvGrpSpPr/>
          <p:nvPr/>
        </p:nvGrpSpPr>
        <p:grpSpPr>
          <a:xfrm>
            <a:off x="1663870" y="2934498"/>
            <a:ext cx="1091130" cy="901003"/>
            <a:chOff x="2162690" y="3698125"/>
            <a:chExt cx="1091130" cy="901003"/>
          </a:xfrm>
        </p:grpSpPr>
        <p:sp>
          <p:nvSpPr>
            <p:cNvPr id="10" name="Line 60"/>
            <p:cNvSpPr>
              <a:spLocks noChangeShapeType="1"/>
            </p:cNvSpPr>
            <p:nvPr/>
          </p:nvSpPr>
          <p:spPr bwMode="auto">
            <a:xfrm flipH="1" flipV="1">
              <a:off x="2162690" y="4599128"/>
              <a:ext cx="1091130" cy="0"/>
            </a:xfrm>
            <a:prstGeom prst="line">
              <a:avLst/>
            </a:prstGeom>
            <a:noFill/>
            <a:ln w="19050">
              <a:solidFill>
                <a:srgbClr val="2A2A2A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>
                <a:latin typeface="맑은 고딕"/>
                <a:ea typeface="맑은 고딕"/>
              </a:endParaRPr>
            </a:p>
          </p:txBody>
        </p:sp>
        <p:sp>
          <p:nvSpPr>
            <p:cNvPr id="11" name="Line 60"/>
            <p:cNvSpPr>
              <a:spLocks noChangeShapeType="1"/>
            </p:cNvSpPr>
            <p:nvPr/>
          </p:nvSpPr>
          <p:spPr bwMode="auto">
            <a:xfrm flipH="1" flipV="1">
              <a:off x="2162690" y="3698125"/>
              <a:ext cx="0" cy="901003"/>
            </a:xfrm>
            <a:prstGeom prst="line">
              <a:avLst/>
            </a:prstGeom>
            <a:noFill/>
            <a:ln w="19050">
              <a:solidFill>
                <a:srgbClr val="2A2A2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>
                <a:latin typeface="맑은 고딕"/>
                <a:ea typeface="맑은 고딕"/>
              </a:endParaRPr>
            </a:p>
          </p:txBody>
        </p:sp>
      </p:grpSp>
      <p:sp>
        <p:nvSpPr>
          <p:cNvPr id="8" name="TextBox 39"/>
          <p:cNvSpPr txBox="1"/>
          <p:nvPr/>
        </p:nvSpPr>
        <p:spPr>
          <a:xfrm>
            <a:off x="173120" y="2144299"/>
            <a:ext cx="28608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2400" b="1" spc="-300" dirty="0" smtClean="0">
                <a:solidFill>
                  <a:srgbClr val="00B0F0"/>
                </a:solidFill>
                <a:latin typeface="맑은 고딕"/>
                <a:ea typeface="맑은 고딕"/>
              </a:rPr>
              <a:t>요구사항 명세의 검증</a:t>
            </a:r>
            <a:endParaRPr lang="en-US" altLang="ko-KR" sz="2400" b="1" spc="-300" dirty="0">
              <a:solidFill>
                <a:srgbClr val="00B0F0"/>
              </a:solidFill>
              <a:latin typeface="맑은 고딕"/>
              <a:ea typeface="맑은 고딕"/>
            </a:endParaRPr>
          </a:p>
        </p:txBody>
      </p:sp>
      <p:sp>
        <p:nvSpPr>
          <p:cNvPr id="12" name="Freeform 65"/>
          <p:cNvSpPr>
            <a:spLocks/>
          </p:cNvSpPr>
          <p:nvPr/>
        </p:nvSpPr>
        <p:spPr bwMode="auto">
          <a:xfrm>
            <a:off x="3425986" y="1185777"/>
            <a:ext cx="2303464" cy="1719262"/>
          </a:xfrm>
          <a:custGeom>
            <a:avLst/>
            <a:gdLst/>
            <a:ahLst/>
            <a:cxnLst>
              <a:cxn ang="0">
                <a:pos x="1948" y="1088"/>
              </a:cxn>
              <a:cxn ang="0">
                <a:pos x="1284" y="160"/>
              </a:cxn>
              <a:cxn ang="0">
                <a:pos x="1272" y="142"/>
              </a:cxn>
              <a:cxn ang="0">
                <a:pos x="1260" y="124"/>
              </a:cxn>
              <a:cxn ang="0">
                <a:pos x="1260" y="124"/>
              </a:cxn>
              <a:cxn ang="0">
                <a:pos x="1236" y="98"/>
              </a:cxn>
              <a:cxn ang="0">
                <a:pos x="1210" y="74"/>
              </a:cxn>
              <a:cxn ang="0">
                <a:pos x="1182" y="52"/>
              </a:cxn>
              <a:cxn ang="0">
                <a:pos x="1150" y="34"/>
              </a:cxn>
              <a:cxn ang="0">
                <a:pos x="1118" y="20"/>
              </a:cxn>
              <a:cxn ang="0">
                <a:pos x="1082" y="8"/>
              </a:cxn>
              <a:cxn ang="0">
                <a:pos x="1046" y="2"/>
              </a:cxn>
              <a:cxn ang="0">
                <a:pos x="1008" y="0"/>
              </a:cxn>
              <a:cxn ang="0">
                <a:pos x="1008" y="0"/>
              </a:cxn>
              <a:cxn ang="0">
                <a:pos x="970" y="2"/>
              </a:cxn>
              <a:cxn ang="0">
                <a:pos x="934" y="8"/>
              </a:cxn>
              <a:cxn ang="0">
                <a:pos x="898" y="20"/>
              </a:cxn>
              <a:cxn ang="0">
                <a:pos x="866" y="34"/>
              </a:cxn>
              <a:cxn ang="0">
                <a:pos x="834" y="52"/>
              </a:cxn>
              <a:cxn ang="0">
                <a:pos x="806" y="74"/>
              </a:cxn>
              <a:cxn ang="0">
                <a:pos x="780" y="98"/>
              </a:cxn>
              <a:cxn ang="0">
                <a:pos x="756" y="124"/>
              </a:cxn>
              <a:cxn ang="0">
                <a:pos x="744" y="142"/>
              </a:cxn>
              <a:cxn ang="0">
                <a:pos x="732" y="160"/>
              </a:cxn>
              <a:cxn ang="0">
                <a:pos x="0" y="1186"/>
              </a:cxn>
              <a:cxn ang="0">
                <a:pos x="316" y="1132"/>
              </a:cxn>
              <a:cxn ang="0">
                <a:pos x="374" y="1472"/>
              </a:cxn>
              <a:cxn ang="0">
                <a:pos x="910" y="718"/>
              </a:cxn>
              <a:cxn ang="0">
                <a:pos x="914" y="712"/>
              </a:cxn>
              <a:cxn ang="0">
                <a:pos x="918" y="706"/>
              </a:cxn>
              <a:cxn ang="0">
                <a:pos x="918" y="706"/>
              </a:cxn>
              <a:cxn ang="0">
                <a:pos x="928" y="696"/>
              </a:cxn>
              <a:cxn ang="0">
                <a:pos x="938" y="686"/>
              </a:cxn>
              <a:cxn ang="0">
                <a:pos x="948" y="678"/>
              </a:cxn>
              <a:cxn ang="0">
                <a:pos x="960" y="672"/>
              </a:cxn>
              <a:cxn ang="0">
                <a:pos x="972" y="666"/>
              </a:cxn>
              <a:cxn ang="0">
                <a:pos x="984" y="662"/>
              </a:cxn>
              <a:cxn ang="0">
                <a:pos x="998" y="660"/>
              </a:cxn>
              <a:cxn ang="0">
                <a:pos x="1012" y="660"/>
              </a:cxn>
              <a:cxn ang="0">
                <a:pos x="1012" y="660"/>
              </a:cxn>
              <a:cxn ang="0">
                <a:pos x="1026" y="660"/>
              </a:cxn>
              <a:cxn ang="0">
                <a:pos x="1040" y="662"/>
              </a:cxn>
              <a:cxn ang="0">
                <a:pos x="1054" y="666"/>
              </a:cxn>
              <a:cxn ang="0">
                <a:pos x="1066" y="672"/>
              </a:cxn>
              <a:cxn ang="0">
                <a:pos x="1078" y="678"/>
              </a:cxn>
              <a:cxn ang="0">
                <a:pos x="1088" y="686"/>
              </a:cxn>
              <a:cxn ang="0">
                <a:pos x="1098" y="696"/>
              </a:cxn>
              <a:cxn ang="0">
                <a:pos x="1106" y="706"/>
              </a:cxn>
              <a:cxn ang="0">
                <a:pos x="1110" y="712"/>
              </a:cxn>
              <a:cxn ang="0">
                <a:pos x="1116" y="718"/>
              </a:cxn>
              <a:cxn ang="0">
                <a:pos x="1586" y="1360"/>
              </a:cxn>
              <a:cxn ang="0">
                <a:pos x="1374" y="1520"/>
              </a:cxn>
              <a:cxn ang="0">
                <a:pos x="2072" y="1618"/>
              </a:cxn>
              <a:cxn ang="0">
                <a:pos x="2170" y="922"/>
              </a:cxn>
              <a:cxn ang="0">
                <a:pos x="1948" y="1088"/>
              </a:cxn>
            </a:cxnLst>
            <a:rect l="0" t="0" r="r" b="b"/>
            <a:pathLst>
              <a:path w="2170" h="1618">
                <a:moveTo>
                  <a:pt x="1948" y="1088"/>
                </a:moveTo>
                <a:lnTo>
                  <a:pt x="1284" y="160"/>
                </a:lnTo>
                <a:lnTo>
                  <a:pt x="1272" y="142"/>
                </a:lnTo>
                <a:lnTo>
                  <a:pt x="1260" y="124"/>
                </a:lnTo>
                <a:lnTo>
                  <a:pt x="1260" y="124"/>
                </a:lnTo>
                <a:lnTo>
                  <a:pt x="1236" y="98"/>
                </a:lnTo>
                <a:lnTo>
                  <a:pt x="1210" y="74"/>
                </a:lnTo>
                <a:lnTo>
                  <a:pt x="1182" y="52"/>
                </a:lnTo>
                <a:lnTo>
                  <a:pt x="1150" y="34"/>
                </a:lnTo>
                <a:lnTo>
                  <a:pt x="1118" y="20"/>
                </a:lnTo>
                <a:lnTo>
                  <a:pt x="1082" y="8"/>
                </a:lnTo>
                <a:lnTo>
                  <a:pt x="1046" y="2"/>
                </a:lnTo>
                <a:lnTo>
                  <a:pt x="1008" y="0"/>
                </a:lnTo>
                <a:lnTo>
                  <a:pt x="1008" y="0"/>
                </a:lnTo>
                <a:lnTo>
                  <a:pt x="970" y="2"/>
                </a:lnTo>
                <a:lnTo>
                  <a:pt x="934" y="8"/>
                </a:lnTo>
                <a:lnTo>
                  <a:pt x="898" y="20"/>
                </a:lnTo>
                <a:lnTo>
                  <a:pt x="866" y="34"/>
                </a:lnTo>
                <a:lnTo>
                  <a:pt x="834" y="52"/>
                </a:lnTo>
                <a:lnTo>
                  <a:pt x="806" y="74"/>
                </a:lnTo>
                <a:lnTo>
                  <a:pt x="780" y="98"/>
                </a:lnTo>
                <a:lnTo>
                  <a:pt x="756" y="124"/>
                </a:lnTo>
                <a:lnTo>
                  <a:pt x="744" y="142"/>
                </a:lnTo>
                <a:lnTo>
                  <a:pt x="732" y="160"/>
                </a:lnTo>
                <a:lnTo>
                  <a:pt x="0" y="1186"/>
                </a:lnTo>
                <a:lnTo>
                  <a:pt x="316" y="1132"/>
                </a:lnTo>
                <a:lnTo>
                  <a:pt x="374" y="1472"/>
                </a:lnTo>
                <a:lnTo>
                  <a:pt x="910" y="718"/>
                </a:lnTo>
                <a:lnTo>
                  <a:pt x="914" y="712"/>
                </a:lnTo>
                <a:lnTo>
                  <a:pt x="918" y="706"/>
                </a:lnTo>
                <a:lnTo>
                  <a:pt x="918" y="706"/>
                </a:lnTo>
                <a:lnTo>
                  <a:pt x="928" y="696"/>
                </a:lnTo>
                <a:lnTo>
                  <a:pt x="938" y="686"/>
                </a:lnTo>
                <a:lnTo>
                  <a:pt x="948" y="678"/>
                </a:lnTo>
                <a:lnTo>
                  <a:pt x="960" y="672"/>
                </a:lnTo>
                <a:lnTo>
                  <a:pt x="972" y="666"/>
                </a:lnTo>
                <a:lnTo>
                  <a:pt x="984" y="662"/>
                </a:lnTo>
                <a:lnTo>
                  <a:pt x="998" y="660"/>
                </a:lnTo>
                <a:lnTo>
                  <a:pt x="1012" y="660"/>
                </a:lnTo>
                <a:lnTo>
                  <a:pt x="1012" y="660"/>
                </a:lnTo>
                <a:lnTo>
                  <a:pt x="1026" y="660"/>
                </a:lnTo>
                <a:lnTo>
                  <a:pt x="1040" y="662"/>
                </a:lnTo>
                <a:lnTo>
                  <a:pt x="1054" y="666"/>
                </a:lnTo>
                <a:lnTo>
                  <a:pt x="1066" y="672"/>
                </a:lnTo>
                <a:lnTo>
                  <a:pt x="1078" y="678"/>
                </a:lnTo>
                <a:lnTo>
                  <a:pt x="1088" y="686"/>
                </a:lnTo>
                <a:lnTo>
                  <a:pt x="1098" y="696"/>
                </a:lnTo>
                <a:lnTo>
                  <a:pt x="1106" y="706"/>
                </a:lnTo>
                <a:lnTo>
                  <a:pt x="1110" y="712"/>
                </a:lnTo>
                <a:lnTo>
                  <a:pt x="1116" y="718"/>
                </a:lnTo>
                <a:lnTo>
                  <a:pt x="1586" y="1360"/>
                </a:lnTo>
                <a:lnTo>
                  <a:pt x="1374" y="1520"/>
                </a:lnTo>
                <a:lnTo>
                  <a:pt x="2072" y="1618"/>
                </a:lnTo>
                <a:lnTo>
                  <a:pt x="2170" y="922"/>
                </a:lnTo>
                <a:lnTo>
                  <a:pt x="1948" y="1088"/>
                </a:lnTo>
                <a:close/>
              </a:path>
            </a:pathLst>
          </a:custGeom>
          <a:solidFill>
            <a:srgbClr val="92D050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9pPr>
          </a:lstStyle>
          <a:p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13" name="그룹 34"/>
          <p:cNvGrpSpPr/>
          <p:nvPr/>
        </p:nvGrpSpPr>
        <p:grpSpPr>
          <a:xfrm rot="5400000">
            <a:off x="4431148" y="390845"/>
            <a:ext cx="1091130" cy="901003"/>
            <a:chOff x="2162690" y="3698125"/>
            <a:chExt cx="1091130" cy="901003"/>
          </a:xfrm>
        </p:grpSpPr>
        <p:sp>
          <p:nvSpPr>
            <p:cNvPr id="14" name="Line 60"/>
            <p:cNvSpPr>
              <a:spLocks noChangeShapeType="1"/>
            </p:cNvSpPr>
            <p:nvPr/>
          </p:nvSpPr>
          <p:spPr bwMode="auto">
            <a:xfrm flipH="1" flipV="1">
              <a:off x="2162690" y="4599128"/>
              <a:ext cx="1091130" cy="0"/>
            </a:xfrm>
            <a:prstGeom prst="line">
              <a:avLst/>
            </a:prstGeom>
            <a:noFill/>
            <a:ln w="19050">
              <a:solidFill>
                <a:srgbClr val="2A2A2A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>
                <a:latin typeface="맑은 고딕"/>
                <a:ea typeface="맑은 고딕"/>
              </a:endParaRPr>
            </a:p>
          </p:txBody>
        </p:sp>
        <p:sp>
          <p:nvSpPr>
            <p:cNvPr id="15" name="Line 60"/>
            <p:cNvSpPr>
              <a:spLocks noChangeShapeType="1"/>
            </p:cNvSpPr>
            <p:nvPr/>
          </p:nvSpPr>
          <p:spPr bwMode="auto">
            <a:xfrm flipH="1" flipV="1">
              <a:off x="2162690" y="3698125"/>
              <a:ext cx="0" cy="901003"/>
            </a:xfrm>
            <a:prstGeom prst="line">
              <a:avLst/>
            </a:prstGeom>
            <a:noFill/>
            <a:ln w="19050">
              <a:solidFill>
                <a:srgbClr val="2A2A2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>
                <a:latin typeface="맑은 고딕"/>
                <a:ea typeface="맑은 고딕"/>
              </a:endParaRPr>
            </a:p>
          </p:txBody>
        </p:sp>
      </p:grpSp>
      <p:sp>
        <p:nvSpPr>
          <p:cNvPr id="16" name="TextBox 41"/>
          <p:cNvSpPr txBox="1"/>
          <p:nvPr/>
        </p:nvSpPr>
        <p:spPr>
          <a:xfrm>
            <a:off x="5427215" y="-27384"/>
            <a:ext cx="230081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spc="-300" dirty="0" smtClean="0">
                <a:solidFill>
                  <a:srgbClr val="009900"/>
                </a:solidFill>
                <a:latin typeface="맑은 고딕"/>
                <a:ea typeface="맑은 고딕"/>
              </a:rPr>
              <a:t>비용추정</a:t>
            </a:r>
            <a:endParaRPr lang="en-US" altLang="ko-KR" sz="2400" b="1" spc="-300" dirty="0">
              <a:solidFill>
                <a:srgbClr val="009900"/>
              </a:solidFill>
              <a:latin typeface="맑은 고딕"/>
              <a:ea typeface="맑은 고딕"/>
            </a:endParaRPr>
          </a:p>
        </p:txBody>
      </p:sp>
      <p:sp>
        <p:nvSpPr>
          <p:cNvPr id="19" name="Freeform 69"/>
          <p:cNvSpPr>
            <a:spLocks/>
          </p:cNvSpPr>
          <p:nvPr/>
        </p:nvSpPr>
        <p:spPr bwMode="auto">
          <a:xfrm>
            <a:off x="4031617" y="2619411"/>
            <a:ext cx="2447925" cy="1852613"/>
          </a:xfrm>
          <a:custGeom>
            <a:avLst/>
            <a:gdLst/>
            <a:ahLst/>
            <a:cxnLst>
              <a:cxn ang="0">
                <a:pos x="2258" y="982"/>
              </a:cxn>
              <a:cxn ang="0">
                <a:pos x="2258" y="982"/>
              </a:cxn>
              <a:cxn ang="0">
                <a:pos x="2246" y="964"/>
              </a:cxn>
              <a:cxn ang="0">
                <a:pos x="2232" y="946"/>
              </a:cxn>
              <a:cxn ang="0">
                <a:pos x="1558" y="0"/>
              </a:cxn>
              <a:cxn ang="0">
                <a:pos x="1516" y="298"/>
              </a:cxn>
              <a:cxn ang="0">
                <a:pos x="1186" y="252"/>
              </a:cxn>
              <a:cxn ang="0">
                <a:pos x="1606" y="826"/>
              </a:cxn>
              <a:cxn ang="0">
                <a:pos x="1606" y="826"/>
              </a:cxn>
              <a:cxn ang="0">
                <a:pos x="1614" y="838"/>
              </a:cxn>
              <a:cxn ang="0">
                <a:pos x="1614" y="838"/>
              </a:cxn>
              <a:cxn ang="0">
                <a:pos x="1618" y="850"/>
              </a:cxn>
              <a:cxn ang="0">
                <a:pos x="1622" y="864"/>
              </a:cxn>
              <a:cxn ang="0">
                <a:pos x="1624" y="878"/>
              </a:cxn>
              <a:cxn ang="0">
                <a:pos x="1626" y="892"/>
              </a:cxn>
              <a:cxn ang="0">
                <a:pos x="1626" y="892"/>
              </a:cxn>
              <a:cxn ang="0">
                <a:pos x="1624" y="914"/>
              </a:cxn>
              <a:cxn ang="0">
                <a:pos x="1620" y="934"/>
              </a:cxn>
              <a:cxn ang="0">
                <a:pos x="1612" y="952"/>
              </a:cxn>
              <a:cxn ang="0">
                <a:pos x="1602" y="966"/>
              </a:cxn>
              <a:cxn ang="0">
                <a:pos x="1588" y="980"/>
              </a:cxn>
              <a:cxn ang="0">
                <a:pos x="1574" y="988"/>
              </a:cxn>
              <a:cxn ang="0">
                <a:pos x="1558" y="996"/>
              </a:cxn>
              <a:cxn ang="0">
                <a:pos x="1542" y="998"/>
              </a:cxn>
              <a:cxn ang="0">
                <a:pos x="498" y="996"/>
              </a:cxn>
              <a:cxn ang="0">
                <a:pos x="498" y="744"/>
              </a:cxn>
              <a:cxn ang="0">
                <a:pos x="0" y="1242"/>
              </a:cxn>
              <a:cxn ang="0">
                <a:pos x="498" y="1740"/>
              </a:cxn>
              <a:cxn ang="0">
                <a:pos x="498" y="1464"/>
              </a:cxn>
              <a:cxn ang="0">
                <a:pos x="1988" y="1464"/>
              </a:cxn>
              <a:cxn ang="0">
                <a:pos x="1988" y="1464"/>
              </a:cxn>
              <a:cxn ang="0">
                <a:pos x="2020" y="1462"/>
              </a:cxn>
              <a:cxn ang="0">
                <a:pos x="2050" y="1458"/>
              </a:cxn>
              <a:cxn ang="0">
                <a:pos x="2082" y="1450"/>
              </a:cxn>
              <a:cxn ang="0">
                <a:pos x="2110" y="1440"/>
              </a:cxn>
              <a:cxn ang="0">
                <a:pos x="2138" y="1426"/>
              </a:cxn>
              <a:cxn ang="0">
                <a:pos x="2164" y="1410"/>
              </a:cxn>
              <a:cxn ang="0">
                <a:pos x="2188" y="1392"/>
              </a:cxn>
              <a:cxn ang="0">
                <a:pos x="2212" y="1372"/>
              </a:cxn>
              <a:cxn ang="0">
                <a:pos x="2232" y="1350"/>
              </a:cxn>
              <a:cxn ang="0">
                <a:pos x="2250" y="1324"/>
              </a:cxn>
              <a:cxn ang="0">
                <a:pos x="2266" y="1298"/>
              </a:cxn>
              <a:cxn ang="0">
                <a:pos x="2280" y="1270"/>
              </a:cxn>
              <a:cxn ang="0">
                <a:pos x="2290" y="1242"/>
              </a:cxn>
              <a:cxn ang="0">
                <a:pos x="2298" y="1212"/>
              </a:cxn>
              <a:cxn ang="0">
                <a:pos x="2302" y="1180"/>
              </a:cxn>
              <a:cxn ang="0">
                <a:pos x="2304" y="1148"/>
              </a:cxn>
              <a:cxn ang="0">
                <a:pos x="2304" y="1148"/>
              </a:cxn>
              <a:cxn ang="0">
                <a:pos x="2304" y="1126"/>
              </a:cxn>
              <a:cxn ang="0">
                <a:pos x="2300" y="1104"/>
              </a:cxn>
              <a:cxn ang="0">
                <a:pos x="2298" y="1082"/>
              </a:cxn>
              <a:cxn ang="0">
                <a:pos x="2292" y="1060"/>
              </a:cxn>
              <a:cxn ang="0">
                <a:pos x="2286" y="1040"/>
              </a:cxn>
              <a:cxn ang="0">
                <a:pos x="2278" y="1020"/>
              </a:cxn>
              <a:cxn ang="0">
                <a:pos x="2268" y="1002"/>
              </a:cxn>
              <a:cxn ang="0">
                <a:pos x="2258" y="982"/>
              </a:cxn>
              <a:cxn ang="0">
                <a:pos x="2258" y="982"/>
              </a:cxn>
            </a:cxnLst>
            <a:rect l="0" t="0" r="r" b="b"/>
            <a:pathLst>
              <a:path w="2304" h="1740">
                <a:moveTo>
                  <a:pt x="2258" y="982"/>
                </a:moveTo>
                <a:lnTo>
                  <a:pt x="2258" y="982"/>
                </a:lnTo>
                <a:lnTo>
                  <a:pt x="2246" y="964"/>
                </a:lnTo>
                <a:lnTo>
                  <a:pt x="2232" y="946"/>
                </a:lnTo>
                <a:lnTo>
                  <a:pt x="1558" y="0"/>
                </a:lnTo>
                <a:lnTo>
                  <a:pt x="1516" y="298"/>
                </a:lnTo>
                <a:lnTo>
                  <a:pt x="1186" y="252"/>
                </a:lnTo>
                <a:lnTo>
                  <a:pt x="1606" y="826"/>
                </a:lnTo>
                <a:lnTo>
                  <a:pt x="1606" y="826"/>
                </a:lnTo>
                <a:lnTo>
                  <a:pt x="1614" y="838"/>
                </a:lnTo>
                <a:lnTo>
                  <a:pt x="1614" y="838"/>
                </a:lnTo>
                <a:lnTo>
                  <a:pt x="1618" y="850"/>
                </a:lnTo>
                <a:lnTo>
                  <a:pt x="1622" y="864"/>
                </a:lnTo>
                <a:lnTo>
                  <a:pt x="1624" y="878"/>
                </a:lnTo>
                <a:lnTo>
                  <a:pt x="1626" y="892"/>
                </a:lnTo>
                <a:lnTo>
                  <a:pt x="1626" y="892"/>
                </a:lnTo>
                <a:lnTo>
                  <a:pt x="1624" y="914"/>
                </a:lnTo>
                <a:lnTo>
                  <a:pt x="1620" y="934"/>
                </a:lnTo>
                <a:lnTo>
                  <a:pt x="1612" y="952"/>
                </a:lnTo>
                <a:lnTo>
                  <a:pt x="1602" y="966"/>
                </a:lnTo>
                <a:lnTo>
                  <a:pt x="1588" y="980"/>
                </a:lnTo>
                <a:lnTo>
                  <a:pt x="1574" y="988"/>
                </a:lnTo>
                <a:lnTo>
                  <a:pt x="1558" y="996"/>
                </a:lnTo>
                <a:lnTo>
                  <a:pt x="1542" y="998"/>
                </a:lnTo>
                <a:lnTo>
                  <a:pt x="498" y="996"/>
                </a:lnTo>
                <a:lnTo>
                  <a:pt x="498" y="744"/>
                </a:lnTo>
                <a:lnTo>
                  <a:pt x="0" y="1242"/>
                </a:lnTo>
                <a:lnTo>
                  <a:pt x="498" y="1740"/>
                </a:lnTo>
                <a:lnTo>
                  <a:pt x="498" y="1464"/>
                </a:lnTo>
                <a:lnTo>
                  <a:pt x="1988" y="1464"/>
                </a:lnTo>
                <a:lnTo>
                  <a:pt x="1988" y="1464"/>
                </a:lnTo>
                <a:lnTo>
                  <a:pt x="2020" y="1462"/>
                </a:lnTo>
                <a:lnTo>
                  <a:pt x="2050" y="1458"/>
                </a:lnTo>
                <a:lnTo>
                  <a:pt x="2082" y="1450"/>
                </a:lnTo>
                <a:lnTo>
                  <a:pt x="2110" y="1440"/>
                </a:lnTo>
                <a:lnTo>
                  <a:pt x="2138" y="1426"/>
                </a:lnTo>
                <a:lnTo>
                  <a:pt x="2164" y="1410"/>
                </a:lnTo>
                <a:lnTo>
                  <a:pt x="2188" y="1392"/>
                </a:lnTo>
                <a:lnTo>
                  <a:pt x="2212" y="1372"/>
                </a:lnTo>
                <a:lnTo>
                  <a:pt x="2232" y="1350"/>
                </a:lnTo>
                <a:lnTo>
                  <a:pt x="2250" y="1324"/>
                </a:lnTo>
                <a:lnTo>
                  <a:pt x="2266" y="1298"/>
                </a:lnTo>
                <a:lnTo>
                  <a:pt x="2280" y="1270"/>
                </a:lnTo>
                <a:lnTo>
                  <a:pt x="2290" y="1242"/>
                </a:lnTo>
                <a:lnTo>
                  <a:pt x="2298" y="1212"/>
                </a:lnTo>
                <a:lnTo>
                  <a:pt x="2302" y="1180"/>
                </a:lnTo>
                <a:lnTo>
                  <a:pt x="2304" y="1148"/>
                </a:lnTo>
                <a:lnTo>
                  <a:pt x="2304" y="1148"/>
                </a:lnTo>
                <a:lnTo>
                  <a:pt x="2304" y="1126"/>
                </a:lnTo>
                <a:lnTo>
                  <a:pt x="2300" y="1104"/>
                </a:lnTo>
                <a:lnTo>
                  <a:pt x="2298" y="1082"/>
                </a:lnTo>
                <a:lnTo>
                  <a:pt x="2292" y="1060"/>
                </a:lnTo>
                <a:lnTo>
                  <a:pt x="2286" y="1040"/>
                </a:lnTo>
                <a:lnTo>
                  <a:pt x="2278" y="1020"/>
                </a:lnTo>
                <a:lnTo>
                  <a:pt x="2268" y="1002"/>
                </a:lnTo>
                <a:lnTo>
                  <a:pt x="2258" y="982"/>
                </a:lnTo>
                <a:lnTo>
                  <a:pt x="2258" y="982"/>
                </a:lnTo>
                <a:close/>
              </a:path>
            </a:pathLst>
          </a:custGeom>
          <a:solidFill>
            <a:srgbClr val="FFC000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9pPr>
          </a:lstStyle>
          <a:p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0" name="TextBox 43"/>
          <p:cNvSpPr txBox="1"/>
          <p:nvPr/>
        </p:nvSpPr>
        <p:spPr>
          <a:xfrm>
            <a:off x="6479542" y="4659173"/>
            <a:ext cx="219691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spc="-300" dirty="0" smtClean="0">
                <a:solidFill>
                  <a:srgbClr val="EA5F00"/>
                </a:solidFill>
                <a:latin typeface="맑은 고딕"/>
                <a:ea typeface="맑은 고딕"/>
              </a:rPr>
              <a:t>요구사항의 확인</a:t>
            </a:r>
            <a:endParaRPr lang="en-US" altLang="ko-KR" sz="2400" b="1" spc="-300" dirty="0">
              <a:solidFill>
                <a:srgbClr val="EA5F00"/>
              </a:solidFill>
              <a:latin typeface="맑은 고딕"/>
              <a:ea typeface="맑은 고딕"/>
            </a:endParaRPr>
          </a:p>
        </p:txBody>
      </p:sp>
      <p:grpSp>
        <p:nvGrpSpPr>
          <p:cNvPr id="21" name="그룹 30"/>
          <p:cNvGrpSpPr/>
          <p:nvPr/>
        </p:nvGrpSpPr>
        <p:grpSpPr>
          <a:xfrm rot="10800000">
            <a:off x="6208756" y="3828367"/>
            <a:ext cx="1091130" cy="901003"/>
            <a:chOff x="2162690" y="3698125"/>
            <a:chExt cx="1091130" cy="901003"/>
          </a:xfrm>
        </p:grpSpPr>
        <p:sp>
          <p:nvSpPr>
            <p:cNvPr id="22" name="Line 60"/>
            <p:cNvSpPr>
              <a:spLocks noChangeShapeType="1"/>
            </p:cNvSpPr>
            <p:nvPr/>
          </p:nvSpPr>
          <p:spPr bwMode="auto">
            <a:xfrm flipH="1" flipV="1">
              <a:off x="2162690" y="4599128"/>
              <a:ext cx="1091130" cy="0"/>
            </a:xfrm>
            <a:prstGeom prst="line">
              <a:avLst/>
            </a:prstGeom>
            <a:noFill/>
            <a:ln w="19050">
              <a:solidFill>
                <a:srgbClr val="2A2A2A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>
                <a:latin typeface="맑은 고딕"/>
                <a:ea typeface="맑은 고딕"/>
              </a:endParaRPr>
            </a:p>
          </p:txBody>
        </p:sp>
        <p:sp>
          <p:nvSpPr>
            <p:cNvPr id="23" name="Line 60"/>
            <p:cNvSpPr>
              <a:spLocks noChangeShapeType="1"/>
            </p:cNvSpPr>
            <p:nvPr/>
          </p:nvSpPr>
          <p:spPr bwMode="auto">
            <a:xfrm flipH="1" flipV="1">
              <a:off x="2162690" y="3698125"/>
              <a:ext cx="0" cy="901003"/>
            </a:xfrm>
            <a:prstGeom prst="line">
              <a:avLst/>
            </a:prstGeom>
            <a:noFill/>
            <a:ln w="19050">
              <a:solidFill>
                <a:srgbClr val="2A2A2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>
                <a:latin typeface="맑은 고딕"/>
                <a:ea typeface="맑은 고딕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614101" y="2619124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9pPr>
          </a:lstStyle>
          <a:p>
            <a:pPr algn="ctr"/>
            <a:r>
              <a:rPr lang="ko-KR" altLang="en-US" sz="3000" b="1" dirty="0" smtClean="0">
                <a:ln w="3175">
                  <a:solidFill>
                    <a:prstClr val="black"/>
                  </a:solidFill>
                </a:ln>
                <a:solidFill>
                  <a:srgbClr val="33CCCC"/>
                </a:solidFill>
                <a:latin typeface="맑은 고딕"/>
                <a:ea typeface="맑은 고딕"/>
              </a:rPr>
              <a:t>요</a:t>
            </a:r>
            <a:r>
              <a:rPr lang="ko-KR" altLang="en-US" sz="3000" b="1" dirty="0" smtClean="0">
                <a:ln w="3175">
                  <a:solidFill>
                    <a:prstClr val="black"/>
                  </a:solidFill>
                </a:ln>
                <a:solidFill>
                  <a:srgbClr val="8BD000"/>
                </a:solidFill>
                <a:latin typeface="맑은 고딕"/>
                <a:ea typeface="맑은 고딕"/>
              </a:rPr>
              <a:t>구</a:t>
            </a:r>
            <a:r>
              <a:rPr lang="ko-KR" altLang="en-US" sz="3000" b="1" dirty="0" smtClean="0">
                <a:ln w="3175">
                  <a:solidFill>
                    <a:prstClr val="black"/>
                  </a:solidFill>
                </a:ln>
                <a:solidFill>
                  <a:srgbClr val="FF9900"/>
                </a:solidFill>
                <a:latin typeface="맑은 고딕"/>
                <a:ea typeface="맑은 고딕"/>
              </a:rPr>
              <a:t>사</a:t>
            </a:r>
            <a:r>
              <a:rPr lang="ko-KR" altLang="en-US" sz="3000" b="1" dirty="0" smtClean="0">
                <a:ln w="3175">
                  <a:solidFill>
                    <a:prstClr val="black"/>
                  </a:solidFill>
                </a:ln>
                <a:solidFill>
                  <a:srgbClr val="33CCCC"/>
                </a:solidFill>
                <a:latin typeface="맑은 고딕"/>
                <a:ea typeface="맑은 고딕"/>
              </a:rPr>
              <a:t>항</a:t>
            </a:r>
            <a:endParaRPr lang="en-US" altLang="ko-KR" sz="3000" b="1" dirty="0" smtClean="0">
              <a:ln w="3175">
                <a:solidFill>
                  <a:prstClr val="black"/>
                </a:solidFill>
              </a:ln>
              <a:solidFill>
                <a:srgbClr val="33CCCC"/>
              </a:solidFill>
              <a:latin typeface="맑은 고딕"/>
              <a:ea typeface="맑은 고딕"/>
            </a:endParaRPr>
          </a:p>
          <a:p>
            <a:pPr algn="ctr"/>
            <a:r>
              <a:rPr lang="ko-KR" altLang="en-US" sz="3000" b="1" dirty="0" smtClean="0">
                <a:ln w="3175">
                  <a:solidFill>
                    <a:prstClr val="black"/>
                  </a:solidFill>
                </a:ln>
                <a:solidFill>
                  <a:srgbClr val="8BD000"/>
                </a:solidFill>
                <a:latin typeface="맑은 고딕"/>
                <a:ea typeface="맑은 고딕"/>
              </a:rPr>
              <a:t>분</a:t>
            </a:r>
            <a:r>
              <a:rPr lang="ko-KR" altLang="en-US" sz="3000" b="1" dirty="0" smtClean="0">
                <a:ln w="3175">
                  <a:solidFill>
                    <a:prstClr val="black"/>
                  </a:solidFill>
                </a:ln>
                <a:solidFill>
                  <a:srgbClr val="FF9900"/>
                </a:solidFill>
                <a:latin typeface="맑은 고딕"/>
                <a:ea typeface="맑은 고딕"/>
              </a:rPr>
              <a:t>석</a:t>
            </a:r>
            <a:endParaRPr lang="ko-KR" altLang="en-US" sz="3000" b="1" dirty="0">
              <a:ln w="3175">
                <a:solidFill>
                  <a:prstClr val="black"/>
                </a:solidFill>
              </a:ln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66158"/>
            <a:ext cx="9144000" cy="109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4182" y="5877272"/>
            <a:ext cx="8076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요구사항 분석을 통해 요구사항을 기술할 때에는 위의 작업들이 가능하도록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충분하고 정확하게 기술하여야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70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084168" y="3377480"/>
            <a:ext cx="3059832" cy="2529448"/>
            <a:chOff x="2987824" y="4293096"/>
            <a:chExt cx="3294366" cy="2529448"/>
          </a:xfrm>
        </p:grpSpPr>
        <p:pic>
          <p:nvPicPr>
            <p:cNvPr id="15" name="Picture 20" descr="https://jessgroopman.files.wordpress.com/2014/02/istock_iotpost_interoperability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4293096"/>
              <a:ext cx="3294366" cy="2529448"/>
            </a:xfrm>
            <a:prstGeom prst="rect">
              <a:avLst/>
            </a:prstGeom>
            <a:noFill/>
          </p:spPr>
        </p:pic>
        <p:sp>
          <p:nvSpPr>
            <p:cNvPr id="16" name="타원 15"/>
            <p:cNvSpPr/>
            <p:nvPr/>
          </p:nvSpPr>
          <p:spPr>
            <a:xfrm>
              <a:off x="3564544" y="4293096"/>
              <a:ext cx="2049029" cy="1656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252346" y="2408691"/>
            <a:ext cx="5767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spc="-150" dirty="0" smtClean="0">
                <a:solidFill>
                  <a:srgbClr val="000099"/>
                </a:solidFill>
              </a:rPr>
              <a:t>분</a:t>
            </a:r>
            <a:r>
              <a:rPr lang="ko-KR" altLang="en-US" sz="4800" spc="-150" dirty="0" smtClean="0">
                <a:solidFill>
                  <a:prstClr val="black"/>
                </a:solidFill>
              </a:rPr>
              <a:t>석모델 </a:t>
            </a:r>
            <a:r>
              <a:rPr lang="ko-KR" altLang="en-US" sz="7200" b="1" spc="-150" dirty="0" smtClean="0">
                <a:solidFill>
                  <a:srgbClr val="000099"/>
                </a:solidFill>
              </a:rPr>
              <a:t>확</a:t>
            </a:r>
            <a:r>
              <a:rPr lang="ko-KR" altLang="en-US" sz="4800" spc="-150" dirty="0" smtClean="0">
                <a:solidFill>
                  <a:prstClr val="black"/>
                </a:solidFill>
              </a:rPr>
              <a:t>인하기</a:t>
            </a:r>
            <a:endParaRPr lang="ko-KR" altLang="en-US" sz="7200" spc="-150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61948" y="2006600"/>
            <a:ext cx="76104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27056" y="4104075"/>
            <a:ext cx="77173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508045" y="460362"/>
            <a:ext cx="1483473" cy="1483473"/>
            <a:chOff x="293659" y="2393885"/>
            <a:chExt cx="1483473" cy="1483473"/>
          </a:xfrm>
        </p:grpSpPr>
        <p:pic>
          <p:nvPicPr>
            <p:cNvPr id="13" name="Picture 7" descr="Ball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659" y="2393885"/>
              <a:ext cx="1483473" cy="1483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656565" y="2548352"/>
              <a:ext cx="59321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3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슬라이드 번호 개체 틀 1"/>
          <p:cNvSpPr txBox="1">
            <a:spLocks/>
          </p:cNvSpPr>
          <p:nvPr/>
        </p:nvSpPr>
        <p:spPr>
          <a:xfrm>
            <a:off x="8307415" y="6579350"/>
            <a:ext cx="783450" cy="23011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67AE1B-50EA-4CAC-B602-759B1751540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5960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cap="rnd">
          <a:solidFill>
            <a:srgbClr val="00206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559</Words>
  <Application>Microsoft Office PowerPoint</Application>
  <PresentationFormat>화면 슬라이드 쇼(4:3)</PresentationFormat>
  <Paragraphs>117</Paragraphs>
  <Slides>13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요구사항확인</vt:lpstr>
      <vt:lpstr>PowerPoint 프레젠테이션</vt:lpstr>
      <vt:lpstr>PowerPoint 프레젠테이션</vt:lpstr>
      <vt:lpstr>1-1. 현행 시스템 파악</vt:lpstr>
      <vt:lpstr>1-2. 개발 기술 환경 정의</vt:lpstr>
      <vt:lpstr>PowerPoint 프레젠테이션</vt:lpstr>
      <vt:lpstr>2-1. 요구 사항 정의</vt:lpstr>
      <vt:lpstr>PowerPoint 프레젠테이션</vt:lpstr>
      <vt:lpstr>PowerPoint 프레젠테이션</vt:lpstr>
      <vt:lpstr>3-1. 유스케이스 모델 검증</vt:lpstr>
      <vt:lpstr>PowerPoint 프레젠테이션</vt:lpstr>
      <vt:lpstr>TTAK-11.0103 s/w 요구사항 품질 평가 항목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테스트</dc:title>
  <dc:creator>user</dc:creator>
  <cp:lastModifiedBy>user</cp:lastModifiedBy>
  <cp:revision>111</cp:revision>
  <dcterms:created xsi:type="dcterms:W3CDTF">2018-01-10T01:38:20Z</dcterms:created>
  <dcterms:modified xsi:type="dcterms:W3CDTF">2019-03-19T05:59:32Z</dcterms:modified>
</cp:coreProperties>
</file>