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1" r:id="rId4"/>
    <p:sldId id="282" r:id="rId5"/>
    <p:sldId id="293" r:id="rId6"/>
    <p:sldId id="287" r:id="rId7"/>
    <p:sldId id="294" r:id="rId8"/>
    <p:sldId id="295" r:id="rId9"/>
    <p:sldId id="276" r:id="rId10"/>
    <p:sldId id="262" r:id="rId11"/>
    <p:sldId id="283" r:id="rId12"/>
    <p:sldId id="296" r:id="rId13"/>
    <p:sldId id="297" r:id="rId14"/>
    <p:sldId id="298" r:id="rId15"/>
    <p:sldId id="265" r:id="rId16"/>
    <p:sldId id="268" r:id="rId17"/>
    <p:sldId id="291" r:id="rId18"/>
    <p:sldId id="29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9E6"/>
    <a:srgbClr val="E6B9E6"/>
    <a:srgbClr val="E6B9B8"/>
    <a:srgbClr val="46C1A4"/>
    <a:srgbClr val="A446C1"/>
    <a:srgbClr val="0000FF"/>
    <a:srgbClr val="F0C424"/>
    <a:srgbClr val="FFFFC8"/>
    <a:srgbClr val="FFFF00"/>
    <a:srgbClr val="F2F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46B79-608B-4C82-8775-36A98907B54F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2A41-B823-492B-81AA-A9B4EA301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2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0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9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0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86409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25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0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2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0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1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F9979-45DC-4CC9-A6E8-B7776719D2FA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49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3608" y="2130425"/>
            <a:ext cx="6624736" cy="1470025"/>
          </a:xfrm>
        </p:spPr>
        <p:txBody>
          <a:bodyPr>
            <a:normAutofit/>
          </a:bodyPr>
          <a:lstStyle/>
          <a:p>
            <a:r>
              <a:rPr lang="ko-KR" altLang="en-US" sz="5400">
                <a:solidFill>
                  <a:schemeClr val="accent6">
                    <a:lumMod val="75000"/>
                  </a:schemeClr>
                </a:solidFill>
              </a:rPr>
              <a:t>애플리케이션 </a:t>
            </a:r>
            <a:r>
              <a:rPr lang="ko-KR" altLang="en-US" sz="5400" smtClean="0">
                <a:solidFill>
                  <a:schemeClr val="accent6">
                    <a:lumMod val="75000"/>
                  </a:schemeClr>
                </a:solidFill>
              </a:rPr>
              <a:t>배</a:t>
            </a:r>
            <a:r>
              <a:rPr lang="ko-KR" altLang="en-US" sz="5400">
                <a:solidFill>
                  <a:schemeClr val="accent6">
                    <a:lumMod val="75000"/>
                  </a:schemeClr>
                </a:solidFill>
              </a:rPr>
              <a:t>포</a:t>
            </a:r>
            <a:endParaRPr lang="ko-KR" altLang="en-US" sz="5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1403648" y="2060848"/>
            <a:ext cx="5976664" cy="695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cxnSpLocks/>
          </p:cNvCxnSpPr>
          <p:nvPr/>
        </p:nvCxnSpPr>
        <p:spPr>
          <a:xfrm>
            <a:off x="1331640" y="3681028"/>
            <a:ext cx="60486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419872" y="4437112"/>
            <a:ext cx="20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2001020214_16v4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0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6084168" y="3377480"/>
            <a:ext cx="3059832" cy="2529448"/>
            <a:chOff x="2987824" y="4293096"/>
            <a:chExt cx="3294366" cy="2529448"/>
          </a:xfrm>
        </p:grpSpPr>
        <p:pic>
          <p:nvPicPr>
            <p:cNvPr id="16" name="Picture 20" descr="https://jessgroopman.files.wordpress.com/2014/02/istock_iotpost_interoperability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93096"/>
              <a:ext cx="3294366" cy="2529448"/>
            </a:xfrm>
            <a:prstGeom prst="rect">
              <a:avLst/>
            </a:prstGeom>
            <a:noFill/>
          </p:spPr>
        </p:pic>
        <p:sp>
          <p:nvSpPr>
            <p:cNvPr id="17" name="타원 16"/>
            <p:cNvSpPr/>
            <p:nvPr/>
          </p:nvSpPr>
          <p:spPr>
            <a:xfrm>
              <a:off x="3564544" y="4293096"/>
              <a:ext cx="2049029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99592" y="2549743"/>
            <a:ext cx="6553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rgbClr val="000099"/>
                </a:solidFill>
              </a:rPr>
              <a:t>애</a:t>
            </a:r>
            <a:r>
              <a:rPr lang="ko-KR" altLang="en-US" sz="3600" spc="-150" dirty="0">
                <a:solidFill>
                  <a:prstClr val="black"/>
                </a:solidFill>
              </a:rPr>
              <a:t>플리케이션 </a:t>
            </a:r>
            <a:r>
              <a:rPr lang="ko-KR" altLang="en-US" sz="5400" b="1" spc="-150" dirty="0" smtClean="0">
                <a:solidFill>
                  <a:srgbClr val="000099"/>
                </a:solidFill>
              </a:rPr>
              <a:t>소</a:t>
            </a:r>
            <a:r>
              <a:rPr lang="ko-KR" altLang="en-US" sz="3600" spc="-150" dirty="0" smtClean="0">
                <a:solidFill>
                  <a:prstClr val="black"/>
                </a:solidFill>
              </a:rPr>
              <a:t>스</a:t>
            </a:r>
            <a:r>
              <a:rPr lang="ko-KR" altLang="en-US" sz="5400" b="1" spc="-150" dirty="0" smtClean="0">
                <a:solidFill>
                  <a:srgbClr val="000099"/>
                </a:solidFill>
              </a:rPr>
              <a:t> 검</a:t>
            </a:r>
            <a:r>
              <a:rPr lang="ko-KR" altLang="en-US" sz="3600" spc="-150" dirty="0" smtClean="0">
                <a:solidFill>
                  <a:prstClr val="black"/>
                </a:solidFill>
              </a:rPr>
              <a:t>증하기</a:t>
            </a:r>
            <a:endParaRPr lang="ko-KR" altLang="en-US" sz="36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394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20580" y="503675"/>
            <a:ext cx="1361110" cy="1361110"/>
            <a:chOff x="881590" y="1052227"/>
            <a:chExt cx="1361110" cy="1361110"/>
          </a:xfrm>
        </p:grpSpPr>
        <p:pic>
          <p:nvPicPr>
            <p:cNvPr id="13" name="Picture 8" descr="Ball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590" y="1052227"/>
              <a:ext cx="1361110" cy="1361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1197024" y="1151428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2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07415" y="6579350"/>
            <a:ext cx="783450" cy="230110"/>
          </a:xfrm>
        </p:spPr>
        <p:txBody>
          <a:bodyPr/>
          <a:lstStyle/>
          <a:p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/>
              <a:t>10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39552" y="4077072"/>
            <a:ext cx="7394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8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애플리케이션 </a:t>
            </a:r>
            <a:r>
              <a:rPr lang="ko-KR" altLang="en-US" dirty="0" smtClean="0"/>
              <a:t>소스 검증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0BE3230F-EB27-4EB4-B00C-730DF450A7A8}"/>
              </a:ext>
            </a:extLst>
          </p:cNvPr>
          <p:cNvGrpSpPr/>
          <p:nvPr/>
        </p:nvGrpSpPr>
        <p:grpSpPr>
          <a:xfrm>
            <a:off x="251520" y="1052737"/>
            <a:ext cx="8784976" cy="5256586"/>
            <a:chOff x="3984625" y="1839880"/>
            <a:chExt cx="5227758" cy="3110037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50780191-0087-4253-8F24-D9E7B636D632}"/>
                </a:ext>
              </a:extLst>
            </p:cNvPr>
            <p:cNvSpPr txBox="1"/>
            <p:nvPr/>
          </p:nvSpPr>
          <p:spPr>
            <a:xfrm>
              <a:off x="4540305" y="1882483"/>
              <a:ext cx="4433855" cy="26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smtClean="0"/>
                <a:t>소스코드 검증도구의 용도</a:t>
              </a:r>
              <a:endParaRPr lang="en-US" altLang="ko-KR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="" xmlns:a16="http://schemas.microsoft.com/office/drawing/2014/main" id="{4D31C140-51C3-4DC0-B4EE-572AE6629E49}"/>
                </a:ext>
              </a:extLst>
            </p:cNvPr>
            <p:cNvCxnSpPr>
              <a:cxnSpLocks/>
            </p:cNvCxnSpPr>
            <p:nvPr/>
          </p:nvCxnSpPr>
          <p:spPr>
            <a:xfrm>
              <a:off x="4455980" y="2170256"/>
              <a:ext cx="1756869" cy="1705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4D7B9CEC-B385-4896-9B0B-6CB9A7D2F413}"/>
                </a:ext>
              </a:extLst>
            </p:cNvPr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467544" y="1196752"/>
            <a:ext cx="504056" cy="576064"/>
          </a:xfrm>
          <a:prstGeom prst="roundRect">
            <a:avLst/>
          </a:prstGeom>
          <a:solidFill>
            <a:srgbClr val="F0C424">
              <a:alpha val="7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1</a:t>
            </a:r>
            <a:endParaRPr lang="ko-KR" altLang="en-US" sz="3600" b="1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7736981" cy="350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899592" y="1916832"/>
            <a:ext cx="360040" cy="432048"/>
          </a:xfrm>
          <a:prstGeom prst="ellipse">
            <a:avLst/>
          </a:prstGeom>
          <a:noFill/>
          <a:ln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4355976" y="2671596"/>
            <a:ext cx="4176464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1259632" y="3068960"/>
            <a:ext cx="7200800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1259632" y="3429000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9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애플리케이션 소스 검증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0BE3230F-EB27-4EB4-B00C-730DF450A7A8}"/>
              </a:ext>
            </a:extLst>
          </p:cNvPr>
          <p:cNvGrpSpPr/>
          <p:nvPr/>
        </p:nvGrpSpPr>
        <p:grpSpPr>
          <a:xfrm>
            <a:off x="251520" y="1052737"/>
            <a:ext cx="8784976" cy="5256586"/>
            <a:chOff x="3984625" y="1839880"/>
            <a:chExt cx="5227758" cy="3110037"/>
          </a:xfrm>
        </p:grpSpPr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4D31C140-51C3-4DC0-B4EE-572AE6629E49}"/>
                </a:ext>
              </a:extLst>
            </p:cNvPr>
            <p:cNvCxnSpPr>
              <a:cxnSpLocks/>
            </p:cNvCxnSpPr>
            <p:nvPr/>
          </p:nvCxnSpPr>
          <p:spPr>
            <a:xfrm>
              <a:off x="4455980" y="2170256"/>
              <a:ext cx="1156963" cy="852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4D7B9CEC-B385-4896-9B0B-6CB9A7D2F413}"/>
                </a:ext>
              </a:extLst>
            </p:cNvPr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467544" y="1196752"/>
            <a:ext cx="504056" cy="576064"/>
          </a:xfrm>
          <a:prstGeom prst="roundRect">
            <a:avLst/>
          </a:prstGeom>
          <a:solidFill>
            <a:srgbClr val="F0C424">
              <a:alpha val="7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2</a:t>
            </a:r>
            <a:endParaRPr lang="ko-KR" alt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F223599-EB71-4D9A-AABC-7A30DE244AE0}"/>
              </a:ext>
            </a:extLst>
          </p:cNvPr>
          <p:cNvSpPr txBox="1"/>
          <p:nvPr/>
        </p:nvSpPr>
        <p:spPr>
          <a:xfrm>
            <a:off x="971601" y="980728"/>
            <a:ext cx="784887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720000">
              <a:lnSpc>
                <a:spcPct val="200000"/>
              </a:lnSpc>
            </a:pPr>
            <a:r>
              <a:rPr lang="ko-KR" altLang="en-US" sz="2000" b="1" dirty="0" smtClean="0"/>
              <a:t>코드 </a:t>
            </a:r>
            <a:r>
              <a:rPr lang="ko-KR" altLang="en-US" sz="2000" b="1" dirty="0" err="1" smtClean="0"/>
              <a:t>인스펙션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indent="-720000">
              <a:lnSpc>
                <a:spcPct val="200000"/>
              </a:lnSpc>
            </a:pPr>
            <a:r>
              <a:rPr lang="ko-KR" altLang="en-US" sz="2000" dirty="0" smtClean="0"/>
              <a:t>정적 테스트의 가장 일반적인 유형</a:t>
            </a:r>
            <a:endParaRPr lang="en-US" altLang="ko-KR" sz="2000" dirty="0" smtClean="0"/>
          </a:p>
          <a:p>
            <a:pPr marL="342000" indent="-342000"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z="1400" dirty="0" smtClean="0"/>
              <a:t>성능개</a:t>
            </a:r>
            <a:r>
              <a:rPr lang="ko-KR" altLang="en-US" sz="1400" dirty="0"/>
              <a:t>선</a:t>
            </a:r>
            <a:endParaRPr lang="en-US" altLang="ko-KR" sz="1400" dirty="0" smtClean="0"/>
          </a:p>
          <a:p>
            <a:pPr lvl="1">
              <a:lnSpc>
                <a:spcPct val="200000"/>
              </a:lnSpc>
            </a:pPr>
            <a:r>
              <a:rPr lang="ko-KR" altLang="en-US" sz="1400" dirty="0" smtClean="0"/>
              <a:t>애플리케이션의 성능에 영향을 미칠 수 있는 코드를 점검하는 </a:t>
            </a:r>
            <a:r>
              <a:rPr lang="en-US" altLang="ko-KR" sz="1400" dirty="0" smtClean="0"/>
              <a:t>Rule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메모리 누수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미사용변수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여부 등을 확인하여 메모리를 낭비하는 코드를 식별한다</a:t>
            </a:r>
            <a:r>
              <a:rPr lang="en-US" altLang="ko-KR" sz="1400" dirty="0" smtClean="0"/>
              <a:t>.</a:t>
            </a:r>
          </a:p>
          <a:p>
            <a:pPr marL="342000" indent="-342000"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z="1400" dirty="0" smtClean="0"/>
              <a:t>코드 작성 규칙</a:t>
            </a:r>
            <a:endParaRPr lang="en-US" altLang="ko-KR" sz="1400" dirty="0" smtClean="0"/>
          </a:p>
          <a:p>
            <a:pPr lvl="1">
              <a:lnSpc>
                <a:spcPct val="200000"/>
              </a:lnSpc>
            </a:pPr>
            <a:r>
              <a:rPr lang="ko-KR" altLang="en-US" sz="1400" dirty="0" smtClean="0"/>
              <a:t>개발언어에서 사전에 정의된 작성 규칙 또는 프로젝트 내에서 정의된 프로그램 명명 기준 여부를 점검하는 </a:t>
            </a:r>
            <a:r>
              <a:rPr lang="en-US" altLang="ko-KR" sz="1400" dirty="0" smtClean="0"/>
              <a:t>Rule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작성 규칙을 </a:t>
            </a:r>
            <a:r>
              <a:rPr lang="ko-KR" altLang="en-US" sz="1400" dirty="0" err="1" smtClean="0"/>
              <a:t>미준수한</a:t>
            </a:r>
            <a:r>
              <a:rPr lang="ko-KR" altLang="en-US" sz="1400" dirty="0" smtClean="0"/>
              <a:t> 코드 내역을 추출하여 소스 코드의 </a:t>
            </a:r>
            <a:r>
              <a:rPr lang="ko-KR" altLang="en-US" sz="1400" dirty="0" err="1" smtClean="0"/>
              <a:t>가독성을</a:t>
            </a:r>
            <a:r>
              <a:rPr lang="ko-KR" altLang="en-US" sz="1400" dirty="0" smtClean="0"/>
              <a:t> 향상시킨다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z="1400" dirty="0" smtClean="0"/>
              <a:t>에러발생 가능성</a:t>
            </a:r>
            <a:endParaRPr lang="en-US" altLang="ko-KR" sz="1400" dirty="0" smtClean="0"/>
          </a:p>
          <a:p>
            <a:pPr lvl="1">
              <a:lnSpc>
                <a:spcPct val="200000"/>
              </a:lnSpc>
            </a:pPr>
            <a:r>
              <a:rPr lang="ko-KR" altLang="en-US" sz="1400" dirty="0" smtClean="0"/>
              <a:t>애플리케이션 동작 중 에러 발생 가능성이 있는 코드를 점검하는 </a:t>
            </a:r>
            <a:r>
              <a:rPr lang="en-US" altLang="ko-KR" sz="1400" dirty="0" smtClean="0"/>
              <a:t>Rule</a:t>
            </a:r>
            <a:r>
              <a:rPr lang="ko-KR" altLang="en-US" sz="1400" dirty="0" smtClean="0"/>
              <a:t>이다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12465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애플리케이션 소스 검증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6192688" cy="419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D5118AD-1A84-4F8B-AE43-756D60267619}"/>
              </a:ext>
            </a:extLst>
          </p:cNvPr>
          <p:cNvSpPr/>
          <p:nvPr/>
        </p:nvSpPr>
        <p:spPr>
          <a:xfrm>
            <a:off x="251520" y="1052737"/>
            <a:ext cx="8352928" cy="5256586"/>
          </a:xfrm>
          <a:prstGeom prst="rect">
            <a:avLst/>
          </a:prstGeom>
          <a:noFill/>
          <a:ln w="127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9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애플리케이션 소스 검증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0BE3230F-EB27-4EB4-B00C-730DF450A7A8}"/>
              </a:ext>
            </a:extLst>
          </p:cNvPr>
          <p:cNvGrpSpPr/>
          <p:nvPr/>
        </p:nvGrpSpPr>
        <p:grpSpPr>
          <a:xfrm>
            <a:off x="251520" y="1052737"/>
            <a:ext cx="8784976" cy="5256586"/>
            <a:chOff x="3984625" y="1839880"/>
            <a:chExt cx="5227758" cy="3110037"/>
          </a:xfrm>
        </p:grpSpPr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4D31C140-51C3-4DC0-B4EE-572AE6629E49}"/>
                </a:ext>
              </a:extLst>
            </p:cNvPr>
            <p:cNvCxnSpPr>
              <a:cxnSpLocks/>
            </p:cNvCxnSpPr>
            <p:nvPr/>
          </p:nvCxnSpPr>
          <p:spPr>
            <a:xfrm>
              <a:off x="4413130" y="2170256"/>
              <a:ext cx="299953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4D7B9CEC-B385-4896-9B0B-6CB9A7D2F413}"/>
                </a:ext>
              </a:extLst>
            </p:cNvPr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467544" y="1196752"/>
            <a:ext cx="504056" cy="576064"/>
          </a:xfrm>
          <a:prstGeom prst="roundRect">
            <a:avLst/>
          </a:prstGeom>
          <a:solidFill>
            <a:srgbClr val="F0C424">
              <a:alpha val="7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3</a:t>
            </a:r>
            <a:endParaRPr lang="ko-KR" alt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F223599-EB71-4D9A-AABC-7A30DE244AE0}"/>
              </a:ext>
            </a:extLst>
          </p:cNvPr>
          <p:cNvSpPr txBox="1"/>
          <p:nvPr/>
        </p:nvSpPr>
        <p:spPr>
          <a:xfrm>
            <a:off x="971601" y="764704"/>
            <a:ext cx="7848871" cy="477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720000">
              <a:lnSpc>
                <a:spcPct val="300000"/>
              </a:lnSpc>
            </a:pPr>
            <a:r>
              <a:rPr lang="ko-KR" altLang="en-US" sz="2000" b="1" dirty="0" smtClean="0"/>
              <a:t>테스트 프레임워크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동적 분석 도구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의 구성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342000" indent="-342000">
              <a:lnSpc>
                <a:spcPct val="300000"/>
              </a:lnSpc>
              <a:buFont typeface="Wingdings" pitchFamily="2" charset="2"/>
              <a:buChar char="u"/>
            </a:pPr>
            <a:r>
              <a:rPr lang="ko-KR" altLang="en-US" sz="1400" dirty="0" smtClean="0"/>
              <a:t>테스트 코드</a:t>
            </a:r>
            <a:endParaRPr lang="en-US" altLang="ko-KR" sz="1400" dirty="0" smtClean="0"/>
          </a:p>
          <a:p>
            <a:pPr lvl="1">
              <a:lnSpc>
                <a:spcPct val="300000"/>
              </a:lnSpc>
            </a:pPr>
            <a:r>
              <a:rPr lang="ko-KR" altLang="en-US" sz="1400" dirty="0" smtClean="0"/>
              <a:t>테스트 코드 작성 및 자동화된 운영환경을 구성한다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빌드</a:t>
            </a:r>
            <a:r>
              <a:rPr lang="ko-KR" altLang="en-US" sz="1400" dirty="0" smtClean="0"/>
              <a:t> 도구와 연계하여 </a:t>
            </a:r>
            <a:r>
              <a:rPr lang="ko-KR" altLang="en-US" sz="1400" dirty="0" err="1" smtClean="0"/>
              <a:t>빌드</a:t>
            </a:r>
            <a:r>
              <a:rPr lang="ko-KR" altLang="en-US" sz="1400" dirty="0" smtClean="0"/>
              <a:t> 수행 시 테스트 코드를 동작시켜 자동화된 테스트 환경을 제공한다</a:t>
            </a:r>
            <a:r>
              <a:rPr lang="en-US" altLang="ko-KR" sz="1400" dirty="0" smtClean="0"/>
              <a:t>.</a:t>
            </a:r>
          </a:p>
          <a:p>
            <a:pPr marL="342000" indent="-342000">
              <a:lnSpc>
                <a:spcPct val="300000"/>
              </a:lnSpc>
              <a:buFont typeface="Wingdings" pitchFamily="2" charset="2"/>
              <a:buChar char="u"/>
            </a:pPr>
            <a:r>
              <a:rPr lang="ko-KR" altLang="en-US" sz="1400" dirty="0" smtClean="0"/>
              <a:t>테스트 저장소</a:t>
            </a:r>
            <a:endParaRPr lang="en-US" altLang="ko-KR" sz="1400" dirty="0" smtClean="0"/>
          </a:p>
          <a:p>
            <a:pPr lvl="1">
              <a:lnSpc>
                <a:spcPct val="300000"/>
              </a:lnSpc>
            </a:pPr>
            <a:r>
              <a:rPr lang="ko-KR" altLang="en-US" sz="1400" dirty="0" smtClean="0"/>
              <a:t>테스트 수행을 위한 테스트 코드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테스트 데이터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관련 테스트 스크립트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테스트 수행 결과를 저장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관리한다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3361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084168" y="3377480"/>
            <a:ext cx="3059832" cy="2529448"/>
            <a:chOff x="2987824" y="4293096"/>
            <a:chExt cx="3294366" cy="2529448"/>
          </a:xfrm>
        </p:grpSpPr>
        <p:pic>
          <p:nvPicPr>
            <p:cNvPr id="15" name="Picture 20" descr="https://jessgroopman.files.wordpress.com/2014/02/istock_iotpost_interoperability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93096"/>
              <a:ext cx="3294366" cy="2529448"/>
            </a:xfrm>
            <a:prstGeom prst="rect">
              <a:avLst/>
            </a:prstGeom>
            <a:noFill/>
          </p:spPr>
        </p:pic>
        <p:sp>
          <p:nvSpPr>
            <p:cNvPr id="16" name="타원 15"/>
            <p:cNvSpPr/>
            <p:nvPr/>
          </p:nvSpPr>
          <p:spPr>
            <a:xfrm>
              <a:off x="3564544" y="4293096"/>
              <a:ext cx="2049029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561948" y="2006600"/>
            <a:ext cx="76104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27056" y="4104075"/>
            <a:ext cx="7717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508045" y="460362"/>
            <a:ext cx="1483473" cy="1483473"/>
            <a:chOff x="293659" y="2393885"/>
            <a:chExt cx="1483473" cy="1483473"/>
          </a:xfrm>
        </p:grpSpPr>
        <p:pic>
          <p:nvPicPr>
            <p:cNvPr id="13" name="Picture 7" descr="Ball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659" y="2393885"/>
              <a:ext cx="1483473" cy="1483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656565" y="2548352"/>
              <a:ext cx="59321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3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슬라이드 번호 개체 틀 1"/>
          <p:cNvSpPr txBox="1">
            <a:spLocks/>
          </p:cNvSpPr>
          <p:nvPr/>
        </p:nvSpPr>
        <p:spPr>
          <a:xfrm>
            <a:off x="8307415" y="6579350"/>
            <a:ext cx="783450" cy="23011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67AE1B-50EA-4CAC-B602-759B1751540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BF92CF7-2E88-4512-8E08-0B77F7E03386}"/>
              </a:ext>
            </a:extLst>
          </p:cNvPr>
          <p:cNvSpPr txBox="1"/>
          <p:nvPr/>
        </p:nvSpPr>
        <p:spPr>
          <a:xfrm>
            <a:off x="1662969" y="2549743"/>
            <a:ext cx="5213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rgbClr val="000099"/>
                </a:solidFill>
              </a:rPr>
              <a:t>애</a:t>
            </a:r>
            <a:r>
              <a:rPr lang="ko-KR" altLang="en-US" sz="3600" spc="-150" dirty="0">
                <a:solidFill>
                  <a:prstClr val="black"/>
                </a:solidFill>
              </a:rPr>
              <a:t>플리케이션 </a:t>
            </a:r>
            <a:r>
              <a:rPr lang="ko-KR" altLang="en-US" sz="5400" b="1" spc="-150" dirty="0" err="1" smtClean="0">
                <a:solidFill>
                  <a:srgbClr val="000099"/>
                </a:solidFill>
              </a:rPr>
              <a:t>빌</a:t>
            </a:r>
            <a:r>
              <a:rPr lang="ko-KR" altLang="en-US" sz="3600" spc="-150" dirty="0" err="1" smtClean="0">
                <a:solidFill>
                  <a:prstClr val="black"/>
                </a:solidFill>
              </a:rPr>
              <a:t>드하기</a:t>
            </a:r>
            <a:endParaRPr lang="ko-KR" altLang="en-US" sz="3600" spc="-1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60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856984" cy="63408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3-1. </a:t>
            </a:r>
            <a:r>
              <a:rPr lang="ko-KR" altLang="en-US" sz="2800" dirty="0"/>
              <a:t>애플리케이션 </a:t>
            </a:r>
            <a:r>
              <a:rPr lang="ko-KR" altLang="en-US" sz="2800" dirty="0" err="1" smtClean="0"/>
              <a:t>빌</a:t>
            </a:r>
            <a:r>
              <a:rPr lang="ko-KR" altLang="en-US" sz="2800" dirty="0" err="1"/>
              <a:t>드</a:t>
            </a:r>
            <a:endParaRPr lang="ko-KR" altLang="en-US" sz="2800" dirty="0"/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16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3938" y="1052736"/>
            <a:ext cx="8321466" cy="5256584"/>
            <a:chOff x="393938" y="1052736"/>
            <a:chExt cx="8321466" cy="5256584"/>
          </a:xfrm>
        </p:grpSpPr>
        <p:grpSp>
          <p:nvGrpSpPr>
            <p:cNvPr id="6" name="그룹 16"/>
            <p:cNvGrpSpPr/>
            <p:nvPr/>
          </p:nvGrpSpPr>
          <p:grpSpPr>
            <a:xfrm>
              <a:off x="393938" y="1052736"/>
              <a:ext cx="8321466" cy="5256584"/>
              <a:chOff x="4929190" y="1571612"/>
              <a:chExt cx="3786214" cy="507209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직사각형 6"/>
              <p:cNvSpPr/>
              <p:nvPr/>
            </p:nvSpPr>
            <p:spPr>
              <a:xfrm>
                <a:off x="4929190" y="2127458"/>
                <a:ext cx="3786214" cy="451625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애플리케이션 개발 과정 중 지속적으로 통합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dirty="0" err="1" smtClean="0">
                    <a:solidFill>
                      <a:schemeClr val="tx1"/>
                    </a:solidFill>
                  </a:rPr>
                  <a:t>빌드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테스트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배포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929190" y="1571612"/>
                <a:ext cx="3786214" cy="555846"/>
              </a:xfrm>
              <a:prstGeom prst="rect">
                <a:avLst/>
              </a:prstGeom>
              <a:solidFill>
                <a:srgbClr val="F8B91C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perspectiveFront"/>
                  <a:lightRig rig="threePt" dir="t"/>
                </a:scene3d>
              </a:bodyPr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-윤고딕330" pitchFamily="18" charset="-127"/>
                    <a:ea typeface="-윤고딕330" pitchFamily="18" charset="-127"/>
                  </a:rPr>
                  <a:t>지속적인 통합 환경</a:t>
                </a:r>
                <a:endParaRPr lang="ko-KR" altLang="en-US" dirty="0" smtClean="0">
                  <a:solidFill>
                    <a:schemeClr val="tx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1475656" y="2348880"/>
              <a:ext cx="6154661" cy="388779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83"/>
          <p:cNvSpPr/>
          <p:nvPr/>
        </p:nvSpPr>
        <p:spPr>
          <a:xfrm>
            <a:off x="1726603" y="2571579"/>
            <a:ext cx="2790075" cy="468000"/>
          </a:xfrm>
          <a:prstGeom prst="rect">
            <a:avLst/>
          </a:prstGeom>
          <a:solidFill>
            <a:srgbClr val="F5E4E3"/>
          </a:solidFill>
          <a:ln w="31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spc="-15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400" spc="-150" dirty="0" err="1" smtClean="0">
                <a:solidFill>
                  <a:schemeClr val="tx1"/>
                </a:solidFill>
                <a:latin typeface="+mn-ea"/>
              </a:rPr>
              <a:t>빌드</a:t>
            </a:r>
            <a:r>
              <a:rPr lang="ko-KR" altLang="en-US" sz="2400" spc="-150" dirty="0" smtClean="0">
                <a:solidFill>
                  <a:schemeClr val="tx1"/>
                </a:solidFill>
                <a:latin typeface="+mn-ea"/>
              </a:rPr>
              <a:t> 도구</a:t>
            </a:r>
            <a:endParaRPr lang="en-US" altLang="ko-KR" sz="2400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46"/>
          <p:cNvSpPr/>
          <p:nvPr/>
        </p:nvSpPr>
        <p:spPr>
          <a:xfrm>
            <a:off x="3807701" y="3321040"/>
            <a:ext cx="2257877" cy="46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spc="-150" dirty="0" smtClean="0">
                <a:solidFill>
                  <a:schemeClr val="tx1"/>
                </a:solidFill>
                <a:latin typeface="+mn-ea"/>
              </a:rPr>
              <a:t>테스트 도구</a:t>
            </a:r>
            <a:endParaRPr lang="en-US" altLang="ko-KR" sz="2400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77"/>
          <p:cNvSpPr/>
          <p:nvPr/>
        </p:nvSpPr>
        <p:spPr>
          <a:xfrm>
            <a:off x="624034" y="4008210"/>
            <a:ext cx="2507806" cy="468000"/>
          </a:xfrm>
          <a:prstGeom prst="rect">
            <a:avLst/>
          </a:prstGeom>
          <a:solidFill>
            <a:srgbClr val="C9E7A7"/>
          </a:solidFill>
          <a:ln w="31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spc="-15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400" spc="-150" dirty="0" smtClean="0">
                <a:solidFill>
                  <a:schemeClr val="tx1"/>
                </a:solidFill>
                <a:latin typeface="+mn-ea"/>
              </a:rPr>
              <a:t>코드 </a:t>
            </a:r>
            <a:r>
              <a:rPr lang="ko-KR" altLang="en-US" sz="2400" spc="-150" dirty="0" err="1" smtClean="0">
                <a:solidFill>
                  <a:schemeClr val="tx1"/>
                </a:solidFill>
                <a:latin typeface="+mn-ea"/>
              </a:rPr>
              <a:t>인스펙션</a:t>
            </a:r>
            <a:endParaRPr lang="en-US" altLang="ko-KR" sz="2400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42"/>
          <p:cNvSpPr/>
          <p:nvPr/>
        </p:nvSpPr>
        <p:spPr>
          <a:xfrm>
            <a:off x="1910392" y="4881179"/>
            <a:ext cx="3885744" cy="468000"/>
          </a:xfrm>
          <a:prstGeom prst="rect">
            <a:avLst/>
          </a:prstGeom>
          <a:solidFill>
            <a:srgbClr val="FFFFB9"/>
          </a:solidFill>
          <a:ln w="31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spc="-150" smtClean="0">
                <a:solidFill>
                  <a:schemeClr val="tx1"/>
                </a:solidFill>
                <a:latin typeface="+mn-ea"/>
              </a:rPr>
              <a:t>테스트 커버리지 측정 도구</a:t>
            </a:r>
            <a:endParaRPr lang="en-US" altLang="ko-KR" sz="1200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66"/>
          <p:cNvSpPr/>
          <p:nvPr/>
        </p:nvSpPr>
        <p:spPr>
          <a:xfrm>
            <a:off x="5045430" y="4041120"/>
            <a:ext cx="3356787" cy="46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spc="-15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400" spc="-150" dirty="0" err="1" smtClean="0">
                <a:solidFill>
                  <a:schemeClr val="tx1"/>
                </a:solidFill>
                <a:latin typeface="+mn-ea"/>
              </a:rPr>
              <a:t>빌드</a:t>
            </a:r>
            <a:r>
              <a:rPr lang="ko-KR" altLang="en-US" sz="2400" spc="-150" dirty="0" smtClean="0">
                <a:solidFill>
                  <a:schemeClr val="tx1"/>
                </a:solidFill>
                <a:latin typeface="+mn-ea"/>
              </a:rPr>
              <a:t> 스케줄 관리 도구</a:t>
            </a:r>
            <a:endParaRPr lang="en-US" altLang="ko-KR" sz="2400" spc="-15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8611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084168" y="3377480"/>
            <a:ext cx="3059832" cy="2529448"/>
            <a:chOff x="2987824" y="4293096"/>
            <a:chExt cx="3294366" cy="2529448"/>
          </a:xfrm>
        </p:grpSpPr>
        <p:pic>
          <p:nvPicPr>
            <p:cNvPr id="15" name="Picture 20" descr="https://jessgroopman.files.wordpress.com/2014/02/istock_iotpost_interoperability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93096"/>
              <a:ext cx="3294366" cy="2529448"/>
            </a:xfrm>
            <a:prstGeom prst="rect">
              <a:avLst/>
            </a:prstGeom>
            <a:noFill/>
          </p:spPr>
        </p:pic>
        <p:sp>
          <p:nvSpPr>
            <p:cNvPr id="16" name="타원 15"/>
            <p:cNvSpPr/>
            <p:nvPr/>
          </p:nvSpPr>
          <p:spPr>
            <a:xfrm>
              <a:off x="3564544" y="4293096"/>
              <a:ext cx="2049029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561948" y="2006600"/>
            <a:ext cx="76104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27056" y="4104075"/>
            <a:ext cx="7717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슬라이드 번호 개체 틀 1"/>
          <p:cNvSpPr txBox="1">
            <a:spLocks/>
          </p:cNvSpPr>
          <p:nvPr/>
        </p:nvSpPr>
        <p:spPr>
          <a:xfrm>
            <a:off x="8307415" y="6579350"/>
            <a:ext cx="783450" cy="23011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67AE1B-50EA-4CAC-B602-759B1751540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BF92CF7-2E88-4512-8E08-0B77F7E03386}"/>
              </a:ext>
            </a:extLst>
          </p:cNvPr>
          <p:cNvSpPr txBox="1"/>
          <p:nvPr/>
        </p:nvSpPr>
        <p:spPr>
          <a:xfrm>
            <a:off x="1662969" y="2549743"/>
            <a:ext cx="5213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rgbClr val="000099"/>
                </a:solidFill>
              </a:rPr>
              <a:t>애</a:t>
            </a:r>
            <a:r>
              <a:rPr lang="ko-KR" altLang="en-US" sz="3600" spc="-150" dirty="0">
                <a:solidFill>
                  <a:prstClr val="black"/>
                </a:solidFill>
              </a:rPr>
              <a:t>플리케이션 </a:t>
            </a:r>
            <a:r>
              <a:rPr lang="ko-KR" altLang="en-US" sz="5400" b="1" spc="-150" dirty="0" smtClean="0">
                <a:solidFill>
                  <a:srgbClr val="000099"/>
                </a:solidFill>
              </a:rPr>
              <a:t>배</a:t>
            </a:r>
            <a:r>
              <a:rPr lang="ko-KR" altLang="en-US" sz="3600" spc="-150" dirty="0" smtClean="0">
                <a:solidFill>
                  <a:prstClr val="black"/>
                </a:solidFill>
              </a:rPr>
              <a:t>포하기</a:t>
            </a:r>
            <a:endParaRPr lang="ko-KR" altLang="en-US" sz="3600" spc="-15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83568" y="485363"/>
            <a:ext cx="1440160" cy="1431469"/>
            <a:chOff x="2123728" y="485363"/>
            <a:chExt cx="1440160" cy="1431469"/>
          </a:xfrm>
        </p:grpSpPr>
        <p:pic>
          <p:nvPicPr>
            <p:cNvPr id="17" name="Picture 6" descr="Ball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485363"/>
              <a:ext cx="1440160" cy="1431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직사각형 19"/>
            <p:cNvSpPr/>
            <p:nvPr/>
          </p:nvSpPr>
          <p:spPr>
            <a:xfrm>
              <a:off x="2483768" y="613137"/>
              <a:ext cx="60747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209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548680"/>
            <a:ext cx="8229600" cy="55446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20000"/>
              </a:lnSpc>
            </a:pPr>
            <a:r>
              <a:rPr lang="ko-KR" altLang="en-US" sz="2400" dirty="0" smtClean="0">
                <a:solidFill>
                  <a:srgbClr val="004A82"/>
                </a:solidFill>
              </a:rPr>
              <a:t>애플리케이션 배포 수행 순서</a:t>
            </a:r>
            <a:endParaRPr lang="en-US" altLang="ko-KR" sz="2400" dirty="0">
              <a:solidFill>
                <a:srgbClr val="004A82"/>
              </a:solidFill>
            </a:endParaRPr>
          </a:p>
          <a:p>
            <a:pPr marL="914400" lvl="1" indent="-457200">
              <a:lnSpc>
                <a:spcPct val="220000"/>
              </a:lnSpc>
              <a:buFont typeface="+mj-lt"/>
              <a:buAutoNum type="arabicParenR"/>
            </a:pPr>
            <a:r>
              <a:rPr lang="ko-KR" altLang="en-US" sz="1900" dirty="0" smtClean="0"/>
              <a:t>애플리케이션 실행 환경에 대한 정보를 확인한다</a:t>
            </a:r>
            <a:r>
              <a:rPr lang="en-US" altLang="ko-KR" sz="1900" dirty="0" smtClean="0"/>
              <a:t>.</a:t>
            </a:r>
            <a:endParaRPr lang="en-US" altLang="ko-KR" sz="1900" dirty="0"/>
          </a:p>
          <a:p>
            <a:pPr lvl="2">
              <a:lnSpc>
                <a:spcPct val="220000"/>
              </a:lnSpc>
            </a:pPr>
            <a:r>
              <a:rPr lang="ko-KR" altLang="en-US" sz="1500" dirty="0" smtClean="0"/>
              <a:t>배포된 서버 </a:t>
            </a:r>
            <a:r>
              <a:rPr lang="en-US" altLang="ko-KR" sz="1500" dirty="0" smtClean="0"/>
              <a:t>IP, </a:t>
            </a:r>
            <a:r>
              <a:rPr lang="ko-KR" altLang="en-US" sz="1500" dirty="0" err="1" smtClean="0"/>
              <a:t>디렉토리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접근 계정 등 </a:t>
            </a:r>
            <a:endParaRPr lang="ko-KR" altLang="en-US" sz="1500" dirty="0"/>
          </a:p>
          <a:p>
            <a:pPr marL="914400" lvl="1" indent="-457200">
              <a:lnSpc>
                <a:spcPct val="220000"/>
              </a:lnSpc>
              <a:buFont typeface="+mj-lt"/>
              <a:buAutoNum type="arabicParenR"/>
            </a:pPr>
            <a:r>
              <a:rPr lang="ko-KR" altLang="en-US" sz="1900" dirty="0" smtClean="0"/>
              <a:t>애플리케이션 배포 절차에 따라 운영 환경에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적용한다</a:t>
            </a:r>
            <a:r>
              <a:rPr lang="en-US" altLang="ko-KR" sz="1900" dirty="0" smtClean="0"/>
              <a:t>.</a:t>
            </a:r>
          </a:p>
          <a:p>
            <a:pPr marL="914400" lvl="1" indent="-457200">
              <a:lnSpc>
                <a:spcPct val="220000"/>
              </a:lnSpc>
              <a:buFont typeface="+mj-lt"/>
              <a:buAutoNum type="arabicParenR"/>
            </a:pPr>
            <a:r>
              <a:rPr lang="ko-KR" altLang="en-US" sz="1900" dirty="0" smtClean="0"/>
              <a:t>애플리케이션 배포 후 정상적으로 작동하는지 확인한다</a:t>
            </a:r>
            <a:r>
              <a:rPr lang="en-US" altLang="ko-KR" sz="1900" dirty="0" smtClean="0"/>
              <a:t>.</a:t>
            </a:r>
          </a:p>
          <a:p>
            <a:pPr marL="914400" lvl="1" indent="-457200">
              <a:lnSpc>
                <a:spcPct val="220000"/>
              </a:lnSpc>
              <a:buFont typeface="+mj-lt"/>
              <a:buAutoNum type="arabicParenR"/>
            </a:pPr>
            <a:r>
              <a:rPr lang="ko-KR" altLang="en-US" sz="1900" dirty="0" smtClean="0"/>
              <a:t>애플리케이션 배포 결과 문제가 발생했을 경우 적용 내용을 이전 상태로 복원한다</a:t>
            </a:r>
            <a:r>
              <a:rPr lang="en-US" altLang="ko-KR" sz="1900" dirty="0" smtClean="0"/>
              <a:t>.</a:t>
            </a:r>
          </a:p>
          <a:p>
            <a:pPr marL="914400" lvl="1" indent="-457200">
              <a:lnSpc>
                <a:spcPct val="220000"/>
              </a:lnSpc>
              <a:buFont typeface="+mj-lt"/>
              <a:buAutoNum type="arabicParenR"/>
            </a:pPr>
            <a:r>
              <a:rPr lang="ko-KR" altLang="en-US" sz="1900" dirty="0" smtClean="0"/>
              <a:t>애플리케이션 운영 환경 전환</a:t>
            </a:r>
            <a:r>
              <a:rPr lang="en-US" altLang="ko-KR" sz="1900" dirty="0" smtClean="0"/>
              <a:t>(</a:t>
            </a:r>
            <a:r>
              <a:rPr lang="ko-KR" altLang="en-US" sz="1900" dirty="0" smtClean="0"/>
              <a:t>이관</a:t>
            </a:r>
            <a:r>
              <a:rPr lang="en-US" altLang="ko-KR" sz="1900" dirty="0" smtClean="0"/>
              <a:t>) </a:t>
            </a:r>
            <a:r>
              <a:rPr lang="ko-KR" altLang="en-US" sz="1900" dirty="0" smtClean="0"/>
              <a:t>방안을 수립하고 애플리케이션 운영 전환을 수행한다</a:t>
            </a:r>
            <a:r>
              <a:rPr lang="en-US" altLang="ko-KR" sz="1900" dirty="0" smtClean="0"/>
              <a:t>.</a:t>
            </a: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391317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그림2"/>
          <p:cNvPicPr>
            <a:picLocks noChangeAspect="1" noChangeArrowheads="1"/>
          </p:cNvPicPr>
          <p:nvPr/>
        </p:nvPicPr>
        <p:blipFill>
          <a:blip r:embed="rId2" cstate="print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764704"/>
            <a:ext cx="995363" cy="525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Ball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037754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Ball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5147791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Ball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3761904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Ball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38236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2066925" y="1153641"/>
            <a:ext cx="5688013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95AA"/>
              </a:gs>
              <a:gs pos="50000">
                <a:srgbClr val="7A95AA">
                  <a:gamma/>
                  <a:tint val="0"/>
                  <a:invGamma/>
                </a:srgbClr>
              </a:gs>
              <a:gs pos="100000">
                <a:srgbClr val="7A95A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7A95A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 smtClean="0"/>
              <a:t>애플리케이션 배포환경 구성하기</a:t>
            </a:r>
            <a:endParaRPr lang="ko-KR" altLang="en-US" sz="1600" b="1" dirty="0"/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1706563" y="2449041"/>
            <a:ext cx="5688012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AA7A"/>
              </a:gs>
              <a:gs pos="50000">
                <a:srgbClr val="80AA7A">
                  <a:gamma/>
                  <a:tint val="0"/>
                  <a:invGamma/>
                </a:srgbClr>
              </a:gs>
              <a:gs pos="100000">
                <a:srgbClr val="80AA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80AA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 smtClean="0"/>
              <a:t>애플리케이션 소스 검증하기</a:t>
            </a:r>
            <a:endParaRPr lang="ko-KR" altLang="en-US" sz="1600" b="1" dirty="0"/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auto">
          <a:xfrm>
            <a:off x="1779588" y="3817466"/>
            <a:ext cx="5688012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AA77A"/>
              </a:gs>
              <a:gs pos="50000">
                <a:srgbClr val="AAA77A">
                  <a:gamma/>
                  <a:tint val="0"/>
                  <a:invGamma/>
                </a:srgbClr>
              </a:gs>
              <a:gs pos="100000">
                <a:srgbClr val="AAA7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AAA7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 smtClean="0"/>
              <a:t>애플리케이션 </a:t>
            </a:r>
            <a:r>
              <a:rPr lang="ko-KR" altLang="en-US" sz="1600" b="1" dirty="0" err="1" smtClean="0"/>
              <a:t>빌드하기</a:t>
            </a:r>
            <a:endParaRPr lang="ko-KR" altLang="en-US" sz="1600" b="1" dirty="0"/>
          </a:p>
        </p:txBody>
      </p:sp>
      <p:sp>
        <p:nvSpPr>
          <p:cNvPr id="23" name="AutoShape 12"/>
          <p:cNvSpPr>
            <a:spLocks noChangeArrowheads="1"/>
          </p:cNvSpPr>
          <p:nvPr/>
        </p:nvSpPr>
        <p:spPr bwMode="auto">
          <a:xfrm>
            <a:off x="2124075" y="5130329"/>
            <a:ext cx="5688013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B7D7C"/>
              </a:gs>
              <a:gs pos="50000">
                <a:srgbClr val="AB7D7C">
                  <a:gamma/>
                  <a:tint val="0"/>
                  <a:invGamma/>
                </a:srgbClr>
              </a:gs>
              <a:gs pos="100000">
                <a:srgbClr val="AB7D7C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AB7D7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 smtClean="0"/>
              <a:t>애플리케이션 배포하기</a:t>
            </a:r>
            <a:endParaRPr lang="ko-KR" altLang="en-US" sz="1600" b="1" dirty="0"/>
          </a:p>
        </p:txBody>
      </p:sp>
      <p:sp>
        <p:nvSpPr>
          <p:cNvPr id="24" name="직사각형 23"/>
          <p:cNvSpPr/>
          <p:nvPr/>
        </p:nvSpPr>
        <p:spPr>
          <a:xfrm>
            <a:off x="1331640" y="1113415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18477" y="2481567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27621" y="3865620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2106" y="5242916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5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867" y="2594971"/>
            <a:ext cx="7356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rgbClr val="000099"/>
                </a:solidFill>
              </a:rPr>
              <a:t>애</a:t>
            </a:r>
            <a:r>
              <a:rPr lang="ko-KR" altLang="en-US" sz="3600" spc="-150" dirty="0">
                <a:solidFill>
                  <a:prstClr val="black"/>
                </a:solidFill>
              </a:rPr>
              <a:t>플리케이션 </a:t>
            </a:r>
            <a:r>
              <a:rPr lang="ko-KR" altLang="en-US" sz="5400" b="1" spc="-150" smtClean="0">
                <a:solidFill>
                  <a:srgbClr val="000099"/>
                </a:solidFill>
              </a:rPr>
              <a:t>배</a:t>
            </a:r>
            <a:r>
              <a:rPr lang="ko-KR" altLang="en-US" sz="3600" spc="-150" smtClean="0">
                <a:solidFill>
                  <a:prstClr val="black"/>
                </a:solidFill>
              </a:rPr>
              <a:t>포환경 </a:t>
            </a:r>
            <a:r>
              <a:rPr lang="ko-KR" altLang="en-US" sz="5400" b="1" spc="-150" smtClean="0">
                <a:solidFill>
                  <a:srgbClr val="000099"/>
                </a:solidFill>
              </a:rPr>
              <a:t>구</a:t>
            </a:r>
            <a:r>
              <a:rPr lang="ko-KR" altLang="en-US" sz="3600" spc="-150" smtClean="0">
                <a:solidFill>
                  <a:prstClr val="black"/>
                </a:solidFill>
              </a:rPr>
              <a:t>성하기</a:t>
            </a:r>
            <a:endParaRPr lang="ko-KR" altLang="en-US" sz="54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3224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27056" y="4104075"/>
            <a:ext cx="76664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9"/>
          <p:cNvGrpSpPr/>
          <p:nvPr/>
        </p:nvGrpSpPr>
        <p:grpSpPr>
          <a:xfrm>
            <a:off x="479629" y="461754"/>
            <a:ext cx="1347066" cy="1347066"/>
            <a:chOff x="479629" y="461754"/>
            <a:chExt cx="1347066" cy="1347066"/>
          </a:xfrm>
        </p:grpSpPr>
        <p:pic>
          <p:nvPicPr>
            <p:cNvPr id="11" name="Picture 5" descr="Ball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29" y="461754"/>
              <a:ext cx="1347066" cy="1347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795907" y="503675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1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3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65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애플리케이션 </a:t>
            </a:r>
            <a:r>
              <a:rPr lang="ko-KR" altLang="en-US" dirty="0" smtClean="0"/>
              <a:t>배포환경 구성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D6EED35B-2625-4268-ABBD-051965720E23}"/>
              </a:ext>
            </a:extLst>
          </p:cNvPr>
          <p:cNvGrpSpPr/>
          <p:nvPr/>
        </p:nvGrpSpPr>
        <p:grpSpPr>
          <a:xfrm>
            <a:off x="323528" y="1052735"/>
            <a:ext cx="8496944" cy="5589514"/>
            <a:chOff x="3984625" y="1839879"/>
            <a:chExt cx="5227758" cy="3307012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CF223599-EB71-4D9A-AABC-7A30DE244AE0}"/>
                </a:ext>
              </a:extLst>
            </p:cNvPr>
            <p:cNvSpPr txBox="1"/>
            <p:nvPr/>
          </p:nvSpPr>
          <p:spPr>
            <a:xfrm>
              <a:off x="4427654" y="1839879"/>
              <a:ext cx="4696122" cy="3250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smtClean="0"/>
                <a:t>소스코드 </a:t>
              </a:r>
              <a:r>
                <a:rPr lang="ko-KR" altLang="en-US" sz="2000" b="1" dirty="0" err="1" smtClean="0"/>
                <a:t>빌드</a:t>
              </a:r>
              <a:r>
                <a:rPr lang="ko-KR" altLang="en-US" sz="2000" b="1" dirty="0" smtClean="0"/>
                <a:t> 과정의 이해</a:t>
              </a:r>
              <a:endParaRPr lang="en-US" altLang="ko-KR" sz="2000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err="1" smtClean="0"/>
                <a:t>빌드는</a:t>
              </a:r>
              <a:r>
                <a:rPr lang="ko-KR" altLang="en-US" dirty="0" smtClean="0"/>
                <a:t> </a:t>
              </a:r>
              <a:r>
                <a:rPr lang="ko-KR" altLang="en-US" u="sng" dirty="0" smtClean="0">
                  <a:solidFill>
                    <a:srgbClr val="FF0000"/>
                  </a:solidFill>
                </a:rPr>
                <a:t>소스코드를 실행할 수 있는 상태로 변환하는 과정</a:t>
              </a:r>
              <a:r>
                <a:rPr lang="ko-KR" altLang="en-US" dirty="0" smtClean="0"/>
                <a:t>을 말하며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프로그래밍 언어의 유형에 따라 </a:t>
              </a:r>
              <a:r>
                <a:rPr lang="ko-KR" altLang="en-US" dirty="0" err="1" smtClean="0"/>
                <a:t>빌드</a:t>
              </a:r>
              <a:r>
                <a:rPr lang="ko-KR" altLang="en-US" dirty="0" smtClean="0"/>
                <a:t> 과정이 상이하다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endParaRPr lang="en-US" altLang="ko-KR" dirty="0" smtClean="0"/>
            </a:p>
            <a:p>
              <a:pPr marL="342900" indent="-342900">
                <a:lnSpc>
                  <a:spcPct val="150000"/>
                </a:lnSpc>
                <a:buFont typeface="Wingdings" pitchFamily="2" charset="2"/>
                <a:buChar char="u"/>
              </a:pPr>
              <a:r>
                <a:rPr lang="ko-KR" altLang="en-US" sz="1600" u="sng" dirty="0" smtClean="0"/>
                <a:t>컴파일언어</a:t>
              </a:r>
              <a:r>
                <a:rPr lang="en-US" altLang="ko-KR" sz="1600" dirty="0" smtClean="0"/>
                <a:t>(C, C++ </a:t>
              </a:r>
              <a:r>
                <a:rPr lang="ko-KR" altLang="en-US" sz="1600" dirty="0" smtClean="0"/>
                <a:t>등</a:t>
              </a:r>
              <a:r>
                <a:rPr lang="en-US" altLang="ko-KR" sz="1600" dirty="0" smtClean="0"/>
                <a:t>)</a:t>
              </a:r>
            </a:p>
            <a:p>
              <a:pPr lvl="1">
                <a:lnSpc>
                  <a:spcPct val="150000"/>
                </a:lnSpc>
              </a:pPr>
              <a:r>
                <a:rPr lang="ko-KR" altLang="en-US" sz="1600" dirty="0" smtClean="0"/>
                <a:t>기계어로 바로 변환되어 실행하기 때문에 실행속도가 가장 빠르고 보안에 유리하나 소스 </a:t>
              </a:r>
              <a:r>
                <a:rPr lang="ko-KR" altLang="en-US" sz="1600" dirty="0" err="1" smtClean="0"/>
                <a:t>변경시마다</a:t>
              </a:r>
              <a:r>
                <a:rPr lang="ko-KR" altLang="en-US" sz="1600" dirty="0" smtClean="0"/>
                <a:t> 컴파일과정을 통해 </a:t>
              </a:r>
              <a:r>
                <a:rPr lang="ko-KR" altLang="en-US" sz="1600" dirty="0" err="1" smtClean="0"/>
                <a:t>빌드</a:t>
              </a:r>
              <a:r>
                <a:rPr lang="ko-KR" altLang="en-US" sz="1600" dirty="0" smtClean="0"/>
                <a:t> 작업을 수행하기 때문에 </a:t>
              </a:r>
              <a:r>
                <a:rPr lang="ko-KR" altLang="en-US" sz="1600" dirty="0" err="1" smtClean="0"/>
                <a:t>빌드</a:t>
              </a:r>
              <a:r>
                <a:rPr lang="ko-KR" altLang="en-US" sz="1600" dirty="0" smtClean="0"/>
                <a:t> 과정이 오래 걸린다</a:t>
              </a:r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컴파일 결과 </a:t>
              </a:r>
              <a:r>
                <a:rPr lang="en-US" altLang="ko-KR" sz="1600" dirty="0" smtClean="0"/>
                <a:t>: exe)</a:t>
              </a:r>
              <a:endParaRPr lang="en-US" altLang="ko-KR" sz="1600" dirty="0"/>
            </a:p>
            <a:p>
              <a:pPr marL="342900" indent="-342900">
                <a:lnSpc>
                  <a:spcPct val="150000"/>
                </a:lnSpc>
                <a:buFont typeface="Wingdings" pitchFamily="2" charset="2"/>
                <a:buChar char="u"/>
              </a:pPr>
              <a:r>
                <a:rPr lang="en-US" altLang="ko-KR" sz="1600" u="sng" dirty="0" smtClean="0"/>
                <a:t>Byte Code </a:t>
              </a:r>
              <a:r>
                <a:rPr lang="ko-KR" altLang="en-US" sz="1600" u="sng" dirty="0" smtClean="0"/>
                <a:t>언어</a:t>
              </a:r>
              <a:r>
                <a:rPr lang="en-US" altLang="ko-KR" sz="1600" dirty="0" smtClean="0"/>
                <a:t>(Java, C# </a:t>
              </a:r>
              <a:r>
                <a:rPr lang="ko-KR" altLang="en-US" sz="1600" dirty="0" smtClean="0"/>
                <a:t>등</a:t>
              </a:r>
              <a:r>
                <a:rPr lang="en-US" altLang="ko-KR" sz="1600" dirty="0" smtClean="0"/>
                <a:t>)</a:t>
              </a:r>
            </a:p>
            <a:p>
              <a:pPr lvl="1">
                <a:lnSpc>
                  <a:spcPct val="150000"/>
                </a:lnSpc>
              </a:pPr>
              <a:r>
                <a:rPr lang="ko-KR" altLang="en-US" sz="1600" dirty="0" smtClean="0"/>
                <a:t>컴파일의 결과물이 실행파일이 아닌 </a:t>
              </a:r>
              <a:r>
                <a:rPr lang="en-US" altLang="ko-KR" sz="1600" dirty="0" smtClean="0"/>
                <a:t>‘class’</a:t>
              </a:r>
              <a:r>
                <a:rPr lang="ko-KR" altLang="en-US" sz="1600" dirty="0" smtClean="0"/>
                <a:t>라는 바이트 코드 파일로 생성되고 가상환경에서 실행하는 방식으로 </a:t>
              </a:r>
              <a:r>
                <a:rPr lang="ko-KR" altLang="en-US" sz="1600" dirty="0" err="1" smtClean="0"/>
                <a:t>빌드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컴파일 결과</a:t>
              </a:r>
              <a:r>
                <a:rPr lang="en-US" altLang="ko-KR" sz="1600" dirty="0" smtClean="0"/>
                <a:t>:class)</a:t>
              </a:r>
              <a:endParaRPr lang="en-US" altLang="ko-KR" sz="1600" dirty="0"/>
            </a:p>
            <a:p>
              <a:pPr marL="342900" indent="-342900">
                <a:lnSpc>
                  <a:spcPct val="150000"/>
                </a:lnSpc>
                <a:buFont typeface="Wingdings" pitchFamily="2" charset="2"/>
                <a:buChar char="u"/>
              </a:pPr>
              <a:r>
                <a:rPr lang="ko-KR" altLang="en-US" sz="1600" u="sng" dirty="0" smtClean="0"/>
                <a:t>인터프리터 언어</a:t>
              </a:r>
              <a:r>
                <a:rPr lang="en-US" altLang="ko-KR" sz="1600" dirty="0" smtClean="0"/>
                <a:t>(JavaScript, Python, Ruby </a:t>
              </a:r>
              <a:r>
                <a:rPr lang="ko-KR" altLang="en-US" sz="1600" dirty="0" smtClean="0"/>
                <a:t>등</a:t>
              </a:r>
              <a:r>
                <a:rPr lang="en-US" altLang="ko-KR" sz="1600" dirty="0" smtClean="0"/>
                <a:t>)</a:t>
              </a:r>
            </a:p>
            <a:p>
              <a:pPr lvl="1">
                <a:lnSpc>
                  <a:spcPct val="150000"/>
                </a:lnSpc>
              </a:pPr>
              <a:r>
                <a:rPr lang="ko-KR" altLang="en-US" sz="1600" dirty="0" smtClean="0"/>
                <a:t>한 줄씩 번역되어 실행</a:t>
              </a:r>
              <a:r>
                <a:rPr lang="en-US" altLang="ko-KR" sz="1600" dirty="0" smtClean="0"/>
                <a:t>. </a:t>
              </a:r>
              <a:r>
                <a:rPr lang="ko-KR" altLang="en-US" sz="1600" dirty="0" smtClean="0"/>
                <a:t>컴파일 과정에서 메모리 소요가 적고 빠른 시간에 컴파일을 진행</a:t>
              </a:r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컴파일 결과 파일 없음</a:t>
              </a:r>
              <a:r>
                <a:rPr lang="en-US" altLang="ko-KR" sz="1600" dirty="0" smtClean="0"/>
                <a:t>)</a:t>
              </a:r>
              <a:endParaRPr lang="en-US" altLang="ko-KR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54396C06-6F1D-47BC-BB7C-AFC81D4B7606}"/>
                </a:ext>
              </a:extLst>
            </p:cNvPr>
            <p:cNvCxnSpPr/>
            <p:nvPr/>
          </p:nvCxnSpPr>
          <p:spPr>
            <a:xfrm flipV="1">
              <a:off x="4383352" y="2138102"/>
              <a:ext cx="2249741" cy="23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3348DC8-FF7E-4F1F-BA74-5A85E95987BB}"/>
                </a:ext>
              </a:extLst>
            </p:cNvPr>
            <p:cNvSpPr/>
            <p:nvPr/>
          </p:nvSpPr>
          <p:spPr>
            <a:xfrm>
              <a:off x="3984625" y="1839880"/>
              <a:ext cx="5227758" cy="3307011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467544" y="1196752"/>
            <a:ext cx="504056" cy="576064"/>
          </a:xfrm>
          <a:prstGeom prst="roundRect">
            <a:avLst/>
          </a:prstGeom>
          <a:solidFill>
            <a:srgbClr val="F0C424">
              <a:alpha val="7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1</a:t>
            </a:r>
            <a:endParaRPr lang="ko-KR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6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애플리케이션 </a:t>
            </a:r>
            <a:r>
              <a:rPr lang="ko-KR" altLang="en-US" dirty="0" smtClean="0"/>
              <a:t>배포환경 구성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D6EED35B-2625-4268-ABBD-051965720E23}"/>
              </a:ext>
            </a:extLst>
          </p:cNvPr>
          <p:cNvGrpSpPr/>
          <p:nvPr/>
        </p:nvGrpSpPr>
        <p:grpSpPr>
          <a:xfrm>
            <a:off x="323528" y="1052737"/>
            <a:ext cx="8424936" cy="5493809"/>
            <a:chOff x="3984625" y="1839880"/>
            <a:chExt cx="5227758" cy="3110037"/>
          </a:xfrm>
        </p:grpSpPr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D7F51E30-7067-4AC7-8E2E-5D2A7775B3B5}"/>
                </a:ext>
              </a:extLst>
            </p:cNvPr>
            <p:cNvCxnSpPr/>
            <p:nvPr/>
          </p:nvCxnSpPr>
          <p:spPr>
            <a:xfrm>
              <a:off x="4386760" y="2138102"/>
              <a:ext cx="236813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3348DC8-FF7E-4F1F-BA74-5A85E95987BB}"/>
                </a:ext>
              </a:extLst>
            </p:cNvPr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467544" y="1218253"/>
            <a:ext cx="504056" cy="576064"/>
          </a:xfrm>
          <a:prstGeom prst="roundRect">
            <a:avLst/>
          </a:prstGeom>
          <a:solidFill>
            <a:srgbClr val="46C1A4">
              <a:alpha val="69804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2</a:t>
            </a:r>
            <a:endParaRPr lang="ko-KR" alt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F223599-EB71-4D9A-AABC-7A30DE244AE0}"/>
              </a:ext>
            </a:extLst>
          </p:cNvPr>
          <p:cNvSpPr txBox="1"/>
          <p:nvPr/>
        </p:nvSpPr>
        <p:spPr>
          <a:xfrm>
            <a:off x="971600" y="1052735"/>
            <a:ext cx="7632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애플리케이션 배포</a:t>
            </a:r>
            <a:r>
              <a:rPr lang="en-US" altLang="ko-KR" sz="2000" b="1" dirty="0" smtClean="0"/>
              <a:t>(Release) </a:t>
            </a:r>
            <a:r>
              <a:rPr lang="ko-KR" altLang="en-US" sz="2000" b="1" dirty="0" smtClean="0"/>
              <a:t>환경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애플리케이션 배포는 개발자 또는 사용자가 애플리케이션을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테스트할 수 있도록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프로그램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실행에 필요한 리소스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환경설정파일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서버상에 적합한 위치에 이동하는 작업을 말한다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웹 애플리케이션의 경우</a:t>
            </a:r>
            <a:r>
              <a:rPr lang="en-US" altLang="ko-KR" dirty="0" smtClean="0"/>
              <a:t>, Web</a:t>
            </a:r>
            <a:r>
              <a:rPr lang="ko-KR" altLang="en-US" dirty="0" smtClean="0"/>
              <a:t> </a:t>
            </a:r>
            <a:r>
              <a:rPr lang="en-US" altLang="ko-KR" dirty="0" smtClean="0"/>
              <a:t>Server, WAS(Web Application Server)</a:t>
            </a:r>
            <a:r>
              <a:rPr lang="ko-KR" altLang="en-US" dirty="0" smtClean="0"/>
              <a:t>를 동작환경으로 사용한다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u="sng" dirty="0" smtClean="0"/>
              <a:t>Web Server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정적인 </a:t>
            </a:r>
            <a:r>
              <a:rPr lang="ko-KR" altLang="en-US" sz="1600" dirty="0" err="1" smtClean="0"/>
              <a:t>리스스를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빠르고 안정적으로 처리한다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u="sng" dirty="0" smtClean="0"/>
              <a:t>WAS(Web Application Server)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동적인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처리를 수행하는 프로그램 실행 부분을 배포한다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4272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 smtClean="0"/>
              <a:t>애플리케이션 배포환경 </a:t>
            </a:r>
            <a:r>
              <a:rPr lang="ko-KR" altLang="en-US" dirty="0"/>
              <a:t>구성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D6EED35B-2625-4268-ABBD-051965720E23}"/>
              </a:ext>
            </a:extLst>
          </p:cNvPr>
          <p:cNvGrpSpPr/>
          <p:nvPr/>
        </p:nvGrpSpPr>
        <p:grpSpPr>
          <a:xfrm>
            <a:off x="323528" y="836712"/>
            <a:ext cx="8424936" cy="5492517"/>
            <a:chOff x="3984625" y="1729810"/>
            <a:chExt cx="5227758" cy="3220107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CF223599-EB71-4D9A-AABC-7A30DE244AE0}"/>
                </a:ext>
              </a:extLst>
            </p:cNvPr>
            <p:cNvSpPr txBox="1"/>
            <p:nvPr/>
          </p:nvSpPr>
          <p:spPr>
            <a:xfrm>
              <a:off x="4342079" y="1729810"/>
              <a:ext cx="4870304" cy="2472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720000">
                <a:lnSpc>
                  <a:spcPct val="200000"/>
                </a:lnSpc>
              </a:pPr>
              <a:r>
                <a:rPr lang="ko-KR" altLang="en-US" sz="2000" b="1" dirty="0" smtClean="0"/>
                <a:t>애플리케이션 배포 단위</a:t>
              </a:r>
              <a:endParaRPr lang="en-US" altLang="ko-KR" sz="2000" dirty="0">
                <a:solidFill>
                  <a:srgbClr val="FF0000"/>
                </a:solidFill>
              </a:endParaRPr>
            </a:p>
            <a:p>
              <a:pPr marL="342000" indent="-342000">
                <a:lnSpc>
                  <a:spcPct val="300000"/>
                </a:lnSpc>
                <a:buFont typeface="Wingdings" pitchFamily="2" charset="2"/>
                <a:buChar char="u"/>
              </a:pPr>
              <a:r>
                <a:rPr lang="ko-KR" altLang="en-US" sz="1900" dirty="0" smtClean="0"/>
                <a:t>단순히 </a:t>
              </a:r>
              <a:r>
                <a:rPr lang="ko-KR" altLang="en-US" sz="1900" dirty="0" err="1" smtClean="0"/>
                <a:t>컴파일된</a:t>
              </a:r>
              <a:r>
                <a:rPr lang="ko-KR" altLang="en-US" sz="1900" dirty="0" smtClean="0"/>
                <a:t> </a:t>
              </a:r>
              <a:r>
                <a:rPr lang="ko-KR" altLang="en-US" sz="1900" dirty="0" err="1" smtClean="0"/>
                <a:t>실행파일또는</a:t>
              </a:r>
              <a:r>
                <a:rPr lang="ko-KR" altLang="en-US" sz="1900" dirty="0" smtClean="0"/>
                <a:t> </a:t>
              </a:r>
              <a:r>
                <a:rPr lang="en-US" altLang="ko-KR" sz="1900" dirty="0" smtClean="0"/>
                <a:t>byte Code</a:t>
              </a:r>
              <a:r>
                <a:rPr lang="ko-KR" altLang="en-US" sz="1900" dirty="0" smtClean="0"/>
                <a:t>를 복사하는 방식</a:t>
              </a:r>
              <a:endParaRPr lang="en-US" altLang="ko-KR" sz="1900" dirty="0"/>
            </a:p>
            <a:p>
              <a:pPr marL="342000" indent="-342000">
                <a:lnSpc>
                  <a:spcPct val="300000"/>
                </a:lnSpc>
                <a:buFont typeface="Wingdings" pitchFamily="2" charset="2"/>
                <a:buChar char="u"/>
              </a:pPr>
              <a:r>
                <a:rPr lang="en-US" altLang="ko-KR" sz="1900" dirty="0" smtClean="0"/>
                <a:t>jar(Java Archive)</a:t>
              </a:r>
              <a:endParaRPr lang="en-US" altLang="ko-KR" sz="1900" dirty="0"/>
            </a:p>
            <a:p>
              <a:pPr marL="342000" indent="-342000">
                <a:lnSpc>
                  <a:spcPct val="300000"/>
                </a:lnSpc>
                <a:buFont typeface="Wingdings" pitchFamily="2" charset="2"/>
                <a:buChar char="u"/>
              </a:pPr>
              <a:r>
                <a:rPr lang="en-US" altLang="ko-KR" sz="1900" dirty="0" smtClean="0"/>
                <a:t>war(Web Archive)</a:t>
              </a:r>
              <a:endParaRPr lang="en-US" altLang="ko-KR" sz="1900" dirty="0"/>
            </a:p>
            <a:p>
              <a:pPr marL="342000" indent="-342000">
                <a:lnSpc>
                  <a:spcPct val="300000"/>
                </a:lnSpc>
                <a:buFont typeface="Wingdings" pitchFamily="2" charset="2"/>
                <a:buChar char="u"/>
              </a:pPr>
              <a:r>
                <a:rPr lang="en-US" altLang="ko-KR" sz="1900" dirty="0" smtClean="0"/>
                <a:t>ear(Enterprise Archive)</a:t>
              </a:r>
              <a:endParaRPr lang="en-US" altLang="ko-KR" sz="2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54396C06-6F1D-47BC-BB7C-AFC81D4B7606}"/>
                </a:ext>
              </a:extLst>
            </p:cNvPr>
            <p:cNvCxnSpPr/>
            <p:nvPr/>
          </p:nvCxnSpPr>
          <p:spPr>
            <a:xfrm flipV="1">
              <a:off x="4342079" y="2125271"/>
              <a:ext cx="2783909" cy="23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3348DC8-FF7E-4F1F-BA74-5A85E95987BB}"/>
                </a:ext>
              </a:extLst>
            </p:cNvPr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395536" y="1196752"/>
            <a:ext cx="504056" cy="576064"/>
          </a:xfrm>
          <a:prstGeom prst="roundRect">
            <a:avLst/>
          </a:prstGeom>
          <a:solidFill>
            <a:srgbClr val="E6B9B8">
              <a:alpha val="69804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3</a:t>
            </a:r>
            <a:endParaRPr lang="ko-KR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2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 smtClean="0"/>
              <a:t>애플리케이션 배포환경 </a:t>
            </a:r>
            <a:r>
              <a:rPr lang="ko-KR" altLang="en-US" dirty="0"/>
              <a:t>구성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D6EED35B-2625-4268-ABBD-051965720E23}"/>
              </a:ext>
            </a:extLst>
          </p:cNvPr>
          <p:cNvGrpSpPr/>
          <p:nvPr/>
        </p:nvGrpSpPr>
        <p:grpSpPr>
          <a:xfrm>
            <a:off x="323528" y="1024455"/>
            <a:ext cx="8424936" cy="5355312"/>
            <a:chOff x="3984625" y="1839879"/>
            <a:chExt cx="5227758" cy="3139667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CF223599-EB71-4D9A-AABC-7A30DE244AE0}"/>
                </a:ext>
              </a:extLst>
            </p:cNvPr>
            <p:cNvSpPr txBox="1"/>
            <p:nvPr/>
          </p:nvSpPr>
          <p:spPr>
            <a:xfrm>
              <a:off x="4342079" y="1839879"/>
              <a:ext cx="4870304" cy="313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720000">
                <a:lnSpc>
                  <a:spcPct val="150000"/>
                </a:lnSpc>
              </a:pPr>
              <a:r>
                <a:rPr lang="ko-KR" altLang="en-US" sz="2000" b="1" dirty="0" smtClean="0"/>
                <a:t>형상관리 시스템</a:t>
              </a:r>
              <a:endParaRPr lang="en-US" altLang="ko-KR" sz="2000" dirty="0">
                <a:solidFill>
                  <a:srgbClr val="FF0000"/>
                </a:solidFill>
              </a:endParaRPr>
            </a:p>
            <a:p>
              <a:pPr indent="-720000">
                <a:lnSpc>
                  <a:spcPct val="150000"/>
                </a:lnSpc>
              </a:pPr>
              <a:r>
                <a:rPr lang="ko-KR" altLang="en-US" sz="2000" dirty="0" smtClean="0"/>
                <a:t>소프트웨어 개발 및 운영</a:t>
              </a:r>
              <a:r>
                <a:rPr lang="en-US" altLang="ko-KR" sz="2000" dirty="0" smtClean="0"/>
                <a:t>/</a:t>
              </a:r>
              <a:r>
                <a:rPr lang="ko-KR" altLang="en-US" sz="2000" dirty="0" smtClean="0"/>
                <a:t>유지</a:t>
              </a:r>
              <a:r>
                <a:rPr lang="en-US" altLang="ko-KR" sz="2000" dirty="0" smtClean="0"/>
                <a:t>•</a:t>
              </a:r>
              <a:r>
                <a:rPr lang="ko-KR" altLang="en-US" sz="2000" dirty="0" smtClean="0"/>
                <a:t>보수에 필요한 문서 관리</a:t>
              </a:r>
              <a:r>
                <a:rPr lang="en-US" altLang="ko-KR" sz="2000" dirty="0" smtClean="0"/>
                <a:t>, </a:t>
              </a:r>
              <a:r>
                <a:rPr lang="ko-KR" altLang="en-US" sz="2000" dirty="0" smtClean="0"/>
                <a:t>변경관리</a:t>
              </a:r>
              <a:r>
                <a:rPr lang="en-US" altLang="ko-KR" sz="2000" dirty="0" smtClean="0"/>
                <a:t>, </a:t>
              </a:r>
              <a:r>
                <a:rPr lang="ko-KR" altLang="en-US" sz="2000" dirty="0" smtClean="0"/>
                <a:t>버전관리</a:t>
              </a:r>
              <a:r>
                <a:rPr lang="en-US" altLang="ko-KR" sz="2000" dirty="0" smtClean="0"/>
                <a:t>, </a:t>
              </a:r>
              <a:r>
                <a:rPr lang="ko-KR" altLang="en-US" sz="2000" dirty="0" smtClean="0"/>
                <a:t>배포관리 및 작업 산출물에 대한 형상관리를 포함한다</a:t>
              </a:r>
              <a:endParaRPr lang="en-US" altLang="ko-KR" sz="2000" dirty="0" smtClean="0"/>
            </a:p>
            <a:p>
              <a:pPr marL="342000" indent="-342000">
                <a:lnSpc>
                  <a:spcPct val="150000"/>
                </a:lnSpc>
                <a:buFont typeface="Wingdings" pitchFamily="2" charset="2"/>
                <a:buChar char="u"/>
              </a:pPr>
              <a:r>
                <a:rPr lang="ko-KR" altLang="en-US" sz="1400" dirty="0" smtClean="0"/>
                <a:t>형상관리의 범위</a:t>
              </a:r>
              <a:endParaRPr lang="en-US" altLang="ko-KR" sz="1400" dirty="0" smtClean="0"/>
            </a:p>
            <a:p>
              <a:pPr lvl="1">
                <a:lnSpc>
                  <a:spcPct val="150000"/>
                </a:lnSpc>
              </a:pPr>
              <a:r>
                <a:rPr lang="ko-KR" altLang="en-US" sz="1400" dirty="0" smtClean="0"/>
                <a:t>신규프로젝트 및 보안 개발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업무 시스템의 운영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유지보수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전산 설비 및 시스템 소프트웨어 등과 관련된 작업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사용자 파일 관리 등을 포함</a:t>
              </a:r>
              <a:endParaRPr lang="en-US" altLang="ko-KR" sz="1400" dirty="0"/>
            </a:p>
            <a:p>
              <a:pPr marL="342000" indent="-342000">
                <a:lnSpc>
                  <a:spcPct val="150000"/>
                </a:lnSpc>
                <a:buFont typeface="Wingdings" pitchFamily="2" charset="2"/>
                <a:buChar char="u"/>
              </a:pPr>
              <a:r>
                <a:rPr lang="ko-KR" altLang="en-US" sz="1400" dirty="0" smtClean="0"/>
                <a:t>형상관리 관련 용어</a:t>
              </a:r>
              <a:endParaRPr lang="en-US" altLang="ko-KR" sz="1400" dirty="0" smtClean="0"/>
            </a:p>
            <a:p>
              <a:pPr lvl="1">
                <a:lnSpc>
                  <a:spcPct val="150000"/>
                </a:lnSpc>
              </a:pPr>
              <a:r>
                <a:rPr lang="ko-KR" altLang="en-US" sz="1400" dirty="0" smtClean="0"/>
                <a:t>형상관리 </a:t>
              </a:r>
              <a:r>
                <a:rPr lang="en-US" altLang="ko-KR" sz="1400" dirty="0" smtClean="0"/>
                <a:t>: SW </a:t>
              </a:r>
              <a:r>
                <a:rPr lang="ko-KR" altLang="en-US" sz="1400" dirty="0" smtClean="0"/>
                <a:t>개발 전 주기 동안의 활동을 관리</a:t>
              </a:r>
              <a:endParaRPr lang="en-US" altLang="ko-KR" sz="1400" dirty="0" smtClean="0"/>
            </a:p>
            <a:p>
              <a:pPr lvl="1">
                <a:lnSpc>
                  <a:spcPct val="150000"/>
                </a:lnSpc>
              </a:pPr>
              <a:r>
                <a:rPr lang="ko-KR" altLang="en-US" sz="1400" dirty="0" smtClean="0"/>
                <a:t>형상항목 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형상관리 대상 항목</a:t>
              </a:r>
              <a:endParaRPr lang="en-US" altLang="ko-KR" sz="1400" dirty="0" smtClean="0"/>
            </a:p>
            <a:p>
              <a:pPr lvl="1">
                <a:lnSpc>
                  <a:spcPct val="150000"/>
                </a:lnSpc>
              </a:pPr>
              <a:r>
                <a:rPr lang="ko-KR" altLang="en-US" sz="1400" dirty="0" smtClean="0"/>
                <a:t>기준선 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기준이 되는 형상항목의 집합체</a:t>
              </a:r>
              <a:endParaRPr lang="en-US" altLang="ko-KR" sz="1400" dirty="0" smtClean="0"/>
            </a:p>
            <a:p>
              <a:pPr lvl="1">
                <a:lnSpc>
                  <a:spcPct val="150000"/>
                </a:lnSpc>
              </a:pPr>
              <a:r>
                <a:rPr lang="ko-KR" altLang="en-US" sz="1400" dirty="0" err="1" smtClean="0"/>
                <a:t>마이그레이션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개발 완료 시스템을 </a:t>
              </a:r>
              <a:r>
                <a:rPr lang="ko-KR" altLang="en-US" sz="1400" dirty="0" err="1" smtClean="0"/>
                <a:t>운영팀에게</a:t>
              </a:r>
              <a:r>
                <a:rPr lang="ko-KR" altLang="en-US" sz="1400" dirty="0" smtClean="0"/>
                <a:t> 관련 소스파일을 이관시키는 작업</a:t>
              </a:r>
              <a:endParaRPr lang="en-US" altLang="ko-KR" sz="1400" dirty="0" smtClean="0"/>
            </a:p>
            <a:p>
              <a:pPr lvl="1">
                <a:lnSpc>
                  <a:spcPct val="150000"/>
                </a:lnSpc>
              </a:pPr>
              <a:r>
                <a:rPr lang="ko-KR" altLang="en-US" sz="1400" dirty="0" err="1" smtClean="0"/>
                <a:t>리포지터리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저장공간</a:t>
              </a:r>
              <a:endParaRPr lang="en-US" altLang="ko-KR" sz="1400" dirty="0" smtClean="0"/>
            </a:p>
            <a:p>
              <a:pPr lvl="1">
                <a:lnSpc>
                  <a:spcPct val="150000"/>
                </a:lnSpc>
              </a:pPr>
              <a:r>
                <a:rPr lang="ko-KR" altLang="en-US" sz="1400" dirty="0" err="1" smtClean="0"/>
                <a:t>워크플로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형상관리 절차</a:t>
              </a:r>
              <a:endParaRPr lang="en-US" altLang="ko-KR" sz="1400" dirty="0" smtClean="0"/>
            </a:p>
            <a:p>
              <a:pPr lvl="1">
                <a:lnSpc>
                  <a:spcPct val="150000"/>
                </a:lnSpc>
              </a:pPr>
              <a:r>
                <a:rPr lang="ko-KR" altLang="en-US" sz="1400" dirty="0" smtClean="0"/>
                <a:t>반출 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형상항목을 변경하기 위해 저장공간</a:t>
              </a:r>
              <a:r>
                <a:rPr lang="en-US" altLang="ko-KR" sz="1400" dirty="0" smtClean="0"/>
                <a:t>(</a:t>
              </a:r>
              <a:r>
                <a:rPr lang="ko-KR" altLang="en-US" sz="1400" dirty="0" err="1" smtClean="0"/>
                <a:t>리포지터리</a:t>
              </a:r>
              <a:r>
                <a:rPr lang="en-US" altLang="ko-KR" sz="1400" dirty="0" smtClean="0"/>
                <a:t>)</a:t>
              </a:r>
              <a:r>
                <a:rPr lang="ko-KR" altLang="en-US" sz="1400" dirty="0" smtClean="0"/>
                <a:t>에 데이터를 전송 받는 것</a:t>
              </a:r>
              <a:r>
                <a:rPr lang="en-US" altLang="ko-KR" sz="1400" dirty="0" smtClean="0"/>
                <a:t>.</a:t>
              </a:r>
            </a:p>
            <a:p>
              <a:pPr lvl="1">
                <a:lnSpc>
                  <a:spcPct val="150000"/>
                </a:lnSpc>
              </a:pPr>
              <a:r>
                <a:rPr lang="ko-KR" altLang="en-US" sz="1400" dirty="0" smtClean="0"/>
                <a:t>반입 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저장공간에 데이터를 전송하는 것</a:t>
              </a:r>
              <a:r>
                <a:rPr lang="en-US" altLang="ko-KR" sz="1400" dirty="0" smtClean="0"/>
                <a:t>.</a:t>
              </a:r>
              <a:endParaRPr lang="en-US" altLang="ko-KR" sz="14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54396C06-6F1D-47BC-BB7C-AFC81D4B7606}"/>
                </a:ext>
              </a:extLst>
            </p:cNvPr>
            <p:cNvCxnSpPr/>
            <p:nvPr/>
          </p:nvCxnSpPr>
          <p:spPr>
            <a:xfrm flipV="1">
              <a:off x="4342079" y="2125271"/>
              <a:ext cx="2783909" cy="23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3348DC8-FF7E-4F1F-BA74-5A85E95987BB}"/>
                </a:ext>
              </a:extLst>
            </p:cNvPr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395536" y="1196752"/>
            <a:ext cx="504056" cy="576064"/>
          </a:xfrm>
          <a:prstGeom prst="roundRect">
            <a:avLst/>
          </a:prstGeom>
          <a:solidFill>
            <a:srgbClr val="E6B9B8">
              <a:alpha val="69804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4</a:t>
            </a:r>
            <a:endParaRPr lang="ko-KR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5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애플리케이션 </a:t>
            </a:r>
            <a:r>
              <a:rPr lang="ko-KR" altLang="en-US" dirty="0" smtClean="0"/>
              <a:t>배포환경 구성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D6EED35B-2625-4268-ABBD-051965720E23}"/>
              </a:ext>
            </a:extLst>
          </p:cNvPr>
          <p:cNvGrpSpPr/>
          <p:nvPr/>
        </p:nvGrpSpPr>
        <p:grpSpPr>
          <a:xfrm>
            <a:off x="251520" y="908723"/>
            <a:ext cx="8640960" cy="4687398"/>
            <a:chOff x="3984625" y="1839880"/>
            <a:chExt cx="5227758" cy="3110037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CF223599-EB71-4D9A-AABC-7A30DE244AE0}"/>
                </a:ext>
              </a:extLst>
            </p:cNvPr>
            <p:cNvSpPr txBox="1"/>
            <p:nvPr/>
          </p:nvSpPr>
          <p:spPr>
            <a:xfrm>
              <a:off x="4397691" y="1932182"/>
              <a:ext cx="1678037" cy="367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720000">
                <a:lnSpc>
                  <a:spcPct val="150000"/>
                </a:lnSpc>
              </a:pPr>
              <a:r>
                <a:rPr lang="ko-KR" altLang="en-US" sz="2000" b="1" dirty="0" smtClean="0"/>
                <a:t>배포 환경 구성 순서</a:t>
              </a:r>
              <a:endParaRPr lang="en-US" altLang="ko-KR" sz="2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54396C06-6F1D-47BC-BB7C-AFC81D4B7606}"/>
                </a:ext>
              </a:extLst>
            </p:cNvPr>
            <p:cNvCxnSpPr>
              <a:cxnSpLocks/>
            </p:cNvCxnSpPr>
            <p:nvPr/>
          </p:nvCxnSpPr>
          <p:spPr>
            <a:xfrm>
              <a:off x="4376707" y="2231422"/>
              <a:ext cx="15029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3348DC8-FF7E-4F1F-BA74-5A85E95987BB}"/>
                </a:ext>
              </a:extLst>
            </p:cNvPr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188A7CA-5CB8-4A78-98CB-BCCA0AE8119F}"/>
              </a:ext>
            </a:extLst>
          </p:cNvPr>
          <p:cNvSpPr txBox="1"/>
          <p:nvPr/>
        </p:nvSpPr>
        <p:spPr>
          <a:xfrm>
            <a:off x="649906" y="1974542"/>
            <a:ext cx="885509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prstClr val="white"/>
                </a:solidFill>
              </a:rPr>
              <a:t>개발언어 확인</a:t>
            </a:r>
            <a:endParaRPr lang="ko-KR" altLang="en-US" sz="16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4B767DF-4F2A-4547-AD27-5C096A0F2C37}"/>
              </a:ext>
            </a:extLst>
          </p:cNvPr>
          <p:cNvSpPr txBox="1"/>
          <p:nvPr/>
        </p:nvSpPr>
        <p:spPr>
          <a:xfrm>
            <a:off x="1979712" y="1974542"/>
            <a:ext cx="122413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prstClr val="white"/>
                </a:solidFill>
              </a:rPr>
              <a:t>개발도구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,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 개발환경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0E42A46-361B-424E-A5B0-C99DA067E3F6}"/>
              </a:ext>
            </a:extLst>
          </p:cNvPr>
          <p:cNvSpPr txBox="1"/>
          <p:nvPr/>
        </p:nvSpPr>
        <p:spPr>
          <a:xfrm>
            <a:off x="3563888" y="1981998"/>
            <a:ext cx="1872208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prstClr val="white"/>
                </a:solidFill>
              </a:rPr>
              <a:t>애플리케이션유형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(</a:t>
            </a:r>
            <a:r>
              <a:rPr lang="ko-KR" altLang="en-US" sz="1600" b="1" dirty="0" err="1" smtClean="0">
                <a:solidFill>
                  <a:prstClr val="white"/>
                </a:solidFill>
              </a:rPr>
              <a:t>모바일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, 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웹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, C/S)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250DBF7-5010-4F7A-9E1D-5C8D7EE7D601}"/>
              </a:ext>
            </a:extLst>
          </p:cNvPr>
          <p:cNvSpPr txBox="1"/>
          <p:nvPr/>
        </p:nvSpPr>
        <p:spPr>
          <a:xfrm>
            <a:off x="5774723" y="1980129"/>
            <a:ext cx="885509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prstClr val="white"/>
                </a:solidFill>
              </a:rPr>
              <a:t>리소스유</a:t>
            </a:r>
            <a:r>
              <a:rPr lang="ko-KR" altLang="en-US" sz="1600" b="1" spc="-150" dirty="0">
                <a:solidFill>
                  <a:prstClr val="white"/>
                </a:solidFill>
              </a:rPr>
              <a:t>형</a:t>
            </a:r>
            <a:endParaRPr lang="ko-KR" altLang="en-US" sz="1600" b="1" spc="-150" dirty="0">
              <a:solidFill>
                <a:prstClr val="whit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856A1F0-C288-44EE-BE11-4EAB63143375}"/>
              </a:ext>
            </a:extLst>
          </p:cNvPr>
          <p:cNvSpPr txBox="1"/>
          <p:nvPr/>
        </p:nvSpPr>
        <p:spPr>
          <a:xfrm>
            <a:off x="7020272" y="1980129"/>
            <a:ext cx="1656184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prstClr val="white"/>
                </a:solidFill>
              </a:rPr>
              <a:t>프로젝트 요건 확인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32C1B57C-80A6-4C70-BC3E-0EF1843DF15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535415" y="2266930"/>
            <a:ext cx="44429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A687BD5D-850A-4C65-A9B7-2CED4F140DB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203848" y="2266930"/>
            <a:ext cx="360040" cy="745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D0D08243-60CC-4354-89E7-2A164F8548C7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5436096" y="2272517"/>
            <a:ext cx="338627" cy="186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E745A44A-9FFE-470B-ABC2-4C9305E0417C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6660232" y="2272517"/>
            <a:ext cx="36004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2AE98B1-D174-4FDB-9216-8E876133C975}"/>
              </a:ext>
            </a:extLst>
          </p:cNvPr>
          <p:cNvSpPr txBox="1"/>
          <p:nvPr/>
        </p:nvSpPr>
        <p:spPr>
          <a:xfrm>
            <a:off x="265959" y="2636912"/>
            <a:ext cx="135371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프로젝트에서 개발 중인 개발언어와 버전을 확인</a:t>
            </a:r>
            <a:endParaRPr lang="en-US" altLang="ko-KR" sz="1400" dirty="0" smtClean="0"/>
          </a:p>
          <a:p>
            <a:pPr marL="1800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개발언어에 사용되는 배포 방식을 확인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C24C5BA-3166-4FA9-84E1-1543AAA5D820}"/>
              </a:ext>
            </a:extLst>
          </p:cNvPr>
          <p:cNvSpPr txBox="1"/>
          <p:nvPr/>
        </p:nvSpPr>
        <p:spPr>
          <a:xfrm>
            <a:off x="1763688" y="2636912"/>
            <a:ext cx="156973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개발 도구 확인</a:t>
            </a:r>
            <a:endParaRPr lang="en-US" altLang="ko-KR" sz="1400" dirty="0"/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개발 프레임워크</a:t>
            </a:r>
            <a:r>
              <a:rPr lang="en-US" altLang="ko-KR" sz="1400" dirty="0" smtClean="0"/>
              <a:t>(Spring, Android, ..) </a:t>
            </a:r>
            <a:r>
              <a:rPr lang="ko-KR" altLang="en-US" sz="1400" dirty="0" smtClean="0"/>
              <a:t>확인</a:t>
            </a:r>
            <a:endParaRPr lang="en-US" altLang="ko-KR" sz="1400" dirty="0" smtClean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5B5D6E9-63D0-4E09-93A9-AD1A4FE5D494}"/>
              </a:ext>
            </a:extLst>
          </p:cNvPr>
          <p:cNvSpPr txBox="1"/>
          <p:nvPr/>
        </p:nvSpPr>
        <p:spPr>
          <a:xfrm>
            <a:off x="3563888" y="2636912"/>
            <a:ext cx="187220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애플리케이션의 유형을 확인</a:t>
            </a:r>
            <a:endParaRPr lang="en-US" altLang="ko-KR" sz="1400" dirty="0" smtClean="0"/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해당 유형에 맞는 배포 방식 확인</a:t>
            </a:r>
            <a:endParaRPr lang="en-US" altLang="ko-KR" sz="1400" dirty="0" smtClean="0"/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운영환경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웹서버</a:t>
            </a:r>
            <a:r>
              <a:rPr lang="en-US" altLang="ko-KR" sz="1400" dirty="0" smtClean="0"/>
              <a:t>, WAS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의 대상 </a:t>
            </a:r>
            <a:r>
              <a:rPr lang="ko-KR" altLang="en-US" sz="1400" dirty="0" err="1" smtClean="0"/>
              <a:t>디렉토리</a:t>
            </a:r>
            <a:r>
              <a:rPr lang="ko-KR" altLang="en-US" sz="1400" dirty="0" smtClean="0"/>
              <a:t> 확인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F08D54D9-3C54-475E-8722-DB11E7E832F8}"/>
              </a:ext>
            </a:extLst>
          </p:cNvPr>
          <p:cNvSpPr txBox="1"/>
          <p:nvPr/>
        </p:nvSpPr>
        <p:spPr>
          <a:xfrm>
            <a:off x="5508104" y="2636912"/>
            <a:ext cx="15121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배포 대상 리소스 유형을 확인</a:t>
            </a:r>
            <a:r>
              <a:rPr lang="en-US" altLang="ko-KR" sz="1400" dirty="0" smtClean="0"/>
              <a:t>(war, jar, war, ..)</a:t>
            </a:r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배포대상 리소스 유형을 확인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jsp</a:t>
            </a:r>
            <a:r>
              <a:rPr lang="en-US" altLang="ko-KR" sz="1400" dirty="0" smtClean="0"/>
              <a:t>, xml, html, ..)</a:t>
            </a:r>
            <a:endParaRPr lang="en-US" altLang="ko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C748C895-33BF-47DA-AC8F-762D3222FDF1}"/>
              </a:ext>
            </a:extLst>
          </p:cNvPr>
          <p:cNvSpPr txBox="1"/>
          <p:nvPr/>
        </p:nvSpPr>
        <p:spPr>
          <a:xfrm>
            <a:off x="7155760" y="2636912"/>
            <a:ext cx="1656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소스코드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점검 및 테스트 도구의 요건이 있는지 확인</a:t>
            </a:r>
            <a:endParaRPr lang="en-US" altLang="ko-KR" sz="1400" dirty="0" smtClean="0"/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통합 및 배포 요건 확인</a:t>
            </a:r>
            <a:endParaRPr lang="en-US" altLang="ko-KR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5536" y="1196752"/>
            <a:ext cx="504056" cy="576064"/>
          </a:xfrm>
          <a:prstGeom prst="roundRect">
            <a:avLst/>
          </a:prstGeom>
          <a:solidFill>
            <a:srgbClr val="E6B9E6">
              <a:alpha val="69804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5</a:t>
            </a:r>
            <a:endParaRPr lang="ko-KR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4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애플리케이션 배포환경 구성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D5118AD-1A84-4F8B-AE43-756D60267619}"/>
              </a:ext>
            </a:extLst>
          </p:cNvPr>
          <p:cNvSpPr/>
          <p:nvPr/>
        </p:nvSpPr>
        <p:spPr>
          <a:xfrm>
            <a:off x="251520" y="1052737"/>
            <a:ext cx="8352928" cy="5256586"/>
          </a:xfrm>
          <a:prstGeom prst="rect">
            <a:avLst/>
          </a:prstGeom>
          <a:noFill/>
          <a:ln w="127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30828"/>
            <a:ext cx="6624736" cy="404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모서리가 둥근 직사각형 12"/>
          <p:cNvSpPr/>
          <p:nvPr/>
        </p:nvSpPr>
        <p:spPr>
          <a:xfrm>
            <a:off x="395536" y="1196752"/>
            <a:ext cx="504056" cy="576064"/>
          </a:xfrm>
          <a:prstGeom prst="roundRect">
            <a:avLst/>
          </a:prstGeom>
          <a:solidFill>
            <a:srgbClr val="B8B9E6">
              <a:alpha val="69804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6</a:t>
            </a:r>
            <a:endParaRPr lang="ko-KR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931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cap="rnd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755</Words>
  <Application>Microsoft Office PowerPoint</Application>
  <PresentationFormat>화면 슬라이드 쇼(4:3)</PresentationFormat>
  <Paragraphs>127</Paragraphs>
  <Slides>18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애플리케이션 배포</vt:lpstr>
      <vt:lpstr>PowerPoint 프레젠테이션</vt:lpstr>
      <vt:lpstr>PowerPoint 프레젠테이션</vt:lpstr>
      <vt:lpstr>1-1. 애플리케이션 배포환경 구성</vt:lpstr>
      <vt:lpstr>1-1. 애플리케이션 배포환경 구성</vt:lpstr>
      <vt:lpstr>1-1. 애플리케이션 배포환경 구성</vt:lpstr>
      <vt:lpstr>1-1. 애플리케이션 배포환경 구성</vt:lpstr>
      <vt:lpstr>1-1. 애플리케이션 배포환경 구성</vt:lpstr>
      <vt:lpstr>1-1. 애플리케이션 배포환경 구성</vt:lpstr>
      <vt:lpstr>PowerPoint 프레젠테이션</vt:lpstr>
      <vt:lpstr>2-1. 애플리케이션 소스 검증</vt:lpstr>
      <vt:lpstr>2-1. 애플리케이션 소스 검증</vt:lpstr>
      <vt:lpstr>2-1. 애플리케이션 소스 검증</vt:lpstr>
      <vt:lpstr>2-1. 애플리케이션 소스 검증</vt:lpstr>
      <vt:lpstr>PowerPoint 프레젠테이션</vt:lpstr>
      <vt:lpstr>3-1. 애플리케이션 빌드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테스트</dc:title>
  <dc:creator>user</dc:creator>
  <cp:lastModifiedBy>user</cp:lastModifiedBy>
  <cp:revision>166</cp:revision>
  <dcterms:created xsi:type="dcterms:W3CDTF">2018-01-10T01:38:20Z</dcterms:created>
  <dcterms:modified xsi:type="dcterms:W3CDTF">2019-04-11T08:06:11Z</dcterms:modified>
</cp:coreProperties>
</file>