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2EC7B-3DA0-9758-F5A7-67A721A7149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032AB10-C6A0-FD4A-C06F-098ABC8E5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1F64F0C-A0A0-D572-5CF8-0D413B8F22BB}"/>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5" name="頁尾版面配置區 4">
            <a:extLst>
              <a:ext uri="{FF2B5EF4-FFF2-40B4-BE49-F238E27FC236}">
                <a16:creationId xmlns:a16="http://schemas.microsoft.com/office/drawing/2014/main" id="{8195398E-BF4F-0091-07D7-DEE59BD7A9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8CB8DB-D116-88D5-1110-4625CD43B6CA}"/>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240789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A6E96D-10D2-F25E-D335-244B90E3BED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E76B1B-3616-4B61-D118-5A2E9F4B4D7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06752C3-F22D-A646-77EC-4C092D62834F}"/>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5" name="頁尾版面配置區 4">
            <a:extLst>
              <a:ext uri="{FF2B5EF4-FFF2-40B4-BE49-F238E27FC236}">
                <a16:creationId xmlns:a16="http://schemas.microsoft.com/office/drawing/2014/main" id="{C3107192-0E1C-1E39-89A4-9343563FEA3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A992D1-B37B-719F-0759-C393FE57EAEC}"/>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33973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3345FF-0D89-3CBD-7587-F7290D6EA38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EC8D28F-8AB9-B6DE-BFF6-BE5D8C9155A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F49E6C-37F4-10F6-0FD1-BEFF52816135}"/>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5" name="頁尾版面配置區 4">
            <a:extLst>
              <a:ext uri="{FF2B5EF4-FFF2-40B4-BE49-F238E27FC236}">
                <a16:creationId xmlns:a16="http://schemas.microsoft.com/office/drawing/2014/main" id="{1878D2D4-229E-0C78-6E5C-17F3F69FBE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7AAED5-38C3-FBD3-9C26-AD8D204C0163}"/>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306644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66277C-6E73-E514-8EAE-5BC838F69B5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54232B0-13D0-CEDC-61E3-E87B0FB446B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77A1A4F-3C72-74C7-5343-A31B00198301}"/>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5" name="頁尾版面配置區 4">
            <a:extLst>
              <a:ext uri="{FF2B5EF4-FFF2-40B4-BE49-F238E27FC236}">
                <a16:creationId xmlns:a16="http://schemas.microsoft.com/office/drawing/2014/main" id="{4ED205AA-DCFB-7F13-11C1-FE16045205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CDC2BEB-0A6D-8E2E-8E10-4EE5572FBED9}"/>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36574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4F48A9-E997-EB9B-56C1-E02993D6FBB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884CDE4-B3AF-38C5-B033-3F9184F4C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71F2D8C-421F-21A9-E2B5-5B01C2E9D3A6}"/>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5" name="頁尾版面配置區 4">
            <a:extLst>
              <a:ext uri="{FF2B5EF4-FFF2-40B4-BE49-F238E27FC236}">
                <a16:creationId xmlns:a16="http://schemas.microsoft.com/office/drawing/2014/main" id="{19193477-503F-8BE8-FCAA-DFC1AD5FA1A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88975CC-51D0-8CEB-4F5F-FFAAF176BC89}"/>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340989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19E2DE-D9D0-F193-0E6E-18FAE1842FD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477A9C9-5AD9-056C-D961-E37D57E01E4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95B8716-2986-0480-C223-CA96968321F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D330E10-7FE6-7650-18FC-E44B97285DEF}"/>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6" name="頁尾版面配置區 5">
            <a:extLst>
              <a:ext uri="{FF2B5EF4-FFF2-40B4-BE49-F238E27FC236}">
                <a16:creationId xmlns:a16="http://schemas.microsoft.com/office/drawing/2014/main" id="{0B6505F2-BECF-88DD-75A3-1E4AF7494E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DE7397E-E52E-F786-E31D-C33976DA6175}"/>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343752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80977A-2682-8D2D-3E4D-3C4C279F268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0DE62CF-1908-537B-9783-3393540B89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E119091-B789-EE04-05F6-A0EBF1F0469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B93CB33-6DC7-9186-E36E-6D68BBB80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4968895-0EDC-0814-F799-C141A5DA0C0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B42E6B0-A603-97A2-E077-55E40252A148}"/>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8" name="頁尾版面配置區 7">
            <a:extLst>
              <a:ext uri="{FF2B5EF4-FFF2-40B4-BE49-F238E27FC236}">
                <a16:creationId xmlns:a16="http://schemas.microsoft.com/office/drawing/2014/main" id="{F0126A18-2994-35E6-D043-85C72A7B09C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061E2D0-9017-0364-401A-BB781C1A2F1D}"/>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426127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93D7A7-B20B-184D-3B87-4716EF54A18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6548F60-9234-2309-27D5-739741D79F4E}"/>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4" name="頁尾版面配置區 3">
            <a:extLst>
              <a:ext uri="{FF2B5EF4-FFF2-40B4-BE49-F238E27FC236}">
                <a16:creationId xmlns:a16="http://schemas.microsoft.com/office/drawing/2014/main" id="{5591FFF1-1066-2350-DA82-62619DB8E77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ED8ACBA-BBE4-309D-DEB7-116F9370BF2B}"/>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341903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9FF3F08-A218-8D72-AAEB-E26108FC8A2D}"/>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3" name="頁尾版面配置區 2">
            <a:extLst>
              <a:ext uri="{FF2B5EF4-FFF2-40B4-BE49-F238E27FC236}">
                <a16:creationId xmlns:a16="http://schemas.microsoft.com/office/drawing/2014/main" id="{EBD5EC3A-1968-00A3-BAFC-08DF1B75F9B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24409F0-0478-6603-FDF5-6D308A4E9075}"/>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175504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C41C1B-017D-04D0-536A-A40111FDCD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FAD0A9E-F3A9-588F-0E46-0E4AB430E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309EAF9-92FA-4681-9BFE-E040228FF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AB15848-4422-2254-D03C-F7550EA54F8F}"/>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6" name="頁尾版面配置區 5">
            <a:extLst>
              <a:ext uri="{FF2B5EF4-FFF2-40B4-BE49-F238E27FC236}">
                <a16:creationId xmlns:a16="http://schemas.microsoft.com/office/drawing/2014/main" id="{B63AE824-C69D-C6D3-91F2-74B6A0A50D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8D6925-AC62-2071-99D3-CC68AD7A42BF}"/>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176872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ABE418-105B-583D-511C-D16A3C7B1FF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82D4B73-4284-09D4-E6B2-64240742C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8771AA5-23AF-0C2F-F3C9-FD161F5DF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83E2C92-3B42-6BEB-8779-51D62A7E3B15}"/>
              </a:ext>
            </a:extLst>
          </p:cNvPr>
          <p:cNvSpPr>
            <a:spLocks noGrp="1"/>
          </p:cNvSpPr>
          <p:nvPr>
            <p:ph type="dt" sz="half" idx="10"/>
          </p:nvPr>
        </p:nvSpPr>
        <p:spPr/>
        <p:txBody>
          <a:bodyPr/>
          <a:lstStyle/>
          <a:p>
            <a:fld id="{00509623-0E75-41BC-84B6-523F58D02E4D}" type="datetimeFigureOut">
              <a:rPr lang="zh-TW" altLang="en-US" smtClean="0"/>
              <a:t>2023/3/18</a:t>
            </a:fld>
            <a:endParaRPr lang="zh-TW" altLang="en-US"/>
          </a:p>
        </p:txBody>
      </p:sp>
      <p:sp>
        <p:nvSpPr>
          <p:cNvPr id="6" name="頁尾版面配置區 5">
            <a:extLst>
              <a:ext uri="{FF2B5EF4-FFF2-40B4-BE49-F238E27FC236}">
                <a16:creationId xmlns:a16="http://schemas.microsoft.com/office/drawing/2014/main" id="{0C05F86E-FF74-7964-C85E-25A8EA01F13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0867A1A-157A-91CA-B58B-30C169A2E182}"/>
              </a:ext>
            </a:extLst>
          </p:cNvPr>
          <p:cNvSpPr>
            <a:spLocks noGrp="1"/>
          </p:cNvSpPr>
          <p:nvPr>
            <p:ph type="sldNum" sz="quarter" idx="12"/>
          </p:nvPr>
        </p:nvSpPr>
        <p:spPr/>
        <p:txBody>
          <a:body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172007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019F07-93FE-4064-B0EF-B83F03D83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16AE138-A0F5-9604-86CD-3A7F61D2C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9D40E4-B6A0-D1EF-2E28-CDABEB19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09623-0E75-41BC-84B6-523F58D02E4D}" type="datetimeFigureOut">
              <a:rPr lang="zh-TW" altLang="en-US" smtClean="0"/>
              <a:t>2023/3/18</a:t>
            </a:fld>
            <a:endParaRPr lang="zh-TW" altLang="en-US"/>
          </a:p>
        </p:txBody>
      </p:sp>
      <p:sp>
        <p:nvSpPr>
          <p:cNvPr id="5" name="頁尾版面配置區 4">
            <a:extLst>
              <a:ext uri="{FF2B5EF4-FFF2-40B4-BE49-F238E27FC236}">
                <a16:creationId xmlns:a16="http://schemas.microsoft.com/office/drawing/2014/main" id="{91FA940A-B96F-281B-F179-BA1B97C01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B1493DA-B118-8056-2ECA-99FBBF4C1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3FD8A-1110-43B9-89CC-AA24981C4540}" type="slidenum">
              <a:rPr lang="zh-TW" altLang="en-US" smtClean="0"/>
              <a:t>‹#›</a:t>
            </a:fld>
            <a:endParaRPr lang="zh-TW" altLang="en-US"/>
          </a:p>
        </p:txBody>
      </p:sp>
    </p:spTree>
    <p:extLst>
      <p:ext uri="{BB962C8B-B14F-4D97-AF65-F5344CB8AC3E}">
        <p14:creationId xmlns:p14="http://schemas.microsoft.com/office/powerpoint/2010/main" val="216752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C6B786-82F8-C9B3-717B-63251E131A97}"/>
              </a:ext>
            </a:extLst>
          </p:cNvPr>
          <p:cNvSpPr>
            <a:spLocks noGrp="1"/>
          </p:cNvSpPr>
          <p:nvPr>
            <p:ph type="ctrTitle"/>
          </p:nvPr>
        </p:nvSpPr>
        <p:spPr>
          <a:xfrm>
            <a:off x="1524000" y="1878143"/>
            <a:ext cx="9144000" cy="2387600"/>
          </a:xfrm>
        </p:spPr>
        <p:txBody>
          <a:bodyPr>
            <a:normAutofit/>
          </a:bodyPr>
          <a:lstStyle/>
          <a:p>
            <a:r>
              <a:rPr lang="en-US" altLang="zh-TW" sz="9000" dirty="0">
                <a:latin typeface="Agency FB" panose="020B0503020202020204" pitchFamily="34" charset="0"/>
              </a:rPr>
              <a:t>03/20</a:t>
            </a:r>
            <a:endParaRPr lang="zh-TW" altLang="en-US" sz="9000" dirty="0">
              <a:latin typeface="Agency FB" panose="020B0503020202020204" pitchFamily="34" charset="0"/>
            </a:endParaRPr>
          </a:p>
        </p:txBody>
      </p:sp>
    </p:spTree>
    <p:extLst>
      <p:ext uri="{BB962C8B-B14F-4D97-AF65-F5344CB8AC3E}">
        <p14:creationId xmlns:p14="http://schemas.microsoft.com/office/powerpoint/2010/main" val="393435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1D2C116-9A40-A160-598D-6CA63310E1FF}"/>
              </a:ext>
            </a:extLst>
          </p:cNvPr>
          <p:cNvSpPr>
            <a:spLocks noGrp="1"/>
          </p:cNvSpPr>
          <p:nvPr>
            <p:ph type="title"/>
          </p:nvPr>
        </p:nvSpPr>
        <p:spPr>
          <a:xfrm>
            <a:off x="389193" y="474374"/>
            <a:ext cx="3124151" cy="2399455"/>
          </a:xfrm>
        </p:spPr>
        <p:txBody>
          <a:bodyPr vert="horz" lIns="91440" tIns="45720" rIns="91440" bIns="45720" rtlCol="0" anchor="b">
            <a:normAutofit/>
          </a:bodyPr>
          <a:lstStyle/>
          <a:p>
            <a:pPr algn="ctr"/>
            <a:r>
              <a:rPr lang="en-US" altLang="zh-TW" sz="5400" b="1" dirty="0">
                <a:latin typeface="標楷體" panose="03000509000000000000" pitchFamily="65" charset="-120"/>
                <a:ea typeface="標楷體" panose="03000509000000000000" pitchFamily="65" charset="-120"/>
              </a:rPr>
              <a:t>NTUSD</a:t>
            </a:r>
            <a:br>
              <a:rPr lang="en-US" altLang="zh-TW" sz="5400" b="1" dirty="0">
                <a:latin typeface="標楷體" panose="03000509000000000000" pitchFamily="65" charset="-120"/>
                <a:ea typeface="標楷體" panose="03000509000000000000" pitchFamily="65" charset="-120"/>
              </a:rPr>
            </a:br>
            <a:r>
              <a:rPr lang="zh-TW" altLang="en-US" sz="5400" b="1" dirty="0">
                <a:latin typeface="標楷體" panose="03000509000000000000" pitchFamily="65" charset="-120"/>
                <a:ea typeface="標楷體" panose="03000509000000000000" pitchFamily="65" charset="-120"/>
              </a:rPr>
              <a:t>情緒辭典</a:t>
            </a:r>
          </a:p>
        </p:txBody>
      </p:sp>
      <p:sp>
        <p:nvSpPr>
          <p:cNvPr id="3" name="內容版面配置區 2">
            <a:extLst>
              <a:ext uri="{FF2B5EF4-FFF2-40B4-BE49-F238E27FC236}">
                <a16:creationId xmlns:a16="http://schemas.microsoft.com/office/drawing/2014/main" id="{10AE3A87-571F-F457-1A6A-924C7EE8E8E1}"/>
              </a:ext>
            </a:extLst>
          </p:cNvPr>
          <p:cNvSpPr>
            <a:spLocks noGrp="1"/>
          </p:cNvSpPr>
          <p:nvPr>
            <p:ph idx="1"/>
          </p:nvPr>
        </p:nvSpPr>
        <p:spPr>
          <a:xfrm>
            <a:off x="468125" y="3496102"/>
            <a:ext cx="3124151" cy="1035781"/>
          </a:xfrm>
        </p:spPr>
        <p:txBody>
          <a:bodyPr vert="horz" lIns="91440" tIns="45720" rIns="91440" bIns="45720" rtlCol="0">
            <a:noAutofit/>
          </a:bodyPr>
          <a:lstStyle/>
          <a:p>
            <a:pPr marL="0" indent="0">
              <a:buNone/>
            </a:pPr>
            <a:r>
              <a:rPr lang="en-US" altLang="zh-CN" sz="2400" dirty="0">
                <a:latin typeface="標楷體" panose="03000509000000000000" pitchFamily="65" charset="-120"/>
                <a:ea typeface="標楷體" panose="03000509000000000000" pitchFamily="65" charset="-120"/>
              </a:rPr>
              <a:t>NTUSD</a:t>
            </a:r>
            <a:r>
              <a:rPr lang="zh-CN" altLang="en-US" sz="2400" dirty="0">
                <a:latin typeface="標楷體" panose="03000509000000000000" pitchFamily="65" charset="-120"/>
                <a:ea typeface="標楷體" panose="03000509000000000000" pitchFamily="65" charset="-120"/>
              </a:rPr>
              <a:t>情</a:t>
            </a:r>
            <a:r>
              <a:rPr lang="zh-TW" altLang="en-US" sz="2400" dirty="0">
                <a:latin typeface="標楷體" panose="03000509000000000000" pitchFamily="65" charset="-120"/>
                <a:ea typeface="標楷體" panose="03000509000000000000" pitchFamily="65" charset="-120"/>
              </a:rPr>
              <a:t>緒辭典</a:t>
            </a:r>
            <a:r>
              <a:rPr lang="zh-CN" altLang="en-US" sz="2400" dirty="0">
                <a:latin typeface="標楷體" panose="03000509000000000000" pitchFamily="65" charset="-120"/>
                <a:ea typeface="標楷體" panose="03000509000000000000" pitchFamily="65" charset="-120"/>
              </a:rPr>
              <a:t>是</a:t>
            </a:r>
            <a:r>
              <a:rPr lang="zh-TW" altLang="en-US" sz="2400" dirty="0">
                <a:latin typeface="標楷體" panose="03000509000000000000" pitchFamily="65" charset="-120"/>
                <a:ea typeface="標楷體" panose="03000509000000000000" pitchFamily="65" charset="-120"/>
              </a:rPr>
              <a:t>台灣大學計算機科學學系自然語言處理實驗室所開發的中文情緒辭典</a:t>
            </a:r>
            <a:r>
              <a:rPr lang="zh-TW" altLang="en-US" sz="2400" dirty="0"/>
              <a:t>。</a:t>
            </a:r>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35A054DE-9A12-C1AD-363C-BAF4AD7C9CBE}"/>
              </a:ext>
            </a:extLst>
          </p:cNvPr>
          <p:cNvPicPr>
            <a:picLocks noChangeAspect="1"/>
          </p:cNvPicPr>
          <p:nvPr/>
        </p:nvPicPr>
        <p:blipFill>
          <a:blip r:embed="rId2"/>
          <a:stretch>
            <a:fillRect/>
          </a:stretch>
        </p:blipFill>
        <p:spPr>
          <a:xfrm>
            <a:off x="4125081" y="1217799"/>
            <a:ext cx="3383280" cy="4556606"/>
          </a:xfrm>
          <a:prstGeom prst="rect">
            <a:avLst/>
          </a:prstGeom>
        </p:spPr>
      </p:pic>
      <p:pic>
        <p:nvPicPr>
          <p:cNvPr id="7" name="圖片 6">
            <a:extLst>
              <a:ext uri="{FF2B5EF4-FFF2-40B4-BE49-F238E27FC236}">
                <a16:creationId xmlns:a16="http://schemas.microsoft.com/office/drawing/2014/main" id="{3BB77AFA-CEE0-B735-EC44-01DD0D1F2070}"/>
              </a:ext>
            </a:extLst>
          </p:cNvPr>
          <p:cNvPicPr>
            <a:picLocks noChangeAspect="1"/>
          </p:cNvPicPr>
          <p:nvPr/>
        </p:nvPicPr>
        <p:blipFill>
          <a:blip r:embed="rId3"/>
          <a:stretch>
            <a:fillRect/>
          </a:stretch>
        </p:blipFill>
        <p:spPr>
          <a:xfrm>
            <a:off x="7812357" y="1284808"/>
            <a:ext cx="3383280" cy="4422588"/>
          </a:xfrm>
          <a:prstGeom prst="rect">
            <a:avLst/>
          </a:prstGeom>
        </p:spPr>
      </p:pic>
      <p:sp>
        <p:nvSpPr>
          <p:cNvPr id="8" name="文字方塊 7">
            <a:extLst>
              <a:ext uri="{FF2B5EF4-FFF2-40B4-BE49-F238E27FC236}">
                <a16:creationId xmlns:a16="http://schemas.microsoft.com/office/drawing/2014/main" id="{56B366F8-FFAC-94A8-DD68-478CFD990C75}"/>
              </a:ext>
            </a:extLst>
          </p:cNvPr>
          <p:cNvSpPr txBox="1"/>
          <p:nvPr/>
        </p:nvSpPr>
        <p:spPr>
          <a:xfrm>
            <a:off x="4685967" y="5873841"/>
            <a:ext cx="2261507" cy="461665"/>
          </a:xfrm>
          <a:prstGeom prst="rect">
            <a:avLst/>
          </a:prstGeom>
          <a:noFill/>
        </p:spPr>
        <p:txBody>
          <a:bodyPr wrap="square" rtlCol="0">
            <a:spAutoFit/>
          </a:bodyPr>
          <a:lstStyle/>
          <a:p>
            <a:pPr algn="ctr"/>
            <a:r>
              <a:rPr lang="en-US" altLang="zh-TW" sz="2400" dirty="0">
                <a:latin typeface="Agency FB" panose="020B0503020202020204" pitchFamily="34" charset="0"/>
              </a:rPr>
              <a:t>Negetive.txt</a:t>
            </a:r>
            <a:endParaRPr lang="zh-TW" altLang="en-US" sz="2400" dirty="0">
              <a:latin typeface="Agency FB" panose="020B0503020202020204" pitchFamily="34" charset="0"/>
            </a:endParaRPr>
          </a:p>
        </p:txBody>
      </p:sp>
      <p:sp>
        <p:nvSpPr>
          <p:cNvPr id="9" name="文字方塊 8">
            <a:extLst>
              <a:ext uri="{FF2B5EF4-FFF2-40B4-BE49-F238E27FC236}">
                <a16:creationId xmlns:a16="http://schemas.microsoft.com/office/drawing/2014/main" id="{C7E38A6A-343F-69A8-A677-537BD940B693}"/>
              </a:ext>
            </a:extLst>
          </p:cNvPr>
          <p:cNvSpPr txBox="1"/>
          <p:nvPr/>
        </p:nvSpPr>
        <p:spPr>
          <a:xfrm>
            <a:off x="8455428" y="5729348"/>
            <a:ext cx="2261507" cy="461665"/>
          </a:xfrm>
          <a:prstGeom prst="rect">
            <a:avLst/>
          </a:prstGeom>
          <a:noFill/>
        </p:spPr>
        <p:txBody>
          <a:bodyPr wrap="square" rtlCol="0">
            <a:spAutoFit/>
          </a:bodyPr>
          <a:lstStyle/>
          <a:p>
            <a:pPr algn="ctr"/>
            <a:r>
              <a:rPr lang="en-US" altLang="zh-TW" sz="2400" dirty="0">
                <a:latin typeface="Agency FB" panose="020B0503020202020204" pitchFamily="34" charset="0"/>
              </a:rPr>
              <a:t>positive.txt</a:t>
            </a:r>
            <a:endParaRPr lang="zh-TW" altLang="en-US" sz="2400" dirty="0">
              <a:latin typeface="Agency FB" panose="020B0503020202020204" pitchFamily="34" charset="0"/>
            </a:endParaRPr>
          </a:p>
        </p:txBody>
      </p:sp>
    </p:spTree>
    <p:extLst>
      <p:ext uri="{BB962C8B-B14F-4D97-AF65-F5344CB8AC3E}">
        <p14:creationId xmlns:p14="http://schemas.microsoft.com/office/powerpoint/2010/main" val="219046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標題 1">
            <a:extLst>
              <a:ext uri="{FF2B5EF4-FFF2-40B4-BE49-F238E27FC236}">
                <a16:creationId xmlns:a16="http://schemas.microsoft.com/office/drawing/2014/main" id="{AE70DF19-C1B6-0135-B828-D99C280C0658}"/>
              </a:ext>
            </a:extLst>
          </p:cNvPr>
          <p:cNvSpPr>
            <a:spLocks noGrp="1"/>
          </p:cNvSpPr>
          <p:nvPr>
            <p:ph type="title"/>
          </p:nvPr>
        </p:nvSpPr>
        <p:spPr>
          <a:xfrm>
            <a:off x="589560" y="856180"/>
            <a:ext cx="3095359" cy="1128068"/>
          </a:xfrm>
        </p:spPr>
        <p:txBody>
          <a:bodyPr anchor="ctr">
            <a:normAutofit/>
          </a:bodyPr>
          <a:lstStyle/>
          <a:p>
            <a:pPr algn="ctr"/>
            <a:r>
              <a:rPr lang="zh-TW" altLang="en-US" sz="4000" b="1" dirty="0">
                <a:latin typeface="標楷體" panose="03000509000000000000" pitchFamily="65" charset="-120"/>
                <a:ea typeface="標楷體" panose="03000509000000000000" pitchFamily="65" charset="-120"/>
              </a:rPr>
              <a:t>開啟檔案</a:t>
            </a:r>
          </a:p>
        </p:txBody>
      </p:sp>
      <p:grpSp>
        <p:nvGrpSpPr>
          <p:cNvPr id="40"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內容版面配置區 2">
            <a:extLst>
              <a:ext uri="{FF2B5EF4-FFF2-40B4-BE49-F238E27FC236}">
                <a16:creationId xmlns:a16="http://schemas.microsoft.com/office/drawing/2014/main" id="{5DC909A3-6EF1-ABA5-1EC0-694CBB3CBACD}"/>
              </a:ext>
            </a:extLst>
          </p:cNvPr>
          <p:cNvSpPr>
            <a:spLocks noGrp="1"/>
          </p:cNvSpPr>
          <p:nvPr>
            <p:ph idx="1"/>
          </p:nvPr>
        </p:nvSpPr>
        <p:spPr>
          <a:xfrm>
            <a:off x="589560" y="1524734"/>
            <a:ext cx="3235828" cy="3979585"/>
          </a:xfrm>
        </p:spPr>
        <p:txBody>
          <a:bodyPr anchor="ctr">
            <a:normAutofit/>
          </a:bodyPr>
          <a:lstStyle/>
          <a:p>
            <a:pPr marL="0" indent="0">
              <a:buNone/>
            </a:pPr>
            <a:r>
              <a:rPr lang="zh-TW" altLang="en-US" sz="2400" dirty="0">
                <a:latin typeface="標楷體" panose="03000509000000000000" pitchFamily="65" charset="-120"/>
                <a:ea typeface="標楷體" panose="03000509000000000000" pitchFamily="65" charset="-120"/>
              </a:rPr>
              <a:t>在這裡我使用遍歷得方式來和輸入的參數</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斷詞</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進行比較，並統計正負情緒的數量。</a:t>
            </a:r>
          </a:p>
        </p:txBody>
      </p:sp>
      <p:sp>
        <p:nvSpPr>
          <p:cNvPr id="44"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028FBEEA-56A6-0EFC-588A-7CCE645617F3}"/>
              </a:ext>
            </a:extLst>
          </p:cNvPr>
          <p:cNvPicPr>
            <a:picLocks noChangeAspect="1"/>
          </p:cNvPicPr>
          <p:nvPr/>
        </p:nvPicPr>
        <p:blipFill>
          <a:blip r:embed="rId2"/>
          <a:stretch>
            <a:fillRect/>
          </a:stretch>
        </p:blipFill>
        <p:spPr>
          <a:xfrm>
            <a:off x="3994808" y="856180"/>
            <a:ext cx="7532107" cy="4945565"/>
          </a:xfrm>
          <a:prstGeom prst="rect">
            <a:avLst/>
          </a:prstGeom>
        </p:spPr>
      </p:pic>
    </p:spTree>
    <p:extLst>
      <p:ext uri="{BB962C8B-B14F-4D97-AF65-F5344CB8AC3E}">
        <p14:creationId xmlns:p14="http://schemas.microsoft.com/office/powerpoint/2010/main" val="211519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1BF2C99B-DCB2-D167-4528-55195644798F}"/>
              </a:ext>
            </a:extLst>
          </p:cNvPr>
          <p:cNvPicPr>
            <a:picLocks noChangeAspect="1"/>
          </p:cNvPicPr>
          <p:nvPr/>
        </p:nvPicPr>
        <p:blipFill>
          <a:blip r:embed="rId2"/>
          <a:stretch>
            <a:fillRect/>
          </a:stretch>
        </p:blipFill>
        <p:spPr>
          <a:xfrm>
            <a:off x="1038363" y="767230"/>
            <a:ext cx="8597948" cy="5137273"/>
          </a:xfrm>
          <a:prstGeom prst="rect">
            <a:avLst/>
          </a:prstGeom>
        </p:spPr>
      </p:pic>
    </p:spTree>
    <p:extLst>
      <p:ext uri="{BB962C8B-B14F-4D97-AF65-F5344CB8AC3E}">
        <p14:creationId xmlns:p14="http://schemas.microsoft.com/office/powerpoint/2010/main" val="330025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36BA636-35C2-4A27-8B4A-26728C4766E1}"/>
              </a:ext>
            </a:extLst>
          </p:cNvPr>
          <p:cNvSpPr>
            <a:spLocks noGrp="1"/>
          </p:cNvSpPr>
          <p:nvPr>
            <p:ph type="title"/>
          </p:nvPr>
        </p:nvSpPr>
        <p:spPr>
          <a:xfrm>
            <a:off x="506510" y="525982"/>
            <a:ext cx="4440710" cy="1200361"/>
          </a:xfrm>
        </p:spPr>
        <p:txBody>
          <a:bodyPr anchor="b">
            <a:normAutofit/>
          </a:bodyPr>
          <a:lstStyle/>
          <a:p>
            <a:r>
              <a:rPr lang="zh-TW" altLang="en-US" sz="3000" b="1" dirty="0">
                <a:latin typeface="標楷體" panose="03000509000000000000" pitchFamily="65" charset="-120"/>
                <a:ea typeface="標楷體" panose="03000509000000000000" pitchFamily="65" charset="-120"/>
              </a:rPr>
              <a:t>大連理工大學情感詞彙庫</a:t>
            </a:r>
            <a:endParaRPr lang="zh-TW" altLang="en-US" sz="3000" dirty="0">
              <a:latin typeface="標楷體" panose="03000509000000000000" pitchFamily="65" charset="-120"/>
              <a:ea typeface="標楷體" panose="03000509000000000000" pitchFamily="65" charset="-120"/>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1C8EE5EF-24A4-EFF1-971B-DC382A3FE2B2}"/>
              </a:ext>
            </a:extLst>
          </p:cNvPr>
          <p:cNvSpPr>
            <a:spLocks noGrp="1"/>
          </p:cNvSpPr>
          <p:nvPr>
            <p:ph idx="1"/>
          </p:nvPr>
        </p:nvSpPr>
        <p:spPr>
          <a:xfrm>
            <a:off x="645066" y="2031101"/>
            <a:ext cx="4282984" cy="3511943"/>
          </a:xfrm>
        </p:spPr>
        <p:txBody>
          <a:bodyPr anchor="ctr">
            <a:normAutofit/>
          </a:bodyPr>
          <a:lstStyle/>
          <a:p>
            <a:pPr marL="0" indent="0">
              <a:buNone/>
            </a:pPr>
            <a:r>
              <a:rPr lang="zh-TW" altLang="en-US" sz="2400" dirty="0">
                <a:latin typeface="標楷體" panose="03000509000000000000" pitchFamily="65" charset="-120"/>
                <a:ea typeface="標楷體" panose="03000509000000000000" pitchFamily="65" charset="-120"/>
              </a:rPr>
              <a:t>將所有的詞類分成</a:t>
            </a:r>
            <a:r>
              <a:rPr lang="en-US" altLang="zh-TW" sz="2400" dirty="0">
                <a:latin typeface="標楷體" panose="03000509000000000000" pitchFamily="65" charset="-120"/>
                <a:ea typeface="標楷體" panose="03000509000000000000" pitchFamily="65" charset="-120"/>
              </a:rPr>
              <a:t>7</a:t>
            </a:r>
            <a:r>
              <a:rPr lang="zh-TW" altLang="en-US" sz="2400" dirty="0">
                <a:latin typeface="標楷體" panose="03000509000000000000" pitchFamily="65" charset="-120"/>
                <a:ea typeface="標楷體" panose="03000509000000000000" pitchFamily="65" charset="-120"/>
              </a:rPr>
              <a:t>大類與</a:t>
            </a:r>
            <a:r>
              <a:rPr lang="en-US" altLang="zh-TW" sz="2400" dirty="0">
                <a:latin typeface="標楷體" panose="03000509000000000000" pitchFamily="65" charset="-120"/>
                <a:ea typeface="標楷體" panose="03000509000000000000" pitchFamily="65" charset="-120"/>
              </a:rPr>
              <a:t>21</a:t>
            </a:r>
            <a:r>
              <a:rPr lang="zh-TW" altLang="en-US" sz="2400" dirty="0">
                <a:latin typeface="標楷體" panose="03000509000000000000" pitchFamily="65" charset="-120"/>
                <a:ea typeface="標楷體" panose="03000509000000000000" pitchFamily="65" charset="-120"/>
              </a:rPr>
              <a:t>小類，並賦予每種情感一個代號，每個詞語都有兩個主要的屬性，極性與強度，極性</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表示正向、</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表示負向，強度則為</a:t>
            </a:r>
            <a:r>
              <a:rPr lang="en-US" altLang="zh-TW" sz="2400" dirty="0">
                <a:latin typeface="標楷體" panose="03000509000000000000" pitchFamily="65" charset="-120"/>
                <a:ea typeface="標楷體" panose="03000509000000000000" pitchFamily="65" charset="-120"/>
              </a:rPr>
              <a:t>1 </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3 </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7 </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5 </a:t>
            </a:r>
            <a:r>
              <a:rPr lang="zh-TW" altLang="en-US" sz="2400" dirty="0">
                <a:latin typeface="標楷體" panose="03000509000000000000" pitchFamily="65" charset="-120"/>
                <a:ea typeface="標楷體" panose="03000509000000000000" pitchFamily="65" charset="-120"/>
              </a:rPr>
              <a:t>。</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79D6BB52-910D-FAC0-251A-B5139B05B07F}"/>
              </a:ext>
            </a:extLst>
          </p:cNvPr>
          <p:cNvPicPr>
            <a:picLocks noChangeAspect="1"/>
          </p:cNvPicPr>
          <p:nvPr/>
        </p:nvPicPr>
        <p:blipFill>
          <a:blip r:embed="rId2"/>
          <a:stretch>
            <a:fillRect/>
          </a:stretch>
        </p:blipFill>
        <p:spPr>
          <a:xfrm>
            <a:off x="5396007" y="1023248"/>
            <a:ext cx="6485759" cy="4630930"/>
          </a:xfrm>
          <a:prstGeom prst="rect">
            <a:avLst/>
          </a:prstGeom>
        </p:spPr>
      </p:pic>
    </p:spTree>
    <p:extLst>
      <p:ext uri="{BB962C8B-B14F-4D97-AF65-F5344CB8AC3E}">
        <p14:creationId xmlns:p14="http://schemas.microsoft.com/office/powerpoint/2010/main" val="213641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A44BA7A-00F4-95A1-7BEB-C5FEF8191AC1}"/>
              </a:ext>
            </a:extLst>
          </p:cNvPr>
          <p:cNvSpPr>
            <a:spLocks noGrp="1"/>
          </p:cNvSpPr>
          <p:nvPr>
            <p:ph type="title"/>
          </p:nvPr>
        </p:nvSpPr>
        <p:spPr>
          <a:xfrm>
            <a:off x="356910" y="612170"/>
            <a:ext cx="4282983" cy="1200361"/>
          </a:xfrm>
        </p:spPr>
        <p:txBody>
          <a:bodyPr anchor="b">
            <a:normAutofit/>
          </a:bodyPr>
          <a:lstStyle/>
          <a:p>
            <a:pPr algn="ctr"/>
            <a:r>
              <a:rPr lang="zh-TW" altLang="en-US" sz="7200" dirty="0">
                <a:latin typeface="標楷體" panose="03000509000000000000" pitchFamily="65" charset="-120"/>
                <a:ea typeface="標楷體" panose="03000509000000000000" pitchFamily="65" charset="-120"/>
              </a:rPr>
              <a:t>分類</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60BED4FD-3CBB-499B-B974-C2F1FBA2E79F}"/>
              </a:ext>
            </a:extLst>
          </p:cNvPr>
          <p:cNvSpPr>
            <a:spLocks noGrp="1"/>
          </p:cNvSpPr>
          <p:nvPr>
            <p:ph idx="1"/>
          </p:nvPr>
        </p:nvSpPr>
        <p:spPr>
          <a:xfrm>
            <a:off x="645066" y="2031101"/>
            <a:ext cx="4282984" cy="3511943"/>
          </a:xfrm>
        </p:spPr>
        <p:txBody>
          <a:bodyPr anchor="ctr">
            <a:normAutofit/>
          </a:bodyPr>
          <a:lstStyle/>
          <a:p>
            <a:r>
              <a:rPr lang="zh-TW" altLang="en-US" sz="2400" dirty="0">
                <a:latin typeface="標楷體" panose="03000509000000000000" pitchFamily="65" charset="-120"/>
                <a:ea typeface="標楷體" panose="03000509000000000000" pitchFamily="65" charset="-120"/>
              </a:rPr>
              <a:t>把每種情緒加入對佑的</a:t>
            </a:r>
            <a:r>
              <a:rPr lang="en-US" altLang="zh-TW" sz="2400" dirty="0">
                <a:latin typeface="標楷體" panose="03000509000000000000" pitchFamily="65" charset="-120"/>
                <a:ea typeface="標楷體" panose="03000509000000000000" pitchFamily="65" charset="-120"/>
              </a:rPr>
              <a:t>List</a:t>
            </a:r>
            <a:r>
              <a:rPr lang="zh-TW" altLang="en-US" sz="2400" dirty="0">
                <a:latin typeface="標楷體" panose="03000509000000000000" pitchFamily="65" charset="-120"/>
                <a:ea typeface="標楷體" panose="03000509000000000000" pitchFamily="65" charset="-120"/>
              </a:rPr>
              <a:t>中，最後再分成</a:t>
            </a:r>
            <a:r>
              <a:rPr lang="en-US" altLang="zh-TW" sz="2400" dirty="0">
                <a:latin typeface="標楷體" panose="03000509000000000000" pitchFamily="65" charset="-120"/>
                <a:ea typeface="標楷體" panose="03000509000000000000" pitchFamily="65" charset="-120"/>
              </a:rPr>
              <a:t>positive</a:t>
            </a:r>
            <a:r>
              <a:rPr lang="zh-TW" altLang="en-US" sz="2400" dirty="0">
                <a:latin typeface="標楷體" panose="03000509000000000000" pitchFamily="65" charset="-120"/>
                <a:ea typeface="標楷體" panose="03000509000000000000" pitchFamily="65" charset="-120"/>
              </a:rPr>
              <a:t>與</a:t>
            </a:r>
            <a:r>
              <a:rPr lang="en-US" altLang="zh-TW" sz="2400" dirty="0">
                <a:latin typeface="標楷體" panose="03000509000000000000" pitchFamily="65" charset="-120"/>
                <a:ea typeface="標楷體" panose="03000509000000000000" pitchFamily="65" charset="-120"/>
              </a:rPr>
              <a:t>negative</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A180D2B7-C480-C528-5E4C-3A50A7E582C1}"/>
              </a:ext>
            </a:extLst>
          </p:cNvPr>
          <p:cNvPicPr>
            <a:picLocks noChangeAspect="1"/>
          </p:cNvPicPr>
          <p:nvPr/>
        </p:nvPicPr>
        <p:blipFill>
          <a:blip r:embed="rId2"/>
          <a:stretch>
            <a:fillRect/>
          </a:stretch>
        </p:blipFill>
        <p:spPr>
          <a:xfrm>
            <a:off x="5256426" y="829589"/>
            <a:ext cx="6862154" cy="5198185"/>
          </a:xfrm>
          <a:prstGeom prst="rect">
            <a:avLst/>
          </a:prstGeom>
        </p:spPr>
      </p:pic>
    </p:spTree>
    <p:extLst>
      <p:ext uri="{BB962C8B-B14F-4D97-AF65-F5344CB8AC3E}">
        <p14:creationId xmlns:p14="http://schemas.microsoft.com/office/powerpoint/2010/main" val="200407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內容版面配置區 2">
            <a:extLst>
              <a:ext uri="{FF2B5EF4-FFF2-40B4-BE49-F238E27FC236}">
                <a16:creationId xmlns:a16="http://schemas.microsoft.com/office/drawing/2014/main" id="{EDDCF0B9-D18A-93A6-EB23-B2F062FD39B0}"/>
              </a:ext>
            </a:extLst>
          </p:cNvPr>
          <p:cNvSpPr>
            <a:spLocks noGrp="1"/>
          </p:cNvSpPr>
          <p:nvPr>
            <p:ph idx="1"/>
          </p:nvPr>
        </p:nvSpPr>
        <p:spPr>
          <a:xfrm>
            <a:off x="5104247" y="1353520"/>
            <a:ext cx="6298066" cy="1093563"/>
          </a:xfrm>
        </p:spPr>
        <p:txBody>
          <a:bodyPr anchor="t">
            <a:noAutofit/>
          </a:bodyPr>
          <a:lstStyle/>
          <a:p>
            <a:pPr marL="0" indent="0">
              <a:buNone/>
            </a:pPr>
            <a:r>
              <a:rPr lang="zh-TW" altLang="en-US" sz="3000" dirty="0">
                <a:latin typeface="標楷體" panose="03000509000000000000" pitchFamily="65" charset="-120"/>
                <a:ea typeface="標楷體" panose="03000509000000000000" pitchFamily="65" charset="-120"/>
              </a:rPr>
              <a:t>與傳入的參數逐個比較並判斷與其對應的情感，最後統計出個類情感字詞的數量。</a:t>
            </a:r>
          </a:p>
        </p:txBody>
      </p:sp>
      <p:pic>
        <p:nvPicPr>
          <p:cNvPr id="7" name="圖片 6">
            <a:extLst>
              <a:ext uri="{FF2B5EF4-FFF2-40B4-BE49-F238E27FC236}">
                <a16:creationId xmlns:a16="http://schemas.microsoft.com/office/drawing/2014/main" id="{D92DE724-B17C-6F2C-CB99-22F74B50AD9A}"/>
              </a:ext>
            </a:extLst>
          </p:cNvPr>
          <p:cNvPicPr>
            <a:picLocks noChangeAspect="1"/>
          </p:cNvPicPr>
          <p:nvPr/>
        </p:nvPicPr>
        <p:blipFill>
          <a:blip r:embed="rId2"/>
          <a:stretch>
            <a:fillRect/>
          </a:stretch>
        </p:blipFill>
        <p:spPr>
          <a:xfrm>
            <a:off x="323324" y="0"/>
            <a:ext cx="4213850" cy="6858000"/>
          </a:xfrm>
          <a:prstGeom prst="rect">
            <a:avLst/>
          </a:prstGeom>
        </p:spPr>
      </p:pic>
      <p:pic>
        <p:nvPicPr>
          <p:cNvPr id="9" name="圖片 8">
            <a:extLst>
              <a:ext uri="{FF2B5EF4-FFF2-40B4-BE49-F238E27FC236}">
                <a16:creationId xmlns:a16="http://schemas.microsoft.com/office/drawing/2014/main" id="{467720D8-DF94-F078-8848-B1D6E173FBBA}"/>
              </a:ext>
            </a:extLst>
          </p:cNvPr>
          <p:cNvPicPr>
            <a:picLocks noChangeAspect="1"/>
          </p:cNvPicPr>
          <p:nvPr/>
        </p:nvPicPr>
        <p:blipFill>
          <a:blip r:embed="rId3"/>
          <a:stretch>
            <a:fillRect/>
          </a:stretch>
        </p:blipFill>
        <p:spPr>
          <a:xfrm>
            <a:off x="4937758" y="3177327"/>
            <a:ext cx="6631044" cy="2688261"/>
          </a:xfrm>
          <a:prstGeom prst="rect">
            <a:avLst/>
          </a:prstGeom>
        </p:spPr>
      </p:pic>
    </p:spTree>
    <p:extLst>
      <p:ext uri="{BB962C8B-B14F-4D97-AF65-F5344CB8AC3E}">
        <p14:creationId xmlns:p14="http://schemas.microsoft.com/office/powerpoint/2010/main" val="20135318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167</Words>
  <Application>Microsoft Office PowerPoint</Application>
  <PresentationFormat>寬螢幕</PresentationFormat>
  <Paragraphs>12</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標楷體</vt:lpstr>
      <vt:lpstr>Agency FB</vt:lpstr>
      <vt:lpstr>Arial</vt:lpstr>
      <vt:lpstr>Calibri</vt:lpstr>
      <vt:lpstr>Calibri Light</vt:lpstr>
      <vt:lpstr>Office 佈景主題</vt:lpstr>
      <vt:lpstr>03/20</vt:lpstr>
      <vt:lpstr>NTUSD 情緒辭典</vt:lpstr>
      <vt:lpstr>開啟檔案</vt:lpstr>
      <vt:lpstr>PowerPoint 簡報</vt:lpstr>
      <vt:lpstr>大連理工大學情感詞彙庫</vt:lpstr>
      <vt:lpstr>分類</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欣宇 梁</dc:creator>
  <cp:lastModifiedBy>欣宇 梁</cp:lastModifiedBy>
  <cp:revision>16</cp:revision>
  <dcterms:created xsi:type="dcterms:W3CDTF">2023-03-18T02:24:19Z</dcterms:created>
  <dcterms:modified xsi:type="dcterms:W3CDTF">2023-03-18T03:15:42Z</dcterms:modified>
</cp:coreProperties>
</file>