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94" r:id="rId2"/>
    <p:sldId id="376" r:id="rId3"/>
    <p:sldId id="377" r:id="rId4"/>
    <p:sldId id="378" r:id="rId5"/>
  </p:sldIdLst>
  <p:sldSz cx="9144000" cy="5143500" type="screen16x9"/>
  <p:notesSz cx="6858000" cy="9144000"/>
  <p:custDataLst>
    <p:tags r:id="rId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 userDrawn="1">
          <p15:clr>
            <a:srgbClr val="A4A3A4"/>
          </p15:clr>
        </p15:guide>
        <p15:guide id="2" orient="horz" pos="1038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19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BAE"/>
    <a:srgbClr val="BF3420"/>
    <a:srgbClr val="FDA907"/>
    <a:srgbClr val="95BC49"/>
    <a:srgbClr val="1D8AC1"/>
    <a:srgbClr val="062A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2" autoAdjust="0"/>
    <p:restoredTop sz="71466" autoAdjust="0"/>
  </p:normalViewPr>
  <p:slideViewPr>
    <p:cSldViewPr showGuides="1">
      <p:cViewPr varScale="1">
        <p:scale>
          <a:sx n="78" d="100"/>
          <a:sy n="78" d="100"/>
        </p:scale>
        <p:origin x="1267" y="58"/>
      </p:cViewPr>
      <p:guideLst>
        <p:guide orient="horz" pos="2128"/>
        <p:guide orient="horz" pos="1038"/>
        <p:guide pos="3840"/>
        <p:guide pos="193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44" y="-84"/>
      </p:cViewPr>
      <p:guideLst>
        <p:guide orient="horz" pos="2926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B56024-E033-460B-B461-F9C8C93C904B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72FC-EDD4-43B4-B218-6888597E2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03541-C361-4440-AA44-DBB6527DDBFB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9461BB-BB29-447B-86E6-652C097B04C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1" dirty="0"/>
              <a:t>普通字符匹配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如果 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]=f[j]s[</a:t>
            </a:r>
            <a:r>
              <a:rPr lang="en-US" altLang="zh-CN" dirty="0" err="1"/>
              <a:t>i</a:t>
            </a:r>
            <a:r>
              <a:rPr lang="en-US" altLang="zh-CN" dirty="0"/>
              <a:t>] = f[j]s[</a:t>
            </a:r>
            <a:r>
              <a:rPr lang="en-US" altLang="zh-CN" dirty="0" err="1"/>
              <a:t>i</a:t>
            </a:r>
            <a:r>
              <a:rPr lang="en-US" altLang="zh-CN" dirty="0"/>
              <a:t>]=f[j]</a:t>
            </a:r>
            <a:r>
              <a:rPr lang="zh-CN" altLang="en-US" dirty="0"/>
              <a:t>，则当前字符匹配，状态转移</a:t>
            </a:r>
            <a:r>
              <a:rPr lang="en-US" altLang="zh-CN" dirty="0"/>
              <a:t>match(</a:t>
            </a:r>
            <a:r>
              <a:rPr lang="en-US" altLang="zh-CN" dirty="0" err="1"/>
              <a:t>i</a:t>
            </a:r>
            <a:r>
              <a:rPr lang="en-US" altLang="zh-CN" dirty="0"/>
              <a:t>, j) = match(i-1, j-1)</a:t>
            </a:r>
          </a:p>
          <a:p>
            <a:endParaRPr lang="en-US" altLang="zh-CN" dirty="0"/>
          </a:p>
          <a:p>
            <a:r>
              <a:rPr lang="zh-CN" altLang="en-US" b="1" dirty="0"/>
              <a:t>通配符 </a:t>
            </a:r>
            <a:r>
              <a:rPr lang="en-US" altLang="zh-CN" b="1" dirty="0"/>
              <a:t>? </a:t>
            </a:r>
            <a:r>
              <a:rPr lang="zh-CN" altLang="en-US" b="1" dirty="0"/>
              <a:t>匹配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如果 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]=′?′s[</a:t>
            </a:r>
            <a:r>
              <a:rPr lang="en-US" altLang="zh-CN" dirty="0" err="1"/>
              <a:t>i</a:t>
            </a:r>
            <a:r>
              <a:rPr lang="en-US" altLang="zh-CN" dirty="0"/>
              <a:t>] = '?' s[</a:t>
            </a:r>
            <a:r>
              <a:rPr lang="en-US" altLang="zh-CN" dirty="0" err="1"/>
              <a:t>i</a:t>
            </a:r>
            <a:r>
              <a:rPr lang="en-US" altLang="zh-CN" dirty="0"/>
              <a:t>]=′?′</a:t>
            </a:r>
            <a:r>
              <a:rPr lang="zh-CN" altLang="en-US" dirty="0"/>
              <a:t>，它可以匹配任何单个字符，同样状态转移为： </a:t>
            </a:r>
            <a:r>
              <a:rPr lang="en-US" altLang="zh-CN" dirty="0"/>
              <a:t>match(</a:t>
            </a:r>
            <a:r>
              <a:rPr lang="en-US" altLang="zh-CN" dirty="0" err="1"/>
              <a:t>i,j</a:t>
            </a:r>
            <a:r>
              <a:rPr lang="en-US" altLang="zh-CN" dirty="0"/>
              <a:t>)=match(i−1,j−1)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/>
              <a:t>通配符 * 匹配</a:t>
            </a:r>
            <a:r>
              <a:rPr lang="zh-CN" altLang="en-US" dirty="0"/>
              <a:t>：</a:t>
            </a:r>
            <a:br>
              <a:rPr lang="zh-CN" altLang="en-US" dirty="0"/>
            </a:br>
            <a:r>
              <a:rPr lang="zh-CN" altLang="en-US" dirty="0"/>
              <a:t>如果 </a:t>
            </a:r>
            <a:r>
              <a:rPr lang="en-US" altLang="zh-CN" dirty="0"/>
              <a:t>s[</a:t>
            </a:r>
            <a:r>
              <a:rPr lang="en-US" altLang="zh-CN" dirty="0" err="1"/>
              <a:t>i</a:t>
            </a:r>
            <a:r>
              <a:rPr lang="en-US" altLang="zh-CN" dirty="0"/>
              <a:t>]=′∗′s[</a:t>
            </a:r>
            <a:r>
              <a:rPr lang="en-US" altLang="zh-CN" dirty="0" err="1"/>
              <a:t>i</a:t>
            </a:r>
            <a:r>
              <a:rPr lang="en-US" altLang="zh-CN" dirty="0"/>
              <a:t>] = '*' s[</a:t>
            </a:r>
            <a:r>
              <a:rPr lang="en-US" altLang="zh-CN" dirty="0" err="1"/>
              <a:t>i</a:t>
            </a:r>
            <a:r>
              <a:rPr lang="en-US" altLang="zh-CN" dirty="0"/>
              <a:t>]=′∗′</a:t>
            </a:r>
            <a:r>
              <a:rPr lang="zh-CN" altLang="en-US" dirty="0"/>
              <a:t>，它可以匹配任意长度的字符序列，包括空串，则状态转移为：</a:t>
            </a:r>
            <a:r>
              <a:rPr lang="en-US" altLang="zh-CN" dirty="0"/>
              <a:t>match(</a:t>
            </a:r>
            <a:r>
              <a:rPr lang="en-US" altLang="zh-CN" dirty="0" err="1"/>
              <a:t>i,j</a:t>
            </a:r>
            <a:r>
              <a:rPr lang="en-US" altLang="zh-CN"/>
              <a:t>)=match(i−1,k)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461BB-BB29-447B-86E6-652C097B04C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2140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 userDrawn="1"/>
        </p:nvSpPr>
        <p:spPr>
          <a:xfrm rot="5400000">
            <a:off x="1790966" y="425408"/>
            <a:ext cx="2028376" cy="1177563"/>
          </a:xfrm>
          <a:custGeom>
            <a:avLst/>
            <a:gdLst/>
            <a:ahLst/>
            <a:cxnLst/>
            <a:rect l="l" t="t" r="r" b="b"/>
            <a:pathLst>
              <a:path w="2028376" h="1177563">
                <a:moveTo>
                  <a:pt x="0" y="1177563"/>
                </a:moveTo>
                <a:lnTo>
                  <a:pt x="0" y="0"/>
                </a:lnTo>
                <a:lnTo>
                  <a:pt x="2028376" y="0"/>
                </a:lnTo>
                <a:cubicBezTo>
                  <a:pt x="1624320" y="702037"/>
                  <a:pt x="867468" y="1174384"/>
                  <a:pt x="0" y="1177563"/>
                </a:cubicBezTo>
                <a:close/>
              </a:path>
            </a:pathLst>
          </a:custGeom>
          <a:solidFill>
            <a:srgbClr val="BF34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7"/>
          <p:cNvSpPr/>
          <p:nvPr userDrawn="1"/>
        </p:nvSpPr>
        <p:spPr>
          <a:xfrm rot="5400000">
            <a:off x="2809827" y="584110"/>
            <a:ext cx="2346109" cy="1177890"/>
          </a:xfrm>
          <a:custGeom>
            <a:avLst/>
            <a:gdLst/>
            <a:ahLst/>
            <a:cxnLst/>
            <a:rect l="l" t="t" r="r" b="b"/>
            <a:pathLst>
              <a:path w="2346109" h="1177890">
                <a:moveTo>
                  <a:pt x="0" y="1177890"/>
                </a:moveTo>
                <a:lnTo>
                  <a:pt x="0" y="0"/>
                </a:lnTo>
                <a:lnTo>
                  <a:pt x="2346109" y="0"/>
                </a:lnTo>
                <a:cubicBezTo>
                  <a:pt x="2346109" y="429552"/>
                  <a:pt x="2231144" y="832251"/>
                  <a:pt x="2028377" y="1177890"/>
                </a:cubicBezTo>
                <a:close/>
              </a:path>
            </a:pathLst>
          </a:custGeom>
          <a:solidFill>
            <a:srgbClr val="FDA90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12"/>
          <p:cNvSpPr/>
          <p:nvPr userDrawn="1"/>
        </p:nvSpPr>
        <p:spPr>
          <a:xfrm rot="5400000">
            <a:off x="5324309" y="425407"/>
            <a:ext cx="2028375" cy="1177562"/>
          </a:xfrm>
          <a:custGeom>
            <a:avLst/>
            <a:gdLst/>
            <a:ahLst/>
            <a:cxnLst/>
            <a:rect l="l" t="t" r="r" b="b"/>
            <a:pathLst>
              <a:path w="2028375" h="1177562">
                <a:moveTo>
                  <a:pt x="0" y="1177562"/>
                </a:moveTo>
                <a:lnTo>
                  <a:pt x="0" y="0"/>
                </a:lnTo>
                <a:cubicBezTo>
                  <a:pt x="867468" y="3179"/>
                  <a:pt x="1624319" y="475526"/>
                  <a:pt x="2028375" y="1177562"/>
                </a:cubicBezTo>
                <a:close/>
              </a:path>
            </a:pathLst>
          </a:custGeom>
          <a:solidFill>
            <a:srgbClr val="1A7B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13"/>
          <p:cNvSpPr/>
          <p:nvPr userDrawn="1"/>
        </p:nvSpPr>
        <p:spPr>
          <a:xfrm rot="5400000">
            <a:off x="3987408" y="584418"/>
            <a:ext cx="2346724" cy="1177890"/>
          </a:xfrm>
          <a:custGeom>
            <a:avLst/>
            <a:gdLst/>
            <a:ahLst/>
            <a:cxnLst/>
            <a:rect l="l" t="t" r="r" b="b"/>
            <a:pathLst>
              <a:path w="2346724" h="1177890">
                <a:moveTo>
                  <a:pt x="0" y="1177890"/>
                </a:moveTo>
                <a:lnTo>
                  <a:pt x="0" y="0"/>
                </a:lnTo>
                <a:lnTo>
                  <a:pt x="2028990" y="0"/>
                </a:lnTo>
                <a:cubicBezTo>
                  <a:pt x="2231759" y="345641"/>
                  <a:pt x="2346724" y="748340"/>
                  <a:pt x="2346724" y="1177890"/>
                </a:cubicBezTo>
                <a:close/>
              </a:path>
            </a:pathLst>
          </a:custGeom>
          <a:solidFill>
            <a:srgbClr val="95BC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弧形 5"/>
          <p:cNvSpPr/>
          <p:nvPr userDrawn="1"/>
        </p:nvSpPr>
        <p:spPr>
          <a:xfrm>
            <a:off x="2074528" y="-2513200"/>
            <a:ext cx="4994940" cy="4994940"/>
          </a:xfrm>
          <a:prstGeom prst="arc">
            <a:avLst>
              <a:gd name="adj1" fmla="val 3404"/>
              <a:gd name="adj2" fmla="val 10819516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 userDrawn="1"/>
        </p:nvSpPr>
        <p:spPr>
          <a:xfrm>
            <a:off x="4493240" y="2414232"/>
            <a:ext cx="157518" cy="157518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</p:spPr>
        <p:txBody>
          <a:bodyPr/>
          <a:lstStyle/>
          <a:p>
            <a:fld id="{8035C5D1-AD16-4B01-871F-DE047A6CFB67}" type="datetimeFigureOut">
              <a:rPr lang="zh-CN" altLang="en-US" smtClean="0"/>
              <a:t>2024/12/11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</p:spPr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1A7BAE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95BC49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FDA907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281524" y="0"/>
            <a:ext cx="105725" cy="721610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105725" cy="180402"/>
            <a:chOff x="281524" y="0"/>
            <a:chExt cx="105725" cy="721610"/>
          </a:xfrm>
          <a:solidFill>
            <a:srgbClr val="BF3420"/>
          </a:solidFill>
        </p:grpSpPr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>
            <a:off x="161510" y="0"/>
            <a:ext cx="225739" cy="721610"/>
            <a:chOff x="161510" y="0"/>
            <a:chExt cx="225739" cy="721610"/>
          </a:xfrm>
        </p:grpSpPr>
        <p:sp>
          <p:nvSpPr>
            <p:cNvPr id="3" name="矩形 2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矩形 3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" name="组合 6"/>
          <p:cNvGrpSpPr/>
          <p:nvPr userDrawn="1"/>
        </p:nvGrpSpPr>
        <p:grpSpPr>
          <a:xfrm rot="10800000">
            <a:off x="8801756" y="4963098"/>
            <a:ext cx="225739" cy="180402"/>
            <a:chOff x="161510" y="0"/>
            <a:chExt cx="225739" cy="721610"/>
          </a:xfrm>
        </p:grpSpPr>
        <p:sp>
          <p:nvSpPr>
            <p:cNvPr id="8" name="矩形 7"/>
            <p:cNvSpPr/>
            <p:nvPr/>
          </p:nvSpPr>
          <p:spPr>
            <a:xfrm>
              <a:off x="161510" y="0"/>
              <a:ext cx="45719" cy="721610"/>
            </a:xfrm>
            <a:prstGeom prst="rect">
              <a:avLst/>
            </a:prstGeom>
            <a:solidFill>
              <a:srgbClr val="1A7B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221517" y="0"/>
              <a:ext cx="45719" cy="721610"/>
            </a:xfrm>
            <a:prstGeom prst="rect">
              <a:avLst/>
            </a:prstGeom>
            <a:solidFill>
              <a:srgbClr val="95BC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281524" y="0"/>
              <a:ext cx="45719" cy="721610"/>
            </a:xfrm>
            <a:prstGeom prst="rect">
              <a:avLst/>
            </a:prstGeom>
            <a:solidFill>
              <a:srgbClr val="FDA9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341530" y="0"/>
              <a:ext cx="45719" cy="721610"/>
            </a:xfrm>
            <a:prstGeom prst="rect">
              <a:avLst/>
            </a:prstGeom>
            <a:solidFill>
              <a:srgbClr val="BF34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 userDrawn="1"/>
        </p:nvSpPr>
        <p:spPr>
          <a:xfrm>
            <a:off x="0" y="2706765"/>
            <a:ext cx="9144000" cy="1350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 descr="C:\Documents and Settings\yangweizhou\桌面\2.jpg"/>
          <p:cNvPicPr>
            <a:picLocks noChangeAspect="1" noChangeArrowheads="1"/>
          </p:cNvPicPr>
          <p:nvPr userDrawn="1"/>
        </p:nvPicPr>
        <p:blipFill rotWithShape="1">
          <a:blip r:embed="rId2"/>
          <a:srcRect b="20467"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</p:spPr>
      </p:pic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spd="slow">
    <p:push dir="u"/>
  </p:transition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7B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" y="2166704"/>
            <a:ext cx="9144000" cy="450051"/>
          </a:xfrm>
          <a:prstGeom prst="rect">
            <a:avLst/>
          </a:prstGeom>
          <a:solidFill>
            <a:srgbClr val="1D8A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6495" y="-1433695"/>
            <a:ext cx="2723823" cy="8093710"/>
          </a:xfrm>
          <a:prstGeom prst="rect">
            <a:avLst/>
          </a:prstGeom>
          <a:noFill/>
          <a:effectLst>
            <a:outerShdw blurRad="165100" dist="76200" dir="1200000" algn="tl" rotWithShape="0">
              <a:prstClr val="black">
                <a:alpha val="1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zh-CN" sz="52000">
                <a:solidFill>
                  <a:schemeClr val="bg1"/>
                </a:solidFill>
                <a:latin typeface="+mj-lt"/>
              </a:rPr>
              <a:t>1</a:t>
            </a:r>
            <a:endParaRPr lang="zh-CN" altLang="en-US" sz="52000">
              <a:solidFill>
                <a:schemeClr val="bg1"/>
              </a:solidFill>
              <a:latin typeface="+mj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504541" y="1397264"/>
            <a:ext cx="2252924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r"/>
            <a:r>
              <a:rPr lang="en-US" altLang="zh-CN" sz="4400">
                <a:solidFill>
                  <a:schemeClr val="bg1"/>
                </a:solidFill>
                <a:latin typeface="Impact" panose="020B0806030902050204"/>
              </a:rPr>
              <a:t>PART ONE</a:t>
            </a:r>
            <a:endParaRPr lang="zh-CN" altLang="en-US" sz="4400">
              <a:solidFill>
                <a:schemeClr val="bg1"/>
              </a:solidFill>
              <a:latin typeface="Impact" panose="020B0806030902050204"/>
            </a:endParaRPr>
          </a:p>
        </p:txBody>
      </p:sp>
      <p:pic>
        <p:nvPicPr>
          <p:cNvPr id="2" name="图片 1" descr="C:\Users\Administrator\Desktop\7.png7"/>
          <p:cNvPicPr>
            <a:picLocks noChangeAspect="1"/>
          </p:cNvPicPr>
          <p:nvPr/>
        </p:nvPicPr>
        <p:blipFill>
          <a:blip r:embed="rId2">
            <a:lum bright="36000" contrast="-6000"/>
          </a:blip>
          <a:srcRect/>
          <a:stretch>
            <a:fillRect/>
          </a:stretch>
        </p:blipFill>
        <p:spPr>
          <a:xfrm>
            <a:off x="5682615" y="3205480"/>
            <a:ext cx="3461385" cy="24472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755157" y="2202418"/>
            <a:ext cx="2570804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</a:rPr>
              <a:t>算法思路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封面-彩色"/>
          <p:cNvPicPr>
            <a:picLocks noChangeAspect="1"/>
          </p:cNvPicPr>
          <p:nvPr/>
        </p:nvPicPr>
        <p:blipFill>
          <a:blip r:embed="rId3">
            <a:lum bright="30000"/>
          </a:blip>
          <a:srcRect t="31955" r="72740" b="28015"/>
          <a:stretch>
            <a:fillRect/>
          </a:stretch>
        </p:blipFill>
        <p:spPr>
          <a:xfrm>
            <a:off x="7305040" y="3813175"/>
            <a:ext cx="2114550" cy="1303655"/>
          </a:xfrm>
          <a:prstGeom prst="rect">
            <a:avLst/>
          </a:prstGeom>
        </p:spPr>
      </p:pic>
      <p:pic>
        <p:nvPicPr>
          <p:cNvPr id="2" name="图片 1" descr="校徽-1"/>
          <p:cNvPicPr>
            <a:picLocks noChangeAspect="1"/>
          </p:cNvPicPr>
          <p:nvPr/>
        </p:nvPicPr>
        <p:blipFill>
          <a:blip r:embed="rId4">
            <a:grayscl/>
            <a:lum bright="24000"/>
          </a:blip>
          <a:stretch>
            <a:fillRect/>
          </a:stretch>
        </p:blipFill>
        <p:spPr>
          <a:xfrm>
            <a:off x="7901305" y="78105"/>
            <a:ext cx="1059815" cy="352425"/>
          </a:xfrm>
          <a:prstGeom prst="rect">
            <a:avLst/>
          </a:prstGeom>
        </p:spPr>
      </p:pic>
      <p:sp>
        <p:nvSpPr>
          <p:cNvPr id="11" name="Text Box 1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7380" y="217939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题目描述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766FE23-6655-E4D5-B5C4-C540E219563D}"/>
              </a:ext>
            </a:extLst>
          </p:cNvPr>
          <p:cNvSpPr txBox="1"/>
          <p:nvPr/>
        </p:nvSpPr>
        <p:spPr>
          <a:xfrm>
            <a:off x="467380" y="4422983"/>
            <a:ext cx="8424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本题的目标是设计一个算法，从给定的文件名集合中，找出匹配最多 </a:t>
            </a:r>
            <a:r>
              <a:rPr lang="zh-CN" altLang="en-US" sz="1400" b="1" dirty="0"/>
              <a:t>操作文件</a:t>
            </a:r>
            <a:r>
              <a:rPr lang="zh-CN" altLang="en-US" sz="1400" dirty="0"/>
              <a:t> 且不匹配 </a:t>
            </a:r>
            <a:r>
              <a:rPr lang="zh-CN" altLang="en-US" sz="1400" b="1" dirty="0"/>
              <a:t>非操作文件</a:t>
            </a:r>
            <a:r>
              <a:rPr lang="zh-CN" altLang="en-US" sz="1400" dirty="0"/>
              <a:t> 的正则表达式，并使该正则表达式的长度最短。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7286AB1-EEB6-3B54-40E7-02643C3E4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78748"/>
            <a:ext cx="5333658" cy="3998039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封面-彩色"/>
          <p:cNvPicPr>
            <a:picLocks noChangeAspect="1"/>
          </p:cNvPicPr>
          <p:nvPr/>
        </p:nvPicPr>
        <p:blipFill>
          <a:blip r:embed="rId3">
            <a:lum bright="30000"/>
          </a:blip>
          <a:srcRect t="31955" r="72740" b="28015"/>
          <a:stretch>
            <a:fillRect/>
          </a:stretch>
        </p:blipFill>
        <p:spPr>
          <a:xfrm>
            <a:off x="7305040" y="3813175"/>
            <a:ext cx="2114550" cy="1303655"/>
          </a:xfrm>
          <a:prstGeom prst="rect">
            <a:avLst/>
          </a:prstGeom>
        </p:spPr>
      </p:pic>
      <p:pic>
        <p:nvPicPr>
          <p:cNvPr id="2" name="图片 1" descr="校徽-1"/>
          <p:cNvPicPr>
            <a:picLocks noChangeAspect="1"/>
          </p:cNvPicPr>
          <p:nvPr/>
        </p:nvPicPr>
        <p:blipFill>
          <a:blip r:embed="rId4">
            <a:grayscl/>
            <a:lum bright="24000"/>
          </a:blip>
          <a:stretch>
            <a:fillRect/>
          </a:stretch>
        </p:blipFill>
        <p:spPr>
          <a:xfrm>
            <a:off x="7901305" y="78105"/>
            <a:ext cx="1059815" cy="352425"/>
          </a:xfrm>
          <a:prstGeom prst="rect">
            <a:avLst/>
          </a:prstGeom>
        </p:spPr>
      </p:pic>
      <p:sp>
        <p:nvSpPr>
          <p:cNvPr id="11" name="Text Box 1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7380" y="217939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算法思路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5FF7664-FBF6-ADE2-8180-034D3FD7D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60" y="1091499"/>
            <a:ext cx="3240360" cy="1506898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34F7CA6-C569-AAEA-6A12-FA32BD951394}"/>
              </a:ext>
            </a:extLst>
          </p:cNvPr>
          <p:cNvSpPr txBox="1"/>
          <p:nvPr/>
        </p:nvSpPr>
        <p:spPr>
          <a:xfrm>
            <a:off x="314666" y="556493"/>
            <a:ext cx="8577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1.</a:t>
            </a:r>
            <a:r>
              <a:rPr lang="zh-CN" altLang="en-US" sz="1400" dirty="0"/>
              <a:t>如何表示正则表达式的候选字符集。</a:t>
            </a:r>
            <a:endParaRPr lang="en-US" altLang="zh-CN" sz="1400" dirty="0"/>
          </a:p>
          <a:p>
            <a:r>
              <a:rPr lang="zh-CN" altLang="en-US" sz="1400" dirty="0"/>
              <a:t>通过统计操作文件名中每个位置的字符出现频率，并按频率排序，生成正则表达式时优先选择频率高的字符</a:t>
            </a:r>
            <a:endParaRPr lang="en-US" altLang="zh-CN" sz="1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7FBAC82-5427-34C7-2D22-7140B2629D98}"/>
              </a:ext>
            </a:extLst>
          </p:cNvPr>
          <p:cNvSpPr txBox="1"/>
          <p:nvPr/>
        </p:nvSpPr>
        <p:spPr>
          <a:xfrm>
            <a:off x="337408" y="2649120"/>
            <a:ext cx="783499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2.</a:t>
            </a:r>
            <a:r>
              <a:rPr lang="zh-CN" altLang="en-US" sz="1400" dirty="0"/>
              <a:t>回溯搜索。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进行状态扩展，通过三种分支（通配符 </a:t>
            </a:r>
            <a:r>
              <a:rPr lang="en-US" altLang="zh-CN" sz="1400" b="1" u="sng" dirty="0"/>
              <a:t>?</a:t>
            </a:r>
            <a:r>
              <a:rPr lang="en-US" altLang="zh-CN" sz="1400" dirty="0"/>
              <a:t> </a:t>
            </a:r>
            <a:r>
              <a:rPr lang="zh-CN" altLang="en-US" sz="1400" dirty="0"/>
              <a:t>和 </a:t>
            </a:r>
            <a:r>
              <a:rPr lang="zh-CN" altLang="en-US" sz="1400" b="1" u="sng" dirty="0"/>
              <a:t>*</a:t>
            </a:r>
            <a:r>
              <a:rPr lang="zh-CN" altLang="en-US" sz="1400" dirty="0"/>
              <a:t>，以及</a:t>
            </a:r>
            <a:r>
              <a:rPr lang="zh-CN" altLang="en-US" sz="1400" b="1" u="sng" dirty="0"/>
              <a:t>单个字符</a:t>
            </a:r>
            <a:r>
              <a:rPr lang="zh-CN" altLang="en-US" sz="1400" dirty="0"/>
              <a:t>），算法会尝试所有可能的正则表达式组合。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剪枝优化：优先尝试高频字符，减少无效搜索。如果当前正则表达式无法匹配更多操作文件或者匹配了非操作文件，停止搜索，减少无效搜索。</a:t>
            </a:r>
            <a:endParaRPr lang="en-US" altLang="zh-CN" sz="1400" dirty="0"/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zh-CN" altLang="en-US" sz="1400" dirty="0"/>
              <a:t>当找到一个更优解（匹配更多正例，或在相同匹配数下更短的正则表达式）时，会更新全局最优解。</a:t>
            </a:r>
            <a:endParaRPr lang="en-US" altLang="zh-CN" sz="1400" dirty="0"/>
          </a:p>
          <a:p>
            <a:r>
              <a:rPr lang="zh-CN" altLang="en-US" sz="1400" dirty="0"/>
              <a:t> </a:t>
            </a:r>
            <a:endParaRPr lang="en-US" altLang="zh-CN" sz="1400" dirty="0"/>
          </a:p>
        </p:txBody>
      </p:sp>
    </p:spTree>
    <p:extLst>
      <p:ext uri="{BB962C8B-B14F-4D97-AF65-F5344CB8AC3E}">
        <p14:creationId xmlns:p14="http://schemas.microsoft.com/office/powerpoint/2010/main" val="2468675762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封面-彩色"/>
          <p:cNvPicPr>
            <a:picLocks noChangeAspect="1"/>
          </p:cNvPicPr>
          <p:nvPr/>
        </p:nvPicPr>
        <p:blipFill>
          <a:blip r:embed="rId4">
            <a:lum bright="30000"/>
          </a:blip>
          <a:srcRect t="31955" r="72740" b="28015"/>
          <a:stretch>
            <a:fillRect/>
          </a:stretch>
        </p:blipFill>
        <p:spPr>
          <a:xfrm>
            <a:off x="7305040" y="3813175"/>
            <a:ext cx="2114550" cy="1303655"/>
          </a:xfrm>
          <a:prstGeom prst="rect">
            <a:avLst/>
          </a:prstGeom>
        </p:spPr>
      </p:pic>
      <p:pic>
        <p:nvPicPr>
          <p:cNvPr id="2" name="图片 1" descr="校徽-1"/>
          <p:cNvPicPr>
            <a:picLocks noChangeAspect="1"/>
          </p:cNvPicPr>
          <p:nvPr/>
        </p:nvPicPr>
        <p:blipFill>
          <a:blip r:embed="rId5">
            <a:grayscl/>
            <a:lum bright="24000"/>
          </a:blip>
          <a:stretch>
            <a:fillRect/>
          </a:stretch>
        </p:blipFill>
        <p:spPr>
          <a:xfrm>
            <a:off x="7901305" y="78105"/>
            <a:ext cx="1059815" cy="352425"/>
          </a:xfrm>
          <a:prstGeom prst="rect">
            <a:avLst/>
          </a:prstGeom>
        </p:spPr>
      </p:pic>
      <p:sp>
        <p:nvSpPr>
          <p:cNvPr id="11" name="Text Box 19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67380" y="217939"/>
            <a:ext cx="10054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算法思路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C4FA0F-4617-2DC9-BAB1-5694B66E5FD4}"/>
              </a:ext>
            </a:extLst>
          </p:cNvPr>
          <p:cNvSpPr txBox="1"/>
          <p:nvPr/>
        </p:nvSpPr>
        <p:spPr>
          <a:xfrm>
            <a:off x="395536" y="556493"/>
            <a:ext cx="781183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3.</a:t>
            </a:r>
            <a:r>
              <a:rPr lang="zh-CN" altLang="en-US" sz="1400" dirty="0"/>
              <a:t>如何利用动态规划判断当前正则表达式与文件名的匹配情况。</a:t>
            </a:r>
            <a:endParaRPr lang="en-US" altLang="zh-CN" sz="1400" dirty="0"/>
          </a:p>
          <a:p>
            <a:r>
              <a:rPr lang="zh-CN" altLang="en-US" sz="1400" b="0" i="0" dirty="0">
                <a:effectLst/>
                <a:latin typeface="D-DINExp"/>
              </a:rPr>
              <a:t>设当前考察的正规表达式为 </a:t>
            </a:r>
            <a:r>
              <a:rPr lang="en-US" altLang="zh-CN" sz="1400" b="0" i="0" dirty="0">
                <a:effectLst/>
                <a:latin typeface="KaTeX_Main"/>
              </a:rPr>
              <a:t>s</a:t>
            </a:r>
            <a:r>
              <a:rPr lang="zh-CN" altLang="en-US" sz="1400" b="0" i="0" dirty="0">
                <a:effectLst/>
                <a:latin typeface="D-DINExp"/>
              </a:rPr>
              <a:t>，当前期考察的文件为 </a:t>
            </a:r>
            <a:r>
              <a:rPr lang="en-US" altLang="zh-CN" sz="1400" b="0" i="0" dirty="0">
                <a:effectLst/>
                <a:latin typeface="KaTeX_Main"/>
              </a:rPr>
              <a:t>f</a:t>
            </a:r>
            <a:r>
              <a:rPr lang="zh-CN" altLang="en-US" sz="1400" b="0" i="0" dirty="0">
                <a:effectLst/>
                <a:latin typeface="D-DINExp"/>
              </a:rPr>
              <a:t>。用 </a:t>
            </a:r>
            <a:r>
              <a:rPr lang="en-US" altLang="zh-CN" sz="1400" b="0" i="0" dirty="0">
                <a:effectLst/>
                <a:latin typeface="KaTeX_Main"/>
              </a:rPr>
              <a:t>match(</a:t>
            </a:r>
            <a:r>
              <a:rPr lang="en-US" altLang="zh-CN" sz="1400" b="0" i="0" dirty="0" err="1">
                <a:effectLst/>
                <a:latin typeface="KaTeX_Main"/>
              </a:rPr>
              <a:t>i,j</a:t>
            </a:r>
            <a:r>
              <a:rPr lang="en-US" altLang="zh-CN" sz="1400" b="0" i="0" dirty="0">
                <a:effectLst/>
                <a:latin typeface="KaTeX_Main"/>
              </a:rPr>
              <a:t>)</a:t>
            </a:r>
            <a:r>
              <a:rPr lang="en-US" altLang="zh-CN" sz="1400" i="1" dirty="0">
                <a:latin typeface="KaTeX_Math"/>
              </a:rPr>
              <a:t> </a:t>
            </a:r>
            <a:r>
              <a:rPr lang="zh-CN" altLang="en-US" sz="1400" b="0" i="0" dirty="0">
                <a:effectLst/>
                <a:latin typeface="D-DINExp"/>
              </a:rPr>
              <a:t>表示 </a:t>
            </a:r>
            <a:r>
              <a:rPr lang="en-US" altLang="zh-CN" sz="1400" b="0" i="0" dirty="0">
                <a:effectLst/>
                <a:latin typeface="KaTeX_Main"/>
              </a:rPr>
              <a:t>s[1</a:t>
            </a:r>
            <a:r>
              <a:rPr lang="en-US" altLang="zh-CN" sz="1400" dirty="0">
                <a:latin typeface="KaTeX_Main"/>
              </a:rPr>
              <a:t>:</a:t>
            </a:r>
            <a:r>
              <a:rPr lang="en-US" altLang="zh-CN" sz="1400" b="0" i="0" dirty="0">
                <a:effectLst/>
                <a:latin typeface="KaTeX_Main"/>
              </a:rPr>
              <a:t>i]</a:t>
            </a:r>
            <a:r>
              <a:rPr lang="en-US" altLang="zh-CN" sz="1400" i="1" dirty="0">
                <a:latin typeface="KaTeX_Math"/>
              </a:rPr>
              <a:t> </a:t>
            </a:r>
            <a:r>
              <a:rPr lang="zh-CN" altLang="en-US" sz="1400" b="0" i="0" dirty="0">
                <a:effectLst/>
                <a:latin typeface="D-DINExp"/>
              </a:rPr>
              <a:t>与 </a:t>
            </a:r>
            <a:r>
              <a:rPr lang="en-US" altLang="zh-CN" sz="1400" b="0" i="0" dirty="0">
                <a:effectLst/>
                <a:latin typeface="KaTeX_Main"/>
              </a:rPr>
              <a:t>f[1:j]</a:t>
            </a:r>
            <a:r>
              <a:rPr lang="en-US" altLang="zh-CN" sz="1400" b="0" i="1" dirty="0">
                <a:effectLst/>
                <a:latin typeface="KaTeX_Math"/>
              </a:rPr>
              <a:t> </a:t>
            </a:r>
            <a:r>
              <a:rPr lang="en-US" altLang="zh-CN" sz="1400" b="0" i="0" dirty="0">
                <a:effectLst/>
                <a:latin typeface="D-DINExp"/>
              </a:rPr>
              <a:t> </a:t>
            </a:r>
            <a:r>
              <a:rPr lang="zh-CN" altLang="en-US" sz="1400" b="0" i="0" dirty="0">
                <a:effectLst/>
                <a:latin typeface="D-DINExp"/>
              </a:rPr>
              <a:t>的匹配情况。当 </a:t>
            </a:r>
            <a:r>
              <a:rPr lang="en-US" altLang="zh-CN" sz="1400" b="0" i="0" dirty="0">
                <a:effectLst/>
                <a:latin typeface="KaTeX_Main"/>
              </a:rPr>
              <a:t> s[1</a:t>
            </a:r>
            <a:r>
              <a:rPr lang="en-US" altLang="zh-CN" sz="1400" dirty="0">
                <a:latin typeface="KaTeX_Main"/>
              </a:rPr>
              <a:t>:</a:t>
            </a:r>
            <a:r>
              <a:rPr lang="en-US" altLang="zh-CN" sz="1400" b="0" i="0" dirty="0">
                <a:effectLst/>
                <a:latin typeface="KaTeX_Main"/>
              </a:rPr>
              <a:t>i] </a:t>
            </a:r>
            <a:r>
              <a:rPr lang="en-US" altLang="zh-CN" sz="1400" b="0" i="0" dirty="0">
                <a:effectLst/>
                <a:latin typeface="D-DINExp"/>
              </a:rPr>
              <a:t> </a:t>
            </a:r>
            <a:r>
              <a:rPr lang="zh-CN" altLang="en-US" sz="1400" b="0" i="0" dirty="0">
                <a:effectLst/>
                <a:latin typeface="D-DINExp"/>
              </a:rPr>
              <a:t>能匹配 </a:t>
            </a:r>
            <a:r>
              <a:rPr lang="en-US" altLang="zh-CN" sz="1400" b="0" i="0" dirty="0">
                <a:effectLst/>
                <a:latin typeface="KaTeX_Main"/>
              </a:rPr>
              <a:t> f[1:j] </a:t>
            </a:r>
            <a:r>
              <a:rPr lang="zh-CN" altLang="en-US" sz="1400" b="0" i="0" dirty="0">
                <a:effectLst/>
                <a:latin typeface="D-DINExp"/>
              </a:rPr>
              <a:t>时，</a:t>
            </a:r>
            <a:r>
              <a:rPr lang="en-US" altLang="zh-CN" sz="1400" b="0" i="0" dirty="0">
                <a:effectLst/>
                <a:latin typeface="KaTeX_Main"/>
              </a:rPr>
              <a:t>match(</a:t>
            </a:r>
            <a:r>
              <a:rPr lang="en-US" altLang="zh-CN" sz="1400" b="0" i="0" dirty="0" err="1">
                <a:effectLst/>
                <a:latin typeface="KaTeX_Main"/>
              </a:rPr>
              <a:t>i,j</a:t>
            </a:r>
            <a:r>
              <a:rPr lang="en-US" altLang="zh-CN" sz="1400" b="0" i="0" dirty="0">
                <a:effectLst/>
                <a:latin typeface="KaTeX_Main"/>
              </a:rPr>
              <a:t>)=1</a:t>
            </a:r>
            <a:r>
              <a:rPr lang="zh-CN" altLang="en-US" sz="1400" dirty="0">
                <a:latin typeface="D-DINExp"/>
              </a:rPr>
              <a:t>，</a:t>
            </a:r>
            <a:r>
              <a:rPr lang="zh-CN" altLang="en-US" sz="1400" b="0" i="0" dirty="0">
                <a:effectLst/>
                <a:latin typeface="D-DINExp"/>
              </a:rPr>
              <a:t>可用下面的递归式计算 </a:t>
            </a:r>
            <a:r>
              <a:rPr lang="en-US" altLang="zh-CN" sz="1400" b="0" i="0" dirty="0">
                <a:effectLst/>
                <a:latin typeface="KaTeX_Main"/>
              </a:rPr>
              <a:t>match(</a:t>
            </a:r>
            <a:r>
              <a:rPr lang="en-US" altLang="zh-CN" sz="1400" b="0" i="0" dirty="0" err="1">
                <a:effectLst/>
                <a:latin typeface="KaTeX_Main"/>
              </a:rPr>
              <a:t>i,j</a:t>
            </a:r>
            <a:r>
              <a:rPr lang="en-US" altLang="zh-CN" sz="1400" b="0" i="0" dirty="0">
                <a:effectLst/>
                <a:latin typeface="KaTeX_Main"/>
              </a:rPr>
              <a:t>)</a:t>
            </a:r>
            <a:r>
              <a:rPr lang="en-US" altLang="zh-CN" sz="1400" b="0" i="1" dirty="0">
                <a:effectLst/>
                <a:latin typeface="KaTeX_Math"/>
              </a:rPr>
              <a:t> </a:t>
            </a:r>
            <a:r>
              <a:rPr lang="zh-CN" altLang="en-US" sz="1400" b="0" i="0" dirty="0">
                <a:effectLst/>
                <a:latin typeface="D-DINExp"/>
              </a:rPr>
              <a:t>。</a:t>
            </a:r>
            <a:endParaRPr lang="en-US" altLang="zh-CN" sz="1400" b="0" i="0" dirty="0">
              <a:effectLst/>
              <a:latin typeface="D-DINExp"/>
            </a:endParaRPr>
          </a:p>
          <a:p>
            <a:endParaRPr lang="en-US" altLang="zh-CN" sz="1400" dirty="0">
              <a:latin typeface="D-DINExp"/>
            </a:endParaRPr>
          </a:p>
          <a:p>
            <a:endParaRPr lang="en-US" altLang="zh-CN" sz="1400" dirty="0">
              <a:latin typeface="D-DINExp"/>
            </a:endParaRPr>
          </a:p>
          <a:p>
            <a:endParaRPr lang="en-US" altLang="zh-CN" sz="1400" dirty="0">
              <a:latin typeface="D-DINExp"/>
            </a:endParaRPr>
          </a:p>
          <a:p>
            <a:endParaRPr lang="en-US" altLang="zh-CN" sz="1400" dirty="0">
              <a:latin typeface="D-DINExp"/>
            </a:endParaRPr>
          </a:p>
          <a:p>
            <a:endParaRPr lang="en-US" altLang="zh-CN" sz="1400" dirty="0">
              <a:latin typeface="D-DINExp"/>
            </a:endParaRPr>
          </a:p>
          <a:p>
            <a:endParaRPr lang="en-US" altLang="zh-CN" sz="1400" dirty="0">
              <a:latin typeface="D-DINExp"/>
            </a:endParaRPr>
          </a:p>
          <a:p>
            <a:r>
              <a:rPr lang="zh-CN" altLang="en-US" sz="1400" b="0" i="0" dirty="0">
                <a:effectLst/>
                <a:latin typeface="D-DINExp"/>
              </a:rPr>
              <a:t>否则 </a:t>
            </a:r>
            <a:r>
              <a:rPr lang="en-US" altLang="zh-CN" sz="1400" b="0" i="0" dirty="0">
                <a:effectLst/>
                <a:latin typeface="KaTeX_Main"/>
              </a:rPr>
              <a:t>match(</a:t>
            </a:r>
            <a:r>
              <a:rPr lang="en-US" altLang="zh-CN" sz="1400" b="0" i="0" dirty="0" err="1">
                <a:effectLst/>
                <a:latin typeface="KaTeX_Main"/>
              </a:rPr>
              <a:t>i,j</a:t>
            </a:r>
            <a:r>
              <a:rPr lang="en-US" altLang="zh-CN" sz="1400" b="0" i="0" dirty="0">
                <a:effectLst/>
                <a:latin typeface="KaTeX_Main"/>
              </a:rPr>
              <a:t>)=0</a:t>
            </a:r>
            <a:endParaRPr lang="zh-CN" altLang="en-US" sz="1400" dirty="0"/>
          </a:p>
          <a:p>
            <a:endParaRPr lang="zh-CN" altLang="en-US" sz="1400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80BD74B9-D4BB-12A4-1BC4-93266E164D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536" y="1311349"/>
            <a:ext cx="44577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167746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JhODM0ODY5YjIxMzQ3ODM2MzBiYjAxMTdmOWNlNz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常用字体2">
      <a:majorFont>
        <a:latin typeface="Impact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1A7BAE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442</Words>
  <Application>Microsoft Office PowerPoint</Application>
  <PresentationFormat>全屏显示(16:9)</PresentationFormat>
  <Paragraphs>30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D-DINExp</vt:lpstr>
      <vt:lpstr>KaTeX_Main</vt:lpstr>
      <vt:lpstr>KaTeX_Math</vt:lpstr>
      <vt:lpstr>微软雅黑</vt:lpstr>
      <vt:lpstr>Arial</vt:lpstr>
      <vt:lpstr>Calibri</vt:lpstr>
      <vt:lpstr>Impact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subject>哎呀小小草</dc:subject>
  <dc:creator>哎呀小小草</dc:creator>
  <dc:description>https://800sucai.taobao.com</dc:description>
  <cp:lastModifiedBy>zhiyao 刘</cp:lastModifiedBy>
  <cp:revision>667</cp:revision>
  <dcterms:created xsi:type="dcterms:W3CDTF">2016-08-02T04:08:00Z</dcterms:created>
  <dcterms:modified xsi:type="dcterms:W3CDTF">2024-12-11T12:57:45Z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77059E7EFB994F78B4677774F6893288_12</vt:lpwstr>
  </property>
</Properties>
</file>