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8" r:id="rId4"/>
    <p:sldId id="257" r:id="rId5"/>
    <p:sldId id="260" r:id="rId6"/>
    <p:sldId id="293" r:id="rId7"/>
    <p:sldId id="261" r:id="rId8"/>
    <p:sldId id="294" r:id="rId9"/>
    <p:sldId id="288" r:id="rId10"/>
    <p:sldId id="306" r:id="rId11"/>
    <p:sldId id="320" r:id="rId12"/>
    <p:sldId id="331" r:id="rId13"/>
    <p:sldId id="346" r:id="rId14"/>
    <p:sldId id="295" r:id="rId15"/>
    <p:sldId id="333" r:id="rId16"/>
    <p:sldId id="296" r:id="rId17"/>
    <p:sldId id="297" r:id="rId18"/>
    <p:sldId id="334" r:id="rId19"/>
    <p:sldId id="298" r:id="rId20"/>
    <p:sldId id="299" r:id="rId21"/>
    <p:sldId id="301" r:id="rId22"/>
    <p:sldId id="309" r:id="rId23"/>
    <p:sldId id="311" r:id="rId24"/>
    <p:sldId id="336" r:id="rId25"/>
    <p:sldId id="312" r:id="rId26"/>
    <p:sldId id="302" r:id="rId27"/>
    <p:sldId id="303" r:id="rId28"/>
    <p:sldId id="304" r:id="rId29"/>
    <p:sldId id="307" r:id="rId30"/>
    <p:sldId id="319" r:id="rId31"/>
    <p:sldId id="322" r:id="rId32"/>
    <p:sldId id="321" r:id="rId33"/>
    <p:sldId id="330" r:id="rId34"/>
    <p:sldId id="289" r:id="rId35"/>
    <p:sldId id="315" r:id="rId36"/>
    <p:sldId id="338" r:id="rId37"/>
    <p:sldId id="337" r:id="rId38"/>
    <p:sldId id="339" r:id="rId39"/>
    <p:sldId id="313" r:id="rId40"/>
    <p:sldId id="340" r:id="rId41"/>
    <p:sldId id="323" r:id="rId42"/>
    <p:sldId id="341" r:id="rId43"/>
    <p:sldId id="342" r:id="rId44"/>
    <p:sldId id="290" r:id="rId45"/>
    <p:sldId id="325" r:id="rId46"/>
    <p:sldId id="347" r:id="rId47"/>
    <p:sldId id="327" r:id="rId48"/>
    <p:sldId id="328" r:id="rId49"/>
    <p:sldId id="344" r:id="rId50"/>
    <p:sldId id="345" r:id="rId51"/>
    <p:sldId id="291" r:id="rId52"/>
    <p:sldId id="316" r:id="rId53"/>
    <p:sldId id="292" r:id="rId54"/>
    <p:sldId id="317" r:id="rId55"/>
    <p:sldId id="27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14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2023/8/10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  <a:t>‹#›</a:t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6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3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2023/8/10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aza-zt/p/15303003.htm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victorique/p/8480093.html" TargetMode="Externa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hyperlink" Target="https://www.cnblogs.com/zaza-zt/p/15419181.html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4272423" y="2756776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字符串基础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3656076" y="3669950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                         21</a:t>
            </a:r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软件  贺英达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L'p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jodg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brx'uh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khuh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Brx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glvfryhuhg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wkh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vhfuhw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Frqjudwxodwlrqv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fdq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, L 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wklqn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fdq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ehfrph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yhub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jrrg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iulhqgv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3656076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7303229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54D9B-AF4F-4A51-2F47-E8E40EA5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77" y="2520054"/>
            <a:ext cx="9265126" cy="9271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1504351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 </a:t>
            </a:r>
            <a:r>
              <a:rPr lang="en-US" altLang="zh-CN" sz="2400" dirty="0"/>
              <a:t>P3370 【</a:t>
            </a:r>
            <a:r>
              <a:rPr lang="zh-CN" altLang="en-US" sz="2400" dirty="0"/>
              <a:t>模板</a:t>
            </a:r>
            <a:r>
              <a:rPr lang="en-US" altLang="zh-CN" sz="2400" dirty="0"/>
              <a:t>】</a:t>
            </a:r>
            <a:r>
              <a:rPr lang="zh-CN" altLang="en-US" sz="2400" dirty="0"/>
              <a:t>字符串哈希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5A2EF6-7D22-A51B-3D96-24AE5BE82CE0}"/>
              </a:ext>
            </a:extLst>
          </p:cNvPr>
          <p:cNvSpPr txBox="1"/>
          <p:nvPr/>
        </p:nvSpPr>
        <p:spPr>
          <a:xfrm>
            <a:off x="7121930" y="4792990"/>
            <a:ext cx="282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N=1e4 ,M=1e3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366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5A2EF6-7D22-A51B-3D96-24AE5BE82CE0}"/>
              </a:ext>
            </a:extLst>
          </p:cNvPr>
          <p:cNvSpPr txBox="1"/>
          <p:nvPr/>
        </p:nvSpPr>
        <p:spPr>
          <a:xfrm>
            <a:off x="2275610" y="1962175"/>
            <a:ext cx="282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N=1e4 ,M=1e3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5E421-CE4B-D9CA-52A9-5B2417C30559}"/>
              </a:ext>
            </a:extLst>
          </p:cNvPr>
          <p:cNvSpPr txBox="1"/>
          <p:nvPr/>
        </p:nvSpPr>
        <p:spPr>
          <a:xfrm>
            <a:off x="2275610" y="3167390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直接</a:t>
            </a:r>
            <a:r>
              <a:rPr lang="en-US" altLang="zh-CN" sz="2800" dirty="0"/>
              <a:t>hash</a:t>
            </a:r>
            <a:r>
              <a:rPr lang="zh-CN" altLang="en-US" sz="2800" dirty="0"/>
              <a:t>，</a:t>
            </a:r>
            <a:r>
              <a:rPr lang="en-US" altLang="zh-CN" sz="2800" dirty="0"/>
              <a:t> n^2</a:t>
            </a:r>
            <a:r>
              <a:rPr lang="zh-CN" altLang="en-US" sz="2800" dirty="0"/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13412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5A2EF6-7D22-A51B-3D96-24AE5BE82CE0}"/>
              </a:ext>
            </a:extLst>
          </p:cNvPr>
          <p:cNvSpPr txBox="1"/>
          <p:nvPr/>
        </p:nvSpPr>
        <p:spPr>
          <a:xfrm>
            <a:off x="2275610" y="1962175"/>
            <a:ext cx="282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N=1e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en-US" altLang="zh-CN" sz="2800" dirty="0"/>
              <a:t> ,M=1e3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5E421-CE4B-D9CA-52A9-5B2417C30559}"/>
              </a:ext>
            </a:extLst>
          </p:cNvPr>
          <p:cNvSpPr txBox="1"/>
          <p:nvPr/>
        </p:nvSpPr>
        <p:spPr>
          <a:xfrm>
            <a:off x="2275610" y="3167390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直接</a:t>
            </a:r>
            <a:r>
              <a:rPr lang="en-US" altLang="zh-CN" sz="2800" dirty="0"/>
              <a:t>hash</a:t>
            </a:r>
            <a:r>
              <a:rPr lang="zh-CN" altLang="en-US" sz="2800" dirty="0"/>
              <a:t>，</a:t>
            </a:r>
            <a:r>
              <a:rPr lang="en-US" altLang="zh-CN" sz="2800" dirty="0"/>
              <a:t> </a:t>
            </a:r>
            <a:r>
              <a:rPr lang="zh-CN" altLang="en-US" sz="2800" dirty="0"/>
              <a:t>存入</a:t>
            </a:r>
            <a:r>
              <a:rPr lang="en-US" altLang="zh-CN" sz="2800" dirty="0"/>
              <a:t>map</a:t>
            </a:r>
            <a:r>
              <a:rPr lang="zh-CN" altLang="en-US" sz="2800" dirty="0"/>
              <a:t>或者</a:t>
            </a:r>
            <a:r>
              <a:rPr lang="en-US" altLang="zh-CN" sz="2800" dirty="0"/>
              <a:t>set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9E6F41-9DE3-E236-6E9C-06E99FE14564}"/>
              </a:ext>
            </a:extLst>
          </p:cNvPr>
          <p:cNvSpPr txBox="1"/>
          <p:nvPr/>
        </p:nvSpPr>
        <p:spPr>
          <a:xfrm>
            <a:off x="2275610" y="4952556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Mod=998244353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48785-07D6-FF65-4D5B-7A44F0A94160}"/>
              </a:ext>
            </a:extLst>
          </p:cNvPr>
          <p:cNvSpPr txBox="1"/>
          <p:nvPr/>
        </p:nvSpPr>
        <p:spPr>
          <a:xfrm>
            <a:off x="2275610" y="4218748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Map&lt;</a:t>
            </a:r>
            <a:r>
              <a:rPr lang="en-US" altLang="zh-CN" sz="2800" dirty="0" err="1"/>
              <a:t>hashval,num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882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D16C92-D7BB-E151-3B8D-AA0A7F2A43BC}"/>
              </a:ext>
            </a:extLst>
          </p:cNvPr>
          <p:cNvSpPr txBox="1"/>
          <p:nvPr/>
        </p:nvSpPr>
        <p:spPr>
          <a:xfrm>
            <a:off x="2110779" y="866017"/>
            <a:ext cx="81152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给定</a:t>
            </a:r>
            <a:r>
              <a:rPr lang="en-US" altLang="zh-CN" sz="2800" b="0" i="0" dirty="0">
                <a:effectLst/>
                <a:latin typeface="-apple-system"/>
              </a:rPr>
              <a:t>n</a:t>
            </a:r>
            <a:r>
              <a:rPr lang="zh-CN" altLang="en-US" sz="2800" dirty="0">
                <a:latin typeface="-apple-system"/>
              </a:rPr>
              <a:t>个字符串，长度为</a:t>
            </a:r>
            <a:r>
              <a:rPr lang="en-US" altLang="zh-CN" sz="2800" dirty="0">
                <a:latin typeface="-apple-system"/>
              </a:rPr>
              <a:t>L</a:t>
            </a:r>
          </a:p>
          <a:p>
            <a:endParaRPr lang="en-US" altLang="zh-CN" sz="2800" b="0" i="0" dirty="0">
              <a:effectLst/>
              <a:latin typeface="-apple-system"/>
            </a:endParaRPr>
          </a:p>
          <a:p>
            <a:r>
              <a:rPr lang="en-US" altLang="zh-CN" sz="2800" b="0" i="0" dirty="0">
                <a:effectLst/>
                <a:latin typeface="-apple-system"/>
              </a:rPr>
              <a:t> </a:t>
            </a:r>
            <a:r>
              <a:rPr lang="zh-CN" altLang="en-US" sz="2800" b="0" i="0" dirty="0">
                <a:effectLst/>
                <a:latin typeface="-apple-system"/>
              </a:rPr>
              <a:t>定义：若两个账户名称是相似的，当且仅当这两个</a:t>
            </a:r>
            <a:endParaRPr lang="en-US" altLang="zh-CN" sz="2800" b="0" i="0" dirty="0">
              <a:effectLst/>
              <a:latin typeface="-apple-system"/>
            </a:endParaRPr>
          </a:p>
          <a:p>
            <a:r>
              <a:rPr lang="zh-CN" altLang="en-US" sz="2800" b="0" i="0" dirty="0">
                <a:effectLst/>
                <a:latin typeface="-apple-system"/>
              </a:rPr>
              <a:t>字符串等长且恰好只有一位不同</a:t>
            </a:r>
            <a:endParaRPr lang="en-US" altLang="zh-CN" sz="2800" b="0" i="0" dirty="0">
              <a:effectLst/>
              <a:latin typeface="-apple-system"/>
            </a:endParaRPr>
          </a:p>
          <a:p>
            <a:endParaRPr lang="en-US" altLang="zh-CN" sz="2800" dirty="0">
              <a:latin typeface="-apple-system"/>
            </a:endParaRPr>
          </a:p>
          <a:p>
            <a:r>
              <a:rPr lang="zh-CN" altLang="en-US" sz="2800" dirty="0">
                <a:latin typeface="-apple-system"/>
              </a:rPr>
              <a:t>求：</a:t>
            </a:r>
            <a:r>
              <a:rPr lang="zh-CN" altLang="en-US" sz="2800" b="0" i="0" dirty="0">
                <a:effectLst/>
                <a:latin typeface="-apple-system"/>
              </a:rPr>
              <a:t>共有多少对相似的字符串（保证任意两个字符串不一样）</a:t>
            </a:r>
            <a:endParaRPr lang="en-US" altLang="zh-CN" sz="2800" b="0" i="0" dirty="0">
              <a:effectLst/>
              <a:latin typeface="-apple-system"/>
            </a:endParaRPr>
          </a:p>
          <a:p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输入：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	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输出：</a:t>
            </a:r>
            <a:endParaRPr lang="en-US" altLang="zh-CN" sz="2800" dirty="0">
              <a:latin typeface="Arial Unicode MS"/>
              <a:ea typeface="Courier New" panose="02070309020205020404" pitchFamily="49" charset="0"/>
            </a:endParaRP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 3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Fax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		2</a:t>
            </a:r>
          </a:p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fax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f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8F9A4-CF73-017F-1500-9C84862884FD}"/>
              </a:ext>
            </a:extLst>
          </p:cNvPr>
          <p:cNvSpPr txBox="1"/>
          <p:nvPr/>
        </p:nvSpPr>
        <p:spPr>
          <a:xfrm>
            <a:off x="6888096" y="4716046"/>
            <a:ext cx="8115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N&lt;=30000,L&lt;=200</a:t>
            </a:r>
          </a:p>
        </p:txBody>
      </p:sp>
    </p:spTree>
    <p:extLst>
      <p:ext uri="{BB962C8B-B14F-4D97-AF65-F5344CB8AC3E}">
        <p14:creationId xmlns:p14="http://schemas.microsoft.com/office/powerpoint/2010/main" val="29134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016D7C-08FF-776A-ED4D-EB6C098986D5}"/>
              </a:ext>
            </a:extLst>
          </p:cNvPr>
          <p:cNvSpPr txBox="1"/>
          <p:nvPr/>
        </p:nvSpPr>
        <p:spPr>
          <a:xfrm>
            <a:off x="1686971" y="2130723"/>
            <a:ext cx="88135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对每一个从前往后、从后往前</a:t>
            </a:r>
            <a:r>
              <a:rPr lang="en-US" altLang="zh-CN" sz="2800" dirty="0"/>
              <a:t>hash</a:t>
            </a:r>
            <a:r>
              <a:rPr lang="zh-CN" altLang="en-US" sz="2800" dirty="0"/>
              <a:t>一遍</a:t>
            </a:r>
            <a:endParaRPr lang="en-US" altLang="zh-CN" sz="2800" dirty="0"/>
          </a:p>
          <a:p>
            <a:r>
              <a:rPr lang="zh-CN" altLang="en-US" sz="2800" dirty="0"/>
              <a:t>排序后，相邻比较</a:t>
            </a:r>
            <a:endParaRPr lang="en-US" altLang="zh-CN" sz="2800" dirty="0"/>
          </a:p>
          <a:p>
            <a:r>
              <a:rPr lang="en-US" altLang="zh-CN" sz="2800" b="0" i="1" dirty="0">
                <a:effectLst/>
                <a:latin typeface="KaTeX_Math"/>
              </a:rPr>
              <a:t>O</a:t>
            </a:r>
            <a:r>
              <a:rPr lang="en-US" altLang="zh-CN" sz="2800" b="0" i="0" dirty="0">
                <a:effectLst/>
                <a:latin typeface="KaTeX_Main"/>
              </a:rPr>
              <a:t>(L*</a:t>
            </a:r>
            <a:r>
              <a:rPr lang="en-US" altLang="zh-CN" sz="2800" b="0" i="1" dirty="0" err="1">
                <a:effectLst/>
                <a:latin typeface="KaTeX_Math"/>
              </a:rPr>
              <a:t>n</a:t>
            </a:r>
            <a:r>
              <a:rPr lang="en-US" altLang="zh-CN" sz="2800" b="0" i="0" dirty="0" err="1">
                <a:effectLst/>
                <a:latin typeface="KaTeX_Main"/>
              </a:rPr>
              <a:t>log</a:t>
            </a:r>
            <a:r>
              <a:rPr lang="en-US" altLang="zh-CN" sz="2800" b="0" i="1" dirty="0" err="1">
                <a:effectLst/>
                <a:latin typeface="KaTeX_Math"/>
              </a:rPr>
              <a:t>n</a:t>
            </a:r>
            <a:r>
              <a:rPr lang="en-US" altLang="zh-CN" sz="2800" b="0" i="0" dirty="0">
                <a:effectLst/>
                <a:latin typeface="KaTeX_Main"/>
              </a:rPr>
              <a:t>)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21177-90AF-57A1-D762-C75554382F61}"/>
              </a:ext>
            </a:extLst>
          </p:cNvPr>
          <p:cNvSpPr txBox="1"/>
          <p:nvPr/>
        </p:nvSpPr>
        <p:spPr>
          <a:xfrm>
            <a:off x="6888096" y="4716046"/>
            <a:ext cx="8115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N&lt;=30000,L&lt;=200</a:t>
            </a:r>
          </a:p>
        </p:txBody>
      </p:sp>
    </p:spTree>
    <p:extLst>
      <p:ext uri="{BB962C8B-B14F-4D97-AF65-F5344CB8AC3E}">
        <p14:creationId xmlns:p14="http://schemas.microsoft.com/office/powerpoint/2010/main" val="32888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With Friends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366801" y="3235264"/>
            <a:ext cx="15536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03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9A272E-3F35-BDB8-A062-51478A8A24C9}"/>
              </a:ext>
            </a:extLst>
          </p:cNvPr>
          <p:cNvSpPr txBox="1"/>
          <p:nvPr/>
        </p:nvSpPr>
        <p:spPr>
          <a:xfrm>
            <a:off x="1248199" y="2388954"/>
            <a:ext cx="4354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给定两个字符串</a:t>
            </a:r>
            <a:r>
              <a:rPr lang="en-US" altLang="zh-CN" sz="2800" dirty="0"/>
              <a:t>str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ptr</a:t>
            </a:r>
            <a:endParaRPr lang="en-US" altLang="zh-CN" sz="2800" dirty="0"/>
          </a:p>
          <a:p>
            <a:r>
              <a:rPr lang="zh-CN" altLang="en-US" sz="2800" dirty="0"/>
              <a:t>如何判断</a:t>
            </a:r>
            <a:r>
              <a:rPr lang="en-US" altLang="zh-CN" sz="2800" dirty="0"/>
              <a:t>str</a:t>
            </a:r>
            <a:r>
              <a:rPr lang="zh-CN" altLang="en-US" sz="2800" dirty="0"/>
              <a:t>中是否含有</a:t>
            </a:r>
            <a:r>
              <a:rPr lang="en-US" altLang="zh-CN" sz="2800" dirty="0" err="1"/>
              <a:t>ptr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B043F-BFD2-5C8B-B99E-1F3FF8E949FE}"/>
              </a:ext>
            </a:extLst>
          </p:cNvPr>
          <p:cNvSpPr txBox="1"/>
          <p:nvPr/>
        </p:nvSpPr>
        <p:spPr>
          <a:xfrm>
            <a:off x="6465312" y="238895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aaaaaab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aaab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F169C-4719-2BC5-54F9-F50BD7FD65DE}"/>
              </a:ext>
            </a:extLst>
          </p:cNvPr>
          <p:cNvSpPr txBox="1"/>
          <p:nvPr/>
        </p:nvSpPr>
        <p:spPr>
          <a:xfrm>
            <a:off x="2609111" y="4405528"/>
            <a:ext cx="612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一种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）的单字符串匹配算法</a:t>
            </a:r>
          </a:p>
        </p:txBody>
      </p:sp>
    </p:spTree>
    <p:extLst>
      <p:ext uri="{BB962C8B-B14F-4D97-AF65-F5344CB8AC3E}">
        <p14:creationId xmlns:p14="http://schemas.microsoft.com/office/powerpoint/2010/main" val="29678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2052" name="Picture 4" descr="动图">
            <a:extLst>
              <a:ext uri="{FF2B5EF4-FFF2-40B4-BE49-F238E27FC236}">
                <a16:creationId xmlns:a16="http://schemas.microsoft.com/office/drawing/2014/main" id="{B4DB4F28-3BCC-8C76-F1D9-17CA0B33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21" y="3429000"/>
            <a:ext cx="3821724" cy="21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动图">
            <a:extLst>
              <a:ext uri="{FF2B5EF4-FFF2-40B4-BE49-F238E27FC236}">
                <a16:creationId xmlns:a16="http://schemas.microsoft.com/office/drawing/2014/main" id="{CD957393-AC83-5127-2D03-969400C32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23" y="3429000"/>
            <a:ext cx="4092658" cy="23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3B043F-BFD2-5C8B-B99E-1F3FF8E949FE}"/>
              </a:ext>
            </a:extLst>
          </p:cNvPr>
          <p:cNvSpPr txBox="1"/>
          <p:nvPr/>
        </p:nvSpPr>
        <p:spPr>
          <a:xfrm>
            <a:off x="1386236" y="176012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aaaaaab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aaab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7B1767-E70C-F2CB-9599-E9E91BD81084}"/>
              </a:ext>
            </a:extLst>
          </p:cNvPr>
          <p:cNvSpPr txBox="1"/>
          <p:nvPr/>
        </p:nvSpPr>
        <p:spPr>
          <a:xfrm>
            <a:off x="6995621" y="176012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aaacaaab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aaab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78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C4D34D-204E-BBAC-EC7A-51919B9EEAEF}"/>
              </a:ext>
            </a:extLst>
          </p:cNvPr>
          <p:cNvSpPr txBox="1"/>
          <p:nvPr/>
        </p:nvSpPr>
        <p:spPr>
          <a:xfrm>
            <a:off x="1395046" y="1702749"/>
            <a:ext cx="9253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/>
                <a:ea typeface="微软雅黑"/>
              </a:rPr>
              <a:t>定义nex[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  <a:ea typeface="微软雅黑"/>
              </a:rPr>
              <a:t>]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[1…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]</a:t>
            </a:r>
            <a:r>
              <a:rPr lang="zh-CN" altLang="en-US" sz="2800" dirty="0">
                <a:solidFill>
                  <a:prstClr val="black"/>
                </a:solidFill>
                <a:latin typeface="微软雅黑"/>
                <a:ea typeface="微软雅黑"/>
              </a:rPr>
              <a:t>的前缀与其后缀的最长匹配长度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9907B2-7E78-93DC-D5A1-696AA68A56FC}"/>
              </a:ext>
            </a:extLst>
          </p:cNvPr>
          <p:cNvSpPr txBox="1"/>
          <p:nvPr/>
        </p:nvSpPr>
        <p:spPr>
          <a:xfrm>
            <a:off x="1395046" y="3613611"/>
            <a:ext cx="10163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	     Q       A       Q      W       Q       A       Q        A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F48CA0-A5C7-D29A-8EE4-F78D4AF29946}"/>
              </a:ext>
            </a:extLst>
          </p:cNvPr>
          <p:cNvSpPr txBox="1"/>
          <p:nvPr/>
        </p:nvSpPr>
        <p:spPr>
          <a:xfrm>
            <a:off x="1049215" y="4632031"/>
            <a:ext cx="1001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Nex[]: 	0       0        1       0        1         2       3        2</a:t>
            </a:r>
          </a:p>
        </p:txBody>
      </p:sp>
    </p:spTree>
    <p:extLst>
      <p:ext uri="{BB962C8B-B14F-4D97-AF65-F5344CB8AC3E}">
        <p14:creationId xmlns:p14="http://schemas.microsoft.com/office/powerpoint/2010/main" val="12601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9907B2-7E78-93DC-D5A1-696AA68A56FC}"/>
              </a:ext>
            </a:extLst>
          </p:cNvPr>
          <p:cNvSpPr txBox="1"/>
          <p:nvPr/>
        </p:nvSpPr>
        <p:spPr>
          <a:xfrm>
            <a:off x="1395046" y="3613611"/>
            <a:ext cx="10163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Ptr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: 	     Q       A       Q      W       Q       A       Q        A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F48CA0-A5C7-D29A-8EE4-F78D4AF29946}"/>
              </a:ext>
            </a:extLst>
          </p:cNvPr>
          <p:cNvSpPr txBox="1"/>
          <p:nvPr/>
        </p:nvSpPr>
        <p:spPr>
          <a:xfrm>
            <a:off x="1049215" y="4632031"/>
            <a:ext cx="1001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Nex[]: 	0       0        1       0        1         2       3        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2A9DF1-089D-6127-FAFD-1CBA176626D1}"/>
              </a:ext>
            </a:extLst>
          </p:cNvPr>
          <p:cNvSpPr txBox="1"/>
          <p:nvPr/>
        </p:nvSpPr>
        <p:spPr>
          <a:xfrm>
            <a:off x="1682261" y="2225969"/>
            <a:ext cx="10163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Str: 	  Q A Q A Q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Q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 A Q W Q A Q A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latin typeface="微软雅黑"/>
                <a:ea typeface="微软雅黑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212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EBAF07-0387-4482-800B-5492EEFB2B50}"/>
              </a:ext>
            </a:extLst>
          </p:cNvPr>
          <p:cNvSpPr txBox="1"/>
          <p:nvPr/>
        </p:nvSpPr>
        <p:spPr>
          <a:xfrm>
            <a:off x="2708267" y="205024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0A78CF-AA51-4C65-8180-A3CEE6957BD0}"/>
              </a:ext>
            </a:extLst>
          </p:cNvPr>
          <p:cNvSpPr/>
          <p:nvPr/>
        </p:nvSpPr>
        <p:spPr>
          <a:xfrm>
            <a:off x="2708267" y="2419262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Maecenas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porttitor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congue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massa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E9D3B-FFF9-4F7E-AA00-2325AC6EE4D9}"/>
              </a:ext>
            </a:extLst>
          </p:cNvPr>
          <p:cNvSpPr txBox="1"/>
          <p:nvPr/>
        </p:nvSpPr>
        <p:spPr>
          <a:xfrm>
            <a:off x="1789104" y="2072495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9248D5-C5C4-43DC-A265-3F74DF3FFBD5}"/>
              </a:ext>
            </a:extLst>
          </p:cNvPr>
          <p:cNvSpPr/>
          <p:nvPr/>
        </p:nvSpPr>
        <p:spPr>
          <a:xfrm>
            <a:off x="2514410" y="2302848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313CD-AF96-4780-90A4-5B059244512B}"/>
              </a:ext>
            </a:extLst>
          </p:cNvPr>
          <p:cNvSpPr txBox="1"/>
          <p:nvPr/>
        </p:nvSpPr>
        <p:spPr>
          <a:xfrm>
            <a:off x="2708267" y="398980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KMP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0C0FD7-7829-4F4F-8BE6-8F5DD3D15C08}"/>
              </a:ext>
            </a:extLst>
          </p:cNvPr>
          <p:cNvSpPr/>
          <p:nvPr/>
        </p:nvSpPr>
        <p:spPr>
          <a:xfrm>
            <a:off x="2708267" y="4358818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Knuth-Morris-Pratt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0A6B6-65AF-484A-AD21-E987D1C56528}"/>
              </a:ext>
            </a:extLst>
          </p:cNvPr>
          <p:cNvSpPr txBox="1"/>
          <p:nvPr/>
        </p:nvSpPr>
        <p:spPr>
          <a:xfrm>
            <a:off x="1789104" y="4012051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D0062-E2BF-47D1-898B-DBB3871F672C}"/>
              </a:ext>
            </a:extLst>
          </p:cNvPr>
          <p:cNvSpPr/>
          <p:nvPr/>
        </p:nvSpPr>
        <p:spPr>
          <a:xfrm>
            <a:off x="2514410" y="4242404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3A82EB-1636-4512-8C0C-C61F590A1DF0}"/>
              </a:ext>
            </a:extLst>
          </p:cNvPr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1EC023-AA7B-4D19-ACDB-C2284FB6D57F}"/>
              </a:ext>
            </a:extLst>
          </p:cNvPr>
          <p:cNvSpPr txBox="1"/>
          <p:nvPr/>
        </p:nvSpPr>
        <p:spPr>
          <a:xfrm>
            <a:off x="4920343" y="1572524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8384" y="1695635"/>
            <a:ext cx="2095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3BA8BC-7381-6B75-4118-714C7C1432C7}"/>
              </a:ext>
            </a:extLst>
          </p:cNvPr>
          <p:cNvSpPr txBox="1"/>
          <p:nvPr/>
        </p:nvSpPr>
        <p:spPr>
          <a:xfrm>
            <a:off x="2700232" y="3019283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Hash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3C3F8C-6B16-CE14-CE85-F67F8D86F0A4}"/>
              </a:ext>
            </a:extLst>
          </p:cNvPr>
          <p:cNvSpPr/>
          <p:nvPr/>
        </p:nvSpPr>
        <p:spPr>
          <a:xfrm>
            <a:off x="2700232" y="3388301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Hash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879D71-0E08-CAFA-A3DC-E63334D2BB22}"/>
              </a:ext>
            </a:extLst>
          </p:cNvPr>
          <p:cNvSpPr txBox="1"/>
          <p:nvPr/>
        </p:nvSpPr>
        <p:spPr>
          <a:xfrm>
            <a:off x="1781069" y="304153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EC0616-C0F7-F048-5371-775CB4792C92}"/>
              </a:ext>
            </a:extLst>
          </p:cNvPr>
          <p:cNvSpPr/>
          <p:nvPr/>
        </p:nvSpPr>
        <p:spPr>
          <a:xfrm>
            <a:off x="2506375" y="327188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29A76E-A5B2-57FB-8FAB-6CF173E2212C}"/>
              </a:ext>
            </a:extLst>
          </p:cNvPr>
          <p:cNvSpPr txBox="1"/>
          <p:nvPr/>
        </p:nvSpPr>
        <p:spPr>
          <a:xfrm>
            <a:off x="2708267" y="4960317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 err="1">
                <a:solidFill>
                  <a:srgbClr val="231E1F"/>
                </a:solidFill>
                <a:cs typeface="+mn-ea"/>
                <a:sym typeface="+mn-lt"/>
              </a:rPr>
              <a:t>Manacher</a:t>
            </a:r>
            <a:endParaRPr lang="zh-CN" altLang="en-US" sz="2400" b="1" spc="300" dirty="0">
              <a:solidFill>
                <a:srgbClr val="231E1F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6C8BA5-918D-8CDC-2B9D-37FB08C7EC7D}"/>
              </a:ext>
            </a:extLst>
          </p:cNvPr>
          <p:cNvSpPr/>
          <p:nvPr/>
        </p:nvSpPr>
        <p:spPr>
          <a:xfrm>
            <a:off x="2708267" y="5329335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Manacher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Algorithm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26645E-0711-4F09-24B1-E6C49774CBFE}"/>
              </a:ext>
            </a:extLst>
          </p:cNvPr>
          <p:cNvSpPr txBox="1"/>
          <p:nvPr/>
        </p:nvSpPr>
        <p:spPr>
          <a:xfrm>
            <a:off x="1789104" y="4982568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ACDB2C5-3D8B-0EB5-86D4-C33B716D5B5C}"/>
              </a:ext>
            </a:extLst>
          </p:cNvPr>
          <p:cNvSpPr/>
          <p:nvPr/>
        </p:nvSpPr>
        <p:spPr>
          <a:xfrm>
            <a:off x="2514410" y="5212921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79F88B-6732-1698-3EF0-65AB2CD17E2F}"/>
              </a:ext>
            </a:extLst>
          </p:cNvPr>
          <p:cNvSpPr txBox="1"/>
          <p:nvPr/>
        </p:nvSpPr>
        <p:spPr>
          <a:xfrm>
            <a:off x="8139157" y="206709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8B2A7B-E3E8-50F5-B0B9-681ACA3DD540}"/>
              </a:ext>
            </a:extLst>
          </p:cNvPr>
          <p:cNvSpPr/>
          <p:nvPr/>
        </p:nvSpPr>
        <p:spPr>
          <a:xfrm>
            <a:off x="8139157" y="2436110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Trie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树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247059-B316-89F5-23D4-2FC3E817A92B}"/>
              </a:ext>
            </a:extLst>
          </p:cNvPr>
          <p:cNvSpPr txBox="1"/>
          <p:nvPr/>
        </p:nvSpPr>
        <p:spPr>
          <a:xfrm>
            <a:off x="7219994" y="2089343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3E3FF5C-796C-187B-7B38-7F8BD589A587}"/>
              </a:ext>
            </a:extLst>
          </p:cNvPr>
          <p:cNvSpPr/>
          <p:nvPr/>
        </p:nvSpPr>
        <p:spPr>
          <a:xfrm>
            <a:off x="7945300" y="2319696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25B058-0873-59C2-CF06-09A72A2E0B9E}"/>
              </a:ext>
            </a:extLst>
          </p:cNvPr>
          <p:cNvSpPr txBox="1"/>
          <p:nvPr/>
        </p:nvSpPr>
        <p:spPr>
          <a:xfrm>
            <a:off x="8139157" y="400664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后缀数组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234488-2F3D-C912-8CBB-1FE20C29FA93}"/>
              </a:ext>
            </a:extLst>
          </p:cNvPr>
          <p:cNvSpPr/>
          <p:nvPr/>
        </p:nvSpPr>
        <p:spPr>
          <a:xfrm>
            <a:off x="8139157" y="4375666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Suffix Array, SA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96E8938-9964-400C-E3A3-A2AF6F5B5AC1}"/>
              </a:ext>
            </a:extLst>
          </p:cNvPr>
          <p:cNvSpPr txBox="1"/>
          <p:nvPr/>
        </p:nvSpPr>
        <p:spPr>
          <a:xfrm>
            <a:off x="7219994" y="402889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2B886E6-686A-3AD8-7D88-3E79CBAC958E}"/>
              </a:ext>
            </a:extLst>
          </p:cNvPr>
          <p:cNvSpPr/>
          <p:nvPr/>
        </p:nvSpPr>
        <p:spPr>
          <a:xfrm>
            <a:off x="7945300" y="425925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B8A3C5-A002-ACD3-BAA8-5E94EE461453}"/>
              </a:ext>
            </a:extLst>
          </p:cNvPr>
          <p:cNvSpPr txBox="1"/>
          <p:nvPr/>
        </p:nvSpPr>
        <p:spPr>
          <a:xfrm>
            <a:off x="8131122" y="3036131"/>
            <a:ext cx="173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231E1F"/>
                </a:solidFill>
                <a:cs typeface="+mn-ea"/>
                <a:sym typeface="+mn-lt"/>
              </a:rPr>
              <a:t>AC</a:t>
            </a:r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F69E8F-3833-8253-88FD-07F000DF0617}"/>
              </a:ext>
            </a:extLst>
          </p:cNvPr>
          <p:cNvSpPr/>
          <p:nvPr/>
        </p:nvSpPr>
        <p:spPr>
          <a:xfrm>
            <a:off x="8131122" y="3405149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Aho-Corasick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automaton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85AF2FA-B31F-1D47-8173-40CE77A6B8AA}"/>
              </a:ext>
            </a:extLst>
          </p:cNvPr>
          <p:cNvSpPr txBox="1"/>
          <p:nvPr/>
        </p:nvSpPr>
        <p:spPr>
          <a:xfrm>
            <a:off x="7211959" y="3058382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3A54FBE-991D-BCD3-55D1-56953FEA0F05}"/>
              </a:ext>
            </a:extLst>
          </p:cNvPr>
          <p:cNvSpPr/>
          <p:nvPr/>
        </p:nvSpPr>
        <p:spPr>
          <a:xfrm>
            <a:off x="7937265" y="3288735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CF1E09-8794-8B60-2CCE-49201C13B823}"/>
              </a:ext>
            </a:extLst>
          </p:cNvPr>
          <p:cNvSpPr txBox="1"/>
          <p:nvPr/>
        </p:nvSpPr>
        <p:spPr>
          <a:xfrm>
            <a:off x="8139157" y="49771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cs typeface="+mn-ea"/>
                <a:sym typeface="+mn-lt"/>
              </a:rPr>
              <a:t>后缀自动机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E34B946-E2E7-4240-E956-2B9922A9F4DB}"/>
              </a:ext>
            </a:extLst>
          </p:cNvPr>
          <p:cNvSpPr/>
          <p:nvPr/>
        </p:nvSpPr>
        <p:spPr>
          <a:xfrm>
            <a:off x="8139157" y="5346183"/>
            <a:ext cx="2271776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Suffix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Automaton,SAM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8EA8CD-F14D-3A98-60D5-43DBB2B56D67}"/>
              </a:ext>
            </a:extLst>
          </p:cNvPr>
          <p:cNvSpPr txBox="1"/>
          <p:nvPr/>
        </p:nvSpPr>
        <p:spPr>
          <a:xfrm>
            <a:off x="7219994" y="4999416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CF3F026-28D1-9732-5FB9-5ACC1B1FD5A8}"/>
              </a:ext>
            </a:extLst>
          </p:cNvPr>
          <p:cNvSpPr/>
          <p:nvPr/>
        </p:nvSpPr>
        <p:spPr>
          <a:xfrm>
            <a:off x="7945300" y="5229769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6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EE828A0F-AE7A-07A4-6847-632C46050951}"/>
              </a:ext>
            </a:extLst>
          </p:cNvPr>
          <p:cNvGrpSpPr/>
          <p:nvPr/>
        </p:nvGrpSpPr>
        <p:grpSpPr>
          <a:xfrm>
            <a:off x="1140702" y="1219304"/>
            <a:ext cx="9186688" cy="1877438"/>
            <a:chOff x="561480" y="3242797"/>
            <a:chExt cx="4101220" cy="1635010"/>
          </a:xfrm>
        </p:grpSpPr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508B724A-E43B-4446-31BC-474D2A1112CC}"/>
                </a:ext>
              </a:extLst>
            </p:cNvPr>
            <p:cNvSpPr txBox="1"/>
            <p:nvPr/>
          </p:nvSpPr>
          <p:spPr>
            <a:xfrm>
              <a:off x="1068049" y="3591242"/>
              <a:ext cx="3594651" cy="128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如果一个字符串可以由某个长度为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的字符串重复多次得到，则称该串以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为周期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abcabcabcab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以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为周期（注意，它也以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11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为周期）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308E5144-CD59-185D-88DF-34E87826344B}"/>
                </a:ext>
              </a:extLst>
            </p:cNvPr>
            <p:cNvSpPr txBox="1"/>
            <p:nvPr/>
          </p:nvSpPr>
          <p:spPr>
            <a:xfrm>
              <a:off x="561480" y="3242797"/>
              <a:ext cx="2252995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周期（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period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52CB62B0-0D4D-D367-C5AC-D965713550F3}"/>
              </a:ext>
            </a:extLst>
          </p:cNvPr>
          <p:cNvGrpSpPr/>
          <p:nvPr/>
        </p:nvGrpSpPr>
        <p:grpSpPr>
          <a:xfrm>
            <a:off x="1140702" y="2742798"/>
            <a:ext cx="9186688" cy="1046440"/>
            <a:chOff x="561480" y="3664134"/>
            <a:chExt cx="4101220" cy="911316"/>
          </a:xfrm>
        </p:grpSpPr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7C86FA72-B41F-4933-A7D4-A9A48A8EBD65}"/>
                </a:ext>
              </a:extLst>
            </p:cNvPr>
            <p:cNvSpPr txBox="1"/>
            <p:nvPr/>
          </p:nvSpPr>
          <p:spPr>
            <a:xfrm>
              <a:off x="1068049" y="4012578"/>
              <a:ext cx="3594651" cy="56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333333"/>
                  </a:solidFill>
                  <a:latin typeface="Helvetica Neue"/>
                </a:rPr>
                <a:t>Border(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s)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为对于 </a:t>
              </a:r>
              <a:r>
                <a:rPr lang="en-US" altLang="zh-CN" b="0" i="0" dirty="0" err="1">
                  <a:solidFill>
                    <a:srgbClr val="333333"/>
                  </a:solidFill>
                  <a:effectLst/>
                  <a:latin typeface="Helvetica Neue"/>
                </a:rPr>
                <a:t>i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∈[1,∣s∣)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，满足</a:t>
              </a:r>
              <a:r>
                <a:rPr lang="en-US" altLang="zh-CN" b="0" i="1" dirty="0" err="1">
                  <a:solidFill>
                    <a:srgbClr val="333333"/>
                  </a:solidFill>
                  <a:effectLst/>
                  <a:latin typeface="Helvetica Neue"/>
                </a:rPr>
                <a:t>pre</a:t>
              </a:r>
              <a:r>
                <a:rPr lang="en-US" altLang="zh-CN" b="0" i="1" baseline="30000" dirty="0" err="1">
                  <a:solidFill>
                    <a:srgbClr val="333333"/>
                  </a:solidFill>
                  <a:effectLst/>
                  <a:latin typeface="Helvetica Neue"/>
                </a:rPr>
                <a:t>i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= </a:t>
              </a:r>
              <a:r>
                <a:rPr lang="en-US" altLang="zh-CN" b="0" i="1" dirty="0" err="1">
                  <a:solidFill>
                    <a:srgbClr val="333333"/>
                  </a:solidFill>
                  <a:effectLst/>
                  <a:latin typeface="Helvetica Neue"/>
                </a:rPr>
                <a:t>suf</a:t>
              </a:r>
              <a:r>
                <a:rPr lang="en-US" altLang="zh-CN" b="0" i="1" baseline="30000" dirty="0" err="1">
                  <a:solidFill>
                    <a:srgbClr val="333333"/>
                  </a:solidFill>
                  <a:effectLst/>
                  <a:latin typeface="Helvetica Neue"/>
                </a:rPr>
                <a:t>i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 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的字符串 </a:t>
              </a:r>
              <a:r>
                <a:rPr lang="en-US" altLang="zh-CN" b="0" i="0" dirty="0" err="1">
                  <a:solidFill>
                    <a:srgbClr val="333333"/>
                  </a:solidFill>
                  <a:effectLst/>
                  <a:latin typeface="Helvetica Neue"/>
                </a:rPr>
                <a:t>pre</a:t>
              </a:r>
              <a:r>
                <a:rPr lang="en-US" altLang="zh-CN" b="0" i="0" baseline="30000" dirty="0" err="1">
                  <a:solidFill>
                    <a:srgbClr val="333333"/>
                  </a:solidFill>
                  <a:effectLst/>
                  <a:latin typeface="Helvetica Neue"/>
                </a:rPr>
                <a:t>i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的集合。</a:t>
              </a:r>
            </a:p>
            <a:p>
              <a:pPr algn="l"/>
              <a:r>
                <a:rPr lang="en-US" altLang="zh-CN" dirty="0">
                  <a:solidFill>
                    <a:srgbClr val="333333"/>
                  </a:solidFill>
                  <a:latin typeface="Helvetica Neue"/>
                </a:rPr>
                <a:t>Border(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s)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中的每个元素都称之为字符串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s 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Helvetica Neue"/>
                </a:rPr>
                <a:t>的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Helvetica Neue"/>
                </a:rPr>
                <a:t>border</a:t>
              </a: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C2C7570B-A639-FB54-5153-6130283937CE}"/>
                </a:ext>
              </a:extLst>
            </p:cNvPr>
            <p:cNvSpPr txBox="1"/>
            <p:nvPr/>
          </p:nvSpPr>
          <p:spPr>
            <a:xfrm>
              <a:off x="561480" y="3664134"/>
              <a:ext cx="2252995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Border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25">
            <a:extLst>
              <a:ext uri="{FF2B5EF4-FFF2-40B4-BE49-F238E27FC236}">
                <a16:creationId xmlns:a16="http://schemas.microsoft.com/office/drawing/2014/main" id="{7A02F2A4-B18E-FA12-227C-F953328242D2}"/>
              </a:ext>
            </a:extLst>
          </p:cNvPr>
          <p:cNvSpPr txBox="1"/>
          <p:nvPr/>
        </p:nvSpPr>
        <p:spPr>
          <a:xfrm>
            <a:off x="1140702" y="5768563"/>
            <a:ext cx="8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周期和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border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的关系？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36FC979A-A37A-474E-DD70-C2636B184006}"/>
              </a:ext>
            </a:extLst>
          </p:cNvPr>
          <p:cNvSpPr txBox="1"/>
          <p:nvPr/>
        </p:nvSpPr>
        <p:spPr>
          <a:xfrm>
            <a:off x="2301328" y="4585945"/>
            <a:ext cx="969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若字符串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满足：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S 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的倍数，则称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的一个循环节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特殊地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,p= 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一定是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的循环节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F9E98B3D-3F23-825F-EF0B-A05102A353D8}"/>
              </a:ext>
            </a:extLst>
          </p:cNvPr>
          <p:cNvSpPr txBox="1"/>
          <p:nvPr/>
        </p:nvSpPr>
        <p:spPr>
          <a:xfrm>
            <a:off x="1140702" y="4198902"/>
            <a:ext cx="589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循环节：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3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8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9F2A815F-7607-42B9-ADA6-68E37830DF1C}"/>
              </a:ext>
            </a:extLst>
          </p:cNvPr>
          <p:cNvSpPr txBox="1"/>
          <p:nvPr/>
        </p:nvSpPr>
        <p:spPr>
          <a:xfrm>
            <a:off x="1140702" y="1360250"/>
            <a:ext cx="636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的周期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|S| - 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Border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0F0D4D-C632-2597-ADEF-136A9D755A34}"/>
              </a:ext>
            </a:extLst>
          </p:cNvPr>
          <p:cNvSpPr txBox="1"/>
          <p:nvPr/>
        </p:nvSpPr>
        <p:spPr>
          <a:xfrm>
            <a:off x="1225061" y="23865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因此，字符串的周期性质等价于Border的性质</a:t>
            </a:r>
            <a:br>
              <a:rPr lang="en-US" altLang="zh-CN" dirty="0"/>
            </a:br>
            <a:r>
              <a:rPr lang="zh-CN" altLang="en-US" dirty="0"/>
              <a:t>求周期也等价于求Border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5399C4-A89A-C307-FA91-9DA58B5691FE}"/>
              </a:ext>
            </a:extLst>
          </p:cNvPr>
          <p:cNvSpPr txBox="1"/>
          <p:nvPr/>
        </p:nvSpPr>
        <p:spPr>
          <a:xfrm>
            <a:off x="1140702" y="35022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 的 Border的 Border也是S的Border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45093F-B145-A66C-9AA9-F0211C84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58" y="3322030"/>
            <a:ext cx="6821103" cy="11606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21FA13-20E3-09C8-5F77-36778BCE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23" y="1191422"/>
            <a:ext cx="5759746" cy="997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32C1F2-F736-F8BD-6EAC-E8EEAFCF1BA4}"/>
              </a:ext>
            </a:extLst>
          </p:cNvPr>
          <p:cNvSpPr txBox="1"/>
          <p:nvPr/>
        </p:nvSpPr>
        <p:spPr>
          <a:xfrm>
            <a:off x="1140702" y="4952005"/>
            <a:ext cx="6458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 的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nex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]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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前缀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Border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78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8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7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90CB8A-572C-174D-0797-83E671A75BF3}"/>
              </a:ext>
            </a:extLst>
          </p:cNvPr>
          <p:cNvSpPr txBox="1"/>
          <p:nvPr/>
        </p:nvSpPr>
        <p:spPr>
          <a:xfrm>
            <a:off x="2331612" y="1978242"/>
            <a:ext cx="7610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字符串S长度不超过1</a:t>
            </a:r>
            <a:r>
              <a:rPr lang="en-US" altLang="zh-CN" sz="2400" dirty="0"/>
              <a:t>e</a:t>
            </a:r>
            <a:r>
              <a:rPr lang="zh-CN" altLang="en-US" sz="2400" dirty="0"/>
              <a:t>6，求一个最长的子串T，满足∶</a:t>
            </a:r>
            <a:endParaRPr lang="en-US" altLang="zh-CN" sz="2400" dirty="0"/>
          </a:p>
          <a:p>
            <a:r>
              <a:rPr lang="zh-CN" altLang="en-US" sz="2400" dirty="0"/>
              <a:t>T为S的前缀</a:t>
            </a:r>
            <a:endParaRPr lang="en-US" altLang="zh-CN" sz="2400" dirty="0"/>
          </a:p>
          <a:p>
            <a:r>
              <a:rPr lang="zh-CN" altLang="en-US" sz="2400" dirty="0"/>
              <a:t>T为S的后缀</a:t>
            </a:r>
            <a:endParaRPr lang="en-US" altLang="zh-CN" sz="2400" dirty="0"/>
          </a:p>
          <a:p>
            <a:r>
              <a:rPr lang="zh-CN" altLang="en-US" sz="2400" dirty="0"/>
              <a:t>T在S中至少出现</a:t>
            </a:r>
            <a:r>
              <a:rPr lang="en-US" altLang="zh-CN" sz="2400" dirty="0"/>
              <a:t>2</a:t>
            </a:r>
            <a:r>
              <a:rPr lang="zh-CN" altLang="en-US" sz="2400" dirty="0"/>
              <a:t>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A37345-D2D7-7A0B-5B60-406E9F2DB256}"/>
              </a:ext>
            </a:extLst>
          </p:cNvPr>
          <p:cNvSpPr txBox="1"/>
          <p:nvPr/>
        </p:nvSpPr>
        <p:spPr>
          <a:xfrm>
            <a:off x="1132663" y="12390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牛客15165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AC5529-1BE4-0682-1944-8B29112E711E}"/>
              </a:ext>
            </a:extLst>
          </p:cNvPr>
          <p:cNvSpPr txBox="1"/>
          <p:nvPr/>
        </p:nvSpPr>
        <p:spPr>
          <a:xfrm>
            <a:off x="1871408" y="4427558"/>
            <a:ext cx="7461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首先用KMP求出S的Border</a:t>
            </a:r>
            <a:endParaRPr lang="en-US" altLang="zh-CN" sz="2800" dirty="0"/>
          </a:p>
          <a:p>
            <a:r>
              <a:rPr lang="zh-CN" altLang="en-US" sz="2800" dirty="0"/>
              <a:t>答案为next[n]</a:t>
            </a:r>
          </a:p>
        </p:txBody>
      </p:sp>
    </p:spTree>
    <p:extLst>
      <p:ext uri="{BB962C8B-B14F-4D97-AF65-F5344CB8AC3E}">
        <p14:creationId xmlns:p14="http://schemas.microsoft.com/office/powerpoint/2010/main" val="40775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7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90CB8A-572C-174D-0797-83E671A75BF3}"/>
              </a:ext>
            </a:extLst>
          </p:cNvPr>
          <p:cNvSpPr txBox="1"/>
          <p:nvPr/>
        </p:nvSpPr>
        <p:spPr>
          <a:xfrm>
            <a:off x="2331612" y="1978242"/>
            <a:ext cx="7610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字符串S长度不超过1</a:t>
            </a:r>
            <a:r>
              <a:rPr lang="en-US" altLang="zh-CN" sz="2400" dirty="0"/>
              <a:t>e</a:t>
            </a:r>
            <a:r>
              <a:rPr lang="zh-CN" altLang="en-US" sz="2400" dirty="0"/>
              <a:t>6，求一个最长的子串T，满足∶</a:t>
            </a:r>
            <a:endParaRPr lang="en-US" altLang="zh-CN" sz="2400" dirty="0"/>
          </a:p>
          <a:p>
            <a:r>
              <a:rPr lang="zh-CN" altLang="en-US" sz="2400" dirty="0"/>
              <a:t>T为S的前缀</a:t>
            </a:r>
            <a:endParaRPr lang="en-US" altLang="zh-CN" sz="2400" dirty="0"/>
          </a:p>
          <a:p>
            <a:r>
              <a:rPr lang="zh-CN" altLang="en-US" sz="2400" dirty="0"/>
              <a:t>T为S的后缀</a:t>
            </a:r>
            <a:endParaRPr lang="en-US" altLang="zh-CN" sz="2400" dirty="0"/>
          </a:p>
          <a:p>
            <a:r>
              <a:rPr lang="zh-CN" altLang="en-US" sz="2400" dirty="0"/>
              <a:t>T在S中至少出现 </a:t>
            </a:r>
            <a:r>
              <a:rPr lang="en-US" altLang="zh-CN" sz="2400" dirty="0">
                <a:solidFill>
                  <a:srgbClr val="FF0000"/>
                </a:solidFill>
              </a:rPr>
              <a:t>n </a:t>
            </a:r>
            <a:r>
              <a:rPr lang="zh-CN" altLang="en-US" sz="2400" dirty="0"/>
              <a:t>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A37345-D2D7-7A0B-5B60-406E9F2DB256}"/>
              </a:ext>
            </a:extLst>
          </p:cNvPr>
          <p:cNvSpPr txBox="1"/>
          <p:nvPr/>
        </p:nvSpPr>
        <p:spPr>
          <a:xfrm>
            <a:off x="1132663" y="12390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牛客15165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AC5529-1BE4-0682-1944-8B29112E711E}"/>
              </a:ext>
            </a:extLst>
          </p:cNvPr>
          <p:cNvSpPr txBox="1"/>
          <p:nvPr/>
        </p:nvSpPr>
        <p:spPr>
          <a:xfrm>
            <a:off x="1871408" y="4427558"/>
            <a:ext cx="74617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首先用KMP求失配树，</a:t>
            </a:r>
            <a:endParaRPr lang="en-US" altLang="zh-CN" sz="2800" dirty="0"/>
          </a:p>
          <a:p>
            <a:r>
              <a:rPr lang="zh-CN" altLang="en-US" sz="2800" dirty="0"/>
              <a:t>答案为节点</a:t>
            </a:r>
            <a:r>
              <a:rPr lang="en-US" altLang="zh-CN" sz="2800" dirty="0"/>
              <a:t>n</a:t>
            </a:r>
            <a:r>
              <a:rPr lang="zh-CN" altLang="en-US" sz="2800" dirty="0"/>
              <a:t>到根节点的路径上，第一个子树大小≥</a:t>
            </a:r>
            <a:r>
              <a:rPr lang="en-US" altLang="zh-CN" sz="2800" dirty="0"/>
              <a:t>n</a:t>
            </a:r>
            <a:r>
              <a:rPr lang="zh-CN" altLang="en-US" sz="2800" dirty="0"/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377789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7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A37345-D2D7-7A0B-5B60-406E9F2DB256}"/>
              </a:ext>
            </a:extLst>
          </p:cNvPr>
          <p:cNvSpPr txBox="1"/>
          <p:nvPr/>
        </p:nvSpPr>
        <p:spPr>
          <a:xfrm>
            <a:off x="1165929" y="891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牛客1</a:t>
            </a:r>
            <a:r>
              <a:rPr lang="en-US" altLang="zh-CN" dirty="0"/>
              <a:t>4694: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B6698-D0DA-D3C2-A93E-A4C69CBB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1262138"/>
            <a:ext cx="10365758" cy="1447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AC4491-C3A0-F2A9-1B75-8A36BB2A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36" y="2198267"/>
            <a:ext cx="2805924" cy="10233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8F9935-4080-8D31-289B-105A8B76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1" y="3419238"/>
            <a:ext cx="5990492" cy="14576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3A7BBD-6EC2-342C-7400-C5FCC1323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370" y="3419238"/>
            <a:ext cx="6217792" cy="23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361BC-BDDE-0EE9-9E38-58EAEC1D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34855"/>
            <a:ext cx="10685093" cy="51298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17E9D5-1A14-0E9A-7938-E0E390666349}"/>
              </a:ext>
            </a:extLst>
          </p:cNvPr>
          <p:cNvSpPr txBox="1"/>
          <p:nvPr/>
        </p:nvSpPr>
        <p:spPr>
          <a:xfrm>
            <a:off x="3938955" y="62945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KaTeX_Math"/>
              </a:rPr>
              <a:t>字符串长度</a:t>
            </a:r>
            <a:r>
              <a:rPr lang="en-US" altLang="zh-CN" dirty="0">
                <a:latin typeface="KaTeX_Math"/>
              </a:rPr>
              <a:t>   </a:t>
            </a:r>
            <a:r>
              <a:rPr lang="en-US" altLang="zh-CN" b="0" i="1" dirty="0">
                <a:effectLst/>
                <a:latin typeface="KaTeX_Math"/>
              </a:rPr>
              <a:t>L</a:t>
            </a:r>
            <a:r>
              <a:rPr lang="en-US" altLang="zh-CN" b="0" i="0" dirty="0">
                <a:effectLst/>
                <a:latin typeface="KaTeX_Main"/>
              </a:rPr>
              <a:t>≤1,000,000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8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602276" y="177009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KMP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TextBox 26">
            <a:extLst>
              <a:ext uri="{FF2B5EF4-FFF2-40B4-BE49-F238E27FC236}">
                <a16:creationId xmlns:a16="http://schemas.microsoft.com/office/drawing/2014/main" id="{2D507C56-500C-1081-D956-2AE2DE617B1A}"/>
              </a:ext>
            </a:extLst>
          </p:cNvPr>
          <p:cNvSpPr txBox="1"/>
          <p:nvPr/>
        </p:nvSpPr>
        <p:spPr>
          <a:xfrm>
            <a:off x="1140702" y="1360248"/>
            <a:ext cx="504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拓展：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8902EC4-C059-9398-9CDF-66BD4B4206E8}"/>
              </a:ext>
            </a:extLst>
          </p:cNvPr>
          <p:cNvSpPr txBox="1"/>
          <p:nvPr/>
        </p:nvSpPr>
        <p:spPr>
          <a:xfrm>
            <a:off x="1948286" y="2153999"/>
            <a:ext cx="63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失配树：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nex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指向父节点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形成一个失配树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A36640BD-AFD4-0736-DCF0-8C24E197F881}"/>
              </a:ext>
            </a:extLst>
          </p:cNvPr>
          <p:cNvSpPr txBox="1"/>
          <p:nvPr/>
        </p:nvSpPr>
        <p:spPr>
          <a:xfrm>
            <a:off x="1948286" y="2874968"/>
            <a:ext cx="884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Exkmp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：字符串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与后缀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的最长公共前缀（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LCP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）的长度，被称为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Z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E7D32712-3A4F-5C46-C6DB-F2A2AEA246A7}"/>
              </a:ext>
            </a:extLst>
          </p:cNvPr>
          <p:cNvSpPr txBox="1"/>
          <p:nvPr/>
        </p:nvSpPr>
        <p:spPr>
          <a:xfrm>
            <a:off x="1948286" y="3595937"/>
            <a:ext cx="6123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Border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border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长度为等差数列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…………….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0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Don’t  Be Shy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551675" y="3235264"/>
            <a:ext cx="3183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 err="1">
                <a:solidFill>
                  <a:srgbClr val="4A5A69"/>
                </a:solidFill>
                <a:cs typeface="+mn-ea"/>
                <a:sym typeface="+mn-lt"/>
              </a:rPr>
              <a:t>Manacher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04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4349" y="17700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A5A69"/>
                </a:solidFill>
                <a:cs typeface="+mn-ea"/>
                <a:sym typeface="+mn-lt"/>
              </a:rPr>
              <a:t>Manache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9A272E-3F35-BDB8-A062-51478A8A24C9}"/>
              </a:ext>
            </a:extLst>
          </p:cNvPr>
          <p:cNvSpPr txBox="1"/>
          <p:nvPr/>
        </p:nvSpPr>
        <p:spPr>
          <a:xfrm>
            <a:off x="1288898" y="188336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给定一个字符串</a:t>
            </a:r>
            <a:r>
              <a:rPr lang="en-US" altLang="zh-CN" sz="2800" dirty="0"/>
              <a:t>str</a:t>
            </a:r>
          </a:p>
          <a:p>
            <a:r>
              <a:rPr lang="zh-CN" altLang="en-US" sz="2800" dirty="0"/>
              <a:t>如何找出最长的回文串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B043F-BFD2-5C8B-B99E-1F3FF8E949FE}"/>
              </a:ext>
            </a:extLst>
          </p:cNvPr>
          <p:cNvSpPr txBox="1"/>
          <p:nvPr/>
        </p:nvSpPr>
        <p:spPr>
          <a:xfrm>
            <a:off x="6897574" y="23094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aaaaaab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9F169C-4719-2BC5-54F9-F50BD7FD65DE}"/>
              </a:ext>
            </a:extLst>
          </p:cNvPr>
          <p:cNvSpPr txBox="1"/>
          <p:nvPr/>
        </p:nvSpPr>
        <p:spPr>
          <a:xfrm>
            <a:off x="2775981" y="3461850"/>
            <a:ext cx="612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一种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）的求字符串回文信息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BE45F-DAF7-45F9-FB05-45E68381AE61}"/>
              </a:ext>
            </a:extLst>
          </p:cNvPr>
          <p:cNvSpPr txBox="1"/>
          <p:nvPr/>
        </p:nvSpPr>
        <p:spPr>
          <a:xfrm>
            <a:off x="2180538" y="4670999"/>
            <a:ext cx="7952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[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]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:  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位置的回文半径（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p[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]-1==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s[</a:t>
            </a:r>
            <a:r>
              <a:rPr lang="en-US" altLang="zh-CN" sz="2400" dirty="0" err="1">
                <a:solidFill>
                  <a:prstClr val="black"/>
                </a:solidFill>
                <a:latin typeface="微软雅黑"/>
                <a:ea typeface="微软雅黑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]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为中心的回文半径）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381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4349" y="17700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A5A69"/>
                </a:solidFill>
                <a:cs typeface="+mn-ea"/>
                <a:sym typeface="+mn-lt"/>
              </a:rPr>
              <a:t>Manache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16BA0F-DE0B-7EE1-0140-CEE1ADF8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76" y="1174577"/>
            <a:ext cx="9002534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456FD2-2AA7-8EBF-3C92-12FEA5100EA6}"/>
              </a:ext>
            </a:extLst>
          </p:cNvPr>
          <p:cNvSpPr txBox="1"/>
          <p:nvPr/>
        </p:nvSpPr>
        <p:spPr>
          <a:xfrm>
            <a:off x="2435629" y="3479767"/>
            <a:ext cx="6970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b c b a c a b c b a d</a:t>
            </a:r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A7ADE2-42D5-C6C6-1F09-0F2E391AD8D1}"/>
              </a:ext>
            </a:extLst>
          </p:cNvPr>
          <p:cNvSpPr txBox="1"/>
          <p:nvPr/>
        </p:nvSpPr>
        <p:spPr>
          <a:xfrm>
            <a:off x="2034539" y="5206138"/>
            <a:ext cx="7550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@ a</a:t>
            </a:r>
            <a:r>
              <a:rPr lang="zh-CN" altLang="en-US" sz="2400" dirty="0"/>
              <a:t> </a:t>
            </a:r>
            <a:r>
              <a:rPr lang="en-US" altLang="zh-CN" sz="2400" dirty="0"/>
              <a:t># a #</a:t>
            </a:r>
            <a:r>
              <a:rPr lang="zh-CN" altLang="en-US" sz="2400" dirty="0"/>
              <a:t> </a:t>
            </a:r>
            <a:r>
              <a:rPr lang="en-US" altLang="zh-CN" sz="2400" dirty="0"/>
              <a:t>b # c # b # a # c # a # b # c # b # a # d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97ADE-D35A-F3EA-21E3-A58C3E314555}"/>
              </a:ext>
            </a:extLst>
          </p:cNvPr>
          <p:cNvSpPr txBox="1"/>
          <p:nvPr/>
        </p:nvSpPr>
        <p:spPr>
          <a:xfrm>
            <a:off x="1702030" y="4682436"/>
            <a:ext cx="801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针对偶数长度的回文串：在字符之间添加特殊符号，‘</a:t>
            </a:r>
            <a:r>
              <a:rPr lang="en-US" altLang="zh-CN" sz="1800" dirty="0"/>
              <a:t>#</a:t>
            </a:r>
            <a:r>
              <a:rPr lang="zh-CN" altLang="en-US" dirty="0"/>
              <a:t>’</a:t>
            </a:r>
            <a:r>
              <a:rPr lang="zh-CN" altLang="en-US" sz="1800" dirty="0"/>
              <a:t>‘</a:t>
            </a:r>
            <a:r>
              <a:rPr lang="en-US" altLang="zh-CN" sz="1800" dirty="0"/>
              <a:t>@</a:t>
            </a:r>
            <a:r>
              <a:rPr lang="zh-CN" altLang="en-US" sz="1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4605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Enjoy yourself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845826" y="3235264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01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4349" y="17700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A5A69"/>
                </a:solidFill>
                <a:cs typeface="+mn-ea"/>
                <a:sym typeface="+mn-lt"/>
              </a:rPr>
              <a:t>Manache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639E7B-D6DA-2DF1-28BD-C6F11C987F0C}"/>
              </a:ext>
            </a:extLst>
          </p:cNvPr>
          <p:cNvSpPr txBox="1"/>
          <p:nvPr/>
        </p:nvSpPr>
        <p:spPr>
          <a:xfrm>
            <a:off x="1422937" y="13287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洛谷 </a:t>
            </a:r>
            <a:r>
              <a:rPr lang="en-US" altLang="zh-CN" dirty="0"/>
              <a:t>P3805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en-US" altLang="zh-CN" dirty="0" err="1"/>
              <a:t>manacher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205345-600B-06C8-E3CE-35B541C4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37" y="2480701"/>
            <a:ext cx="9182572" cy="1219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05DB51-BE90-8E0C-E318-88DB9F34882D}"/>
              </a:ext>
            </a:extLst>
          </p:cNvPr>
          <p:cNvSpPr txBox="1"/>
          <p:nvPr/>
        </p:nvSpPr>
        <p:spPr>
          <a:xfrm>
            <a:off x="8706887" y="4663950"/>
            <a:ext cx="222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1&lt;n&lt;1.1*10^7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4349" y="17700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A5A69"/>
                </a:solidFill>
                <a:cs typeface="+mn-ea"/>
                <a:sym typeface="+mn-lt"/>
              </a:rPr>
              <a:t>Manache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7DA118-E66C-9E69-083B-EF9CBBC9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14" y="2060175"/>
            <a:ext cx="9398483" cy="20892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639E7B-D6DA-2DF1-28BD-C6F11C987F0C}"/>
              </a:ext>
            </a:extLst>
          </p:cNvPr>
          <p:cNvSpPr txBox="1"/>
          <p:nvPr/>
        </p:nvSpPr>
        <p:spPr>
          <a:xfrm>
            <a:off x="1422937" y="1328725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</a:t>
            </a:r>
            <a:r>
              <a:rPr lang="en-US" altLang="zh-CN" sz="2400" dirty="0"/>
              <a:t>P6216 </a:t>
            </a:r>
            <a:r>
              <a:rPr lang="zh-CN" altLang="en-US" sz="2400" dirty="0"/>
              <a:t>回文匹配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A5FB19-4A4A-D0E5-D71C-B4AF349C23AD}"/>
              </a:ext>
            </a:extLst>
          </p:cNvPr>
          <p:cNvSpPr txBox="1"/>
          <p:nvPr/>
        </p:nvSpPr>
        <p:spPr>
          <a:xfrm>
            <a:off x="8554486" y="4511550"/>
            <a:ext cx="2651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1&lt;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&lt;3*10^6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600D25-1543-3ED6-BF34-994113120ECE}"/>
              </a:ext>
            </a:extLst>
          </p:cNvPr>
          <p:cNvSpPr txBox="1"/>
          <p:nvPr/>
        </p:nvSpPr>
        <p:spPr>
          <a:xfrm>
            <a:off x="1422937" y="5058334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Manacher+KMP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9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2D507C56-500C-1081-D956-2AE2DE617B1A}"/>
              </a:ext>
            </a:extLst>
          </p:cNvPr>
          <p:cNvSpPr txBox="1"/>
          <p:nvPr/>
        </p:nvSpPr>
        <p:spPr>
          <a:xfrm>
            <a:off x="1140702" y="1360248"/>
            <a:ext cx="504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拓展：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8902EC4-C059-9398-9CDF-66BD4B4206E8}"/>
              </a:ext>
            </a:extLst>
          </p:cNvPr>
          <p:cNvSpPr txBox="1"/>
          <p:nvPr/>
        </p:nvSpPr>
        <p:spPr>
          <a:xfrm>
            <a:off x="1948286" y="2153999"/>
            <a:ext cx="769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回文自动机（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PAM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存储一个字符串所有回文子串的数据结构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A36640BD-AFD4-0736-DCF0-8C24E197F881}"/>
              </a:ext>
            </a:extLst>
          </p:cNvPr>
          <p:cNvSpPr txBox="1"/>
          <p:nvPr/>
        </p:nvSpPr>
        <p:spPr>
          <a:xfrm>
            <a:off x="1948286" y="2874968"/>
            <a:ext cx="884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Border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论：（回文串与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border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的关系）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1D7381-FBD4-2E8E-C891-7AB0BB8D9DF3}"/>
              </a:ext>
            </a:extLst>
          </p:cNvPr>
          <p:cNvSpPr txBox="1"/>
          <p:nvPr/>
        </p:nvSpPr>
        <p:spPr>
          <a:xfrm>
            <a:off x="5214349" y="177009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4A5A69"/>
                </a:solidFill>
                <a:cs typeface="+mn-ea"/>
                <a:sym typeface="+mn-lt"/>
              </a:rPr>
              <a:t>Manache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0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Life is so fantastic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147191" y="3235264"/>
            <a:ext cx="1992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05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5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CF2429-AD41-809E-C671-E53AD88F7A71}"/>
              </a:ext>
            </a:extLst>
          </p:cNvPr>
          <p:cNvSpPr txBox="1"/>
          <p:nvPr/>
        </p:nvSpPr>
        <p:spPr>
          <a:xfrm>
            <a:off x="1720648" y="1343106"/>
            <a:ext cx="8514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字典树，英文名 </a:t>
            </a:r>
            <a:r>
              <a:rPr lang="en-US" altLang="zh-CN" sz="2400" dirty="0" err="1"/>
              <a:t>trie</a:t>
            </a:r>
            <a:r>
              <a:rPr lang="zh-CN" altLang="en-US" sz="2400" dirty="0"/>
              <a:t>。顾名思义，就是一个像字典一样的树。</a:t>
            </a:r>
          </a:p>
        </p:txBody>
      </p:sp>
      <p:pic>
        <p:nvPicPr>
          <p:cNvPr id="1026" name="Picture 2" descr="trie1">
            <a:extLst>
              <a:ext uri="{FF2B5EF4-FFF2-40B4-BE49-F238E27FC236}">
                <a16:creationId xmlns:a16="http://schemas.microsoft.com/office/drawing/2014/main" id="{661F8CD3-AA8A-826E-F292-8B61799F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215" y="1804771"/>
            <a:ext cx="4563649" cy="48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40B184-C101-D8EF-C5DE-B96C926A03B3}"/>
              </a:ext>
            </a:extLst>
          </p:cNvPr>
          <p:cNvSpPr txBox="1"/>
          <p:nvPr/>
        </p:nvSpPr>
        <p:spPr>
          <a:xfrm>
            <a:off x="6929864" y="2740075"/>
            <a:ext cx="40753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这棵字典树用边来代表字母，而从根结点到树上某一结点的路径就代表了一个字符串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0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956618"/>
            <a:ext cx="706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 </a:t>
            </a:r>
            <a:r>
              <a:rPr lang="en-US" altLang="zh-CN" sz="2400" dirty="0"/>
              <a:t>P2580 </a:t>
            </a:r>
            <a:r>
              <a:rPr lang="zh-CN" altLang="en-US" sz="2400" dirty="0"/>
              <a:t>于是他错误的点名开始了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173576-1035-F850-26D2-A76C18DAB293}"/>
              </a:ext>
            </a:extLst>
          </p:cNvPr>
          <p:cNvSpPr txBox="1"/>
          <p:nvPr/>
        </p:nvSpPr>
        <p:spPr>
          <a:xfrm>
            <a:off x="1702032" y="1434068"/>
            <a:ext cx="78659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体育老师</a:t>
            </a:r>
            <a:r>
              <a:rPr lang="zh-CN" altLang="en-US" b="0" i="0" dirty="0">
                <a:effectLst/>
                <a:latin typeface="-apple-system"/>
              </a:rPr>
              <a:t>有一天他连续点到了某个同学两次，然后正好被路过的校长发现了然后就是一顿欧拉欧拉欧拉。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这之后校长任命你为特派探员，每天记录他的点名。校长会提供学生的人数和名单，而你需要告诉校长他有没有点错名。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/>
              <a:t>对于每个老师报的名字，输出一行答案。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如果该名字正确且是第一次出现，输出 </a:t>
            </a:r>
            <a:r>
              <a:rPr lang="en-US" altLang="zh-CN" dirty="0"/>
              <a:t>OK</a:t>
            </a:r>
            <a:r>
              <a:rPr lang="zh-CN" altLang="en-US" dirty="0"/>
              <a:t>，如果该名字错误，输出 </a:t>
            </a:r>
            <a:r>
              <a:rPr lang="en-US" altLang="zh-CN" dirty="0"/>
              <a:t>WRONG</a:t>
            </a:r>
            <a:r>
              <a:rPr lang="zh-CN" altLang="en-US" dirty="0"/>
              <a:t>，如果该名字正确但不是第一次出现，输出 </a:t>
            </a:r>
            <a:r>
              <a:rPr lang="en-US" altLang="zh-CN" dirty="0"/>
              <a:t>REPEAT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个字符串，</a:t>
            </a:r>
            <a:r>
              <a:rPr lang="en-US" altLang="zh-CN" dirty="0"/>
              <a:t>m</a:t>
            </a:r>
            <a:r>
              <a:rPr lang="zh-CN" altLang="en-US" dirty="0"/>
              <a:t>次询问</a:t>
            </a:r>
            <a:endParaRPr lang="en-US" altLang="zh-CN" dirty="0"/>
          </a:p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	3			OK</a:t>
            </a:r>
          </a:p>
          <a:p>
            <a:r>
              <a:rPr lang="en-US" altLang="zh-CN" dirty="0"/>
              <a:t>       	a			REPEAT</a:t>
            </a:r>
          </a:p>
          <a:p>
            <a:r>
              <a:rPr lang="en-US" altLang="zh-CN" dirty="0"/>
              <a:t>	b			WRONG</a:t>
            </a:r>
          </a:p>
          <a:p>
            <a:r>
              <a:rPr lang="en-US" altLang="zh-CN" dirty="0"/>
              <a:t>	c			</a:t>
            </a:r>
          </a:p>
          <a:p>
            <a:r>
              <a:rPr lang="en-US" altLang="zh-CN" dirty="0"/>
              <a:t>	3</a:t>
            </a:r>
          </a:p>
          <a:p>
            <a:r>
              <a:rPr lang="en-US" altLang="zh-CN" dirty="0"/>
              <a:t>	a</a:t>
            </a:r>
          </a:p>
          <a:p>
            <a:r>
              <a:rPr lang="en-US" altLang="zh-CN" dirty="0"/>
              <a:t>	a</a:t>
            </a:r>
          </a:p>
          <a:p>
            <a:r>
              <a:rPr lang="en-US" altLang="zh-CN" dirty="0"/>
              <a:t>	e</a:t>
            </a:r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179ADC-4FE0-75A8-3436-ABDA7DF6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16" y="4707540"/>
            <a:ext cx="3286300" cy="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B725C-E5B1-25DD-0FEF-850071E1698E}"/>
              </a:ext>
            </a:extLst>
          </p:cNvPr>
          <p:cNvSpPr txBox="1"/>
          <p:nvPr/>
        </p:nvSpPr>
        <p:spPr>
          <a:xfrm>
            <a:off x="1828140" y="2091683"/>
            <a:ext cx="85312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-apple-system"/>
              </a:rPr>
              <a:t>维护一个</a:t>
            </a:r>
            <a:r>
              <a:rPr lang="en-US" altLang="zh-CN" sz="2800" b="0" i="0" dirty="0" err="1">
                <a:effectLst/>
                <a:latin typeface="-apple-system"/>
              </a:rPr>
              <a:t>trie</a:t>
            </a:r>
            <a:r>
              <a:rPr lang="zh-CN" altLang="en-US" sz="2800" b="0" i="0" dirty="0">
                <a:effectLst/>
                <a:latin typeface="-apple-system"/>
              </a:rPr>
              <a:t>树，在每个单词的末端节点用</a:t>
            </a:r>
            <a:r>
              <a:rPr lang="en-US" altLang="zh-CN" sz="2800" b="0" i="0" dirty="0">
                <a:effectLst/>
                <a:latin typeface="-apple-system"/>
              </a:rPr>
              <a:t>count</a:t>
            </a:r>
            <a:r>
              <a:rPr lang="zh-CN" altLang="en-US" sz="2800" b="0" i="0" dirty="0">
                <a:effectLst/>
                <a:latin typeface="-apple-system"/>
              </a:rPr>
              <a:t>数组记录这个节点当前的状态（没点到过</a:t>
            </a:r>
            <a:r>
              <a:rPr lang="en-US" altLang="zh-CN" sz="2800" b="0" i="0" dirty="0">
                <a:effectLst/>
                <a:latin typeface="-apple-system"/>
              </a:rPr>
              <a:t>/</a:t>
            </a:r>
            <a:r>
              <a:rPr lang="zh-CN" altLang="en-US" sz="2800" b="0" i="0" dirty="0">
                <a:effectLst/>
                <a:latin typeface="-apple-system"/>
              </a:rPr>
              <a:t>已经点到过了）</a:t>
            </a:r>
            <a:endParaRPr lang="en-US" altLang="zh-CN" sz="2800" b="0" i="0" dirty="0">
              <a:effectLst/>
              <a:latin typeface="-apple-system"/>
            </a:endParaRPr>
          </a:p>
          <a:p>
            <a:endParaRPr lang="en-US" altLang="zh-CN" sz="2800" b="0" i="0" dirty="0">
              <a:effectLst/>
              <a:latin typeface="-apple-system"/>
            </a:endParaRPr>
          </a:p>
          <a:p>
            <a:r>
              <a:rPr lang="zh-CN" altLang="en-US" sz="2800" dirty="0">
                <a:latin typeface="-apple-system"/>
              </a:rPr>
              <a:t>对于失配的串，直接输出</a:t>
            </a:r>
            <a:r>
              <a:rPr lang="en-US" altLang="zh-CN" sz="2800" dirty="0">
                <a:latin typeface="-apple-system"/>
              </a:rPr>
              <a:t>WRONG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0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956618"/>
            <a:ext cx="706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找不到出处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173576-1035-F850-26D2-A76C18DAB293}"/>
              </a:ext>
            </a:extLst>
          </p:cNvPr>
          <p:cNvSpPr txBox="1"/>
          <p:nvPr/>
        </p:nvSpPr>
        <p:spPr>
          <a:xfrm>
            <a:off x="1883147" y="1982708"/>
            <a:ext cx="71593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effectLst/>
                <a:latin typeface="-apple-system"/>
              </a:rPr>
              <a:t>给定</a:t>
            </a:r>
            <a:r>
              <a:rPr lang="en-US" altLang="zh-CN" sz="3200" b="0" i="0" dirty="0">
                <a:effectLst/>
                <a:latin typeface="-apple-system"/>
              </a:rPr>
              <a:t>n</a:t>
            </a:r>
            <a:r>
              <a:rPr lang="zh-CN" altLang="en-US" sz="3200" b="0" i="0" dirty="0">
                <a:effectLst/>
                <a:latin typeface="-apple-system"/>
              </a:rPr>
              <a:t>个字符串，求出每个能唯一标识一个字符串</a:t>
            </a:r>
            <a:r>
              <a:rPr lang="en-US" altLang="zh-CN" sz="3200" b="0" i="0" dirty="0">
                <a:effectLst/>
                <a:latin typeface="-apple-system"/>
              </a:rPr>
              <a:t>s</a:t>
            </a:r>
            <a:r>
              <a:rPr lang="zh-CN" altLang="en-US" sz="3200" b="0" i="0" dirty="0">
                <a:effectLst/>
                <a:latin typeface="-apple-system"/>
              </a:rPr>
              <a:t>的最短前缀</a:t>
            </a:r>
            <a:endParaRPr lang="en-US" altLang="zh-CN" sz="3200" b="0" i="0" dirty="0">
              <a:effectLst/>
              <a:latin typeface="-apple-system"/>
            </a:endParaRPr>
          </a:p>
          <a:p>
            <a:r>
              <a:rPr lang="en-US" altLang="zh-CN" sz="3200" dirty="0" err="1">
                <a:latin typeface="-apple-system"/>
              </a:rPr>
              <a:t>Eg</a:t>
            </a:r>
            <a:r>
              <a:rPr lang="en-US" altLang="zh-CN" sz="3200" dirty="0">
                <a:latin typeface="-apple-system"/>
              </a:rPr>
              <a:t>:	aa   -&gt;aa</a:t>
            </a:r>
          </a:p>
          <a:p>
            <a:r>
              <a:rPr lang="en-US" altLang="zh-CN" sz="3200" dirty="0">
                <a:latin typeface="-apple-system"/>
              </a:rPr>
              <a:t>	ab   -&gt; ab</a:t>
            </a:r>
          </a:p>
          <a:p>
            <a:r>
              <a:rPr lang="en-US" altLang="zh-CN" sz="3200" dirty="0">
                <a:latin typeface="-apple-system"/>
              </a:rPr>
              <a:t>	cab -&gt; c</a:t>
            </a:r>
          </a:p>
          <a:p>
            <a:endParaRPr lang="en-US" altLang="zh-CN" sz="3200" dirty="0">
              <a:latin typeface="-apple-system"/>
            </a:endParaRPr>
          </a:p>
          <a:p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C41D-4E45-7101-C0DC-D5A7F31C0009}"/>
              </a:ext>
            </a:extLst>
          </p:cNvPr>
          <p:cNvSpPr txBox="1"/>
          <p:nvPr/>
        </p:nvSpPr>
        <p:spPr>
          <a:xfrm>
            <a:off x="1883146" y="4737308"/>
            <a:ext cx="71593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-apple-system"/>
              </a:rPr>
              <a:t>维护</a:t>
            </a:r>
            <a:r>
              <a:rPr lang="en-US" altLang="zh-CN" sz="3200" dirty="0" err="1">
                <a:latin typeface="-apple-system"/>
              </a:rPr>
              <a:t>trie</a:t>
            </a:r>
            <a:r>
              <a:rPr lang="zh-CN" altLang="en-US" sz="3200" dirty="0">
                <a:latin typeface="-apple-system"/>
              </a:rPr>
              <a:t>树，插入每个字符串时，当前节点</a:t>
            </a:r>
            <a:r>
              <a:rPr lang="en-US" altLang="zh-CN" sz="3200" dirty="0" err="1">
                <a:latin typeface="-apple-system"/>
              </a:rPr>
              <a:t>cnt</a:t>
            </a:r>
            <a:r>
              <a:rPr lang="en-US" altLang="zh-CN" sz="3200" dirty="0">
                <a:latin typeface="-apple-system"/>
              </a:rPr>
              <a:t>++</a:t>
            </a:r>
            <a:r>
              <a:rPr lang="zh-CN" altLang="en-US" sz="3200" dirty="0">
                <a:latin typeface="-apple-system"/>
              </a:rPr>
              <a:t>；</a:t>
            </a:r>
          </a:p>
          <a:p>
            <a:r>
              <a:rPr lang="zh-CN" altLang="en-US" sz="3200" dirty="0">
                <a:latin typeface="-apple-system"/>
              </a:rPr>
              <a:t>输出前缀，直到</a:t>
            </a:r>
            <a:r>
              <a:rPr lang="en-US" altLang="zh-CN" sz="3200" dirty="0" err="1">
                <a:latin typeface="-apple-system"/>
              </a:rPr>
              <a:t>cnt</a:t>
            </a:r>
            <a:r>
              <a:rPr lang="en-US" altLang="zh-CN" sz="3200" dirty="0">
                <a:latin typeface="-apple-system"/>
              </a:rPr>
              <a:t>==1</a:t>
            </a:r>
            <a:r>
              <a:rPr lang="zh-CN" altLang="en-US" sz="3200" dirty="0">
                <a:latin typeface="-apple-system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56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6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416FFF-313C-E917-0801-70D06CA499DB}"/>
              </a:ext>
            </a:extLst>
          </p:cNvPr>
          <p:cNvSpPr txBox="1"/>
          <p:nvPr/>
        </p:nvSpPr>
        <p:spPr>
          <a:xfrm>
            <a:off x="1417635" y="1506614"/>
            <a:ext cx="8090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01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字典树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01-trie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）是一种特殊的字典树，它的字符集只有 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-apple-system"/>
              </a:rPr>
              <a:t>{0,1} 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，主要用来解决一些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异或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问题</a:t>
            </a:r>
            <a:endParaRPr lang="zh-CN" alt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C8D31A-9B2E-E6BC-DB25-22AAA4DE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35" y="2772295"/>
            <a:ext cx="5634038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6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3F159-0D98-DDA7-5199-F729307FD91F}"/>
              </a:ext>
            </a:extLst>
          </p:cNvPr>
          <p:cNvSpPr txBox="1"/>
          <p:nvPr/>
        </p:nvSpPr>
        <p:spPr>
          <a:xfrm>
            <a:off x="909663" y="2780047"/>
            <a:ext cx="71044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枚举一个数字</a:t>
            </a:r>
            <a:r>
              <a:rPr lang="en-US" altLang="zh-CN" sz="2000" dirty="0"/>
              <a:t>×</a:t>
            </a:r>
            <a:r>
              <a:rPr lang="zh-CN" altLang="en-US" sz="2000" dirty="0"/>
              <a:t>，然后寻找与他异或结果最大的另一个数字</a:t>
            </a:r>
            <a:r>
              <a:rPr lang="en-US" altLang="zh-CN" sz="2000" dirty="0"/>
              <a:t>y</a:t>
            </a:r>
            <a:r>
              <a:rPr lang="zh-CN" altLang="en-US" sz="2000" dirty="0"/>
              <a:t>。由于相同宽度的两个二进制数字的大小关系等价于字典序关系。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将所有数字插入到</a:t>
            </a:r>
            <a:r>
              <a:rPr lang="en-US" altLang="zh-CN" sz="2000" dirty="0"/>
              <a:t>01Trie</a:t>
            </a:r>
            <a:r>
              <a:rPr lang="zh-CN" altLang="en-US" sz="2000" dirty="0"/>
              <a:t>中，枚举</a:t>
            </a:r>
            <a:r>
              <a:rPr lang="en-US" altLang="zh-CN" sz="2000" dirty="0"/>
              <a:t>x</a:t>
            </a:r>
            <a:r>
              <a:rPr lang="zh-CN" altLang="en-US" sz="2000" dirty="0"/>
              <a:t>，在</a:t>
            </a:r>
            <a:r>
              <a:rPr lang="en-US" altLang="zh-CN" sz="2000" dirty="0"/>
              <a:t>01Trie </a:t>
            </a:r>
            <a:r>
              <a:rPr lang="zh-CN" altLang="en-US" sz="2000" dirty="0"/>
              <a:t>上寻找</a:t>
            </a:r>
            <a:r>
              <a:rPr lang="en-US" altLang="zh-CN" sz="2000" dirty="0"/>
              <a:t>y︰</a:t>
            </a:r>
            <a:r>
              <a:rPr lang="zh-CN" altLang="en-US" sz="2000" dirty="0"/>
              <a:t>从根出发，如果有</a:t>
            </a:r>
            <a:r>
              <a:rPr lang="en-US" altLang="zh-CN" sz="2000" dirty="0"/>
              <a:t>!bit</a:t>
            </a:r>
            <a:r>
              <a:rPr lang="zh-CN" altLang="en-US" sz="2000" dirty="0"/>
              <a:t>边，则走</a:t>
            </a:r>
            <a:r>
              <a:rPr lang="en-US" altLang="zh-CN" sz="2000" dirty="0"/>
              <a:t>!bit</a:t>
            </a:r>
            <a:r>
              <a:rPr lang="zh-CN" altLang="en-US" sz="2000" dirty="0"/>
              <a:t>边，否则只能走</a:t>
            </a:r>
            <a:r>
              <a:rPr lang="en-US" altLang="zh-CN" sz="2000" dirty="0"/>
              <a:t>bit</a:t>
            </a:r>
            <a:r>
              <a:rPr lang="zh-CN" altLang="en-US" sz="2000" dirty="0"/>
              <a:t>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从高到低考虑</a:t>
            </a:r>
            <a:r>
              <a:rPr lang="en-US" altLang="zh-CN" sz="2000" dirty="0"/>
              <a:t>×</a:t>
            </a:r>
            <a:r>
              <a:rPr lang="zh-CN" altLang="en-US" sz="2000" dirty="0"/>
              <a:t>的每一个二进制位</a:t>
            </a:r>
            <a:r>
              <a:rPr lang="en-US" altLang="zh-CN" sz="2000" dirty="0"/>
              <a:t>bit:</a:t>
            </a:r>
            <a:r>
              <a:rPr lang="zh-CN" altLang="en-US" sz="2000" dirty="0"/>
              <a:t>如果</a:t>
            </a:r>
            <a:r>
              <a:rPr lang="en-US" altLang="zh-CN" sz="2000" dirty="0"/>
              <a:t>y</a:t>
            </a:r>
            <a:r>
              <a:rPr lang="zh-CN" altLang="en-US" sz="2000" dirty="0"/>
              <a:t>的这一位也是</a:t>
            </a:r>
            <a:r>
              <a:rPr lang="en-US" altLang="zh-CN" sz="2000" dirty="0"/>
              <a:t>bit</a:t>
            </a:r>
            <a:r>
              <a:rPr lang="zh-CN" altLang="en-US" sz="2000" dirty="0"/>
              <a:t>，则异或结果的这一位为</a:t>
            </a:r>
            <a:r>
              <a:rPr lang="en-US" altLang="zh-CN" sz="2000" dirty="0"/>
              <a:t>0;</a:t>
            </a:r>
            <a:r>
              <a:rPr lang="zh-CN" altLang="en-US" sz="2000" dirty="0"/>
              <a:t>如果</a:t>
            </a:r>
            <a:r>
              <a:rPr lang="en-US" altLang="zh-CN" sz="2000" dirty="0"/>
              <a:t>y</a:t>
            </a:r>
            <a:r>
              <a:rPr lang="zh-CN" altLang="en-US" sz="2000" dirty="0"/>
              <a:t>的这一位是</a:t>
            </a:r>
            <a:r>
              <a:rPr lang="en-US" altLang="zh-CN" sz="2000" dirty="0"/>
              <a:t>!bit</a:t>
            </a:r>
            <a:r>
              <a:rPr lang="zh-CN" altLang="en-US" sz="2000" dirty="0"/>
              <a:t>，则异或结果的这一位为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4211-D592-1FF8-9294-C953515089D5}"/>
              </a:ext>
            </a:extLst>
          </p:cNvPr>
          <p:cNvSpPr txBox="1"/>
          <p:nvPr/>
        </p:nvSpPr>
        <p:spPr>
          <a:xfrm>
            <a:off x="909663" y="1613323"/>
            <a:ext cx="7342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01</a:t>
            </a:r>
            <a:r>
              <a:rPr lang="zh-CN" altLang="en-US" sz="2800" dirty="0"/>
              <a:t>字典树：在</a:t>
            </a:r>
            <a:r>
              <a:rPr lang="en-US" altLang="zh-CN" sz="2800" dirty="0"/>
              <a:t>a[1]……a[n]</a:t>
            </a:r>
            <a:r>
              <a:rPr lang="zh-CN" altLang="en-US" sz="2800" dirty="0"/>
              <a:t>，找</a:t>
            </a:r>
            <a:r>
              <a:rPr lang="en-US" altLang="zh-CN" sz="2800" dirty="0"/>
              <a:t>x</a:t>
            </a:r>
            <a:r>
              <a:rPr lang="zh-CN" altLang="en-US" sz="2800" dirty="0"/>
              <a:t>的最大异或值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3F9B6D-7AD5-A536-F096-587D82FB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12" y="1621808"/>
            <a:ext cx="6223684" cy="10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3280" y="177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1140702" y="1360247"/>
            <a:ext cx="9186688" cy="2062103"/>
            <a:chOff x="561480" y="3242797"/>
            <a:chExt cx="4101220" cy="1795830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068049" y="3591242"/>
              <a:ext cx="3594651" cy="144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字符串是由</a:t>
              </a:r>
              <a:r>
                <a:rPr lang="zh-CN" altLang="en-US" dirty="0">
                  <a:solidFill>
                    <a:srgbClr val="FF0000"/>
                  </a:solidFill>
                  <a:cs typeface="+mn-ea"/>
                  <a:sym typeface="+mn-lt"/>
                </a:rPr>
                <a:t>零个（空串）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或多个字符组成的有限序列，简称串儿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一个字符串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是将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个字符顺次排列形成的序列，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称为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的长度，表示为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| S |</a:t>
              </a:r>
            </a:p>
            <a:p>
              <a:pPr algn="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561480" y="3242797"/>
              <a:ext cx="2252995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字符串（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string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24">
            <a:extLst>
              <a:ext uri="{FF2B5EF4-FFF2-40B4-BE49-F238E27FC236}">
                <a16:creationId xmlns:a16="http://schemas.microsoft.com/office/drawing/2014/main" id="{57E42EE0-2B51-C72A-4258-4B592E80A3EC}"/>
              </a:ext>
            </a:extLst>
          </p:cNvPr>
          <p:cNvGrpSpPr/>
          <p:nvPr/>
        </p:nvGrpSpPr>
        <p:grpSpPr>
          <a:xfrm>
            <a:off x="1143039" y="2672624"/>
            <a:ext cx="10777412" cy="1033374"/>
            <a:chOff x="581062" y="3242797"/>
            <a:chExt cx="4081638" cy="899937"/>
          </a:xfrm>
        </p:grpSpPr>
        <p:sp>
          <p:nvSpPr>
            <p:cNvPr id="3" name="TextBox 25">
              <a:extLst>
                <a:ext uri="{FF2B5EF4-FFF2-40B4-BE49-F238E27FC236}">
                  <a16:creationId xmlns:a16="http://schemas.microsoft.com/office/drawing/2014/main" id="{79B9CFF1-0986-D263-DE51-4900CD0D5768}"/>
                </a:ext>
              </a:extLst>
            </p:cNvPr>
            <p:cNvSpPr txBox="1"/>
            <p:nvPr/>
          </p:nvSpPr>
          <p:spPr>
            <a:xfrm>
              <a:off x="991889" y="3579862"/>
              <a:ext cx="3670811" cy="56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字符串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的子串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…j]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i≤j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，表示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串中从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到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这一段，也就是顺次排列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],S[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+1]....S[j]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形成的字符串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1542AE89-C9D7-B5B0-2D9A-7B465FD61F2C}"/>
                </a:ext>
              </a:extLst>
            </p:cNvPr>
            <p:cNvSpPr txBox="1"/>
            <p:nvPr/>
          </p:nvSpPr>
          <p:spPr>
            <a:xfrm>
              <a:off x="581062" y="3242797"/>
              <a:ext cx="2233413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子串（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substring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257FC7-9F29-3D51-9F45-11A6F847EEE1}"/>
              </a:ext>
            </a:extLst>
          </p:cNvPr>
          <p:cNvGrpSpPr/>
          <p:nvPr/>
        </p:nvGrpSpPr>
        <p:grpSpPr>
          <a:xfrm>
            <a:off x="1140702" y="4075926"/>
            <a:ext cx="10847887" cy="1050489"/>
            <a:chOff x="1140702" y="4075926"/>
            <a:chExt cx="10847887" cy="1050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5">
                  <a:extLst>
                    <a:ext uri="{FF2B5EF4-FFF2-40B4-BE49-F238E27FC236}">
                      <a16:creationId xmlns:a16="http://schemas.microsoft.com/office/drawing/2014/main" id="{66FC4E3A-9830-A6A4-11E3-8C874247CB94}"/>
                    </a:ext>
                  </a:extLst>
                </p:cNvPr>
                <p:cNvSpPr txBox="1"/>
                <p:nvPr/>
              </p:nvSpPr>
              <p:spPr>
                <a:xfrm>
                  <a:off x="2295950" y="4480084"/>
                  <a:ext cx="96926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字符串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的子序列是从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中将若干元素提取出来并不改变相对位置形成的序列，即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,……,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长度为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n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的子序列</a:t>
                  </a:r>
                  <a:endPara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8" name="TextBox 25">
                  <a:extLst>
                    <a:ext uri="{FF2B5EF4-FFF2-40B4-BE49-F238E27FC236}">
                      <a16:creationId xmlns:a16="http://schemas.microsoft.com/office/drawing/2014/main" id="{66FC4E3A-9830-A6A4-11E3-8C874247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950" y="4480084"/>
                  <a:ext cx="9692639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66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ED0B609A-79CF-3CA6-8413-853E94795B4D}"/>
                </a:ext>
              </a:extLst>
            </p:cNvPr>
            <p:cNvSpPr txBox="1"/>
            <p:nvPr/>
          </p:nvSpPr>
          <p:spPr>
            <a:xfrm>
              <a:off x="1140702" y="4075926"/>
              <a:ext cx="5897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子序列（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subsequence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6F2F4632-2493-EFD7-47B9-09944DD8E761}"/>
              </a:ext>
            </a:extLst>
          </p:cNvPr>
          <p:cNvSpPr txBox="1"/>
          <p:nvPr/>
        </p:nvSpPr>
        <p:spPr>
          <a:xfrm>
            <a:off x="1487978" y="5328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e.g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S=</a:t>
            </a:r>
            <a:r>
              <a:rPr lang="zh-CN" altLang="en-US" dirty="0"/>
              <a:t>“</a:t>
            </a:r>
            <a:r>
              <a:rPr lang="en-US" altLang="zh-CN" dirty="0" err="1"/>
              <a:t>aaccbb</a:t>
            </a:r>
            <a:r>
              <a:rPr lang="zh-CN" altLang="en-US" dirty="0"/>
              <a:t>”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BB3AFE-1E08-2260-D759-88692202F0A5}"/>
              </a:ext>
            </a:extLst>
          </p:cNvPr>
          <p:cNvSpPr txBox="1"/>
          <p:nvPr/>
        </p:nvSpPr>
        <p:spPr>
          <a:xfrm>
            <a:off x="4630636" y="514412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p1=</a:t>
            </a:r>
            <a:r>
              <a:rPr lang="zh-CN" altLang="en-US" dirty="0"/>
              <a:t>“</a:t>
            </a:r>
            <a:r>
              <a:rPr lang="en-US" altLang="zh-CN" dirty="0" err="1"/>
              <a:t>accb</a:t>
            </a:r>
            <a:r>
              <a:rPr lang="zh-CN" altLang="en-US" dirty="0"/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子串</a:t>
            </a:r>
            <a:endParaRPr lang="zh-CN" altLang="en-US" dirty="0"/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19368072-2B6F-B130-F6F7-771D2FBCC8D2}"/>
              </a:ext>
            </a:extLst>
          </p:cNvPr>
          <p:cNvSpPr txBox="1"/>
          <p:nvPr/>
        </p:nvSpPr>
        <p:spPr>
          <a:xfrm>
            <a:off x="4606638" y="560330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p2=</a:t>
            </a:r>
            <a:r>
              <a:rPr lang="zh-CN" altLang="en-US" dirty="0"/>
              <a:t>“</a:t>
            </a:r>
            <a:r>
              <a:rPr lang="en-US" altLang="zh-CN" dirty="0" err="1"/>
              <a:t>acb</a:t>
            </a:r>
            <a:r>
              <a:rPr lang="zh-CN" altLang="en-US" dirty="0"/>
              <a:t>”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子序列</a:t>
            </a:r>
            <a:endParaRPr lang="zh-CN" altLang="en-US" dirty="0"/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28793902-DC63-7ECF-5847-86959303B50A}"/>
              </a:ext>
            </a:extLst>
          </p:cNvPr>
          <p:cNvSpPr txBox="1"/>
          <p:nvPr/>
        </p:nvSpPr>
        <p:spPr>
          <a:xfrm>
            <a:off x="4688825" y="60624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p3=</a:t>
            </a:r>
            <a:r>
              <a:rPr lang="zh-CN" altLang="en-US" dirty="0"/>
              <a:t>“” 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空串，子串，子序列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1048" grpId="0"/>
      <p:bldP spid="10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8D65B-55F7-47C1-FCE8-86A02317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53" y="2061535"/>
            <a:ext cx="10126884" cy="1246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43F159-0D98-DDA7-5199-F729307FD91F}"/>
              </a:ext>
            </a:extLst>
          </p:cNvPr>
          <p:cNvSpPr txBox="1"/>
          <p:nvPr/>
        </p:nvSpPr>
        <p:spPr>
          <a:xfrm>
            <a:off x="978877" y="11832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奶牛异或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9DF6F62-C95D-B026-C1DC-84E7BF9C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6" y="3962400"/>
            <a:ext cx="9947038" cy="20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1504351"/>
            <a:ext cx="706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 </a:t>
            </a:r>
            <a:r>
              <a:rPr lang="en-US" altLang="zh-CN" sz="2400" dirty="0"/>
              <a:t>P4551 </a:t>
            </a:r>
            <a:r>
              <a:rPr lang="zh-CN" altLang="en-US" sz="2400" dirty="0"/>
              <a:t>最长异或路径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C926B1-A4F8-79EF-352C-2726182E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13" y="2231810"/>
            <a:ext cx="9465888" cy="1076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A80EF6-F4EE-E0AF-D778-ED85846A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32" y="4703462"/>
            <a:ext cx="5489948" cy="5358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698497-903A-9EE4-69FA-4B92AE0FA018}"/>
              </a:ext>
            </a:extLst>
          </p:cNvPr>
          <p:cNvSpPr txBox="1"/>
          <p:nvPr/>
        </p:nvSpPr>
        <p:spPr>
          <a:xfrm>
            <a:off x="1360813" y="4103297"/>
            <a:ext cx="61971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r>
              <a:rPr lang="en-US" altLang="zh-CN" dirty="0"/>
              <a:t>		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4		7</a:t>
            </a:r>
          </a:p>
          <a:p>
            <a:r>
              <a:rPr lang="en-US" altLang="zh-CN" dirty="0"/>
              <a:t>1 2 3</a:t>
            </a:r>
          </a:p>
          <a:p>
            <a:r>
              <a:rPr lang="en-US" altLang="zh-CN" dirty="0"/>
              <a:t>2 3 4</a:t>
            </a:r>
          </a:p>
          <a:p>
            <a:r>
              <a:rPr lang="en-US" altLang="zh-CN" dirty="0"/>
              <a:t>2 4 6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462815" y="1770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字典树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426E36-5B3D-BFF5-B34E-28F5A36E37C9}"/>
              </a:ext>
            </a:extLst>
          </p:cNvPr>
          <p:cNvSpPr txBox="1"/>
          <p:nvPr/>
        </p:nvSpPr>
        <p:spPr>
          <a:xfrm>
            <a:off x="1793471" y="2310938"/>
            <a:ext cx="9013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这个题还是非常巧妙的，我们知道，一个数异或同一个数两次相当于没有异或。所以 </a:t>
            </a:r>
            <a:r>
              <a:rPr lang="en-US" altLang="zh-CN" sz="2400" dirty="0"/>
              <a:t>dis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），其实就是 </a:t>
            </a:r>
            <a:r>
              <a:rPr lang="en-US" altLang="zh-CN" sz="2400" dirty="0"/>
              <a:t>dis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r>
              <a:rPr lang="en-US" altLang="zh-CN" sz="2400" dirty="0"/>
              <a:t>^dis(1,j)</a:t>
            </a:r>
            <a:r>
              <a:rPr lang="zh-CN" altLang="en-US" sz="2400" dirty="0"/>
              <a:t>（因为公共段被抵消掉了）。于是我们一趟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把每个点到</a:t>
            </a:r>
            <a:r>
              <a:rPr lang="en-US" altLang="zh-CN" sz="2400" dirty="0"/>
              <a:t>1</a:t>
            </a:r>
            <a:r>
              <a:rPr lang="zh-CN" altLang="en-US" sz="2400" dirty="0"/>
              <a:t>号点的异或路径求出来，问题就转换成了“给出一组数，从中选两个数异或，求最大值”。也就是对每一个数分别解决“从一组数中选一个数与给定数异或最大”的子问题。</a:t>
            </a:r>
          </a:p>
        </p:txBody>
      </p:sp>
    </p:spTree>
    <p:extLst>
      <p:ext uri="{BB962C8B-B14F-4D97-AF65-F5344CB8AC3E}">
        <p14:creationId xmlns:p14="http://schemas.microsoft.com/office/powerpoint/2010/main" val="11414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Talk to your family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725600" y="3235264"/>
            <a:ext cx="283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06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0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9384D2-E73A-79A0-CF49-9CCE96246B52}"/>
              </a:ext>
            </a:extLst>
          </p:cNvPr>
          <p:cNvSpPr txBox="1"/>
          <p:nvPr/>
        </p:nvSpPr>
        <p:spPr>
          <a:xfrm>
            <a:off x="1305816" y="174606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树上，加上</a:t>
            </a:r>
            <a:r>
              <a:rPr lang="en-US" altLang="zh-CN" sz="2800" dirty="0"/>
              <a:t>fail</a:t>
            </a:r>
            <a:r>
              <a:rPr lang="zh-CN" altLang="en-US" sz="2800" dirty="0"/>
              <a:t>边</a:t>
            </a:r>
          </a:p>
        </p:txBody>
      </p:sp>
      <p:pic>
        <p:nvPicPr>
          <p:cNvPr id="8194" name="Picture 2" descr="Aho-Corasick算法纵览（AC自动机）">
            <a:extLst>
              <a:ext uri="{FF2B5EF4-FFF2-40B4-BE49-F238E27FC236}">
                <a16:creationId xmlns:a16="http://schemas.microsoft.com/office/drawing/2014/main" id="{59F12699-B1CB-6CB8-7A79-AA401B0C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15" y="2669855"/>
            <a:ext cx="6677451" cy="36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6907F-EEFD-9420-5DE1-DBD845DD6380}"/>
              </a:ext>
            </a:extLst>
          </p:cNvPr>
          <p:cNvSpPr txBox="1"/>
          <p:nvPr/>
        </p:nvSpPr>
        <p:spPr>
          <a:xfrm>
            <a:off x="8695001" y="4505159"/>
            <a:ext cx="258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3"/>
              </a:rPr>
              <a:t>AC </a:t>
            </a:r>
            <a:r>
              <a:rPr lang="zh-CN" altLang="en-US">
                <a:hlinkClick r:id="rId3"/>
              </a:rPr>
              <a:t>自动机 </a:t>
            </a:r>
            <a:r>
              <a:rPr lang="en-US" altLang="zh-CN">
                <a:hlinkClick r:id="rId3"/>
              </a:rPr>
              <a:t>- </a:t>
            </a:r>
            <a:r>
              <a:rPr lang="zh-CN" altLang="en-US">
                <a:hlinkClick r:id="rId3"/>
              </a:rPr>
              <a:t>一铭君一 </a:t>
            </a:r>
            <a:r>
              <a:rPr lang="en-US" altLang="zh-CN">
                <a:hlinkClick r:id="rId3"/>
              </a:rPr>
              <a:t>- </a:t>
            </a:r>
            <a:r>
              <a:rPr lang="zh-CN" altLang="en-US">
                <a:hlinkClick r:id="rId3"/>
              </a:rPr>
              <a:t>博客园 </a:t>
            </a:r>
            <a:r>
              <a:rPr lang="en-US" altLang="zh-CN">
                <a:hlinkClick r:id="rId3"/>
              </a:rPr>
              <a:t>(cnblogs.com)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CB4E2C-7F7E-364F-65DC-8FB6D3C0DB55}"/>
              </a:ext>
            </a:extLst>
          </p:cNvPr>
          <p:cNvSpPr txBox="1"/>
          <p:nvPr/>
        </p:nvSpPr>
        <p:spPr>
          <a:xfrm>
            <a:off x="8695001" y="3726723"/>
            <a:ext cx="3063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https://www.cnblogs.com/zaza-zt/p/15303003.html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75C094-B9D3-B8B3-A7CF-B89C2A7CEBC3}"/>
              </a:ext>
            </a:extLst>
          </p:cNvPr>
          <p:cNvSpPr txBox="1"/>
          <p:nvPr/>
        </p:nvSpPr>
        <p:spPr>
          <a:xfrm>
            <a:off x="3198322" y="74250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自动机的第一要义：记住它不能帮你自动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！！！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3F0AD-B33F-31DD-1C1B-2D4D5E1B3394}"/>
              </a:ext>
            </a:extLst>
          </p:cNvPr>
          <p:cNvSpPr txBox="1"/>
          <p:nvPr/>
        </p:nvSpPr>
        <p:spPr>
          <a:xfrm>
            <a:off x="8695001" y="30713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原理：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75A05A-9C3E-00E9-FE48-B84892145F4E}"/>
              </a:ext>
            </a:extLst>
          </p:cNvPr>
          <p:cNvSpPr txBox="1"/>
          <p:nvPr/>
        </p:nvSpPr>
        <p:spPr>
          <a:xfrm>
            <a:off x="5779477" y="17065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Fail[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]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 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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kmp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的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nex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]</a:t>
            </a: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即最长的前缀等于后缀，或者说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Wingdings" panose="05000000000000000000" pitchFamily="2" charset="2"/>
              </a:rPr>
              <a:t>border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51961" y="1516768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9384D2-E73A-79A0-CF49-9CCE96246B52}"/>
              </a:ext>
            </a:extLst>
          </p:cNvPr>
          <p:cNvSpPr txBox="1"/>
          <p:nvPr/>
        </p:nvSpPr>
        <p:spPr>
          <a:xfrm>
            <a:off x="239016" y="1737607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 err="1"/>
              <a:t>trie</a:t>
            </a:r>
            <a:r>
              <a:rPr lang="zh-CN" altLang="en-US" sz="2800" dirty="0"/>
              <a:t>树上，加上</a:t>
            </a:r>
            <a:r>
              <a:rPr lang="en-US" altLang="zh-CN" sz="2800" dirty="0"/>
              <a:t>fail</a:t>
            </a:r>
            <a:r>
              <a:rPr lang="zh-CN" altLang="en-US" sz="2800" dirty="0"/>
              <a:t>边</a:t>
            </a:r>
          </a:p>
        </p:txBody>
      </p:sp>
      <p:pic>
        <p:nvPicPr>
          <p:cNvPr id="8194" name="Picture 2" descr="Aho-Corasick算法纵览（AC自动机）">
            <a:extLst>
              <a:ext uri="{FF2B5EF4-FFF2-40B4-BE49-F238E27FC236}">
                <a16:creationId xmlns:a16="http://schemas.microsoft.com/office/drawing/2014/main" id="{59F12699-B1CB-6CB8-7A79-AA401B0C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" y="2454781"/>
            <a:ext cx="6677451" cy="36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CC97B5-CED5-586A-2499-F0A6196A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708" y="636782"/>
            <a:ext cx="304816" cy="3556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4ACB24-9975-ADDD-D44C-1C831AB2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99" y="1707325"/>
            <a:ext cx="304816" cy="3556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CBCFB7-240B-4F2B-986D-7ACE0AC6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74" y="1689923"/>
            <a:ext cx="304816" cy="3556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77C707-1524-A315-E399-A267D36B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333" y="1707325"/>
            <a:ext cx="304816" cy="3556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963730-36BC-6291-EA16-5D0663AB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99" y="2618166"/>
            <a:ext cx="304816" cy="3556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627E41E-6118-3125-0F68-F7964C52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52" y="3529007"/>
            <a:ext cx="304816" cy="35561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ED73754-E15B-D555-7E2A-F51F32A9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52" y="4453470"/>
            <a:ext cx="304816" cy="3556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92466C3-70EC-7583-F274-A4CCB612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52" y="5364311"/>
            <a:ext cx="304816" cy="35561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8E648B4-B78B-AA24-FFC6-243B0DB1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452" y="6275152"/>
            <a:ext cx="304816" cy="35561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0FBA955-6827-2BFF-E101-8D2C9DF6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51" y="2618166"/>
            <a:ext cx="304816" cy="35561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247BCBC-91EB-B5D3-F5E4-7F85D5B9B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51" y="3529007"/>
            <a:ext cx="304816" cy="35561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872A72B-1E65-0BC9-5704-6DDDA56F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14" y="4439848"/>
            <a:ext cx="304816" cy="35561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80FA98E-0741-81F4-53C3-0F21198C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14" y="5364311"/>
            <a:ext cx="304816" cy="35561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629612A-482A-DA77-269E-E104AAD7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333" y="2742829"/>
            <a:ext cx="304816" cy="35561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629C5CA-7DDB-4F5E-29FF-B28BF035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43" y="3529007"/>
            <a:ext cx="304816" cy="35561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42B7046-4A73-5436-8D33-E227AB94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943" y="4453470"/>
            <a:ext cx="304816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1504351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 </a:t>
            </a:r>
            <a:r>
              <a:rPr lang="en-US" altLang="zh-CN" sz="2400" dirty="0"/>
              <a:t>P3808 【</a:t>
            </a:r>
            <a:r>
              <a:rPr lang="zh-CN" altLang="en-US" sz="2400" dirty="0"/>
              <a:t>模板</a:t>
            </a:r>
            <a:r>
              <a:rPr lang="en-US" altLang="zh-CN" sz="2400" dirty="0"/>
              <a:t>】AC </a:t>
            </a:r>
            <a:r>
              <a:rPr lang="zh-CN" altLang="en-US" sz="2400" dirty="0"/>
              <a:t>自动机（简单版）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78A886-B112-186C-A305-6336CE7A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544902"/>
            <a:ext cx="10116634" cy="9176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0011D-36F0-3DEF-4D66-AD22B522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25" y="4005976"/>
            <a:ext cx="5429529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1504351"/>
            <a:ext cx="706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洛谷  </a:t>
            </a:r>
            <a:r>
              <a:rPr lang="en-US" altLang="zh-CN" sz="2400" dirty="0"/>
              <a:t>P5357 【</a:t>
            </a:r>
            <a:r>
              <a:rPr lang="zh-CN" altLang="en-US" sz="2400" dirty="0"/>
              <a:t>模板</a:t>
            </a:r>
            <a:r>
              <a:rPr lang="en-US" altLang="zh-CN" sz="2400" dirty="0"/>
              <a:t>】AC </a:t>
            </a:r>
            <a:r>
              <a:rPr lang="zh-CN" altLang="en-US" sz="2400" dirty="0"/>
              <a:t>自动机（二次加强版）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D8154-3589-C813-0567-3C80EC2A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36" y="2480268"/>
            <a:ext cx="9163520" cy="876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442069-BB27-BA19-9B94-638D36CB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01" y="3954487"/>
            <a:ext cx="6705986" cy="479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160733-F470-44AF-91EC-3C1CD1481308}"/>
              </a:ext>
            </a:extLst>
          </p:cNvPr>
          <p:cNvSpPr txBox="1"/>
          <p:nvPr/>
        </p:nvSpPr>
        <p:spPr>
          <a:xfrm>
            <a:off x="1666702" y="4582140"/>
            <a:ext cx="6945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很多人用 </a:t>
            </a:r>
            <a:r>
              <a:rPr lang="en-US" altLang="zh-CN" dirty="0"/>
              <a:t>AC </a:t>
            </a:r>
            <a:r>
              <a:rPr lang="zh-CN" altLang="en-US" dirty="0"/>
              <a:t>自动机进行多模匹配时都会暴力跳 </a:t>
            </a:r>
            <a:r>
              <a:rPr lang="en-US" altLang="zh-CN" dirty="0"/>
              <a:t>fail </a:t>
            </a:r>
            <a:r>
              <a:rPr lang="zh-CN" altLang="en-US" dirty="0"/>
              <a:t>边，但这样做复杂度是错误的，可以被类似于 </a:t>
            </a:r>
            <a:r>
              <a:rPr lang="en-US" altLang="zh-CN" dirty="0" err="1"/>
              <a:t>aaaaa</a:t>
            </a:r>
            <a:r>
              <a:rPr lang="en-US" altLang="zh-CN" dirty="0"/>
              <a:t>……</a:t>
            </a:r>
            <a:r>
              <a:rPr lang="en-US" altLang="zh-CN" dirty="0" err="1"/>
              <a:t>aaaaa</a:t>
            </a:r>
            <a:r>
              <a:rPr lang="en-US" altLang="zh-CN" dirty="0"/>
              <a:t> </a:t>
            </a:r>
            <a:r>
              <a:rPr lang="zh-CN" altLang="en-US" dirty="0"/>
              <a:t>这样的串卡掉。</a:t>
            </a:r>
          </a:p>
          <a:p>
            <a:endParaRPr lang="zh-CN" altLang="en-US" dirty="0"/>
          </a:p>
          <a:p>
            <a:r>
              <a:rPr lang="zh-CN" altLang="en-US" dirty="0"/>
              <a:t>正确的做法是建出 </a:t>
            </a:r>
            <a:r>
              <a:rPr lang="en-US" altLang="zh-CN" dirty="0"/>
              <a:t>fail </a:t>
            </a:r>
            <a:r>
              <a:rPr lang="zh-CN" altLang="en-US" dirty="0"/>
              <a:t>树，记录自动机上的每个状态被匹配了几次，最后求出每个模式串在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上的终止节点在 </a:t>
            </a:r>
            <a:r>
              <a:rPr lang="en-US" altLang="zh-CN" dirty="0"/>
              <a:t>fail </a:t>
            </a:r>
            <a:r>
              <a:rPr lang="zh-CN" altLang="en-US" dirty="0"/>
              <a:t>树上的子树总匹配次数就可以了</a:t>
            </a:r>
            <a:r>
              <a:rPr lang="en-US" altLang="zh-CN" dirty="0"/>
              <a:t>(</a:t>
            </a:r>
            <a:r>
              <a:rPr lang="zh-CN" altLang="en-US" dirty="0"/>
              <a:t>树形</a:t>
            </a:r>
            <a:r>
              <a:rPr lang="en-US" altLang="zh-CN" dirty="0" err="1"/>
              <a:t>dp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04FFC2-3DA1-E948-78CC-E082BF80C8C7}"/>
              </a:ext>
            </a:extLst>
          </p:cNvPr>
          <p:cNvSpPr txBox="1"/>
          <p:nvPr/>
        </p:nvSpPr>
        <p:spPr>
          <a:xfrm>
            <a:off x="848296" y="1504351"/>
            <a:ext cx="706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CF 547E    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helvetica neue"/>
              </a:rPr>
              <a:t>Mike and Friends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1370C-E536-C261-9687-852594EC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06" y="2345611"/>
            <a:ext cx="8306227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18485" y="177009"/>
            <a:ext cx="17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AC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自动机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B66C92-C027-4ADE-ED29-CA00EA0EA66A}"/>
              </a:ext>
            </a:extLst>
          </p:cNvPr>
          <p:cNvSpPr txBox="1"/>
          <p:nvPr/>
        </p:nvSpPr>
        <p:spPr>
          <a:xfrm>
            <a:off x="1964464" y="1046818"/>
            <a:ext cx="883019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首先肯定是对所有的字符串建立</a:t>
            </a:r>
            <a:r>
              <a:rPr lang="en-US" altLang="zh-CN" sz="2400" dirty="0"/>
              <a:t>AC</a:t>
            </a:r>
            <a:r>
              <a:rPr lang="zh-CN" altLang="en-US" sz="2400" dirty="0"/>
              <a:t>自动机。</a:t>
            </a:r>
          </a:p>
          <a:p>
            <a:r>
              <a:rPr lang="zh-CN" altLang="en-US" sz="2400" dirty="0"/>
              <a:t>然后，考虑弱化版本，第</a:t>
            </a:r>
            <a:r>
              <a:rPr lang="en-US" altLang="zh-CN" sz="2400" dirty="0"/>
              <a:t>k</a:t>
            </a:r>
            <a:r>
              <a:rPr lang="zh-CN" altLang="en-US" sz="2400" dirty="0"/>
              <a:t>个字符串在所有字符串中出现了多少次。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先找到第</a:t>
            </a:r>
            <a:r>
              <a:rPr lang="en-US" altLang="zh-CN" sz="2400" dirty="0"/>
              <a:t>k</a:t>
            </a:r>
            <a:r>
              <a:rPr lang="zh-CN" altLang="en-US" sz="2400" dirty="0"/>
              <a:t>个字符串在字典树内对应的节点。</a:t>
            </a:r>
          </a:p>
          <a:p>
            <a:r>
              <a:rPr lang="zh-CN" altLang="en-US" sz="2400" dirty="0"/>
              <a:t>然后，</a:t>
            </a:r>
            <a:r>
              <a:rPr lang="en-US" altLang="zh-CN" sz="2400" dirty="0"/>
              <a:t>k</a:t>
            </a:r>
            <a:r>
              <a:rPr lang="zh-CN" altLang="en-US" sz="2400" dirty="0"/>
              <a:t>的整个子树所表示的字符串，</a:t>
            </a:r>
            <a:r>
              <a:rPr lang="en-US" altLang="zh-CN" sz="2400" dirty="0"/>
              <a:t>k</a:t>
            </a:r>
            <a:r>
              <a:rPr lang="zh-CN" altLang="en-US" sz="2400" dirty="0"/>
              <a:t>都是它们的后缀。</a:t>
            </a:r>
          </a:p>
          <a:p>
            <a:r>
              <a:rPr lang="zh-CN" altLang="en-US" sz="2400" dirty="0"/>
              <a:t>这样就可以先遍历每个字符串，它每个前缀对应的字典图节点点权</a:t>
            </a:r>
            <a:r>
              <a:rPr lang="en-US" altLang="zh-CN" sz="2400" dirty="0"/>
              <a:t>+1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然后对</a:t>
            </a:r>
            <a:r>
              <a:rPr lang="en-US" altLang="zh-CN" sz="2400" dirty="0"/>
              <a:t>k</a:t>
            </a:r>
            <a:r>
              <a:rPr lang="zh-CN" altLang="en-US" sz="2400" dirty="0"/>
              <a:t>的整个子树，子树的点权和就是</a:t>
            </a:r>
            <a:r>
              <a:rPr lang="en-US" altLang="zh-CN" sz="2400" dirty="0"/>
              <a:t>k</a:t>
            </a:r>
            <a:r>
              <a:rPr lang="zh-CN" altLang="en-US" sz="2400" dirty="0"/>
              <a:t>在所有字符串中的出现次数。</a:t>
            </a:r>
          </a:p>
          <a:p>
            <a:r>
              <a:rPr lang="zh-CN" altLang="en-US" sz="2400" dirty="0"/>
              <a:t>然后，加上询问条件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即询问一个子树区间内编号在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之间的点权之和。</a:t>
            </a:r>
          </a:p>
          <a:p>
            <a:r>
              <a:rPr lang="zh-CN" altLang="en-US" sz="2400" dirty="0"/>
              <a:t>可持久化线段树维护</a:t>
            </a:r>
            <a:r>
              <a:rPr lang="en-US" altLang="zh-CN" sz="2400" dirty="0"/>
              <a:t>fail</a:t>
            </a:r>
            <a:r>
              <a:rPr lang="zh-CN" altLang="en-US" sz="2400" dirty="0"/>
              <a:t>树的</a:t>
            </a:r>
            <a:r>
              <a:rPr lang="en-US" altLang="zh-CN" sz="2400" dirty="0"/>
              <a:t>DFS</a:t>
            </a:r>
            <a:r>
              <a:rPr lang="zh-CN" altLang="en-US" sz="2400" dirty="0"/>
              <a:t>序，然后处理每个询问即可。</a:t>
            </a:r>
          </a:p>
          <a:p>
            <a:r>
              <a:rPr lang="zh-CN" altLang="en-US" sz="2400" dirty="0"/>
              <a:t>然后考虑每个模式串不相同的情况，一个子树节点可能对应多个编号，同时在可持久化线段树里更新即可。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4802AC-1E26-88D1-7F9F-21840F64600B}"/>
              </a:ext>
            </a:extLst>
          </p:cNvPr>
          <p:cNvGrpSpPr/>
          <p:nvPr/>
        </p:nvGrpSpPr>
        <p:grpSpPr>
          <a:xfrm>
            <a:off x="444067" y="297303"/>
            <a:ext cx="1041454" cy="6388428"/>
            <a:chOff x="2453352" y="438619"/>
            <a:chExt cx="1041454" cy="638842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ED51482-CC4C-A1BB-4B69-898070E6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352" y="438619"/>
              <a:ext cx="1041454" cy="638842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421F2D1-BB55-2131-26D8-99B9BD50E8AD}"/>
                </a:ext>
              </a:extLst>
            </p:cNvPr>
            <p:cNvSpPr txBox="1"/>
            <p:nvPr/>
          </p:nvSpPr>
          <p:spPr>
            <a:xfrm>
              <a:off x="2733198" y="634137"/>
              <a:ext cx="608907" cy="60016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>
                  <a:solidFill>
                    <a:srgbClr val="121212"/>
                  </a:solidFill>
                  <a:effectLst/>
                  <a:latin typeface="-apple-system"/>
                </a:rPr>
                <a:t>AC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自动机</a:t>
              </a:r>
              <a:r>
                <a:rPr lang="en-US" altLang="zh-CN" sz="2400" b="0" i="0" dirty="0">
                  <a:solidFill>
                    <a:srgbClr val="121212"/>
                  </a:solidFill>
                  <a:effectLst/>
                  <a:latin typeface="-apple-system"/>
                </a:rPr>
                <a:t>fail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树</a:t>
              </a:r>
              <a:r>
                <a:rPr lang="en-US" altLang="zh-CN" sz="2400" b="0" i="0" dirty="0" err="1">
                  <a:solidFill>
                    <a:srgbClr val="121212"/>
                  </a:solidFill>
                  <a:effectLst/>
                  <a:latin typeface="-apple-system"/>
                </a:rPr>
                <a:t>dfs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序建可持久化线段树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62E8FAB-742A-B86A-3514-6BED4D92BF11}"/>
              </a:ext>
            </a:extLst>
          </p:cNvPr>
          <p:cNvGrpSpPr/>
          <p:nvPr/>
        </p:nvGrpSpPr>
        <p:grpSpPr>
          <a:xfrm>
            <a:off x="10947360" y="297303"/>
            <a:ext cx="1041454" cy="6388428"/>
            <a:chOff x="8251282" y="438619"/>
            <a:chExt cx="1041454" cy="638842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18BD715-9BC9-DD45-7B93-12FBABBC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1282" y="438619"/>
              <a:ext cx="1041454" cy="638842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AE21A74-CB9F-FA73-9FB7-91C3E0196AC6}"/>
                </a:ext>
              </a:extLst>
            </p:cNvPr>
            <p:cNvSpPr txBox="1"/>
            <p:nvPr/>
          </p:nvSpPr>
          <p:spPr>
            <a:xfrm>
              <a:off x="8481872" y="818802"/>
              <a:ext cx="736049" cy="5632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后缀自动机</a:t>
              </a:r>
              <a:r>
                <a:rPr lang="en-US" altLang="zh-CN" sz="2400" b="0" i="0" dirty="0">
                  <a:solidFill>
                    <a:srgbClr val="121212"/>
                  </a:solidFill>
                  <a:effectLst/>
                  <a:latin typeface="-apple-system"/>
                </a:rPr>
                <a:t>next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指针</a:t>
              </a:r>
              <a:r>
                <a:rPr lang="en-US" altLang="zh-CN" sz="2400" b="0" i="0" dirty="0" err="1">
                  <a:solidFill>
                    <a:srgbClr val="121212"/>
                  </a:solidFill>
                  <a:effectLst/>
                  <a:latin typeface="-apple-system"/>
                </a:rPr>
                <a:t>dag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图上跑</a:t>
              </a:r>
              <a:r>
                <a:rPr lang="en-US" altLang="zh-CN" sz="2400" b="0" i="0" dirty="0">
                  <a:solidFill>
                    <a:srgbClr val="121212"/>
                  </a:solidFill>
                  <a:effectLst/>
                  <a:latin typeface="-apple-system"/>
                </a:rPr>
                <a:t>SG</a:t>
              </a:r>
              <a:r>
                <a:rPr lang="zh-CN" altLang="en-US" sz="2400" b="0" i="0" dirty="0">
                  <a:solidFill>
                    <a:srgbClr val="121212"/>
                  </a:solidFill>
                  <a:effectLst/>
                  <a:latin typeface="-apple-system"/>
                </a:rPr>
                <a:t>函数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3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283280" y="177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7535E71-896F-4DBA-8AE1-24BC4D2131FE}"/>
              </a:ext>
            </a:extLst>
          </p:cNvPr>
          <p:cNvSpPr/>
          <p:nvPr/>
        </p:nvSpPr>
        <p:spPr>
          <a:xfrm rot="2700000">
            <a:off x="10864832" y="1732054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grpSp>
        <p:nvGrpSpPr>
          <p:cNvPr id="26" name="Group 24">
            <a:extLst>
              <a:ext uri="{FF2B5EF4-FFF2-40B4-BE49-F238E27FC236}">
                <a16:creationId xmlns:a16="http://schemas.microsoft.com/office/drawing/2014/main" id="{57F11688-C15C-4FBD-B634-4A7B0928BD78}"/>
              </a:ext>
            </a:extLst>
          </p:cNvPr>
          <p:cNvGrpSpPr/>
          <p:nvPr/>
        </p:nvGrpSpPr>
        <p:grpSpPr>
          <a:xfrm>
            <a:off x="1140702" y="1360248"/>
            <a:ext cx="9186688" cy="1046441"/>
            <a:chOff x="561480" y="3242797"/>
            <a:chExt cx="4101220" cy="911317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22B5A437-2A19-44EC-8D11-4E742966A7B0}"/>
                </a:ext>
              </a:extLst>
            </p:cNvPr>
            <p:cNvSpPr txBox="1"/>
            <p:nvPr/>
          </p:nvSpPr>
          <p:spPr>
            <a:xfrm>
              <a:off x="1068049" y="3591242"/>
              <a:ext cx="3594651" cy="56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指从串首开始到某个位置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结束的一个特殊子串。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字符串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的以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结尾的前缀表示为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Prefix(S 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，也就是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Prefix (S 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) = S[1...i]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F2A815F-7607-42B9-ADA6-68E37830DF1C}"/>
                </a:ext>
              </a:extLst>
            </p:cNvPr>
            <p:cNvSpPr txBox="1"/>
            <p:nvPr/>
          </p:nvSpPr>
          <p:spPr>
            <a:xfrm>
              <a:off x="561480" y="3242797"/>
              <a:ext cx="2252995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前缀（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prefix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24">
            <a:extLst>
              <a:ext uri="{FF2B5EF4-FFF2-40B4-BE49-F238E27FC236}">
                <a16:creationId xmlns:a16="http://schemas.microsoft.com/office/drawing/2014/main" id="{57E42EE0-2B51-C72A-4258-4B592E80A3EC}"/>
              </a:ext>
            </a:extLst>
          </p:cNvPr>
          <p:cNvGrpSpPr/>
          <p:nvPr/>
        </p:nvGrpSpPr>
        <p:grpSpPr>
          <a:xfrm>
            <a:off x="1143039" y="2672624"/>
            <a:ext cx="10777412" cy="1033374"/>
            <a:chOff x="581062" y="3242797"/>
            <a:chExt cx="4081638" cy="899937"/>
          </a:xfrm>
        </p:grpSpPr>
        <p:sp>
          <p:nvSpPr>
            <p:cNvPr id="3" name="TextBox 25">
              <a:extLst>
                <a:ext uri="{FF2B5EF4-FFF2-40B4-BE49-F238E27FC236}">
                  <a16:creationId xmlns:a16="http://schemas.microsoft.com/office/drawing/2014/main" id="{79B9CFF1-0986-D263-DE51-4900CD0D5768}"/>
                </a:ext>
              </a:extLst>
            </p:cNvPr>
            <p:cNvSpPr txBox="1"/>
            <p:nvPr/>
          </p:nvSpPr>
          <p:spPr>
            <a:xfrm>
              <a:off x="991889" y="3579862"/>
              <a:ext cx="3670811" cy="56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指从某个位置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开始到整个串末尾结束的一个特殊子串。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字符串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的从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开头的后缀表示为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Suffix(S,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，也就是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Suffix(S ,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)=S[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…|S|]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1542AE89-C9D7-B5B0-2D9A-7B465FD61F2C}"/>
                </a:ext>
              </a:extLst>
            </p:cNvPr>
            <p:cNvSpPr txBox="1"/>
            <p:nvPr/>
          </p:nvSpPr>
          <p:spPr>
            <a:xfrm>
              <a:off x="581062" y="3242797"/>
              <a:ext cx="2233413" cy="34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后缀（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suffix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34E291-8F30-D7B1-AABE-F93ADA2AE08B}"/>
              </a:ext>
            </a:extLst>
          </p:cNvPr>
          <p:cNvGrpSpPr/>
          <p:nvPr/>
        </p:nvGrpSpPr>
        <p:grpSpPr>
          <a:xfrm>
            <a:off x="1135324" y="4093041"/>
            <a:ext cx="10853265" cy="756375"/>
            <a:chOff x="1135324" y="4093041"/>
            <a:chExt cx="10853265" cy="756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5">
                  <a:extLst>
                    <a:ext uri="{FF2B5EF4-FFF2-40B4-BE49-F238E27FC236}">
                      <a16:creationId xmlns:a16="http://schemas.microsoft.com/office/drawing/2014/main" id="{66FC4E3A-9830-A6A4-11E3-8C874247CB94}"/>
                    </a:ext>
                  </a:extLst>
                </p:cNvPr>
                <p:cNvSpPr txBox="1"/>
                <p:nvPr/>
              </p:nvSpPr>
              <p:spPr>
                <a:xfrm>
                  <a:off x="2295950" y="4480084"/>
                  <a:ext cx="9692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是正着写和倒着写相同的字符串，即满足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∀</m:t>
                      </m:r>
                    </m:oMath>
                  </a14:m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1&lt;</a:t>
                  </a:r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i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≤ |s|, s[</a:t>
                  </a:r>
                  <a:r>
                    <a:rPr lang="en-US" altLang="zh-CN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i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]= s[ |s|+1-i ]</a:t>
                  </a: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的</a:t>
                  </a:r>
                  <a:r>
                    <a:rPr lang="en-US" altLang="zh-CN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s</a:t>
                  </a:r>
                  <a:endPara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8" name="TextBox 25">
                  <a:extLst>
                    <a:ext uri="{FF2B5EF4-FFF2-40B4-BE49-F238E27FC236}">
                      <a16:creationId xmlns:a16="http://schemas.microsoft.com/office/drawing/2014/main" id="{66FC4E3A-9830-A6A4-11E3-8C874247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950" y="4480084"/>
                  <a:ext cx="96926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66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ED0B609A-79CF-3CA6-8413-853E94795B4D}"/>
                </a:ext>
              </a:extLst>
            </p:cNvPr>
            <p:cNvSpPr txBox="1"/>
            <p:nvPr/>
          </p:nvSpPr>
          <p:spPr>
            <a:xfrm>
              <a:off x="1135324" y="4093041"/>
              <a:ext cx="5897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回文串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Palindromic Substring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）：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B78832E-A4FB-F5AE-0D27-F60D80F0384A}"/>
              </a:ext>
            </a:extLst>
          </p:cNvPr>
          <p:cNvSpPr txBox="1"/>
          <p:nvPr/>
        </p:nvSpPr>
        <p:spPr>
          <a:xfrm>
            <a:off x="1436024" y="522075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e.g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S=</a:t>
            </a:r>
            <a:r>
              <a:rPr lang="zh-CN" altLang="en-US" dirty="0"/>
              <a:t>“</a:t>
            </a:r>
            <a:r>
              <a:rPr lang="en-US" altLang="zh-CN" dirty="0" err="1"/>
              <a:t>aaccaa</a:t>
            </a:r>
            <a:r>
              <a:rPr lang="zh-CN" altLang="en-US" dirty="0"/>
              <a:t>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C4442C-B6BC-7E53-7F97-63B286A2D1E2}"/>
              </a:ext>
            </a:extLst>
          </p:cNvPr>
          <p:cNvSpPr txBox="1"/>
          <p:nvPr/>
        </p:nvSpPr>
        <p:spPr>
          <a:xfrm>
            <a:off x="4907794" y="50097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p1=</a:t>
            </a:r>
            <a:r>
              <a:rPr lang="zh-CN" altLang="en-US" dirty="0"/>
              <a:t>“</a:t>
            </a:r>
            <a:r>
              <a:rPr lang="en-US" altLang="zh-CN" dirty="0" err="1"/>
              <a:t>aac</a:t>
            </a:r>
            <a:r>
              <a:rPr lang="zh-CN" altLang="en-US" dirty="0"/>
              <a:t>”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前缀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E4B69-1998-10DB-6C20-F35C469956E3}"/>
              </a:ext>
            </a:extLst>
          </p:cNvPr>
          <p:cNvSpPr txBox="1"/>
          <p:nvPr/>
        </p:nvSpPr>
        <p:spPr>
          <a:xfrm>
            <a:off x="4907794" y="549172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p2=</a:t>
            </a:r>
            <a:r>
              <a:rPr lang="zh-CN" altLang="en-US" dirty="0"/>
              <a:t>“</a:t>
            </a:r>
            <a:r>
              <a:rPr lang="en-US" altLang="zh-CN" dirty="0" err="1"/>
              <a:t>caa</a:t>
            </a:r>
            <a:r>
              <a:rPr lang="zh-CN" altLang="en-US" dirty="0"/>
              <a:t>”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后缀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F928F-DA11-AD2F-955A-B0BAB308E189}"/>
              </a:ext>
            </a:extLst>
          </p:cNvPr>
          <p:cNvSpPr txBox="1"/>
          <p:nvPr/>
        </p:nvSpPr>
        <p:spPr>
          <a:xfrm>
            <a:off x="4907794" y="594835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p3=</a:t>
            </a:r>
            <a:r>
              <a:rPr lang="zh-CN" altLang="en-US" dirty="0"/>
              <a:t>“</a:t>
            </a:r>
            <a:r>
              <a:rPr lang="en-US" altLang="zh-CN" dirty="0"/>
              <a:t>acca</a:t>
            </a:r>
            <a:r>
              <a:rPr lang="zh-CN" altLang="en-US" dirty="0"/>
              <a:t>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回文串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1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You are unique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845824" y="3235264"/>
            <a:ext cx="2595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后缀数组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07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3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771393" y="17700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SA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正在施工 的图像结果">
            <a:extLst>
              <a:ext uri="{FF2B5EF4-FFF2-40B4-BE49-F238E27FC236}">
                <a16:creationId xmlns:a16="http://schemas.microsoft.com/office/drawing/2014/main" id="{39DB8900-D2A4-7722-B2B0-3CE682ED3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" b="3759"/>
          <a:stretch/>
        </p:blipFill>
        <p:spPr bwMode="auto">
          <a:xfrm>
            <a:off x="7267713" y="1367403"/>
            <a:ext cx="2490094" cy="36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BE4F18-4760-E668-221F-739C032A4253}"/>
              </a:ext>
            </a:extLst>
          </p:cNvPr>
          <p:cNvSpPr txBox="1"/>
          <p:nvPr/>
        </p:nvSpPr>
        <p:spPr>
          <a:xfrm>
            <a:off x="3190009" y="5490597"/>
            <a:ext cx="690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后缀数组 最详细讲解 </a:t>
            </a:r>
            <a:r>
              <a:rPr lang="en-US" altLang="zh-CN" dirty="0">
                <a:hlinkClick r:id="rId3"/>
              </a:rPr>
              <a:t>- ~</a:t>
            </a:r>
            <a:r>
              <a:rPr lang="en-US" altLang="zh-CN" dirty="0" err="1">
                <a:hlinkClick r:id="rId3"/>
              </a:rPr>
              <a:t>victorique</a:t>
            </a:r>
            <a:r>
              <a:rPr lang="en-US" altLang="zh-CN" dirty="0">
                <a:hlinkClick r:id="rId3"/>
              </a:rPr>
              <a:t>~ 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73DF9-3ABC-3CA9-87F0-CC2532085A4E}"/>
              </a:ext>
            </a:extLst>
          </p:cNvPr>
          <p:cNvSpPr txBox="1"/>
          <p:nvPr/>
        </p:nvSpPr>
        <p:spPr>
          <a:xfrm>
            <a:off x="3190009" y="512126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https://www.cnblogs.com/victorique/p/8480093.html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08AD0D-0F6E-0B5C-2FB5-AF0546064282}"/>
              </a:ext>
            </a:extLst>
          </p:cNvPr>
          <p:cNvSpPr txBox="1"/>
          <p:nvPr/>
        </p:nvSpPr>
        <p:spPr>
          <a:xfrm>
            <a:off x="1236831" y="1711294"/>
            <a:ext cx="60973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后缀排序：对字符串的后缀进行字典序排序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zh-CN" sz="2000" dirty="0">
                <a:solidFill>
                  <a:srgbClr val="000000"/>
                </a:solidFill>
                <a:latin typeface="Helvetica Neue"/>
              </a:rPr>
              <a:t>时间复杂度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log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athJax_Main"/>
            </a:endParaRPr>
          </a:p>
          <a:p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倍增法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DC3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MathJax_Math-italic"/>
            </a:endParaRPr>
          </a:p>
          <a:p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SA-IS 	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athJax_Math-italic"/>
              </a:rPr>
              <a:t>O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athJax_Main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athJax_Math-italic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athJax_Main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MathJax_Main"/>
            </a:endParaRPr>
          </a:p>
        </p:txBody>
      </p:sp>
    </p:spTree>
    <p:extLst>
      <p:ext uri="{BB962C8B-B14F-4D97-AF65-F5344CB8AC3E}">
        <p14:creationId xmlns:p14="http://schemas.microsoft.com/office/powerpoint/2010/main" val="384641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Follow your dreams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2544459" y="3235264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cs typeface="+mn-ea"/>
                <a:sym typeface="+mn-lt"/>
              </a:rPr>
              <a:t>后缀自动机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08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4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95865" y="1770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SAM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A9E628-A63A-3701-4E1E-FAC857C2D7FE}"/>
              </a:ext>
            </a:extLst>
          </p:cNvPr>
          <p:cNvSpPr txBox="1"/>
          <p:nvPr/>
        </p:nvSpPr>
        <p:spPr>
          <a:xfrm>
            <a:off x="3011812" y="5623560"/>
            <a:ext cx="686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后缀自动机</a:t>
            </a:r>
            <a:r>
              <a:rPr lang="en-US" altLang="zh-CN" dirty="0">
                <a:hlinkClick r:id="rId2"/>
              </a:rPr>
              <a:t>(SAM)</a:t>
            </a:r>
            <a:r>
              <a:rPr lang="zh-CN" altLang="en-US" dirty="0">
                <a:hlinkClick r:id="rId2"/>
              </a:rPr>
              <a:t>奶妈式教程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一铭君一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博客园 </a:t>
            </a:r>
            <a:r>
              <a:rPr lang="en-US" altLang="zh-CN" dirty="0">
                <a:hlinkClick r:id="rId2"/>
              </a:rPr>
              <a:t>(cnblogs.com)</a:t>
            </a:r>
            <a:endParaRPr lang="zh-CN" altLang="en-US" dirty="0"/>
          </a:p>
        </p:txBody>
      </p:sp>
      <p:pic>
        <p:nvPicPr>
          <p:cNvPr id="10" name="Picture 2" descr="正在施工 的图像结果">
            <a:extLst>
              <a:ext uri="{FF2B5EF4-FFF2-40B4-BE49-F238E27FC236}">
                <a16:creationId xmlns:a16="http://schemas.microsoft.com/office/drawing/2014/main" id="{468D13CB-7A11-A273-971F-02195587A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" b="3759"/>
          <a:stretch/>
        </p:blipFill>
        <p:spPr bwMode="auto">
          <a:xfrm>
            <a:off x="2030911" y="1319030"/>
            <a:ext cx="2490094" cy="36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8FA2185-26C5-B9E1-AAE5-E8C76D993486}"/>
              </a:ext>
            </a:extLst>
          </p:cNvPr>
          <p:cNvSpPr txBox="1"/>
          <p:nvPr/>
        </p:nvSpPr>
        <p:spPr>
          <a:xfrm>
            <a:off x="5808519" y="3426185"/>
            <a:ext cx="39622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非常</a:t>
            </a:r>
            <a:r>
              <a:rPr lang="zh-CN" altLang="en-US" sz="2800" dirty="0">
                <a:solidFill>
                  <a:srgbClr val="FF0000"/>
                </a:solidFill>
              </a:rPr>
              <a:t>强大</a:t>
            </a:r>
            <a:r>
              <a:rPr lang="zh-CN" altLang="en-US" sz="2800" dirty="0"/>
              <a:t>的东西！！！</a:t>
            </a:r>
            <a:endParaRPr lang="en-US" altLang="zh-CN" sz="2800" dirty="0"/>
          </a:p>
          <a:p>
            <a:r>
              <a:rPr lang="zh-CN" altLang="en-US" sz="2800" dirty="0"/>
              <a:t>可能有点抽象，</a:t>
            </a:r>
            <a:endParaRPr lang="en-US" altLang="zh-CN" sz="2800" dirty="0"/>
          </a:p>
          <a:p>
            <a:r>
              <a:rPr lang="zh-CN" altLang="en-US" sz="2800" dirty="0"/>
              <a:t>但强烈建议学习。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29CFC-9862-13E6-A399-6794E18EE3F7}"/>
              </a:ext>
            </a:extLst>
          </p:cNvPr>
          <p:cNvSpPr txBox="1"/>
          <p:nvPr/>
        </p:nvSpPr>
        <p:spPr>
          <a:xfrm>
            <a:off x="3011812" y="517251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https://www.cnblogs.com/zaza-zt/p/15419181.html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9BD7F2-0BE6-FB37-6981-9836BB6CEF30}"/>
              </a:ext>
            </a:extLst>
          </p:cNvPr>
          <p:cNvSpPr txBox="1"/>
          <p:nvPr/>
        </p:nvSpPr>
        <p:spPr>
          <a:xfrm>
            <a:off x="5808519" y="1601542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后缀自动机：对字符串所有字串信息进行统计</a:t>
            </a:r>
            <a:endParaRPr lang="en-US" altLang="zh-CN" dirty="0"/>
          </a:p>
          <a:p>
            <a:r>
              <a:rPr lang="zh-CN" altLang="en-US" dirty="0"/>
              <a:t>空间复杂度：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th-italic"/>
              </a:rPr>
              <a:t>O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athJax_Main"/>
            </a:endParaRPr>
          </a:p>
          <a:p>
            <a:r>
              <a:rPr lang="zh-CN" altLang="en-US" dirty="0"/>
              <a:t>时间复杂度：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th-italic"/>
              </a:rPr>
              <a:t>O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MathJax_Main"/>
            </a:endParaRPr>
          </a:p>
        </p:txBody>
      </p:sp>
    </p:spTree>
    <p:extLst>
      <p:ext uri="{BB962C8B-B14F-4D97-AF65-F5344CB8AC3E}">
        <p14:creationId xmlns:p14="http://schemas.microsoft.com/office/powerpoint/2010/main" val="342879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5311171" y="275677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cs typeface="+mn-ea"/>
                <a:sym typeface="+mn-lt"/>
              </a:rPr>
              <a:t>感谢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21 	</a:t>
            </a:r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软件</a:t>
            </a:r>
            <a:r>
              <a:rPr lang="en-US" altLang="zh-CN" dirty="0">
                <a:solidFill>
                  <a:srgbClr val="92A3B8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92A3B8"/>
                </a:solidFill>
                <a:cs typeface="+mn-ea"/>
                <a:sym typeface="+mn-lt"/>
              </a:rPr>
              <a:t>贺英达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4049438"/>
            <a:ext cx="710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L'p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jodg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brx'uh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khuh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Brx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glvfryhuhg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wkh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vhfuhw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Frqjudwxodwlrqv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fdq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, L 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wklqn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fdq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ehfrph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yhub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jrrg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 </a:t>
            </a:r>
            <a:r>
              <a:rPr lang="en-US" altLang="zh-CN" sz="1400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iulhqgv</a:t>
            </a:r>
            <a:r>
              <a:rPr lang="en-US" altLang="zh-CN" sz="1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0F2349-CFA7-43AF-8E0C-42D4190DFAE8}"/>
              </a:ext>
            </a:extLst>
          </p:cNvPr>
          <p:cNvSpPr/>
          <p:nvPr/>
        </p:nvSpPr>
        <p:spPr>
          <a:xfrm>
            <a:off x="2243095" y="4001811"/>
            <a:ext cx="3922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92A3B8"/>
                </a:solidFill>
                <a:cs typeface="+mn-ea"/>
                <a:sym typeface="+mn-lt"/>
              </a:rPr>
              <a:t>Be Happy</a:t>
            </a:r>
            <a:endParaRPr lang="zh-CN" altLang="en-US" sz="1600" dirty="0">
              <a:solidFill>
                <a:srgbClr val="92A3B8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ABAC5F-D75D-418B-9034-D5B9A5AAED45}"/>
              </a:ext>
            </a:extLst>
          </p:cNvPr>
          <p:cNvSpPr txBox="1"/>
          <p:nvPr/>
        </p:nvSpPr>
        <p:spPr>
          <a:xfrm>
            <a:off x="3295466" y="3235264"/>
            <a:ext cx="1696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4400" spc="3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014C8E-126E-40BA-B3DE-790ACC9A8B5D}"/>
              </a:ext>
            </a:extLst>
          </p:cNvPr>
          <p:cNvSpPr txBox="1"/>
          <p:nvPr/>
        </p:nvSpPr>
        <p:spPr>
          <a:xfrm>
            <a:off x="2243095" y="4401920"/>
            <a:ext cx="556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Lorem ipsum dolor sit amet, consectetuer adipiscing elit. Maecenas porttitor congue massa.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AA6EC-16B1-4D59-86D3-06DA370F0105}"/>
              </a:ext>
            </a:extLst>
          </p:cNvPr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cs typeface="+mn-ea"/>
                <a:sym typeface="+mn-lt"/>
              </a:rPr>
              <a:t>PART 02</a:t>
            </a:r>
            <a:endParaRPr lang="zh-CN" altLang="en-US" sz="4400" dirty="0">
              <a:solidFill>
                <a:srgbClr val="92A3B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1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6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B84711A-9823-4BD7-858E-25F929E2BD2E}"/>
              </a:ext>
            </a:extLst>
          </p:cNvPr>
          <p:cNvSpPr/>
          <p:nvPr/>
        </p:nvSpPr>
        <p:spPr>
          <a:xfrm>
            <a:off x="194731" y="1343106"/>
            <a:ext cx="370496" cy="3468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22B5A437-2A19-44EC-8D11-4E742966A7B0}"/>
              </a:ext>
            </a:extLst>
          </p:cNvPr>
          <p:cNvSpPr txBox="1"/>
          <p:nvPr/>
        </p:nvSpPr>
        <p:spPr>
          <a:xfrm>
            <a:off x="1227081" y="1489868"/>
            <a:ext cx="805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我们定义一个把字符串映射到整数的函数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，这个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称为是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Hash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我们希望这个函数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可以方便地帮我们判断两个字符串是否相等。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148755-BF3E-5C6A-7939-F491CE21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81" y="2499388"/>
            <a:ext cx="9001986" cy="30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CC49608B-DF43-687D-B1F5-B879FCE2408A}"/>
              </a:ext>
            </a:extLst>
          </p:cNvPr>
          <p:cNvSpPr txBox="1"/>
          <p:nvPr/>
        </p:nvSpPr>
        <p:spPr>
          <a:xfrm>
            <a:off x="1111629" y="1552539"/>
            <a:ext cx="8051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思考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对于上例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c=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abc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”，我们如何取出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c[2]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hash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值？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EEEFEA-27FB-3882-8B86-8A06F1EE1020}"/>
              </a:ext>
            </a:extLst>
          </p:cNvPr>
          <p:cNvSpPr txBox="1"/>
          <p:nvPr/>
        </p:nvSpPr>
        <p:spPr>
          <a:xfrm>
            <a:off x="1381655" y="3689635"/>
            <a:ext cx="94242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对于</a:t>
            </a:r>
            <a:r>
              <a:rPr lang="en-US" altLang="zh-CN" sz="3200" dirty="0"/>
              <a:t>S[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...j]</a:t>
            </a:r>
            <a:r>
              <a:rPr lang="zh-CN" altLang="en-US" sz="3200" dirty="0"/>
              <a:t>的</a:t>
            </a:r>
            <a:r>
              <a:rPr lang="en-US" altLang="zh-CN" sz="3200" dirty="0"/>
              <a:t>hash</a:t>
            </a:r>
            <a:r>
              <a:rPr lang="zh-CN" altLang="en-US" sz="3200" dirty="0"/>
              <a:t>值：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en-US" altLang="zh-CN" sz="3200" dirty="0" err="1"/>
              <a:t>hasVal</a:t>
            </a:r>
            <a:r>
              <a:rPr lang="en-US" altLang="zh-CN" sz="3200" dirty="0"/>
              <a:t>[j]-</a:t>
            </a:r>
            <a:r>
              <a:rPr lang="en-US" altLang="zh-CN" sz="3200" dirty="0" err="1"/>
              <a:t>hasVal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]*(base^(j-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))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66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5569414" y="177009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Hash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D16C92-D7BB-E151-3B8D-AA0A7F2A43BC}"/>
              </a:ext>
            </a:extLst>
          </p:cNvPr>
          <p:cNvSpPr txBox="1"/>
          <p:nvPr/>
        </p:nvSpPr>
        <p:spPr>
          <a:xfrm>
            <a:off x="1881832" y="1230084"/>
            <a:ext cx="81152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Hash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冲突：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	</a:t>
            </a:r>
            <a:r>
              <a:rPr lang="en-US" altLang="zh-CN" sz="2800" dirty="0" err="1">
                <a:latin typeface="Arial Unicode MS"/>
                <a:ea typeface="Courier New" panose="02070309020205020404" pitchFamily="49" charset="0"/>
              </a:rPr>
              <a:t>e.g:base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=23,mod=10</a:t>
            </a: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	“a”  “ah”</a:t>
            </a: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	</a:t>
            </a:r>
            <a:r>
              <a:rPr lang="en-US" altLang="zh-CN" sz="2800" dirty="0" err="1">
                <a:latin typeface="Arial Unicode MS"/>
                <a:ea typeface="Courier New" panose="02070309020205020404" pitchFamily="49" charset="0"/>
              </a:rPr>
              <a:t>hashVal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[“a”]=1</a:t>
            </a: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	</a:t>
            </a:r>
            <a:r>
              <a:rPr lang="en-US" altLang="zh-CN" sz="2800" dirty="0" err="1">
                <a:latin typeface="Arial Unicode MS"/>
                <a:ea typeface="Courier New" panose="02070309020205020404" pitchFamily="49" charset="0"/>
              </a:rPr>
              <a:t>hashVal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[“ah”]=(1*23)+8=31%10=1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54355A-B055-AF8B-2269-B5284FECB7AE}"/>
              </a:ext>
            </a:extLst>
          </p:cNvPr>
          <p:cNvSpPr txBox="1"/>
          <p:nvPr/>
        </p:nvSpPr>
        <p:spPr>
          <a:xfrm>
            <a:off x="2548467" y="505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0EB5E-FF3B-785B-CDD8-B685D0F2C514}"/>
              </a:ext>
            </a:extLst>
          </p:cNvPr>
          <p:cNvSpPr txBox="1"/>
          <p:nvPr/>
        </p:nvSpPr>
        <p:spPr>
          <a:xfrm>
            <a:off x="1881831" y="3791576"/>
            <a:ext cx="94367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1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：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mod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尽量取大一点（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base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mod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最好为质数）</a:t>
            </a:r>
            <a:endParaRPr lang="en-US" altLang="zh-CN" sz="2800" dirty="0">
              <a:latin typeface="Arial Unicode MS"/>
              <a:ea typeface="Courier New" panose="02070309020205020404" pitchFamily="49" charset="0"/>
            </a:endParaRPr>
          </a:p>
          <a:p>
            <a:endParaRPr lang="en-US" altLang="zh-CN" sz="2800" dirty="0">
              <a:latin typeface="Arial Unicode MS"/>
              <a:ea typeface="Courier New" panose="02070309020205020404" pitchFamily="49" charset="0"/>
            </a:endParaRPr>
          </a:p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2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：双模数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hash</a:t>
            </a:r>
            <a:r>
              <a:rPr lang="zh-CN" altLang="en-US" sz="2800" dirty="0">
                <a:latin typeface="Arial Unicode MS"/>
                <a:ea typeface="Courier New" panose="02070309020205020404" pitchFamily="49" charset="0"/>
              </a:rPr>
              <a:t>、三模数</a:t>
            </a:r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……..(base2,mod2;base3,mod3)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273C54-9F56-3810-D17F-8E52EA56362D}"/>
              </a:ext>
            </a:extLst>
          </p:cNvPr>
          <p:cNvSpPr txBox="1"/>
          <p:nvPr/>
        </p:nvSpPr>
        <p:spPr>
          <a:xfrm>
            <a:off x="7540593" y="5952325"/>
            <a:ext cx="8115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 Unicode MS"/>
                <a:ea typeface="Courier New" panose="02070309020205020404" pitchFamily="49" charset="0"/>
              </a:rPr>
              <a:t>HASHKILLER</a:t>
            </a:r>
          </a:p>
        </p:txBody>
      </p:sp>
    </p:spTree>
    <p:extLst>
      <p:ext uri="{BB962C8B-B14F-4D97-AF65-F5344CB8AC3E}">
        <p14:creationId xmlns:p14="http://schemas.microsoft.com/office/powerpoint/2010/main" val="1477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2908</Words>
  <Application>Microsoft Office PowerPoint</Application>
  <PresentationFormat>宽屏</PresentationFormat>
  <Paragraphs>324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-apple-system</vt:lpstr>
      <vt:lpstr>Arial Unicode MS</vt:lpstr>
      <vt:lpstr>helvetica neue</vt:lpstr>
      <vt:lpstr>helvetica neue</vt:lpstr>
      <vt:lpstr>KaTeX_Main</vt:lpstr>
      <vt:lpstr>KaTeX_Math</vt:lpstr>
      <vt:lpstr>包图简圆体</vt:lpstr>
      <vt:lpstr>微软雅黑</vt:lpstr>
      <vt:lpstr>微软雅黑</vt:lpstr>
      <vt:lpstr>Arial</vt:lpstr>
      <vt:lpstr>Calibri</vt:lpstr>
      <vt:lpstr>Cambria Math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yinga he</cp:lastModifiedBy>
  <cp:revision>139</cp:revision>
  <dcterms:created xsi:type="dcterms:W3CDTF">2020-01-03T06:53:11Z</dcterms:created>
  <dcterms:modified xsi:type="dcterms:W3CDTF">2023-08-09T16:13:22Z</dcterms:modified>
</cp:coreProperties>
</file>