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8" r:id="rId3"/>
    <p:sldId id="278" r:id="rId4"/>
    <p:sldId id="294" r:id="rId5"/>
    <p:sldId id="284" r:id="rId6"/>
    <p:sldId id="260" r:id="rId7"/>
    <p:sldId id="296" r:id="rId8"/>
    <p:sldId id="282" r:id="rId9"/>
    <p:sldId id="261" r:id="rId10"/>
    <p:sldId id="286" r:id="rId11"/>
    <p:sldId id="262" r:id="rId12"/>
    <p:sldId id="263" r:id="rId13"/>
    <p:sldId id="264" r:id="rId14"/>
    <p:sldId id="310" r:id="rId15"/>
    <p:sldId id="265" r:id="rId16"/>
    <p:sldId id="297" r:id="rId17"/>
    <p:sldId id="266" r:id="rId18"/>
    <p:sldId id="319" r:id="rId19"/>
    <p:sldId id="311" r:id="rId20"/>
    <p:sldId id="288" r:id="rId21"/>
    <p:sldId id="300" r:id="rId22"/>
    <p:sldId id="302" r:id="rId23"/>
    <p:sldId id="303" r:id="rId24"/>
    <p:sldId id="312" r:id="rId25"/>
    <p:sldId id="306" r:id="rId26"/>
    <p:sldId id="307" r:id="rId27"/>
    <p:sldId id="268" r:id="rId28"/>
    <p:sldId id="308" r:id="rId29"/>
    <p:sldId id="313" r:id="rId30"/>
    <p:sldId id="290" r:id="rId31"/>
    <p:sldId id="273" r:id="rId32"/>
    <p:sldId id="314" r:id="rId33"/>
    <p:sldId id="315" r:id="rId34"/>
    <p:sldId id="276" r:id="rId35"/>
    <p:sldId id="275" r:id="rId36"/>
    <p:sldId id="318" r:id="rId37"/>
    <p:sldId id="316" r:id="rId38"/>
    <p:sldId id="321" r:id="rId39"/>
    <p:sldId id="32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p15:clr>
            <a:srgbClr val="A4A3A4"/>
          </p15:clr>
        </p15:guide>
        <p15:guide id="4"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48E06"/>
    <a:srgbClr val="0000FF"/>
    <a:srgbClr val="BC8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56" autoAdjust="0"/>
    <p:restoredTop sz="94280" autoAdjust="0"/>
  </p:normalViewPr>
  <p:slideViewPr>
    <p:cSldViewPr showGuides="1">
      <p:cViewPr varScale="1">
        <p:scale>
          <a:sx n="69" d="100"/>
          <a:sy n="69" d="100"/>
        </p:scale>
        <p:origin x="804" y="48"/>
      </p:cViewPr>
      <p:guideLst>
        <p:guide orient="horz" pos="4319"/>
        <p:guide orient="horz"/>
        <p:guide/>
        <p:guide pos="5759"/>
      </p:guideLst>
    </p:cSldViewPr>
  </p:slideViewPr>
  <p:notesTextViewPr>
    <p:cViewPr>
      <p:scale>
        <a:sx n="100" d="100"/>
        <a:sy n="100" d="100"/>
      </p:scale>
      <p:origin x="0" y="0"/>
    </p:cViewPr>
  </p:notesTextViewPr>
  <p:notesViewPr>
    <p:cSldViewPr>
      <p:cViewPr varScale="1">
        <p:scale>
          <a:sx n="58" d="100"/>
          <a:sy n="58" d="100"/>
        </p:scale>
        <p:origin x="270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0"/>
          <c:order val="0"/>
          <c:tx>
            <c:strRef>
              <c:f>Sheet1!$B$1</c:f>
              <c:strCache>
                <c:ptCount val="1"/>
                <c:pt idx="0">
                  <c:v>GRU</c:v>
                </c:pt>
              </c:strCache>
            </c:strRef>
          </c:tx>
          <c:spPr>
            <a:ln w="63500" cap="rnd">
              <a:solidFill>
                <a:schemeClr val="tx2">
                  <a:lumMod val="60000"/>
                  <a:lumOff val="40000"/>
                </a:schemeClr>
              </a:solidFill>
              <a:round/>
            </a:ln>
            <a:effectLst/>
          </c:spPr>
          <c:marker>
            <c:symbol val="none"/>
          </c:marker>
          <c:cat>
            <c:strRef>
              <c:f>Sheet1!$A$2:$A$6</c:f>
              <c:strCache>
                <c:ptCount val="5"/>
                <c:pt idx="0">
                  <c:v>1 Ngày</c:v>
                </c:pt>
                <c:pt idx="1">
                  <c:v>2 Ngày</c:v>
                </c:pt>
                <c:pt idx="2">
                  <c:v>5 Ngày</c:v>
                </c:pt>
                <c:pt idx="3">
                  <c:v>7 Ngày</c:v>
                </c:pt>
                <c:pt idx="4">
                  <c:v>10 Ngày</c:v>
                </c:pt>
              </c:strCache>
            </c:strRef>
          </c:cat>
          <c:val>
            <c:numRef>
              <c:f>Sheet1!$B$2:$B$6</c:f>
              <c:numCache>
                <c:formatCode>General</c:formatCode>
                <c:ptCount val="5"/>
                <c:pt idx="0">
                  <c:v>59.57</c:v>
                </c:pt>
                <c:pt idx="1">
                  <c:v>57.05</c:v>
                </c:pt>
                <c:pt idx="2">
                  <c:v>55.93</c:v>
                </c:pt>
                <c:pt idx="3">
                  <c:v>53.26</c:v>
                </c:pt>
                <c:pt idx="4">
                  <c:v>51.03</c:v>
                </c:pt>
              </c:numCache>
            </c:numRef>
          </c:val>
          <c:smooth val="0"/>
          <c:extLst>
            <c:ext xmlns:c16="http://schemas.microsoft.com/office/drawing/2014/chart" uri="{C3380CC4-5D6E-409C-BE32-E72D297353CC}">
              <c16:uniqueId val="{00000000-CBA6-4088-B315-90D62023A3A9}"/>
            </c:ext>
          </c:extLst>
        </c:ser>
        <c:ser>
          <c:idx val="1"/>
          <c:order val="1"/>
          <c:tx>
            <c:strRef>
              <c:f>Sheet1!$C$1</c:f>
              <c:strCache>
                <c:ptCount val="1"/>
                <c:pt idx="0">
                  <c:v>BGRU</c:v>
                </c:pt>
              </c:strCache>
            </c:strRef>
          </c:tx>
          <c:spPr>
            <a:ln w="66675" cap="rnd">
              <a:solidFill>
                <a:srgbClr val="C00000"/>
              </a:solidFill>
              <a:round/>
            </a:ln>
            <a:effectLst/>
          </c:spPr>
          <c:marker>
            <c:symbol val="none"/>
          </c:marker>
          <c:cat>
            <c:strRef>
              <c:f>Sheet1!$A$2:$A$6</c:f>
              <c:strCache>
                <c:ptCount val="5"/>
                <c:pt idx="0">
                  <c:v>1 Ngày</c:v>
                </c:pt>
                <c:pt idx="1">
                  <c:v>2 Ngày</c:v>
                </c:pt>
                <c:pt idx="2">
                  <c:v>5 Ngày</c:v>
                </c:pt>
                <c:pt idx="3">
                  <c:v>7 Ngày</c:v>
                </c:pt>
                <c:pt idx="4">
                  <c:v>10 Ngày</c:v>
                </c:pt>
              </c:strCache>
            </c:strRef>
          </c:cat>
          <c:val>
            <c:numRef>
              <c:f>Sheet1!$C$2:$C$6</c:f>
              <c:numCache>
                <c:formatCode>General</c:formatCode>
                <c:ptCount val="5"/>
                <c:pt idx="0">
                  <c:v>61.23</c:v>
                </c:pt>
                <c:pt idx="1">
                  <c:v>57.08</c:v>
                </c:pt>
                <c:pt idx="2">
                  <c:v>56.67</c:v>
                </c:pt>
                <c:pt idx="3" formatCode="#,##0">
                  <c:v>53.14</c:v>
                </c:pt>
                <c:pt idx="4">
                  <c:v>52.1</c:v>
                </c:pt>
              </c:numCache>
            </c:numRef>
          </c:val>
          <c:smooth val="0"/>
          <c:extLst>
            <c:ext xmlns:c16="http://schemas.microsoft.com/office/drawing/2014/chart" uri="{C3380CC4-5D6E-409C-BE32-E72D297353CC}">
              <c16:uniqueId val="{00000001-CBA6-4088-B315-90D62023A3A9}"/>
            </c:ext>
          </c:extLst>
        </c:ser>
        <c:dLbls>
          <c:showLegendKey val="0"/>
          <c:showVal val="0"/>
          <c:showCatName val="0"/>
          <c:showSerName val="0"/>
          <c:showPercent val="0"/>
          <c:showBubbleSize val="0"/>
        </c:dLbls>
        <c:smooth val="0"/>
        <c:axId val="451959360"/>
        <c:axId val="451961328"/>
      </c:lineChart>
      <c:catAx>
        <c:axId val="45195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mn-lt"/>
                <a:ea typeface="+mn-ea"/>
                <a:cs typeface="+mn-cs"/>
              </a:defRPr>
            </a:pPr>
            <a:endParaRPr lang="en-US"/>
          </a:p>
        </c:txPr>
        <c:crossAx val="451961328"/>
        <c:crosses val="autoZero"/>
        <c:auto val="1"/>
        <c:lblAlgn val="ctr"/>
        <c:lblOffset val="100"/>
        <c:noMultiLvlLbl val="0"/>
      </c:catAx>
      <c:valAx>
        <c:axId val="45196132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400" b="0" i="0" u="none" strike="noStrike" kern="1200" cap="none" baseline="0">
                    <a:solidFill>
                      <a:schemeClr val="tx1">
                        <a:lumMod val="65000"/>
                        <a:lumOff val="35000"/>
                      </a:schemeClr>
                    </a:solidFill>
                    <a:latin typeface="+mn-lt"/>
                    <a:ea typeface="+mn-ea"/>
                    <a:cs typeface="+mn-cs"/>
                  </a:defRPr>
                </a:pPr>
                <a:r>
                  <a:rPr lang="en-US" sz="2400" cap="none"/>
                  <a:t>Accuracy (%)</a:t>
                </a:r>
              </a:p>
            </c:rich>
          </c:tx>
          <c:overlay val="0"/>
          <c:spPr>
            <a:noFill/>
            <a:ln>
              <a:noFill/>
            </a:ln>
            <a:effectLst/>
          </c:spPr>
          <c:txPr>
            <a:bodyPr rot="-5400000" spcFirstLastPara="1" vertOverflow="ellipsis" vert="horz" wrap="square" anchor="ctr" anchorCtr="1"/>
            <a:lstStyle/>
            <a:p>
              <a:pPr>
                <a:defRPr sz="2400" b="0" i="0" u="none" strike="noStrike" kern="1200" cap="non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1959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BGRU</c:v>
                </c:pt>
                <c:pt idx="1">
                  <c:v>GRU</c:v>
                </c:pt>
                <c:pt idx="2">
                  <c:v>LSTM</c:v>
                </c:pt>
              </c:strCache>
            </c:strRef>
          </c:cat>
          <c:val>
            <c:numRef>
              <c:f>Sheet1!$B$2:$B$4</c:f>
              <c:numCache>
                <c:formatCode>General</c:formatCode>
                <c:ptCount val="3"/>
                <c:pt idx="0">
                  <c:v>60.98</c:v>
                </c:pt>
                <c:pt idx="1">
                  <c:v>57.59</c:v>
                </c:pt>
                <c:pt idx="2">
                  <c:v>58.12</c:v>
                </c:pt>
              </c:numCache>
            </c:numRef>
          </c:val>
          <c:extLst>
            <c:ext xmlns:c16="http://schemas.microsoft.com/office/drawing/2014/chart" uri="{C3380CC4-5D6E-409C-BE32-E72D297353CC}">
              <c16:uniqueId val="{00000000-AD12-4D9F-858F-C1EBEFC4F1B6}"/>
            </c:ext>
          </c:extLst>
        </c:ser>
        <c:ser>
          <c:idx val="1"/>
          <c:order val="1"/>
          <c:tx>
            <c:strRef>
              <c:f>Sheet1!$C$1</c:f>
              <c:strCache>
                <c:ptCount val="1"/>
                <c:pt idx="0">
                  <c:v>Precision</c:v>
                </c:pt>
              </c:strCache>
            </c:strRef>
          </c:tx>
          <c:spPr>
            <a:solidFill>
              <a:srgbClr val="FF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BGRU</c:v>
                </c:pt>
                <c:pt idx="1">
                  <c:v>GRU</c:v>
                </c:pt>
                <c:pt idx="2">
                  <c:v>LSTM</c:v>
                </c:pt>
              </c:strCache>
            </c:strRef>
          </c:cat>
          <c:val>
            <c:numRef>
              <c:f>Sheet1!$C$2:$C$4</c:f>
              <c:numCache>
                <c:formatCode>General</c:formatCode>
                <c:ptCount val="3"/>
                <c:pt idx="0">
                  <c:v>65.83</c:v>
                </c:pt>
                <c:pt idx="1">
                  <c:v>66.23</c:v>
                </c:pt>
                <c:pt idx="2">
                  <c:v>62.1</c:v>
                </c:pt>
              </c:numCache>
            </c:numRef>
          </c:val>
          <c:extLst>
            <c:ext xmlns:c16="http://schemas.microsoft.com/office/drawing/2014/chart" uri="{C3380CC4-5D6E-409C-BE32-E72D297353CC}">
              <c16:uniqueId val="{00000001-AD12-4D9F-858F-C1EBEFC4F1B6}"/>
            </c:ext>
          </c:extLst>
        </c:ser>
        <c:ser>
          <c:idx val="2"/>
          <c:order val="2"/>
          <c:tx>
            <c:strRef>
              <c:f>Sheet1!$D$1</c:f>
              <c:strCache>
                <c:ptCount val="1"/>
                <c:pt idx="0">
                  <c:v>Recall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BGRU</c:v>
                </c:pt>
                <c:pt idx="1">
                  <c:v>GRU</c:v>
                </c:pt>
                <c:pt idx="2">
                  <c:v>LSTM</c:v>
                </c:pt>
              </c:strCache>
            </c:strRef>
          </c:cat>
          <c:val>
            <c:numRef>
              <c:f>Sheet1!$D$2:$D$4</c:f>
              <c:numCache>
                <c:formatCode>General</c:formatCode>
                <c:ptCount val="3"/>
                <c:pt idx="0">
                  <c:v>75.319999999999993</c:v>
                </c:pt>
                <c:pt idx="1">
                  <c:v>62.1</c:v>
                </c:pt>
                <c:pt idx="2">
                  <c:v>70.010000000000005</c:v>
                </c:pt>
              </c:numCache>
            </c:numRef>
          </c:val>
          <c:extLst>
            <c:ext xmlns:c16="http://schemas.microsoft.com/office/drawing/2014/chart" uri="{C3380CC4-5D6E-409C-BE32-E72D297353CC}">
              <c16:uniqueId val="{00000002-AD12-4D9F-858F-C1EBEFC4F1B6}"/>
            </c:ext>
          </c:extLst>
        </c:ser>
        <c:dLbls>
          <c:showLegendKey val="0"/>
          <c:showVal val="1"/>
          <c:showCatName val="0"/>
          <c:showSerName val="0"/>
          <c:showPercent val="0"/>
          <c:showBubbleSize val="0"/>
        </c:dLbls>
        <c:gapWidth val="150"/>
        <c:overlap val="-25"/>
        <c:axId val="451959360"/>
        <c:axId val="451961328"/>
      </c:barChart>
      <c:catAx>
        <c:axId val="45195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451961328"/>
        <c:crosses val="autoZero"/>
        <c:auto val="1"/>
        <c:lblAlgn val="ctr"/>
        <c:lblOffset val="100"/>
        <c:noMultiLvlLbl val="0"/>
      </c:catAx>
      <c:valAx>
        <c:axId val="451961328"/>
        <c:scaling>
          <c:orientation val="minMax"/>
        </c:scaling>
        <c:delete val="1"/>
        <c:axPos val="l"/>
        <c:numFmt formatCode="General" sourceLinked="1"/>
        <c:majorTickMark val="out"/>
        <c:minorTickMark val="none"/>
        <c:tickLblPos val="nextTo"/>
        <c:crossAx val="451959360"/>
        <c:crosses val="autoZero"/>
        <c:crossBetween val="between"/>
      </c:valAx>
      <c:spPr>
        <a:noFill/>
        <a:ln>
          <a:noFill/>
        </a:ln>
        <a:effectLst/>
      </c:spPr>
    </c:plotArea>
    <c:legend>
      <c:legendPos val="t"/>
      <c:legendEntry>
        <c:idx val="2"/>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LSTM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Google</c:v>
                </c:pt>
                <c:pt idx="1">
                  <c:v>Wal-mart</c:v>
                </c:pt>
                <c:pt idx="2">
                  <c:v>Boeing</c:v>
                </c:pt>
              </c:strCache>
            </c:strRef>
          </c:cat>
          <c:val>
            <c:numRef>
              <c:f>Sheet1!$B$2:$B$4</c:f>
              <c:numCache>
                <c:formatCode>General</c:formatCode>
                <c:ptCount val="3"/>
                <c:pt idx="0">
                  <c:v>61.3</c:v>
                </c:pt>
                <c:pt idx="1">
                  <c:v>63.16</c:v>
                </c:pt>
                <c:pt idx="2">
                  <c:v>59.19</c:v>
                </c:pt>
              </c:numCache>
            </c:numRef>
          </c:val>
          <c:extLst>
            <c:ext xmlns:c16="http://schemas.microsoft.com/office/drawing/2014/chart" uri="{C3380CC4-5D6E-409C-BE32-E72D297353CC}">
              <c16:uniqueId val="{00000000-418F-4988-9B73-D9B57BD04A89}"/>
            </c:ext>
          </c:extLst>
        </c:ser>
        <c:ser>
          <c:idx val="1"/>
          <c:order val="1"/>
          <c:tx>
            <c:strRef>
              <c:f>Sheet1!$C$1</c:f>
              <c:strCache>
                <c:ptCount val="1"/>
                <c:pt idx="0">
                  <c:v>GRU</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Google</c:v>
                </c:pt>
                <c:pt idx="1">
                  <c:v>Wal-mart</c:v>
                </c:pt>
                <c:pt idx="2">
                  <c:v>Boeing</c:v>
                </c:pt>
              </c:strCache>
            </c:strRef>
          </c:cat>
          <c:val>
            <c:numRef>
              <c:f>Sheet1!$C$2:$C$4</c:f>
              <c:numCache>
                <c:formatCode>General</c:formatCode>
                <c:ptCount val="3"/>
                <c:pt idx="0">
                  <c:v>61.12</c:v>
                </c:pt>
                <c:pt idx="1">
                  <c:v>63.56</c:v>
                </c:pt>
                <c:pt idx="2">
                  <c:v>59.24</c:v>
                </c:pt>
              </c:numCache>
            </c:numRef>
          </c:val>
          <c:extLst>
            <c:ext xmlns:c16="http://schemas.microsoft.com/office/drawing/2014/chart" uri="{C3380CC4-5D6E-409C-BE32-E72D297353CC}">
              <c16:uniqueId val="{00000001-418F-4988-9B73-D9B57BD04A89}"/>
            </c:ext>
          </c:extLst>
        </c:ser>
        <c:ser>
          <c:idx val="2"/>
          <c:order val="2"/>
          <c:tx>
            <c:strRef>
              <c:f>Sheet1!$D$1</c:f>
              <c:strCache>
                <c:ptCount val="1"/>
                <c:pt idx="0">
                  <c:v>BGRU</c:v>
                </c:pt>
              </c:strCache>
            </c:strRef>
          </c:tx>
          <c:spPr>
            <a:solidFill>
              <a:srgbClr val="FF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Google</c:v>
                </c:pt>
                <c:pt idx="1">
                  <c:v>Wal-mart</c:v>
                </c:pt>
                <c:pt idx="2">
                  <c:v>Boeing</c:v>
                </c:pt>
              </c:strCache>
            </c:strRef>
          </c:cat>
          <c:val>
            <c:numRef>
              <c:f>Sheet1!$D$2:$D$4</c:f>
              <c:numCache>
                <c:formatCode>General</c:formatCode>
                <c:ptCount val="3"/>
                <c:pt idx="0">
                  <c:v>62.12</c:v>
                </c:pt>
                <c:pt idx="1">
                  <c:v>66.260000000000005</c:v>
                </c:pt>
                <c:pt idx="2">
                  <c:v>60.25</c:v>
                </c:pt>
              </c:numCache>
            </c:numRef>
          </c:val>
          <c:extLst>
            <c:ext xmlns:c16="http://schemas.microsoft.com/office/drawing/2014/chart" uri="{C3380CC4-5D6E-409C-BE32-E72D297353CC}">
              <c16:uniqueId val="{00000002-418F-4988-9B73-D9B57BD04A89}"/>
            </c:ext>
          </c:extLst>
        </c:ser>
        <c:dLbls>
          <c:showLegendKey val="0"/>
          <c:showVal val="1"/>
          <c:showCatName val="0"/>
          <c:showSerName val="0"/>
          <c:showPercent val="0"/>
          <c:showBubbleSize val="0"/>
        </c:dLbls>
        <c:gapWidth val="150"/>
        <c:overlap val="-25"/>
        <c:axId val="451959360"/>
        <c:axId val="451961328"/>
      </c:barChart>
      <c:catAx>
        <c:axId val="45195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451961328"/>
        <c:crosses val="autoZero"/>
        <c:auto val="1"/>
        <c:lblAlgn val="ctr"/>
        <c:lblOffset val="100"/>
        <c:noMultiLvlLbl val="0"/>
      </c:catAx>
      <c:valAx>
        <c:axId val="451961328"/>
        <c:scaling>
          <c:orientation val="minMax"/>
        </c:scaling>
        <c:delete val="1"/>
        <c:axPos val="l"/>
        <c:numFmt formatCode="General" sourceLinked="1"/>
        <c:majorTickMark val="out"/>
        <c:minorTickMark val="none"/>
        <c:tickLblPos val="nextTo"/>
        <c:crossAx val="451959360"/>
        <c:crosses val="autoZero"/>
        <c:crossBetween val="between"/>
      </c:valAx>
      <c:spPr>
        <a:noFill/>
        <a:ln>
          <a:noFill/>
        </a:ln>
        <a:effectLst/>
      </c:spPr>
    </c:plotArea>
    <c:legend>
      <c:legendPos val="t"/>
      <c:legendEntry>
        <c:idx val="2"/>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pattFill prst="pct5">
          <a:fgClr>
            <a:schemeClr val="tx1"/>
          </a:fgClr>
          <a:bgClr>
            <a:schemeClr val="bg1"/>
          </a:bgClr>
        </a:pattFill>
        <a:ln>
          <a:solidFill>
            <a:schemeClr val="bg1"/>
          </a:solidFill>
        </a:ln>
        <a:effectLst/>
        <a:sp3d>
          <a:contourClr>
            <a:schemeClr val="bg1"/>
          </a:contourClr>
        </a:sp3d>
      </c:spPr>
    </c:floor>
    <c:sideWall>
      <c:thickness val="0"/>
      <c:spPr>
        <a:noFill/>
        <a:ln>
          <a:noFill/>
        </a:ln>
        <a:effectLst>
          <a:outerShdw blurRad="50800" dist="38100" dir="5400000" algn="ctr" rotWithShape="0">
            <a:srgbClr val="000000">
              <a:alpha val="43137"/>
            </a:srgbClr>
          </a:outerShdw>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SVM [9]</c:v>
                </c:pt>
              </c:strCache>
            </c:strRef>
          </c:tx>
          <c:spPr>
            <a:pattFill prst="pct30">
              <a:fgClr>
                <a:schemeClr val="tx1"/>
              </a:fgClr>
              <a:bgClr>
                <a:schemeClr val="bg1"/>
              </a:bgClr>
            </a:pattFill>
            <a:ln>
              <a:solidFill>
                <a:schemeClr val="tx1"/>
              </a:solidFill>
            </a:ln>
            <a:effectLst/>
            <a:scene3d>
              <a:camera prst="orthographicFront"/>
              <a:lightRig rig="threePt" dir="t"/>
            </a:scene3d>
            <a:sp3d prstMaterial="flat">
              <a:contourClr>
                <a:schemeClr val="tx1"/>
              </a:contourClr>
            </a:sp3d>
          </c:spPr>
          <c:invertIfNegative val="0"/>
          <c:dLbls>
            <c:spPr>
              <a:solidFill>
                <a:schemeClr val="bg1">
                  <a:alpha val="30000"/>
                </a:scheme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Mẫu 1</c:v>
                </c:pt>
                <c:pt idx="1">
                  <c:v>Mẫu 2</c:v>
                </c:pt>
                <c:pt idx="2">
                  <c:v>Mẫu 3</c:v>
                </c:pt>
              </c:strCache>
            </c:strRef>
          </c:cat>
          <c:val>
            <c:numRef>
              <c:f>Sheet1!$B$2:$B$4</c:f>
              <c:numCache>
                <c:formatCode>General</c:formatCode>
                <c:ptCount val="3"/>
                <c:pt idx="0">
                  <c:v>73</c:v>
                </c:pt>
                <c:pt idx="1">
                  <c:v>68.599999999999994</c:v>
                </c:pt>
                <c:pt idx="2">
                  <c:v>67.599999999999994</c:v>
                </c:pt>
              </c:numCache>
            </c:numRef>
          </c:val>
          <c:shape val="cylinder"/>
          <c:extLst>
            <c:ext xmlns:c16="http://schemas.microsoft.com/office/drawing/2014/chart" uri="{C3380CC4-5D6E-409C-BE32-E72D297353CC}">
              <c16:uniqueId val="{00000000-F7C9-4928-9B26-011849674DF7}"/>
            </c:ext>
          </c:extLst>
        </c:ser>
        <c:ser>
          <c:idx val="1"/>
          <c:order val="1"/>
          <c:tx>
            <c:strRef>
              <c:f>Sheet1!$C$1</c:f>
              <c:strCache>
                <c:ptCount val="1"/>
                <c:pt idx="0">
                  <c:v>LSTM</c:v>
                </c:pt>
              </c:strCache>
            </c:strRef>
          </c:tx>
          <c:spPr>
            <a:pattFill prst="pct5">
              <a:fgClr>
                <a:schemeClr val="tx1"/>
              </a:fgClr>
              <a:bgClr>
                <a:schemeClr val="bg1"/>
              </a:bgClr>
            </a:pattFill>
            <a:ln>
              <a:solidFill>
                <a:schemeClr val="tx1"/>
              </a:solidFill>
            </a:ln>
            <a:effectLst>
              <a:outerShdw blurRad="12700" dist="50800" dir="5400000" algn="ctr" rotWithShape="0">
                <a:srgbClr val="000000">
                  <a:alpha val="43137"/>
                </a:srgbClr>
              </a:outerShdw>
            </a:effectLst>
            <a:scene3d>
              <a:camera prst="orthographicFront"/>
              <a:lightRig rig="threePt" dir="t"/>
            </a:scene3d>
            <a:sp3d prstMaterial="flat">
              <a:contourClr>
                <a:schemeClr val="tx1"/>
              </a:contourClr>
            </a:sp3d>
          </c:spPr>
          <c:invertIfNegative val="0"/>
          <c:dLbls>
            <c:spPr>
              <a:solidFill>
                <a:schemeClr val="bg1">
                  <a:alpha val="30000"/>
                </a:scheme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Mẫu 1</c:v>
                </c:pt>
                <c:pt idx="1">
                  <c:v>Mẫu 2</c:v>
                </c:pt>
                <c:pt idx="2">
                  <c:v>Mẫu 3</c:v>
                </c:pt>
              </c:strCache>
            </c:strRef>
          </c:cat>
          <c:val>
            <c:numRef>
              <c:f>Sheet1!$C$2:$C$4</c:f>
              <c:numCache>
                <c:formatCode>General</c:formatCode>
                <c:ptCount val="3"/>
                <c:pt idx="0">
                  <c:v>73.41</c:v>
                </c:pt>
                <c:pt idx="1">
                  <c:v>70.5</c:v>
                </c:pt>
                <c:pt idx="2">
                  <c:v>70.8</c:v>
                </c:pt>
              </c:numCache>
            </c:numRef>
          </c:val>
          <c:shape val="cylinder"/>
          <c:extLst>
            <c:ext xmlns:c16="http://schemas.microsoft.com/office/drawing/2014/chart" uri="{C3380CC4-5D6E-409C-BE32-E72D297353CC}">
              <c16:uniqueId val="{00000004-F7C9-4928-9B26-011849674DF7}"/>
            </c:ext>
          </c:extLst>
        </c:ser>
        <c:ser>
          <c:idx val="2"/>
          <c:order val="2"/>
          <c:tx>
            <c:strRef>
              <c:f>Sheet1!$D$1</c:f>
              <c:strCache>
                <c:ptCount val="1"/>
                <c:pt idx="0">
                  <c:v>GRU</c:v>
                </c:pt>
              </c:strCache>
            </c:strRef>
          </c:tx>
          <c:spPr>
            <a:pattFill prst="wdUpDiag">
              <a:fgClr>
                <a:schemeClr val="tx2">
                  <a:lumMod val="60000"/>
                  <a:lumOff val="40000"/>
                </a:schemeClr>
              </a:fgClr>
              <a:bgClr>
                <a:schemeClr val="bg1"/>
              </a:bgClr>
            </a:patt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bg1">
                  <a:alpha val="30000"/>
                </a:scheme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Mẫu 1</c:v>
                </c:pt>
                <c:pt idx="1">
                  <c:v>Mẫu 2</c:v>
                </c:pt>
                <c:pt idx="2">
                  <c:v>Mẫu 3</c:v>
                </c:pt>
              </c:strCache>
            </c:strRef>
          </c:cat>
          <c:val>
            <c:numRef>
              <c:f>Sheet1!$D$2:$D$4</c:f>
              <c:numCache>
                <c:formatCode>General</c:formatCode>
                <c:ptCount val="3"/>
                <c:pt idx="0">
                  <c:v>72.599999999999994</c:v>
                </c:pt>
                <c:pt idx="1">
                  <c:v>71.37</c:v>
                </c:pt>
                <c:pt idx="2">
                  <c:v>70.84</c:v>
                </c:pt>
              </c:numCache>
            </c:numRef>
          </c:val>
          <c:shape val="cylinder"/>
          <c:extLst>
            <c:ext xmlns:c16="http://schemas.microsoft.com/office/drawing/2014/chart" uri="{C3380CC4-5D6E-409C-BE32-E72D297353CC}">
              <c16:uniqueId val="{00000001-3155-4B17-82CD-FADA8DE071FF}"/>
            </c:ext>
          </c:extLst>
        </c:ser>
        <c:ser>
          <c:idx val="3"/>
          <c:order val="3"/>
          <c:tx>
            <c:strRef>
              <c:f>Sheet1!$E$1</c:f>
              <c:strCache>
                <c:ptCount val="1"/>
                <c:pt idx="0">
                  <c:v>BGRU</c:v>
                </c:pt>
              </c:strCache>
            </c:strRef>
          </c:tx>
          <c:spPr>
            <a:pattFill prst="pct90">
              <a:fgClr>
                <a:schemeClr val="accent1"/>
              </a:fgClr>
              <a:bgClr>
                <a:schemeClr val="bg1"/>
              </a:bgClr>
            </a:pattFill>
            <a:ln>
              <a:solidFill>
                <a:schemeClr val="accent6">
                  <a:lumMod val="60000"/>
                  <a:lumMod val="50000"/>
                </a:schemeClr>
              </a:solidFill>
            </a:ln>
            <a:effectLst/>
            <a:scene3d>
              <a:camera prst="orthographicFront"/>
              <a:lightRig rig="threePt" dir="t"/>
            </a:scene3d>
            <a:sp3d prstMaterial="flat">
              <a:contourClr>
                <a:schemeClr val="accent6">
                  <a:lumMod val="60000"/>
                  <a:lumMod val="50000"/>
                </a:schemeClr>
              </a:contourClr>
            </a:sp3d>
          </c:spPr>
          <c:invertIfNegative val="0"/>
          <c:dLbls>
            <c:spPr>
              <a:solidFill>
                <a:schemeClr val="bg1">
                  <a:lumMod val="95000"/>
                  <a:alpha val="30000"/>
                </a:schemeClr>
              </a:solidFill>
              <a:ln>
                <a:solidFill>
                  <a:schemeClr val="bg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Mẫu 1</c:v>
                </c:pt>
                <c:pt idx="1">
                  <c:v>Mẫu 2</c:v>
                </c:pt>
                <c:pt idx="2">
                  <c:v>Mẫu 3</c:v>
                </c:pt>
              </c:strCache>
            </c:strRef>
          </c:cat>
          <c:val>
            <c:numRef>
              <c:f>Sheet1!$E$2:$E$4</c:f>
              <c:numCache>
                <c:formatCode>General</c:formatCode>
                <c:ptCount val="3"/>
                <c:pt idx="0">
                  <c:v>77.2</c:v>
                </c:pt>
                <c:pt idx="1">
                  <c:v>73.959999999999994</c:v>
                </c:pt>
                <c:pt idx="2">
                  <c:v>74.87</c:v>
                </c:pt>
              </c:numCache>
            </c:numRef>
          </c:val>
          <c:shape val="cylinder"/>
          <c:extLst>
            <c:ext xmlns:c16="http://schemas.microsoft.com/office/drawing/2014/chart" uri="{C3380CC4-5D6E-409C-BE32-E72D297353CC}">
              <c16:uniqueId val="{00000002-3155-4B17-82CD-FADA8DE071FF}"/>
            </c:ext>
          </c:extLst>
        </c:ser>
        <c:dLbls>
          <c:showLegendKey val="0"/>
          <c:showVal val="1"/>
          <c:showCatName val="0"/>
          <c:showSerName val="0"/>
          <c:showPercent val="0"/>
          <c:showBubbleSize val="0"/>
        </c:dLbls>
        <c:gapWidth val="75"/>
        <c:shape val="box"/>
        <c:axId val="669424511"/>
        <c:axId val="627315775"/>
        <c:axId val="0"/>
      </c:bar3DChart>
      <c:dateAx>
        <c:axId val="669424511"/>
        <c:scaling>
          <c:orientation val="minMax"/>
        </c:scaling>
        <c:delete val="0"/>
        <c:axPos val="b"/>
        <c:numFmt formatCode="#,##0.00" sourceLinked="0"/>
        <c:majorTickMark val="none"/>
        <c:minorTickMark val="none"/>
        <c:tickLblPos val="nextTo"/>
        <c:spPr>
          <a:noFill/>
          <a:ln>
            <a:solidFill>
              <a:schemeClr val="bg1">
                <a:alpha val="93000"/>
              </a:schemeClr>
            </a:solidFill>
          </a:ln>
          <a:effectLst/>
        </c:spPr>
        <c:txPr>
          <a:bodyPr rot="0" spcFirstLastPara="1" vertOverflow="ellipsis"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crossAx val="627315775"/>
        <c:crosses val="autoZero"/>
        <c:auto val="0"/>
        <c:lblOffset val="10"/>
        <c:baseTimeUnit val="days"/>
        <c:majorUnit val="1"/>
      </c:dateAx>
      <c:valAx>
        <c:axId val="627315775"/>
        <c:scaling>
          <c:orientation val="minMax"/>
          <c:max val="80"/>
          <c:min val="50"/>
        </c:scaling>
        <c:delete val="0"/>
        <c:axPos val="l"/>
        <c:numFmt formatCode="General" sourceLinked="0"/>
        <c:majorTickMark val="none"/>
        <c:minorTickMark val="none"/>
        <c:tickLblPos val="nextTo"/>
        <c:spPr>
          <a:noFill/>
          <a:ln>
            <a:noFill/>
          </a:ln>
          <a:effectLst/>
        </c:spPr>
        <c:txPr>
          <a:bodyPr rot="0" spcFirstLastPara="1" vertOverflow="ellipsis" wrap="square" anchor="t" anchorCtr="0"/>
          <a:lstStyle/>
          <a:p>
            <a:pPr>
              <a:defRPr sz="1600" b="0" i="0" u="none" strike="noStrike" kern="1200" baseline="0">
                <a:solidFill>
                  <a:schemeClr val="tx1">
                    <a:lumMod val="50000"/>
                    <a:lumOff val="50000"/>
                  </a:schemeClr>
                </a:solidFill>
                <a:effectLst>
                  <a:outerShdw blurRad="50800" dir="5400000" algn="ctr" rotWithShape="0">
                    <a:schemeClr val="bg1"/>
                  </a:outerShdw>
                </a:effectLst>
                <a:latin typeface="+mn-lt"/>
                <a:ea typeface="+mn-ea"/>
                <a:cs typeface="+mn-cs"/>
              </a:defRPr>
            </a:pPr>
            <a:endParaRPr lang="en-US"/>
          </a:p>
        </c:txPr>
        <c:crossAx val="669424511"/>
        <c:crossesAt val="1"/>
        <c:crossBetween val="between"/>
        <c:majorUnit val="5"/>
        <c:minorUnit val="1"/>
      </c:valAx>
      <c:spPr>
        <a:noFill/>
        <a:ln>
          <a:noFill/>
        </a:ln>
        <a:effectLst/>
      </c:spPr>
    </c:plotArea>
    <c:legend>
      <c:legendPos val="b"/>
      <c:legendEntry>
        <c:idx val="1"/>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legendEntry>
      <c:overlay val="0"/>
      <c:spPr>
        <a:noFill/>
        <a:ln>
          <a:noFill/>
        </a:ln>
        <a:effectLst>
          <a:outerShdw blurRad="25400" dist="50800" dir="5400000" algn="ctr" rotWithShape="0">
            <a:srgbClr val="000000">
              <a:alpha val="43137"/>
            </a:srgbClr>
          </a:outerShdw>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legend>
    <c:plotVisOnly val="1"/>
    <c:dispBlanksAs val="gap"/>
    <c:showDLblsOverMax val="0"/>
  </c:chart>
  <c:spPr>
    <a:no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Mẫu 1</c:v>
                </c:pt>
                <c:pt idx="1">
                  <c:v>Mẫu 2</c:v>
                </c:pt>
                <c:pt idx="2">
                  <c:v>Mẫu 3</c:v>
                </c:pt>
              </c:strCache>
            </c:strRef>
          </c:cat>
          <c:val>
            <c:numRef>
              <c:f>Sheet1!$B$2:$B$4</c:f>
              <c:numCache>
                <c:formatCode>General</c:formatCode>
                <c:ptCount val="3"/>
                <c:pt idx="0">
                  <c:v>77.2</c:v>
                </c:pt>
                <c:pt idx="1">
                  <c:v>73.959999999999994</c:v>
                </c:pt>
                <c:pt idx="2">
                  <c:v>74.87</c:v>
                </c:pt>
              </c:numCache>
            </c:numRef>
          </c:val>
          <c:extLst>
            <c:ext xmlns:c16="http://schemas.microsoft.com/office/drawing/2014/chart" uri="{C3380CC4-5D6E-409C-BE32-E72D297353CC}">
              <c16:uniqueId val="{00000000-315D-45D1-90A5-57CCFB7D9630}"/>
            </c:ext>
          </c:extLst>
        </c:ser>
        <c:ser>
          <c:idx val="1"/>
          <c:order val="1"/>
          <c:tx>
            <c:strRef>
              <c:f>Sheet1!$C$1</c:f>
              <c:strCache>
                <c:ptCount val="1"/>
                <c:pt idx="0">
                  <c:v>Precision</c:v>
                </c:pt>
              </c:strCache>
            </c:strRef>
          </c:tx>
          <c:spPr>
            <a:solidFill>
              <a:srgbClr val="FF6600"/>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Mẫu 1</c:v>
                </c:pt>
                <c:pt idx="1">
                  <c:v>Mẫu 2</c:v>
                </c:pt>
                <c:pt idx="2">
                  <c:v>Mẫu 3</c:v>
                </c:pt>
              </c:strCache>
            </c:strRef>
          </c:cat>
          <c:val>
            <c:numRef>
              <c:f>Sheet1!$C$2:$C$4</c:f>
              <c:numCache>
                <c:formatCode>General</c:formatCode>
                <c:ptCount val="3"/>
                <c:pt idx="0">
                  <c:v>77.290000000000006</c:v>
                </c:pt>
                <c:pt idx="1">
                  <c:v>74.11</c:v>
                </c:pt>
                <c:pt idx="2">
                  <c:v>75</c:v>
                </c:pt>
              </c:numCache>
            </c:numRef>
          </c:val>
          <c:extLst>
            <c:ext xmlns:c16="http://schemas.microsoft.com/office/drawing/2014/chart" uri="{C3380CC4-5D6E-409C-BE32-E72D297353CC}">
              <c16:uniqueId val="{00000001-315D-45D1-90A5-57CCFB7D9630}"/>
            </c:ext>
          </c:extLst>
        </c:ser>
        <c:ser>
          <c:idx val="2"/>
          <c:order val="2"/>
          <c:tx>
            <c:strRef>
              <c:f>Sheet1!$D$1</c:f>
              <c:strCache>
                <c:ptCount val="1"/>
                <c:pt idx="0">
                  <c:v>Recall</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Mẫu 1</c:v>
                </c:pt>
                <c:pt idx="1">
                  <c:v>Mẫu 2</c:v>
                </c:pt>
                <c:pt idx="2">
                  <c:v>Mẫu 3</c:v>
                </c:pt>
              </c:strCache>
            </c:strRef>
          </c:cat>
          <c:val>
            <c:numRef>
              <c:f>Sheet1!$D$2:$D$4</c:f>
              <c:numCache>
                <c:formatCode>General</c:formatCode>
                <c:ptCount val="3"/>
                <c:pt idx="0">
                  <c:v>82.9</c:v>
                </c:pt>
                <c:pt idx="1">
                  <c:v>77.02</c:v>
                </c:pt>
                <c:pt idx="2">
                  <c:v>79.290000000000006</c:v>
                </c:pt>
              </c:numCache>
            </c:numRef>
          </c:val>
          <c:extLst>
            <c:ext xmlns:c16="http://schemas.microsoft.com/office/drawing/2014/chart" uri="{C3380CC4-5D6E-409C-BE32-E72D297353CC}">
              <c16:uniqueId val="{00000002-315D-45D1-90A5-57CCFB7D9630}"/>
            </c:ext>
          </c:extLst>
        </c:ser>
        <c:dLbls>
          <c:showLegendKey val="0"/>
          <c:showVal val="1"/>
          <c:showCatName val="0"/>
          <c:showSerName val="0"/>
          <c:showPercent val="0"/>
          <c:showBubbleSize val="0"/>
        </c:dLbls>
        <c:gapWidth val="150"/>
        <c:overlap val="-25"/>
        <c:axId val="244890624"/>
        <c:axId val="244900992"/>
      </c:barChart>
      <c:catAx>
        <c:axId val="24489062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cap="none" spc="0" normalizeH="0" baseline="0">
                <a:solidFill>
                  <a:schemeClr val="tx1">
                    <a:lumMod val="65000"/>
                    <a:lumOff val="35000"/>
                  </a:schemeClr>
                </a:solidFill>
                <a:latin typeface="+mn-lt"/>
                <a:ea typeface="+mn-ea"/>
                <a:cs typeface="+mn-cs"/>
              </a:defRPr>
            </a:pPr>
            <a:endParaRPr lang="en-US"/>
          </a:p>
        </c:txPr>
        <c:crossAx val="244900992"/>
        <c:crosses val="autoZero"/>
        <c:auto val="1"/>
        <c:lblAlgn val="ctr"/>
        <c:lblOffset val="100"/>
        <c:noMultiLvlLbl val="0"/>
      </c:catAx>
      <c:valAx>
        <c:axId val="244900992"/>
        <c:scaling>
          <c:orientation val="minMax"/>
          <c:min val="60"/>
        </c:scaling>
        <c:delete val="1"/>
        <c:axPos val="l"/>
        <c:numFmt formatCode="General" sourceLinked="1"/>
        <c:majorTickMark val="none"/>
        <c:minorTickMark val="none"/>
        <c:tickLblPos val="nextTo"/>
        <c:crossAx val="244890624"/>
        <c:crosses val="autoZero"/>
        <c:crossBetween val="between"/>
        <c:majorUnit val="5"/>
        <c:minorUnit val="0.1"/>
      </c:valAx>
      <c:spPr>
        <a:noFill/>
        <a:ln>
          <a:noFill/>
        </a:ln>
        <a:effectLst/>
      </c:spPr>
    </c:plotArea>
    <c:legend>
      <c:legendPos val="t"/>
      <c:overlay val="0"/>
      <c:spPr>
        <a:gradFill flip="none" rotWithShape="1">
          <a:gsLst>
            <a:gs pos="0">
              <a:schemeClr val="bg1">
                <a:lumMod val="95000"/>
              </a:schemeClr>
            </a:gs>
            <a:gs pos="100000">
              <a:schemeClr val="bg1">
                <a:lumMod val="85000"/>
              </a:schemeClr>
            </a:gs>
          </a:gsLst>
          <a:lin ang="2700000" scaled="1"/>
          <a:tileRect/>
        </a:grad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GRU_Tiến</c:v>
                </c:pt>
              </c:strCache>
            </c:strRef>
          </c:tx>
          <c:spPr>
            <a:ln w="28575" cap="rnd">
              <a:solidFill>
                <a:schemeClr val="accent1"/>
              </a:solidFill>
              <a:prstDash val="solid"/>
              <a:round/>
            </a:ln>
            <a:effectLst/>
          </c:spPr>
          <c:marker>
            <c:symbol val="none"/>
          </c:marker>
          <c:cat>
            <c:numRef>
              <c:f>Sheet1!$A$2:$A$101</c:f>
              <c:numCache>
                <c:formatCode>General</c:formatCode>
                <c:ptCount val="100"/>
              </c:numCache>
            </c:numRef>
          </c:cat>
          <c:val>
            <c:numRef>
              <c:f>Sheet1!$B$2:$B$101</c:f>
              <c:numCache>
                <c:formatCode>General</c:formatCode>
                <c:ptCount val="100"/>
                <c:pt idx="0">
                  <c:v>1</c:v>
                </c:pt>
                <c:pt idx="1">
                  <c:v>1</c:v>
                </c:pt>
                <c:pt idx="2">
                  <c:v>0</c:v>
                </c:pt>
                <c:pt idx="3">
                  <c:v>1</c:v>
                </c:pt>
                <c:pt idx="4">
                  <c:v>0.79</c:v>
                </c:pt>
                <c:pt idx="5">
                  <c:v>0</c:v>
                </c:pt>
                <c:pt idx="6">
                  <c:v>0.04</c:v>
                </c:pt>
                <c:pt idx="7">
                  <c:v>0.27</c:v>
                </c:pt>
                <c:pt idx="8">
                  <c:v>0.3</c:v>
                </c:pt>
                <c:pt idx="9">
                  <c:v>0.03</c:v>
                </c:pt>
                <c:pt idx="10">
                  <c:v>0.84</c:v>
                </c:pt>
                <c:pt idx="11">
                  <c:v>0.99</c:v>
                </c:pt>
                <c:pt idx="12">
                  <c:v>0.05</c:v>
                </c:pt>
                <c:pt idx="13">
                  <c:v>0.64</c:v>
                </c:pt>
                <c:pt idx="14">
                  <c:v>0.99</c:v>
                </c:pt>
                <c:pt idx="15">
                  <c:v>0.18</c:v>
                </c:pt>
                <c:pt idx="16">
                  <c:v>0.98</c:v>
                </c:pt>
                <c:pt idx="17">
                  <c:v>0.96</c:v>
                </c:pt>
                <c:pt idx="18">
                  <c:v>1</c:v>
                </c:pt>
                <c:pt idx="19">
                  <c:v>0.99</c:v>
                </c:pt>
                <c:pt idx="20">
                  <c:v>0.8</c:v>
                </c:pt>
                <c:pt idx="21">
                  <c:v>1</c:v>
                </c:pt>
                <c:pt idx="22">
                  <c:v>0.79</c:v>
                </c:pt>
                <c:pt idx="23">
                  <c:v>1</c:v>
                </c:pt>
                <c:pt idx="24">
                  <c:v>1</c:v>
                </c:pt>
                <c:pt idx="25">
                  <c:v>1</c:v>
                </c:pt>
                <c:pt idx="26">
                  <c:v>0.99</c:v>
                </c:pt>
                <c:pt idx="27">
                  <c:v>0</c:v>
                </c:pt>
                <c:pt idx="28">
                  <c:v>0.19</c:v>
                </c:pt>
                <c:pt idx="29">
                  <c:v>1</c:v>
                </c:pt>
                <c:pt idx="30">
                  <c:v>0.1</c:v>
                </c:pt>
                <c:pt idx="31">
                  <c:v>0.01</c:v>
                </c:pt>
                <c:pt idx="32">
                  <c:v>0.04</c:v>
                </c:pt>
                <c:pt idx="33">
                  <c:v>0.01</c:v>
                </c:pt>
                <c:pt idx="34">
                  <c:v>0.03</c:v>
                </c:pt>
                <c:pt idx="35">
                  <c:v>0.02</c:v>
                </c:pt>
                <c:pt idx="36">
                  <c:v>0.84</c:v>
                </c:pt>
                <c:pt idx="37">
                  <c:v>1</c:v>
                </c:pt>
                <c:pt idx="38">
                  <c:v>0.65</c:v>
                </c:pt>
                <c:pt idx="39">
                  <c:v>0.01</c:v>
                </c:pt>
                <c:pt idx="40">
                  <c:v>0.23</c:v>
                </c:pt>
                <c:pt idx="41">
                  <c:v>0.16</c:v>
                </c:pt>
                <c:pt idx="42">
                  <c:v>0.99</c:v>
                </c:pt>
                <c:pt idx="43">
                  <c:v>0.96</c:v>
                </c:pt>
                <c:pt idx="44">
                  <c:v>1</c:v>
                </c:pt>
                <c:pt idx="45">
                  <c:v>1</c:v>
                </c:pt>
                <c:pt idx="46">
                  <c:v>0.01</c:v>
                </c:pt>
                <c:pt idx="47">
                  <c:v>0.98</c:v>
                </c:pt>
                <c:pt idx="48">
                  <c:v>1</c:v>
                </c:pt>
                <c:pt idx="49">
                  <c:v>0.9</c:v>
                </c:pt>
                <c:pt idx="50">
                  <c:v>0</c:v>
                </c:pt>
                <c:pt idx="51">
                  <c:v>1</c:v>
                </c:pt>
                <c:pt idx="52">
                  <c:v>0.16</c:v>
                </c:pt>
                <c:pt idx="53">
                  <c:v>0.98</c:v>
                </c:pt>
                <c:pt idx="54">
                  <c:v>0.99</c:v>
                </c:pt>
                <c:pt idx="55">
                  <c:v>1</c:v>
                </c:pt>
                <c:pt idx="56">
                  <c:v>0.85</c:v>
                </c:pt>
                <c:pt idx="57">
                  <c:v>1</c:v>
                </c:pt>
                <c:pt idx="58">
                  <c:v>1</c:v>
                </c:pt>
                <c:pt idx="59">
                  <c:v>1</c:v>
                </c:pt>
                <c:pt idx="60">
                  <c:v>0</c:v>
                </c:pt>
                <c:pt idx="61">
                  <c:v>0.06</c:v>
                </c:pt>
                <c:pt idx="62">
                  <c:v>0.6</c:v>
                </c:pt>
                <c:pt idx="63">
                  <c:v>0.08</c:v>
                </c:pt>
                <c:pt idx="64">
                  <c:v>1</c:v>
                </c:pt>
                <c:pt idx="65">
                  <c:v>0.74</c:v>
                </c:pt>
                <c:pt idx="66">
                  <c:v>0.96</c:v>
                </c:pt>
                <c:pt idx="67">
                  <c:v>0.05</c:v>
                </c:pt>
                <c:pt idx="68">
                  <c:v>0.98</c:v>
                </c:pt>
                <c:pt idx="69">
                  <c:v>0.94</c:v>
                </c:pt>
                <c:pt idx="70">
                  <c:v>1</c:v>
                </c:pt>
                <c:pt idx="71">
                  <c:v>1</c:v>
                </c:pt>
                <c:pt idx="72">
                  <c:v>1</c:v>
                </c:pt>
                <c:pt idx="73">
                  <c:v>0.42</c:v>
                </c:pt>
                <c:pt idx="74">
                  <c:v>1</c:v>
                </c:pt>
                <c:pt idx="75">
                  <c:v>1</c:v>
                </c:pt>
                <c:pt idx="76">
                  <c:v>1</c:v>
                </c:pt>
                <c:pt idx="77">
                  <c:v>1</c:v>
                </c:pt>
                <c:pt idx="78">
                  <c:v>1</c:v>
                </c:pt>
                <c:pt idx="79">
                  <c:v>0.01</c:v>
                </c:pt>
                <c:pt idx="80">
                  <c:v>0.99</c:v>
                </c:pt>
                <c:pt idx="81">
                  <c:v>0.9</c:v>
                </c:pt>
                <c:pt idx="82">
                  <c:v>0.99</c:v>
                </c:pt>
                <c:pt idx="83">
                  <c:v>0.1</c:v>
                </c:pt>
                <c:pt idx="84">
                  <c:v>0.98</c:v>
                </c:pt>
                <c:pt idx="85">
                  <c:v>0.13</c:v>
                </c:pt>
                <c:pt idx="86">
                  <c:v>1</c:v>
                </c:pt>
                <c:pt idx="87">
                  <c:v>1</c:v>
                </c:pt>
                <c:pt idx="88">
                  <c:v>0.99</c:v>
                </c:pt>
                <c:pt idx="89">
                  <c:v>1</c:v>
                </c:pt>
                <c:pt idx="90">
                  <c:v>0.78</c:v>
                </c:pt>
                <c:pt idx="91">
                  <c:v>0.02</c:v>
                </c:pt>
                <c:pt idx="92">
                  <c:v>1</c:v>
                </c:pt>
                <c:pt idx="93">
                  <c:v>0.08</c:v>
                </c:pt>
                <c:pt idx="94">
                  <c:v>1</c:v>
                </c:pt>
                <c:pt idx="95">
                  <c:v>1</c:v>
                </c:pt>
                <c:pt idx="96">
                  <c:v>1</c:v>
                </c:pt>
                <c:pt idx="97">
                  <c:v>0.59</c:v>
                </c:pt>
                <c:pt idx="98">
                  <c:v>1</c:v>
                </c:pt>
                <c:pt idx="99">
                  <c:v>1</c:v>
                </c:pt>
              </c:numCache>
            </c:numRef>
          </c:val>
          <c:smooth val="0"/>
          <c:extLst>
            <c:ext xmlns:c16="http://schemas.microsoft.com/office/drawing/2014/chart" uri="{C3380CC4-5D6E-409C-BE32-E72D297353CC}">
              <c16:uniqueId val="{00000000-2C77-455F-A18B-325B010BFCEE}"/>
            </c:ext>
          </c:extLst>
        </c:ser>
        <c:ser>
          <c:idx val="1"/>
          <c:order val="1"/>
          <c:tx>
            <c:strRef>
              <c:f>Sheet1!$C$1</c:f>
              <c:strCache>
                <c:ptCount val="1"/>
                <c:pt idx="0">
                  <c:v>Target</c:v>
                </c:pt>
              </c:strCache>
            </c:strRef>
          </c:tx>
          <c:spPr>
            <a:ln w="28575" cap="rnd" cmpd="sng">
              <a:solidFill>
                <a:srgbClr val="FF0000"/>
              </a:solidFill>
              <a:prstDash val="solid"/>
              <a:round/>
            </a:ln>
            <a:effectLst/>
          </c:spPr>
          <c:marker>
            <c:symbol val="none"/>
          </c:marker>
          <c:cat>
            <c:numRef>
              <c:f>Sheet1!$A$2:$A$101</c:f>
              <c:numCache>
                <c:formatCode>General</c:formatCode>
                <c:ptCount val="100"/>
              </c:numCache>
            </c:numRef>
          </c:cat>
          <c:val>
            <c:numRef>
              <c:f>Sheet1!$C$2:$C$101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val>
          <c:smooth val="0"/>
          <c:extLst>
            <c:ext xmlns:c16="http://schemas.microsoft.com/office/drawing/2014/chart" uri="{C3380CC4-5D6E-409C-BE32-E72D297353CC}">
              <c16:uniqueId val="{00000001-2C77-455F-A18B-325B010BFCEE}"/>
            </c:ext>
          </c:extLst>
        </c:ser>
        <c:dLbls>
          <c:showLegendKey val="0"/>
          <c:showVal val="0"/>
          <c:showCatName val="0"/>
          <c:showSerName val="0"/>
          <c:showPercent val="0"/>
          <c:showBubbleSize val="0"/>
        </c:dLbls>
        <c:hiLowLines>
          <c:spPr>
            <a:ln w="9525" cap="flat" cmpd="sng" algn="ctr">
              <a:solidFill>
                <a:schemeClr val="bg1">
                  <a:lumMod val="65000"/>
                </a:schemeClr>
              </a:solidFill>
              <a:prstDash val="dashDot"/>
              <a:round/>
            </a:ln>
            <a:effectLst/>
          </c:spPr>
        </c:hiLowLines>
        <c:smooth val="0"/>
        <c:axId val="1234158496"/>
        <c:axId val="1315233488"/>
      </c:lineChart>
      <c:catAx>
        <c:axId val="123415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233488"/>
        <c:crosses val="autoZero"/>
        <c:auto val="1"/>
        <c:lblAlgn val="ctr"/>
        <c:lblOffset val="100"/>
        <c:noMultiLvlLbl val="0"/>
      </c:catAx>
      <c:valAx>
        <c:axId val="13152334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34158496"/>
        <c:crosses val="autoZero"/>
        <c:crossBetween val="between"/>
        <c:majorUnit val="1"/>
        <c:min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BGRU</c:v>
                </c:pt>
              </c:strCache>
            </c:strRef>
          </c:tx>
          <c:spPr>
            <a:ln w="28575" cap="rnd">
              <a:solidFill>
                <a:srgbClr val="F48E06"/>
              </a:solidFill>
              <a:prstDash val="solid"/>
              <a:round/>
            </a:ln>
            <a:effectLst/>
          </c:spPr>
          <c:marker>
            <c:symbol val="none"/>
          </c:marker>
          <c:cat>
            <c:numRef>
              <c:f>Sheet1!$A$2:$A$101</c:f>
              <c:numCache>
                <c:formatCode>General</c:formatCode>
                <c:ptCount val="100"/>
              </c:numCache>
            </c:numRef>
          </c:cat>
          <c:val>
            <c:numRef>
              <c:f>Sheet1!$B$2:$B$101</c:f>
              <c:numCache>
                <c:formatCode>General</c:formatCode>
                <c:ptCount val="100"/>
                <c:pt idx="0">
                  <c:v>0.38</c:v>
                </c:pt>
                <c:pt idx="1">
                  <c:v>0.8</c:v>
                </c:pt>
                <c:pt idx="2">
                  <c:v>0.28999999999999998</c:v>
                </c:pt>
                <c:pt idx="3">
                  <c:v>0.3</c:v>
                </c:pt>
                <c:pt idx="4">
                  <c:v>0.78</c:v>
                </c:pt>
                <c:pt idx="5">
                  <c:v>0.73</c:v>
                </c:pt>
                <c:pt idx="6">
                  <c:v>0.43</c:v>
                </c:pt>
                <c:pt idx="7">
                  <c:v>0.6</c:v>
                </c:pt>
                <c:pt idx="8">
                  <c:v>0.69</c:v>
                </c:pt>
                <c:pt idx="9">
                  <c:v>0.88</c:v>
                </c:pt>
                <c:pt idx="10">
                  <c:v>0.1</c:v>
                </c:pt>
                <c:pt idx="11">
                  <c:v>0.11</c:v>
                </c:pt>
                <c:pt idx="12">
                  <c:v>0.2</c:v>
                </c:pt>
                <c:pt idx="13">
                  <c:v>0.02</c:v>
                </c:pt>
                <c:pt idx="14">
                  <c:v>0.6</c:v>
                </c:pt>
                <c:pt idx="15">
                  <c:v>0.21</c:v>
                </c:pt>
                <c:pt idx="16">
                  <c:v>0.81</c:v>
                </c:pt>
                <c:pt idx="17">
                  <c:v>0.64</c:v>
                </c:pt>
                <c:pt idx="18">
                  <c:v>0.05</c:v>
                </c:pt>
                <c:pt idx="19">
                  <c:v>0.5</c:v>
                </c:pt>
                <c:pt idx="20">
                  <c:v>0.8</c:v>
                </c:pt>
                <c:pt idx="21">
                  <c:v>0.78</c:v>
                </c:pt>
                <c:pt idx="22">
                  <c:v>0.51</c:v>
                </c:pt>
                <c:pt idx="23">
                  <c:v>0.6</c:v>
                </c:pt>
                <c:pt idx="24">
                  <c:v>0.65</c:v>
                </c:pt>
                <c:pt idx="25">
                  <c:v>0.57999999999999996</c:v>
                </c:pt>
                <c:pt idx="26">
                  <c:v>0.7</c:v>
                </c:pt>
                <c:pt idx="27">
                  <c:v>0</c:v>
                </c:pt>
                <c:pt idx="28">
                  <c:v>0.44</c:v>
                </c:pt>
                <c:pt idx="29">
                  <c:v>0.92</c:v>
                </c:pt>
                <c:pt idx="30">
                  <c:v>0.49</c:v>
                </c:pt>
                <c:pt idx="31">
                  <c:v>0</c:v>
                </c:pt>
                <c:pt idx="32">
                  <c:v>0.39</c:v>
                </c:pt>
                <c:pt idx="33">
                  <c:v>0.17</c:v>
                </c:pt>
                <c:pt idx="34">
                  <c:v>0.03</c:v>
                </c:pt>
                <c:pt idx="35">
                  <c:v>0.63</c:v>
                </c:pt>
                <c:pt idx="36">
                  <c:v>0.67</c:v>
                </c:pt>
                <c:pt idx="37">
                  <c:v>0.87</c:v>
                </c:pt>
                <c:pt idx="38">
                  <c:v>0.84</c:v>
                </c:pt>
                <c:pt idx="39">
                  <c:v>0.22</c:v>
                </c:pt>
                <c:pt idx="40">
                  <c:v>0.6</c:v>
                </c:pt>
                <c:pt idx="41">
                  <c:v>0.9</c:v>
                </c:pt>
                <c:pt idx="42">
                  <c:v>0.8</c:v>
                </c:pt>
                <c:pt idx="43">
                  <c:v>0.53</c:v>
                </c:pt>
                <c:pt idx="44">
                  <c:v>0.86</c:v>
                </c:pt>
                <c:pt idx="45">
                  <c:v>0.87</c:v>
                </c:pt>
                <c:pt idx="46">
                  <c:v>0.27</c:v>
                </c:pt>
                <c:pt idx="47">
                  <c:v>0.34</c:v>
                </c:pt>
                <c:pt idx="48">
                  <c:v>0.87</c:v>
                </c:pt>
                <c:pt idx="49">
                  <c:v>0.25</c:v>
                </c:pt>
                <c:pt idx="50">
                  <c:v>0.3</c:v>
                </c:pt>
                <c:pt idx="51">
                  <c:v>1</c:v>
                </c:pt>
                <c:pt idx="52">
                  <c:v>0.36</c:v>
                </c:pt>
                <c:pt idx="53">
                  <c:v>0.18</c:v>
                </c:pt>
                <c:pt idx="54">
                  <c:v>0.44</c:v>
                </c:pt>
                <c:pt idx="55">
                  <c:v>0.99</c:v>
                </c:pt>
                <c:pt idx="56">
                  <c:v>0.56999999999999995</c:v>
                </c:pt>
                <c:pt idx="57">
                  <c:v>0.32</c:v>
                </c:pt>
                <c:pt idx="58">
                  <c:v>1</c:v>
                </c:pt>
                <c:pt idx="59">
                  <c:v>1</c:v>
                </c:pt>
                <c:pt idx="60">
                  <c:v>0.38</c:v>
                </c:pt>
                <c:pt idx="61">
                  <c:v>0.86</c:v>
                </c:pt>
                <c:pt idx="62">
                  <c:v>0.42</c:v>
                </c:pt>
                <c:pt idx="63">
                  <c:v>0.15</c:v>
                </c:pt>
                <c:pt idx="64">
                  <c:v>0.85</c:v>
                </c:pt>
                <c:pt idx="65">
                  <c:v>0.65</c:v>
                </c:pt>
                <c:pt idx="66">
                  <c:v>0.99</c:v>
                </c:pt>
                <c:pt idx="67">
                  <c:v>0.94</c:v>
                </c:pt>
                <c:pt idx="68">
                  <c:v>1</c:v>
                </c:pt>
                <c:pt idx="69">
                  <c:v>1</c:v>
                </c:pt>
                <c:pt idx="70">
                  <c:v>0.35</c:v>
                </c:pt>
                <c:pt idx="71">
                  <c:v>1</c:v>
                </c:pt>
                <c:pt idx="72">
                  <c:v>0.84</c:v>
                </c:pt>
                <c:pt idx="73">
                  <c:v>0.75</c:v>
                </c:pt>
                <c:pt idx="74">
                  <c:v>1</c:v>
                </c:pt>
                <c:pt idx="75">
                  <c:v>1</c:v>
                </c:pt>
                <c:pt idx="76">
                  <c:v>0.99</c:v>
                </c:pt>
                <c:pt idx="77">
                  <c:v>0.99</c:v>
                </c:pt>
                <c:pt idx="78">
                  <c:v>1</c:v>
                </c:pt>
                <c:pt idx="79">
                  <c:v>0.42</c:v>
                </c:pt>
                <c:pt idx="80">
                  <c:v>0.99</c:v>
                </c:pt>
                <c:pt idx="81">
                  <c:v>0.96</c:v>
                </c:pt>
                <c:pt idx="82">
                  <c:v>1</c:v>
                </c:pt>
                <c:pt idx="83">
                  <c:v>0.5</c:v>
                </c:pt>
                <c:pt idx="84">
                  <c:v>0.9</c:v>
                </c:pt>
                <c:pt idx="85">
                  <c:v>0.42</c:v>
                </c:pt>
                <c:pt idx="86">
                  <c:v>1</c:v>
                </c:pt>
                <c:pt idx="87">
                  <c:v>1</c:v>
                </c:pt>
                <c:pt idx="88">
                  <c:v>0.86</c:v>
                </c:pt>
                <c:pt idx="89">
                  <c:v>1</c:v>
                </c:pt>
                <c:pt idx="90">
                  <c:v>0.7</c:v>
                </c:pt>
                <c:pt idx="91">
                  <c:v>0.39</c:v>
                </c:pt>
                <c:pt idx="92">
                  <c:v>0.98</c:v>
                </c:pt>
                <c:pt idx="93">
                  <c:v>0.74</c:v>
                </c:pt>
                <c:pt idx="94">
                  <c:v>0.98</c:v>
                </c:pt>
                <c:pt idx="95">
                  <c:v>1</c:v>
                </c:pt>
                <c:pt idx="96">
                  <c:v>0.6</c:v>
                </c:pt>
                <c:pt idx="97">
                  <c:v>0.51</c:v>
                </c:pt>
                <c:pt idx="98">
                  <c:v>1</c:v>
                </c:pt>
                <c:pt idx="99">
                  <c:v>1</c:v>
                </c:pt>
              </c:numCache>
            </c:numRef>
          </c:val>
          <c:smooth val="0"/>
          <c:extLst>
            <c:ext xmlns:c16="http://schemas.microsoft.com/office/drawing/2014/chart" uri="{C3380CC4-5D6E-409C-BE32-E72D297353CC}">
              <c16:uniqueId val="{00000000-0538-45C8-AD78-0874C98ACC4B}"/>
            </c:ext>
          </c:extLst>
        </c:ser>
        <c:ser>
          <c:idx val="1"/>
          <c:order val="1"/>
          <c:tx>
            <c:strRef>
              <c:f>Sheet1!$C$1</c:f>
              <c:strCache>
                <c:ptCount val="1"/>
                <c:pt idx="0">
                  <c:v>Target</c:v>
                </c:pt>
              </c:strCache>
            </c:strRef>
          </c:tx>
          <c:spPr>
            <a:ln w="28575" cap="rnd" cmpd="sng">
              <a:solidFill>
                <a:srgbClr val="FF0000"/>
              </a:solidFill>
              <a:prstDash val="solid"/>
              <a:round/>
            </a:ln>
            <a:effectLst/>
          </c:spPr>
          <c:marker>
            <c:symbol val="none"/>
          </c:marker>
          <c:cat>
            <c:numRef>
              <c:f>Sheet1!$A$2:$A$101</c:f>
              <c:numCache>
                <c:formatCode>General</c:formatCode>
                <c:ptCount val="100"/>
              </c:numCache>
            </c:numRef>
          </c:cat>
          <c:val>
            <c:numRef>
              <c:f>Sheet1!$C$2:$C$101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val>
          <c:smooth val="0"/>
          <c:extLst>
            <c:ext xmlns:c16="http://schemas.microsoft.com/office/drawing/2014/chart" uri="{C3380CC4-5D6E-409C-BE32-E72D297353CC}">
              <c16:uniqueId val="{00000001-0538-45C8-AD78-0874C98ACC4B}"/>
            </c:ext>
          </c:extLst>
        </c:ser>
        <c:dLbls>
          <c:showLegendKey val="0"/>
          <c:showVal val="0"/>
          <c:showCatName val="0"/>
          <c:showSerName val="0"/>
          <c:showPercent val="0"/>
          <c:showBubbleSize val="0"/>
        </c:dLbls>
        <c:hiLowLines>
          <c:spPr>
            <a:ln w="9525" cap="flat" cmpd="sng" algn="ctr">
              <a:solidFill>
                <a:schemeClr val="bg1">
                  <a:lumMod val="65000"/>
                </a:schemeClr>
              </a:solidFill>
              <a:prstDash val="dashDot"/>
              <a:round/>
            </a:ln>
            <a:effectLst/>
          </c:spPr>
        </c:hiLowLines>
        <c:smooth val="0"/>
        <c:axId val="1234158496"/>
        <c:axId val="1315233488"/>
      </c:lineChart>
      <c:catAx>
        <c:axId val="123415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233488"/>
        <c:crosses val="autoZero"/>
        <c:auto val="1"/>
        <c:lblAlgn val="ctr"/>
        <c:lblOffset val="100"/>
        <c:noMultiLvlLbl val="0"/>
      </c:catAx>
      <c:valAx>
        <c:axId val="13152334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34158496"/>
        <c:crosses val="autoZero"/>
        <c:crossBetween val="between"/>
        <c:majorUnit val="1"/>
        <c:minorUnit val="1"/>
      </c:valAx>
      <c:spPr>
        <a:noFill/>
        <a:ln>
          <a:noFill/>
        </a:ln>
        <a:effectLst/>
      </c:spPr>
    </c:plotArea>
    <c:legend>
      <c:legendPos val="r"/>
      <c:legendEntry>
        <c:idx val="0"/>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GRU_Lùi</c:v>
                </c:pt>
              </c:strCache>
            </c:strRef>
          </c:tx>
          <c:spPr>
            <a:ln w="28575" cap="rnd">
              <a:solidFill>
                <a:schemeClr val="accent1"/>
              </a:solidFill>
              <a:prstDash val="solid"/>
              <a:round/>
            </a:ln>
            <a:effectLst/>
          </c:spPr>
          <c:marker>
            <c:symbol val="none"/>
          </c:marker>
          <c:cat>
            <c:numRef>
              <c:f>Sheet1!$A$2:$A$101</c:f>
              <c:numCache>
                <c:formatCode>General</c:formatCode>
                <c:ptCount val="100"/>
              </c:numCache>
            </c:numRef>
          </c:cat>
          <c:val>
            <c:numRef>
              <c:f>Sheet1!$B$2:$B$101</c:f>
              <c:numCache>
                <c:formatCode>General</c:formatCode>
                <c:ptCount val="100"/>
                <c:pt idx="0">
                  <c:v>0.01</c:v>
                </c:pt>
                <c:pt idx="1">
                  <c:v>0.99</c:v>
                </c:pt>
                <c:pt idx="2">
                  <c:v>0.17</c:v>
                </c:pt>
                <c:pt idx="3">
                  <c:v>0.99</c:v>
                </c:pt>
                <c:pt idx="4">
                  <c:v>0.97</c:v>
                </c:pt>
                <c:pt idx="5">
                  <c:v>0.79</c:v>
                </c:pt>
                <c:pt idx="6">
                  <c:v>0.95</c:v>
                </c:pt>
                <c:pt idx="7">
                  <c:v>1</c:v>
                </c:pt>
                <c:pt idx="8">
                  <c:v>0.77</c:v>
                </c:pt>
                <c:pt idx="9">
                  <c:v>1</c:v>
                </c:pt>
                <c:pt idx="10">
                  <c:v>1</c:v>
                </c:pt>
                <c:pt idx="11">
                  <c:v>0</c:v>
                </c:pt>
                <c:pt idx="12">
                  <c:v>1</c:v>
                </c:pt>
                <c:pt idx="13">
                  <c:v>0.02</c:v>
                </c:pt>
                <c:pt idx="14">
                  <c:v>0.34</c:v>
                </c:pt>
                <c:pt idx="15">
                  <c:v>0.98</c:v>
                </c:pt>
                <c:pt idx="16">
                  <c:v>0.57999999999999996</c:v>
                </c:pt>
                <c:pt idx="17">
                  <c:v>1</c:v>
                </c:pt>
                <c:pt idx="18">
                  <c:v>0.02</c:v>
                </c:pt>
                <c:pt idx="19">
                  <c:v>0.12</c:v>
                </c:pt>
                <c:pt idx="20">
                  <c:v>0.99</c:v>
                </c:pt>
                <c:pt idx="21">
                  <c:v>0.99</c:v>
                </c:pt>
                <c:pt idx="22">
                  <c:v>0.98</c:v>
                </c:pt>
                <c:pt idx="23">
                  <c:v>1</c:v>
                </c:pt>
                <c:pt idx="24">
                  <c:v>0.96</c:v>
                </c:pt>
                <c:pt idx="25">
                  <c:v>0.69</c:v>
                </c:pt>
                <c:pt idx="26">
                  <c:v>0.95</c:v>
                </c:pt>
                <c:pt idx="27">
                  <c:v>0.81</c:v>
                </c:pt>
                <c:pt idx="28">
                  <c:v>0.77</c:v>
                </c:pt>
                <c:pt idx="29">
                  <c:v>0.67</c:v>
                </c:pt>
                <c:pt idx="30">
                  <c:v>1</c:v>
                </c:pt>
                <c:pt idx="31">
                  <c:v>0</c:v>
                </c:pt>
                <c:pt idx="32">
                  <c:v>7.0000000000000007E-2</c:v>
                </c:pt>
                <c:pt idx="33">
                  <c:v>0.81</c:v>
                </c:pt>
                <c:pt idx="34">
                  <c:v>0</c:v>
                </c:pt>
                <c:pt idx="35">
                  <c:v>0.95</c:v>
                </c:pt>
                <c:pt idx="36">
                  <c:v>0.01</c:v>
                </c:pt>
                <c:pt idx="37">
                  <c:v>0.99</c:v>
                </c:pt>
                <c:pt idx="38">
                  <c:v>1</c:v>
                </c:pt>
                <c:pt idx="39">
                  <c:v>0.97</c:v>
                </c:pt>
                <c:pt idx="40">
                  <c:v>0.83</c:v>
                </c:pt>
                <c:pt idx="41">
                  <c:v>7.0000000000000007E-2</c:v>
                </c:pt>
                <c:pt idx="42">
                  <c:v>0.05</c:v>
                </c:pt>
                <c:pt idx="43">
                  <c:v>0</c:v>
                </c:pt>
                <c:pt idx="44">
                  <c:v>0.98</c:v>
                </c:pt>
                <c:pt idx="45">
                  <c:v>0.04</c:v>
                </c:pt>
                <c:pt idx="46">
                  <c:v>0.86</c:v>
                </c:pt>
                <c:pt idx="47">
                  <c:v>0.02</c:v>
                </c:pt>
                <c:pt idx="48">
                  <c:v>1</c:v>
                </c:pt>
                <c:pt idx="49">
                  <c:v>7.0000000000000007E-2</c:v>
                </c:pt>
                <c:pt idx="50">
                  <c:v>0.73</c:v>
                </c:pt>
                <c:pt idx="51">
                  <c:v>7.0000000000000007E-2</c:v>
                </c:pt>
                <c:pt idx="52">
                  <c:v>1</c:v>
                </c:pt>
                <c:pt idx="53">
                  <c:v>0.99</c:v>
                </c:pt>
                <c:pt idx="54">
                  <c:v>0.86</c:v>
                </c:pt>
                <c:pt idx="55">
                  <c:v>0.7</c:v>
                </c:pt>
                <c:pt idx="56">
                  <c:v>0.99</c:v>
                </c:pt>
                <c:pt idx="57">
                  <c:v>0.86</c:v>
                </c:pt>
                <c:pt idx="58">
                  <c:v>0.99</c:v>
                </c:pt>
                <c:pt idx="59">
                  <c:v>0.22</c:v>
                </c:pt>
                <c:pt idx="60">
                  <c:v>0.01</c:v>
                </c:pt>
                <c:pt idx="61">
                  <c:v>0.95</c:v>
                </c:pt>
                <c:pt idx="62">
                  <c:v>0.02</c:v>
                </c:pt>
                <c:pt idx="63">
                  <c:v>1</c:v>
                </c:pt>
                <c:pt idx="64">
                  <c:v>0.99</c:v>
                </c:pt>
                <c:pt idx="65">
                  <c:v>0.42</c:v>
                </c:pt>
                <c:pt idx="66">
                  <c:v>0.97</c:v>
                </c:pt>
                <c:pt idx="67">
                  <c:v>0.01</c:v>
                </c:pt>
                <c:pt idx="68">
                  <c:v>1</c:v>
                </c:pt>
                <c:pt idx="69">
                  <c:v>0.8</c:v>
                </c:pt>
                <c:pt idx="70">
                  <c:v>0.06</c:v>
                </c:pt>
                <c:pt idx="71">
                  <c:v>1</c:v>
                </c:pt>
                <c:pt idx="72">
                  <c:v>0.33</c:v>
                </c:pt>
                <c:pt idx="73">
                  <c:v>0.21</c:v>
                </c:pt>
                <c:pt idx="74">
                  <c:v>0.99</c:v>
                </c:pt>
                <c:pt idx="75">
                  <c:v>0.99</c:v>
                </c:pt>
                <c:pt idx="76">
                  <c:v>0.01</c:v>
                </c:pt>
                <c:pt idx="77">
                  <c:v>0.99</c:v>
                </c:pt>
                <c:pt idx="78">
                  <c:v>0.83</c:v>
                </c:pt>
                <c:pt idx="79">
                  <c:v>0.2</c:v>
                </c:pt>
                <c:pt idx="80">
                  <c:v>1</c:v>
                </c:pt>
                <c:pt idx="81">
                  <c:v>0.99</c:v>
                </c:pt>
                <c:pt idx="82">
                  <c:v>0.99</c:v>
                </c:pt>
                <c:pt idx="83">
                  <c:v>0.99</c:v>
                </c:pt>
                <c:pt idx="84">
                  <c:v>0.98</c:v>
                </c:pt>
                <c:pt idx="85">
                  <c:v>0.97</c:v>
                </c:pt>
                <c:pt idx="86">
                  <c:v>0.79</c:v>
                </c:pt>
                <c:pt idx="87">
                  <c:v>0.79</c:v>
                </c:pt>
                <c:pt idx="88">
                  <c:v>1</c:v>
                </c:pt>
                <c:pt idx="89">
                  <c:v>0.92</c:v>
                </c:pt>
                <c:pt idx="90">
                  <c:v>0.03</c:v>
                </c:pt>
                <c:pt idx="91">
                  <c:v>0.06</c:v>
                </c:pt>
                <c:pt idx="92">
                  <c:v>0.84</c:v>
                </c:pt>
                <c:pt idx="93">
                  <c:v>0.98</c:v>
                </c:pt>
                <c:pt idx="94">
                  <c:v>0.72</c:v>
                </c:pt>
                <c:pt idx="95">
                  <c:v>0.98</c:v>
                </c:pt>
                <c:pt idx="96">
                  <c:v>0.11</c:v>
                </c:pt>
                <c:pt idx="97">
                  <c:v>0.19</c:v>
                </c:pt>
                <c:pt idx="98">
                  <c:v>0.99</c:v>
                </c:pt>
                <c:pt idx="99">
                  <c:v>0.98</c:v>
                </c:pt>
              </c:numCache>
            </c:numRef>
          </c:val>
          <c:smooth val="0"/>
          <c:extLst>
            <c:ext xmlns:c16="http://schemas.microsoft.com/office/drawing/2014/chart" uri="{C3380CC4-5D6E-409C-BE32-E72D297353CC}">
              <c16:uniqueId val="{00000000-C62C-4574-A299-A13F442ADD07}"/>
            </c:ext>
          </c:extLst>
        </c:ser>
        <c:ser>
          <c:idx val="1"/>
          <c:order val="1"/>
          <c:tx>
            <c:strRef>
              <c:f>Sheet1!$C$1</c:f>
              <c:strCache>
                <c:ptCount val="1"/>
                <c:pt idx="0">
                  <c:v>Target</c:v>
                </c:pt>
              </c:strCache>
            </c:strRef>
          </c:tx>
          <c:spPr>
            <a:ln w="28575" cap="rnd" cmpd="sng">
              <a:solidFill>
                <a:srgbClr val="FF0000"/>
              </a:solidFill>
              <a:prstDash val="solid"/>
              <a:round/>
            </a:ln>
            <a:effectLst/>
          </c:spPr>
          <c:marker>
            <c:symbol val="none"/>
          </c:marker>
          <c:cat>
            <c:numRef>
              <c:f>Sheet1!$A$2:$A$101</c:f>
              <c:numCache>
                <c:formatCode>General</c:formatCode>
                <c:ptCount val="100"/>
              </c:numCache>
            </c:numRef>
          </c:cat>
          <c:val>
            <c:numRef>
              <c:f>Sheet1!$C$2:$C$101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val>
          <c:smooth val="0"/>
          <c:extLst>
            <c:ext xmlns:c16="http://schemas.microsoft.com/office/drawing/2014/chart" uri="{C3380CC4-5D6E-409C-BE32-E72D297353CC}">
              <c16:uniqueId val="{00000001-C62C-4574-A299-A13F442ADD07}"/>
            </c:ext>
          </c:extLst>
        </c:ser>
        <c:dLbls>
          <c:showLegendKey val="0"/>
          <c:showVal val="0"/>
          <c:showCatName val="0"/>
          <c:showSerName val="0"/>
          <c:showPercent val="0"/>
          <c:showBubbleSize val="0"/>
        </c:dLbls>
        <c:hiLowLines>
          <c:spPr>
            <a:ln w="9525" cap="flat" cmpd="sng" algn="ctr">
              <a:solidFill>
                <a:schemeClr val="bg1">
                  <a:lumMod val="65000"/>
                </a:schemeClr>
              </a:solidFill>
              <a:prstDash val="dashDot"/>
              <a:round/>
            </a:ln>
            <a:effectLst/>
          </c:spPr>
        </c:hiLowLines>
        <c:smooth val="0"/>
        <c:axId val="1234158496"/>
        <c:axId val="1315233488"/>
      </c:lineChart>
      <c:catAx>
        <c:axId val="123415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233488"/>
        <c:crosses val="autoZero"/>
        <c:auto val="1"/>
        <c:lblAlgn val="ctr"/>
        <c:lblOffset val="100"/>
        <c:noMultiLvlLbl val="0"/>
      </c:catAx>
      <c:valAx>
        <c:axId val="13152334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34158496"/>
        <c:crosses val="autoZero"/>
        <c:crossBetween val="between"/>
        <c:majorUnit val="1"/>
        <c:min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FB759-19DD-48DD-B57A-5142C50D31F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CDE29AE-5269-4D4C-A742-89C00BE9575F}">
      <dgm:prSet phldrT="[Text]" custT="1"/>
      <dgm:spPr/>
      <dgm:t>
        <a:bodyPr/>
        <a:lstStyle/>
        <a:p>
          <a:r>
            <a:rPr lang="en-US" sz="2800"/>
            <a:t>Input</a:t>
          </a:r>
        </a:p>
      </dgm:t>
    </dgm:pt>
    <dgm:pt modelId="{D7C0A567-46D4-45C7-A51F-21FA25C72668}" type="parTrans" cxnId="{85DB3758-EF04-4CCA-B85F-4AAF19C8A6FF}">
      <dgm:prSet/>
      <dgm:spPr/>
      <dgm:t>
        <a:bodyPr/>
        <a:lstStyle/>
        <a:p>
          <a:endParaRPr lang="en-US" sz="2800"/>
        </a:p>
      </dgm:t>
    </dgm:pt>
    <dgm:pt modelId="{DE7F6A42-2EB1-44C8-8C0E-59E67BB96CFC}" type="sibTrans" cxnId="{85DB3758-EF04-4CCA-B85F-4AAF19C8A6FF}">
      <dgm:prSet custT="1"/>
      <dgm:spPr/>
      <dgm:t>
        <a:bodyPr/>
        <a:lstStyle/>
        <a:p>
          <a:endParaRPr lang="en-US" sz="2800"/>
        </a:p>
      </dgm:t>
    </dgm:pt>
    <dgm:pt modelId="{F0B9AA95-3441-4BD1-B533-EA3382E35E72}">
      <dgm:prSet phldrT="[Text]" custT="1"/>
      <dgm:spPr/>
      <dgm:t>
        <a:bodyPr/>
        <a:lstStyle/>
        <a:p>
          <a:r>
            <a:rPr lang="en-US" sz="2400"/>
            <a:t>Các bản tin tài chính</a:t>
          </a:r>
        </a:p>
      </dgm:t>
    </dgm:pt>
    <dgm:pt modelId="{63B4BCD2-6505-44A1-854F-6A039BAFFCC9}" type="parTrans" cxnId="{5C41C0D5-2F67-4F4C-BCCD-76828E73E82E}">
      <dgm:prSet/>
      <dgm:spPr/>
      <dgm:t>
        <a:bodyPr/>
        <a:lstStyle/>
        <a:p>
          <a:endParaRPr lang="en-US" sz="2800"/>
        </a:p>
      </dgm:t>
    </dgm:pt>
    <dgm:pt modelId="{4802A1AC-6CCC-44CA-9517-FBD36E4EF5C3}" type="sibTrans" cxnId="{5C41C0D5-2F67-4F4C-BCCD-76828E73E82E}">
      <dgm:prSet/>
      <dgm:spPr/>
      <dgm:t>
        <a:bodyPr/>
        <a:lstStyle/>
        <a:p>
          <a:endParaRPr lang="en-US" sz="2800"/>
        </a:p>
      </dgm:t>
    </dgm:pt>
    <dgm:pt modelId="{7FCAE11F-B9A9-47F9-B8F2-F9C7653C1A87}">
      <dgm:prSet phldrT="[Text]" custT="1"/>
      <dgm:spPr/>
      <dgm:t>
        <a:bodyPr/>
        <a:lstStyle/>
        <a:p>
          <a:r>
            <a:rPr lang="en-US" sz="2800"/>
            <a:t>Mô hình máy học</a:t>
          </a:r>
        </a:p>
      </dgm:t>
    </dgm:pt>
    <dgm:pt modelId="{80992506-E5F7-4D13-9EC8-2D2AF48F8D5E}" type="parTrans" cxnId="{915325B7-F61B-44BD-97E5-13FFF9B069D7}">
      <dgm:prSet/>
      <dgm:spPr/>
      <dgm:t>
        <a:bodyPr/>
        <a:lstStyle/>
        <a:p>
          <a:endParaRPr lang="en-US" sz="2800"/>
        </a:p>
      </dgm:t>
    </dgm:pt>
    <dgm:pt modelId="{50FE59D9-0E21-47C0-A09B-1FFFEC386154}" type="sibTrans" cxnId="{915325B7-F61B-44BD-97E5-13FFF9B069D7}">
      <dgm:prSet custT="1"/>
      <dgm:spPr/>
      <dgm:t>
        <a:bodyPr/>
        <a:lstStyle/>
        <a:p>
          <a:endParaRPr lang="en-US" sz="2800"/>
        </a:p>
      </dgm:t>
    </dgm:pt>
    <dgm:pt modelId="{4BAF205A-B94C-491F-800C-9D67421E8280}">
      <dgm:prSet phldrT="[Text]" custT="1"/>
      <dgm:spPr/>
      <dgm:t>
        <a:bodyPr/>
        <a:lstStyle/>
        <a:p>
          <a:r>
            <a:rPr lang="en-US" sz="2400"/>
            <a:t>Deep Neural Network</a:t>
          </a:r>
        </a:p>
      </dgm:t>
    </dgm:pt>
    <dgm:pt modelId="{C22B8823-5618-4DF4-8140-394BDC54B959}" type="parTrans" cxnId="{47880697-8243-4D9D-B4FC-78E39F004FC0}">
      <dgm:prSet/>
      <dgm:spPr/>
      <dgm:t>
        <a:bodyPr/>
        <a:lstStyle/>
        <a:p>
          <a:endParaRPr lang="en-US" sz="2800"/>
        </a:p>
      </dgm:t>
    </dgm:pt>
    <dgm:pt modelId="{A7FE68C5-B62C-4F13-9358-6A118D0745B1}" type="sibTrans" cxnId="{47880697-8243-4D9D-B4FC-78E39F004FC0}">
      <dgm:prSet/>
      <dgm:spPr/>
      <dgm:t>
        <a:bodyPr/>
        <a:lstStyle/>
        <a:p>
          <a:endParaRPr lang="en-US" sz="2800"/>
        </a:p>
      </dgm:t>
    </dgm:pt>
    <dgm:pt modelId="{4BF4FC60-B7AB-42D9-A302-165CB10B2DE0}">
      <dgm:prSet phldrT="[Text]" custT="1"/>
      <dgm:spPr/>
      <dgm:t>
        <a:bodyPr/>
        <a:lstStyle/>
        <a:p>
          <a:r>
            <a:rPr lang="en-US" sz="2800"/>
            <a:t>Output</a:t>
          </a:r>
        </a:p>
      </dgm:t>
    </dgm:pt>
    <dgm:pt modelId="{49ED6BA7-1EBD-42A8-99A8-89305C9BE6C6}" type="parTrans" cxnId="{046636B8-7496-4805-A47B-2CB1777AF5F7}">
      <dgm:prSet/>
      <dgm:spPr/>
      <dgm:t>
        <a:bodyPr/>
        <a:lstStyle/>
        <a:p>
          <a:endParaRPr lang="en-US" sz="2800"/>
        </a:p>
      </dgm:t>
    </dgm:pt>
    <dgm:pt modelId="{81542861-8A73-402C-A406-D51B3089625A}" type="sibTrans" cxnId="{046636B8-7496-4805-A47B-2CB1777AF5F7}">
      <dgm:prSet/>
      <dgm:spPr/>
      <dgm:t>
        <a:bodyPr/>
        <a:lstStyle/>
        <a:p>
          <a:endParaRPr lang="en-US" sz="2800"/>
        </a:p>
      </dgm:t>
    </dgm:pt>
    <dgm:pt modelId="{50AA5378-C575-4D9C-954A-AC4818AACD63}">
      <dgm:prSet phldrT="[Text]" custT="1"/>
      <dgm:spPr/>
      <dgm:t>
        <a:bodyPr/>
        <a:lstStyle/>
        <a:p>
          <a:r>
            <a:rPr lang="en-US" sz="2400"/>
            <a:t>Phân lớp các bản tin và 2 lớp “tăng” hoặc “giảm”</a:t>
          </a:r>
        </a:p>
      </dgm:t>
    </dgm:pt>
    <dgm:pt modelId="{C7661CD0-7C2E-4C49-9440-04B942C6C6D3}" type="parTrans" cxnId="{A4930CAA-5874-4B56-9B97-C5195DA6613A}">
      <dgm:prSet/>
      <dgm:spPr/>
      <dgm:t>
        <a:bodyPr/>
        <a:lstStyle/>
        <a:p>
          <a:endParaRPr lang="en-US" sz="2800"/>
        </a:p>
      </dgm:t>
    </dgm:pt>
    <dgm:pt modelId="{15F85BA2-2696-48F7-92E3-59CBB3696456}" type="sibTrans" cxnId="{A4930CAA-5874-4B56-9B97-C5195DA6613A}">
      <dgm:prSet/>
      <dgm:spPr/>
      <dgm:t>
        <a:bodyPr/>
        <a:lstStyle/>
        <a:p>
          <a:endParaRPr lang="en-US" sz="2800"/>
        </a:p>
      </dgm:t>
    </dgm:pt>
    <dgm:pt modelId="{CEB592ED-8645-4568-8CC9-6E7BE769EDE7}" type="pres">
      <dgm:prSet presAssocID="{E08FB759-19DD-48DD-B57A-5142C50D31FF}" presName="linearFlow" presStyleCnt="0">
        <dgm:presLayoutVars>
          <dgm:dir/>
          <dgm:animLvl val="lvl"/>
          <dgm:resizeHandles val="exact"/>
        </dgm:presLayoutVars>
      </dgm:prSet>
      <dgm:spPr/>
    </dgm:pt>
    <dgm:pt modelId="{52E50F40-DEC7-4216-A1C8-F428EB67E48F}" type="pres">
      <dgm:prSet presAssocID="{0CDE29AE-5269-4D4C-A742-89C00BE9575F}" presName="composite" presStyleCnt="0"/>
      <dgm:spPr/>
    </dgm:pt>
    <dgm:pt modelId="{E863252A-5A3C-498F-874E-EF47D0B0551E}" type="pres">
      <dgm:prSet presAssocID="{0CDE29AE-5269-4D4C-A742-89C00BE9575F}" presName="parTx" presStyleLbl="node1" presStyleIdx="0" presStyleCnt="3">
        <dgm:presLayoutVars>
          <dgm:chMax val="0"/>
          <dgm:chPref val="0"/>
          <dgm:bulletEnabled val="1"/>
        </dgm:presLayoutVars>
      </dgm:prSet>
      <dgm:spPr/>
    </dgm:pt>
    <dgm:pt modelId="{63EF06FB-A1E5-41E8-A612-2B642EAE0678}" type="pres">
      <dgm:prSet presAssocID="{0CDE29AE-5269-4D4C-A742-89C00BE9575F}" presName="parSh" presStyleLbl="node1" presStyleIdx="0" presStyleCnt="3"/>
      <dgm:spPr/>
    </dgm:pt>
    <dgm:pt modelId="{99A23F3F-2232-4A01-A4C0-70D66F2D7ABB}" type="pres">
      <dgm:prSet presAssocID="{0CDE29AE-5269-4D4C-A742-89C00BE9575F}" presName="desTx" presStyleLbl="fgAcc1" presStyleIdx="0" presStyleCnt="3" custScaleX="85862" custScaleY="73317" custLinFactNeighborX="5660" custLinFactNeighborY="901">
        <dgm:presLayoutVars>
          <dgm:bulletEnabled val="1"/>
        </dgm:presLayoutVars>
      </dgm:prSet>
      <dgm:spPr/>
    </dgm:pt>
    <dgm:pt modelId="{B643B8F6-FB59-40A1-A0B0-F6BA76A743ED}" type="pres">
      <dgm:prSet presAssocID="{DE7F6A42-2EB1-44C8-8C0E-59E67BB96CFC}" presName="sibTrans" presStyleLbl="sibTrans2D1" presStyleIdx="0" presStyleCnt="2"/>
      <dgm:spPr/>
    </dgm:pt>
    <dgm:pt modelId="{7AE489F6-4808-4FB2-A095-A48339A3297E}" type="pres">
      <dgm:prSet presAssocID="{DE7F6A42-2EB1-44C8-8C0E-59E67BB96CFC}" presName="connTx" presStyleLbl="sibTrans2D1" presStyleIdx="0" presStyleCnt="2"/>
      <dgm:spPr/>
    </dgm:pt>
    <dgm:pt modelId="{491563DF-BF81-406E-84D5-AA8F69C109BF}" type="pres">
      <dgm:prSet presAssocID="{7FCAE11F-B9A9-47F9-B8F2-F9C7653C1A87}" presName="composite" presStyleCnt="0"/>
      <dgm:spPr/>
    </dgm:pt>
    <dgm:pt modelId="{09E27ACD-BDAB-4AF0-9193-3759DCB5D826}" type="pres">
      <dgm:prSet presAssocID="{7FCAE11F-B9A9-47F9-B8F2-F9C7653C1A87}" presName="parTx" presStyleLbl="node1" presStyleIdx="0" presStyleCnt="3">
        <dgm:presLayoutVars>
          <dgm:chMax val="0"/>
          <dgm:chPref val="0"/>
          <dgm:bulletEnabled val="1"/>
        </dgm:presLayoutVars>
      </dgm:prSet>
      <dgm:spPr/>
    </dgm:pt>
    <dgm:pt modelId="{1B7A5C11-6718-4C34-9627-2B0EE0FF5C56}" type="pres">
      <dgm:prSet presAssocID="{7FCAE11F-B9A9-47F9-B8F2-F9C7653C1A87}" presName="parSh" presStyleLbl="node1" presStyleIdx="1" presStyleCnt="3" custScaleX="110332"/>
      <dgm:spPr/>
    </dgm:pt>
    <dgm:pt modelId="{9AC21B09-8A97-419F-92B6-E98541A6DF9C}" type="pres">
      <dgm:prSet presAssocID="{7FCAE11F-B9A9-47F9-B8F2-F9C7653C1A87}" presName="desTx" presStyleLbl="fgAcc1" presStyleIdx="1" presStyleCnt="3" custScaleX="123654" custScaleY="73317" custLinFactNeighborX="38" custLinFactNeighborY="901">
        <dgm:presLayoutVars>
          <dgm:bulletEnabled val="1"/>
        </dgm:presLayoutVars>
      </dgm:prSet>
      <dgm:spPr/>
    </dgm:pt>
    <dgm:pt modelId="{9B982D60-2B27-406A-9DD6-A2C59BA81E39}" type="pres">
      <dgm:prSet presAssocID="{50FE59D9-0E21-47C0-A09B-1FFFEC386154}" presName="sibTrans" presStyleLbl="sibTrans2D1" presStyleIdx="1" presStyleCnt="2"/>
      <dgm:spPr/>
    </dgm:pt>
    <dgm:pt modelId="{AA30D1FF-1D83-46D4-993B-F1FAFDC9EBB1}" type="pres">
      <dgm:prSet presAssocID="{50FE59D9-0E21-47C0-A09B-1FFFEC386154}" presName="connTx" presStyleLbl="sibTrans2D1" presStyleIdx="1" presStyleCnt="2"/>
      <dgm:spPr/>
    </dgm:pt>
    <dgm:pt modelId="{1F97E0BF-DF0F-4BB0-9203-740BF19BB56A}" type="pres">
      <dgm:prSet presAssocID="{4BF4FC60-B7AB-42D9-A302-165CB10B2DE0}" presName="composite" presStyleCnt="0"/>
      <dgm:spPr/>
    </dgm:pt>
    <dgm:pt modelId="{E849EDDA-E607-464B-8D85-30E5632596FA}" type="pres">
      <dgm:prSet presAssocID="{4BF4FC60-B7AB-42D9-A302-165CB10B2DE0}" presName="parTx" presStyleLbl="node1" presStyleIdx="1" presStyleCnt="3">
        <dgm:presLayoutVars>
          <dgm:chMax val="0"/>
          <dgm:chPref val="0"/>
          <dgm:bulletEnabled val="1"/>
        </dgm:presLayoutVars>
      </dgm:prSet>
      <dgm:spPr/>
    </dgm:pt>
    <dgm:pt modelId="{364D72C8-7A21-448F-B09C-73F761F712FA}" type="pres">
      <dgm:prSet presAssocID="{4BF4FC60-B7AB-42D9-A302-165CB10B2DE0}" presName="parSh" presStyleLbl="node1" presStyleIdx="2" presStyleCnt="3"/>
      <dgm:spPr/>
    </dgm:pt>
    <dgm:pt modelId="{D1CEA4BF-2907-446C-AA48-C91325283935}" type="pres">
      <dgm:prSet presAssocID="{4BF4FC60-B7AB-42D9-A302-165CB10B2DE0}" presName="desTx" presStyleLbl="fgAcc1" presStyleIdx="2" presStyleCnt="3" custScaleX="157548" custScaleY="73317" custLinFactNeighborX="1978" custLinFactNeighborY="-1166">
        <dgm:presLayoutVars>
          <dgm:bulletEnabled val="1"/>
        </dgm:presLayoutVars>
      </dgm:prSet>
      <dgm:spPr/>
    </dgm:pt>
  </dgm:ptLst>
  <dgm:cxnLst>
    <dgm:cxn modelId="{D10735A0-7BB3-4B0D-A79B-58D7BBEC539A}" type="presOf" srcId="{0CDE29AE-5269-4D4C-A742-89C00BE9575F}" destId="{E863252A-5A3C-498F-874E-EF47D0B0551E}" srcOrd="0" destOrd="0" presId="urn:microsoft.com/office/officeart/2005/8/layout/process3"/>
    <dgm:cxn modelId="{655D76F3-903D-48A7-8B6C-AC95801784AB}" type="presOf" srcId="{50FE59D9-0E21-47C0-A09B-1FFFEC386154}" destId="{9B982D60-2B27-406A-9DD6-A2C59BA81E39}" srcOrd="0" destOrd="0" presId="urn:microsoft.com/office/officeart/2005/8/layout/process3"/>
    <dgm:cxn modelId="{85DB3758-EF04-4CCA-B85F-4AAF19C8A6FF}" srcId="{E08FB759-19DD-48DD-B57A-5142C50D31FF}" destId="{0CDE29AE-5269-4D4C-A742-89C00BE9575F}" srcOrd="0" destOrd="0" parTransId="{D7C0A567-46D4-45C7-A51F-21FA25C72668}" sibTransId="{DE7F6A42-2EB1-44C8-8C0E-59E67BB96CFC}"/>
    <dgm:cxn modelId="{59B26652-D991-4619-86D1-2E5C13953FAB}" type="presOf" srcId="{E08FB759-19DD-48DD-B57A-5142C50D31FF}" destId="{CEB592ED-8645-4568-8CC9-6E7BE769EDE7}" srcOrd="0" destOrd="0" presId="urn:microsoft.com/office/officeart/2005/8/layout/process3"/>
    <dgm:cxn modelId="{5C7BB002-8BA4-41D4-89BC-4A108C669C64}" type="presOf" srcId="{DE7F6A42-2EB1-44C8-8C0E-59E67BB96CFC}" destId="{B643B8F6-FB59-40A1-A0B0-F6BA76A743ED}" srcOrd="0" destOrd="0" presId="urn:microsoft.com/office/officeart/2005/8/layout/process3"/>
    <dgm:cxn modelId="{611BDC7F-3134-42C9-A2D0-EA3A53F28552}" type="presOf" srcId="{4BF4FC60-B7AB-42D9-A302-165CB10B2DE0}" destId="{E849EDDA-E607-464B-8D85-30E5632596FA}" srcOrd="0" destOrd="0" presId="urn:microsoft.com/office/officeart/2005/8/layout/process3"/>
    <dgm:cxn modelId="{915325B7-F61B-44BD-97E5-13FFF9B069D7}" srcId="{E08FB759-19DD-48DD-B57A-5142C50D31FF}" destId="{7FCAE11F-B9A9-47F9-B8F2-F9C7653C1A87}" srcOrd="1" destOrd="0" parTransId="{80992506-E5F7-4D13-9EC8-2D2AF48F8D5E}" sibTransId="{50FE59D9-0E21-47C0-A09B-1FFFEC386154}"/>
    <dgm:cxn modelId="{4BCD91FF-F3E5-4AE1-89D6-855F6778BD66}" type="presOf" srcId="{0CDE29AE-5269-4D4C-A742-89C00BE9575F}" destId="{63EF06FB-A1E5-41E8-A612-2B642EAE0678}" srcOrd="1" destOrd="0" presId="urn:microsoft.com/office/officeart/2005/8/layout/process3"/>
    <dgm:cxn modelId="{EE7ACD29-8EE1-4DBB-BDC8-F950038F8D56}" type="presOf" srcId="{4BF4FC60-B7AB-42D9-A302-165CB10B2DE0}" destId="{364D72C8-7A21-448F-B09C-73F761F712FA}" srcOrd="1" destOrd="0" presId="urn:microsoft.com/office/officeart/2005/8/layout/process3"/>
    <dgm:cxn modelId="{6233C180-0941-43B0-8E51-0A8836BE690C}" type="presOf" srcId="{4BAF205A-B94C-491F-800C-9D67421E8280}" destId="{9AC21B09-8A97-419F-92B6-E98541A6DF9C}" srcOrd="0" destOrd="0" presId="urn:microsoft.com/office/officeart/2005/8/layout/process3"/>
    <dgm:cxn modelId="{046636B8-7496-4805-A47B-2CB1777AF5F7}" srcId="{E08FB759-19DD-48DD-B57A-5142C50D31FF}" destId="{4BF4FC60-B7AB-42D9-A302-165CB10B2DE0}" srcOrd="2" destOrd="0" parTransId="{49ED6BA7-1EBD-42A8-99A8-89305C9BE6C6}" sibTransId="{81542861-8A73-402C-A406-D51B3089625A}"/>
    <dgm:cxn modelId="{A4930CAA-5874-4B56-9B97-C5195DA6613A}" srcId="{4BF4FC60-B7AB-42D9-A302-165CB10B2DE0}" destId="{50AA5378-C575-4D9C-954A-AC4818AACD63}" srcOrd="0" destOrd="0" parTransId="{C7661CD0-7C2E-4C49-9440-04B942C6C6D3}" sibTransId="{15F85BA2-2696-48F7-92E3-59CBB3696456}"/>
    <dgm:cxn modelId="{47880697-8243-4D9D-B4FC-78E39F004FC0}" srcId="{7FCAE11F-B9A9-47F9-B8F2-F9C7653C1A87}" destId="{4BAF205A-B94C-491F-800C-9D67421E8280}" srcOrd="0" destOrd="0" parTransId="{C22B8823-5618-4DF4-8140-394BDC54B959}" sibTransId="{A7FE68C5-B62C-4F13-9358-6A118D0745B1}"/>
    <dgm:cxn modelId="{94C9673B-42D7-4394-91C4-59766A2E9F1C}" type="presOf" srcId="{7FCAE11F-B9A9-47F9-B8F2-F9C7653C1A87}" destId="{1B7A5C11-6718-4C34-9627-2B0EE0FF5C56}" srcOrd="1" destOrd="0" presId="urn:microsoft.com/office/officeart/2005/8/layout/process3"/>
    <dgm:cxn modelId="{835B526A-3444-4001-ACFB-17CD959CC0DF}" type="presOf" srcId="{50FE59D9-0E21-47C0-A09B-1FFFEC386154}" destId="{AA30D1FF-1D83-46D4-993B-F1FAFDC9EBB1}" srcOrd="1" destOrd="0" presId="urn:microsoft.com/office/officeart/2005/8/layout/process3"/>
    <dgm:cxn modelId="{E32B5F68-FA41-4B45-A87D-2848E883A24E}" type="presOf" srcId="{7FCAE11F-B9A9-47F9-B8F2-F9C7653C1A87}" destId="{09E27ACD-BDAB-4AF0-9193-3759DCB5D826}" srcOrd="0" destOrd="0" presId="urn:microsoft.com/office/officeart/2005/8/layout/process3"/>
    <dgm:cxn modelId="{F43B2715-D3E7-4A02-ACE3-FAF37629E4C0}" type="presOf" srcId="{50AA5378-C575-4D9C-954A-AC4818AACD63}" destId="{D1CEA4BF-2907-446C-AA48-C91325283935}" srcOrd="0" destOrd="0" presId="urn:microsoft.com/office/officeart/2005/8/layout/process3"/>
    <dgm:cxn modelId="{B7BBFCE1-B4AF-4B6C-92BD-38D1FA046B93}" type="presOf" srcId="{F0B9AA95-3441-4BD1-B533-EA3382E35E72}" destId="{99A23F3F-2232-4A01-A4C0-70D66F2D7ABB}" srcOrd="0" destOrd="0" presId="urn:microsoft.com/office/officeart/2005/8/layout/process3"/>
    <dgm:cxn modelId="{5C41C0D5-2F67-4F4C-BCCD-76828E73E82E}" srcId="{0CDE29AE-5269-4D4C-A742-89C00BE9575F}" destId="{F0B9AA95-3441-4BD1-B533-EA3382E35E72}" srcOrd="0" destOrd="0" parTransId="{63B4BCD2-6505-44A1-854F-6A039BAFFCC9}" sibTransId="{4802A1AC-6CCC-44CA-9517-FBD36E4EF5C3}"/>
    <dgm:cxn modelId="{2B6512E9-A413-474A-985C-D1FE7FE97439}" type="presOf" srcId="{DE7F6A42-2EB1-44C8-8C0E-59E67BB96CFC}" destId="{7AE489F6-4808-4FB2-A095-A48339A3297E}" srcOrd="1" destOrd="0" presId="urn:microsoft.com/office/officeart/2005/8/layout/process3"/>
    <dgm:cxn modelId="{3B44E222-67C6-4E5D-8247-7C1150CED5D7}" type="presParOf" srcId="{CEB592ED-8645-4568-8CC9-6E7BE769EDE7}" destId="{52E50F40-DEC7-4216-A1C8-F428EB67E48F}" srcOrd="0" destOrd="0" presId="urn:microsoft.com/office/officeart/2005/8/layout/process3"/>
    <dgm:cxn modelId="{95CFFFA5-278E-41D9-B48B-92331C1045EF}" type="presParOf" srcId="{52E50F40-DEC7-4216-A1C8-F428EB67E48F}" destId="{E863252A-5A3C-498F-874E-EF47D0B0551E}" srcOrd="0" destOrd="0" presId="urn:microsoft.com/office/officeart/2005/8/layout/process3"/>
    <dgm:cxn modelId="{DB254F88-B0FA-4C68-BA99-1CAC078D87A1}" type="presParOf" srcId="{52E50F40-DEC7-4216-A1C8-F428EB67E48F}" destId="{63EF06FB-A1E5-41E8-A612-2B642EAE0678}" srcOrd="1" destOrd="0" presId="urn:microsoft.com/office/officeart/2005/8/layout/process3"/>
    <dgm:cxn modelId="{48B41753-0D96-4787-805E-425F14985D97}" type="presParOf" srcId="{52E50F40-DEC7-4216-A1C8-F428EB67E48F}" destId="{99A23F3F-2232-4A01-A4C0-70D66F2D7ABB}" srcOrd="2" destOrd="0" presId="urn:microsoft.com/office/officeart/2005/8/layout/process3"/>
    <dgm:cxn modelId="{07171618-2690-4357-8DEC-5C0AB736ECC6}" type="presParOf" srcId="{CEB592ED-8645-4568-8CC9-6E7BE769EDE7}" destId="{B643B8F6-FB59-40A1-A0B0-F6BA76A743ED}" srcOrd="1" destOrd="0" presId="urn:microsoft.com/office/officeart/2005/8/layout/process3"/>
    <dgm:cxn modelId="{A2EC8A6B-C554-4DD5-A14A-47347CAD217C}" type="presParOf" srcId="{B643B8F6-FB59-40A1-A0B0-F6BA76A743ED}" destId="{7AE489F6-4808-4FB2-A095-A48339A3297E}" srcOrd="0" destOrd="0" presId="urn:microsoft.com/office/officeart/2005/8/layout/process3"/>
    <dgm:cxn modelId="{98119DB2-C3A1-4397-96E6-FFBB3E143EF6}" type="presParOf" srcId="{CEB592ED-8645-4568-8CC9-6E7BE769EDE7}" destId="{491563DF-BF81-406E-84D5-AA8F69C109BF}" srcOrd="2" destOrd="0" presId="urn:microsoft.com/office/officeart/2005/8/layout/process3"/>
    <dgm:cxn modelId="{F2BC335C-9D40-4DE6-BBD8-8C64B08ACBB9}" type="presParOf" srcId="{491563DF-BF81-406E-84D5-AA8F69C109BF}" destId="{09E27ACD-BDAB-4AF0-9193-3759DCB5D826}" srcOrd="0" destOrd="0" presId="urn:microsoft.com/office/officeart/2005/8/layout/process3"/>
    <dgm:cxn modelId="{333D9CA7-4641-4AC3-9F9C-CA74D98497EC}" type="presParOf" srcId="{491563DF-BF81-406E-84D5-AA8F69C109BF}" destId="{1B7A5C11-6718-4C34-9627-2B0EE0FF5C56}" srcOrd="1" destOrd="0" presId="urn:microsoft.com/office/officeart/2005/8/layout/process3"/>
    <dgm:cxn modelId="{160ADC90-A9BB-4049-9A11-3951491F1680}" type="presParOf" srcId="{491563DF-BF81-406E-84D5-AA8F69C109BF}" destId="{9AC21B09-8A97-419F-92B6-E98541A6DF9C}" srcOrd="2" destOrd="0" presId="urn:microsoft.com/office/officeart/2005/8/layout/process3"/>
    <dgm:cxn modelId="{88DCCA1B-0922-469B-8221-D150DC4BB98C}" type="presParOf" srcId="{CEB592ED-8645-4568-8CC9-6E7BE769EDE7}" destId="{9B982D60-2B27-406A-9DD6-A2C59BA81E39}" srcOrd="3" destOrd="0" presId="urn:microsoft.com/office/officeart/2005/8/layout/process3"/>
    <dgm:cxn modelId="{69C7DB5C-BACF-48CC-8A1B-1A9AE1149A24}" type="presParOf" srcId="{9B982D60-2B27-406A-9DD6-A2C59BA81E39}" destId="{AA30D1FF-1D83-46D4-993B-F1FAFDC9EBB1}" srcOrd="0" destOrd="0" presId="urn:microsoft.com/office/officeart/2005/8/layout/process3"/>
    <dgm:cxn modelId="{3EFB7943-9EBC-44D6-A0B6-D992CA09A0C5}" type="presParOf" srcId="{CEB592ED-8645-4568-8CC9-6E7BE769EDE7}" destId="{1F97E0BF-DF0F-4BB0-9203-740BF19BB56A}" srcOrd="4" destOrd="0" presId="urn:microsoft.com/office/officeart/2005/8/layout/process3"/>
    <dgm:cxn modelId="{DAD90E99-6437-4D58-BEA7-0096136E5C9F}" type="presParOf" srcId="{1F97E0BF-DF0F-4BB0-9203-740BF19BB56A}" destId="{E849EDDA-E607-464B-8D85-30E5632596FA}" srcOrd="0" destOrd="0" presId="urn:microsoft.com/office/officeart/2005/8/layout/process3"/>
    <dgm:cxn modelId="{6ECCB27A-3F37-4A39-938B-49421EE94514}" type="presParOf" srcId="{1F97E0BF-DF0F-4BB0-9203-740BF19BB56A}" destId="{364D72C8-7A21-448F-B09C-73F761F712FA}" srcOrd="1" destOrd="0" presId="urn:microsoft.com/office/officeart/2005/8/layout/process3"/>
    <dgm:cxn modelId="{E1717D2A-725C-44AB-BB62-9C68348A49EC}" type="presParOf" srcId="{1F97E0BF-DF0F-4BB0-9203-740BF19BB56A}" destId="{D1CEA4BF-2907-446C-AA48-C91325283935}"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F06FB-A1E5-41E8-A612-2B642EAE0678}">
      <dsp:nvSpPr>
        <dsp:cNvPr id="0" name=""/>
        <dsp:cNvSpPr/>
      </dsp:nvSpPr>
      <dsp:spPr>
        <a:xfrm>
          <a:off x="2917" y="525027"/>
          <a:ext cx="1700985" cy="2764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a:t>Input</a:t>
          </a:r>
        </a:p>
      </dsp:txBody>
      <dsp:txXfrm>
        <a:off x="2917" y="525027"/>
        <a:ext cx="1700985" cy="680394"/>
      </dsp:txXfrm>
    </dsp:sp>
    <dsp:sp modelId="{99A23F3F-2232-4A01-A4C0-70D66F2D7ABB}">
      <dsp:nvSpPr>
        <dsp:cNvPr id="0" name=""/>
        <dsp:cNvSpPr/>
      </dsp:nvSpPr>
      <dsp:spPr>
        <a:xfrm>
          <a:off x="567830" y="1730457"/>
          <a:ext cx="1460500" cy="2702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Các bản tin tài chính</a:t>
          </a:r>
        </a:p>
      </dsp:txBody>
      <dsp:txXfrm>
        <a:off x="610607" y="1773234"/>
        <a:ext cx="1374946" cy="2617203"/>
      </dsp:txXfrm>
    </dsp:sp>
    <dsp:sp modelId="{B643B8F6-FB59-40A1-A0B0-F6BA76A743ED}">
      <dsp:nvSpPr>
        <dsp:cNvPr id="0" name=""/>
        <dsp:cNvSpPr/>
      </dsp:nvSpPr>
      <dsp:spPr>
        <a:xfrm>
          <a:off x="1931705" y="653476"/>
          <a:ext cx="482941" cy="4234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1931705" y="738175"/>
        <a:ext cx="355892" cy="254098"/>
      </dsp:txXfrm>
    </dsp:sp>
    <dsp:sp modelId="{1B7A5C11-6718-4C34-9627-2B0EE0FF5C56}">
      <dsp:nvSpPr>
        <dsp:cNvPr id="0" name=""/>
        <dsp:cNvSpPr/>
      </dsp:nvSpPr>
      <dsp:spPr>
        <a:xfrm>
          <a:off x="2615113" y="525027"/>
          <a:ext cx="1876731" cy="2764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a:t>Mô hình máy học</a:t>
          </a:r>
        </a:p>
      </dsp:txBody>
      <dsp:txXfrm>
        <a:off x="2615113" y="525027"/>
        <a:ext cx="1876731" cy="680394"/>
      </dsp:txXfrm>
    </dsp:sp>
    <dsp:sp modelId="{9AC21B09-8A97-419F-92B6-E98541A6DF9C}">
      <dsp:nvSpPr>
        <dsp:cNvPr id="0" name=""/>
        <dsp:cNvSpPr/>
      </dsp:nvSpPr>
      <dsp:spPr>
        <a:xfrm>
          <a:off x="2850851" y="1730457"/>
          <a:ext cx="2103336" cy="2702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Deep Neural Network</a:t>
          </a:r>
        </a:p>
      </dsp:txBody>
      <dsp:txXfrm>
        <a:off x="2912456" y="1792062"/>
        <a:ext cx="1980126" cy="2579547"/>
      </dsp:txXfrm>
    </dsp:sp>
    <dsp:sp modelId="{9B982D60-2B27-406A-9DD6-A2C59BA81E39}">
      <dsp:nvSpPr>
        <dsp:cNvPr id="0" name=""/>
        <dsp:cNvSpPr/>
      </dsp:nvSpPr>
      <dsp:spPr>
        <a:xfrm>
          <a:off x="4813295" y="653476"/>
          <a:ext cx="681475" cy="4234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813295" y="738175"/>
        <a:ext cx="554426" cy="254098"/>
      </dsp:txXfrm>
    </dsp:sp>
    <dsp:sp modelId="{364D72C8-7A21-448F-B09C-73F761F712FA}">
      <dsp:nvSpPr>
        <dsp:cNvPr id="0" name=""/>
        <dsp:cNvSpPr/>
      </dsp:nvSpPr>
      <dsp:spPr>
        <a:xfrm>
          <a:off x="5777647" y="525027"/>
          <a:ext cx="1700985" cy="2764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a:t>Output</a:t>
          </a:r>
        </a:p>
      </dsp:txBody>
      <dsp:txXfrm>
        <a:off x="5777647" y="525027"/>
        <a:ext cx="1700985" cy="680394"/>
      </dsp:txXfrm>
    </dsp:sp>
    <dsp:sp modelId="{D1CEA4BF-2907-446C-AA48-C91325283935}">
      <dsp:nvSpPr>
        <dsp:cNvPr id="0" name=""/>
        <dsp:cNvSpPr/>
      </dsp:nvSpPr>
      <dsp:spPr>
        <a:xfrm>
          <a:off x="5639518" y="1654259"/>
          <a:ext cx="2679868" cy="27027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Phân lớp các bản tin và 2 lớp “tăng” hoặc “giảm”</a:t>
          </a:r>
        </a:p>
      </dsp:txBody>
      <dsp:txXfrm>
        <a:off x="5718009" y="1732750"/>
        <a:ext cx="2522886" cy="25457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ECD7E-BCB7-495E-B15A-1C0983AC9A46}" type="datetimeFigureOut">
              <a:rPr lang="en-US" smtClean="0"/>
              <a:t>3/3/2017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48AA95-431A-455F-8212-5655C1DB3E9E}" type="slidenum">
              <a:rPr lang="en-US" smtClean="0"/>
              <a:t>‹#›</a:t>
            </a:fld>
            <a:endParaRPr lang="en-US"/>
          </a:p>
        </p:txBody>
      </p:sp>
    </p:spTree>
    <p:extLst>
      <p:ext uri="{BB962C8B-B14F-4D97-AF65-F5344CB8AC3E}">
        <p14:creationId xmlns:p14="http://schemas.microsoft.com/office/powerpoint/2010/main" val="1886924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F8700-F35E-427D-A994-0054DB5E4BBB}" type="datetimeFigureOut">
              <a:rPr lang="en-US" smtClean="0"/>
              <a:t>3/3/2017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A7914-662C-47F6-99D8-5719D784EF36}" type="slidenum">
              <a:rPr lang="en-US" smtClean="0"/>
              <a:t>‹#›</a:t>
            </a:fld>
            <a:endParaRPr lang="en-US"/>
          </a:p>
        </p:txBody>
      </p:sp>
    </p:spTree>
    <p:extLst>
      <p:ext uri="{BB962C8B-B14F-4D97-AF65-F5344CB8AC3E}">
        <p14:creationId xmlns:p14="http://schemas.microsoft.com/office/powerpoint/2010/main" val="485374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a:t>
            </a:fld>
            <a:endParaRPr lang="en-US"/>
          </a:p>
        </p:txBody>
      </p:sp>
    </p:spTree>
    <p:extLst>
      <p:ext uri="{BB962C8B-B14F-4D97-AF65-F5344CB8AC3E}">
        <p14:creationId xmlns:p14="http://schemas.microsoft.com/office/powerpoint/2010/main" val="262926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nhằm cải thiện khả năng nắm bắt được toàn bộ đặc trưng của văn bản. Một từ khi được đưa vào mô hình sẽ biểu diễn đầy đủ tác động của những từ bên trái và những từ bên phải</a:t>
            </a:r>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16</a:t>
            </a:fld>
            <a:endParaRPr lang="en-US"/>
          </a:p>
        </p:txBody>
      </p:sp>
    </p:spTree>
    <p:extLst>
      <p:ext uri="{BB962C8B-B14F-4D97-AF65-F5344CB8AC3E}">
        <p14:creationId xmlns:p14="http://schemas.microsoft.com/office/powerpoint/2010/main" val="4480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latin typeface="+mn-lt"/>
            </a:endParaRPr>
          </a:p>
        </p:txBody>
      </p:sp>
      <p:sp>
        <p:nvSpPr>
          <p:cNvPr id="4" name="Slide Number Placeholder 3"/>
          <p:cNvSpPr>
            <a:spLocks noGrp="1"/>
          </p:cNvSpPr>
          <p:nvPr>
            <p:ph type="sldNum" sz="quarter" idx="10"/>
          </p:nvPr>
        </p:nvSpPr>
        <p:spPr/>
        <p:txBody>
          <a:bodyPr/>
          <a:lstStyle/>
          <a:p>
            <a:fld id="{755A7914-662C-47F6-99D8-5719D784EF36}" type="slidenum">
              <a:rPr lang="en-US" smtClean="0"/>
              <a:t>17</a:t>
            </a:fld>
            <a:endParaRPr lang="en-US"/>
          </a:p>
        </p:txBody>
      </p:sp>
    </p:spTree>
    <p:extLst>
      <p:ext uri="{BB962C8B-B14F-4D97-AF65-F5344CB8AC3E}">
        <p14:creationId xmlns:p14="http://schemas.microsoft.com/office/powerpoint/2010/main" val="190821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Ý tưởng chính của dropout là ngẫu nhiên ngắt các kết nối giữa các đơn vị tính toán trong suốt quá trình huấn luyện, việc này đảm bảo chống vấn đề quá vừa dữ liệu. Trong quá trình huấn luyện, dropout được xem như làm “mỏng” mạng nơ-ron. Quá trình thực nghiệm cho thấy rằng dropout cải thiện đáng kể kết quả đối với việc học có giám sát</a:t>
            </a:r>
            <a:endParaRPr lang="en-US" sz="1200">
              <a:latin typeface="+mn-lt"/>
            </a:endParaRPr>
          </a:p>
        </p:txBody>
      </p:sp>
      <p:sp>
        <p:nvSpPr>
          <p:cNvPr id="4" name="Slide Number Placeholder 3"/>
          <p:cNvSpPr>
            <a:spLocks noGrp="1"/>
          </p:cNvSpPr>
          <p:nvPr>
            <p:ph type="sldNum" sz="quarter" idx="10"/>
          </p:nvPr>
        </p:nvSpPr>
        <p:spPr/>
        <p:txBody>
          <a:bodyPr/>
          <a:lstStyle/>
          <a:p>
            <a:fld id="{755A7914-662C-47F6-99D8-5719D784EF36}" type="slidenum">
              <a:rPr lang="en-US" smtClean="0"/>
              <a:t>18</a:t>
            </a:fld>
            <a:endParaRPr lang="en-US"/>
          </a:p>
        </p:txBody>
      </p:sp>
    </p:spTree>
    <p:extLst>
      <p:ext uri="{BB962C8B-B14F-4D97-AF65-F5344CB8AC3E}">
        <p14:creationId xmlns:p14="http://schemas.microsoft.com/office/powerpoint/2010/main" val="324769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19</a:t>
            </a:fld>
            <a:endParaRPr lang="en-US"/>
          </a:p>
        </p:txBody>
      </p:sp>
    </p:spTree>
    <p:extLst>
      <p:ext uri="{BB962C8B-B14F-4D97-AF65-F5344CB8AC3E}">
        <p14:creationId xmlns:p14="http://schemas.microsoft.com/office/powerpoint/2010/main" val="242229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21</a:t>
            </a:fld>
            <a:endParaRPr lang="en-US"/>
          </a:p>
        </p:txBody>
      </p:sp>
    </p:spTree>
    <p:extLst>
      <p:ext uri="{BB962C8B-B14F-4D97-AF65-F5344CB8AC3E}">
        <p14:creationId xmlns:p14="http://schemas.microsoft.com/office/powerpoint/2010/main" val="4003557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Trước khi thực nghiệm so sánh với kết quả của 2 nghiên cứu [7], [25]. Tác giả tiến hành thực nghiệm đánh giá mức độ ảnh hưởng của tin tức lên giá của chứng khoán theo thời gian. Với thực nghiệm này, tác giả đã chọn bộ dữ liệu được thu thập từ trang </a:t>
            </a:r>
            <a:r>
              <a:rPr lang="vi-VN" sz="1200" kern="1200">
                <a:solidFill>
                  <a:schemeClr val="tx1"/>
                </a:solidFill>
                <a:effectLst/>
                <a:latin typeface="+mn-lt"/>
                <a:ea typeface="+mn-ea"/>
                <a:cs typeface="+mn-cs"/>
              </a:rPr>
              <a:t>Reuters </a:t>
            </a:r>
            <a:r>
              <a:rPr lang="en-US" sz="1200" kern="1200">
                <a:solidFill>
                  <a:schemeClr val="tx1"/>
                </a:solidFill>
                <a:effectLst/>
                <a:latin typeface="+mn-lt"/>
                <a:ea typeface="+mn-ea"/>
                <a:cs typeface="+mn-cs"/>
              </a:rPr>
              <a:t>và thực nghiệm với các khoảng thời gian khác nhau (</a:t>
            </a:r>
            <a:r>
              <a:rPr lang="vi-VN" sz="1200" kern="1200">
                <a:solidFill>
                  <a:schemeClr val="tx1"/>
                </a:solidFill>
                <a:effectLst/>
                <a:latin typeface="+mn-lt"/>
                <a:ea typeface="+mn-ea"/>
                <a:cs typeface="+mn-cs"/>
              </a:rPr>
              <a:t>1 ngày, 2 </a:t>
            </a:r>
            <a:r>
              <a:rPr lang="en-US" sz="1200" kern="1200">
                <a:solidFill>
                  <a:schemeClr val="tx1"/>
                </a:solidFill>
                <a:effectLst/>
                <a:latin typeface="+mn-lt"/>
                <a:ea typeface="+mn-ea"/>
                <a:cs typeface="+mn-cs"/>
              </a:rPr>
              <a:t>ngày</a:t>
            </a:r>
            <a:r>
              <a:rPr lang="vi-VN" sz="1200" kern="1200">
                <a:solidFill>
                  <a:schemeClr val="tx1"/>
                </a:solidFill>
                <a:effectLst/>
                <a:latin typeface="+mn-lt"/>
                <a:ea typeface="+mn-ea"/>
                <a:cs typeface="+mn-cs"/>
              </a:rPr>
              <a:t>, 5 </a:t>
            </a:r>
            <a:r>
              <a:rPr lang="en-US" sz="1200" kern="1200">
                <a:solidFill>
                  <a:schemeClr val="tx1"/>
                </a:solidFill>
                <a:effectLst/>
                <a:latin typeface="+mn-lt"/>
                <a:ea typeface="+mn-ea"/>
                <a:cs typeface="+mn-cs"/>
              </a:rPr>
              <a:t>ngày</a:t>
            </a:r>
            <a:r>
              <a:rPr lang="vi-VN" sz="1200" kern="1200">
                <a:solidFill>
                  <a:schemeClr val="tx1"/>
                </a:solidFill>
                <a:effectLst/>
                <a:latin typeface="+mn-lt"/>
                <a:ea typeface="+mn-ea"/>
                <a:cs typeface="+mn-cs"/>
              </a:rPr>
              <a:t>, </a:t>
            </a:r>
            <a:r>
              <a:rPr lang="en-US" sz="1200" kern="1200">
                <a:solidFill>
                  <a:schemeClr val="tx1"/>
                </a:solidFill>
                <a:effectLst/>
                <a:latin typeface="+mn-lt"/>
                <a:ea typeface="+mn-ea"/>
                <a:cs typeface="+mn-cs"/>
              </a:rPr>
              <a:t>7 ngày và 10 ngày</a:t>
            </a:r>
            <a:r>
              <a:rPr lang="vi-VN" sz="1200" kern="1200">
                <a:solidFill>
                  <a:schemeClr val="tx1"/>
                </a:solidFill>
                <a:effectLst/>
                <a:latin typeface="+mn-lt"/>
                <a:ea typeface="+mn-ea"/>
                <a:cs typeface="+mn-cs"/>
              </a:rPr>
              <a:t>).</a:t>
            </a:r>
            <a:r>
              <a:rPr lang="en-US" sz="1200" kern="1200">
                <a:solidFill>
                  <a:schemeClr val="tx1"/>
                </a:solidFill>
                <a:effectLst/>
                <a:latin typeface="+mn-lt"/>
                <a:ea typeface="+mn-ea"/>
                <a:cs typeface="+mn-cs"/>
              </a:rPr>
              <a:t> Giá mã cổ phiếu S&amp;P500 được chọn để thực nghiệm, trong đó với khoảng thời gian 1 ngày nghĩa là tin tức có tác động đến giá cổ phiếu trong 24 giờ kể từ khi bản tin được đăng, 2 ngày là khoảng thời gian 48 tiếng đồng hồ kể từ khi tin được đăng và tương tự vậy đối với các khoảng thời gian còn lại. Việc gán nhãn các bản tin vào lớp tăng hay giảm được thực hiện bằng cách so sánh giá mở cửa và đóng cửa của mã S&amp;P500 trong ngày bản tin được đăng. </a:t>
            </a:r>
          </a:p>
          <a:p>
            <a:r>
              <a:rPr lang="en-US" sz="1200" kern="1200">
                <a:solidFill>
                  <a:schemeClr val="tx1"/>
                </a:solidFill>
                <a:effectLst/>
                <a:latin typeface="+mn-lt"/>
                <a:ea typeface="+mn-ea"/>
                <a:cs typeface="+mn-cs"/>
              </a:rPr>
              <a:t>Kết quả thực nghiệm được thể hiện qua biểu đồ hình 4.1 với 2 mô hình được thực nghiệm là GRU và BGRU. Kết quả chứng minh trong khoảng 24 giờ đầu tiên (1 ngày) kể từ sau khi bản tin được đăng có độ chính xác cao nhất và giảm dần theo thời gian. </a:t>
            </a:r>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22</a:t>
            </a:fld>
            <a:endParaRPr lang="en-US"/>
          </a:p>
        </p:txBody>
      </p:sp>
    </p:spTree>
    <p:extLst>
      <p:ext uri="{BB962C8B-B14F-4D97-AF65-F5344CB8AC3E}">
        <p14:creationId xmlns:p14="http://schemas.microsoft.com/office/powerpoint/2010/main" val="1784001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phần tiếp theo, luận văn sử dụng toàn bộ dữ liệu tiếng Anh để thực nghiệm và so sánh với 2 nghiên cứu có liên quan gần đây nhất. Trong đó, nhóm tác giả của nghiên cứu </a:t>
            </a:r>
            <a:r>
              <a:rPr lang="vi-VN" sz="1200" kern="1200">
                <a:solidFill>
                  <a:schemeClr val="tx1"/>
                </a:solidFill>
                <a:effectLst/>
                <a:latin typeface="+mn-lt"/>
                <a:ea typeface="+mn-ea"/>
                <a:cs typeface="+mn-cs"/>
              </a:rPr>
              <a:t>[7] </a:t>
            </a:r>
            <a:r>
              <a:rPr lang="en-US" sz="1200" kern="1200">
                <a:solidFill>
                  <a:schemeClr val="tx1"/>
                </a:solidFill>
                <a:effectLst/>
                <a:latin typeface="+mn-lt"/>
                <a:ea typeface="+mn-ea"/>
                <a:cs typeface="+mn-cs"/>
              </a:rPr>
              <a:t>đã xây dựng hệ thống để rút trích sự kiện về dạng</a:t>
            </a:r>
            <a:r>
              <a:rPr lang="vi-VN" sz="1200" kern="1200">
                <a:solidFill>
                  <a:schemeClr val="tx1"/>
                </a:solidFill>
                <a:effectLst/>
                <a:latin typeface="+mn-lt"/>
                <a:ea typeface="+mn-ea"/>
                <a:cs typeface="+mn-cs"/>
              </a:rPr>
              <a:t> E = (O1, P, O2) </a:t>
            </a:r>
            <a:r>
              <a:rPr lang="en-US" sz="1200" kern="1200">
                <a:solidFill>
                  <a:schemeClr val="tx1"/>
                </a:solidFill>
                <a:effectLst/>
                <a:latin typeface="+mn-lt"/>
                <a:ea typeface="+mn-ea"/>
                <a:cs typeface="+mn-cs"/>
              </a:rPr>
              <a:t>trong đó O1 thể hiện đối tượng thứ nhất, O2 thể hiện đối tượng thứ 2 (đối tượng ở đây có thể là mã cổ phiếu, tên công ty, tên nhân vật, …) và P thể hiện mối quan hệ giữa 2 đối tượng tạo thành sự kiện để biểu diễn cho một tin tức</a:t>
            </a:r>
            <a:r>
              <a:rPr lang="vi-VN" sz="1200" kern="1200">
                <a:solidFill>
                  <a:schemeClr val="tx1"/>
                </a:solidFill>
                <a:effectLst/>
                <a:latin typeface="+mn-lt"/>
                <a:ea typeface="+mn-ea"/>
                <a:cs typeface="+mn-cs"/>
              </a:rPr>
              <a:t>,</a:t>
            </a:r>
            <a:r>
              <a:rPr lang="en-US" sz="1200" kern="1200">
                <a:solidFill>
                  <a:schemeClr val="tx1"/>
                </a:solidFill>
                <a:effectLst/>
                <a:latin typeface="+mn-lt"/>
                <a:ea typeface="+mn-ea"/>
                <a:cs typeface="+mn-cs"/>
              </a:rPr>
              <a:t> sự kiện. Trong nghiên cứu này, [7] đã ứng dụng mạng nơ-ron </a:t>
            </a:r>
            <a:r>
              <a:rPr lang="vi-VN" sz="1200" kern="1200">
                <a:solidFill>
                  <a:schemeClr val="tx1"/>
                </a:solidFill>
                <a:effectLst/>
                <a:latin typeface="+mn-lt"/>
                <a:ea typeface="+mn-ea"/>
                <a:cs typeface="+mn-cs"/>
              </a:rPr>
              <a:t>feedforward </a:t>
            </a:r>
            <a:r>
              <a:rPr lang="en-US" sz="1200" kern="1200">
                <a:solidFill>
                  <a:schemeClr val="tx1"/>
                </a:solidFill>
                <a:effectLst/>
                <a:latin typeface="+mn-lt"/>
                <a:ea typeface="+mn-ea"/>
                <a:cs typeface="+mn-cs"/>
              </a:rPr>
              <a:t>tiêu chuẩn để thực nghiệm trong bộ dữ liệu trên với độ chính xác đạt 55,21%</a:t>
            </a:r>
            <a:r>
              <a:rPr lang="vi-VN" sz="1200" kern="1200">
                <a:solidFill>
                  <a:schemeClr val="tx1"/>
                </a:solidFill>
                <a:effectLst/>
                <a:latin typeface="+mn-lt"/>
                <a:ea typeface="+mn-ea"/>
                <a:cs typeface="+mn-cs"/>
              </a:rPr>
              <a:t>.</a:t>
            </a:r>
            <a:r>
              <a:rPr lang="en-US" sz="1200" kern="1200">
                <a:solidFill>
                  <a:schemeClr val="tx1"/>
                </a:solidFill>
                <a:effectLst/>
                <a:latin typeface="+mn-lt"/>
                <a:ea typeface="+mn-ea"/>
                <a:cs typeface="+mn-cs"/>
              </a:rPr>
              <a:t> Với cùng bộ dữ liệu này, nhóm tác giả </a:t>
            </a:r>
            <a:r>
              <a:rPr lang="vi-VN" sz="1200" kern="1200">
                <a:solidFill>
                  <a:schemeClr val="tx1"/>
                </a:solidFill>
                <a:effectLst/>
                <a:latin typeface="+mn-lt"/>
                <a:ea typeface="+mn-ea"/>
                <a:cs typeface="+mn-cs"/>
              </a:rPr>
              <a:t>[</a:t>
            </a:r>
            <a:r>
              <a:rPr lang="en-US" sz="1200" kern="1200">
                <a:solidFill>
                  <a:schemeClr val="tx1"/>
                </a:solidFill>
                <a:effectLst/>
                <a:latin typeface="+mn-lt"/>
                <a:ea typeface="+mn-ea"/>
                <a:cs typeface="+mn-cs"/>
              </a:rPr>
              <a:t>25</a:t>
            </a:r>
            <a:r>
              <a:rPr lang="vi-VN" sz="1200" kern="1200">
                <a:solidFill>
                  <a:schemeClr val="tx1"/>
                </a:solidFill>
                <a:effectLst/>
                <a:latin typeface="+mn-lt"/>
                <a:ea typeface="+mn-ea"/>
                <a:cs typeface="+mn-cs"/>
              </a:rPr>
              <a:t>] </a:t>
            </a:r>
            <a:r>
              <a:rPr lang="en-US" sz="1200" kern="1200">
                <a:solidFill>
                  <a:schemeClr val="tx1"/>
                </a:solidFill>
                <a:effectLst/>
                <a:latin typeface="+mn-lt"/>
                <a:ea typeface="+mn-ea"/>
                <a:cs typeface="+mn-cs"/>
              </a:rPr>
              <a:t>đã phát triển một mạng nơ-ron sâu và kết hợp với 1 lớp </a:t>
            </a:r>
            <a:r>
              <a:rPr lang="vi-VN" sz="1200" kern="1200">
                <a:solidFill>
                  <a:schemeClr val="tx1"/>
                </a:solidFill>
                <a:effectLst/>
                <a:latin typeface="+mn-lt"/>
                <a:ea typeface="+mn-ea"/>
                <a:cs typeface="+mn-cs"/>
              </a:rPr>
              <a:t>word embedding </a:t>
            </a:r>
            <a:r>
              <a:rPr lang="en-US" sz="1200" kern="1200">
                <a:solidFill>
                  <a:schemeClr val="tx1"/>
                </a:solidFill>
                <a:effectLst/>
                <a:latin typeface="+mn-lt"/>
                <a:ea typeface="+mn-ea"/>
                <a:cs typeface="+mn-cs"/>
              </a:rPr>
              <a:t>ban đầu để </a:t>
            </a:r>
            <a:r>
              <a:rPr lang="vi-VN" sz="1200" kern="1200">
                <a:solidFill>
                  <a:schemeClr val="tx1"/>
                </a:solidFill>
                <a:effectLst/>
                <a:latin typeface="+mn-lt"/>
                <a:ea typeface="+mn-ea"/>
                <a:cs typeface="+mn-cs"/>
              </a:rPr>
              <a:t>để dự báo</a:t>
            </a:r>
            <a:r>
              <a:rPr lang="en-US" sz="1200" kern="1200">
                <a:solidFill>
                  <a:schemeClr val="tx1"/>
                </a:solidFill>
                <a:effectLst/>
                <a:latin typeface="+mn-lt"/>
                <a:ea typeface="+mn-ea"/>
                <a:cs typeface="+mn-cs"/>
              </a:rPr>
              <a:t> chuyển động</a:t>
            </a:r>
            <a:r>
              <a:rPr lang="vi-VN" sz="1200" kern="1200">
                <a:solidFill>
                  <a:schemeClr val="tx1"/>
                </a:solidFill>
                <a:effectLst/>
                <a:latin typeface="+mn-lt"/>
                <a:ea typeface="+mn-ea"/>
                <a:cs typeface="+mn-cs"/>
              </a:rPr>
              <a:t> giá chứng khoán </a:t>
            </a:r>
            <a:r>
              <a:rPr lang="en-US" sz="1200" kern="1200">
                <a:solidFill>
                  <a:schemeClr val="tx1"/>
                </a:solidFill>
                <a:effectLst/>
                <a:latin typeface="+mn-lt"/>
                <a:ea typeface="+mn-ea"/>
                <a:cs typeface="+mn-cs"/>
              </a:rPr>
              <a:t>trong tương lai của mã S&amp;P500 index. Độ chính xác của nghiên cứu này được cải thiện lên 56,87 %.</a:t>
            </a:r>
          </a:p>
          <a:p>
            <a:r>
              <a:rPr lang="en-US" sz="1200" kern="1200">
                <a:solidFill>
                  <a:schemeClr val="tx1"/>
                </a:solidFill>
                <a:effectLst/>
                <a:latin typeface="+mn-lt"/>
                <a:ea typeface="+mn-ea"/>
                <a:cs typeface="+mn-cs"/>
              </a:rPr>
              <a:t>Nhằm đánh giá mô hình BGRU mà luận văn đã đề xuất ở trên, trong phần thực nghiệm này, tác giả thực hiện với các mô hình GRU và BGRU với cùng bộ dữ liệu và thời gian tương ứng. Bên cạnh đó, tác giả cũng triển khai một mô hình mạng nơ-ron LSTM, đây cũng được xem là một biến thể của RNN và rất ưa được sử dụng trong các mô hình dự báo với deep learning gần đây. Cụ thể, [2] đã áp dụng LSTM vào mô hình dự báo giá chứng khoán dựa vào tin tài chính. GRU và LSTM cùng là biến thể của RNN nên một câu hỏi đặt ra là mô hình nào sẽ hoạt động tốt hơn. Để trả lời câu hỏi trên [6] đã có một khảo sát và kết luận rằng cả hai mô hình đều cho kết quả gần như nhau nhưng GRU thường nhanh hơn vì ít tham số hơn LSTM. Bộ dữ liệu tin tức chứng khoán sau khi được phân lớp được chia thành 3 tập giống như cách chia của [25]. Tin tức trong khoảng 01-10-2006 đến 31-12-2012 được dùng để huấn luyện, từ 01-01-2013 đến 15-06-2013 được dùng để đánh giá mô hình tìm tham số và tin tức trong khoảng 16-06-2013 đến 31-12-2013 được dùng kiểm tra. Kết quả của thực nghiệm được thể hiện ở bảng 4.2. Qua đó, có thể thấy mô hình BGRU cho kết quả cao nhất với độ chính xác hơn 60%. </a:t>
            </a:r>
          </a:p>
          <a:p>
            <a:r>
              <a:rPr lang="en-US" sz="1200" kern="1200">
                <a:solidFill>
                  <a:schemeClr val="tx1"/>
                </a:solidFill>
                <a:effectLst/>
                <a:latin typeface="+mn-lt"/>
                <a:ea typeface="+mn-ea"/>
                <a:cs typeface="+mn-cs"/>
              </a:rPr>
              <a:t>Đặc tả chi tiết ở phụ lục B</a:t>
            </a:r>
          </a:p>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23</a:t>
            </a:fld>
            <a:endParaRPr lang="en-US"/>
          </a:p>
        </p:txBody>
      </p:sp>
    </p:spTree>
    <p:extLst>
      <p:ext uri="{BB962C8B-B14F-4D97-AF65-F5344CB8AC3E}">
        <p14:creationId xmlns:p14="http://schemas.microsoft.com/office/powerpoint/2010/main" val="416546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24</a:t>
            </a:fld>
            <a:endParaRPr lang="en-US"/>
          </a:p>
        </p:txBody>
      </p:sp>
    </p:spTree>
    <p:extLst>
      <p:ext uri="{BB962C8B-B14F-4D97-AF65-F5344CB8AC3E}">
        <p14:creationId xmlns:p14="http://schemas.microsoft.com/office/powerpoint/2010/main" val="2093380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25</a:t>
            </a:fld>
            <a:endParaRPr lang="en-US"/>
          </a:p>
        </p:txBody>
      </p:sp>
    </p:spTree>
    <p:extLst>
      <p:ext uri="{BB962C8B-B14F-4D97-AF65-F5344CB8AC3E}">
        <p14:creationId xmlns:p14="http://schemas.microsoft.com/office/powerpoint/2010/main" val="1488822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26</a:t>
            </a:fld>
            <a:endParaRPr lang="en-US"/>
          </a:p>
        </p:txBody>
      </p:sp>
    </p:spTree>
    <p:extLst>
      <p:ext uri="{BB962C8B-B14F-4D97-AF65-F5344CB8AC3E}">
        <p14:creationId xmlns:p14="http://schemas.microsoft.com/office/powerpoint/2010/main" val="63364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1200" kern="1200">
                <a:solidFill>
                  <a:schemeClr val="tx1"/>
                </a:solidFill>
                <a:effectLst/>
                <a:latin typeface="+mn-lt"/>
                <a:ea typeface="+mn-ea"/>
                <a:cs typeface="+mn-cs"/>
              </a:rPr>
              <a:t>T</a:t>
            </a:r>
            <a:r>
              <a:rPr lang="vi-VN" sz="1200" kern="1200">
                <a:solidFill>
                  <a:schemeClr val="tx1"/>
                </a:solidFill>
                <a:effectLst/>
                <a:latin typeface="+mn-lt"/>
                <a:ea typeface="+mn-ea"/>
                <a:cs typeface="+mn-cs"/>
              </a:rPr>
              <a:t>hị trường chứng khoán</a:t>
            </a:r>
            <a:r>
              <a:rPr lang="en-US" sz="1200" kern="1200">
                <a:solidFill>
                  <a:schemeClr val="tx1"/>
                </a:solidFill>
                <a:effectLst/>
                <a:latin typeface="+mn-lt"/>
                <a:ea typeface="+mn-ea"/>
                <a:cs typeface="+mn-cs"/>
              </a:rPr>
              <a:t> (TTCK) ngày càng có vai trò quan trọng trong nền kinh tế của một quốc gia. Doanh nghiệp huy động nguồn vốn. Kênh đầu t</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 sinh lời cao tuy nhiên tiềm ẩn nhiều rủi ro.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1200" kern="1200">
                <a:solidFill>
                  <a:schemeClr val="tx1"/>
                </a:solidFill>
                <a:effectLst/>
                <a:latin typeface="+mn-lt"/>
                <a:ea typeface="+mn-ea"/>
                <a:cs typeface="+mn-cs"/>
              </a:rPr>
              <a:t>Nhiều nghiên cứu hiện nay trong lĩnh vực TTCK cố gắng dự đoán chính xác giá trị của giá cổ phiếu hoặc dự đoán xu hướng giá cổ phiếu trong tương lai. Các dự đoán này thường dựa trên lịch sử giá, lịch sử giao dịch, khối lượng giao dịch và các phương pháp phân tích kỹ thuật. Tuy nhiên, các kết quả thu được còn nhiều hạn chế vì sự biến động phức tạp của chuỗi giá bởi lẽ TTCK chịu tác động từ rất nhiều yếu tố như tình hình chính trị, xã hội, kinh tế, hiệu suất của công ty,…</a:t>
            </a:r>
          </a:p>
          <a:p>
            <a:pPr marL="171450" indent="-171450">
              <a:buFont typeface="Wingdings" panose="05000000000000000000" pitchFamily="2" charset="2"/>
              <a:buChar char="è"/>
            </a:pPr>
            <a:endParaRPr lang="en-US">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755A7914-662C-47F6-99D8-5719D784EF36}" type="slidenum">
              <a:rPr lang="en-US" smtClean="0"/>
              <a:t>3</a:t>
            </a:fld>
            <a:endParaRPr lang="en-US"/>
          </a:p>
        </p:txBody>
      </p:sp>
    </p:spTree>
    <p:extLst>
      <p:ext uri="{BB962C8B-B14F-4D97-AF65-F5344CB8AC3E}">
        <p14:creationId xmlns:p14="http://schemas.microsoft.com/office/powerpoint/2010/main" val="1698336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27</a:t>
            </a:fld>
            <a:endParaRPr lang="en-US"/>
          </a:p>
        </p:txBody>
      </p:sp>
    </p:spTree>
    <p:extLst>
      <p:ext uri="{BB962C8B-B14F-4D97-AF65-F5344CB8AC3E}">
        <p14:creationId xmlns:p14="http://schemas.microsoft.com/office/powerpoint/2010/main" val="3141838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28</a:t>
            </a:fld>
            <a:endParaRPr lang="en-US"/>
          </a:p>
        </p:txBody>
      </p:sp>
    </p:spTree>
    <p:extLst>
      <p:ext uri="{BB962C8B-B14F-4D97-AF65-F5344CB8AC3E}">
        <p14:creationId xmlns:p14="http://schemas.microsoft.com/office/powerpoint/2010/main" val="1205794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29</a:t>
            </a:fld>
            <a:endParaRPr lang="en-US"/>
          </a:p>
        </p:txBody>
      </p:sp>
    </p:spTree>
    <p:extLst>
      <p:ext uri="{BB962C8B-B14F-4D97-AF65-F5344CB8AC3E}">
        <p14:creationId xmlns:p14="http://schemas.microsoft.com/office/powerpoint/2010/main" val="120805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33</a:t>
            </a:fld>
            <a:endParaRPr lang="en-US"/>
          </a:p>
        </p:txBody>
      </p:sp>
    </p:spTree>
    <p:extLst>
      <p:ext uri="{BB962C8B-B14F-4D97-AF65-F5344CB8AC3E}">
        <p14:creationId xmlns:p14="http://schemas.microsoft.com/office/powerpoint/2010/main" val="1347104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34</a:t>
            </a:fld>
            <a:endParaRPr lang="en-US"/>
          </a:p>
        </p:txBody>
      </p:sp>
    </p:spTree>
    <p:extLst>
      <p:ext uri="{BB962C8B-B14F-4D97-AF65-F5344CB8AC3E}">
        <p14:creationId xmlns:p14="http://schemas.microsoft.com/office/powerpoint/2010/main" val="3732812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36</a:t>
            </a:fld>
            <a:endParaRPr lang="en-US"/>
          </a:p>
        </p:txBody>
      </p:sp>
    </p:spTree>
    <p:extLst>
      <p:ext uri="{BB962C8B-B14F-4D97-AF65-F5344CB8AC3E}">
        <p14:creationId xmlns:p14="http://schemas.microsoft.com/office/powerpoint/2010/main" val="4041216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37</a:t>
            </a:fld>
            <a:endParaRPr lang="en-US"/>
          </a:p>
        </p:txBody>
      </p:sp>
    </p:spTree>
    <p:extLst>
      <p:ext uri="{BB962C8B-B14F-4D97-AF65-F5344CB8AC3E}">
        <p14:creationId xmlns:p14="http://schemas.microsoft.com/office/powerpoint/2010/main" val="36202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Tóm tắt bài toán bằng mô hình (ko quá 3 dòng 1 đoạn)…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ea typeface="MS Mincho" panose="02020609040205080304"/>
                <a:cs typeface="Times New Roman" panose="02020603050405020304" pitchFamily="18" charset="0"/>
              </a:rPr>
              <a:t>Đề tài </a:t>
            </a:r>
            <a:r>
              <a:rPr lang="vi-VN" sz="1200">
                <a:latin typeface="Times New Roman" panose="02020603050405020304" pitchFamily="18" charset="0"/>
                <a:ea typeface="MS Mincho" panose="02020609040205080304"/>
                <a:cs typeface="Times New Roman" panose="02020603050405020304" pitchFamily="18" charset="0"/>
              </a:rPr>
              <a:t>tập trung nghiên cứu xu hướng tăng hoặc giảm của giá chứng khoán bằng việc phân tích ngữ nghĩa của tin tức tài chính và sử dụng dữ liệu giá trong quá khứ kết hợp với phương pháp máy học </a:t>
            </a:r>
            <a:r>
              <a:rPr lang="en-US" sz="1200">
                <a:latin typeface="Times New Roman" panose="02020603050405020304" pitchFamily="18" charset="0"/>
                <a:ea typeface="MS Mincho" panose="02020609040205080304"/>
                <a:cs typeface="Times New Roman" panose="02020603050405020304" pitchFamily="18" charset="0"/>
              </a:rPr>
              <a:t>DNN </a:t>
            </a:r>
            <a:r>
              <a:rPr lang="vi-VN" sz="1200">
                <a:latin typeface="Times New Roman" panose="02020603050405020304" pitchFamily="18" charset="0"/>
                <a:ea typeface="MS Mincho" panose="02020609040205080304"/>
                <a:cs typeface="Times New Roman" panose="02020603050405020304" pitchFamily="18" charset="0"/>
              </a:rPr>
              <a:t>để đưa ra đề nghị nhằm hỗ trợ nhà đầu tư ra quyết định đầu tư chứng khoán tối ưu để đạt được lợi nhuận cao và rủi ro thấp nhất.</a:t>
            </a:r>
            <a:endParaRPr lang="en-US" sz="1200">
              <a:latin typeface="Times New Roman" panose="02020603050405020304" pitchFamily="18" charset="0"/>
              <a:ea typeface="MS Mincho" panose="02020609040205080304"/>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4</a:t>
            </a:fld>
            <a:endParaRPr lang="en-US"/>
          </a:p>
        </p:txBody>
      </p:sp>
    </p:spTree>
    <p:extLst>
      <p:ext uri="{BB962C8B-B14F-4D97-AF65-F5344CB8AC3E}">
        <p14:creationId xmlns:p14="http://schemas.microsoft.com/office/powerpoint/2010/main" val="270917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br>
              <a:rPr lang="en-US"/>
            </a:br>
            <a:r>
              <a:rPr lang="en-US"/>
              <a:t>+Thêm cột mô tả h</a:t>
            </a:r>
            <a:r>
              <a:rPr lang="vi-VN"/>
              <a:t>ư</a:t>
            </a:r>
            <a:r>
              <a:rPr lang="en-US"/>
              <a:t>ớng tiếp cận và kết quả</a:t>
            </a:r>
          </a:p>
          <a:p>
            <a:r>
              <a:rPr lang="en-US" baseline="0"/>
              <a:t>+ Trình bày theo thời gian</a:t>
            </a:r>
          </a:p>
          <a:p>
            <a:endParaRPr lang="en-US" baseline="0"/>
          </a:p>
        </p:txBody>
      </p:sp>
      <p:sp>
        <p:nvSpPr>
          <p:cNvPr id="4" name="Slide Number Placeholder 3"/>
          <p:cNvSpPr>
            <a:spLocks noGrp="1"/>
          </p:cNvSpPr>
          <p:nvPr>
            <p:ph type="sldNum" sz="quarter" idx="10"/>
          </p:nvPr>
        </p:nvSpPr>
        <p:spPr/>
        <p:txBody>
          <a:bodyPr/>
          <a:lstStyle/>
          <a:p>
            <a:fld id="{755A7914-662C-47F6-99D8-5719D784EF36}" type="slidenum">
              <a:rPr lang="en-US" smtClean="0"/>
              <a:t>6</a:t>
            </a:fld>
            <a:endParaRPr lang="en-US"/>
          </a:p>
        </p:txBody>
      </p:sp>
    </p:spTree>
    <p:extLst>
      <p:ext uri="{BB962C8B-B14F-4D97-AF65-F5344CB8AC3E}">
        <p14:creationId xmlns:p14="http://schemas.microsoft.com/office/powerpoint/2010/main" val="373489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Các nghiên cứu tr</a:t>
            </a:r>
            <a:r>
              <a:rPr lang="vi-VN" baseline="0"/>
              <a:t>ư</a:t>
            </a:r>
            <a:r>
              <a:rPr lang="en-US" baseline="0"/>
              <a:t>ớc đó độ chính xác ch</a:t>
            </a:r>
            <a:r>
              <a:rPr lang="vi-VN" baseline="0"/>
              <a:t>ư</a:t>
            </a:r>
            <a:r>
              <a:rPr lang="en-US" baseline="0"/>
              <a:t>a cao và ch</a:t>
            </a:r>
            <a:r>
              <a:rPr lang="vi-VN" baseline="0"/>
              <a:t>ư</a:t>
            </a:r>
            <a:r>
              <a:rPr lang="en-US" baseline="0"/>
              <a:t>a khai thác các đặc tr</a:t>
            </a:r>
            <a:r>
              <a:rPr lang="vi-VN" baseline="0"/>
              <a:t>ư</a:t>
            </a:r>
            <a:r>
              <a:rPr lang="en-US" baseline="0"/>
              <a:t>ng ngôn ngữ</a:t>
            </a:r>
          </a:p>
        </p:txBody>
      </p:sp>
      <p:sp>
        <p:nvSpPr>
          <p:cNvPr id="4" name="Slide Number Placeholder 3"/>
          <p:cNvSpPr>
            <a:spLocks noGrp="1"/>
          </p:cNvSpPr>
          <p:nvPr>
            <p:ph type="sldNum" sz="quarter" idx="10"/>
          </p:nvPr>
        </p:nvSpPr>
        <p:spPr/>
        <p:txBody>
          <a:bodyPr/>
          <a:lstStyle/>
          <a:p>
            <a:fld id="{755A7914-662C-47F6-99D8-5719D784EF36}" type="slidenum">
              <a:rPr lang="en-US" smtClean="0"/>
              <a:t>7</a:t>
            </a:fld>
            <a:endParaRPr lang="en-US"/>
          </a:p>
        </p:txBody>
      </p:sp>
    </p:spTree>
    <p:extLst>
      <p:ext uri="{BB962C8B-B14F-4D97-AF65-F5344CB8AC3E}">
        <p14:creationId xmlns:p14="http://schemas.microsoft.com/office/powerpoint/2010/main" val="133960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anose="05050102010706020507" pitchFamily="18" charset="2"/>
              <a:buChar char="Þ"/>
            </a:pPr>
            <a:r>
              <a:rPr lang="en-US"/>
              <a:t>De xuat mo hinh DBCK dua tren may hoc dam bao</a:t>
            </a:r>
          </a:p>
          <a:p>
            <a:pPr marL="628650" lvl="1" indent="-171450">
              <a:buFont typeface="Symbol" panose="05050102010706020507" pitchFamily="18" charset="2"/>
              <a:buChar char="Þ"/>
            </a:pPr>
            <a:r>
              <a:rPr lang="en-US"/>
              <a:t>Yeu tố độ chính xác</a:t>
            </a:r>
          </a:p>
          <a:p>
            <a:pPr marL="628650" lvl="1" indent="-171450">
              <a:buFont typeface="Symbol" panose="05050102010706020507" pitchFamily="18" charset="2"/>
              <a:buChar char="Þ"/>
            </a:pPr>
            <a:r>
              <a:rPr lang="en-US"/>
              <a:t>Độ tin cay</a:t>
            </a:r>
          </a:p>
          <a:p>
            <a:pPr marL="628650" lvl="1" indent="-171450">
              <a:buFont typeface="Symbol" panose="05050102010706020507" pitchFamily="18" charset="2"/>
              <a:buChar char="Þ"/>
            </a:pPr>
            <a:r>
              <a:rPr lang="en-US"/>
              <a:t>Bộ dữ liệu lớn</a:t>
            </a:r>
          </a:p>
          <a:p>
            <a:pPr marL="628650" lvl="1" indent="-171450">
              <a:buFont typeface="Symbol" panose="05050102010706020507" pitchFamily="18" charset="2"/>
              <a:buChar char="Þ"/>
            </a:pPr>
            <a:r>
              <a:rPr lang="en-US"/>
              <a:t>Công bố khoa học, hội nghị có uy tín trong va ngoai nuoc</a:t>
            </a:r>
          </a:p>
          <a:p>
            <a:pPr marL="628650" lvl="1" indent="-171450">
              <a:buFont typeface="Symbol" panose="05050102010706020507" pitchFamily="18" charset="2"/>
              <a:buChar char="Þ"/>
            </a:pPr>
            <a:endParaRPr lang="en-US"/>
          </a:p>
          <a:p>
            <a:pPr marL="628650" lvl="1" indent="-171450">
              <a:buFont typeface="Symbol" panose="05050102010706020507" pitchFamily="18" charset="2"/>
              <a:buChar char="Þ"/>
            </a:pPr>
            <a:r>
              <a:rPr lang="en-US"/>
              <a:t>Ap dụng vao viec du bao xu huong chung khoan tren sgd HoSE (VN) va S&amp;P500 (USA)- mở rộng ứng dụng cho các mô hình cho lĩnh vực khác nh</a:t>
            </a:r>
            <a:r>
              <a:rPr lang="vi-VN"/>
              <a:t>ư</a:t>
            </a:r>
            <a:r>
              <a:rPr lang="en-US"/>
              <a:t> ngoại tệ, vàng.</a:t>
            </a:r>
          </a:p>
          <a:p>
            <a:pPr marL="628650" lvl="1" indent="-171450">
              <a:buFont typeface="Symbol" panose="05050102010706020507" pitchFamily="18" charset="2"/>
              <a:buChar char="Þ"/>
            </a:pPr>
            <a:endParaRPr lang="en-US"/>
          </a:p>
          <a:p>
            <a:pPr marL="628650" lvl="1" indent="-171450">
              <a:buFont typeface="Symbol" panose="05050102010706020507" pitchFamily="18" charset="2"/>
              <a:buChar char="Þ"/>
            </a:pPr>
            <a:endParaRPr lang="en-US"/>
          </a:p>
          <a:p>
            <a:pPr marL="457200" lvl="1" indent="0">
              <a:buFont typeface="Symbol" panose="05050102010706020507" pitchFamily="18" charset="2"/>
              <a:buNone/>
            </a:pPr>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9</a:t>
            </a:fld>
            <a:endParaRPr lang="en-US"/>
          </a:p>
        </p:txBody>
      </p:sp>
    </p:spTree>
    <p:extLst>
      <p:ext uri="{BB962C8B-B14F-4D97-AF65-F5344CB8AC3E}">
        <p14:creationId xmlns:p14="http://schemas.microsoft.com/office/powerpoint/2010/main" val="2100146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Phần BGRU để ẩn </a:t>
            </a:r>
          </a:p>
        </p:txBody>
      </p:sp>
      <p:sp>
        <p:nvSpPr>
          <p:cNvPr id="4" name="Slide Number Placeholder 3"/>
          <p:cNvSpPr>
            <a:spLocks noGrp="1"/>
          </p:cNvSpPr>
          <p:nvPr>
            <p:ph type="sldNum" sz="quarter" idx="10"/>
          </p:nvPr>
        </p:nvSpPr>
        <p:spPr/>
        <p:txBody>
          <a:bodyPr/>
          <a:lstStyle/>
          <a:p>
            <a:fld id="{755A7914-662C-47F6-99D8-5719D784EF36}" type="slidenum">
              <a:rPr lang="en-US" smtClean="0"/>
              <a:t>11</a:t>
            </a:fld>
            <a:endParaRPr lang="en-US"/>
          </a:p>
        </p:txBody>
      </p:sp>
    </p:spTree>
    <p:extLst>
      <p:ext uri="{BB962C8B-B14F-4D97-AF65-F5344CB8AC3E}">
        <p14:creationId xmlns:p14="http://schemas.microsoft.com/office/powerpoint/2010/main" val="262756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14</a:t>
            </a:fld>
            <a:endParaRPr lang="en-US"/>
          </a:p>
        </p:txBody>
      </p:sp>
    </p:spTree>
    <p:extLst>
      <p:ext uri="{BB962C8B-B14F-4D97-AF65-F5344CB8AC3E}">
        <p14:creationId xmlns:p14="http://schemas.microsoft.com/office/powerpoint/2010/main" val="148440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imes New Roman" panose="02020603050405020304" pitchFamily="18" charset="0"/>
                <a:ea typeface="MS Mincho" panose="02020609040205080304"/>
              </a:rPr>
              <a:t>Ý tưởng của RNN có thế mạnh xử lý thông tin dạng tuần tự (sequential information), ví dụ một câu là một chuỗi gồm nhiều từ. Recurrent có nghĩa là thực hiện lặp lại (hồi quy) cùng một tác vụ cho mỗi thành phần trong chuỗi. Trong đó, kết quả đầu ra tại thời điểm hiện tại bị ảnh hưởng bởi kết quả tính toán của các thành phần ở những thời điểm trước đó. Nói cách khác, RNN là một mô hình có bộ nhớ (memory), có khả năng lưu trữ các thông tin đã tính toán trước đó.</a:t>
            </a:r>
          </a:p>
          <a:p>
            <a:r>
              <a:rPr lang="en-US" sz="1200" kern="1200">
                <a:solidFill>
                  <a:schemeClr val="tx1"/>
                </a:solidFill>
                <a:effectLst/>
                <a:latin typeface="+mn-lt"/>
                <a:ea typeface="+mn-ea"/>
                <a:cs typeface="+mn-cs"/>
              </a:rPr>
              <a:t>Tuy nhiên, một vấn đề mà RNN được đưa ra thảo luận bởi [14], họ đã chỉ ra những khó khăn trong quá trình huấn luyện RNN và việc nắm bắt những thông tin dài hạn. Về lý thuyết, RNN có thể nhớ được thông tin của chuỗi có chiều dài bất kì, nhưng trong thực tế thực nghiệm mô hình này chỉ nhớ được thông tin ở vài bước trước đó bởi vấn đề “vanishing gradient”[14]</a:t>
            </a:r>
            <a:endParaRPr lang="en-US"/>
          </a:p>
        </p:txBody>
      </p:sp>
      <p:sp>
        <p:nvSpPr>
          <p:cNvPr id="4" name="Slide Number Placeholder 3"/>
          <p:cNvSpPr>
            <a:spLocks noGrp="1"/>
          </p:cNvSpPr>
          <p:nvPr>
            <p:ph type="sldNum" sz="quarter" idx="10"/>
          </p:nvPr>
        </p:nvSpPr>
        <p:spPr/>
        <p:txBody>
          <a:bodyPr/>
          <a:lstStyle/>
          <a:p>
            <a:fld id="{755A7914-662C-47F6-99D8-5719D784EF36}" type="slidenum">
              <a:rPr lang="en-US" smtClean="0"/>
              <a:t>15</a:t>
            </a:fld>
            <a:endParaRPr lang="en-US"/>
          </a:p>
        </p:txBody>
      </p:sp>
    </p:spTree>
    <p:extLst>
      <p:ext uri="{BB962C8B-B14F-4D97-AF65-F5344CB8AC3E}">
        <p14:creationId xmlns:p14="http://schemas.microsoft.com/office/powerpoint/2010/main" val="34747230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378" y="1857"/>
            <a:ext cx="9143244" cy="560193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756" y="2209800"/>
            <a:ext cx="9143244" cy="4648200"/>
          </a:xfrm>
          <a:prstGeom prst="rect">
            <a:avLst/>
          </a:prstGeom>
        </p:spPr>
      </p:pic>
      <p:sp>
        <p:nvSpPr>
          <p:cNvPr id="2" name="Title 1"/>
          <p:cNvSpPr>
            <a:spLocks noGrp="1"/>
          </p:cNvSpPr>
          <p:nvPr>
            <p:ph type="ctrTitle"/>
          </p:nvPr>
        </p:nvSpPr>
        <p:spPr>
          <a:xfrm>
            <a:off x="278285" y="1915297"/>
            <a:ext cx="7772400" cy="693422"/>
          </a:xfr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spcBef>
                <a:spcPct val="0"/>
              </a:spcBef>
              <a:buNone/>
              <a:defRPr lang="en-US" sz="2700" kern="1200" dirty="0" smtClean="0">
                <a:solidFill>
                  <a:srgbClr val="002060"/>
                </a:solidFill>
                <a:effectLst/>
                <a:latin typeface="+mj-lt"/>
                <a:ea typeface="+mj-ea"/>
                <a:cs typeface="+mj-cs"/>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E95F59BD-5838-4DBE-B6A3-5B35D7D8CB81}" type="datetime1">
              <a:rPr lang="en-US" smtClean="0"/>
              <a:t>3/3/2017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9D682DE-70BA-412F-9A96-E15936BC1B10}" type="slidenum">
              <a:rPr lang="en-GB" smtClean="0"/>
              <a:pPr/>
              <a:t>‹#›</a:t>
            </a:fld>
            <a:endParaRPr lang="en-GB"/>
          </a:p>
        </p:txBody>
      </p:sp>
      <p:cxnSp>
        <p:nvCxnSpPr>
          <p:cNvPr id="10" name="Straight Connector 9"/>
          <p:cNvCxnSpPr/>
          <p:nvPr userDrawn="1"/>
        </p:nvCxnSpPr>
        <p:spPr>
          <a:xfrm>
            <a:off x="0" y="990600"/>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278285" y="2952632"/>
            <a:ext cx="6400800" cy="1190749"/>
          </a:xfr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lang="en-US" sz="2400" kern="1200" dirty="0" smtClean="0">
                <a:solidFill>
                  <a:srgbClr val="00206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iterate type="lt">
                    <p:tmPct val="3000"/>
                  </p:iterate>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812" y="208943"/>
            <a:ext cx="5981012" cy="428628"/>
          </a:xfrm>
          <a:effectLst/>
        </p:spPr>
        <p:txBody>
          <a:bodyPr vert="horz" lIns="91440" tIns="45720" rIns="91440" bIns="45720" rtlCol="0" anchor="ctr">
            <a:normAutofit fontScale="90000"/>
          </a:bodyPr>
          <a:lstStyle>
            <a:lvl1pPr algn="l" defTabSz="914400" rtl="0" eaLnBrk="1" latinLnBrk="0" hangingPunct="1">
              <a:spcBef>
                <a:spcPct val="0"/>
              </a:spcBef>
              <a:buNone/>
              <a:defRPr lang="en-US" sz="2700"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231494" y="857232"/>
            <a:ext cx="8681012" cy="5268931"/>
          </a:xfrm>
        </p:spPr>
        <p:txBody>
          <a:bodyPr/>
          <a:lstStyle>
            <a:lvl1pPr>
              <a:buNone/>
              <a:defRPr/>
            </a:lvl1pPr>
          </a:lstStyle>
          <a:p>
            <a:pPr lvl="0"/>
            <a:r>
              <a:rPr lang="en-US"/>
              <a:t>Click to edit Master text styles</a:t>
            </a:r>
          </a:p>
        </p:txBody>
      </p:sp>
      <p:sp>
        <p:nvSpPr>
          <p:cNvPr id="4" name="Date Placeholder 3"/>
          <p:cNvSpPr>
            <a:spLocks noGrp="1"/>
          </p:cNvSpPr>
          <p:nvPr>
            <p:ph type="dt" sz="half" idx="10"/>
          </p:nvPr>
        </p:nvSpPr>
        <p:spPr>
          <a:xfrm>
            <a:off x="231494" y="6437375"/>
            <a:ext cx="1054358" cy="365125"/>
          </a:xfrm>
        </p:spPr>
        <p:txBody>
          <a:bodyPr/>
          <a:lstStyle>
            <a:lvl1pPr>
              <a:defRPr sz="1400">
                <a:solidFill>
                  <a:schemeClr val="tx1"/>
                </a:solidFill>
              </a:defRPr>
            </a:lvl1pPr>
          </a:lstStyle>
          <a:p>
            <a:fld id="{4CAF4C26-62F1-49AB-A537-4E81EEE63236}" type="datetime1">
              <a:rPr lang="en-US" smtClean="0"/>
              <a:t>3/3/2017</a:t>
            </a:fld>
            <a:endParaRPr lang="en-US"/>
          </a:p>
        </p:txBody>
      </p:sp>
      <p:sp>
        <p:nvSpPr>
          <p:cNvPr id="5" name="Footer Placeholder 4"/>
          <p:cNvSpPr>
            <a:spLocks noGrp="1"/>
          </p:cNvSpPr>
          <p:nvPr>
            <p:ph type="ftr" sz="quarter" idx="11"/>
          </p:nvPr>
        </p:nvSpPr>
        <p:spPr>
          <a:xfrm>
            <a:off x="1500166" y="6437375"/>
            <a:ext cx="6000792" cy="365125"/>
          </a:xfrm>
        </p:spPr>
        <p:txBody>
          <a:bodyPr/>
          <a:lstStyle>
            <a:lvl1pPr>
              <a:defRPr sz="1400">
                <a:solidFill>
                  <a:schemeClr val="tx1"/>
                </a:solidFill>
              </a:defRPr>
            </a:lvl1pPr>
          </a:lstStyle>
          <a:p>
            <a:endParaRPr lang="en-US"/>
          </a:p>
        </p:txBody>
      </p:sp>
      <p:sp>
        <p:nvSpPr>
          <p:cNvPr id="6" name="Slide Number Placeholder 5"/>
          <p:cNvSpPr>
            <a:spLocks noGrp="1"/>
          </p:cNvSpPr>
          <p:nvPr>
            <p:ph type="sldNum" sz="quarter" idx="12"/>
          </p:nvPr>
        </p:nvSpPr>
        <p:spPr>
          <a:xfrm>
            <a:off x="7643834" y="6437375"/>
            <a:ext cx="642942" cy="365125"/>
          </a:xfrm>
        </p:spPr>
        <p:txBody>
          <a:bodyPr/>
          <a:lstStyle>
            <a:lvl1pPr>
              <a:defRPr sz="2000" b="1">
                <a:solidFill>
                  <a:schemeClr val="accent1"/>
                </a:solidFill>
              </a:defRPr>
            </a:lvl1pPr>
          </a:lstStyle>
          <a:p>
            <a:r>
              <a:rPr lang="en-US"/>
              <a:t> </a:t>
            </a:r>
            <a:fld id="{E9D682DE-70BA-412F-9A96-E15936BC1B10}" type="slidenum">
              <a:rPr lang="en-GB" smtClean="0"/>
              <a:pPr/>
              <a:t>‹#›</a:t>
            </a:fld>
            <a:r>
              <a:rPr lang="en-GB"/>
              <a:t>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57" name="Picture 33"/>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 y="1575"/>
            <a:ext cx="9144000" cy="6854850"/>
          </a:xfrm>
          <a:prstGeom prst="rect">
            <a:avLst/>
          </a:prstGeom>
          <a:noFill/>
          <a:ln w="9525">
            <a:noFill/>
            <a:miter lim="800000"/>
            <a:headEnd/>
            <a:tailEnd/>
          </a:ln>
        </p:spPr>
      </p:pic>
      <p:sp>
        <p:nvSpPr>
          <p:cNvPr id="2" name="Title Placeholder 1"/>
          <p:cNvSpPr>
            <a:spLocks noGrp="1"/>
          </p:cNvSpPr>
          <p:nvPr>
            <p:ph type="title"/>
          </p:nvPr>
        </p:nvSpPr>
        <p:spPr>
          <a:xfrm>
            <a:off x="519812" y="208943"/>
            <a:ext cx="5981012" cy="428628"/>
          </a:xfrm>
          <a:prstGeom prst="rect">
            <a:avLst/>
          </a:prstGeom>
          <a:effectLst/>
        </p:spPr>
        <p:txBody>
          <a:bodyPr vert="horz" lIns="91440" tIns="45720" rIns="91440" bIns="45720" rtlCol="0" anchor="ctr">
            <a:normAutofit fontScale="90000"/>
          </a:bodyPr>
          <a:lstStyle/>
          <a:p>
            <a:r>
              <a:rPr lang="en-US"/>
              <a:t>Click to edit Master title style</a:t>
            </a:r>
            <a:endParaRPr lang="en-US" dirty="0"/>
          </a:p>
        </p:txBody>
      </p:sp>
      <p:sp>
        <p:nvSpPr>
          <p:cNvPr id="3" name="Text Placeholder 2"/>
          <p:cNvSpPr>
            <a:spLocks noGrp="1"/>
          </p:cNvSpPr>
          <p:nvPr>
            <p:ph type="body" idx="1"/>
          </p:nvPr>
        </p:nvSpPr>
        <p:spPr>
          <a:xfrm>
            <a:off x="231494" y="857231"/>
            <a:ext cx="8681011" cy="5268931"/>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Font typeface="Arial" pitchFamily="34" charset="0"/>
              <a:buNone/>
            </a:pPr>
            <a:r>
              <a:rPr lang="en-US" dirty="0"/>
              <a:t>Click to edit Master text styles</a:t>
            </a:r>
          </a:p>
        </p:txBody>
      </p:sp>
      <p:sp>
        <p:nvSpPr>
          <p:cNvPr id="4" name="Date Placeholder 3"/>
          <p:cNvSpPr>
            <a:spLocks noGrp="1"/>
          </p:cNvSpPr>
          <p:nvPr>
            <p:ph type="dt" sz="half" idx="2"/>
          </p:nvPr>
        </p:nvSpPr>
        <p:spPr>
          <a:xfrm>
            <a:off x="231494" y="6437374"/>
            <a:ext cx="1054358" cy="365125"/>
          </a:xfrm>
          <a:prstGeom prst="rect">
            <a:avLst/>
          </a:prstGeom>
        </p:spPr>
        <p:txBody>
          <a:bodyPr vert="horz" lIns="91440" tIns="45720" rIns="91440" bIns="45720" rtlCol="0" anchor="ctr"/>
          <a:lstStyle>
            <a:lvl1pPr marL="0" algn="l" defTabSz="914400" rtl="0" eaLnBrk="1" latinLnBrk="0" hangingPunct="1">
              <a:defRPr lang="en-US" sz="1400" kern="1200" smtClean="0">
                <a:solidFill>
                  <a:schemeClr val="tx1"/>
                </a:solidFill>
                <a:latin typeface="+mn-lt"/>
                <a:ea typeface="+mn-ea"/>
                <a:cs typeface="+mn-cs"/>
              </a:defRPr>
            </a:lvl1pPr>
          </a:lstStyle>
          <a:p>
            <a:fld id="{7464E52D-1A4E-4D47-AFC0-941750E956EC}" type="datetime1">
              <a:rPr lang="en-US" smtClean="0"/>
              <a:t>3/3/2017</a:t>
            </a:fld>
            <a:endParaRPr lang="en-GB"/>
          </a:p>
        </p:txBody>
      </p:sp>
      <p:sp>
        <p:nvSpPr>
          <p:cNvPr id="5" name="Footer Placeholder 4"/>
          <p:cNvSpPr>
            <a:spLocks noGrp="1"/>
          </p:cNvSpPr>
          <p:nvPr>
            <p:ph type="ftr" sz="quarter" idx="3"/>
          </p:nvPr>
        </p:nvSpPr>
        <p:spPr>
          <a:xfrm>
            <a:off x="1500165" y="6437374"/>
            <a:ext cx="6000791" cy="365125"/>
          </a:xfrm>
          <a:prstGeom prst="rect">
            <a:avLst/>
          </a:prstGeom>
        </p:spPr>
        <p:txBody>
          <a:bodyPr vert="horz" lIns="91440" tIns="45720" rIns="91440" bIns="45720" rtlCol="0" anchor="ctr"/>
          <a:lstStyle>
            <a:lvl1pPr marL="0" algn="ctr" defTabSz="914400" rtl="0" eaLnBrk="1" latinLnBrk="0" hangingPunct="1">
              <a:defRPr lang="en-US" sz="1400" kern="1200" dirty="0">
                <a:solidFill>
                  <a:schemeClr val="tx1"/>
                </a:solidFill>
                <a:latin typeface="+mn-lt"/>
                <a:ea typeface="+mn-ea"/>
                <a:cs typeface="+mn-cs"/>
              </a:defRPr>
            </a:lvl1pPr>
          </a:lstStyle>
          <a:p>
            <a:endParaRPr lang="en-GB"/>
          </a:p>
        </p:txBody>
      </p:sp>
      <p:sp>
        <p:nvSpPr>
          <p:cNvPr id="6" name="Slide Number Placeholder 5"/>
          <p:cNvSpPr>
            <a:spLocks noGrp="1"/>
          </p:cNvSpPr>
          <p:nvPr>
            <p:ph type="sldNum" sz="quarter" idx="4"/>
          </p:nvPr>
        </p:nvSpPr>
        <p:spPr>
          <a:xfrm>
            <a:off x="7643834" y="6437374"/>
            <a:ext cx="642942" cy="365125"/>
          </a:xfrm>
          <a:prstGeom prst="rect">
            <a:avLst/>
          </a:prstGeom>
        </p:spPr>
        <p:txBody>
          <a:bodyPr vert="horz" lIns="91440" tIns="45720" rIns="91440" bIns="45720" rtlCol="0" anchor="ctr"/>
          <a:lstStyle>
            <a:lvl1pPr marL="0" algn="r" defTabSz="914400" rtl="0" eaLnBrk="1" latinLnBrk="0" hangingPunct="1">
              <a:defRPr lang="en-US" sz="1400" kern="1200" smtClean="0">
                <a:solidFill>
                  <a:schemeClr val="tx1"/>
                </a:solidFill>
                <a:latin typeface="+mn-lt"/>
                <a:ea typeface="+mn-ea"/>
                <a:cs typeface="+mn-cs"/>
              </a:defRPr>
            </a:lvl1pPr>
          </a:lstStyle>
          <a:p>
            <a:fld id="{E9D682DE-70BA-412F-9A96-E15936BC1B1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spcBef>
          <a:spcPct val="0"/>
        </a:spcBef>
        <a:buNone/>
        <a:defRPr lang="en-US" sz="2700" kern="1200" dirty="0" smtClean="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286" y="892191"/>
            <a:ext cx="8713314" cy="2209800"/>
          </a:xfrm>
        </p:spPr>
        <p:txBody>
          <a:bodyPr>
            <a:noAutofit/>
          </a:bodyPr>
          <a:lstStyle/>
          <a:p>
            <a:pPr algn="ctr"/>
            <a:r>
              <a:rPr lang="vi-VN" sz="3600" b="1">
                <a:ln w="9525">
                  <a:solidFill>
                    <a:schemeClr val="bg1"/>
                  </a:solidFill>
                  <a:prstDash val="solid"/>
                </a:ln>
                <a:solidFill>
                  <a:schemeClr val="tx1"/>
                </a:solidFill>
                <a:effectLst>
                  <a:outerShdw blurRad="12700" dist="38100" dir="2700000" algn="tl" rotWithShape="0">
                    <a:schemeClr val="bg1">
                      <a:lumMod val="50000"/>
                    </a:schemeClr>
                  </a:outerShdw>
                </a:effectLst>
              </a:rPr>
              <a:t>DỰ BÁO XU HƯỚNG CHỨNG</a:t>
            </a:r>
            <a:r>
              <a:rPr 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vi-VN" sz="3600" b="1">
                <a:ln w="9525">
                  <a:solidFill>
                    <a:schemeClr val="bg1"/>
                  </a:solidFill>
                  <a:prstDash val="solid"/>
                </a:ln>
                <a:solidFill>
                  <a:schemeClr val="tx1"/>
                </a:solidFill>
                <a:effectLst>
                  <a:outerShdw blurRad="12700" dist="38100" dir="2700000" algn="tl" rotWithShape="0">
                    <a:schemeClr val="bg1">
                      <a:lumMod val="50000"/>
                    </a:schemeClr>
                  </a:outerShdw>
                </a:effectLst>
              </a:rPr>
              <a:t>KHOÁN DỰA VÀO TIN TỨC TÀI CHÍNH </a:t>
            </a:r>
            <a:br>
              <a:rPr 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vi-VN" sz="3600" b="1">
                <a:ln w="9525">
                  <a:solidFill>
                    <a:schemeClr val="bg1"/>
                  </a:solidFill>
                  <a:prstDash val="solid"/>
                </a:ln>
                <a:solidFill>
                  <a:schemeClr val="tx1"/>
                </a:solidFill>
                <a:effectLst>
                  <a:outerShdw blurRad="12700" dist="38100" dir="2700000" algn="tl" rotWithShape="0">
                    <a:schemeClr val="bg1">
                      <a:lumMod val="50000"/>
                    </a:schemeClr>
                  </a:outerShdw>
                </a:effectLst>
              </a:rPr>
              <a:t>TẠI SÀN GIAO DỊCH H</a:t>
            </a:r>
            <a:r>
              <a:rPr 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o</a:t>
            </a:r>
            <a:r>
              <a:rPr lang="vi-VN" sz="3600" b="1">
                <a:ln w="9525">
                  <a:solidFill>
                    <a:schemeClr val="bg1"/>
                  </a:solidFill>
                  <a:prstDash val="solid"/>
                </a:ln>
                <a:solidFill>
                  <a:schemeClr val="tx1"/>
                </a:solidFill>
                <a:effectLst>
                  <a:outerShdw blurRad="12700" dist="38100" dir="2700000" algn="tl" rotWithShape="0">
                    <a:schemeClr val="bg1">
                      <a:lumMod val="50000"/>
                    </a:schemeClr>
                  </a:outerShdw>
                </a:effectLst>
              </a:rPr>
              <a:t>SE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86" y="152400"/>
            <a:ext cx="957726" cy="726883"/>
          </a:xfrm>
          <a:prstGeom prst="rect">
            <a:avLst/>
          </a:prstGeom>
        </p:spPr>
      </p:pic>
      <p:sp>
        <p:nvSpPr>
          <p:cNvPr id="8" name="Subtitle 7"/>
          <p:cNvSpPr>
            <a:spLocks noGrp="1"/>
          </p:cNvSpPr>
          <p:nvPr>
            <p:ph type="subTitle" idx="1"/>
          </p:nvPr>
        </p:nvSpPr>
        <p:spPr>
          <a:xfrm>
            <a:off x="1905000" y="3757688"/>
            <a:ext cx="7696200" cy="1847968"/>
          </a:xfrm>
        </p:spPr>
        <p:txBody>
          <a:bodyPr>
            <a:normAutofit lnSpcReduction="10000"/>
          </a:bodyPr>
          <a:lstStyle/>
          <a:p>
            <a:pPr>
              <a:lnSpc>
                <a:spcPct val="150000"/>
              </a:lnSpc>
            </a:pPr>
            <a:r>
              <a:rPr lang="en-US"/>
              <a:t>Ngành: 	Khoa học Máy tính</a:t>
            </a:r>
          </a:p>
          <a:p>
            <a:pPr>
              <a:lnSpc>
                <a:spcPct val="150000"/>
              </a:lnSpc>
            </a:pPr>
            <a:r>
              <a:rPr lang="en-US"/>
              <a:t>HVTH: 	</a:t>
            </a:r>
            <a:r>
              <a:rPr lang="en-US" b="1"/>
              <a:t>Huỳnh </a:t>
            </a:r>
            <a:r>
              <a:rPr lang="en-US" b="1" err="1"/>
              <a:t>Đức</a:t>
            </a:r>
            <a:r>
              <a:rPr lang="en-US" b="1"/>
              <a:t> </a:t>
            </a:r>
            <a:r>
              <a:rPr lang="en-US" b="1" err="1"/>
              <a:t>Huy</a:t>
            </a:r>
            <a:endParaRPr lang="en-US" b="1"/>
          </a:p>
          <a:p>
            <a:pPr>
              <a:lnSpc>
                <a:spcPct val="150000"/>
              </a:lnSpc>
            </a:pPr>
            <a:r>
              <a:rPr lang="en-US"/>
              <a:t>GVHD: 	TS. D</a:t>
            </a:r>
            <a:r>
              <a:rPr lang="vi-VN"/>
              <a:t>ư</a:t>
            </a:r>
            <a:r>
              <a:rPr lang="en-US" err="1"/>
              <a:t>ơng</a:t>
            </a:r>
            <a:r>
              <a:rPr lang="en-US"/>
              <a:t> Minh </a:t>
            </a:r>
            <a:r>
              <a:rPr lang="en-US" err="1"/>
              <a:t>Đức</a:t>
            </a:r>
            <a:endParaRPr lang="en-US"/>
          </a:p>
          <a:p>
            <a:endParaRPr lang="en-US"/>
          </a:p>
        </p:txBody>
      </p:sp>
      <p:sp>
        <p:nvSpPr>
          <p:cNvPr id="9" name="TextBox 8"/>
          <p:cNvSpPr txBox="1"/>
          <p:nvPr/>
        </p:nvSpPr>
        <p:spPr>
          <a:xfrm>
            <a:off x="1236012" y="161898"/>
            <a:ext cx="7755588" cy="707886"/>
          </a:xfrm>
          <a:prstGeom prst="rect">
            <a:avLst/>
          </a:prstGeom>
          <a:noFill/>
        </p:spPr>
        <p:txBody>
          <a:bodyPr wrap="square" rtlCol="0" anchor="ctr" anchorCtr="0">
            <a:spAutoFit/>
          </a:bodyPr>
          <a:lstStyle/>
          <a:p>
            <a:pPr algn="ctr"/>
            <a:r>
              <a:rPr lang="en-US" sz="2000">
                <a:solidFill>
                  <a:schemeClr val="accent1">
                    <a:lumMod val="50000"/>
                  </a:schemeClr>
                </a:solidFill>
              </a:rPr>
              <a:t>ĐẠI HỌC QUỐC GIA TP. HỒ CHÍ MINH</a:t>
            </a:r>
          </a:p>
          <a:p>
            <a:pPr algn="ctr"/>
            <a:r>
              <a:rPr lang="en-US" sz="2000">
                <a:solidFill>
                  <a:schemeClr val="accent1">
                    <a:lumMod val="50000"/>
                  </a:schemeClr>
                </a:solidFill>
              </a:rPr>
              <a:t>TRƯỜNG ĐẠI HỌC CÔNG NGHỆ THÔNG TIN</a:t>
            </a:r>
          </a:p>
        </p:txBody>
      </p:sp>
      <p:sp>
        <p:nvSpPr>
          <p:cNvPr id="6" name="Subtitle 7"/>
          <p:cNvSpPr txBox="1">
            <a:spLocks/>
          </p:cNvSpPr>
          <p:nvPr/>
        </p:nvSpPr>
        <p:spPr>
          <a:xfrm>
            <a:off x="533400" y="6239581"/>
            <a:ext cx="7894063" cy="61116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lang="en-US" sz="2400" kern="1200" dirty="0" smtClean="0">
                <a:solidFill>
                  <a:srgbClr val="002060"/>
                </a:solidFill>
                <a:latin typeface="+mn-lt"/>
                <a:ea typeface="+mn-ea"/>
                <a:cs typeface="+mn-cs"/>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200" b="1" i="1">
                <a:solidFill>
                  <a:schemeClr val="bg1"/>
                </a:solidFill>
              </a:rPr>
              <a:t>Tp. </a:t>
            </a:r>
            <a:r>
              <a:rPr lang="en-US" sz="2200" b="1" i="1" err="1">
                <a:solidFill>
                  <a:schemeClr val="bg1"/>
                </a:solidFill>
              </a:rPr>
              <a:t>Hồ</a:t>
            </a:r>
            <a:r>
              <a:rPr lang="en-US" sz="2200" b="1" i="1">
                <a:solidFill>
                  <a:schemeClr val="bg1"/>
                </a:solidFill>
              </a:rPr>
              <a:t> </a:t>
            </a:r>
            <a:r>
              <a:rPr lang="en-US" sz="2200" b="1" i="1" err="1">
                <a:solidFill>
                  <a:schemeClr val="bg1"/>
                </a:solidFill>
              </a:rPr>
              <a:t>Chí</a:t>
            </a:r>
            <a:r>
              <a:rPr lang="en-US" sz="2200" b="1" i="1">
                <a:solidFill>
                  <a:schemeClr val="bg1"/>
                </a:solidFill>
              </a:rPr>
              <a:t> Minh, </a:t>
            </a:r>
            <a:r>
              <a:rPr lang="en-US" sz="2200" b="1" i="1" err="1">
                <a:solidFill>
                  <a:schemeClr val="bg1"/>
                </a:solidFill>
              </a:rPr>
              <a:t>ngày</a:t>
            </a:r>
            <a:r>
              <a:rPr lang="en-US" sz="2200" b="1" i="1">
                <a:solidFill>
                  <a:schemeClr val="bg1"/>
                </a:solidFill>
              </a:rPr>
              <a:t> 03 </a:t>
            </a:r>
            <a:r>
              <a:rPr lang="en-US" sz="2200" b="1" i="1" err="1">
                <a:solidFill>
                  <a:schemeClr val="bg1"/>
                </a:solidFill>
              </a:rPr>
              <a:t>tháng</a:t>
            </a:r>
            <a:r>
              <a:rPr lang="en-US" sz="2200" b="1" i="1">
                <a:solidFill>
                  <a:schemeClr val="bg1"/>
                </a:solidFill>
              </a:rPr>
              <a:t> 03 </a:t>
            </a:r>
            <a:r>
              <a:rPr lang="en-US" sz="2200" b="1" i="1" err="1">
                <a:solidFill>
                  <a:schemeClr val="bg1"/>
                </a:solidFill>
              </a:rPr>
              <a:t>năm</a:t>
            </a:r>
            <a:r>
              <a:rPr lang="en-US" sz="2200" b="1" i="1">
                <a:solidFill>
                  <a:schemeClr val="bg1"/>
                </a:solidFill>
              </a:rPr>
              <a:t> 2017</a:t>
            </a:r>
            <a:endParaRPr lang="vi-VN" sz="2200" b="1" i="1">
              <a:solidFill>
                <a:schemeClr val="bg1"/>
              </a:solidFill>
            </a:endParaRPr>
          </a:p>
        </p:txBody>
      </p:sp>
      <p:sp>
        <p:nvSpPr>
          <p:cNvPr id="4" name="Slide Number Placeholder 3"/>
          <p:cNvSpPr>
            <a:spLocks noGrp="1"/>
          </p:cNvSpPr>
          <p:nvPr>
            <p:ph type="sldNum" sz="quarter" idx="12"/>
          </p:nvPr>
        </p:nvSpPr>
        <p:spPr/>
        <p:txBody>
          <a:bodyPr/>
          <a:lstStyle/>
          <a:p>
            <a:fld id="{E9D682DE-70BA-412F-9A96-E15936BC1B10}" type="slidenum">
              <a:rPr lang="en-GB" smtClean="0"/>
              <a:pPr/>
              <a:t>1</a:t>
            </a:fld>
            <a:endParaRPr lang="en-GB"/>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a:xfrm>
            <a:off x="228600" y="914400"/>
            <a:ext cx="8681012" cy="5268931"/>
          </a:xfrm>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đề</a:t>
            </a:r>
          </a:p>
          <a:p>
            <a:pPr marL="457200" indent="-457200">
              <a:lnSpc>
                <a:spcPct val="150000"/>
              </a:lnSpc>
              <a:buFont typeface="Arial" pitchFamily="34" charset="0"/>
              <a:buAutoNum type="arabicPeriod"/>
            </a:pPr>
            <a:r>
              <a:rPr lang="en-US" sz="2800"/>
              <a:t>Các nghiên cứu có liên quan</a:t>
            </a:r>
          </a:p>
          <a:p>
            <a:pPr marL="457200" indent="-457200">
              <a:lnSpc>
                <a:spcPct val="150000"/>
              </a:lnSpc>
              <a:buAutoNum type="arabicPeriod"/>
            </a:pPr>
            <a:r>
              <a:rPr lang="en-US" sz="2800"/>
              <a:t>Mục </a:t>
            </a:r>
            <a:r>
              <a:rPr lang="en-US" sz="2800" err="1"/>
              <a:t>tiêu</a:t>
            </a:r>
            <a:r>
              <a:rPr lang="en-US" sz="2800"/>
              <a:t> </a:t>
            </a:r>
            <a:r>
              <a:rPr lang="en-US" sz="2800" err="1"/>
              <a:t>nghiên</a:t>
            </a:r>
            <a:r>
              <a:rPr lang="en-US" sz="2800"/>
              <a:t> </a:t>
            </a:r>
            <a:r>
              <a:rPr lang="en-US" sz="2800" err="1"/>
              <a:t>cứu</a:t>
            </a:r>
            <a:endParaRPr lang="en-US" sz="2800"/>
          </a:p>
          <a:p>
            <a:pPr marL="457200" indent="-457200">
              <a:lnSpc>
                <a:spcPct val="150000"/>
              </a:lnSpc>
              <a:buAutoNum type="arabicPeriod"/>
            </a:pPr>
            <a:r>
              <a:rPr lang="en-US" sz="2800" b="1">
                <a:solidFill>
                  <a:srgbClr val="FF0000"/>
                </a:solidFill>
              </a:rPr>
              <a:t>Phương </a:t>
            </a:r>
            <a:r>
              <a:rPr lang="en-US" sz="2800" b="1" err="1">
                <a:solidFill>
                  <a:srgbClr val="FF0000"/>
                </a:solidFill>
              </a:rPr>
              <a:t>pháp</a:t>
            </a:r>
            <a:r>
              <a:rPr lang="en-US" sz="2800" b="1">
                <a:solidFill>
                  <a:srgbClr val="FF0000"/>
                </a:solidFill>
              </a:rPr>
              <a:t> </a:t>
            </a:r>
            <a:r>
              <a:rPr lang="en-US" sz="2800" b="1" err="1">
                <a:solidFill>
                  <a:srgbClr val="FF0000"/>
                </a:solidFill>
              </a:rPr>
              <a:t>thực</a:t>
            </a:r>
            <a:r>
              <a:rPr lang="en-US" sz="2800" b="1">
                <a:solidFill>
                  <a:srgbClr val="FF0000"/>
                </a:solidFill>
              </a:rPr>
              <a:t> </a:t>
            </a:r>
            <a:r>
              <a:rPr lang="en-US" sz="2800" b="1" err="1">
                <a:solidFill>
                  <a:srgbClr val="FF0000"/>
                </a:solidFill>
              </a:rPr>
              <a:t>hiện</a:t>
            </a:r>
            <a:endParaRPr lang="en-US" sz="2800" b="1">
              <a:solidFill>
                <a:srgbClr val="FF0000"/>
              </a:solidFill>
            </a:endParaRPr>
          </a:p>
          <a:p>
            <a:pPr marL="457200" indent="-457200">
              <a:lnSpc>
                <a:spcPct val="150000"/>
              </a:lnSpc>
              <a:buAutoNum type="arabicPeriod"/>
            </a:pPr>
            <a:r>
              <a:rPr lang="en-US" sz="2800" err="1"/>
              <a:t>Kết</a:t>
            </a:r>
            <a:r>
              <a:rPr lang="en-US" sz="2800"/>
              <a:t> </a:t>
            </a:r>
            <a:r>
              <a:rPr lang="en-US" sz="2800" err="1"/>
              <a:t>quả</a:t>
            </a:r>
            <a:r>
              <a:rPr lang="en-US" sz="2800"/>
              <a:t> </a:t>
            </a:r>
            <a:r>
              <a:rPr lang="en-US" sz="2800" err="1"/>
              <a:t>thực</a:t>
            </a:r>
            <a:r>
              <a:rPr lang="en-US" sz="2800"/>
              <a:t> </a:t>
            </a:r>
            <a:r>
              <a:rPr lang="en-US" sz="2800" err="1"/>
              <a:t>nghiệm</a:t>
            </a:r>
            <a:endParaRPr lang="en-US" sz="2800"/>
          </a:p>
          <a:p>
            <a:pPr marL="457200" indent="-457200">
              <a:lnSpc>
                <a:spcPct val="150000"/>
              </a:lnSpc>
              <a:buAutoNum type="arabicPeriod"/>
            </a:pPr>
            <a:r>
              <a:rPr lang="en-US" sz="2800" err="1"/>
              <a:t>Kết</a:t>
            </a:r>
            <a:r>
              <a:rPr lang="en-US" sz="2800"/>
              <a:t> </a:t>
            </a:r>
            <a:r>
              <a:rPr lang="en-US" sz="2800" err="1"/>
              <a:t>luận</a:t>
            </a:r>
            <a:endParaRPr lang="en-US" sz="28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10</a:t>
            </a:fld>
            <a:r>
              <a:rPr lang="en-GB"/>
              <a:t> </a:t>
            </a:r>
            <a:endParaRPr/>
          </a:p>
        </p:txBody>
      </p:sp>
    </p:spTree>
    <p:extLst>
      <p:ext uri="{BB962C8B-B14F-4D97-AF65-F5344CB8AC3E}">
        <p14:creationId xmlns:p14="http://schemas.microsoft.com/office/powerpoint/2010/main" val="3896536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Phương pháp thực hiện</a:t>
            </a:r>
            <a:endParaRPr lang="en-US" b="1">
              <a:solidFill>
                <a:schemeClr val="bg1"/>
              </a:solidFill>
            </a:endParaRPr>
          </a:p>
        </p:txBody>
      </p:sp>
      <p:sp>
        <p:nvSpPr>
          <p:cNvPr id="29" name="TextBox 28"/>
          <p:cNvSpPr txBox="1"/>
          <p:nvPr/>
        </p:nvSpPr>
        <p:spPr>
          <a:xfrm>
            <a:off x="555591" y="706637"/>
            <a:ext cx="2488182" cy="461665"/>
          </a:xfrm>
          <a:prstGeom prst="rect">
            <a:avLst/>
          </a:prstGeom>
          <a:noFill/>
        </p:spPr>
        <p:txBody>
          <a:bodyPr wrap="none" rtlCol="0" anchor="ctr" anchorCtr="0">
            <a:spAutoFit/>
          </a:bodyPr>
          <a:lstStyle/>
          <a:p>
            <a:pPr algn="ctr"/>
            <a:r>
              <a:rPr lang="en-US" sz="2400" b="1" err="1"/>
              <a:t>Mô</a:t>
            </a:r>
            <a:r>
              <a:rPr lang="en-US" sz="2400" b="1"/>
              <a:t> hình dự báo</a:t>
            </a:r>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11</a:t>
            </a:fld>
            <a:r>
              <a:rPr lang="en-GB"/>
              <a:t> </a:t>
            </a:r>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46" y="1354258"/>
            <a:ext cx="8772601" cy="3541100"/>
          </a:xfrm>
          <a:prstGeom prst="rect">
            <a:avLst/>
          </a:prstGeom>
        </p:spPr>
      </p:pic>
      <p:sp>
        <p:nvSpPr>
          <p:cNvPr id="12" name="Rectangle 11"/>
          <p:cNvSpPr/>
          <p:nvPr/>
        </p:nvSpPr>
        <p:spPr>
          <a:xfrm>
            <a:off x="124656" y="1354258"/>
            <a:ext cx="3685344" cy="3598742"/>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24656" y="5334000"/>
            <a:ext cx="7747425" cy="1846659"/>
          </a:xfrm>
          <a:prstGeom prst="rect">
            <a:avLst/>
          </a:prstGeom>
        </p:spPr>
        <p:txBody>
          <a:bodyPr wrap="square">
            <a:spAutoFit/>
          </a:bodyPr>
          <a:lstStyle/>
          <a:p>
            <a:pPr marR="0" lvl="0" algn="just">
              <a:spcBef>
                <a:spcPts val="0"/>
              </a:spcBef>
              <a:spcAft>
                <a:spcPts val="0"/>
              </a:spcAft>
            </a:pPr>
            <a:r>
              <a:rPr lang="en-US" sz="1200">
                <a:ea typeface="Tahoma" panose="020B0604030504040204" pitchFamily="34" charset="0"/>
                <a:cs typeface="Tahoma" panose="020B0604030504040204" pitchFamily="34" charset="0"/>
              </a:rPr>
              <a:t>[2] Akita, et. (2016), “Deep learning for stock prediction using numerical and textual information” (ICIS), IEEE/ACIS 15th International Conference on (pp. 1-6). IEEE.</a:t>
            </a:r>
          </a:p>
          <a:p>
            <a:pPr marR="0" lvl="0" algn="just">
              <a:spcBef>
                <a:spcPts val="0"/>
              </a:spcBef>
              <a:spcAft>
                <a:spcPts val="0"/>
              </a:spcAft>
            </a:pPr>
            <a:r>
              <a:rPr lang="vi-VN" sz="1200">
                <a:ea typeface="Tahoma" panose="020B0604030504040204" pitchFamily="34" charset="0"/>
                <a:cs typeface="Tahoma" panose="020B0604030504040204" pitchFamily="34" charset="0"/>
              </a:rPr>
              <a:t>[8]</a:t>
            </a:r>
            <a:r>
              <a:rPr lang="en-US" sz="1200">
                <a:ea typeface="Tahoma" panose="020B0604030504040204" pitchFamily="34" charset="0"/>
                <a:cs typeface="Tahoma" panose="020B0604030504040204" pitchFamily="34" charset="0"/>
              </a:rPr>
              <a:t> </a:t>
            </a:r>
            <a:r>
              <a:rPr lang="vi-VN" sz="1200">
                <a:ea typeface="Tahoma" panose="020B0604030504040204" pitchFamily="34" charset="0"/>
                <a:cs typeface="Tahoma" panose="020B0604030504040204" pitchFamily="34" charset="0"/>
              </a:rPr>
              <a:t>D</a:t>
            </a:r>
            <a:r>
              <a:rPr lang="en-US" sz="1200">
                <a:ea typeface="Tahoma" panose="020B0604030504040204" pitchFamily="34" charset="0"/>
                <a:cs typeface="Tahoma" panose="020B0604030504040204" pitchFamily="34" charset="0"/>
              </a:rPr>
              <a:t>ung Pham</a:t>
            </a:r>
            <a:r>
              <a:rPr lang="vi-VN" sz="1200">
                <a:ea typeface="Tahoma" panose="020B0604030504040204" pitchFamily="34" charset="0"/>
                <a:cs typeface="Tahoma" panose="020B0604030504040204" pitchFamily="34" charset="0"/>
              </a:rPr>
              <a:t>,</a:t>
            </a:r>
            <a:r>
              <a:rPr lang="en-US" sz="1200">
                <a:ea typeface="Tahoma" panose="020B0604030504040204" pitchFamily="34" charset="0"/>
                <a:cs typeface="Tahoma" panose="020B0604030504040204" pitchFamily="34" charset="0"/>
              </a:rPr>
              <a:t> et.</a:t>
            </a:r>
            <a:r>
              <a:rPr lang="vi-VN" sz="1200">
                <a:ea typeface="Tahoma" panose="020B0604030504040204" pitchFamily="34" charset="0"/>
                <a:cs typeface="Tahoma" panose="020B0604030504040204" pitchFamily="34" charset="0"/>
              </a:rPr>
              <a:t>“Vietnamese Stock Market Prediction Using Text Mining”, </a:t>
            </a:r>
            <a:r>
              <a:rPr lang="en-US" sz="1200">
                <a:ea typeface="Tahoma" panose="020B0604030504040204" pitchFamily="34" charset="0"/>
                <a:cs typeface="Tahoma" panose="020B0604030504040204" pitchFamily="34" charset="0"/>
              </a:rPr>
              <a:t>(2015) </a:t>
            </a:r>
            <a:r>
              <a:rPr lang="vi-VN" sz="1200">
                <a:ea typeface="Tahoma" panose="020B0604030504040204" pitchFamily="34" charset="0"/>
                <a:cs typeface="Tahoma" panose="020B0604030504040204" pitchFamily="34" charset="0"/>
              </a:rPr>
              <a:t>FAIR</a:t>
            </a:r>
            <a:r>
              <a:rPr lang="en-US" sz="1200">
                <a:ea typeface="Tahoma" panose="020B0604030504040204" pitchFamily="34" charset="0"/>
                <a:cs typeface="Tahoma" panose="020B0604030504040204" pitchFamily="34" charset="0"/>
              </a:rPr>
              <a:t>.</a:t>
            </a:r>
            <a:endParaRPr lang="vi-VN" sz="1200">
              <a:ea typeface="Tahoma" panose="020B0604030504040204" pitchFamily="34" charset="0"/>
              <a:cs typeface="Tahoma" panose="020B0604030504040204" pitchFamily="34" charset="0"/>
            </a:endParaRPr>
          </a:p>
          <a:p>
            <a:pPr marR="0" lvl="0" algn="just">
              <a:spcBef>
                <a:spcPts val="0"/>
              </a:spcBef>
              <a:spcAft>
                <a:spcPts val="0"/>
              </a:spcAft>
            </a:pPr>
            <a:r>
              <a:rPr lang="vi-VN" sz="1200">
                <a:ea typeface="Tahoma" panose="020B0604030504040204" pitchFamily="34" charset="0"/>
                <a:cs typeface="Tahoma" panose="020B0604030504040204" pitchFamily="34" charset="0"/>
              </a:rPr>
              <a:t>[9]</a:t>
            </a:r>
            <a:r>
              <a:rPr lang="en-US" sz="1200">
                <a:ea typeface="Tahoma" panose="020B0604030504040204" pitchFamily="34" charset="0"/>
                <a:cs typeface="Tahoma" panose="020B0604030504040204" pitchFamily="34" charset="0"/>
              </a:rPr>
              <a:t> </a:t>
            </a:r>
            <a:r>
              <a:rPr lang="vi-VN" sz="1200">
                <a:ea typeface="Tahoma" panose="020B0604030504040204" pitchFamily="34" charset="0"/>
                <a:cs typeface="Tahoma" panose="020B0604030504040204" pitchFamily="34" charset="0"/>
              </a:rPr>
              <a:t>Duong</a:t>
            </a:r>
            <a:r>
              <a:rPr lang="en-US" sz="1200">
                <a:ea typeface="Tahoma" panose="020B0604030504040204" pitchFamily="34" charset="0"/>
                <a:cs typeface="Tahoma" panose="020B0604030504040204" pitchFamily="34" charset="0"/>
              </a:rPr>
              <a:t> </a:t>
            </a:r>
            <a:r>
              <a:rPr lang="vi-VN" sz="1200">
                <a:ea typeface="Tahoma" panose="020B0604030504040204" pitchFamily="34" charset="0"/>
                <a:cs typeface="Tahoma" panose="020B0604030504040204" pitchFamily="34" charset="0"/>
              </a:rPr>
              <a:t>(2016</a:t>
            </a:r>
            <a:r>
              <a:rPr lang="en-US" sz="1200">
                <a:ea typeface="Tahoma" panose="020B0604030504040204" pitchFamily="34" charset="0"/>
                <a:cs typeface="Tahoma" panose="020B0604030504040204" pitchFamily="34" charset="0"/>
              </a:rPr>
              <a:t>), </a:t>
            </a:r>
            <a:r>
              <a:rPr lang="vi-VN" sz="1200">
                <a:ea typeface="Tahoma" panose="020B0604030504040204" pitchFamily="34" charset="0"/>
                <a:cs typeface="Tahoma" panose="020B0604030504040204" pitchFamily="34" charset="0"/>
              </a:rPr>
              <a:t>“Stock Market Prediction using Financial News Articles on Ho Chi Minh Stock Exchange”. In Proceedings of the 10th International Conference on Ubiquitous Information Management and Communication (p. 71). ACM.</a:t>
            </a:r>
            <a:endParaRPr lang="en-US" sz="1200">
              <a:ea typeface="Tahoma" panose="020B0604030504040204" pitchFamily="34" charset="0"/>
              <a:cs typeface="Tahoma" panose="020B0604030504040204" pitchFamily="34" charset="0"/>
            </a:endParaRPr>
          </a:p>
          <a:p>
            <a:pPr algn="just"/>
            <a:r>
              <a:rPr lang="en-US" sz="1200">
                <a:ea typeface="Tahoma" panose="020B0604030504040204" pitchFamily="34" charset="0"/>
                <a:cs typeface="Tahoma" panose="020B0604030504040204" pitchFamily="34" charset="0"/>
              </a:rPr>
              <a:t>[25] Peng, et. (2015), “Leverage financial news to predict stock price movements using word embeddings and deep neural networks”, Proceedings of NAACL-HLT 2016, pages 374–379.</a:t>
            </a:r>
          </a:p>
          <a:p>
            <a:pPr marR="0" lvl="0" algn="just">
              <a:spcBef>
                <a:spcPts val="0"/>
              </a:spcBef>
              <a:spcAft>
                <a:spcPts val="0"/>
              </a:spcAft>
            </a:pPr>
            <a:endParaRPr lang="en-U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1114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26" presetClass="emph" presetSubtype="0" repeatCount="indefinite" fill="hold" grpId="1" nodeType="withEffect">
                                  <p:stCondLst>
                                    <p:cond delay="1000"/>
                                  </p:stCondLst>
                                  <p:endCondLst>
                                    <p:cond evt="onNext" delay="0">
                                      <p:tgtEl>
                                        <p:sldTgt/>
                                      </p:tgtEl>
                                    </p:cond>
                                  </p:endCondLst>
                                  <p:childTnLst>
                                    <p:animEffect transition="out" filter="fade">
                                      <p:cBhvr>
                                        <p:cTn id="17" dur="1000" tmFilter="0, 0; .2, .5; .8, .5; 1, 0"/>
                                        <p:tgtEl>
                                          <p:spTgt spid="12"/>
                                        </p:tgtEl>
                                      </p:cBhvr>
                                    </p:animEffect>
                                    <p:animScale>
                                      <p:cBhvr>
                                        <p:cTn id="18"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3" name="Group 32"/>
          <p:cNvGrpSpPr/>
          <p:nvPr/>
        </p:nvGrpSpPr>
        <p:grpSpPr>
          <a:xfrm>
            <a:off x="2508714" y="1321108"/>
            <a:ext cx="1705680" cy="2410433"/>
            <a:chOff x="2468198" y="1704368"/>
            <a:chExt cx="1705680" cy="2410433"/>
          </a:xfrm>
        </p:grpSpPr>
        <p:sp>
          <p:nvSpPr>
            <p:cNvPr id="22" name="Freeform 21"/>
            <p:cNvSpPr/>
            <p:nvPr/>
          </p:nvSpPr>
          <p:spPr>
            <a:xfrm>
              <a:off x="2468198" y="1704368"/>
              <a:ext cx="1705680" cy="2410433"/>
            </a:xfrm>
            <a:custGeom>
              <a:avLst/>
              <a:gdLst>
                <a:gd name="connsiteX0" fmla="*/ 0 w 1705680"/>
                <a:gd name="connsiteY0" fmla="*/ 170568 h 2410433"/>
                <a:gd name="connsiteX1" fmla="*/ 170568 w 1705680"/>
                <a:gd name="connsiteY1" fmla="*/ 0 h 2410433"/>
                <a:gd name="connsiteX2" fmla="*/ 1535112 w 1705680"/>
                <a:gd name="connsiteY2" fmla="*/ 0 h 2410433"/>
                <a:gd name="connsiteX3" fmla="*/ 1705680 w 1705680"/>
                <a:gd name="connsiteY3" fmla="*/ 170568 h 2410433"/>
                <a:gd name="connsiteX4" fmla="*/ 1705680 w 1705680"/>
                <a:gd name="connsiteY4" fmla="*/ 2239865 h 2410433"/>
                <a:gd name="connsiteX5" fmla="*/ 1535112 w 1705680"/>
                <a:gd name="connsiteY5" fmla="*/ 2410433 h 2410433"/>
                <a:gd name="connsiteX6" fmla="*/ 170568 w 1705680"/>
                <a:gd name="connsiteY6" fmla="*/ 2410433 h 2410433"/>
                <a:gd name="connsiteX7" fmla="*/ 0 w 1705680"/>
                <a:gd name="connsiteY7" fmla="*/ 2239865 h 2410433"/>
                <a:gd name="connsiteX8" fmla="*/ 0 w 1705680"/>
                <a:gd name="connsiteY8" fmla="*/ 170568 h 241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5680" h="2410433">
                  <a:moveTo>
                    <a:pt x="0" y="170568"/>
                  </a:moveTo>
                  <a:cubicBezTo>
                    <a:pt x="0" y="76366"/>
                    <a:pt x="76366" y="0"/>
                    <a:pt x="170568" y="0"/>
                  </a:cubicBezTo>
                  <a:lnTo>
                    <a:pt x="1535112" y="0"/>
                  </a:lnTo>
                  <a:cubicBezTo>
                    <a:pt x="1629314" y="0"/>
                    <a:pt x="1705680" y="76366"/>
                    <a:pt x="1705680" y="170568"/>
                  </a:cubicBezTo>
                  <a:lnTo>
                    <a:pt x="1705680" y="2239865"/>
                  </a:lnTo>
                  <a:cubicBezTo>
                    <a:pt x="1705680" y="2334067"/>
                    <a:pt x="1629314" y="2410433"/>
                    <a:pt x="1535112" y="2410433"/>
                  </a:cubicBezTo>
                  <a:lnTo>
                    <a:pt x="170568" y="2410433"/>
                  </a:lnTo>
                  <a:cubicBezTo>
                    <a:pt x="76366" y="2410433"/>
                    <a:pt x="0" y="2334067"/>
                    <a:pt x="0" y="2239865"/>
                  </a:cubicBezTo>
                  <a:lnTo>
                    <a:pt x="0" y="17056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8538" tIns="635060" rIns="118538" bIns="118537" numCol="1" spcCol="1270" anchor="t" anchorCtr="0">
              <a:noAutofit/>
            </a:bodyPr>
            <a:lstStyle/>
            <a:p>
              <a:pPr marL="285750" lvl="1" indent="-285750" algn="l" defTabSz="1600200">
                <a:lnSpc>
                  <a:spcPct val="90000"/>
                </a:lnSpc>
                <a:spcBef>
                  <a:spcPct val="0"/>
                </a:spcBef>
                <a:spcAft>
                  <a:spcPct val="15000"/>
                </a:spcAft>
                <a:buChar char="••"/>
              </a:pPr>
              <a:endParaRPr lang="en-US" sz="3600" kern="1200"/>
            </a:p>
            <a:p>
              <a:pPr marL="285750" lvl="1" indent="-285750" algn="l" defTabSz="1600200">
                <a:lnSpc>
                  <a:spcPct val="90000"/>
                </a:lnSpc>
                <a:spcBef>
                  <a:spcPct val="0"/>
                </a:spcBef>
                <a:spcAft>
                  <a:spcPct val="15000"/>
                </a:spcAft>
                <a:buChar char="••"/>
              </a:pPr>
              <a:endParaRPr lang="en-US" sz="3600" kern="120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057400"/>
              <a:ext cx="1644776" cy="1971047"/>
            </a:xfrm>
            <a:prstGeom prst="rect">
              <a:avLst/>
            </a:prstGeom>
          </p:spPr>
        </p:pic>
      </p:grpSp>
      <p:grpSp>
        <p:nvGrpSpPr>
          <p:cNvPr id="32" name="Group 31"/>
          <p:cNvGrpSpPr/>
          <p:nvPr/>
        </p:nvGrpSpPr>
        <p:grpSpPr>
          <a:xfrm>
            <a:off x="336208" y="1293140"/>
            <a:ext cx="1761708" cy="2466369"/>
            <a:chOff x="295692" y="1676400"/>
            <a:chExt cx="1761708" cy="2466369"/>
          </a:xfrm>
        </p:grpSpPr>
        <p:sp>
          <p:nvSpPr>
            <p:cNvPr id="19" name="Freeform 18"/>
            <p:cNvSpPr/>
            <p:nvPr/>
          </p:nvSpPr>
          <p:spPr>
            <a:xfrm>
              <a:off x="308195" y="1676400"/>
              <a:ext cx="1705680" cy="2466369"/>
            </a:xfrm>
            <a:custGeom>
              <a:avLst/>
              <a:gdLst>
                <a:gd name="connsiteX0" fmla="*/ 0 w 1705680"/>
                <a:gd name="connsiteY0" fmla="*/ 170568 h 2466369"/>
                <a:gd name="connsiteX1" fmla="*/ 170568 w 1705680"/>
                <a:gd name="connsiteY1" fmla="*/ 0 h 2466369"/>
                <a:gd name="connsiteX2" fmla="*/ 1535112 w 1705680"/>
                <a:gd name="connsiteY2" fmla="*/ 0 h 2466369"/>
                <a:gd name="connsiteX3" fmla="*/ 1705680 w 1705680"/>
                <a:gd name="connsiteY3" fmla="*/ 170568 h 2466369"/>
                <a:gd name="connsiteX4" fmla="*/ 1705680 w 1705680"/>
                <a:gd name="connsiteY4" fmla="*/ 2295801 h 2466369"/>
                <a:gd name="connsiteX5" fmla="*/ 1535112 w 1705680"/>
                <a:gd name="connsiteY5" fmla="*/ 2466369 h 2466369"/>
                <a:gd name="connsiteX6" fmla="*/ 170568 w 1705680"/>
                <a:gd name="connsiteY6" fmla="*/ 2466369 h 2466369"/>
                <a:gd name="connsiteX7" fmla="*/ 0 w 1705680"/>
                <a:gd name="connsiteY7" fmla="*/ 2295801 h 2466369"/>
                <a:gd name="connsiteX8" fmla="*/ 0 w 1705680"/>
                <a:gd name="connsiteY8" fmla="*/ 170568 h 246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5680" h="2466369">
                  <a:moveTo>
                    <a:pt x="0" y="170568"/>
                  </a:moveTo>
                  <a:cubicBezTo>
                    <a:pt x="0" y="76366"/>
                    <a:pt x="76366" y="0"/>
                    <a:pt x="170568" y="0"/>
                  </a:cubicBezTo>
                  <a:lnTo>
                    <a:pt x="1535112" y="0"/>
                  </a:lnTo>
                  <a:cubicBezTo>
                    <a:pt x="1629314" y="0"/>
                    <a:pt x="1705680" y="76366"/>
                    <a:pt x="1705680" y="170568"/>
                  </a:cubicBezTo>
                  <a:lnTo>
                    <a:pt x="1705680" y="2295801"/>
                  </a:lnTo>
                  <a:cubicBezTo>
                    <a:pt x="1705680" y="2390003"/>
                    <a:pt x="1629314" y="2466369"/>
                    <a:pt x="1535112" y="2466369"/>
                  </a:cubicBezTo>
                  <a:lnTo>
                    <a:pt x="170568" y="2466369"/>
                  </a:lnTo>
                  <a:cubicBezTo>
                    <a:pt x="76366" y="2466369"/>
                    <a:pt x="0" y="2390003"/>
                    <a:pt x="0" y="2295801"/>
                  </a:cubicBezTo>
                  <a:lnTo>
                    <a:pt x="0" y="17056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443" tIns="120443" rIns="120443" bIns="648951" numCol="1" spcCol="1270" anchor="t" anchorCtr="0">
              <a:noAutofit/>
            </a:bodyPr>
            <a:lstStyle/>
            <a:p>
              <a:pPr marL="285750" lvl="1" indent="-285750" algn="l" defTabSz="1644650">
                <a:lnSpc>
                  <a:spcPct val="90000"/>
                </a:lnSpc>
                <a:spcBef>
                  <a:spcPct val="0"/>
                </a:spcBef>
                <a:spcAft>
                  <a:spcPct val="15000"/>
                </a:spcAft>
                <a:buChar char="••"/>
              </a:pPr>
              <a:endParaRPr lang="en-US" sz="3700" kern="1200"/>
            </a:p>
            <a:p>
              <a:pPr marL="285750" lvl="1" indent="-285750" algn="l" defTabSz="1644650">
                <a:lnSpc>
                  <a:spcPct val="90000"/>
                </a:lnSpc>
                <a:spcBef>
                  <a:spcPct val="0"/>
                </a:spcBef>
                <a:spcAft>
                  <a:spcPct val="15000"/>
                </a:spcAft>
                <a:buChar char="••"/>
              </a:pPr>
              <a:endParaRPr lang="en-US" sz="3700" kern="120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92" y="1752600"/>
              <a:ext cx="1761708" cy="1942819"/>
            </a:xfrm>
            <a:prstGeom prst="rect">
              <a:avLst/>
            </a:prstGeom>
          </p:spPr>
        </p:pic>
      </p:grpSp>
      <p:sp>
        <p:nvSpPr>
          <p:cNvPr id="20" name="Shape 19"/>
          <p:cNvSpPr/>
          <p:nvPr/>
        </p:nvSpPr>
        <p:spPr>
          <a:xfrm rot="415051">
            <a:off x="1292082" y="2468495"/>
            <a:ext cx="1918741" cy="1918741"/>
          </a:xfrm>
          <a:prstGeom prst="leftCircularArrow">
            <a:avLst>
              <a:gd name="adj1" fmla="val 2898"/>
              <a:gd name="adj2" fmla="val 354515"/>
              <a:gd name="adj3" fmla="val 1206375"/>
              <a:gd name="adj4" fmla="val 8100838"/>
              <a:gd name="adj5" fmla="val 3381"/>
            </a:avLst>
          </a:prstGeom>
          <a:ln>
            <a:solidFill>
              <a:schemeClr val="accent1"/>
            </a:solidFill>
          </a:ln>
        </p:spPr>
        <p:style>
          <a:lnRef idx="0">
            <a:scrgbClr r="0" g="0" b="0"/>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20"/>
          <p:cNvSpPr/>
          <p:nvPr/>
        </p:nvSpPr>
        <p:spPr>
          <a:xfrm>
            <a:off x="726311" y="3350542"/>
            <a:ext cx="1516160" cy="602926"/>
          </a:xfrm>
          <a:custGeom>
            <a:avLst/>
            <a:gdLst>
              <a:gd name="connsiteX0" fmla="*/ 0 w 1516160"/>
              <a:gd name="connsiteY0" fmla="*/ 60293 h 602926"/>
              <a:gd name="connsiteX1" fmla="*/ 60293 w 1516160"/>
              <a:gd name="connsiteY1" fmla="*/ 0 h 602926"/>
              <a:gd name="connsiteX2" fmla="*/ 1455867 w 1516160"/>
              <a:gd name="connsiteY2" fmla="*/ 0 h 602926"/>
              <a:gd name="connsiteX3" fmla="*/ 1516160 w 1516160"/>
              <a:gd name="connsiteY3" fmla="*/ 60293 h 602926"/>
              <a:gd name="connsiteX4" fmla="*/ 1516160 w 1516160"/>
              <a:gd name="connsiteY4" fmla="*/ 542633 h 602926"/>
              <a:gd name="connsiteX5" fmla="*/ 1455867 w 1516160"/>
              <a:gd name="connsiteY5" fmla="*/ 602926 h 602926"/>
              <a:gd name="connsiteX6" fmla="*/ 60293 w 1516160"/>
              <a:gd name="connsiteY6" fmla="*/ 602926 h 602926"/>
              <a:gd name="connsiteX7" fmla="*/ 0 w 1516160"/>
              <a:gd name="connsiteY7" fmla="*/ 542633 h 602926"/>
              <a:gd name="connsiteX8" fmla="*/ 0 w 1516160"/>
              <a:gd name="connsiteY8" fmla="*/ 60293 h 60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6160" h="602926">
                <a:moveTo>
                  <a:pt x="0" y="60293"/>
                </a:moveTo>
                <a:cubicBezTo>
                  <a:pt x="0" y="26994"/>
                  <a:pt x="26994" y="0"/>
                  <a:pt x="60293" y="0"/>
                </a:cubicBezTo>
                <a:lnTo>
                  <a:pt x="1455867" y="0"/>
                </a:lnTo>
                <a:cubicBezTo>
                  <a:pt x="1489166" y="0"/>
                  <a:pt x="1516160" y="26994"/>
                  <a:pt x="1516160" y="60293"/>
                </a:cubicBezTo>
                <a:lnTo>
                  <a:pt x="1516160" y="542633"/>
                </a:lnTo>
                <a:cubicBezTo>
                  <a:pt x="1516160" y="575932"/>
                  <a:pt x="1489166" y="602926"/>
                  <a:pt x="1455867" y="602926"/>
                </a:cubicBezTo>
                <a:lnTo>
                  <a:pt x="60293" y="602926"/>
                </a:lnTo>
                <a:cubicBezTo>
                  <a:pt x="26994" y="602926"/>
                  <a:pt x="0" y="575932"/>
                  <a:pt x="0" y="542633"/>
                </a:cubicBezTo>
                <a:lnTo>
                  <a:pt x="0" y="602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044" tIns="39249" rIns="50044" bIns="39249" numCol="1" spcCol="1270" anchor="ctr" anchorCtr="0">
            <a:noAutofit/>
          </a:bodyPr>
          <a:lstStyle/>
          <a:p>
            <a:pPr lvl="0" algn="ctr" defTabSz="755650">
              <a:lnSpc>
                <a:spcPct val="90000"/>
              </a:lnSpc>
              <a:spcBef>
                <a:spcPct val="0"/>
              </a:spcBef>
              <a:spcAft>
                <a:spcPct val="35000"/>
              </a:spcAft>
            </a:pPr>
            <a:r>
              <a:rPr lang="en-US" sz="1700" kern="1200"/>
              <a:t>Loại tag</a:t>
            </a:r>
          </a:p>
        </p:txBody>
      </p:sp>
      <p:sp>
        <p:nvSpPr>
          <p:cNvPr id="23" name="Circular Arrow 22"/>
          <p:cNvSpPr/>
          <p:nvPr/>
        </p:nvSpPr>
        <p:spPr>
          <a:xfrm rot="509129">
            <a:off x="3582765" y="826049"/>
            <a:ext cx="2086414" cy="2086414"/>
          </a:xfrm>
          <a:prstGeom prst="circularArrow">
            <a:avLst>
              <a:gd name="adj1" fmla="val 2665"/>
              <a:gd name="adj2" fmla="val 324255"/>
              <a:gd name="adj3" fmla="val 20430357"/>
              <a:gd name="adj4" fmla="val 13505634"/>
              <a:gd name="adj5" fmla="val 3109"/>
            </a:avLst>
          </a:prstGeom>
          <a:ln>
            <a:solidFill>
              <a:schemeClr val="accent1"/>
            </a:solidFill>
          </a:ln>
        </p:spPr>
        <p:style>
          <a:lnRef idx="0">
            <a:scrgbClr r="0" g="0" b="0"/>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Freeform 23"/>
          <p:cNvSpPr/>
          <p:nvPr/>
        </p:nvSpPr>
        <p:spPr>
          <a:xfrm>
            <a:off x="2936119" y="1064543"/>
            <a:ext cx="1516160" cy="602926"/>
          </a:xfrm>
          <a:custGeom>
            <a:avLst/>
            <a:gdLst>
              <a:gd name="connsiteX0" fmla="*/ 0 w 1516160"/>
              <a:gd name="connsiteY0" fmla="*/ 60293 h 602926"/>
              <a:gd name="connsiteX1" fmla="*/ 60293 w 1516160"/>
              <a:gd name="connsiteY1" fmla="*/ 0 h 602926"/>
              <a:gd name="connsiteX2" fmla="*/ 1455867 w 1516160"/>
              <a:gd name="connsiteY2" fmla="*/ 0 h 602926"/>
              <a:gd name="connsiteX3" fmla="*/ 1516160 w 1516160"/>
              <a:gd name="connsiteY3" fmla="*/ 60293 h 602926"/>
              <a:gd name="connsiteX4" fmla="*/ 1516160 w 1516160"/>
              <a:gd name="connsiteY4" fmla="*/ 542633 h 602926"/>
              <a:gd name="connsiteX5" fmla="*/ 1455867 w 1516160"/>
              <a:gd name="connsiteY5" fmla="*/ 602926 h 602926"/>
              <a:gd name="connsiteX6" fmla="*/ 60293 w 1516160"/>
              <a:gd name="connsiteY6" fmla="*/ 602926 h 602926"/>
              <a:gd name="connsiteX7" fmla="*/ 0 w 1516160"/>
              <a:gd name="connsiteY7" fmla="*/ 542633 h 602926"/>
              <a:gd name="connsiteX8" fmla="*/ 0 w 1516160"/>
              <a:gd name="connsiteY8" fmla="*/ 60293 h 60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6160" h="602926">
                <a:moveTo>
                  <a:pt x="0" y="60293"/>
                </a:moveTo>
                <a:cubicBezTo>
                  <a:pt x="0" y="26994"/>
                  <a:pt x="26994" y="0"/>
                  <a:pt x="60293" y="0"/>
                </a:cubicBezTo>
                <a:lnTo>
                  <a:pt x="1455867" y="0"/>
                </a:lnTo>
                <a:cubicBezTo>
                  <a:pt x="1489166" y="0"/>
                  <a:pt x="1516160" y="26994"/>
                  <a:pt x="1516160" y="60293"/>
                </a:cubicBezTo>
                <a:lnTo>
                  <a:pt x="1516160" y="542633"/>
                </a:lnTo>
                <a:cubicBezTo>
                  <a:pt x="1516160" y="575932"/>
                  <a:pt x="1489166" y="602926"/>
                  <a:pt x="1455867" y="602926"/>
                </a:cubicBezTo>
                <a:lnTo>
                  <a:pt x="60293" y="602926"/>
                </a:lnTo>
                <a:cubicBezTo>
                  <a:pt x="26994" y="602926"/>
                  <a:pt x="0" y="575932"/>
                  <a:pt x="0" y="542633"/>
                </a:cubicBezTo>
                <a:lnTo>
                  <a:pt x="0" y="602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044" tIns="39249" rIns="50044" bIns="39249" numCol="1" spcCol="1270" anchor="ctr" anchorCtr="0">
            <a:noAutofit/>
          </a:bodyPr>
          <a:lstStyle/>
          <a:p>
            <a:pPr lvl="0" algn="ctr" defTabSz="755650">
              <a:lnSpc>
                <a:spcPct val="90000"/>
              </a:lnSpc>
              <a:spcBef>
                <a:spcPct val="0"/>
              </a:spcBef>
              <a:spcAft>
                <a:spcPct val="35000"/>
              </a:spcAft>
            </a:pPr>
            <a:r>
              <a:rPr lang="en-US" sz="1700" kern="1200"/>
              <a:t>Tokenizer</a:t>
            </a:r>
          </a:p>
        </p:txBody>
      </p:sp>
      <p:sp>
        <p:nvSpPr>
          <p:cNvPr id="25" name="Freeform 24"/>
          <p:cNvSpPr/>
          <p:nvPr/>
        </p:nvSpPr>
        <p:spPr>
          <a:xfrm>
            <a:off x="4668717" y="1822910"/>
            <a:ext cx="1705680" cy="1406829"/>
          </a:xfrm>
          <a:custGeom>
            <a:avLst/>
            <a:gdLst>
              <a:gd name="connsiteX0" fmla="*/ 0 w 1705680"/>
              <a:gd name="connsiteY0" fmla="*/ 140683 h 1406829"/>
              <a:gd name="connsiteX1" fmla="*/ 140683 w 1705680"/>
              <a:gd name="connsiteY1" fmla="*/ 0 h 1406829"/>
              <a:gd name="connsiteX2" fmla="*/ 1564997 w 1705680"/>
              <a:gd name="connsiteY2" fmla="*/ 0 h 1406829"/>
              <a:gd name="connsiteX3" fmla="*/ 1705680 w 1705680"/>
              <a:gd name="connsiteY3" fmla="*/ 140683 h 1406829"/>
              <a:gd name="connsiteX4" fmla="*/ 1705680 w 1705680"/>
              <a:gd name="connsiteY4" fmla="*/ 1266146 h 1406829"/>
              <a:gd name="connsiteX5" fmla="*/ 1564997 w 1705680"/>
              <a:gd name="connsiteY5" fmla="*/ 1406829 h 1406829"/>
              <a:gd name="connsiteX6" fmla="*/ 140683 w 1705680"/>
              <a:gd name="connsiteY6" fmla="*/ 1406829 h 1406829"/>
              <a:gd name="connsiteX7" fmla="*/ 0 w 1705680"/>
              <a:gd name="connsiteY7" fmla="*/ 1266146 h 1406829"/>
              <a:gd name="connsiteX8" fmla="*/ 0 w 1705680"/>
              <a:gd name="connsiteY8" fmla="*/ 140683 h 14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5680" h="1406829">
                <a:moveTo>
                  <a:pt x="0" y="140683"/>
                </a:moveTo>
                <a:cubicBezTo>
                  <a:pt x="0" y="62986"/>
                  <a:pt x="62986" y="0"/>
                  <a:pt x="140683" y="0"/>
                </a:cubicBezTo>
                <a:lnTo>
                  <a:pt x="1564997" y="0"/>
                </a:lnTo>
                <a:cubicBezTo>
                  <a:pt x="1642694" y="0"/>
                  <a:pt x="1705680" y="62986"/>
                  <a:pt x="1705680" y="140683"/>
                </a:cubicBezTo>
                <a:lnTo>
                  <a:pt x="1705680" y="1266146"/>
                </a:lnTo>
                <a:cubicBezTo>
                  <a:pt x="1705680" y="1343843"/>
                  <a:pt x="1642694" y="1406829"/>
                  <a:pt x="1564997" y="1406829"/>
                </a:cubicBezTo>
                <a:lnTo>
                  <a:pt x="140683" y="1406829"/>
                </a:lnTo>
                <a:cubicBezTo>
                  <a:pt x="62986" y="1406829"/>
                  <a:pt x="0" y="1343843"/>
                  <a:pt x="0" y="1266146"/>
                </a:cubicBezTo>
                <a:lnTo>
                  <a:pt x="0" y="1406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860" tIns="102860" rIns="102860" bIns="404323" numCol="1" spcCol="1270" anchor="t" anchorCtr="0">
            <a:noAutofit/>
          </a:bodyPr>
          <a:lstStyle/>
          <a:p>
            <a:pPr marL="0" lvl="1" algn="l" defTabSz="1066800">
              <a:lnSpc>
                <a:spcPct val="90000"/>
              </a:lnSpc>
              <a:spcBef>
                <a:spcPct val="0"/>
              </a:spcBef>
              <a:spcAft>
                <a:spcPct val="15000"/>
              </a:spcAft>
            </a:pPr>
            <a:r>
              <a:rPr lang="en-US" sz="2400" kern="1200"/>
              <a:t>Danh sách từ</a:t>
            </a:r>
          </a:p>
        </p:txBody>
      </p:sp>
      <p:sp>
        <p:nvSpPr>
          <p:cNvPr id="26" name="Shape 25"/>
          <p:cNvSpPr/>
          <p:nvPr/>
        </p:nvSpPr>
        <p:spPr>
          <a:xfrm rot="276320">
            <a:off x="5634053" y="2179757"/>
            <a:ext cx="1852577" cy="1852577"/>
          </a:xfrm>
          <a:prstGeom prst="leftCircularArrow">
            <a:avLst>
              <a:gd name="adj1" fmla="val 3002"/>
              <a:gd name="adj2" fmla="val 368070"/>
              <a:gd name="adj3" fmla="val 2155037"/>
              <a:gd name="adj4" fmla="val 9035946"/>
              <a:gd name="adj5" fmla="val 3502"/>
            </a:avLst>
          </a:prstGeom>
          <a:ln>
            <a:solidFill>
              <a:schemeClr val="accent1"/>
            </a:solidFill>
          </a:ln>
        </p:spPr>
        <p:style>
          <a:lnRef idx="0">
            <a:scrgbClr r="0" g="0" b="0"/>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Freeform 26"/>
          <p:cNvSpPr/>
          <p:nvPr/>
        </p:nvSpPr>
        <p:spPr>
          <a:xfrm>
            <a:off x="5047757" y="2928276"/>
            <a:ext cx="1516160" cy="602926"/>
          </a:xfrm>
          <a:custGeom>
            <a:avLst/>
            <a:gdLst>
              <a:gd name="connsiteX0" fmla="*/ 0 w 1516160"/>
              <a:gd name="connsiteY0" fmla="*/ 60293 h 602926"/>
              <a:gd name="connsiteX1" fmla="*/ 60293 w 1516160"/>
              <a:gd name="connsiteY1" fmla="*/ 0 h 602926"/>
              <a:gd name="connsiteX2" fmla="*/ 1455867 w 1516160"/>
              <a:gd name="connsiteY2" fmla="*/ 0 h 602926"/>
              <a:gd name="connsiteX3" fmla="*/ 1516160 w 1516160"/>
              <a:gd name="connsiteY3" fmla="*/ 60293 h 602926"/>
              <a:gd name="connsiteX4" fmla="*/ 1516160 w 1516160"/>
              <a:gd name="connsiteY4" fmla="*/ 542633 h 602926"/>
              <a:gd name="connsiteX5" fmla="*/ 1455867 w 1516160"/>
              <a:gd name="connsiteY5" fmla="*/ 602926 h 602926"/>
              <a:gd name="connsiteX6" fmla="*/ 60293 w 1516160"/>
              <a:gd name="connsiteY6" fmla="*/ 602926 h 602926"/>
              <a:gd name="connsiteX7" fmla="*/ 0 w 1516160"/>
              <a:gd name="connsiteY7" fmla="*/ 542633 h 602926"/>
              <a:gd name="connsiteX8" fmla="*/ 0 w 1516160"/>
              <a:gd name="connsiteY8" fmla="*/ 60293 h 60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6160" h="602926">
                <a:moveTo>
                  <a:pt x="0" y="60293"/>
                </a:moveTo>
                <a:cubicBezTo>
                  <a:pt x="0" y="26994"/>
                  <a:pt x="26994" y="0"/>
                  <a:pt x="60293" y="0"/>
                </a:cubicBezTo>
                <a:lnTo>
                  <a:pt x="1455867" y="0"/>
                </a:lnTo>
                <a:cubicBezTo>
                  <a:pt x="1489166" y="0"/>
                  <a:pt x="1516160" y="26994"/>
                  <a:pt x="1516160" y="60293"/>
                </a:cubicBezTo>
                <a:lnTo>
                  <a:pt x="1516160" y="542633"/>
                </a:lnTo>
                <a:cubicBezTo>
                  <a:pt x="1516160" y="575932"/>
                  <a:pt x="1489166" y="602926"/>
                  <a:pt x="1455867" y="602926"/>
                </a:cubicBezTo>
                <a:lnTo>
                  <a:pt x="60293" y="602926"/>
                </a:lnTo>
                <a:cubicBezTo>
                  <a:pt x="26994" y="602926"/>
                  <a:pt x="0" y="575932"/>
                  <a:pt x="0" y="542633"/>
                </a:cubicBezTo>
                <a:lnTo>
                  <a:pt x="0" y="602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044" tIns="39249" rIns="50044" bIns="39249" numCol="1" spcCol="1270" anchor="ctr" anchorCtr="0">
            <a:noAutofit/>
          </a:bodyPr>
          <a:lstStyle/>
          <a:p>
            <a:pPr lvl="0" algn="ctr" defTabSz="755650">
              <a:lnSpc>
                <a:spcPct val="90000"/>
              </a:lnSpc>
              <a:spcBef>
                <a:spcPct val="0"/>
              </a:spcBef>
              <a:spcAft>
                <a:spcPct val="35000"/>
              </a:spcAft>
            </a:pPr>
            <a:r>
              <a:rPr lang="en-US" sz="1700" kern="1200"/>
              <a:t>Loại từ dừng</a:t>
            </a:r>
          </a:p>
        </p:txBody>
      </p:sp>
      <p:sp>
        <p:nvSpPr>
          <p:cNvPr id="2" name="Title 1"/>
          <p:cNvSpPr>
            <a:spLocks noGrp="1"/>
          </p:cNvSpPr>
          <p:nvPr>
            <p:ph type="title"/>
          </p:nvPr>
        </p:nvSpPr>
        <p:spPr>
          <a:xfrm>
            <a:off x="519813" y="208943"/>
            <a:ext cx="5981013" cy="428628"/>
          </a:xfrm>
          <a:effectLst/>
        </p:spPr>
        <p:txBody>
          <a:bodyPr>
            <a:normAutofit fontScale="90000"/>
          </a:bodyPr>
          <a:lstStyle/>
          <a:p>
            <a:pPr algn="l"/>
            <a:endParaRPr lang="en-US" b="1">
              <a:solidFill>
                <a:schemeClr val="bg1"/>
              </a:solidFill>
            </a:endParaRPr>
          </a:p>
        </p:txBody>
      </p:sp>
      <p:grpSp>
        <p:nvGrpSpPr>
          <p:cNvPr id="31" name="Group 30"/>
          <p:cNvGrpSpPr/>
          <p:nvPr/>
        </p:nvGrpSpPr>
        <p:grpSpPr>
          <a:xfrm>
            <a:off x="6828720" y="1471555"/>
            <a:ext cx="1705680" cy="2109540"/>
            <a:chOff x="6788204" y="1854815"/>
            <a:chExt cx="1705680" cy="2109540"/>
          </a:xfrm>
        </p:grpSpPr>
        <p:sp>
          <p:nvSpPr>
            <p:cNvPr id="28" name="Freeform 27"/>
            <p:cNvSpPr/>
            <p:nvPr/>
          </p:nvSpPr>
          <p:spPr>
            <a:xfrm>
              <a:off x="6788204" y="1854815"/>
              <a:ext cx="1705680" cy="2109540"/>
            </a:xfrm>
            <a:custGeom>
              <a:avLst/>
              <a:gdLst>
                <a:gd name="connsiteX0" fmla="*/ 0 w 1705680"/>
                <a:gd name="connsiteY0" fmla="*/ 170568 h 2109540"/>
                <a:gd name="connsiteX1" fmla="*/ 170568 w 1705680"/>
                <a:gd name="connsiteY1" fmla="*/ 0 h 2109540"/>
                <a:gd name="connsiteX2" fmla="*/ 1535112 w 1705680"/>
                <a:gd name="connsiteY2" fmla="*/ 0 h 2109540"/>
                <a:gd name="connsiteX3" fmla="*/ 1705680 w 1705680"/>
                <a:gd name="connsiteY3" fmla="*/ 170568 h 2109540"/>
                <a:gd name="connsiteX4" fmla="*/ 1705680 w 1705680"/>
                <a:gd name="connsiteY4" fmla="*/ 1938972 h 2109540"/>
                <a:gd name="connsiteX5" fmla="*/ 1535112 w 1705680"/>
                <a:gd name="connsiteY5" fmla="*/ 2109540 h 2109540"/>
                <a:gd name="connsiteX6" fmla="*/ 170568 w 1705680"/>
                <a:gd name="connsiteY6" fmla="*/ 2109540 h 2109540"/>
                <a:gd name="connsiteX7" fmla="*/ 0 w 1705680"/>
                <a:gd name="connsiteY7" fmla="*/ 1938972 h 2109540"/>
                <a:gd name="connsiteX8" fmla="*/ 0 w 1705680"/>
                <a:gd name="connsiteY8" fmla="*/ 170568 h 21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5680" h="2109540">
                  <a:moveTo>
                    <a:pt x="0" y="170568"/>
                  </a:moveTo>
                  <a:cubicBezTo>
                    <a:pt x="0" y="76366"/>
                    <a:pt x="76366" y="0"/>
                    <a:pt x="170568" y="0"/>
                  </a:cubicBezTo>
                  <a:lnTo>
                    <a:pt x="1535112" y="0"/>
                  </a:lnTo>
                  <a:cubicBezTo>
                    <a:pt x="1629314" y="0"/>
                    <a:pt x="1705680" y="76366"/>
                    <a:pt x="1705680" y="170568"/>
                  </a:cubicBezTo>
                  <a:lnTo>
                    <a:pt x="1705680" y="1938972"/>
                  </a:lnTo>
                  <a:cubicBezTo>
                    <a:pt x="1705680" y="2033174"/>
                    <a:pt x="1629314" y="2109540"/>
                    <a:pt x="1535112" y="2109540"/>
                  </a:cubicBezTo>
                  <a:lnTo>
                    <a:pt x="170568" y="2109540"/>
                  </a:lnTo>
                  <a:cubicBezTo>
                    <a:pt x="76366" y="2109540"/>
                    <a:pt x="0" y="2033174"/>
                    <a:pt x="0" y="1938972"/>
                  </a:cubicBezTo>
                  <a:lnTo>
                    <a:pt x="0" y="17056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031" tIns="571075" rIns="119031" bIns="119031" numCol="1" spcCol="1270" anchor="t" anchorCtr="0">
              <a:noAutofit/>
            </a:bodyPr>
            <a:lstStyle/>
            <a:p>
              <a:pPr marL="0" lvl="1" algn="l" defTabSz="1066800">
                <a:lnSpc>
                  <a:spcPct val="90000"/>
                </a:lnSpc>
                <a:spcBef>
                  <a:spcPct val="0"/>
                </a:spcBef>
                <a:spcAft>
                  <a:spcPct val="15000"/>
                </a:spcAft>
              </a:pPr>
              <a:endParaRPr lang="en-US" sz="2400" kern="1200"/>
            </a:p>
          </p:txBody>
        </p:sp>
        <p:sp>
          <p:nvSpPr>
            <p:cNvPr id="30" name="TextBox 29"/>
            <p:cNvSpPr txBox="1"/>
            <p:nvPr/>
          </p:nvSpPr>
          <p:spPr>
            <a:xfrm>
              <a:off x="6893064" y="2089405"/>
              <a:ext cx="1562656" cy="1569660"/>
            </a:xfrm>
            <a:prstGeom prst="rect">
              <a:avLst/>
            </a:prstGeom>
            <a:noFill/>
          </p:spPr>
          <p:txBody>
            <a:bodyPr wrap="square" rtlCol="0" anchor="ctr" anchorCtr="0">
              <a:spAutoFit/>
            </a:bodyPr>
            <a:lstStyle/>
            <a:p>
              <a:pPr algn="ctr"/>
              <a:r>
                <a:rPr lang="en-US" sz="2400"/>
                <a:t>Danh sách từ đã được tối ưu hóa</a:t>
              </a:r>
            </a:p>
          </p:txBody>
        </p:sp>
      </p:grpSp>
      <p:sp>
        <p:nvSpPr>
          <p:cNvPr id="3" name="TextBox 2"/>
          <p:cNvSpPr txBox="1"/>
          <p:nvPr/>
        </p:nvSpPr>
        <p:spPr>
          <a:xfrm>
            <a:off x="330953" y="4521813"/>
            <a:ext cx="7664792" cy="1015663"/>
          </a:xfrm>
          <a:prstGeom prst="rect">
            <a:avLst/>
          </a:prstGeom>
          <a:noFill/>
        </p:spPr>
        <p:txBody>
          <a:bodyPr wrap="square" rtlCol="0" anchor="ctr" anchorCtr="0">
            <a:spAutoFit/>
          </a:bodyPr>
          <a:lstStyle/>
          <a:p>
            <a:pPr marL="457200" indent="-457200">
              <a:buAutoNum type="arabicPeriod"/>
            </a:pPr>
            <a:r>
              <a:rPr lang="en-US" sz="2000"/>
              <a:t>Loại bỏ thẻ trong định dạng html </a:t>
            </a:r>
            <a:r>
              <a:rPr lang="en-US" sz="2000">
                <a:sym typeface="Wingdings" panose="05000000000000000000" pitchFamily="2" charset="2"/>
              </a:rPr>
              <a:t> tin tức (.txt)</a:t>
            </a:r>
            <a:endParaRPr lang="en-US" sz="2000"/>
          </a:p>
          <a:p>
            <a:pPr marL="457200" indent="-457200">
              <a:buAutoNum type="arabicPeriod"/>
            </a:pPr>
            <a:r>
              <a:rPr lang="en-US" sz="2000"/>
              <a:t>Tách từ bằng VnTokenizer </a:t>
            </a:r>
            <a:r>
              <a:rPr lang="en-US" sz="2000">
                <a:sym typeface="Wingdings" panose="05000000000000000000" pitchFamily="2" charset="2"/>
              </a:rPr>
              <a:t> danh sách các từ.</a:t>
            </a:r>
          </a:p>
          <a:p>
            <a:pPr marL="457200" indent="-457200">
              <a:buAutoNum type="arabicPeriod"/>
            </a:pPr>
            <a:r>
              <a:rPr lang="en-US" sz="2000">
                <a:sym typeface="Wingdings" panose="05000000000000000000" pitchFamily="2" charset="2"/>
              </a:rPr>
              <a:t>Loại bỏ từ dừng (à, ừ,…)  danh sách các từ đã được tối ưu.</a:t>
            </a:r>
            <a:endParaRPr lang="en-US" sz="20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12</a:t>
            </a:fld>
            <a:r>
              <a:rPr lang="en-GB"/>
              <a:t> </a:t>
            </a:r>
            <a:endParaRPr/>
          </a:p>
        </p:txBody>
      </p:sp>
      <p:sp>
        <p:nvSpPr>
          <p:cNvPr id="29" name="Freeform 23"/>
          <p:cNvSpPr/>
          <p:nvPr/>
        </p:nvSpPr>
        <p:spPr>
          <a:xfrm>
            <a:off x="425438" y="709573"/>
            <a:ext cx="1641456" cy="602926"/>
          </a:xfrm>
          <a:custGeom>
            <a:avLst/>
            <a:gdLst>
              <a:gd name="connsiteX0" fmla="*/ 0 w 1516160"/>
              <a:gd name="connsiteY0" fmla="*/ 60293 h 602926"/>
              <a:gd name="connsiteX1" fmla="*/ 60293 w 1516160"/>
              <a:gd name="connsiteY1" fmla="*/ 0 h 602926"/>
              <a:gd name="connsiteX2" fmla="*/ 1455867 w 1516160"/>
              <a:gd name="connsiteY2" fmla="*/ 0 h 602926"/>
              <a:gd name="connsiteX3" fmla="*/ 1516160 w 1516160"/>
              <a:gd name="connsiteY3" fmla="*/ 60293 h 602926"/>
              <a:gd name="connsiteX4" fmla="*/ 1516160 w 1516160"/>
              <a:gd name="connsiteY4" fmla="*/ 542633 h 602926"/>
              <a:gd name="connsiteX5" fmla="*/ 1455867 w 1516160"/>
              <a:gd name="connsiteY5" fmla="*/ 602926 h 602926"/>
              <a:gd name="connsiteX6" fmla="*/ 60293 w 1516160"/>
              <a:gd name="connsiteY6" fmla="*/ 602926 h 602926"/>
              <a:gd name="connsiteX7" fmla="*/ 0 w 1516160"/>
              <a:gd name="connsiteY7" fmla="*/ 542633 h 602926"/>
              <a:gd name="connsiteX8" fmla="*/ 0 w 1516160"/>
              <a:gd name="connsiteY8" fmla="*/ 60293 h 60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6160" h="602926">
                <a:moveTo>
                  <a:pt x="0" y="60293"/>
                </a:moveTo>
                <a:cubicBezTo>
                  <a:pt x="0" y="26994"/>
                  <a:pt x="26994" y="0"/>
                  <a:pt x="60293" y="0"/>
                </a:cubicBezTo>
                <a:lnTo>
                  <a:pt x="1455867" y="0"/>
                </a:lnTo>
                <a:cubicBezTo>
                  <a:pt x="1489166" y="0"/>
                  <a:pt x="1516160" y="26994"/>
                  <a:pt x="1516160" y="60293"/>
                </a:cubicBezTo>
                <a:lnTo>
                  <a:pt x="1516160" y="542633"/>
                </a:lnTo>
                <a:cubicBezTo>
                  <a:pt x="1516160" y="575932"/>
                  <a:pt x="1489166" y="602926"/>
                  <a:pt x="1455867" y="602926"/>
                </a:cubicBezTo>
                <a:lnTo>
                  <a:pt x="60293" y="602926"/>
                </a:lnTo>
                <a:cubicBezTo>
                  <a:pt x="26994" y="602926"/>
                  <a:pt x="0" y="575932"/>
                  <a:pt x="0" y="542633"/>
                </a:cubicBezTo>
                <a:lnTo>
                  <a:pt x="0" y="602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044" tIns="39249" rIns="50044" bIns="39249" numCol="1" spcCol="1270" anchor="ctr" anchorCtr="0">
            <a:noAutofit/>
          </a:bodyPr>
          <a:lstStyle/>
          <a:p>
            <a:r>
              <a:rPr lang="vi-VN"/>
              <a:t>Reuters</a:t>
            </a:r>
            <a:r>
              <a:rPr lang="en-US"/>
              <a:t>/ </a:t>
            </a:r>
            <a:r>
              <a:rPr lang="vi-VN"/>
              <a:t>Bloomberg</a:t>
            </a:r>
            <a:r>
              <a:rPr lang="en-US"/>
              <a:t> …</a:t>
            </a:r>
          </a:p>
        </p:txBody>
      </p:sp>
      <p:pic>
        <p:nvPicPr>
          <p:cNvPr id="34" name="Picture 2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94795"/>
            <a:ext cx="9073982" cy="667205"/>
          </a:xfrm>
          <a:prstGeom prst="rect">
            <a:avLst/>
          </a:prstGeom>
          <a:noFill/>
          <a:ln w="9525">
            <a:noFill/>
            <a:miter lim="800000"/>
            <a:headEnd/>
            <a:tailEnd/>
          </a:ln>
        </p:spPr>
      </p:pic>
      <p:sp>
        <p:nvSpPr>
          <p:cNvPr id="35" name="Title 1"/>
          <p:cNvSpPr txBox="1">
            <a:spLocks/>
          </p:cNvSpPr>
          <p:nvPr/>
        </p:nvSpPr>
        <p:spPr>
          <a:xfrm>
            <a:off x="471357" y="216652"/>
            <a:ext cx="5981013" cy="428628"/>
          </a:xfrm>
          <a:prstGeom prst="rect">
            <a:avLst/>
          </a:prstGeom>
          <a:effectLst/>
        </p:spPr>
        <p:txBody>
          <a:bodyPr vert="horz" lIns="91440" tIns="45720" rIns="91440" bIns="45720" rtlCol="0" anchor="ctr">
            <a:normAutofit fontScale="90000" lnSpcReduction="10000"/>
          </a:bodyPr>
          <a:lstStyle>
            <a:lvl1pPr algn="l" defTabSz="914400" rtl="0" eaLnBrk="1" latinLnBrk="0" hangingPunct="1">
              <a:spcBef>
                <a:spcPct val="0"/>
              </a:spcBef>
              <a:buNone/>
              <a:defRPr lang="en-US" sz="2700" kern="1200" dirty="0">
                <a:solidFill>
                  <a:schemeClr val="bg1"/>
                </a:solidFill>
                <a:latin typeface="+mj-lt"/>
                <a:ea typeface="+mj-ea"/>
                <a:cs typeface="+mj-cs"/>
              </a:defRPr>
            </a:lvl1pPr>
          </a:lstStyle>
          <a:p>
            <a:r>
              <a:rPr lang="en-US" b="1"/>
              <a:t>Quy trình tiền xử lý văn bản</a:t>
            </a:r>
            <a:endParaRPr lang="vi-VN" b="1"/>
          </a:p>
        </p:txBody>
      </p:sp>
    </p:spTree>
    <p:extLst>
      <p:ext uri="{BB962C8B-B14F-4D97-AF65-F5344CB8AC3E}">
        <p14:creationId xmlns:p14="http://schemas.microsoft.com/office/powerpoint/2010/main" val="1365984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Phương pháp gán nhãn văn bản</a:t>
            </a:r>
            <a:endParaRPr lang="en-US" b="1">
              <a:solidFill>
                <a:schemeClr val="bg1"/>
              </a:solidFill>
            </a:endParaRPr>
          </a:p>
        </p:txBody>
      </p:sp>
      <p:sp>
        <p:nvSpPr>
          <p:cNvPr id="3" name="Flowchart: Alternate Process 2"/>
          <p:cNvSpPr/>
          <p:nvPr/>
        </p:nvSpPr>
        <p:spPr>
          <a:xfrm>
            <a:off x="519813" y="2806148"/>
            <a:ext cx="1308987" cy="1752600"/>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Danh sách từ được tối ưu hóa</a:t>
            </a:r>
          </a:p>
        </p:txBody>
      </p:sp>
      <p:sp>
        <p:nvSpPr>
          <p:cNvPr id="6" name="Flowchart: Alternate Process 5"/>
          <p:cNvSpPr/>
          <p:nvPr/>
        </p:nvSpPr>
        <p:spPr>
          <a:xfrm>
            <a:off x="2855825" y="2819400"/>
            <a:ext cx="1645093" cy="1752600"/>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Văn bản được phân lớp</a:t>
            </a:r>
          </a:p>
          <a:p>
            <a:pPr algn="ctr"/>
            <a:r>
              <a:rPr lang="en-US" sz="2000" b="1">
                <a:solidFill>
                  <a:sysClr val="windowText" lastClr="000000"/>
                </a:solidFill>
              </a:rPr>
              <a:t>1: tăng</a:t>
            </a:r>
          </a:p>
          <a:p>
            <a:pPr algn="ctr"/>
            <a:r>
              <a:rPr lang="en-US" sz="2000" b="1">
                <a:solidFill>
                  <a:sysClr val="windowText" lastClr="000000"/>
                </a:solidFill>
              </a:rPr>
              <a:t>0: giảm</a:t>
            </a:r>
          </a:p>
        </p:txBody>
      </p:sp>
      <p:sp>
        <p:nvSpPr>
          <p:cNvPr id="5" name="Flowchart: Magnetic Disk 4"/>
          <p:cNvSpPr/>
          <p:nvPr/>
        </p:nvSpPr>
        <p:spPr>
          <a:xfrm>
            <a:off x="2743200" y="1122039"/>
            <a:ext cx="1981200" cy="1150709"/>
          </a:xfrm>
          <a:prstGeom prst="flowChartMagneticDisk">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Giá chứng khoán</a:t>
            </a:r>
          </a:p>
        </p:txBody>
      </p:sp>
      <p:sp>
        <p:nvSpPr>
          <p:cNvPr id="7" name="Right Arrow 6"/>
          <p:cNvSpPr/>
          <p:nvPr/>
        </p:nvSpPr>
        <p:spPr>
          <a:xfrm>
            <a:off x="1828800" y="3491948"/>
            <a:ext cx="1027025" cy="3810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ched Right Arrow 7"/>
          <p:cNvSpPr/>
          <p:nvPr/>
        </p:nvSpPr>
        <p:spPr>
          <a:xfrm rot="5400000">
            <a:off x="3424932" y="2358133"/>
            <a:ext cx="546652" cy="375882"/>
          </a:xfrm>
          <a:prstGeom prst="notchedRight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5638800" y="2819400"/>
            <a:ext cx="2362200" cy="1752600"/>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solidFill>
                  <a:sysClr val="windowText" lastClr="000000"/>
                </a:solidFill>
              </a:rPr>
              <a:t>Đầu</a:t>
            </a:r>
            <a:r>
              <a:rPr lang="en-US" sz="2400" b="1">
                <a:solidFill>
                  <a:sysClr val="windowText" lastClr="000000"/>
                </a:solidFill>
              </a:rPr>
              <a:t> </a:t>
            </a:r>
            <a:r>
              <a:rPr lang="en-US" sz="2400" b="1" err="1">
                <a:solidFill>
                  <a:sysClr val="windowText" lastClr="000000"/>
                </a:solidFill>
              </a:rPr>
              <a:t>vào</a:t>
            </a:r>
            <a:r>
              <a:rPr lang="en-US" sz="2400" b="1">
                <a:solidFill>
                  <a:sysClr val="windowText" lastClr="000000"/>
                </a:solidFill>
              </a:rPr>
              <a:t> </a:t>
            </a:r>
          </a:p>
          <a:p>
            <a:pPr algn="ctr"/>
            <a:r>
              <a:rPr lang="en-US" sz="2400" b="1">
                <a:solidFill>
                  <a:sysClr val="windowText" lastClr="000000"/>
                </a:solidFill>
              </a:rPr>
              <a:t>mô </a:t>
            </a:r>
            <a:r>
              <a:rPr lang="en-US" sz="2400" b="1" err="1">
                <a:solidFill>
                  <a:sysClr val="windowText" lastClr="000000"/>
                </a:solidFill>
              </a:rPr>
              <a:t>hình</a:t>
            </a:r>
            <a:r>
              <a:rPr lang="en-US" sz="2400" b="1">
                <a:solidFill>
                  <a:sysClr val="windowText" lastClr="000000"/>
                </a:solidFill>
              </a:rPr>
              <a:t> </a:t>
            </a:r>
          </a:p>
          <a:p>
            <a:pPr algn="ctr"/>
            <a:r>
              <a:rPr lang="en-US" sz="2400" b="1">
                <a:solidFill>
                  <a:sysClr val="windowText" lastClr="000000"/>
                </a:solidFill>
              </a:rPr>
              <a:t>máy học</a:t>
            </a:r>
          </a:p>
        </p:txBody>
      </p:sp>
      <p:sp>
        <p:nvSpPr>
          <p:cNvPr id="9" name="Right Arrow 8"/>
          <p:cNvSpPr/>
          <p:nvPr/>
        </p:nvSpPr>
        <p:spPr>
          <a:xfrm>
            <a:off x="4500918" y="3491948"/>
            <a:ext cx="1137882" cy="3810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5029200" y="1426839"/>
            <a:ext cx="3505200" cy="669776"/>
          </a:xfrm>
          <a:prstGeom prst="wedgeRoundRectCallout">
            <a:avLst>
              <a:gd name="adj1" fmla="val -84186"/>
              <a:gd name="adj2" fmla="val 107142"/>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Giá đóng cửa – giá mở cửa</a:t>
            </a:r>
          </a:p>
        </p:txBody>
      </p:sp>
      <p:sp>
        <p:nvSpPr>
          <p:cNvPr id="19" name="Rounded Rectangular Callout 18"/>
          <p:cNvSpPr/>
          <p:nvPr/>
        </p:nvSpPr>
        <p:spPr>
          <a:xfrm>
            <a:off x="1712825" y="4871257"/>
            <a:ext cx="2286000" cy="942863"/>
          </a:xfrm>
          <a:prstGeom prst="wedgeRoundRectCallout">
            <a:avLst>
              <a:gd name="adj1" fmla="val -29466"/>
              <a:gd name="adj2" fmla="val -165648"/>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lớp dựa trên ngày ra bản tin và ngày giao dịch</a:t>
            </a:r>
          </a:p>
        </p:txBody>
      </p:sp>
      <p:sp>
        <p:nvSpPr>
          <p:cNvPr id="13" name="Slide Number Placeholder 12"/>
          <p:cNvSpPr>
            <a:spLocks noGrp="1"/>
          </p:cNvSpPr>
          <p:nvPr>
            <p:ph type="sldNum" sz="quarter" idx="12"/>
          </p:nvPr>
        </p:nvSpPr>
        <p:spPr/>
        <p:txBody>
          <a:bodyPr/>
          <a:lstStyle/>
          <a:p>
            <a:r>
              <a:rPr lang="en-US"/>
              <a:t> </a:t>
            </a:r>
            <a:fld id="{E9D682DE-70BA-412F-9A96-E15936BC1B10}" type="slidenum">
              <a:rPr lang="en-GB" smtClean="0"/>
              <a:pPr/>
              <a:t>13</a:t>
            </a:fld>
            <a:r>
              <a:rPr lang="en-GB"/>
              <a:t> </a:t>
            </a:r>
            <a:endParaRPr/>
          </a:p>
        </p:txBody>
      </p:sp>
    </p:spTree>
    <p:extLst>
      <p:ext uri="{BB962C8B-B14F-4D97-AF65-F5344CB8AC3E}">
        <p14:creationId xmlns:p14="http://schemas.microsoft.com/office/powerpoint/2010/main" val="1568145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Đề xuất mô hình máy học</a:t>
            </a:r>
            <a:endParaRPr lang="en-US" b="1">
              <a:solidFill>
                <a:schemeClr val="bg1"/>
              </a:solidFill>
            </a:endParaRPr>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14</a:t>
            </a:fld>
            <a:r>
              <a:rPr lang="en-GB"/>
              <a:t> </a:t>
            </a:r>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295400"/>
            <a:ext cx="8610600" cy="3475708"/>
          </a:xfrm>
          <a:prstGeom prst="rect">
            <a:avLst/>
          </a:prstGeom>
        </p:spPr>
      </p:pic>
      <p:sp>
        <p:nvSpPr>
          <p:cNvPr id="17" name="Rectangle 16"/>
          <p:cNvSpPr/>
          <p:nvPr/>
        </p:nvSpPr>
        <p:spPr>
          <a:xfrm>
            <a:off x="4267200" y="1752600"/>
            <a:ext cx="2743200" cy="251460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8265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6" presetClass="emph" presetSubtype="0" repeatCount="indefinite" fill="hold" grpId="1" nodeType="withEffect">
                                  <p:stCondLst>
                                    <p:cond delay="1000"/>
                                  </p:stCondLst>
                                  <p:endCondLst>
                                    <p:cond evt="onNext" delay="0">
                                      <p:tgtEl>
                                        <p:sldTgt/>
                                      </p:tgtEl>
                                    </p:cond>
                                  </p:endCondLst>
                                  <p:childTnLst>
                                    <p:animEffect transition="out" filter="fade">
                                      <p:cBhvr>
                                        <p:cTn id="8" dur="1000" tmFilter="0, 0; .2, .5; .8, .5; 1, 0"/>
                                        <p:tgtEl>
                                          <p:spTgt spid="17"/>
                                        </p:tgtEl>
                                      </p:cBhvr>
                                    </p:animEffect>
                                    <p:animScale>
                                      <p:cBhvr>
                                        <p:cTn id="9" dur="5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Mô</a:t>
            </a:r>
            <a:r>
              <a:rPr lang="en-US" b="1"/>
              <a:t> </a:t>
            </a:r>
            <a:r>
              <a:rPr lang="en-US" b="1" err="1"/>
              <a:t>hình</a:t>
            </a:r>
            <a:r>
              <a:rPr lang="en-US" b="1"/>
              <a:t> RNN</a:t>
            </a:r>
            <a:endParaRPr lang="en-US" b="1">
              <a:solidFill>
                <a:schemeClr val="bg1"/>
              </a:solidFill>
            </a:endParaRPr>
          </a:p>
        </p:txBody>
      </p:sp>
      <p:sp>
        <p:nvSpPr>
          <p:cNvPr id="14" name="Rectangle 13"/>
          <p:cNvSpPr/>
          <p:nvPr/>
        </p:nvSpPr>
        <p:spPr>
          <a:xfrm>
            <a:off x="465273" y="804416"/>
            <a:ext cx="3983783" cy="461665"/>
          </a:xfrm>
          <a:prstGeom prst="rect">
            <a:avLst/>
          </a:prstGeom>
        </p:spPr>
        <p:txBody>
          <a:bodyPr wrap="none">
            <a:spAutoFit/>
          </a:bodyPr>
          <a:lstStyle/>
          <a:p>
            <a:r>
              <a:rPr lang="en-US" sz="2400" b="1"/>
              <a:t>Recurrent Neural Network</a:t>
            </a:r>
          </a:p>
        </p:txBody>
      </p:sp>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457200" y="1353166"/>
            <a:ext cx="8264627" cy="2362667"/>
          </a:xfrm>
          <a:prstGeom prst="rect">
            <a:avLst/>
          </a:prstGeom>
        </p:spPr>
      </p:pic>
      <p:sp>
        <p:nvSpPr>
          <p:cNvPr id="16" name="Rectangle 15"/>
          <p:cNvSpPr/>
          <p:nvPr/>
        </p:nvSpPr>
        <p:spPr>
          <a:xfrm>
            <a:off x="387653" y="6158272"/>
            <a:ext cx="7765747" cy="1200329"/>
          </a:xfrm>
          <a:prstGeom prst="rect">
            <a:avLst/>
          </a:prstGeom>
        </p:spPr>
        <p:txBody>
          <a:bodyPr wrap="square">
            <a:spAutoFit/>
          </a:bodyPr>
          <a:lstStyle/>
          <a:p>
            <a:r>
              <a:rPr lang="en-US" sz="1200"/>
              <a:t>[24] Mikolov, et. (2010), “Recurrent neural network based language model”, </a:t>
            </a:r>
            <a:r>
              <a:rPr lang="en-US" sz="1200" i="1"/>
              <a:t>In Interspeech</a:t>
            </a:r>
            <a:r>
              <a:rPr lang="en-US" sz="1200"/>
              <a:t> (Vol. 2, p. 3).</a:t>
            </a:r>
          </a:p>
          <a:p>
            <a:r>
              <a:rPr lang="en-US" sz="1200"/>
              <a:t>[14] Hochreiter, S. (1998), “The vanishing gradient problem during learning recurrent neural nets and problem solutions”, </a:t>
            </a:r>
            <a:r>
              <a:rPr lang="en-US" sz="1200" i="1"/>
              <a:t>International Journal of Uncertainty, Fuzziness and Knowledge-Based Systems</a:t>
            </a:r>
            <a:r>
              <a:rPr lang="en-US" sz="1200"/>
              <a:t>, 6(02), 107-116.</a:t>
            </a:r>
          </a:p>
          <a:p>
            <a:endParaRPr lang="en-US" sz="1200"/>
          </a:p>
          <a:p>
            <a:pPr lvl="0"/>
            <a:endParaRPr lang="en-US" sz="1200"/>
          </a:p>
          <a:p>
            <a:pPr lvl="0"/>
            <a:endParaRPr lang="en-US" sz="1200"/>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15</a:t>
            </a:fld>
            <a:r>
              <a:rPr lang="en-GB"/>
              <a:t> </a:t>
            </a:r>
            <a:endParaRPr/>
          </a:p>
        </p:txBody>
      </p:sp>
      <p:sp>
        <p:nvSpPr>
          <p:cNvPr id="6" name="Rectangle 5"/>
          <p:cNvSpPr/>
          <p:nvPr/>
        </p:nvSpPr>
        <p:spPr>
          <a:xfrm>
            <a:off x="457200" y="3737724"/>
            <a:ext cx="8166987" cy="830997"/>
          </a:xfrm>
          <a:prstGeom prst="rect">
            <a:avLst/>
          </a:prstGeom>
        </p:spPr>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ea typeface="MS Mincho" panose="02020609040205080304"/>
              </a:rPr>
              <a:t>RNN là một trong những mô hình DNN được đánh giá có nhiều ưu điểm trong các tác vụ xử lý ngôn ngữ tự nhiên [24]. </a:t>
            </a:r>
            <a:endParaRPr lang="en-US" sz="2400"/>
          </a:p>
        </p:txBody>
      </p:sp>
      <p:sp>
        <p:nvSpPr>
          <p:cNvPr id="7" name="Rectangle 6"/>
          <p:cNvSpPr/>
          <p:nvPr/>
        </p:nvSpPr>
        <p:spPr>
          <a:xfrm>
            <a:off x="457200" y="4672050"/>
            <a:ext cx="8166987" cy="830997"/>
          </a:xfrm>
          <a:prstGeom prst="rect">
            <a:avLst/>
          </a:prstGeom>
        </p:spPr>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rPr>
              <a:t>[14] đã chỉ ra những khó khăn trong quá trình huấn luyện RNN và việc nắm bắt những thông tin dài hạn.</a:t>
            </a:r>
          </a:p>
        </p:txBody>
      </p:sp>
    </p:spTree>
    <p:extLst>
      <p:ext uri="{BB962C8B-B14F-4D97-AF65-F5344CB8AC3E}">
        <p14:creationId xmlns:p14="http://schemas.microsoft.com/office/powerpoint/2010/main" val="128234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Mô</a:t>
            </a:r>
            <a:r>
              <a:rPr lang="en-US" b="1"/>
              <a:t> </a:t>
            </a:r>
            <a:r>
              <a:rPr lang="en-US" b="1" err="1"/>
              <a:t>hình</a:t>
            </a:r>
            <a:r>
              <a:rPr lang="en-US" b="1"/>
              <a:t> GRU</a:t>
            </a:r>
            <a:endParaRPr lang="en-US" b="1">
              <a:solidFill>
                <a:schemeClr val="bg1"/>
              </a:solidFill>
            </a:endParaRPr>
          </a:p>
        </p:txBody>
      </p:sp>
      <p:sp>
        <p:nvSpPr>
          <p:cNvPr id="14" name="Rectangle 13"/>
          <p:cNvSpPr/>
          <p:nvPr/>
        </p:nvSpPr>
        <p:spPr>
          <a:xfrm>
            <a:off x="465273" y="804416"/>
            <a:ext cx="3280065" cy="461665"/>
          </a:xfrm>
          <a:prstGeom prst="rect">
            <a:avLst/>
          </a:prstGeom>
        </p:spPr>
        <p:txBody>
          <a:bodyPr wrap="none">
            <a:spAutoFit/>
          </a:bodyPr>
          <a:lstStyle/>
          <a:p>
            <a:r>
              <a:rPr lang="en-US" sz="2400" b="1"/>
              <a:t>Gated Recurrent Unit</a:t>
            </a: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37742" y="1247717"/>
            <a:ext cx="8296975" cy="2709004"/>
          </a:xfrm>
          <a:prstGeom prst="rect">
            <a:avLst/>
          </a:prstGeom>
        </p:spPr>
      </p:pic>
      <p:sp>
        <p:nvSpPr>
          <p:cNvPr id="3" name="Rectangle 2"/>
          <p:cNvSpPr/>
          <p:nvPr/>
        </p:nvSpPr>
        <p:spPr>
          <a:xfrm>
            <a:off x="510918" y="4169189"/>
            <a:ext cx="8149058" cy="461665"/>
          </a:xfrm>
          <a:prstGeom prst="rect">
            <a:avLst/>
          </a:prstGeom>
        </p:spPr>
        <p:txBody>
          <a:bodyPr wrap="square">
            <a:spAutoFit/>
          </a:bodyPr>
          <a:lstStyle/>
          <a:p>
            <a:pPr marL="342900" indent="-342900">
              <a:buFont typeface="Arial" panose="020B0604020202020204" pitchFamily="34" charset="0"/>
              <a:buChar char="•"/>
            </a:pPr>
            <a:r>
              <a:rPr lang="en-US" sz="2400"/>
              <a:t>Mô hình GRU được đề xuất bởi [5].</a:t>
            </a:r>
            <a:endParaRPr lang="en-US" sz="36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16</a:t>
            </a:fld>
            <a:r>
              <a:rPr lang="en-GB"/>
              <a:t> </a:t>
            </a:r>
            <a:endParaRPr/>
          </a:p>
        </p:txBody>
      </p:sp>
      <p:sp>
        <p:nvSpPr>
          <p:cNvPr id="8" name="Rectangle 7"/>
          <p:cNvSpPr/>
          <p:nvPr/>
        </p:nvSpPr>
        <p:spPr>
          <a:xfrm>
            <a:off x="304800" y="6144987"/>
            <a:ext cx="7848600" cy="523220"/>
          </a:xfrm>
          <a:prstGeom prst="rect">
            <a:avLst/>
          </a:prstGeom>
        </p:spPr>
        <p:txBody>
          <a:bodyPr wrap="square">
            <a:spAutoFit/>
          </a:bodyPr>
          <a:lstStyle/>
          <a:p>
            <a:pPr marR="0" lvl="0">
              <a:spcBef>
                <a:spcPts val="0"/>
              </a:spcBef>
              <a:spcAft>
                <a:spcPts val="0"/>
              </a:spcAft>
            </a:pPr>
            <a:r>
              <a:rPr lang="en-US" sz="1400"/>
              <a:t>[5] Cho, et. (2014), “Learning phrase representations using RNN encoder-decoder for statistical machine translation”. arXiv preprint arXiv:1406.1078.</a:t>
            </a:r>
          </a:p>
        </p:txBody>
      </p:sp>
      <p:sp>
        <p:nvSpPr>
          <p:cNvPr id="9" name="Rectangle 8"/>
          <p:cNvSpPr/>
          <p:nvPr/>
        </p:nvSpPr>
        <p:spPr>
          <a:xfrm>
            <a:off x="519812" y="4802200"/>
            <a:ext cx="7404987" cy="830997"/>
          </a:xfrm>
          <a:prstGeom prst="rect">
            <a:avLst/>
          </a:prstGeom>
        </p:spPr>
        <p:txBody>
          <a:bodyPr wrap="square">
            <a:spAutoFit/>
          </a:bodyPr>
          <a:lstStyle/>
          <a:p>
            <a:pPr marL="285750" indent="-285750">
              <a:buFont typeface="Arial" panose="020B0604020202020204" pitchFamily="34" charset="0"/>
              <a:buChar char="•"/>
            </a:pPr>
            <a:r>
              <a:rPr lang="en-US" sz="2400"/>
              <a:t>Vấn đề: GRU chỉ quan tâm đến những ngữ cảnh ở bên trái từ (token) được xét.</a:t>
            </a:r>
          </a:p>
        </p:txBody>
      </p:sp>
    </p:spTree>
    <p:extLst>
      <p:ext uri="{BB962C8B-B14F-4D97-AF65-F5344CB8AC3E}">
        <p14:creationId xmlns:p14="http://schemas.microsoft.com/office/powerpoint/2010/main" val="380488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solidFill>
                  <a:schemeClr val="bg1"/>
                </a:solidFill>
              </a:rPr>
              <a:t>Đề</a:t>
            </a:r>
            <a:r>
              <a:rPr lang="en-US" b="1">
                <a:solidFill>
                  <a:schemeClr val="bg1"/>
                </a:solidFill>
              </a:rPr>
              <a:t> </a:t>
            </a:r>
            <a:r>
              <a:rPr lang="en-US" b="1" err="1">
                <a:solidFill>
                  <a:schemeClr val="bg1"/>
                </a:solidFill>
              </a:rPr>
              <a:t>xuất</a:t>
            </a:r>
            <a:r>
              <a:rPr lang="en-US" b="1">
                <a:solidFill>
                  <a:schemeClr val="bg1"/>
                </a:solidFill>
              </a:rPr>
              <a:t> </a:t>
            </a:r>
            <a:r>
              <a:rPr lang="en-US" b="1" err="1">
                <a:solidFill>
                  <a:schemeClr val="bg1"/>
                </a:solidFill>
              </a:rPr>
              <a:t>mô</a:t>
            </a:r>
            <a:r>
              <a:rPr lang="en-US" b="1">
                <a:solidFill>
                  <a:schemeClr val="bg1"/>
                </a:solidFill>
              </a:rPr>
              <a:t> </a:t>
            </a:r>
            <a:r>
              <a:rPr lang="en-US" b="1" err="1">
                <a:solidFill>
                  <a:schemeClr val="bg1"/>
                </a:solidFill>
              </a:rPr>
              <a:t>hình</a:t>
            </a:r>
            <a:r>
              <a:rPr lang="en-US" b="1">
                <a:solidFill>
                  <a:schemeClr val="bg1"/>
                </a:solidFill>
              </a:rPr>
              <a:t> GRU hai chiều</a:t>
            </a:r>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519813" y="1286104"/>
            <a:ext cx="8129580" cy="4256360"/>
          </a:xfrm>
          <a:prstGeom prst="rect">
            <a:avLst/>
          </a:prstGeom>
        </p:spPr>
      </p:pic>
      <p:sp>
        <p:nvSpPr>
          <p:cNvPr id="3" name="TextBox 2"/>
          <p:cNvSpPr txBox="1"/>
          <p:nvPr/>
        </p:nvSpPr>
        <p:spPr>
          <a:xfrm>
            <a:off x="828390" y="721480"/>
            <a:ext cx="4971234" cy="461665"/>
          </a:xfrm>
          <a:prstGeom prst="rect">
            <a:avLst/>
          </a:prstGeom>
          <a:noFill/>
        </p:spPr>
        <p:txBody>
          <a:bodyPr wrap="none" rtlCol="0" anchor="ctr" anchorCtr="0">
            <a:spAutoFit/>
          </a:bodyPr>
          <a:lstStyle/>
          <a:p>
            <a:pPr algn="ctr"/>
            <a:r>
              <a:rPr lang="en-US" sz="2400" b="1"/>
              <a:t>Bidirection Gated Recurrent Unit</a:t>
            </a:r>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17</a:t>
            </a:fld>
            <a:r>
              <a:rPr lang="en-GB"/>
              <a:t> </a:t>
            </a:r>
            <a:endParaRPr/>
          </a:p>
        </p:txBody>
      </p:sp>
      <p:sp>
        <p:nvSpPr>
          <p:cNvPr id="7" name="Rectangle 6"/>
          <p:cNvSpPr/>
          <p:nvPr/>
        </p:nvSpPr>
        <p:spPr>
          <a:xfrm>
            <a:off x="914400" y="2743200"/>
            <a:ext cx="7924800" cy="990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44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repeatCount="indefinite" fill="hold" grpId="0" nodeType="clickEffect">
                                  <p:stCondLst>
                                    <p:cond delay="0"/>
                                  </p:stCondLst>
                                  <p:endCondLst>
                                    <p:cond evt="onNext" delay="0">
                                      <p:tgtEl>
                                        <p:sldTgt/>
                                      </p:tgtEl>
                                    </p:cond>
                                  </p:endCondLst>
                                  <p:childTnLst>
                                    <p:animEffect transition="out" filter="fade">
                                      <p:cBhvr>
                                        <p:cTn id="15" dur="1000" tmFilter="0, 0; .2, .5; .8, .5; 1, 0"/>
                                        <p:tgtEl>
                                          <p:spTgt spid="7"/>
                                        </p:tgtEl>
                                      </p:cBhvr>
                                    </p:animEffect>
                                    <p:animScale>
                                      <p:cBhvr>
                                        <p:cTn id="16"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DropOut</a:t>
            </a:r>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18</a:t>
            </a:fld>
            <a:r>
              <a:rPr lang="en-GB"/>
              <a:t> </a:t>
            </a:r>
            <a:endParaRPr/>
          </a:p>
        </p:txBody>
      </p:sp>
      <p:sp>
        <p:nvSpPr>
          <p:cNvPr id="4" name="Rectangle 3"/>
          <p:cNvSpPr/>
          <p:nvPr/>
        </p:nvSpPr>
        <p:spPr>
          <a:xfrm>
            <a:off x="48456" y="895198"/>
            <a:ext cx="9372600" cy="1569660"/>
          </a:xfrm>
          <a:prstGeom prst="rect">
            <a:avLst/>
          </a:prstGeom>
        </p:spPr>
        <p:txBody>
          <a:bodyPr wrap="square">
            <a:spAutoFit/>
          </a:bodyPr>
          <a:lstStyle/>
          <a:p>
            <a:pPr marL="342900" indent="-342900">
              <a:buFont typeface="Arial" panose="020B0604020202020204" pitchFamily="34" charset="0"/>
              <a:buChar char="•"/>
            </a:pPr>
            <a:r>
              <a:rPr lang="en-US" sz="2400"/>
              <a:t>Tuy nhiên, một trong những vấn đề đau đầu đối với các nhà nghiên cứu trong lĩnh vực máy học là “overfitting”. </a:t>
            </a:r>
          </a:p>
          <a:p>
            <a:pPr marL="342900" indent="-342900">
              <a:buFont typeface="Arial" panose="020B0604020202020204" pitchFamily="34" charset="0"/>
              <a:buChar char="•"/>
            </a:pPr>
            <a:r>
              <a:rPr lang="en-US" sz="2400"/>
              <a:t>Một trong những kỹ thuật mà gần đây các nhà nghiên cứu thường ứng dụng để tránh overfitting được gọi là dropout [13].</a:t>
            </a:r>
          </a:p>
        </p:txBody>
      </p:sp>
      <p:pic>
        <p:nvPicPr>
          <p:cNvPr id="9" name="Picture 8"/>
          <p:cNvPicPr/>
          <p:nvPr/>
        </p:nvPicPr>
        <p:blipFill>
          <a:blip r:embed="rId4"/>
          <a:stretch>
            <a:fillRect/>
          </a:stretch>
        </p:blipFill>
        <p:spPr>
          <a:xfrm>
            <a:off x="938939" y="2605765"/>
            <a:ext cx="7328787" cy="2956835"/>
          </a:xfrm>
          <a:prstGeom prst="rect">
            <a:avLst/>
          </a:prstGeom>
        </p:spPr>
      </p:pic>
      <p:sp>
        <p:nvSpPr>
          <p:cNvPr id="5" name="Rectangle 4"/>
          <p:cNvSpPr/>
          <p:nvPr/>
        </p:nvSpPr>
        <p:spPr>
          <a:xfrm>
            <a:off x="203261" y="6119336"/>
            <a:ext cx="7762044" cy="738664"/>
          </a:xfrm>
          <a:prstGeom prst="rect">
            <a:avLst/>
          </a:prstGeom>
        </p:spPr>
        <p:txBody>
          <a:bodyPr wrap="square">
            <a:spAutoFit/>
          </a:bodyPr>
          <a:lstStyle/>
          <a:p>
            <a:pPr marR="0" lvl="0" algn="just">
              <a:lnSpc>
                <a:spcPct val="150000"/>
              </a:lnSpc>
              <a:spcBef>
                <a:spcPts val="0"/>
              </a:spcBef>
              <a:spcAft>
                <a:spcPts val="0"/>
              </a:spcAft>
            </a:pPr>
            <a:r>
              <a:rPr lang="en-US" sz="1400"/>
              <a:t>[13] Srivastava, et. (2014), “Dropout: a simple way to prevent neural networks from overfitting”, Journal of Machine Learning Research, 15(1), 1929-1958..</a:t>
            </a:r>
          </a:p>
        </p:txBody>
      </p:sp>
    </p:spTree>
    <p:extLst>
      <p:ext uri="{BB962C8B-B14F-4D97-AF65-F5344CB8AC3E}">
        <p14:creationId xmlns:p14="http://schemas.microsoft.com/office/powerpoint/2010/main" val="1693266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Mô hình dự báo đề xuất</a:t>
            </a:r>
            <a:endParaRPr lang="en-US" b="1">
              <a:solidFill>
                <a:schemeClr val="bg1"/>
              </a:solidFill>
            </a:endParaRPr>
          </a:p>
        </p:txBody>
      </p:sp>
      <p:pic>
        <p:nvPicPr>
          <p:cNvPr id="15" name="Picture 1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68" y="1270508"/>
            <a:ext cx="9073982" cy="3612040"/>
          </a:xfrm>
          <a:prstGeom prst="rect">
            <a:avLst/>
          </a:prstGeom>
          <a:noFill/>
          <a:ln>
            <a:noFill/>
          </a:ln>
        </p:spPr>
      </p:pic>
      <p:sp>
        <p:nvSpPr>
          <p:cNvPr id="13" name="Rectangle 12"/>
          <p:cNvSpPr/>
          <p:nvPr/>
        </p:nvSpPr>
        <p:spPr>
          <a:xfrm>
            <a:off x="3505200" y="2133600"/>
            <a:ext cx="4267200" cy="2362200"/>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19</a:t>
            </a:fld>
            <a:r>
              <a:rPr lang="en-GB"/>
              <a:t> </a:t>
            </a:r>
            <a:endParaRPr/>
          </a:p>
        </p:txBody>
      </p:sp>
    </p:spTree>
    <p:extLst>
      <p:ext uri="{BB962C8B-B14F-4D97-AF65-F5344CB8AC3E}">
        <p14:creationId xmlns:p14="http://schemas.microsoft.com/office/powerpoint/2010/main" val="4486197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rgbClr val="FF0000"/>
        </a:solidFill>
        <a:effectLst/>
      </p:bgPr>
    </p:bg>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a:xfrm>
            <a:off x="762000" y="876148"/>
            <a:ext cx="7921906" cy="5268931"/>
          </a:xfrm>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a:t>
            </a:r>
            <a:r>
              <a:rPr lang="en-US" sz="2800" err="1"/>
              <a:t>đề</a:t>
            </a:r>
            <a:endParaRPr lang="en-US" sz="2800"/>
          </a:p>
          <a:p>
            <a:pPr marL="457200" indent="-457200">
              <a:lnSpc>
                <a:spcPct val="150000"/>
              </a:lnSpc>
              <a:buAutoNum type="arabicPeriod"/>
            </a:pPr>
            <a:r>
              <a:rPr lang="en-US" sz="2800"/>
              <a:t>Các nghiên cứu có liên quan</a:t>
            </a:r>
          </a:p>
          <a:p>
            <a:pPr marL="457200" indent="-457200">
              <a:lnSpc>
                <a:spcPct val="150000"/>
              </a:lnSpc>
              <a:buFont typeface="Arial" pitchFamily="34" charset="0"/>
              <a:buAutoNum type="arabicPeriod"/>
            </a:pPr>
            <a:r>
              <a:rPr lang="en-US" sz="2800"/>
              <a:t>Mục tiêu nghiên cứu</a:t>
            </a:r>
          </a:p>
          <a:p>
            <a:pPr marL="457200" indent="-457200">
              <a:lnSpc>
                <a:spcPct val="150000"/>
              </a:lnSpc>
              <a:buAutoNum type="arabicPeriod"/>
            </a:pPr>
            <a:r>
              <a:rPr lang="en-US" sz="2800"/>
              <a:t>Phương </a:t>
            </a:r>
            <a:r>
              <a:rPr lang="en-US" sz="2800" err="1"/>
              <a:t>pháp</a:t>
            </a:r>
            <a:r>
              <a:rPr lang="en-US" sz="2800"/>
              <a:t> </a:t>
            </a:r>
            <a:r>
              <a:rPr lang="en-US" sz="2800" err="1"/>
              <a:t>thực</a:t>
            </a:r>
            <a:r>
              <a:rPr lang="en-US" sz="2800"/>
              <a:t> </a:t>
            </a:r>
            <a:r>
              <a:rPr lang="en-US" sz="2800" err="1"/>
              <a:t>hiện</a:t>
            </a:r>
            <a:endParaRPr lang="en-US" sz="2800"/>
          </a:p>
          <a:p>
            <a:pPr marL="457200" indent="-457200">
              <a:lnSpc>
                <a:spcPct val="150000"/>
              </a:lnSpc>
              <a:buAutoNum type="arabicPeriod"/>
            </a:pPr>
            <a:r>
              <a:rPr lang="en-US" sz="2800" err="1"/>
              <a:t>Kết</a:t>
            </a:r>
            <a:r>
              <a:rPr lang="en-US" sz="2800"/>
              <a:t> </a:t>
            </a:r>
            <a:r>
              <a:rPr lang="en-US" sz="2800" err="1"/>
              <a:t>quả</a:t>
            </a:r>
            <a:r>
              <a:rPr lang="en-US" sz="2800"/>
              <a:t> </a:t>
            </a:r>
            <a:r>
              <a:rPr lang="en-US" sz="2800" err="1"/>
              <a:t>thực</a:t>
            </a:r>
            <a:r>
              <a:rPr lang="en-US" sz="2800"/>
              <a:t> </a:t>
            </a:r>
            <a:r>
              <a:rPr lang="en-US" sz="2800" err="1"/>
              <a:t>nghiệm</a:t>
            </a:r>
            <a:endParaRPr lang="en-US" sz="2800"/>
          </a:p>
          <a:p>
            <a:pPr marL="457200" indent="-457200">
              <a:lnSpc>
                <a:spcPct val="150000"/>
              </a:lnSpc>
              <a:buAutoNum type="arabicPeriod"/>
            </a:pPr>
            <a:r>
              <a:rPr lang="en-US" sz="2800" err="1"/>
              <a:t>Kết</a:t>
            </a:r>
            <a:r>
              <a:rPr lang="en-US" sz="2800"/>
              <a:t> </a:t>
            </a:r>
            <a:r>
              <a:rPr lang="en-US" sz="2800" err="1"/>
              <a:t>luận</a:t>
            </a:r>
            <a:endParaRPr lang="en-US" sz="2800"/>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a:t>
            </a:fld>
            <a:r>
              <a:rPr lang="en-GB"/>
              <a:t> </a:t>
            </a: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nodeType="clickEffect">
                                  <p:stCondLst>
                                    <p:cond delay="0"/>
                                  </p:stCondLst>
                                  <p:iterate type="lt">
                                    <p:tmPct val="0"/>
                                  </p:iterate>
                                  <p:childTnLst>
                                    <p:set>
                                      <p:cBhvr override="childStyle">
                                        <p:cTn id="15" dur="3300" fill="hold"/>
                                        <p:tgtEl>
                                          <p:spTgt spid="3">
                                            <p:txEl>
                                              <p:pRg st="0" end="0"/>
                                            </p:txEl>
                                          </p:spTgt>
                                        </p:tgtEl>
                                        <p:attrNameLst>
                                          <p:attrName>style.color</p:attrName>
                                        </p:attrNameLst>
                                      </p:cBhvr>
                                      <p:to>
                                        <p:clrVal>
                                          <a:srgbClr val="D20000"/>
                                        </p:clrVal>
                                      </p:to>
                                    </p:set>
                                    <p:set>
                                      <p:cBhvr>
                                        <p:cTn id="16" dur="3300" fill="hold"/>
                                        <p:tgtEl>
                                          <p:spTgt spid="3">
                                            <p:txEl>
                                              <p:pRg st="0" end="0"/>
                                            </p:txEl>
                                          </p:spTgt>
                                        </p:tgtEl>
                                        <p:attrNameLst>
                                          <p:attrName>fillcolor</p:attrName>
                                        </p:attrNameLst>
                                      </p:cBhvr>
                                      <p:to>
                                        <p:clrVal>
                                          <a:srgbClr val="D20000"/>
                                        </p:clrVal>
                                      </p:to>
                                    </p:set>
                                    <p:set>
                                      <p:cBhvr>
                                        <p:cTn id="17" dur="33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đề</a:t>
            </a:r>
          </a:p>
          <a:p>
            <a:pPr marL="457200" indent="-457200">
              <a:lnSpc>
                <a:spcPct val="150000"/>
              </a:lnSpc>
              <a:buFont typeface="Arial" pitchFamily="34" charset="0"/>
              <a:buAutoNum type="arabicPeriod"/>
            </a:pPr>
            <a:r>
              <a:rPr lang="en-US" sz="2800"/>
              <a:t>Các h</a:t>
            </a:r>
            <a:r>
              <a:rPr lang="vi-VN" sz="2800"/>
              <a:t>ư</a:t>
            </a:r>
            <a:r>
              <a:rPr lang="en-US" sz="2800"/>
              <a:t>ớng nghiên cứu liên quan</a:t>
            </a:r>
          </a:p>
          <a:p>
            <a:pPr marL="457200" indent="-457200">
              <a:lnSpc>
                <a:spcPct val="150000"/>
              </a:lnSpc>
              <a:buAutoNum type="arabicPeriod"/>
            </a:pPr>
            <a:r>
              <a:rPr lang="en-US" sz="2800"/>
              <a:t>Mục </a:t>
            </a:r>
            <a:r>
              <a:rPr lang="en-US" sz="2800" err="1"/>
              <a:t>tiêu</a:t>
            </a:r>
            <a:r>
              <a:rPr lang="en-US" sz="2800"/>
              <a:t> </a:t>
            </a:r>
            <a:r>
              <a:rPr lang="en-US" sz="2800" err="1"/>
              <a:t>nghiên</a:t>
            </a:r>
            <a:r>
              <a:rPr lang="en-US" sz="2800"/>
              <a:t> </a:t>
            </a:r>
            <a:r>
              <a:rPr lang="en-US" sz="2800" err="1"/>
              <a:t>cứu</a:t>
            </a:r>
            <a:endParaRPr lang="en-US" sz="2800"/>
          </a:p>
          <a:p>
            <a:pPr marL="457200" indent="-457200">
              <a:lnSpc>
                <a:spcPct val="150000"/>
              </a:lnSpc>
              <a:buAutoNum type="arabicPeriod"/>
            </a:pPr>
            <a:r>
              <a:rPr lang="en-US" sz="2800"/>
              <a:t>Phương </a:t>
            </a:r>
            <a:r>
              <a:rPr lang="en-US" sz="2800" err="1"/>
              <a:t>pháp</a:t>
            </a:r>
            <a:r>
              <a:rPr lang="en-US" sz="2800"/>
              <a:t> </a:t>
            </a:r>
            <a:r>
              <a:rPr lang="en-US" sz="2800" err="1"/>
              <a:t>thực</a:t>
            </a:r>
            <a:r>
              <a:rPr lang="en-US" sz="2800"/>
              <a:t> </a:t>
            </a:r>
            <a:r>
              <a:rPr lang="en-US" sz="2800" err="1"/>
              <a:t>hiện</a:t>
            </a:r>
            <a:endParaRPr lang="en-US" sz="2800"/>
          </a:p>
          <a:p>
            <a:pPr marL="457200" indent="-457200">
              <a:lnSpc>
                <a:spcPct val="150000"/>
              </a:lnSpc>
              <a:buAutoNum type="arabicPeriod"/>
            </a:pPr>
            <a:r>
              <a:rPr lang="en-US" sz="2800" b="1" err="1">
                <a:solidFill>
                  <a:srgbClr val="FF0000"/>
                </a:solidFill>
              </a:rPr>
              <a:t>Kết</a:t>
            </a:r>
            <a:r>
              <a:rPr lang="en-US" sz="2800" b="1">
                <a:solidFill>
                  <a:srgbClr val="FF0000"/>
                </a:solidFill>
              </a:rPr>
              <a:t> </a:t>
            </a:r>
            <a:r>
              <a:rPr lang="en-US" sz="2800" b="1" err="1">
                <a:solidFill>
                  <a:srgbClr val="FF0000"/>
                </a:solidFill>
              </a:rPr>
              <a:t>quả</a:t>
            </a:r>
            <a:r>
              <a:rPr lang="en-US" sz="2800" b="1">
                <a:solidFill>
                  <a:srgbClr val="FF0000"/>
                </a:solidFill>
              </a:rPr>
              <a:t> </a:t>
            </a:r>
            <a:r>
              <a:rPr lang="en-US" sz="2800" b="1" err="1">
                <a:solidFill>
                  <a:srgbClr val="FF0000"/>
                </a:solidFill>
              </a:rPr>
              <a:t>thực</a:t>
            </a:r>
            <a:r>
              <a:rPr lang="en-US" sz="2800" b="1">
                <a:solidFill>
                  <a:srgbClr val="FF0000"/>
                </a:solidFill>
              </a:rPr>
              <a:t> </a:t>
            </a:r>
            <a:r>
              <a:rPr lang="en-US" sz="2800" b="1" err="1">
                <a:solidFill>
                  <a:srgbClr val="FF0000"/>
                </a:solidFill>
              </a:rPr>
              <a:t>nghiệm</a:t>
            </a:r>
            <a:endParaRPr lang="en-US" sz="2800" b="1">
              <a:solidFill>
                <a:srgbClr val="FF0000"/>
              </a:solidFill>
            </a:endParaRPr>
          </a:p>
          <a:p>
            <a:pPr marL="457200" indent="-457200">
              <a:lnSpc>
                <a:spcPct val="150000"/>
              </a:lnSpc>
              <a:buAutoNum type="arabicPeriod"/>
            </a:pPr>
            <a:r>
              <a:rPr lang="en-US" sz="2800" err="1"/>
              <a:t>Kết</a:t>
            </a:r>
            <a:r>
              <a:rPr lang="en-US" sz="2800"/>
              <a:t> </a:t>
            </a:r>
            <a:r>
              <a:rPr lang="en-US" sz="2800" err="1"/>
              <a:t>luận</a:t>
            </a:r>
            <a:endParaRPr lang="en-US" sz="28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20</a:t>
            </a:fld>
            <a:r>
              <a:rPr lang="en-GB"/>
              <a:t> </a:t>
            </a:r>
            <a:endParaRPr/>
          </a:p>
        </p:txBody>
      </p:sp>
    </p:spTree>
    <p:extLst>
      <p:ext uri="{BB962C8B-B14F-4D97-AF65-F5344CB8AC3E}">
        <p14:creationId xmlns:p14="http://schemas.microsoft.com/office/powerpoint/2010/main" val="2216494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a:t>
            </a:r>
            <a:r>
              <a:rPr lang="en-US" b="1" err="1"/>
              <a:t>nghiệm</a:t>
            </a:r>
            <a:r>
              <a:rPr lang="en-US" b="1"/>
              <a:t> </a:t>
            </a:r>
            <a:endParaRPr lang="en-US" b="1">
              <a:solidFill>
                <a:schemeClr val="bg1"/>
              </a:solidFill>
            </a:endParaRPr>
          </a:p>
        </p:txBody>
      </p:sp>
      <p:sp>
        <p:nvSpPr>
          <p:cNvPr id="11" name="Rectangle 10"/>
          <p:cNvSpPr/>
          <p:nvPr/>
        </p:nvSpPr>
        <p:spPr>
          <a:xfrm>
            <a:off x="280147" y="895198"/>
            <a:ext cx="8610600" cy="3847207"/>
          </a:xfrm>
          <a:prstGeom prst="rect">
            <a:avLst/>
          </a:prstGeom>
        </p:spPr>
        <p:txBody>
          <a:bodyPr wrap="square">
            <a:spAutoFit/>
          </a:bodyPr>
          <a:lstStyle/>
          <a:p>
            <a:pPr algn="just"/>
            <a:r>
              <a:rPr lang="en-US" sz="2800" b="1" i="1" err="1"/>
              <a:t>Bộ</a:t>
            </a:r>
            <a:r>
              <a:rPr lang="en-US" sz="2800" b="1" i="1"/>
              <a:t> </a:t>
            </a:r>
            <a:r>
              <a:rPr lang="en-US" sz="2800" b="1" i="1" err="1"/>
              <a:t>dữ</a:t>
            </a:r>
            <a:r>
              <a:rPr lang="en-US" sz="2800" b="1" i="1"/>
              <a:t> </a:t>
            </a:r>
            <a:r>
              <a:rPr lang="en-US" sz="2800" b="1" i="1" err="1"/>
              <a:t>liệu</a:t>
            </a:r>
            <a:r>
              <a:rPr lang="en-US" sz="2800" b="1" i="1"/>
              <a:t> </a:t>
            </a:r>
            <a:r>
              <a:rPr lang="en-US" sz="2800" b="1" i="1" err="1"/>
              <a:t>tiếng</a:t>
            </a:r>
            <a:r>
              <a:rPr lang="en-US" sz="2800" b="1" i="1"/>
              <a:t> Anh</a:t>
            </a:r>
          </a:p>
          <a:p>
            <a:pPr algn="just"/>
            <a:r>
              <a:rPr lang="en-US" sz="2400" err="1"/>
              <a:t>Bộ</a:t>
            </a:r>
            <a:r>
              <a:rPr lang="en-US" sz="2400"/>
              <a:t> </a:t>
            </a:r>
            <a:r>
              <a:rPr lang="en-US" sz="2400" err="1"/>
              <a:t>dữ</a:t>
            </a:r>
            <a:r>
              <a:rPr lang="en-US" sz="2400"/>
              <a:t> </a:t>
            </a:r>
            <a:r>
              <a:rPr lang="en-US" sz="2400" err="1"/>
              <a:t>liệu</a:t>
            </a:r>
            <a:r>
              <a:rPr lang="en-US" sz="2400"/>
              <a:t> </a:t>
            </a:r>
            <a:r>
              <a:rPr lang="en-US" sz="2400" err="1"/>
              <a:t>thực</a:t>
            </a:r>
            <a:r>
              <a:rPr lang="en-US" sz="2400"/>
              <a:t> </a:t>
            </a:r>
            <a:r>
              <a:rPr lang="en-US" sz="2400" err="1"/>
              <a:t>nghiệm</a:t>
            </a:r>
            <a:r>
              <a:rPr lang="en-US" sz="2400"/>
              <a:t> </a:t>
            </a:r>
            <a:r>
              <a:rPr lang="en-US" sz="2400" err="1"/>
              <a:t>được</a:t>
            </a:r>
            <a:r>
              <a:rPr lang="en-US" sz="2400"/>
              <a:t> </a:t>
            </a:r>
            <a:r>
              <a:rPr lang="en-US" sz="2400" err="1"/>
              <a:t>lấy</a:t>
            </a:r>
            <a:r>
              <a:rPr lang="en-US" sz="2400"/>
              <a:t> </a:t>
            </a:r>
            <a:r>
              <a:rPr lang="en-US" sz="2400" err="1"/>
              <a:t>từ</a:t>
            </a:r>
            <a:r>
              <a:rPr lang="en-US" sz="2400"/>
              <a:t> </a:t>
            </a:r>
            <a:r>
              <a:rPr lang="en-US" sz="2400" err="1"/>
              <a:t>các</a:t>
            </a:r>
            <a:r>
              <a:rPr lang="en-US" sz="2400"/>
              <a:t> </a:t>
            </a:r>
            <a:r>
              <a:rPr lang="en-US" sz="2400" err="1"/>
              <a:t>trang</a:t>
            </a:r>
            <a:r>
              <a:rPr lang="en-US" sz="2400"/>
              <a:t> tin </a:t>
            </a:r>
            <a:r>
              <a:rPr lang="vi-VN" sz="2400"/>
              <a:t>Reuters </a:t>
            </a:r>
            <a:r>
              <a:rPr lang="en-US" sz="2400" err="1"/>
              <a:t>và</a:t>
            </a:r>
            <a:r>
              <a:rPr lang="vi-VN" sz="2400"/>
              <a:t> Bloomberg</a:t>
            </a:r>
            <a:r>
              <a:rPr lang="en-US" sz="2400"/>
              <a:t> (</a:t>
            </a:r>
            <a:r>
              <a:rPr lang="en-US" sz="2400" err="1"/>
              <a:t>tháng</a:t>
            </a:r>
            <a:r>
              <a:rPr lang="en-US" sz="2400"/>
              <a:t> 10 </a:t>
            </a:r>
            <a:r>
              <a:rPr lang="en-US" sz="2400" err="1"/>
              <a:t>năm</a:t>
            </a:r>
            <a:r>
              <a:rPr lang="en-US" sz="2400"/>
              <a:t> </a:t>
            </a:r>
            <a:r>
              <a:rPr lang="vi-VN" sz="2400"/>
              <a:t>2006 </a:t>
            </a:r>
            <a:r>
              <a:rPr lang="en-US" sz="2400" err="1"/>
              <a:t>đến</a:t>
            </a:r>
            <a:r>
              <a:rPr lang="en-US" sz="2400"/>
              <a:t> </a:t>
            </a:r>
            <a:r>
              <a:rPr lang="en-US" sz="2400" err="1"/>
              <a:t>tháng</a:t>
            </a:r>
            <a:r>
              <a:rPr lang="en-US" sz="2400"/>
              <a:t> 11 </a:t>
            </a:r>
            <a:r>
              <a:rPr lang="en-US" sz="2400" err="1"/>
              <a:t>năm</a:t>
            </a:r>
            <a:r>
              <a:rPr lang="en-US" sz="2400"/>
              <a:t> 2013) [7]. Số l</a:t>
            </a:r>
            <a:r>
              <a:rPr lang="vi-VN" sz="2400"/>
              <a:t>ư</a:t>
            </a:r>
            <a:r>
              <a:rPr lang="en-US" sz="2400"/>
              <a:t>ợng tin tài chính thực nghiệm nh</a:t>
            </a:r>
            <a:r>
              <a:rPr lang="vi-VN" sz="2400"/>
              <a:t>ư</a:t>
            </a:r>
            <a:r>
              <a:rPr lang="en-US" sz="2400"/>
              <a:t> sau:</a:t>
            </a:r>
          </a:p>
          <a:p>
            <a:pPr marL="457200" indent="-457200" algn="just">
              <a:buFontTx/>
              <a:buChar char="-"/>
            </a:pPr>
            <a:endParaRPr lang="en-US" sz="2400"/>
          </a:p>
          <a:p>
            <a:pPr marL="457200" indent="-457200" algn="just">
              <a:buFontTx/>
              <a:buChar char="-"/>
            </a:pPr>
            <a:endParaRPr lang="en-US" sz="2400"/>
          </a:p>
          <a:p>
            <a:pPr marL="457200" indent="-457200" algn="just">
              <a:buFontTx/>
              <a:buChar char="-"/>
            </a:pPr>
            <a:endParaRPr lang="en-US" sz="2400"/>
          </a:p>
          <a:p>
            <a:pPr marL="457200" indent="-457200" algn="just">
              <a:buFontTx/>
              <a:buChar char="-"/>
            </a:pPr>
            <a:endParaRPr lang="en-US" sz="2400"/>
          </a:p>
          <a:p>
            <a:pPr marL="457200" indent="-457200" algn="just">
              <a:buFontTx/>
              <a:buChar char="-"/>
            </a:pPr>
            <a:endParaRPr lang="en-US" sz="2400"/>
          </a:p>
          <a:p>
            <a:pPr marL="457200" indent="-457200" algn="just">
              <a:buFontTx/>
              <a:buChar char="-"/>
            </a:pPr>
            <a:endParaRPr lang="en-US" sz="2400"/>
          </a:p>
        </p:txBody>
      </p:sp>
      <p:graphicFrame>
        <p:nvGraphicFramePr>
          <p:cNvPr id="7" name="Table 6"/>
          <p:cNvGraphicFramePr>
            <a:graphicFrameLocks noGrp="1"/>
          </p:cNvGraphicFramePr>
          <p:nvPr>
            <p:extLst>
              <p:ext uri="{D42A27DB-BD31-4B8C-83A1-F6EECF244321}">
                <p14:modId xmlns:p14="http://schemas.microsoft.com/office/powerpoint/2010/main" val="1306654423"/>
              </p:ext>
            </p:extLst>
          </p:nvPr>
        </p:nvGraphicFramePr>
        <p:xfrm>
          <a:off x="399979" y="2856901"/>
          <a:ext cx="8370936" cy="1981200"/>
        </p:xfrm>
        <a:graphic>
          <a:graphicData uri="http://schemas.openxmlformats.org/drawingml/2006/table">
            <a:tbl>
              <a:tblPr firstRow="1" bandRow="1">
                <a:tableStyleId>{5C22544A-7EE6-4342-B048-85BDC9FD1C3A}</a:tableStyleId>
              </a:tblPr>
              <a:tblGrid>
                <a:gridCol w="2092734">
                  <a:extLst>
                    <a:ext uri="{9D8B030D-6E8A-4147-A177-3AD203B41FA5}">
                      <a16:colId xmlns:a16="http://schemas.microsoft.com/office/drawing/2014/main" val="3052527171"/>
                    </a:ext>
                  </a:extLst>
                </a:gridCol>
                <a:gridCol w="2092734">
                  <a:extLst>
                    <a:ext uri="{9D8B030D-6E8A-4147-A177-3AD203B41FA5}">
                      <a16:colId xmlns:a16="http://schemas.microsoft.com/office/drawing/2014/main" val="2505964099"/>
                    </a:ext>
                  </a:extLst>
                </a:gridCol>
                <a:gridCol w="2092734">
                  <a:extLst>
                    <a:ext uri="{9D8B030D-6E8A-4147-A177-3AD203B41FA5}">
                      <a16:colId xmlns:a16="http://schemas.microsoft.com/office/drawing/2014/main" val="43100312"/>
                    </a:ext>
                  </a:extLst>
                </a:gridCol>
                <a:gridCol w="2092734">
                  <a:extLst>
                    <a:ext uri="{9D8B030D-6E8A-4147-A177-3AD203B41FA5}">
                      <a16:colId xmlns:a16="http://schemas.microsoft.com/office/drawing/2014/main" val="2403245568"/>
                    </a:ext>
                  </a:extLst>
                </a:gridCol>
              </a:tblGrid>
              <a:tr h="660400">
                <a:tc>
                  <a:txBody>
                    <a:bodyPr/>
                    <a:lstStyle/>
                    <a:p>
                      <a:pPr algn="ctr"/>
                      <a:r>
                        <a:rPr lang="en-US" sz="2400"/>
                        <a:t>Bộ dữ liệu</a:t>
                      </a:r>
                    </a:p>
                  </a:txBody>
                  <a:tcPr/>
                </a:tc>
                <a:tc>
                  <a:txBody>
                    <a:bodyPr/>
                    <a:lstStyle/>
                    <a:p>
                      <a:pPr algn="ctr"/>
                      <a:r>
                        <a:rPr lang="en-US" sz="2400"/>
                        <a:t>Train</a:t>
                      </a:r>
                    </a:p>
                  </a:txBody>
                  <a:tcPr/>
                </a:tc>
                <a:tc>
                  <a:txBody>
                    <a:bodyPr/>
                    <a:lstStyle/>
                    <a:p>
                      <a:pPr algn="ctr"/>
                      <a:r>
                        <a:rPr lang="en-US" sz="2400"/>
                        <a:t>Test</a:t>
                      </a:r>
                    </a:p>
                  </a:txBody>
                  <a:tcPr/>
                </a:tc>
                <a:tc>
                  <a:txBody>
                    <a:bodyPr/>
                    <a:lstStyle/>
                    <a:p>
                      <a:pPr algn="ctr"/>
                      <a:r>
                        <a:rPr lang="en-US" sz="2400"/>
                        <a:t>Tổng cộng</a:t>
                      </a:r>
                    </a:p>
                  </a:txBody>
                  <a:tcPr/>
                </a:tc>
                <a:extLst>
                  <a:ext uri="{0D108BD9-81ED-4DB2-BD59-A6C34878D82A}">
                    <a16:rowId xmlns:a16="http://schemas.microsoft.com/office/drawing/2014/main" val="1966664998"/>
                  </a:ext>
                </a:extLst>
              </a:tr>
              <a:tr h="660400">
                <a:tc>
                  <a:txBody>
                    <a:bodyPr/>
                    <a:lstStyle/>
                    <a:p>
                      <a:pPr algn="ctr"/>
                      <a:r>
                        <a:rPr lang="vi-VN" sz="2400"/>
                        <a:t>Reuters</a:t>
                      </a:r>
                      <a:endParaRPr lang="en-US" sz="2400"/>
                    </a:p>
                  </a:txBody>
                  <a:tcPr/>
                </a:tc>
                <a:tc>
                  <a:txBody>
                    <a:bodyPr/>
                    <a:lstStyle/>
                    <a:p>
                      <a:pPr algn="ctr"/>
                      <a:r>
                        <a:rPr lang="en-US" sz="2400"/>
                        <a:t>44,820</a:t>
                      </a:r>
                    </a:p>
                  </a:txBody>
                  <a:tcPr/>
                </a:tc>
                <a:tc>
                  <a:txBody>
                    <a:bodyPr/>
                    <a:lstStyle/>
                    <a:p>
                      <a:pPr algn="ctr"/>
                      <a:r>
                        <a:rPr lang="en-US" sz="2400"/>
                        <a:t>44,819</a:t>
                      </a:r>
                    </a:p>
                  </a:txBody>
                  <a:tcPr/>
                </a:tc>
                <a:tc>
                  <a:txBody>
                    <a:bodyPr/>
                    <a:lstStyle/>
                    <a:p>
                      <a:pPr algn="ctr"/>
                      <a:r>
                        <a:rPr lang="en-US" sz="2400"/>
                        <a:t>89,639</a:t>
                      </a:r>
                    </a:p>
                  </a:txBody>
                  <a:tcPr/>
                </a:tc>
                <a:extLst>
                  <a:ext uri="{0D108BD9-81ED-4DB2-BD59-A6C34878D82A}">
                    <a16:rowId xmlns:a16="http://schemas.microsoft.com/office/drawing/2014/main" val="2892418998"/>
                  </a:ext>
                </a:extLst>
              </a:tr>
              <a:tr h="660400">
                <a:tc>
                  <a:txBody>
                    <a:bodyPr/>
                    <a:lstStyle/>
                    <a:p>
                      <a:pPr algn="ctr"/>
                      <a:r>
                        <a:rPr lang="vi-VN" sz="2400"/>
                        <a:t>Bloomberg</a:t>
                      </a:r>
                      <a:endParaRPr lang="en-US" sz="2400"/>
                    </a:p>
                  </a:txBody>
                  <a:tcPr/>
                </a:tc>
                <a:tc>
                  <a:txBody>
                    <a:bodyPr/>
                    <a:lstStyle/>
                    <a:p>
                      <a:pPr algn="ctr"/>
                      <a:r>
                        <a:rPr lang="en-US" sz="2400"/>
                        <a:t>191,677</a:t>
                      </a:r>
                    </a:p>
                  </a:txBody>
                  <a:tcPr/>
                </a:tc>
                <a:tc>
                  <a:txBody>
                    <a:bodyPr/>
                    <a:lstStyle/>
                    <a:p>
                      <a:pPr algn="ctr"/>
                      <a:r>
                        <a:rPr lang="en-US" sz="2400"/>
                        <a:t>191,678</a:t>
                      </a:r>
                    </a:p>
                  </a:txBody>
                  <a:tcPr/>
                </a:tc>
                <a:tc>
                  <a:txBody>
                    <a:bodyPr/>
                    <a:lstStyle/>
                    <a:p>
                      <a:pPr algn="ctr"/>
                      <a:r>
                        <a:rPr lang="en-US" sz="2400"/>
                        <a:t>383,357</a:t>
                      </a:r>
                    </a:p>
                  </a:txBody>
                  <a:tcPr/>
                </a:tc>
                <a:extLst>
                  <a:ext uri="{0D108BD9-81ED-4DB2-BD59-A6C34878D82A}">
                    <a16:rowId xmlns:a16="http://schemas.microsoft.com/office/drawing/2014/main" val="455473106"/>
                  </a:ext>
                </a:extLst>
              </a:tr>
            </a:tbl>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21</a:t>
            </a:fld>
            <a:r>
              <a:rPr lang="en-GB"/>
              <a:t> </a:t>
            </a:r>
            <a:endParaRPr/>
          </a:p>
        </p:txBody>
      </p:sp>
      <p:sp>
        <p:nvSpPr>
          <p:cNvPr id="6" name="Rectangle 5"/>
          <p:cNvSpPr/>
          <p:nvPr/>
        </p:nvSpPr>
        <p:spPr>
          <a:xfrm>
            <a:off x="280146" y="5419608"/>
            <a:ext cx="7363687" cy="646331"/>
          </a:xfrm>
          <a:prstGeom prst="rect">
            <a:avLst/>
          </a:prstGeom>
        </p:spPr>
        <p:txBody>
          <a:bodyPr wrap="square">
            <a:spAutoFit/>
          </a:bodyPr>
          <a:lstStyle/>
          <a:p>
            <a:r>
              <a:rPr lang="en-US"/>
              <a:t>[7] </a:t>
            </a:r>
            <a:r>
              <a:rPr lang="vi-VN"/>
              <a:t>Ding, </a:t>
            </a:r>
            <a:r>
              <a:rPr lang="en-US"/>
              <a:t>et.</a:t>
            </a:r>
            <a:r>
              <a:rPr lang="vi-VN"/>
              <a:t>(2014), “Using Structured Events to Predict Stock Price Movement: An Empirical Investigation”, In EMNLP (pp. 1415-1425).</a:t>
            </a:r>
            <a:endParaRPr lang="en-US"/>
          </a:p>
        </p:txBody>
      </p:sp>
    </p:spTree>
    <p:extLst>
      <p:ext uri="{BB962C8B-B14F-4D97-AF65-F5344CB8AC3E}">
        <p14:creationId xmlns:p14="http://schemas.microsoft.com/office/powerpoint/2010/main" val="3266309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1 </a:t>
            </a:r>
            <a:endParaRPr lang="en-US" b="1">
              <a:solidFill>
                <a:schemeClr val="bg1"/>
              </a:solidFill>
            </a:endParaRPr>
          </a:p>
        </p:txBody>
      </p:sp>
      <p:sp>
        <p:nvSpPr>
          <p:cNvPr id="11" name="Rectangle 10"/>
          <p:cNvSpPr/>
          <p:nvPr/>
        </p:nvSpPr>
        <p:spPr>
          <a:xfrm>
            <a:off x="280147" y="737148"/>
            <a:ext cx="8610600" cy="523220"/>
          </a:xfrm>
          <a:prstGeom prst="rect">
            <a:avLst/>
          </a:prstGeom>
        </p:spPr>
        <p:txBody>
          <a:bodyPr wrap="square">
            <a:spAutoFit/>
          </a:bodyPr>
          <a:lstStyle/>
          <a:p>
            <a:pPr algn="ctr"/>
            <a:r>
              <a:rPr lang="en-US" sz="2800" b="1"/>
              <a:t>Đánh giá tác </a:t>
            </a:r>
            <a:r>
              <a:rPr lang="en-US" sz="2800" b="1" err="1"/>
              <a:t>động</a:t>
            </a:r>
            <a:r>
              <a:rPr lang="en-US" sz="2800" b="1"/>
              <a:t> theo </a:t>
            </a:r>
            <a:r>
              <a:rPr lang="en-US" sz="2800" b="1" err="1"/>
              <a:t>thời</a:t>
            </a:r>
            <a:r>
              <a:rPr lang="en-US" sz="2800" b="1"/>
              <a:t> </a:t>
            </a:r>
            <a:r>
              <a:rPr lang="en-US" sz="2800" b="1" err="1"/>
              <a:t>gian</a:t>
            </a:r>
            <a:r>
              <a:rPr lang="en-US" sz="2800" b="1"/>
              <a:t> </a:t>
            </a:r>
          </a:p>
        </p:txBody>
      </p:sp>
      <p:graphicFrame>
        <p:nvGraphicFramePr>
          <p:cNvPr id="8" name="Chart 7"/>
          <p:cNvGraphicFramePr/>
          <p:nvPr>
            <p:extLst>
              <p:ext uri="{D42A27DB-BD31-4B8C-83A1-F6EECF244321}">
                <p14:modId xmlns:p14="http://schemas.microsoft.com/office/powerpoint/2010/main" val="4135909037"/>
              </p:ext>
            </p:extLst>
          </p:nvPr>
        </p:nvGraphicFramePr>
        <p:xfrm>
          <a:off x="519813" y="1287632"/>
          <a:ext cx="7328787" cy="4427367"/>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22</a:t>
            </a:fld>
            <a:r>
              <a:rPr lang="en-GB"/>
              <a:t> </a:t>
            </a:r>
            <a:endParaRPr/>
          </a:p>
        </p:txBody>
      </p:sp>
    </p:spTree>
    <p:extLst>
      <p:ext uri="{BB962C8B-B14F-4D97-AF65-F5344CB8AC3E}">
        <p14:creationId xmlns:p14="http://schemas.microsoft.com/office/powerpoint/2010/main" val="2013058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2 </a:t>
            </a:r>
            <a:endParaRPr lang="en-US" b="1">
              <a:solidFill>
                <a:schemeClr val="bg1"/>
              </a:solidFill>
            </a:endParaRPr>
          </a:p>
        </p:txBody>
      </p:sp>
      <p:sp>
        <p:nvSpPr>
          <p:cNvPr id="11" name="Rectangle 10"/>
          <p:cNvSpPr/>
          <p:nvPr/>
        </p:nvSpPr>
        <p:spPr>
          <a:xfrm>
            <a:off x="222996" y="876148"/>
            <a:ext cx="8610600" cy="523220"/>
          </a:xfrm>
          <a:prstGeom prst="rect">
            <a:avLst/>
          </a:prstGeom>
        </p:spPr>
        <p:txBody>
          <a:bodyPr wrap="square">
            <a:spAutoFit/>
          </a:bodyPr>
          <a:lstStyle/>
          <a:p>
            <a:pPr algn="ctr"/>
            <a:r>
              <a:rPr lang="en-US" sz="2800" b="1"/>
              <a:t>So sánh kết quả trên chỉ số chứng khoán S&amp;P500</a:t>
            </a:r>
          </a:p>
        </p:txBody>
      </p:sp>
      <p:graphicFrame>
        <p:nvGraphicFramePr>
          <p:cNvPr id="5" name="Table 4"/>
          <p:cNvGraphicFramePr>
            <a:graphicFrameLocks noGrp="1"/>
          </p:cNvGraphicFramePr>
          <p:nvPr>
            <p:extLst>
              <p:ext uri="{D42A27DB-BD31-4B8C-83A1-F6EECF244321}">
                <p14:modId xmlns:p14="http://schemas.microsoft.com/office/powerpoint/2010/main" val="4019423657"/>
              </p:ext>
            </p:extLst>
          </p:nvPr>
        </p:nvGraphicFramePr>
        <p:xfrm>
          <a:off x="242047" y="1578375"/>
          <a:ext cx="8610599" cy="3206309"/>
        </p:xfrm>
        <a:graphic>
          <a:graphicData uri="http://schemas.openxmlformats.org/drawingml/2006/table">
            <a:tbl>
              <a:tblPr firstRow="1" firstCol="1" bandRow="1">
                <a:tableStyleId>{5C22544A-7EE6-4342-B048-85BDC9FD1C3A}</a:tableStyleId>
              </a:tblPr>
              <a:tblGrid>
                <a:gridCol w="5168153">
                  <a:extLst>
                    <a:ext uri="{9D8B030D-6E8A-4147-A177-3AD203B41FA5}">
                      <a16:colId xmlns:a16="http://schemas.microsoft.com/office/drawing/2014/main" val="331615790"/>
                    </a:ext>
                  </a:extLst>
                </a:gridCol>
                <a:gridCol w="3442446">
                  <a:extLst>
                    <a:ext uri="{9D8B030D-6E8A-4147-A177-3AD203B41FA5}">
                      <a16:colId xmlns:a16="http://schemas.microsoft.com/office/drawing/2014/main" val="17159286"/>
                    </a:ext>
                  </a:extLst>
                </a:gridCol>
              </a:tblGrid>
              <a:tr h="463109">
                <a:tc>
                  <a:txBody>
                    <a:bodyPr/>
                    <a:lstStyle/>
                    <a:p>
                      <a:pPr marL="0" marR="0" indent="274320" algn="ctr">
                        <a:spcBef>
                          <a:spcPts val="0"/>
                        </a:spcBef>
                        <a:spcAft>
                          <a:spcPts val="0"/>
                        </a:spcAft>
                      </a:pPr>
                      <a:r>
                        <a:rPr lang="en-US" sz="2000">
                          <a:effectLst/>
                        </a:rPr>
                        <a:t>Mô hình</a:t>
                      </a:r>
                      <a:endParaRPr lang="en-US" sz="20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spcBef>
                          <a:spcPts val="0"/>
                        </a:spcBef>
                        <a:spcAft>
                          <a:spcPts val="0"/>
                        </a:spcAft>
                      </a:pPr>
                      <a:r>
                        <a:rPr lang="en-US" sz="2000">
                          <a:effectLst/>
                        </a:rPr>
                        <a:t>Độ chính xác</a:t>
                      </a:r>
                      <a:endParaRPr lang="en-US" sz="200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89858474"/>
                  </a:ext>
                </a:extLst>
              </a:tr>
              <a:tr h="515176">
                <a:tc>
                  <a:txBody>
                    <a:bodyPr/>
                    <a:lstStyle/>
                    <a:p>
                      <a:pPr marL="0" marR="0" indent="274320" algn="just">
                        <a:lnSpc>
                          <a:spcPct val="150000"/>
                        </a:lnSpc>
                        <a:spcBef>
                          <a:spcPts val="0"/>
                        </a:spcBef>
                        <a:spcAft>
                          <a:spcPts val="0"/>
                        </a:spcAft>
                      </a:pPr>
                      <a:r>
                        <a:rPr lang="en-US" sz="2400">
                          <a:effectLst/>
                        </a:rPr>
                        <a:t>ANN [7]</a:t>
                      </a:r>
                      <a:endParaRPr lang="en-US" sz="2400" b="0">
                        <a:solidFill>
                          <a:sysClr val="windowText" lastClr="000000"/>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400">
                          <a:effectLst/>
                        </a:rPr>
                        <a:t>55.21%</a:t>
                      </a:r>
                      <a:endParaRPr lang="en-US" sz="240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800642317"/>
                  </a:ext>
                </a:extLst>
              </a:tr>
              <a:tr h="515176">
                <a:tc>
                  <a:txBody>
                    <a:bodyPr/>
                    <a:lstStyle/>
                    <a:p>
                      <a:pPr marL="0" marR="0" indent="274320" algn="just">
                        <a:lnSpc>
                          <a:spcPct val="150000"/>
                        </a:lnSpc>
                        <a:spcBef>
                          <a:spcPts val="0"/>
                        </a:spcBef>
                        <a:spcAft>
                          <a:spcPts val="0"/>
                        </a:spcAft>
                      </a:pPr>
                      <a:r>
                        <a:rPr lang="en-US" sz="2400">
                          <a:effectLst/>
                        </a:rPr>
                        <a:t>Word Embedding+DNN [25]</a:t>
                      </a:r>
                      <a:endParaRPr lang="en-US" sz="2400" b="0">
                        <a:solidFill>
                          <a:sysClr val="windowText" lastClr="000000"/>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400">
                          <a:effectLst/>
                        </a:rPr>
                        <a:t>56.87%</a:t>
                      </a:r>
                      <a:endParaRPr lang="en-US" sz="240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2498519784"/>
                  </a:ext>
                </a:extLst>
              </a:tr>
              <a:tr h="515176">
                <a:tc>
                  <a:txBody>
                    <a:bodyPr/>
                    <a:lstStyle/>
                    <a:p>
                      <a:pPr marL="0" marR="0" indent="274320" algn="just">
                        <a:lnSpc>
                          <a:spcPct val="150000"/>
                        </a:lnSpc>
                        <a:spcBef>
                          <a:spcPts val="0"/>
                        </a:spcBef>
                        <a:spcAft>
                          <a:spcPts val="0"/>
                        </a:spcAft>
                      </a:pPr>
                      <a:r>
                        <a:rPr lang="en-US" sz="2400">
                          <a:effectLst/>
                        </a:rPr>
                        <a:t>LSTM</a:t>
                      </a:r>
                      <a:endParaRPr lang="en-US" sz="2400" b="0">
                        <a:solidFill>
                          <a:sysClr val="windowText" lastClr="000000"/>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400">
                          <a:effectLst/>
                        </a:rPr>
                        <a:t>58.12%</a:t>
                      </a:r>
                      <a:endParaRPr lang="en-US" sz="240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52338783"/>
                  </a:ext>
                </a:extLst>
              </a:tr>
              <a:tr h="515176">
                <a:tc>
                  <a:txBody>
                    <a:bodyPr/>
                    <a:lstStyle/>
                    <a:p>
                      <a:pPr marL="0" marR="0" indent="274320" algn="just">
                        <a:lnSpc>
                          <a:spcPct val="150000"/>
                        </a:lnSpc>
                        <a:spcBef>
                          <a:spcPts val="0"/>
                        </a:spcBef>
                        <a:spcAft>
                          <a:spcPts val="0"/>
                        </a:spcAft>
                      </a:pPr>
                      <a:r>
                        <a:rPr lang="en-US" sz="2400">
                          <a:effectLst/>
                        </a:rPr>
                        <a:t>GRU</a:t>
                      </a:r>
                      <a:endParaRPr lang="en-US" sz="2400" b="0">
                        <a:solidFill>
                          <a:sysClr val="windowText" lastClr="000000"/>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400">
                          <a:effectLst/>
                        </a:rPr>
                        <a:t>57.59%</a:t>
                      </a:r>
                      <a:endParaRPr lang="en-US" sz="2400">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2299005373"/>
                  </a:ext>
                </a:extLst>
              </a:tr>
              <a:tr h="515176">
                <a:tc>
                  <a:txBody>
                    <a:bodyPr/>
                    <a:lstStyle/>
                    <a:p>
                      <a:pPr marL="0" marR="0" indent="274320" algn="just">
                        <a:lnSpc>
                          <a:spcPct val="150000"/>
                        </a:lnSpc>
                        <a:spcBef>
                          <a:spcPts val="0"/>
                        </a:spcBef>
                        <a:spcAft>
                          <a:spcPts val="0"/>
                        </a:spcAft>
                      </a:pPr>
                      <a:r>
                        <a:rPr lang="en-US" sz="2400">
                          <a:effectLst/>
                        </a:rPr>
                        <a:t>BGRU</a:t>
                      </a:r>
                      <a:endParaRPr lang="en-US" sz="2400">
                        <a:solidFill>
                          <a:sysClr val="windowText" lastClr="000000"/>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400" b="1">
                          <a:effectLst/>
                        </a:rPr>
                        <a:t>60.98%</a:t>
                      </a:r>
                      <a:endParaRPr lang="en-US" sz="2400" b="1">
                        <a:effectLst/>
                        <a:latin typeface="Times New Roman" panose="020206030504050203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842839174"/>
                  </a:ext>
                </a:extLst>
              </a:tr>
            </a:tbl>
          </a:graphicData>
        </a:graphic>
      </p:graphicFrame>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23</a:t>
            </a:fld>
            <a:r>
              <a:rPr lang="en-GB"/>
              <a:t> </a:t>
            </a:r>
            <a:endParaRPr/>
          </a:p>
        </p:txBody>
      </p:sp>
      <p:sp>
        <p:nvSpPr>
          <p:cNvPr id="7" name="Rectangle 6"/>
          <p:cNvSpPr/>
          <p:nvPr/>
        </p:nvSpPr>
        <p:spPr>
          <a:xfrm>
            <a:off x="1" y="5571394"/>
            <a:ext cx="7643834" cy="1569660"/>
          </a:xfrm>
          <a:prstGeom prst="rect">
            <a:avLst/>
          </a:prstGeom>
        </p:spPr>
        <p:txBody>
          <a:bodyPr wrap="square">
            <a:spAutoFit/>
          </a:bodyPr>
          <a:lstStyle/>
          <a:p>
            <a:r>
              <a:rPr lang="en-US" sz="1600"/>
              <a:t>[7] </a:t>
            </a:r>
            <a:r>
              <a:rPr lang="vi-VN" sz="1600"/>
              <a:t>Ding, </a:t>
            </a:r>
            <a:r>
              <a:rPr lang="en-US" sz="1600"/>
              <a:t>et.</a:t>
            </a:r>
            <a:r>
              <a:rPr lang="vi-VN" sz="1600"/>
              <a:t>(2014), “Using Structured Events to Predict Stock Price Movement: An Empirical Investigation”, In EMNLP (pp. 1415-1425).</a:t>
            </a:r>
            <a:endParaRPr lang="en-US" sz="1600"/>
          </a:p>
          <a:p>
            <a:r>
              <a:rPr lang="en-US" sz="1600"/>
              <a:t>[25] Peng (2015), “Leverage financial news to predict stock price movements using word embeddings and deep neural networks”, Proceedings of NAACL-HLT 2016, pages 374–379,.</a:t>
            </a:r>
          </a:p>
          <a:p>
            <a:endParaRPr lang="en-US" sz="1600"/>
          </a:p>
        </p:txBody>
      </p:sp>
    </p:spTree>
    <p:extLst>
      <p:ext uri="{BB962C8B-B14F-4D97-AF65-F5344CB8AC3E}">
        <p14:creationId xmlns:p14="http://schemas.microsoft.com/office/powerpoint/2010/main" val="309850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a:t>
            </a:r>
            <a:r>
              <a:rPr lang="en-US" b="1" err="1"/>
              <a:t>nghiệm</a:t>
            </a:r>
            <a:r>
              <a:rPr lang="en-US" b="1"/>
              <a:t> 2</a:t>
            </a:r>
            <a:endParaRPr lang="en-US" b="1">
              <a:solidFill>
                <a:schemeClr val="bg1"/>
              </a:solidFill>
            </a:endParaRPr>
          </a:p>
        </p:txBody>
      </p:sp>
      <p:sp>
        <p:nvSpPr>
          <p:cNvPr id="11" name="Rectangle 10"/>
          <p:cNvSpPr/>
          <p:nvPr/>
        </p:nvSpPr>
        <p:spPr>
          <a:xfrm>
            <a:off x="280147" y="895198"/>
            <a:ext cx="8610600" cy="523220"/>
          </a:xfrm>
          <a:prstGeom prst="rect">
            <a:avLst/>
          </a:prstGeom>
        </p:spPr>
        <p:txBody>
          <a:bodyPr wrap="square">
            <a:spAutoFit/>
          </a:bodyPr>
          <a:lstStyle/>
          <a:p>
            <a:pPr algn="just"/>
            <a:r>
              <a:rPr lang="en-US" sz="2800" b="1"/>
              <a:t>Kết quả các độ đo</a:t>
            </a:r>
          </a:p>
        </p:txBody>
      </p:sp>
      <p:graphicFrame>
        <p:nvGraphicFramePr>
          <p:cNvPr id="8" name="Chart 7"/>
          <p:cNvGraphicFramePr/>
          <p:nvPr>
            <p:extLst>
              <p:ext uri="{D42A27DB-BD31-4B8C-83A1-F6EECF244321}">
                <p14:modId xmlns:p14="http://schemas.microsoft.com/office/powerpoint/2010/main" val="456141977"/>
              </p:ext>
            </p:extLst>
          </p:nvPr>
        </p:nvGraphicFramePr>
        <p:xfrm>
          <a:off x="519813" y="1219200"/>
          <a:ext cx="8166986" cy="4525182"/>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24</a:t>
            </a:fld>
            <a:r>
              <a:rPr lang="en-GB"/>
              <a:t> </a:t>
            </a:r>
            <a:endParaRPr/>
          </a:p>
        </p:txBody>
      </p:sp>
    </p:spTree>
    <p:extLst>
      <p:ext uri="{BB962C8B-B14F-4D97-AF65-F5344CB8AC3E}">
        <p14:creationId xmlns:p14="http://schemas.microsoft.com/office/powerpoint/2010/main" val="3007578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3 </a:t>
            </a:r>
            <a:endParaRPr lang="en-US" b="1">
              <a:solidFill>
                <a:schemeClr val="bg1"/>
              </a:solidFill>
            </a:endParaRPr>
          </a:p>
        </p:txBody>
      </p:sp>
      <p:sp>
        <p:nvSpPr>
          <p:cNvPr id="11" name="Rectangle 10"/>
          <p:cNvSpPr/>
          <p:nvPr/>
        </p:nvSpPr>
        <p:spPr>
          <a:xfrm>
            <a:off x="280147" y="895198"/>
            <a:ext cx="8610600" cy="523220"/>
          </a:xfrm>
          <a:prstGeom prst="rect">
            <a:avLst/>
          </a:prstGeom>
        </p:spPr>
        <p:txBody>
          <a:bodyPr wrap="square">
            <a:spAutoFit/>
          </a:bodyPr>
          <a:lstStyle/>
          <a:p>
            <a:pPr algn="ctr"/>
            <a:r>
              <a:rPr lang="en-US" sz="2800" b="1"/>
              <a:t>Dự báo mã chứng khoán riêng biệt</a:t>
            </a:r>
          </a:p>
        </p:txBody>
      </p:sp>
      <p:graphicFrame>
        <p:nvGraphicFramePr>
          <p:cNvPr id="6" name="Table 5"/>
          <p:cNvGraphicFramePr>
            <a:graphicFrameLocks noGrp="1"/>
          </p:cNvGraphicFramePr>
          <p:nvPr>
            <p:extLst>
              <p:ext uri="{D42A27DB-BD31-4B8C-83A1-F6EECF244321}">
                <p14:modId xmlns:p14="http://schemas.microsoft.com/office/powerpoint/2010/main" val="3956726566"/>
              </p:ext>
            </p:extLst>
          </p:nvPr>
        </p:nvGraphicFramePr>
        <p:xfrm>
          <a:off x="280147" y="1597425"/>
          <a:ext cx="8204947" cy="3505201"/>
        </p:xfrm>
        <a:graphic>
          <a:graphicData uri="http://schemas.openxmlformats.org/drawingml/2006/table">
            <a:tbl>
              <a:tblPr firstRow="1" firstCol="1" bandRow="1">
                <a:tableStyleId>{5C22544A-7EE6-4342-B048-85BDC9FD1C3A}</a:tableStyleId>
              </a:tblPr>
              <a:tblGrid>
                <a:gridCol w="2591287">
                  <a:extLst>
                    <a:ext uri="{9D8B030D-6E8A-4147-A177-3AD203B41FA5}">
                      <a16:colId xmlns:a16="http://schemas.microsoft.com/office/drawing/2014/main" val="628173001"/>
                    </a:ext>
                  </a:extLst>
                </a:gridCol>
                <a:gridCol w="2996175">
                  <a:extLst>
                    <a:ext uri="{9D8B030D-6E8A-4147-A177-3AD203B41FA5}">
                      <a16:colId xmlns:a16="http://schemas.microsoft.com/office/drawing/2014/main" val="1215721326"/>
                    </a:ext>
                  </a:extLst>
                </a:gridCol>
                <a:gridCol w="2617485">
                  <a:extLst>
                    <a:ext uri="{9D8B030D-6E8A-4147-A177-3AD203B41FA5}">
                      <a16:colId xmlns:a16="http://schemas.microsoft.com/office/drawing/2014/main" val="1969985194"/>
                    </a:ext>
                  </a:extLst>
                </a:gridCol>
              </a:tblGrid>
              <a:tr h="1247881">
                <a:tc>
                  <a:txBody>
                    <a:bodyPr/>
                    <a:lstStyle/>
                    <a:p>
                      <a:pPr marL="0" marR="0" indent="274320" algn="ctr">
                        <a:spcBef>
                          <a:spcPts val="0"/>
                        </a:spcBef>
                        <a:spcAft>
                          <a:spcPts val="0"/>
                        </a:spcAft>
                      </a:pPr>
                      <a:r>
                        <a:rPr lang="en-US" sz="2200">
                          <a:effectLst/>
                        </a:rPr>
                        <a:t>Tên công ty</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nchor="ctr"/>
                </a:tc>
                <a:tc>
                  <a:txBody>
                    <a:bodyPr/>
                    <a:lstStyle/>
                    <a:p>
                      <a:pPr marL="0" marR="0" indent="274320" algn="ctr">
                        <a:spcBef>
                          <a:spcPts val="0"/>
                        </a:spcBef>
                        <a:spcAft>
                          <a:spcPts val="0"/>
                        </a:spcAft>
                      </a:pPr>
                      <a:r>
                        <a:rPr lang="en-US" sz="2200">
                          <a:effectLst/>
                        </a:rPr>
                        <a:t>Số lượng tập tin </a:t>
                      </a:r>
                    </a:p>
                    <a:p>
                      <a:pPr marL="0" marR="0" indent="274320" algn="ctr">
                        <a:spcBef>
                          <a:spcPts val="0"/>
                        </a:spcBef>
                        <a:spcAft>
                          <a:spcPts val="0"/>
                        </a:spcAft>
                      </a:pPr>
                      <a:r>
                        <a:rPr lang="en-US" sz="2200">
                          <a:effectLst/>
                        </a:rPr>
                        <a:t>huấn luyện</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nchor="ctr"/>
                </a:tc>
                <a:tc>
                  <a:txBody>
                    <a:bodyPr/>
                    <a:lstStyle/>
                    <a:p>
                      <a:pPr marL="0" marR="0" indent="274320" algn="ctr">
                        <a:spcBef>
                          <a:spcPts val="0"/>
                        </a:spcBef>
                        <a:spcAft>
                          <a:spcPts val="0"/>
                        </a:spcAft>
                      </a:pPr>
                      <a:r>
                        <a:rPr lang="en-US" sz="2200">
                          <a:effectLst/>
                        </a:rPr>
                        <a:t>Số lượng tập tin </a:t>
                      </a:r>
                    </a:p>
                    <a:p>
                      <a:pPr marL="0" marR="0" indent="274320" algn="ctr">
                        <a:spcBef>
                          <a:spcPts val="0"/>
                        </a:spcBef>
                        <a:spcAft>
                          <a:spcPts val="0"/>
                        </a:spcAft>
                      </a:pPr>
                      <a:r>
                        <a:rPr lang="en-US" sz="2200">
                          <a:effectLst/>
                        </a:rPr>
                        <a:t>kiểm tra</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nchor="ctr"/>
                </a:tc>
                <a:extLst>
                  <a:ext uri="{0D108BD9-81ED-4DB2-BD59-A6C34878D82A}">
                    <a16:rowId xmlns:a16="http://schemas.microsoft.com/office/drawing/2014/main" val="2998642462"/>
                  </a:ext>
                </a:extLst>
              </a:tr>
              <a:tr h="739034">
                <a:tc>
                  <a:txBody>
                    <a:bodyPr/>
                    <a:lstStyle/>
                    <a:p>
                      <a:pPr marL="0" marR="0" indent="274320" algn="ctr">
                        <a:lnSpc>
                          <a:spcPct val="150000"/>
                        </a:lnSpc>
                        <a:spcBef>
                          <a:spcPts val="0"/>
                        </a:spcBef>
                        <a:spcAft>
                          <a:spcPts val="0"/>
                        </a:spcAft>
                      </a:pPr>
                      <a:r>
                        <a:rPr lang="en-US" sz="2200">
                          <a:effectLst/>
                        </a:rPr>
                        <a:t>Google Inc</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2,252</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1,124</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extLst>
                  <a:ext uri="{0D108BD9-81ED-4DB2-BD59-A6C34878D82A}">
                    <a16:rowId xmlns:a16="http://schemas.microsoft.com/office/drawing/2014/main" val="3351470067"/>
                  </a:ext>
                </a:extLst>
              </a:tr>
              <a:tr h="739034">
                <a:tc>
                  <a:txBody>
                    <a:bodyPr/>
                    <a:lstStyle/>
                    <a:p>
                      <a:pPr marL="0" marR="0" indent="274320" algn="ctr">
                        <a:lnSpc>
                          <a:spcPct val="150000"/>
                        </a:lnSpc>
                        <a:spcBef>
                          <a:spcPts val="0"/>
                        </a:spcBef>
                        <a:spcAft>
                          <a:spcPts val="0"/>
                        </a:spcAft>
                      </a:pPr>
                      <a:r>
                        <a:rPr lang="en-US" sz="2200">
                          <a:effectLst/>
                        </a:rPr>
                        <a:t>Wal-Mart</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1,484</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741</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extLst>
                  <a:ext uri="{0D108BD9-81ED-4DB2-BD59-A6C34878D82A}">
                    <a16:rowId xmlns:a16="http://schemas.microsoft.com/office/drawing/2014/main" val="1286465608"/>
                  </a:ext>
                </a:extLst>
              </a:tr>
              <a:tr h="779252">
                <a:tc>
                  <a:txBody>
                    <a:bodyPr/>
                    <a:lstStyle/>
                    <a:p>
                      <a:pPr marL="0" marR="0" indent="274320" algn="ctr">
                        <a:lnSpc>
                          <a:spcPct val="150000"/>
                        </a:lnSpc>
                        <a:spcBef>
                          <a:spcPts val="0"/>
                        </a:spcBef>
                        <a:spcAft>
                          <a:spcPts val="0"/>
                        </a:spcAft>
                      </a:pPr>
                      <a:r>
                        <a:rPr lang="en-US" sz="2200">
                          <a:effectLst/>
                        </a:rPr>
                        <a:t>Boeing</a:t>
                      </a:r>
                      <a:endParaRPr lang="en-US" sz="22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2,080</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tc>
                  <a:txBody>
                    <a:bodyPr/>
                    <a:lstStyle/>
                    <a:p>
                      <a:pPr marL="0" marR="0" indent="274320" algn="ctr">
                        <a:lnSpc>
                          <a:spcPct val="150000"/>
                        </a:lnSpc>
                        <a:spcBef>
                          <a:spcPts val="0"/>
                        </a:spcBef>
                        <a:spcAft>
                          <a:spcPts val="0"/>
                        </a:spcAft>
                      </a:pPr>
                      <a:r>
                        <a:rPr lang="en-US" sz="2800">
                          <a:effectLst/>
                        </a:rPr>
                        <a:t>1,039</a:t>
                      </a:r>
                      <a:endParaRPr lang="en-US" sz="2800">
                        <a:effectLst/>
                        <a:latin typeface="Times New Roman" panose="02020603050405020304" pitchFamily="18" charset="0"/>
                        <a:ea typeface="MS Mincho" panose="02020609040205080304"/>
                        <a:cs typeface="Times New Roman" panose="02020603050405020304" pitchFamily="18" charset="0"/>
                      </a:endParaRPr>
                    </a:p>
                  </a:txBody>
                  <a:tcPr marL="68580" marR="68580" marT="0" marB="0"/>
                </a:tc>
                <a:extLst>
                  <a:ext uri="{0D108BD9-81ED-4DB2-BD59-A6C34878D82A}">
                    <a16:rowId xmlns:a16="http://schemas.microsoft.com/office/drawing/2014/main" val="4021368075"/>
                  </a:ext>
                </a:extLst>
              </a:tr>
            </a:tbl>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25</a:t>
            </a:fld>
            <a:r>
              <a:rPr lang="en-GB"/>
              <a:t> </a:t>
            </a:r>
            <a:endParaRPr/>
          </a:p>
        </p:txBody>
      </p:sp>
    </p:spTree>
    <p:extLst>
      <p:ext uri="{BB962C8B-B14F-4D97-AF65-F5344CB8AC3E}">
        <p14:creationId xmlns:p14="http://schemas.microsoft.com/office/powerpoint/2010/main" val="546205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3 </a:t>
            </a:r>
            <a:endParaRPr lang="en-US" b="1">
              <a:solidFill>
                <a:schemeClr val="bg1"/>
              </a:solidFill>
            </a:endParaRPr>
          </a:p>
        </p:txBody>
      </p:sp>
      <p:sp>
        <p:nvSpPr>
          <p:cNvPr id="11" name="Rectangle 10"/>
          <p:cNvSpPr/>
          <p:nvPr/>
        </p:nvSpPr>
        <p:spPr>
          <a:xfrm>
            <a:off x="280147" y="736362"/>
            <a:ext cx="8610600" cy="523220"/>
          </a:xfrm>
          <a:prstGeom prst="rect">
            <a:avLst/>
          </a:prstGeom>
        </p:spPr>
        <p:txBody>
          <a:bodyPr wrap="square">
            <a:spAutoFit/>
          </a:bodyPr>
          <a:lstStyle/>
          <a:p>
            <a:pPr algn="ctr"/>
            <a:r>
              <a:rPr lang="en-US" sz="2800" b="1"/>
              <a:t>Kết quả dự báo trên mã cổ phiếu riêng biệt</a:t>
            </a:r>
          </a:p>
        </p:txBody>
      </p:sp>
      <p:graphicFrame>
        <p:nvGraphicFramePr>
          <p:cNvPr id="8" name="Chart 7"/>
          <p:cNvGraphicFramePr/>
          <p:nvPr>
            <p:extLst>
              <p:ext uri="{D42A27DB-BD31-4B8C-83A1-F6EECF244321}">
                <p14:modId xmlns:p14="http://schemas.microsoft.com/office/powerpoint/2010/main" val="92224295"/>
              </p:ext>
            </p:extLst>
          </p:nvPr>
        </p:nvGraphicFramePr>
        <p:xfrm>
          <a:off x="280147" y="1259582"/>
          <a:ext cx="8006629" cy="4737628"/>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26</a:t>
            </a:fld>
            <a:r>
              <a:rPr lang="en-GB"/>
              <a:t> </a:t>
            </a:r>
            <a:endParaRPr/>
          </a:p>
        </p:txBody>
      </p:sp>
    </p:spTree>
    <p:extLst>
      <p:ext uri="{BB962C8B-B14F-4D97-AF65-F5344CB8AC3E}">
        <p14:creationId xmlns:p14="http://schemas.microsoft.com/office/powerpoint/2010/main" val="3126217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4 </a:t>
            </a:r>
            <a:endParaRPr lang="en-US" b="1">
              <a:solidFill>
                <a:schemeClr val="bg1"/>
              </a:solidFill>
            </a:endParaRPr>
          </a:p>
        </p:txBody>
      </p:sp>
      <p:graphicFrame>
        <p:nvGraphicFramePr>
          <p:cNvPr id="5" name="Content Placeholder 8"/>
          <p:cNvGraphicFramePr>
            <a:graphicFrameLocks noGrp="1"/>
          </p:cNvGraphicFramePr>
          <p:nvPr>
            <p:ph idx="1"/>
            <p:extLst>
              <p:ext uri="{D42A27DB-BD31-4B8C-83A1-F6EECF244321}">
                <p14:modId xmlns:p14="http://schemas.microsoft.com/office/powerpoint/2010/main" val="3263826573"/>
              </p:ext>
            </p:extLst>
          </p:nvPr>
        </p:nvGraphicFramePr>
        <p:xfrm>
          <a:off x="228600" y="1828800"/>
          <a:ext cx="8610600" cy="3124200"/>
        </p:xfrm>
        <a:graphic>
          <a:graphicData uri="http://schemas.openxmlformats.org/drawingml/2006/table">
            <a:tbl>
              <a:tblPr firstRow="1" firstCol="1" bandRow="1">
                <a:tableStyleId>{5C22544A-7EE6-4342-B048-85BDC9FD1C3A}</a:tableStyleId>
              </a:tblPr>
              <a:tblGrid>
                <a:gridCol w="2448886">
                  <a:extLst>
                    <a:ext uri="{9D8B030D-6E8A-4147-A177-3AD203B41FA5}">
                      <a16:colId xmlns:a16="http://schemas.microsoft.com/office/drawing/2014/main" val="20000"/>
                    </a:ext>
                  </a:extLst>
                </a:gridCol>
                <a:gridCol w="2053905">
                  <a:extLst>
                    <a:ext uri="{9D8B030D-6E8A-4147-A177-3AD203B41FA5}">
                      <a16:colId xmlns:a16="http://schemas.microsoft.com/office/drawing/2014/main" val="20001"/>
                    </a:ext>
                  </a:extLst>
                </a:gridCol>
                <a:gridCol w="1955159">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401370">
                <a:tc rowSpan="2">
                  <a:txBody>
                    <a:bodyPr/>
                    <a:lstStyle/>
                    <a:p>
                      <a:pPr marL="0" marR="0" algn="ctr">
                        <a:spcBef>
                          <a:spcPts val="0"/>
                        </a:spcBef>
                        <a:spcAft>
                          <a:spcPts val="0"/>
                        </a:spcAft>
                      </a:pPr>
                      <a:r>
                        <a:rPr lang="en-US" sz="2000">
                          <a:effectLst/>
                        </a:rPr>
                        <a:t>Tập mẫu</a:t>
                      </a:r>
                      <a:endParaRPr lang="en-US" sz="2000">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tcPr>
                </a:tc>
                <a:tc gridSpan="3">
                  <a:txBody>
                    <a:bodyPr/>
                    <a:lstStyle/>
                    <a:p>
                      <a:pPr marL="0" marR="0" algn="ctr">
                        <a:spcBef>
                          <a:spcPts val="0"/>
                        </a:spcBef>
                        <a:spcAft>
                          <a:spcPts val="0"/>
                        </a:spcAft>
                      </a:pPr>
                      <a:r>
                        <a:rPr lang="en-US" sz="2000">
                          <a:effectLst/>
                        </a:rPr>
                        <a:t>Số lượng bài báo</a:t>
                      </a:r>
                      <a:endParaRPr lang="en-US" sz="200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2741">
                <a:tc vMerge="1">
                  <a:txBody>
                    <a:bodyPr/>
                    <a:lstStyle/>
                    <a:p>
                      <a:endParaRPr lang="en-US"/>
                    </a:p>
                  </a:txBody>
                  <a:tcPr/>
                </a:tc>
                <a:tc>
                  <a:txBody>
                    <a:bodyPr/>
                    <a:lstStyle/>
                    <a:p>
                      <a:pPr marL="0" marR="0" algn="ctr">
                        <a:spcBef>
                          <a:spcPts val="0"/>
                        </a:spcBef>
                        <a:spcAft>
                          <a:spcPts val="0"/>
                        </a:spcAft>
                      </a:pPr>
                      <a:r>
                        <a:rPr lang="en-US" sz="2000" b="1">
                          <a:solidFill>
                            <a:schemeClr val="bg1"/>
                          </a:solidFill>
                          <a:effectLst/>
                        </a:rPr>
                        <a:t>Tập huấn luyện</a:t>
                      </a:r>
                      <a:endParaRPr lang="en-US" sz="2000" b="1">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2000" b="1">
                          <a:solidFill>
                            <a:schemeClr val="bg1"/>
                          </a:solidFill>
                          <a:effectLst/>
                        </a:rPr>
                        <a:t>Tập kiểm tra</a:t>
                      </a:r>
                      <a:endParaRPr lang="en-US" sz="2000" b="1">
                        <a:solidFill>
                          <a:schemeClr val="bg1"/>
                        </a:solidFill>
                        <a:effectLst/>
                        <a:latin typeface="Times New Roman"/>
                        <a:ea typeface="Times New Roman"/>
                      </a:endParaRPr>
                    </a:p>
                  </a:txBody>
                  <a:tcPr marL="68580" marR="68580" marT="0" marB="0"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2000" b="1">
                          <a:solidFill>
                            <a:schemeClr val="bg1"/>
                          </a:solidFill>
                          <a:effectLst/>
                        </a:rPr>
                        <a:t>Tổng số</a:t>
                      </a:r>
                      <a:endParaRPr lang="en-US" sz="2000" b="1">
                        <a:solidFill>
                          <a:schemeClr val="bg1"/>
                        </a:solidFill>
                        <a:effectLst/>
                        <a:latin typeface="Times New Roman"/>
                        <a:ea typeface="Times New Roman"/>
                      </a:endParaRPr>
                    </a:p>
                  </a:txBody>
                  <a:tcPr marL="68580" marR="68580" marT="0" marB="0"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602055">
                <a:tc>
                  <a:txBody>
                    <a:bodyPr/>
                    <a:lstStyle/>
                    <a:p>
                      <a:pPr marL="0" marR="0" algn="ctr">
                        <a:spcBef>
                          <a:spcPts val="0"/>
                        </a:spcBef>
                        <a:spcAft>
                          <a:spcPts val="0"/>
                        </a:spcAft>
                      </a:pPr>
                      <a:r>
                        <a:rPr lang="en-US" sz="2000">
                          <a:effectLst/>
                        </a:rPr>
                        <a:t>Mẫu 1 (5 tháng)</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1,090</a:t>
                      </a:r>
                      <a:endParaRPr lang="en-US" sz="2000">
                        <a:effectLst/>
                        <a:latin typeface="Times New Roman"/>
                        <a:ea typeface="Times New Roman"/>
                      </a:endParaRPr>
                    </a:p>
                  </a:txBody>
                  <a:tcPr marL="68580" marR="68580" marT="0" marB="0" anchor="ctr">
                    <a:lnT w="38100" cap="flat" cmpd="sng" algn="ctr">
                      <a:solidFill>
                        <a:schemeClr val="bg1"/>
                      </a:solidFill>
                      <a:prstDash val="solid"/>
                      <a:round/>
                      <a:headEnd type="none" w="med" len="med"/>
                      <a:tailEnd type="none" w="med" len="med"/>
                    </a:lnT>
                  </a:tcPr>
                </a:tc>
                <a:tc>
                  <a:txBody>
                    <a:bodyPr/>
                    <a:lstStyle/>
                    <a:p>
                      <a:pPr marL="0" marR="0" algn="ctr">
                        <a:spcBef>
                          <a:spcPts val="0"/>
                        </a:spcBef>
                        <a:spcAft>
                          <a:spcPts val="0"/>
                        </a:spcAft>
                      </a:pPr>
                      <a:r>
                        <a:rPr lang="en-US" sz="2000">
                          <a:effectLst/>
                        </a:rPr>
                        <a:t>465</a:t>
                      </a:r>
                      <a:endParaRPr lang="en-US" sz="2000">
                        <a:effectLst/>
                        <a:latin typeface="Times New Roman"/>
                        <a:ea typeface="Times New Roman"/>
                      </a:endParaRPr>
                    </a:p>
                  </a:txBody>
                  <a:tcPr marL="68580" marR="68580" marT="0" marB="0" anchor="ctr">
                    <a:lnT w="38100" cap="flat" cmpd="sng" algn="ctr">
                      <a:solidFill>
                        <a:schemeClr val="bg1"/>
                      </a:solidFill>
                      <a:prstDash val="solid"/>
                      <a:round/>
                      <a:headEnd type="none" w="med" len="med"/>
                      <a:tailEnd type="none" w="med" len="med"/>
                    </a:lnT>
                  </a:tcPr>
                </a:tc>
                <a:tc>
                  <a:txBody>
                    <a:bodyPr/>
                    <a:lstStyle/>
                    <a:p>
                      <a:pPr marL="0" marR="0" algn="ctr">
                        <a:spcBef>
                          <a:spcPts val="0"/>
                        </a:spcBef>
                        <a:spcAft>
                          <a:spcPts val="0"/>
                        </a:spcAft>
                      </a:pPr>
                      <a:r>
                        <a:rPr lang="en-US" sz="2000">
                          <a:effectLst/>
                        </a:rPr>
                        <a:t>1,555</a:t>
                      </a:r>
                      <a:endParaRPr lang="en-US" sz="2000">
                        <a:effectLst/>
                        <a:latin typeface="Times New Roman"/>
                        <a:ea typeface="Times New Roman"/>
                      </a:endParaRPr>
                    </a:p>
                  </a:txBody>
                  <a:tcPr marL="68580" marR="68580" marT="0" marB="0" anchor="ct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2"/>
                  </a:ext>
                </a:extLst>
              </a:tr>
              <a:tr h="688063">
                <a:tc>
                  <a:txBody>
                    <a:bodyPr/>
                    <a:lstStyle/>
                    <a:p>
                      <a:pPr marL="0" marR="0" algn="ctr">
                        <a:spcBef>
                          <a:spcPts val="0"/>
                        </a:spcBef>
                        <a:spcAft>
                          <a:spcPts val="0"/>
                        </a:spcAft>
                      </a:pPr>
                      <a:r>
                        <a:rPr lang="en-US" sz="2000">
                          <a:effectLst/>
                        </a:rPr>
                        <a:t>Mẫu 2 (10 tháng)</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1499</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640</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2,139</a:t>
                      </a:r>
                      <a:endParaRPr lang="en-US" sz="20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629971">
                <a:tc>
                  <a:txBody>
                    <a:bodyPr/>
                    <a:lstStyle/>
                    <a:p>
                      <a:pPr marL="0" marR="0" algn="ctr">
                        <a:spcBef>
                          <a:spcPts val="0"/>
                        </a:spcBef>
                        <a:spcAft>
                          <a:spcPts val="0"/>
                        </a:spcAft>
                      </a:pPr>
                      <a:r>
                        <a:rPr lang="en-US" sz="2000">
                          <a:effectLst/>
                        </a:rPr>
                        <a:t>Mẫu 3 (15 tháng)</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1,730</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741</a:t>
                      </a:r>
                      <a:endParaRPr lang="en-US" sz="2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000">
                          <a:effectLst/>
                        </a:rPr>
                        <a:t>2,471</a:t>
                      </a:r>
                      <a:endParaRPr lang="en-US" sz="20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Rectangle 9"/>
          <p:cNvSpPr/>
          <p:nvPr/>
        </p:nvSpPr>
        <p:spPr>
          <a:xfrm>
            <a:off x="1210746" y="819486"/>
            <a:ext cx="6646307" cy="954107"/>
          </a:xfrm>
          <a:prstGeom prst="rect">
            <a:avLst/>
          </a:prstGeom>
        </p:spPr>
        <p:txBody>
          <a:bodyPr wrap="none">
            <a:spAutoFit/>
          </a:bodyPr>
          <a:lstStyle/>
          <a:p>
            <a:pPr algn="just"/>
            <a:r>
              <a:rPr lang="en-US" sz="2800" b="1"/>
              <a:t>Thực nghiệm bộ dữ liệu tiếng Việt [9] </a:t>
            </a:r>
          </a:p>
          <a:p>
            <a:pPr algn="ctr"/>
            <a:r>
              <a:rPr lang="en-US" sz="2800" b="1"/>
              <a:t>dự báo chỉ số VN-Index (HoSE)</a:t>
            </a:r>
          </a:p>
        </p:txBody>
      </p:sp>
      <p:sp>
        <p:nvSpPr>
          <p:cNvPr id="11" name="Slide Number Placeholder 10"/>
          <p:cNvSpPr>
            <a:spLocks noGrp="1"/>
          </p:cNvSpPr>
          <p:nvPr>
            <p:ph type="sldNum" sz="quarter" idx="12"/>
          </p:nvPr>
        </p:nvSpPr>
        <p:spPr/>
        <p:txBody>
          <a:bodyPr/>
          <a:lstStyle/>
          <a:p>
            <a:r>
              <a:rPr lang="en-US"/>
              <a:t> </a:t>
            </a:r>
            <a:fld id="{E9D682DE-70BA-412F-9A96-E15936BC1B10}" type="slidenum">
              <a:rPr lang="en-GB" smtClean="0"/>
              <a:pPr/>
              <a:t>27</a:t>
            </a:fld>
            <a:r>
              <a:rPr lang="en-GB"/>
              <a:t> </a:t>
            </a:r>
            <a:endParaRPr/>
          </a:p>
        </p:txBody>
      </p:sp>
      <p:sp>
        <p:nvSpPr>
          <p:cNvPr id="12" name="Rectangle 11"/>
          <p:cNvSpPr/>
          <p:nvPr/>
        </p:nvSpPr>
        <p:spPr>
          <a:xfrm>
            <a:off x="48456" y="6089022"/>
            <a:ext cx="7595378" cy="738664"/>
          </a:xfrm>
          <a:prstGeom prst="rect">
            <a:avLst/>
          </a:prstGeom>
        </p:spPr>
        <p:txBody>
          <a:bodyPr wrap="square">
            <a:spAutoFit/>
          </a:bodyPr>
          <a:lstStyle/>
          <a:p>
            <a:pPr marR="0" lvl="0" algn="just">
              <a:lnSpc>
                <a:spcPct val="150000"/>
              </a:lnSpc>
              <a:spcBef>
                <a:spcPts val="0"/>
              </a:spcBef>
              <a:spcAft>
                <a:spcPts val="0"/>
              </a:spcAft>
            </a:pPr>
            <a:r>
              <a:rPr lang="en-US" sz="1400">
                <a:latin typeface="+mj-lt"/>
                <a:ea typeface="MS Mincho" panose="02020609040205080304"/>
              </a:rPr>
              <a:t>[9] Duong, D., Nguyen, T., &amp; Dang, M. (2016), “Stock Market Prediction using Financial News Articles on Ho Chi Minh Stock Exchange”. </a:t>
            </a:r>
            <a:r>
              <a:rPr lang="en-US" sz="1400" i="1">
                <a:latin typeface="+mj-lt"/>
                <a:ea typeface="MS Mincho" panose="02020609040205080304"/>
              </a:rPr>
              <a:t>In Proceedings of the 10th ICUIC</a:t>
            </a:r>
            <a:r>
              <a:rPr lang="en-US" sz="1400">
                <a:latin typeface="+mj-lt"/>
                <a:ea typeface="MS Mincho" panose="02020609040205080304"/>
              </a:rPr>
              <a:t> (p. 71). ACM.</a:t>
            </a:r>
            <a:endParaRPr lang="en-US">
              <a:effectLst/>
              <a:latin typeface="+mj-lt"/>
              <a:ea typeface="MS Mincho" panose="02020609040205080304"/>
            </a:endParaRPr>
          </a:p>
        </p:txBody>
      </p:sp>
    </p:spTree>
    <p:extLst>
      <p:ext uri="{BB962C8B-B14F-4D97-AF65-F5344CB8AC3E}">
        <p14:creationId xmlns:p14="http://schemas.microsoft.com/office/powerpoint/2010/main" val="563535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4 </a:t>
            </a:r>
            <a:endParaRPr lang="en-US" b="1">
              <a:solidFill>
                <a:schemeClr val="bg1"/>
              </a:solidFill>
            </a:endParaRPr>
          </a:p>
        </p:txBody>
      </p:sp>
      <p:graphicFrame>
        <p:nvGraphicFramePr>
          <p:cNvPr id="8" name="Chart 7"/>
          <p:cNvGraphicFramePr/>
          <p:nvPr>
            <p:extLst>
              <p:ext uri="{D42A27DB-BD31-4B8C-83A1-F6EECF244321}">
                <p14:modId xmlns:p14="http://schemas.microsoft.com/office/powerpoint/2010/main" val="178877548"/>
              </p:ext>
            </p:extLst>
          </p:nvPr>
        </p:nvGraphicFramePr>
        <p:xfrm>
          <a:off x="304800" y="990600"/>
          <a:ext cx="8382000" cy="510540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28</a:t>
            </a:fld>
            <a:r>
              <a:rPr lang="en-GB"/>
              <a:t> </a:t>
            </a:r>
            <a:endParaRPr/>
          </a:p>
        </p:txBody>
      </p:sp>
      <p:sp>
        <p:nvSpPr>
          <p:cNvPr id="10" name="Rectangle 9"/>
          <p:cNvSpPr/>
          <p:nvPr/>
        </p:nvSpPr>
        <p:spPr>
          <a:xfrm>
            <a:off x="2114174" y="858219"/>
            <a:ext cx="5070619" cy="461665"/>
          </a:xfrm>
          <a:prstGeom prst="rect">
            <a:avLst/>
          </a:prstGeom>
        </p:spPr>
        <p:txBody>
          <a:bodyPr wrap="none">
            <a:spAutoFit/>
          </a:bodyPr>
          <a:lstStyle/>
          <a:p>
            <a:pPr algn="just"/>
            <a:r>
              <a:rPr lang="en-US" sz="2400" b="1"/>
              <a:t> So sánh BGRU,GRU, LSTM, SVM</a:t>
            </a:r>
          </a:p>
        </p:txBody>
      </p:sp>
    </p:spTree>
    <p:extLst>
      <p:ext uri="{BB962C8B-B14F-4D97-AF65-F5344CB8AC3E}">
        <p14:creationId xmlns:p14="http://schemas.microsoft.com/office/powerpoint/2010/main" val="1885257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4 </a:t>
            </a:r>
            <a:endParaRPr lang="en-US" b="1">
              <a:solidFill>
                <a:schemeClr val="bg1"/>
              </a:solidFill>
            </a:endParaRPr>
          </a:p>
        </p:txBody>
      </p:sp>
      <p:sp>
        <p:nvSpPr>
          <p:cNvPr id="4" name="TextBox 3"/>
          <p:cNvSpPr txBox="1"/>
          <p:nvPr/>
        </p:nvSpPr>
        <p:spPr>
          <a:xfrm>
            <a:off x="8001000" y="6381690"/>
            <a:ext cx="685800" cy="400110"/>
          </a:xfrm>
          <a:prstGeom prst="rect">
            <a:avLst/>
          </a:prstGeom>
          <a:noFill/>
        </p:spPr>
        <p:txBody>
          <a:bodyPr wrap="square" rtlCol="0" anchor="ctr" anchorCtr="0">
            <a:spAutoFit/>
          </a:bodyPr>
          <a:lstStyle/>
          <a:p>
            <a:pPr algn="ctr"/>
            <a:endParaRPr lang="en-US" sz="2000">
              <a:solidFill>
                <a:schemeClr val="accent1"/>
              </a:solidFill>
            </a:endParaRPr>
          </a:p>
        </p:txBody>
      </p:sp>
      <p:sp>
        <p:nvSpPr>
          <p:cNvPr id="10" name="Rectangle 9"/>
          <p:cNvSpPr/>
          <p:nvPr/>
        </p:nvSpPr>
        <p:spPr>
          <a:xfrm>
            <a:off x="1038245" y="856946"/>
            <a:ext cx="6926896" cy="461665"/>
          </a:xfrm>
          <a:prstGeom prst="rect">
            <a:avLst/>
          </a:prstGeom>
        </p:spPr>
        <p:txBody>
          <a:bodyPr wrap="none">
            <a:spAutoFit/>
          </a:bodyPr>
          <a:lstStyle/>
          <a:p>
            <a:pPr algn="ctr"/>
            <a:r>
              <a:rPr lang="vi-VN" sz="2400" b="1"/>
              <a:t>Biểu đồ </a:t>
            </a:r>
            <a:r>
              <a:rPr lang="en-US" sz="2400" b="1"/>
              <a:t>thể hiện các độ đo</a:t>
            </a:r>
            <a:r>
              <a:rPr lang="vi-VN" sz="2400" b="1"/>
              <a:t> </a:t>
            </a:r>
            <a:r>
              <a:rPr lang="en-US" sz="2400" b="1"/>
              <a:t>với mô hình BGRU</a:t>
            </a:r>
            <a:endParaRPr lang="en-US" sz="3200" b="1"/>
          </a:p>
        </p:txBody>
      </p:sp>
      <p:graphicFrame>
        <p:nvGraphicFramePr>
          <p:cNvPr id="7" name="Chart 6"/>
          <p:cNvGraphicFramePr>
            <a:graphicFrameLocks/>
          </p:cNvGraphicFramePr>
          <p:nvPr>
            <p:extLst>
              <p:ext uri="{D42A27DB-BD31-4B8C-83A1-F6EECF244321}">
                <p14:modId xmlns:p14="http://schemas.microsoft.com/office/powerpoint/2010/main" val="1821713489"/>
              </p:ext>
            </p:extLst>
          </p:nvPr>
        </p:nvGraphicFramePr>
        <p:xfrm>
          <a:off x="228600" y="1356863"/>
          <a:ext cx="7315200" cy="481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29</a:t>
            </a:fld>
            <a:r>
              <a:rPr lang="en-GB"/>
              <a:t> </a:t>
            </a:r>
            <a:endParaRPr/>
          </a:p>
        </p:txBody>
      </p:sp>
    </p:spTree>
    <p:extLst>
      <p:ext uri="{BB962C8B-B14F-4D97-AF65-F5344CB8AC3E}">
        <p14:creationId xmlns:p14="http://schemas.microsoft.com/office/powerpoint/2010/main" val="791324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Đặt vấn đề</a:t>
            </a:r>
            <a:endParaRPr lang="en-US" b="1">
              <a:solidFill>
                <a:schemeClr val="bg1"/>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03" y="1335254"/>
            <a:ext cx="5496323" cy="3659993"/>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826" y="2787648"/>
            <a:ext cx="1804453" cy="222664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503" y="1332861"/>
            <a:ext cx="5558210" cy="366238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680" y="1332861"/>
            <a:ext cx="4810204" cy="2705739"/>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10254" y="1757151"/>
            <a:ext cx="4317459" cy="3238096"/>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3601" y="2421958"/>
            <a:ext cx="6331704" cy="3732231"/>
          </a:xfrm>
          <a:prstGeom prst="rect">
            <a:avLst/>
          </a:prstGeom>
        </p:spPr>
      </p:pic>
      <p:sp>
        <p:nvSpPr>
          <p:cNvPr id="4" name="Slide Number Placeholder 3"/>
          <p:cNvSpPr>
            <a:spLocks noGrp="1"/>
          </p:cNvSpPr>
          <p:nvPr>
            <p:ph type="sldNum" sz="quarter" idx="12"/>
          </p:nvPr>
        </p:nvSpPr>
        <p:spPr/>
        <p:txBody>
          <a:bodyPr/>
          <a:lstStyle/>
          <a:p>
            <a:r>
              <a:rPr lang="en-US"/>
              <a:t> </a:t>
            </a:r>
            <a:fld id="{E9D682DE-70BA-412F-9A96-E15936BC1B10}" type="slidenum">
              <a:rPr lang="en-GB" smtClean="0"/>
              <a:pPr/>
              <a:t>3</a:t>
            </a:fld>
            <a:r>
              <a:rPr lang="en-GB"/>
              <a:t> </a:t>
            </a:r>
            <a:endParaRPr/>
          </a:p>
        </p:txBody>
      </p:sp>
      <p:sp>
        <p:nvSpPr>
          <p:cNvPr id="5" name="Rectangle 4"/>
          <p:cNvSpPr/>
          <p:nvPr/>
        </p:nvSpPr>
        <p:spPr>
          <a:xfrm>
            <a:off x="5800899" y="1332861"/>
            <a:ext cx="3077265" cy="3416320"/>
          </a:xfrm>
          <a:prstGeom prst="rect">
            <a:avLst/>
          </a:prstGeom>
        </p:spPr>
        <p:txBody>
          <a:bodyPr wrap="square">
            <a:spAutoFit/>
          </a:bodyPr>
          <a:lstStyle/>
          <a:p>
            <a:pPr algn="ctr"/>
            <a:r>
              <a:rPr lang="en-US" sz="3600"/>
              <a:t>T</a:t>
            </a:r>
            <a:r>
              <a:rPr lang="vi-VN" sz="3600"/>
              <a:t>hị trường chứng khoán</a:t>
            </a:r>
            <a:r>
              <a:rPr lang="en-US" sz="3600"/>
              <a:t> có vai trò quan trọng trong nền kinh tế</a:t>
            </a:r>
          </a:p>
        </p:txBody>
      </p:sp>
      <p:sp>
        <p:nvSpPr>
          <p:cNvPr id="13" name="Rectangle 12"/>
          <p:cNvSpPr/>
          <p:nvPr/>
        </p:nvSpPr>
        <p:spPr>
          <a:xfrm>
            <a:off x="5982059" y="1332861"/>
            <a:ext cx="3077265" cy="3416320"/>
          </a:xfrm>
          <a:prstGeom prst="rect">
            <a:avLst/>
          </a:prstGeom>
        </p:spPr>
        <p:txBody>
          <a:bodyPr wrap="square">
            <a:spAutoFit/>
          </a:bodyPr>
          <a:lstStyle/>
          <a:p>
            <a:pPr marL="571500" indent="-571500">
              <a:buFont typeface="Arial" panose="020B0604020202020204" pitchFamily="34" charset="0"/>
              <a:buChar char="•"/>
            </a:pPr>
            <a:r>
              <a:rPr lang="en-US" sz="3600"/>
              <a:t>Dự báo xu h</a:t>
            </a:r>
            <a:r>
              <a:rPr lang="vi-VN" sz="3600"/>
              <a:t>ư</a:t>
            </a:r>
            <a:r>
              <a:rPr lang="en-US" sz="3600"/>
              <a:t>ớng giá</a:t>
            </a:r>
          </a:p>
          <a:p>
            <a:pPr marL="571500" indent="-571500">
              <a:buFont typeface="Arial" panose="020B0604020202020204" pitchFamily="34" charset="0"/>
              <a:buChar char="•"/>
            </a:pPr>
            <a:r>
              <a:rPr lang="en-US" sz="3600"/>
              <a:t>Dự báo thời điểm mua bán</a:t>
            </a:r>
          </a:p>
          <a:p>
            <a:pPr marL="571500" indent="-571500">
              <a:buFont typeface="Arial" panose="020B0604020202020204" pitchFamily="34" charset="0"/>
              <a:buChar char="•"/>
            </a:pPr>
            <a:r>
              <a:rPr lang="en-US" sz="3600"/>
              <a:t>Dự báo giá</a:t>
            </a: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4208" y="876148"/>
            <a:ext cx="4004992" cy="3173572"/>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34208" y="2479650"/>
            <a:ext cx="3985942" cy="3258264"/>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1060" y="876148"/>
            <a:ext cx="4503148" cy="3201457"/>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6714" y="857098"/>
            <a:ext cx="4522198" cy="494034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562" y="2323685"/>
            <a:ext cx="3816417" cy="2546095"/>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89401" y="2082282"/>
            <a:ext cx="4869713" cy="2951607"/>
          </a:xfrm>
          <a:prstGeom prst="rect">
            <a:avLst/>
          </a:prstGeom>
        </p:spPr>
      </p:pic>
    </p:spTree>
    <p:extLst>
      <p:ext uri="{BB962C8B-B14F-4D97-AF65-F5344CB8AC3E}">
        <p14:creationId xmlns:p14="http://schemas.microsoft.com/office/powerpoint/2010/main" val="18626121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nodeType="clickEffect">
                                  <p:stCondLst>
                                    <p:cond delay="0"/>
                                  </p:stCondLst>
                                  <p:childTnLst>
                                    <p:animEffect transition="out" filter="blinds(horizont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par>
                                <p:cTn id="65" presetID="3" presetClass="exit" presetSubtype="10" fill="hold" nodeType="withEffect">
                                  <p:stCondLst>
                                    <p:cond delay="0"/>
                                  </p:stCondLst>
                                  <p:childTnLst>
                                    <p:animEffect transition="out" filter="blinds(horizontal)">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5" grpId="1"/>
      <p:bldP spid="13" grpId="0"/>
      <p:bldP spid="13" grpId="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đề</a:t>
            </a:r>
          </a:p>
          <a:p>
            <a:pPr marL="457200" indent="-457200">
              <a:lnSpc>
                <a:spcPct val="150000"/>
              </a:lnSpc>
              <a:buFont typeface="Arial" pitchFamily="34" charset="0"/>
              <a:buAutoNum type="arabicPeriod"/>
            </a:pPr>
            <a:r>
              <a:rPr lang="en-US" sz="2800"/>
              <a:t>Các h</a:t>
            </a:r>
            <a:r>
              <a:rPr lang="vi-VN" sz="2800"/>
              <a:t>ư</a:t>
            </a:r>
            <a:r>
              <a:rPr lang="en-US" sz="2800"/>
              <a:t>ớng nghiên cứu liên quan</a:t>
            </a:r>
          </a:p>
          <a:p>
            <a:pPr marL="457200" indent="-457200">
              <a:lnSpc>
                <a:spcPct val="150000"/>
              </a:lnSpc>
              <a:buAutoNum type="arabicPeriod"/>
            </a:pPr>
            <a:r>
              <a:rPr lang="en-US" sz="2800"/>
              <a:t>Mục </a:t>
            </a:r>
            <a:r>
              <a:rPr lang="en-US" sz="2800" err="1"/>
              <a:t>tiêu</a:t>
            </a:r>
            <a:r>
              <a:rPr lang="en-US" sz="2800"/>
              <a:t> </a:t>
            </a:r>
            <a:r>
              <a:rPr lang="en-US" sz="2800" err="1"/>
              <a:t>nghiên</a:t>
            </a:r>
            <a:r>
              <a:rPr lang="en-US" sz="2800"/>
              <a:t> </a:t>
            </a:r>
            <a:r>
              <a:rPr lang="en-US" sz="2800" err="1"/>
              <a:t>cứu</a:t>
            </a:r>
            <a:endParaRPr lang="en-US" sz="2800"/>
          </a:p>
          <a:p>
            <a:pPr marL="457200" indent="-457200">
              <a:lnSpc>
                <a:spcPct val="150000"/>
              </a:lnSpc>
              <a:buAutoNum type="arabicPeriod"/>
            </a:pPr>
            <a:r>
              <a:rPr lang="en-US" sz="2800"/>
              <a:t>Phương </a:t>
            </a:r>
            <a:r>
              <a:rPr lang="en-US" sz="2800" err="1"/>
              <a:t>pháp</a:t>
            </a:r>
            <a:r>
              <a:rPr lang="en-US" sz="2800"/>
              <a:t> </a:t>
            </a:r>
            <a:r>
              <a:rPr lang="en-US" sz="2800" err="1"/>
              <a:t>thực</a:t>
            </a:r>
            <a:r>
              <a:rPr lang="en-US" sz="2800"/>
              <a:t> </a:t>
            </a:r>
            <a:r>
              <a:rPr lang="en-US" sz="2800" err="1"/>
              <a:t>hiện</a:t>
            </a:r>
            <a:endParaRPr lang="en-US" sz="2800"/>
          </a:p>
          <a:p>
            <a:pPr marL="457200" indent="-457200">
              <a:lnSpc>
                <a:spcPct val="150000"/>
              </a:lnSpc>
              <a:buAutoNum type="arabicPeriod"/>
            </a:pPr>
            <a:r>
              <a:rPr lang="en-US" sz="2800" err="1"/>
              <a:t>Kết</a:t>
            </a:r>
            <a:r>
              <a:rPr lang="en-US" sz="2800"/>
              <a:t> </a:t>
            </a:r>
            <a:r>
              <a:rPr lang="en-US" sz="2800" err="1"/>
              <a:t>quả</a:t>
            </a:r>
            <a:r>
              <a:rPr lang="en-US" sz="2800"/>
              <a:t> </a:t>
            </a:r>
            <a:r>
              <a:rPr lang="en-US" sz="2800" err="1"/>
              <a:t>thực</a:t>
            </a:r>
            <a:r>
              <a:rPr lang="en-US" sz="2800"/>
              <a:t> </a:t>
            </a:r>
            <a:r>
              <a:rPr lang="en-US" sz="2800" err="1"/>
              <a:t>nghiệm</a:t>
            </a:r>
            <a:endParaRPr lang="en-US" sz="2800"/>
          </a:p>
          <a:p>
            <a:pPr marL="457200" indent="-457200">
              <a:lnSpc>
                <a:spcPct val="150000"/>
              </a:lnSpc>
              <a:buAutoNum type="arabicPeriod"/>
            </a:pPr>
            <a:r>
              <a:rPr lang="en-US" sz="2800" b="1" err="1">
                <a:solidFill>
                  <a:srgbClr val="FF0000"/>
                </a:solidFill>
              </a:rPr>
              <a:t>Kết</a:t>
            </a:r>
            <a:r>
              <a:rPr lang="en-US" sz="2800" b="1">
                <a:solidFill>
                  <a:srgbClr val="FF0000"/>
                </a:solidFill>
              </a:rPr>
              <a:t> </a:t>
            </a:r>
            <a:r>
              <a:rPr lang="en-US" sz="2800" b="1" err="1">
                <a:solidFill>
                  <a:srgbClr val="FF0000"/>
                </a:solidFill>
              </a:rPr>
              <a:t>luận</a:t>
            </a:r>
            <a:endParaRPr lang="en-US" sz="2800" b="1">
              <a:solidFill>
                <a:srgbClr val="FF0000"/>
              </a:solidFill>
            </a:endParaRPr>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30</a:t>
            </a:fld>
            <a:r>
              <a:rPr lang="en-GB"/>
              <a:t> </a:t>
            </a:r>
            <a:endParaRPr/>
          </a:p>
        </p:txBody>
      </p:sp>
    </p:spTree>
    <p:extLst>
      <p:ext uri="{BB962C8B-B14F-4D97-AF65-F5344CB8AC3E}">
        <p14:creationId xmlns:p14="http://schemas.microsoft.com/office/powerpoint/2010/main" val="259285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Kết luận</a:t>
            </a:r>
            <a:endParaRPr lang="en-US" b="1">
              <a:solidFill>
                <a:schemeClr val="bg1"/>
              </a:solidFill>
            </a:endParaRPr>
          </a:p>
        </p:txBody>
      </p:sp>
      <p:sp>
        <p:nvSpPr>
          <p:cNvPr id="3" name="TextBox 2"/>
          <p:cNvSpPr txBox="1"/>
          <p:nvPr/>
        </p:nvSpPr>
        <p:spPr>
          <a:xfrm>
            <a:off x="519813" y="420688"/>
            <a:ext cx="8101853" cy="5632311"/>
          </a:xfrm>
          <a:prstGeom prst="rect">
            <a:avLst/>
          </a:prstGeom>
          <a:noFill/>
        </p:spPr>
        <p:txBody>
          <a:bodyPr wrap="square" rtlCol="0" anchor="ctr" anchorCtr="0">
            <a:spAutoFit/>
          </a:bodyPr>
          <a:lstStyle/>
          <a:p>
            <a:pPr marL="342900" indent="-342900" algn="just">
              <a:buFont typeface="Wingdings" panose="05000000000000000000" pitchFamily="2" charset="2"/>
              <a:buChar char="ü"/>
            </a:pPr>
            <a:endParaRPr lang="en-US" sz="2400"/>
          </a:p>
          <a:p>
            <a:pPr marL="342900" indent="-342900" algn="just">
              <a:buFont typeface="Wingdings" panose="05000000000000000000" pitchFamily="2" charset="2"/>
              <a:buChar char="ü"/>
            </a:pPr>
            <a:r>
              <a:rPr lang="en-US" sz="2600"/>
              <a:t>Đề tài đã khảo sát các nghiên cứu gần đây để vận dụng các kỹ thuật máy học vào trong việc dự báo xu h</a:t>
            </a:r>
            <a:r>
              <a:rPr lang="vi-VN" sz="2600"/>
              <a:t>ư</a:t>
            </a:r>
            <a:r>
              <a:rPr lang="en-US" sz="2600"/>
              <a:t>ớng chứng khoán bằng tin tức tài chính.</a:t>
            </a:r>
          </a:p>
          <a:p>
            <a:pPr marL="342900" indent="-342900" algn="just">
              <a:buFont typeface="Wingdings" panose="05000000000000000000" pitchFamily="2" charset="2"/>
              <a:buChar char="ü"/>
            </a:pPr>
            <a:r>
              <a:rPr lang="vi-VN" sz="2600"/>
              <a:t>Đề xuất một mô hình mới của mạng nơ-ron Bidirectional Gated Recurrent Unit</a:t>
            </a:r>
            <a:r>
              <a:rPr lang="en-US" sz="2600"/>
              <a:t> để tăng c</a:t>
            </a:r>
            <a:r>
              <a:rPr lang="vi-VN" sz="2600"/>
              <a:t>ư</a:t>
            </a:r>
            <a:r>
              <a:rPr lang="en-US" sz="2600"/>
              <a:t>ờng việc học đặc tr</a:t>
            </a:r>
            <a:r>
              <a:rPr lang="vi-VN" sz="2600"/>
              <a:t>ư</a:t>
            </a:r>
            <a:r>
              <a:rPr lang="en-US" sz="2600"/>
              <a:t>ng ngữ nghĩa của ngôn ngữ.</a:t>
            </a:r>
          </a:p>
          <a:p>
            <a:pPr marL="342900" indent="-342900" algn="just">
              <a:buFont typeface="Wingdings" panose="05000000000000000000" pitchFamily="2" charset="2"/>
              <a:buChar char="ü"/>
            </a:pPr>
            <a:r>
              <a:rPr lang="vi-VN" sz="2600"/>
              <a:t>Chứng minh việc sử dụng tin tức tài chính có ảnh hưởng đến giá cổ phiếu và cụ thể tại </a:t>
            </a:r>
            <a:r>
              <a:rPr lang="en-US" sz="2600"/>
              <a:t>TTCK </a:t>
            </a:r>
            <a:r>
              <a:rPr lang="vi-VN" sz="2600"/>
              <a:t>Việt Nam </a:t>
            </a:r>
            <a:r>
              <a:rPr lang="en-US" sz="2600"/>
              <a:t>với</a:t>
            </a:r>
            <a:r>
              <a:rPr lang="vi-VN" sz="2600"/>
              <a:t> kết quả thực nghiệm (</a:t>
            </a:r>
            <a:r>
              <a:rPr lang="en-US" sz="2600" b="1"/>
              <a:t>77,2</a:t>
            </a:r>
            <a:r>
              <a:rPr lang="vi-VN" sz="2600" b="1"/>
              <a:t>%</a:t>
            </a:r>
            <a:r>
              <a:rPr lang="vi-VN" sz="2600"/>
              <a:t>)</a:t>
            </a:r>
            <a:r>
              <a:rPr lang="en-US" sz="2600"/>
              <a:t> trên chỉ số VN-Index (HoSE)</a:t>
            </a:r>
            <a:r>
              <a:rPr lang="vi-VN" sz="2600"/>
              <a:t>.</a:t>
            </a:r>
            <a:endParaRPr lang="en-US" sz="2600"/>
          </a:p>
          <a:p>
            <a:pPr marL="342900" indent="-342900" algn="just">
              <a:buFont typeface="Wingdings" panose="05000000000000000000" pitchFamily="2" charset="2"/>
              <a:buChar char="ü"/>
            </a:pPr>
            <a:r>
              <a:rPr lang="en-US" sz="2600"/>
              <a:t>C</a:t>
            </a:r>
            <a:r>
              <a:rPr lang="vi-VN" sz="2600"/>
              <a:t>ơ</a:t>
            </a:r>
            <a:r>
              <a:rPr lang="en-US" sz="2600"/>
              <a:t> bản hoàn thành đ</a:t>
            </a:r>
            <a:r>
              <a:rPr lang="vi-VN" sz="2600"/>
              <a:t>ư</a:t>
            </a:r>
            <a:r>
              <a:rPr lang="en-US" sz="2600"/>
              <a:t>ợc các mục tiêu đề ra </a:t>
            </a:r>
          </a:p>
          <a:p>
            <a:pPr indent="342900" algn="just"/>
            <a:r>
              <a:rPr lang="en-US" sz="2600"/>
              <a:t>ban đầu.</a:t>
            </a:r>
          </a:p>
          <a:p>
            <a:pPr algn="just"/>
            <a:endParaRPr lang="en-US" sz="24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31</a:t>
            </a:fld>
            <a:r>
              <a:rPr lang="en-GB"/>
              <a:t> </a:t>
            </a:r>
            <a:endParaRPr/>
          </a:p>
        </p:txBody>
      </p:sp>
    </p:spTree>
    <p:extLst>
      <p:ext uri="{BB962C8B-B14F-4D97-AF65-F5344CB8AC3E}">
        <p14:creationId xmlns:p14="http://schemas.microsoft.com/office/powerpoint/2010/main" val="2533320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H</a:t>
            </a:r>
            <a:r>
              <a:rPr lang="vi-VN" b="1"/>
              <a:t>ư</a:t>
            </a:r>
            <a:r>
              <a:rPr lang="en-US" b="1"/>
              <a:t>ớng phát triển</a:t>
            </a:r>
            <a:endParaRPr lang="en-US" b="1">
              <a:solidFill>
                <a:schemeClr val="bg1"/>
              </a:solidFill>
            </a:endParaRPr>
          </a:p>
        </p:txBody>
      </p:sp>
      <p:sp>
        <p:nvSpPr>
          <p:cNvPr id="3" name="TextBox 2"/>
          <p:cNvSpPr txBox="1"/>
          <p:nvPr/>
        </p:nvSpPr>
        <p:spPr>
          <a:xfrm>
            <a:off x="228600" y="1066800"/>
            <a:ext cx="8305800" cy="2893100"/>
          </a:xfrm>
          <a:prstGeom prst="rect">
            <a:avLst/>
          </a:prstGeom>
          <a:noFill/>
        </p:spPr>
        <p:txBody>
          <a:bodyPr wrap="square" rtlCol="0" anchor="ctr" anchorCtr="0">
            <a:spAutoFit/>
          </a:bodyPr>
          <a:lstStyle/>
          <a:p>
            <a:pPr marL="342900" lvl="0" indent="-342900" algn="just">
              <a:buFont typeface="Wingdings" panose="05000000000000000000" pitchFamily="2" charset="2"/>
              <a:buChar char="ü"/>
            </a:pPr>
            <a:r>
              <a:rPr lang="en-US" sz="2600"/>
              <a:t>Tiếp cận hướng dự báo dựa vào rút trích sự kiện.</a:t>
            </a:r>
          </a:p>
          <a:p>
            <a:pPr marL="342900" lvl="0" indent="-342900" algn="just">
              <a:buFont typeface="Wingdings" panose="05000000000000000000" pitchFamily="2" charset="2"/>
              <a:buChar char="ü"/>
            </a:pPr>
            <a:r>
              <a:rPr lang="en-US" sz="2600"/>
              <a:t>Bổ sung các phương pháp phân tích kỹ thuật nhằm khai thác tối đa dữ liệu lịch sử giá đưa vào trong mô hình.</a:t>
            </a:r>
          </a:p>
          <a:p>
            <a:pPr marL="342900" lvl="0" indent="-342900" algn="just">
              <a:buFont typeface="Wingdings" panose="05000000000000000000" pitchFamily="2" charset="2"/>
              <a:buChar char="ü"/>
            </a:pPr>
            <a:r>
              <a:rPr lang="en-US" sz="2600"/>
              <a:t>Áp dụng các kỹ thuật tiền xử lý văn bản để giảm đặc trưng và các dữ liệu ngoại lai ảnh hưởng đến kết quả dự báo.(TFIDF, Word2Vec, ...)</a:t>
            </a:r>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32</a:t>
            </a:fld>
            <a:r>
              <a:rPr lang="en-GB"/>
              <a:t> </a:t>
            </a:r>
            <a:endParaRPr/>
          </a:p>
        </p:txBody>
      </p:sp>
    </p:spTree>
    <p:extLst>
      <p:ext uri="{BB962C8B-B14F-4D97-AF65-F5344CB8AC3E}">
        <p14:creationId xmlns:p14="http://schemas.microsoft.com/office/powerpoint/2010/main" val="713926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Công trình đã công bố</a:t>
            </a:r>
            <a:endParaRPr lang="en-US" b="1">
              <a:solidFill>
                <a:schemeClr val="bg1"/>
              </a:solidFill>
            </a:endParaRPr>
          </a:p>
        </p:txBody>
      </p:sp>
      <p:sp>
        <p:nvSpPr>
          <p:cNvPr id="3" name="Rectangle 2"/>
          <p:cNvSpPr/>
          <p:nvPr/>
        </p:nvSpPr>
        <p:spPr>
          <a:xfrm>
            <a:off x="381000" y="990600"/>
            <a:ext cx="8346141" cy="2369880"/>
          </a:xfrm>
          <a:prstGeom prst="rect">
            <a:avLst/>
          </a:prstGeom>
        </p:spPr>
        <p:txBody>
          <a:bodyPr wrap="square">
            <a:spAutoFit/>
          </a:bodyPr>
          <a:lstStyle/>
          <a:p>
            <a:pPr marL="342900" indent="-342900">
              <a:buFont typeface="Arial" panose="020B0604020202020204" pitchFamily="34" charset="0"/>
              <a:buChar char="•"/>
            </a:pPr>
            <a:r>
              <a:rPr lang="en-US" sz="2400">
                <a:latin typeface="+mj-lt"/>
                <a:ea typeface="MS Mincho" panose="02020609040205080304"/>
              </a:rPr>
              <a:t>Bài báo khoa học: Huy Huynh, Minh Dang, Duc Duong, (2017), “</a:t>
            </a:r>
            <a:r>
              <a:rPr lang="en-US" sz="2400">
                <a:latin typeface="+mj-lt"/>
              </a:rPr>
              <a:t>Forecasting Stock Price Movements Using Bidirectional Gated Recurrent Unit Network”, International Conference on Information Science and Technology (ICIST 2017), IEEE.</a:t>
            </a:r>
            <a:br>
              <a:rPr lang="en-US" sz="2800"/>
            </a:br>
            <a:endParaRPr lang="en-US" sz="28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33</a:t>
            </a:fld>
            <a:r>
              <a:rPr lang="en-GB"/>
              <a:t> </a:t>
            </a:r>
            <a:endParaRPr/>
          </a:p>
        </p:txBody>
      </p:sp>
    </p:spTree>
    <p:extLst>
      <p:ext uri="{BB962C8B-B14F-4D97-AF65-F5344CB8AC3E}">
        <p14:creationId xmlns:p14="http://schemas.microsoft.com/office/powerpoint/2010/main" val="3072969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Tài liệu tham khảo chính</a:t>
            </a:r>
            <a:endParaRPr lang="en-US" b="1">
              <a:solidFill>
                <a:schemeClr val="bg1"/>
              </a:solidFill>
            </a:endParaRPr>
          </a:p>
        </p:txBody>
      </p:sp>
      <p:sp>
        <p:nvSpPr>
          <p:cNvPr id="8" name="Rectangle 7"/>
          <p:cNvSpPr/>
          <p:nvPr/>
        </p:nvSpPr>
        <p:spPr>
          <a:xfrm>
            <a:off x="519812" y="750525"/>
            <a:ext cx="8166987" cy="5401479"/>
          </a:xfrm>
          <a:prstGeom prst="rect">
            <a:avLst/>
          </a:prstGeom>
        </p:spPr>
        <p:txBody>
          <a:bodyPr wrap="square">
            <a:spAutoFit/>
          </a:bodyPr>
          <a:lstStyle/>
          <a:p>
            <a:pPr marR="0" lvl="0" algn="just">
              <a:spcBef>
                <a:spcPts val="0"/>
              </a:spcBef>
              <a:spcAft>
                <a:spcPts val="0"/>
              </a:spcAft>
            </a:pPr>
            <a:r>
              <a:rPr lang="en-US" sz="1500" b="1">
                <a:latin typeface="+mj-lt"/>
                <a:ea typeface="Tahoma" panose="020B0604030504040204" pitchFamily="34" charset="0"/>
                <a:cs typeface="Tahoma" panose="020B0604030504040204" pitchFamily="34" charset="0"/>
              </a:rPr>
              <a:t>[2] </a:t>
            </a:r>
            <a:r>
              <a:rPr lang="en-US" sz="1500">
                <a:latin typeface="+mj-lt"/>
                <a:ea typeface="Tahoma" panose="020B0604030504040204" pitchFamily="34" charset="0"/>
                <a:cs typeface="Tahoma" panose="020B0604030504040204" pitchFamily="34" charset="0"/>
              </a:rPr>
              <a:t>Akita, et. (2016, June), “Deep learning for stock prediction using numerical and textual information”, In Computer and Information Science (ICIS), 2016 IEEE/ACIS 15th International Conference on (pp. 1-6). IEEE.</a:t>
            </a:r>
          </a:p>
          <a:p>
            <a:pPr marR="0" lvl="0" algn="just">
              <a:spcBef>
                <a:spcPts val="0"/>
              </a:spcBef>
              <a:spcAft>
                <a:spcPts val="0"/>
              </a:spcAft>
            </a:pPr>
            <a:r>
              <a:rPr lang="en-US" sz="1500" b="1">
                <a:latin typeface="+mj-lt"/>
                <a:ea typeface="Tahoma" panose="020B0604030504040204" pitchFamily="34" charset="0"/>
                <a:cs typeface="Tahoma" panose="020B0604030504040204" pitchFamily="34" charset="0"/>
              </a:rPr>
              <a:t>[5] </a:t>
            </a:r>
            <a:r>
              <a:rPr lang="en-US" sz="1500">
                <a:latin typeface="+mj-lt"/>
                <a:ea typeface="Tahoma" panose="020B0604030504040204" pitchFamily="34" charset="0"/>
                <a:cs typeface="Tahoma" panose="020B0604030504040204" pitchFamily="34" charset="0"/>
              </a:rPr>
              <a:t>Cho, K., et. (2014), “Learning phrase representations using RNN encoder-decoder for statistical machine translation”. arXiv preprint arXiv:1406.1078.</a:t>
            </a:r>
          </a:p>
          <a:p>
            <a:pPr marR="0" lvl="0" algn="just">
              <a:spcBef>
                <a:spcPts val="0"/>
              </a:spcBef>
              <a:spcAft>
                <a:spcPts val="0"/>
              </a:spcAft>
            </a:pPr>
            <a:r>
              <a:rPr lang="vi-VN" sz="1500" b="1">
                <a:latin typeface="+mj-lt"/>
                <a:ea typeface="Tahoma" panose="020B0604030504040204" pitchFamily="34" charset="0"/>
                <a:cs typeface="Tahoma" panose="020B0604030504040204" pitchFamily="34" charset="0"/>
              </a:rPr>
              <a:t>[7]</a:t>
            </a:r>
            <a:r>
              <a:rPr lang="en-US" sz="1500" b="1">
                <a:latin typeface="+mj-lt"/>
                <a:ea typeface="Tahoma" panose="020B0604030504040204" pitchFamily="34" charset="0"/>
                <a:cs typeface="Tahoma" panose="020B0604030504040204" pitchFamily="34" charset="0"/>
              </a:rPr>
              <a:t> </a:t>
            </a:r>
            <a:r>
              <a:rPr lang="vi-VN" sz="1500">
                <a:latin typeface="+mj-lt"/>
                <a:ea typeface="Tahoma" panose="020B0604030504040204" pitchFamily="34" charset="0"/>
                <a:cs typeface="Tahoma" panose="020B0604030504040204" pitchFamily="34" charset="0"/>
              </a:rPr>
              <a:t>Ding, </a:t>
            </a:r>
            <a:r>
              <a:rPr lang="en-US" sz="1500">
                <a:latin typeface="+mj-lt"/>
                <a:ea typeface="Tahoma" panose="020B0604030504040204" pitchFamily="34" charset="0"/>
                <a:cs typeface="Tahoma" panose="020B0604030504040204" pitchFamily="34" charset="0"/>
              </a:rPr>
              <a:t>et. </a:t>
            </a:r>
            <a:r>
              <a:rPr lang="vi-VN" sz="1500">
                <a:latin typeface="+mj-lt"/>
                <a:ea typeface="Tahoma" panose="020B0604030504040204" pitchFamily="34" charset="0"/>
                <a:cs typeface="Tahoma" panose="020B0604030504040204" pitchFamily="34" charset="0"/>
              </a:rPr>
              <a:t>(2014, October), “Using Structured Events to Predict Stock Price Movement: An Empirical Investigation”, In EMNLP (pp. 1415-1425).</a:t>
            </a:r>
          </a:p>
          <a:p>
            <a:pPr marR="0" lvl="0" algn="just">
              <a:spcBef>
                <a:spcPts val="0"/>
              </a:spcBef>
              <a:spcAft>
                <a:spcPts val="0"/>
              </a:spcAft>
            </a:pPr>
            <a:r>
              <a:rPr lang="vi-VN" sz="1500" b="1">
                <a:latin typeface="+mj-lt"/>
                <a:ea typeface="Tahoma" panose="020B0604030504040204" pitchFamily="34" charset="0"/>
                <a:cs typeface="Tahoma" panose="020B0604030504040204" pitchFamily="34" charset="0"/>
              </a:rPr>
              <a:t>[8]</a:t>
            </a:r>
            <a:r>
              <a:rPr lang="en-US" sz="1500" b="1">
                <a:latin typeface="+mj-lt"/>
                <a:ea typeface="Tahoma" panose="020B0604030504040204" pitchFamily="34" charset="0"/>
                <a:cs typeface="Tahoma" panose="020B0604030504040204" pitchFamily="34" charset="0"/>
              </a:rPr>
              <a:t> </a:t>
            </a:r>
            <a:r>
              <a:rPr lang="vi-VN" sz="1500">
                <a:latin typeface="+mj-lt"/>
                <a:ea typeface="Tahoma" panose="020B0604030504040204" pitchFamily="34" charset="0"/>
                <a:cs typeface="Tahoma" panose="020B0604030504040204" pitchFamily="34" charset="0"/>
              </a:rPr>
              <a:t>Dũng, Phạm Xuân, and Hoàng Văn Kiếm. (2015). “Vietnamese Stock Market Prediction Using Text Mining”, Kỷ yếu Hội nghị Quốc gia lần thứ VIII về Nghiên cứu cơ bản và ứng dụng Công Nghệ thông tin (FAIR)</a:t>
            </a:r>
          </a:p>
          <a:p>
            <a:pPr marR="0" lvl="0" algn="just">
              <a:spcBef>
                <a:spcPts val="0"/>
              </a:spcBef>
              <a:spcAft>
                <a:spcPts val="0"/>
              </a:spcAft>
            </a:pPr>
            <a:r>
              <a:rPr lang="vi-VN" sz="1500" b="1">
                <a:latin typeface="+mj-lt"/>
                <a:ea typeface="Tahoma" panose="020B0604030504040204" pitchFamily="34" charset="0"/>
                <a:cs typeface="Tahoma" panose="020B0604030504040204" pitchFamily="34" charset="0"/>
              </a:rPr>
              <a:t>[9]</a:t>
            </a:r>
            <a:r>
              <a:rPr lang="en-US" sz="1500" b="1">
                <a:latin typeface="+mj-lt"/>
                <a:ea typeface="Tahoma" panose="020B0604030504040204" pitchFamily="34" charset="0"/>
                <a:cs typeface="Tahoma" panose="020B0604030504040204" pitchFamily="34" charset="0"/>
              </a:rPr>
              <a:t> </a:t>
            </a:r>
            <a:r>
              <a:rPr lang="vi-VN" sz="1500">
                <a:latin typeface="+mj-lt"/>
                <a:ea typeface="Tahoma" panose="020B0604030504040204" pitchFamily="34" charset="0"/>
                <a:cs typeface="Tahoma" panose="020B0604030504040204" pitchFamily="34" charset="0"/>
              </a:rPr>
              <a:t>Duong, D., Nguyen, T., &amp; Dang, M. (2016, January), “Stock Market Prediction using Financial News Articles on Ho Chi Minh Stock Exchange”. In Proceedings of the 10th International Conference on Ubiquitous Information Management and Communication (p. 71). ACM.</a:t>
            </a:r>
          </a:p>
          <a:p>
            <a:pPr marR="0" lvl="0" algn="just">
              <a:spcBef>
                <a:spcPts val="0"/>
              </a:spcBef>
              <a:spcAft>
                <a:spcPts val="0"/>
              </a:spcAft>
            </a:pPr>
            <a:r>
              <a:rPr lang="en-US" sz="1500" b="1">
                <a:latin typeface="+mj-lt"/>
                <a:ea typeface="Tahoma" panose="020B0604030504040204" pitchFamily="34" charset="0"/>
                <a:cs typeface="Tahoma" panose="020B0604030504040204" pitchFamily="34" charset="0"/>
              </a:rPr>
              <a:t>[13] </a:t>
            </a:r>
            <a:r>
              <a:rPr lang="en-US" sz="1500">
                <a:latin typeface="+mj-lt"/>
                <a:ea typeface="Tahoma" panose="020B0604030504040204" pitchFamily="34" charset="0"/>
                <a:cs typeface="Tahoma" panose="020B0604030504040204" pitchFamily="34" charset="0"/>
              </a:rPr>
              <a:t>Srivastava, et. (2014), “Dropout: a simple way to prevent neural networks from overfitting”, Journal of Machine Learning Research, 15(1), 1929-1958..</a:t>
            </a:r>
          </a:p>
          <a:p>
            <a:pPr marR="0" lvl="0" algn="just">
              <a:spcBef>
                <a:spcPts val="0"/>
              </a:spcBef>
              <a:spcAft>
                <a:spcPts val="0"/>
              </a:spcAft>
            </a:pPr>
            <a:r>
              <a:rPr lang="en-US" sz="1500">
                <a:latin typeface="+mj-lt"/>
                <a:ea typeface="Tahoma" panose="020B0604030504040204" pitchFamily="34" charset="0"/>
                <a:cs typeface="Tahoma" panose="020B0604030504040204" pitchFamily="34" charset="0"/>
              </a:rPr>
              <a:t>[14] Hochreiter, S. (1998), “The vanishing gradient problem during learning recurrent neural nets and problem solutions”, International Journal of Uncertainty, Fuzziness and Knowledge-Based Systems, 6(02), 107-116.</a:t>
            </a:r>
          </a:p>
          <a:p>
            <a:pPr marR="0" lvl="0" algn="just">
              <a:spcBef>
                <a:spcPts val="0"/>
              </a:spcBef>
              <a:spcAft>
                <a:spcPts val="0"/>
              </a:spcAft>
            </a:pPr>
            <a:r>
              <a:rPr lang="en-US" sz="1500" b="1">
                <a:latin typeface="+mj-lt"/>
                <a:ea typeface="Tahoma" panose="020B0604030504040204" pitchFamily="34" charset="0"/>
                <a:cs typeface="Tahoma" panose="020B0604030504040204" pitchFamily="34" charset="0"/>
              </a:rPr>
              <a:t>[24] </a:t>
            </a:r>
            <a:r>
              <a:rPr lang="en-US" sz="1500">
                <a:latin typeface="+mj-lt"/>
                <a:ea typeface="Tahoma" panose="020B0604030504040204" pitchFamily="34" charset="0"/>
                <a:cs typeface="Tahoma" panose="020B0604030504040204" pitchFamily="34" charset="0"/>
              </a:rPr>
              <a:t>Mikolov, et. (2010, September), “Recurrent neural network based language model”, In Interspeech </a:t>
            </a:r>
          </a:p>
          <a:p>
            <a:pPr marR="0" lvl="0" algn="just">
              <a:spcBef>
                <a:spcPts val="0"/>
              </a:spcBef>
              <a:spcAft>
                <a:spcPts val="0"/>
              </a:spcAft>
            </a:pPr>
            <a:r>
              <a:rPr lang="en-US" sz="1500" b="1">
                <a:latin typeface="+mj-lt"/>
                <a:ea typeface="Tahoma" panose="020B0604030504040204" pitchFamily="34" charset="0"/>
                <a:cs typeface="Tahoma" panose="020B0604030504040204" pitchFamily="34" charset="0"/>
              </a:rPr>
              <a:t>[25] </a:t>
            </a:r>
            <a:r>
              <a:rPr lang="en-US" sz="1500">
                <a:latin typeface="+mj-lt"/>
                <a:ea typeface="Tahoma" panose="020B0604030504040204" pitchFamily="34" charset="0"/>
                <a:cs typeface="Tahoma" panose="020B0604030504040204" pitchFamily="34" charset="0"/>
              </a:rPr>
              <a:t>Peng, et. (2015), “Leverage financial news to predict stock price movements using word embeddings and deep neural networks”, Proceedings of NAACL-HLT 2016, pages 374–379.</a:t>
            </a:r>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34</a:t>
            </a:fld>
            <a:r>
              <a:rPr lang="en-GB"/>
              <a:t> </a:t>
            </a:r>
            <a:endParaRPr/>
          </a:p>
        </p:txBody>
      </p:sp>
    </p:spTree>
    <p:extLst>
      <p:ext uri="{BB962C8B-B14F-4D97-AF65-F5344CB8AC3E}">
        <p14:creationId xmlns:p14="http://schemas.microsoft.com/office/powerpoint/2010/main" val="654713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1594939" y="206374"/>
            <a:ext cx="5981013" cy="428628"/>
          </a:xfrm>
          <a:effectLst/>
        </p:spPr>
        <p:txBody>
          <a:bodyPr>
            <a:normAutofit fontScale="90000"/>
          </a:bodyPr>
          <a:lstStyle/>
          <a:p>
            <a:pPr algn="ctr"/>
            <a:r>
              <a:rPr lang="en-US" b="1">
                <a:solidFill>
                  <a:schemeClr val="bg1"/>
                </a:solidFill>
              </a:rPr>
              <a:t>Kết thúc báo cáo</a:t>
            </a:r>
          </a:p>
        </p:txBody>
      </p:sp>
      <p:sp>
        <p:nvSpPr>
          <p:cNvPr id="3" name="TextBox 2"/>
          <p:cNvSpPr txBox="1"/>
          <p:nvPr/>
        </p:nvSpPr>
        <p:spPr>
          <a:xfrm>
            <a:off x="228600" y="1981200"/>
            <a:ext cx="8763000" cy="1446550"/>
          </a:xfrm>
          <a:prstGeom prst="rect">
            <a:avLst/>
          </a:prstGeom>
          <a:noFill/>
        </p:spPr>
        <p:txBody>
          <a:bodyPr wrap="square" rtlCol="0" anchor="ctr" anchorCtr="0">
            <a:spAutoFit/>
          </a:bodyPr>
          <a:lstStyle/>
          <a:p>
            <a:pPr algn="ctr"/>
            <a:r>
              <a:rPr lang="en-US" sz="4400" b="1">
                <a:solidFill>
                  <a:srgbClr val="002060"/>
                </a:solidFill>
                <a:effectLst>
                  <a:outerShdw blurRad="38100" dist="38100" dir="2700000" algn="tl">
                    <a:srgbClr val="000000">
                      <a:alpha val="43137"/>
                    </a:srgbClr>
                  </a:outerShdw>
                </a:effectLst>
              </a:rPr>
              <a:t>Trân trọng cảm ơn quý Thầy/Cô</a:t>
            </a:r>
          </a:p>
          <a:p>
            <a:pPr algn="ctr"/>
            <a:r>
              <a:rPr lang="en-US" sz="4400" b="1">
                <a:solidFill>
                  <a:srgbClr val="002060"/>
                </a:solidFill>
                <a:effectLst>
                  <a:outerShdw blurRad="38100" dist="38100" dir="2700000" algn="tl">
                    <a:srgbClr val="000000">
                      <a:alpha val="43137"/>
                    </a:srgbClr>
                  </a:outerShdw>
                </a:effectLst>
              </a:rPr>
              <a:t>Và các anh/chị đã lắng nghe!</a:t>
            </a:r>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35</a:t>
            </a:fld>
            <a:r>
              <a:rPr lang="en-GB"/>
              <a:t> </a:t>
            </a:r>
            <a:endParaRPr/>
          </a:p>
        </p:txBody>
      </p:sp>
    </p:spTree>
    <p:extLst>
      <p:ext uri="{BB962C8B-B14F-4D97-AF65-F5344CB8AC3E}">
        <p14:creationId xmlns:p14="http://schemas.microsoft.com/office/powerpoint/2010/main" val="733172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6795387"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chứng mình BGRU </a:t>
            </a:r>
            <a:endParaRPr lang="en-US" b="1">
              <a:solidFill>
                <a:schemeClr val="bg1"/>
              </a:solidFill>
            </a:endParaRPr>
          </a:p>
        </p:txBody>
      </p:sp>
      <p:sp>
        <p:nvSpPr>
          <p:cNvPr id="13" name="Slide Number Placeholder 12"/>
          <p:cNvSpPr>
            <a:spLocks noGrp="1"/>
          </p:cNvSpPr>
          <p:nvPr>
            <p:ph type="sldNum" sz="quarter" idx="12"/>
          </p:nvPr>
        </p:nvSpPr>
        <p:spPr/>
        <p:txBody>
          <a:bodyPr/>
          <a:lstStyle/>
          <a:p>
            <a:r>
              <a:rPr lang="en-US"/>
              <a:t> </a:t>
            </a:r>
            <a:fld id="{E9D682DE-70BA-412F-9A96-E15936BC1B10}" type="slidenum">
              <a:rPr lang="en-GB" smtClean="0"/>
              <a:pPr/>
              <a:t>36</a:t>
            </a:fld>
            <a:r>
              <a:rPr lang="en-GB"/>
              <a:t> </a:t>
            </a:r>
            <a:endParaRPr/>
          </a:p>
        </p:txBody>
      </p:sp>
      <p:sp>
        <p:nvSpPr>
          <p:cNvPr id="19" name="Content Placeholder 18"/>
          <p:cNvSpPr>
            <a:spLocks noGrp="1"/>
          </p:cNvSpPr>
          <p:nvPr>
            <p:ph idx="1"/>
          </p:nvPr>
        </p:nvSpPr>
        <p:spPr/>
        <p:txBody>
          <a:bodyPr/>
          <a:lstStyle/>
          <a:p>
            <a:pPr marL="0" indent="0"/>
            <a:r>
              <a:rPr lang="en-US"/>
              <a:t>Thống kê kết quả trong 741 mẫu kiểm tra dữ liệu cty. Walmart.</a:t>
            </a:r>
          </a:p>
          <a:p>
            <a:pPr marL="0" indent="0"/>
            <a:endParaRPr lang="en-US"/>
          </a:p>
          <a:p>
            <a:pPr marL="0" indent="0"/>
            <a:endParaRPr lang="en-US"/>
          </a:p>
          <a:p>
            <a:pPr marL="0" indent="0"/>
            <a:endParaRPr lang="en-US"/>
          </a:p>
          <a:p>
            <a:pPr marL="0" indent="0"/>
            <a:endParaRPr lang="en-US"/>
          </a:p>
          <a:p>
            <a:pPr>
              <a:buFont typeface="Arial" panose="020B0604020202020204" pitchFamily="34" charset="0"/>
              <a:buChar char="•"/>
            </a:pPr>
            <a:r>
              <a:rPr lang="en-US" b="1"/>
              <a:t>BGRU &lt;&gt; GRU_tiến</a:t>
            </a:r>
            <a:r>
              <a:rPr lang="en-US"/>
              <a:t> </a:t>
            </a:r>
            <a:r>
              <a:rPr lang="en-US" b="1"/>
              <a:t>: </a:t>
            </a:r>
            <a:r>
              <a:rPr lang="en-US"/>
              <a:t>231 mẫu; </a:t>
            </a:r>
          </a:p>
          <a:p>
            <a:pPr lvl="1">
              <a:buFont typeface="Wingdings" panose="05000000000000000000" pitchFamily="2" charset="2"/>
              <a:buChar char="§"/>
            </a:pPr>
            <a:r>
              <a:rPr lang="en-US"/>
              <a:t>BGRU đúng: 136 mẫu (GRU_lùi đúng: 84 mẫu)</a:t>
            </a:r>
          </a:p>
          <a:p>
            <a:pPr>
              <a:buFont typeface="Arial" panose="020B0604020202020204" pitchFamily="34" charset="0"/>
              <a:buChar char="•"/>
            </a:pPr>
            <a:r>
              <a:rPr lang="en-US" b="1"/>
              <a:t>BGRU &lt;&gt; GRU_lùi </a:t>
            </a:r>
            <a:r>
              <a:rPr lang="en-US"/>
              <a:t>: 243 mẫu</a:t>
            </a:r>
          </a:p>
          <a:p>
            <a:pPr lvl="1">
              <a:buFont typeface="Wingdings" panose="05000000000000000000" pitchFamily="2" charset="2"/>
              <a:buChar char="§"/>
            </a:pPr>
            <a:r>
              <a:rPr lang="en-US"/>
              <a:t>BGRU đúng: 162 mẫu (GRU_tiến đúng: 90 mẫu)</a:t>
            </a:r>
          </a:p>
          <a:p>
            <a:pPr marL="57150" indent="0"/>
            <a:endParaRPr lang="en-US"/>
          </a:p>
          <a:p>
            <a:pPr lvl="1">
              <a:buFont typeface="Wingdings" panose="05000000000000000000" pitchFamily="2" charset="2"/>
              <a:buChar char="§"/>
            </a:pP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1873040069"/>
              </p:ext>
            </p:extLst>
          </p:nvPr>
        </p:nvGraphicFramePr>
        <p:xfrm>
          <a:off x="685800" y="1371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58700200"/>
                    </a:ext>
                  </a:extLst>
                </a:gridCol>
                <a:gridCol w="3048000">
                  <a:extLst>
                    <a:ext uri="{9D8B030D-6E8A-4147-A177-3AD203B41FA5}">
                      <a16:colId xmlns:a16="http://schemas.microsoft.com/office/drawing/2014/main" val="1539185495"/>
                    </a:ext>
                  </a:extLst>
                </a:gridCol>
              </a:tblGrid>
              <a:tr h="370840">
                <a:tc>
                  <a:txBody>
                    <a:bodyPr/>
                    <a:lstStyle/>
                    <a:p>
                      <a:r>
                        <a:rPr lang="en-US"/>
                        <a:t>Mô hình</a:t>
                      </a:r>
                    </a:p>
                  </a:txBody>
                  <a:tcPr/>
                </a:tc>
                <a:tc>
                  <a:txBody>
                    <a:bodyPr/>
                    <a:lstStyle/>
                    <a:p>
                      <a:r>
                        <a:rPr lang="en-US"/>
                        <a:t>Số mẫu đúng</a:t>
                      </a:r>
                    </a:p>
                  </a:txBody>
                  <a:tcPr/>
                </a:tc>
                <a:extLst>
                  <a:ext uri="{0D108BD9-81ED-4DB2-BD59-A6C34878D82A}">
                    <a16:rowId xmlns:a16="http://schemas.microsoft.com/office/drawing/2014/main" val="3339961137"/>
                  </a:ext>
                </a:extLst>
              </a:tr>
              <a:tr h="370840">
                <a:tc>
                  <a:txBody>
                    <a:bodyPr/>
                    <a:lstStyle/>
                    <a:p>
                      <a:r>
                        <a:rPr lang="en-US" b="0"/>
                        <a:t>BGRU</a:t>
                      </a:r>
                    </a:p>
                  </a:txBody>
                  <a:tcPr/>
                </a:tc>
                <a:tc>
                  <a:txBody>
                    <a:bodyPr/>
                    <a:lstStyle/>
                    <a:p>
                      <a:r>
                        <a:rPr lang="en-US"/>
                        <a:t>491</a:t>
                      </a:r>
                    </a:p>
                  </a:txBody>
                  <a:tcPr/>
                </a:tc>
                <a:extLst>
                  <a:ext uri="{0D108BD9-81ED-4DB2-BD59-A6C34878D82A}">
                    <a16:rowId xmlns:a16="http://schemas.microsoft.com/office/drawing/2014/main" val="3062923691"/>
                  </a:ext>
                </a:extLst>
              </a:tr>
              <a:tr h="370840">
                <a:tc>
                  <a:txBody>
                    <a:bodyPr/>
                    <a:lstStyle/>
                    <a:p>
                      <a:r>
                        <a:rPr lang="en-US"/>
                        <a:t>GRU_tiến</a:t>
                      </a:r>
                    </a:p>
                  </a:txBody>
                  <a:tcPr/>
                </a:tc>
                <a:tc>
                  <a:txBody>
                    <a:bodyPr/>
                    <a:lstStyle/>
                    <a:p>
                      <a:r>
                        <a:rPr lang="en-US"/>
                        <a:t>471</a:t>
                      </a:r>
                    </a:p>
                  </a:txBody>
                  <a:tcPr/>
                </a:tc>
                <a:extLst>
                  <a:ext uri="{0D108BD9-81ED-4DB2-BD59-A6C34878D82A}">
                    <a16:rowId xmlns:a16="http://schemas.microsoft.com/office/drawing/2014/main" val="1635504230"/>
                  </a:ext>
                </a:extLst>
              </a:tr>
              <a:tr h="370840">
                <a:tc>
                  <a:txBody>
                    <a:bodyPr/>
                    <a:lstStyle/>
                    <a:p>
                      <a:r>
                        <a:rPr lang="en-US"/>
                        <a:t>GRU_lùi</a:t>
                      </a:r>
                    </a:p>
                  </a:txBody>
                  <a:tcPr/>
                </a:tc>
                <a:tc>
                  <a:txBody>
                    <a:bodyPr/>
                    <a:lstStyle/>
                    <a:p>
                      <a:r>
                        <a:rPr lang="en-US"/>
                        <a:t>392</a:t>
                      </a:r>
                    </a:p>
                  </a:txBody>
                  <a:tcPr/>
                </a:tc>
                <a:extLst>
                  <a:ext uri="{0D108BD9-81ED-4DB2-BD59-A6C34878D82A}">
                    <a16:rowId xmlns:a16="http://schemas.microsoft.com/office/drawing/2014/main" val="21709082"/>
                  </a:ext>
                </a:extLst>
              </a:tr>
            </a:tbl>
          </a:graphicData>
        </a:graphic>
      </p:graphicFrame>
    </p:spTree>
    <p:extLst>
      <p:ext uri="{BB962C8B-B14F-4D97-AF65-F5344CB8AC3E}">
        <p14:creationId xmlns:p14="http://schemas.microsoft.com/office/powerpoint/2010/main" val="1011209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6719187" cy="428628"/>
          </a:xfrm>
          <a:effectLst/>
        </p:spPr>
        <p:txBody>
          <a:bodyPr>
            <a:normAutofit fontScale="90000"/>
          </a:bodyPr>
          <a:lstStyle/>
          <a:p>
            <a:pPr algn="l"/>
            <a:r>
              <a:rPr lang="en-US" b="1" err="1"/>
              <a:t>Kết</a:t>
            </a:r>
            <a:r>
              <a:rPr lang="en-US" b="1"/>
              <a:t> </a:t>
            </a:r>
            <a:r>
              <a:rPr lang="en-US" b="1" err="1"/>
              <a:t>quả</a:t>
            </a:r>
            <a:r>
              <a:rPr lang="en-US" b="1"/>
              <a:t> </a:t>
            </a:r>
            <a:r>
              <a:rPr lang="en-US" b="1" err="1"/>
              <a:t>thực</a:t>
            </a:r>
            <a:r>
              <a:rPr lang="en-US" b="1"/>
              <a:t> nghiệm chứng minh BGRU </a:t>
            </a:r>
            <a:endParaRPr lang="en-US" b="1">
              <a:solidFill>
                <a:schemeClr val="bg1"/>
              </a:solidFill>
            </a:endParaRPr>
          </a:p>
        </p:txBody>
      </p:sp>
      <p:graphicFrame>
        <p:nvGraphicFramePr>
          <p:cNvPr id="9" name="Chart 8"/>
          <p:cNvGraphicFramePr/>
          <p:nvPr>
            <p:extLst>
              <p:ext uri="{D42A27DB-BD31-4B8C-83A1-F6EECF244321}">
                <p14:modId xmlns:p14="http://schemas.microsoft.com/office/powerpoint/2010/main" val="3860344141"/>
              </p:ext>
            </p:extLst>
          </p:nvPr>
        </p:nvGraphicFramePr>
        <p:xfrm>
          <a:off x="215334" y="1148631"/>
          <a:ext cx="8319066" cy="1518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p:nvPr>
            <p:extLst>
              <p:ext uri="{D42A27DB-BD31-4B8C-83A1-F6EECF244321}">
                <p14:modId xmlns:p14="http://schemas.microsoft.com/office/powerpoint/2010/main" val="139748701"/>
              </p:ext>
            </p:extLst>
          </p:nvPr>
        </p:nvGraphicFramePr>
        <p:xfrm>
          <a:off x="215334" y="4184383"/>
          <a:ext cx="8071442" cy="1528700"/>
        </p:xfrm>
        <a:graphic>
          <a:graphicData uri="http://schemas.openxmlformats.org/drawingml/2006/chart">
            <c:chart xmlns:c="http://schemas.openxmlformats.org/drawingml/2006/chart" xmlns:r="http://schemas.openxmlformats.org/officeDocument/2006/relationships" r:id="rId5"/>
          </a:graphicData>
        </a:graphic>
      </p:graphicFrame>
      <p:sp>
        <p:nvSpPr>
          <p:cNvPr id="3" name="Rectangle 2"/>
          <p:cNvSpPr/>
          <p:nvPr/>
        </p:nvSpPr>
        <p:spPr>
          <a:xfrm>
            <a:off x="215334" y="609600"/>
            <a:ext cx="8440090" cy="646331"/>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a:t>Chọn 100 mẫu ngẫu nhiên từ tập dữ liệu Walmart</a:t>
            </a:r>
            <a:endParaRPr lang="en-US" sz="2400" b="1">
              <a:solidFill>
                <a:srgbClr val="FF0000"/>
              </a:solidFill>
            </a:endParaRPr>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37</a:t>
            </a:fld>
            <a:r>
              <a:rPr lang="en-GB"/>
              <a:t> </a:t>
            </a:r>
            <a:endParaRPr/>
          </a:p>
        </p:txBody>
      </p:sp>
      <p:graphicFrame>
        <p:nvGraphicFramePr>
          <p:cNvPr id="15" name="Chart 14"/>
          <p:cNvGraphicFramePr/>
          <p:nvPr>
            <p:extLst>
              <p:ext uri="{D42A27DB-BD31-4B8C-83A1-F6EECF244321}">
                <p14:modId xmlns:p14="http://schemas.microsoft.com/office/powerpoint/2010/main" val="711010385"/>
              </p:ext>
            </p:extLst>
          </p:nvPr>
        </p:nvGraphicFramePr>
        <p:xfrm>
          <a:off x="215334" y="2772211"/>
          <a:ext cx="8319066" cy="138343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18609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r>
              <a:rPr lang="en-US"/>
              <a:t> </a:t>
            </a:r>
            <a:fld id="{E9D682DE-70BA-412F-9A96-E15936BC1B10}" type="slidenum">
              <a:rPr lang="en-GB" smtClean="0"/>
              <a:pPr/>
              <a:t>38</a:t>
            </a:fld>
            <a:r>
              <a:rPr lang="en-GB"/>
              <a:t> </a:t>
            </a:r>
            <a:endParaRPr/>
          </a:p>
        </p:txBody>
      </p:sp>
      <p:pic>
        <p:nvPicPr>
          <p:cNvPr id="6"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7" name="Rectangle 6"/>
          <p:cNvSpPr/>
          <p:nvPr/>
        </p:nvSpPr>
        <p:spPr>
          <a:xfrm>
            <a:off x="685800" y="236022"/>
            <a:ext cx="1082348" cy="369332"/>
          </a:xfrm>
          <a:prstGeom prst="rect">
            <a:avLst/>
          </a:prstGeom>
        </p:spPr>
        <p:txBody>
          <a:bodyPr wrap="none">
            <a:spAutoFit/>
          </a:bodyPr>
          <a:lstStyle/>
          <a:p>
            <a:r>
              <a:rPr lang="en-US" b="1">
                <a:solidFill>
                  <a:schemeClr val="bg1"/>
                </a:solidFill>
              </a:rPr>
              <a:t>Dropout</a:t>
            </a:r>
            <a:endParaRPr lang="en-US"/>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28600" y="595891"/>
            <a:ext cx="7149690" cy="6024046"/>
          </a:xfrm>
          <a:prstGeom prst="rect">
            <a:avLst/>
          </a:prstGeom>
        </p:spPr>
      </p:pic>
    </p:spTree>
    <p:extLst>
      <p:ext uri="{BB962C8B-B14F-4D97-AF65-F5344CB8AC3E}">
        <p14:creationId xmlns:p14="http://schemas.microsoft.com/office/powerpoint/2010/main" val="1788872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r>
              <a:rPr lang="en-US"/>
              <a:t> </a:t>
            </a:r>
            <a:fld id="{E9D682DE-70BA-412F-9A96-E15936BC1B10}" type="slidenum">
              <a:rPr lang="en-GB" smtClean="0"/>
              <a:pPr/>
              <a:t>39</a:t>
            </a:fld>
            <a:r>
              <a:rPr lang="en-GB"/>
              <a:t> </a:t>
            </a:r>
            <a:endParaRPr/>
          </a:p>
        </p:txBody>
      </p:sp>
      <p:pic>
        <p:nvPicPr>
          <p:cNvPr id="6"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7" name="Rectangle 6"/>
          <p:cNvSpPr/>
          <p:nvPr/>
        </p:nvSpPr>
        <p:spPr>
          <a:xfrm>
            <a:off x="685800" y="236022"/>
            <a:ext cx="1082348" cy="369332"/>
          </a:xfrm>
          <a:prstGeom prst="rect">
            <a:avLst/>
          </a:prstGeom>
        </p:spPr>
        <p:txBody>
          <a:bodyPr wrap="none">
            <a:spAutoFit/>
          </a:bodyPr>
          <a:lstStyle/>
          <a:p>
            <a:r>
              <a:rPr lang="en-US" b="1">
                <a:solidFill>
                  <a:schemeClr val="bg1"/>
                </a:solidFill>
              </a:rPr>
              <a:t>Dropout</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1474"/>
            <a:ext cx="7620000" cy="5445656"/>
          </a:xfrm>
          <a:prstGeom prst="rect">
            <a:avLst/>
          </a:prstGeom>
        </p:spPr>
      </p:pic>
    </p:spTree>
    <p:extLst>
      <p:ext uri="{BB962C8B-B14F-4D97-AF65-F5344CB8AC3E}">
        <p14:creationId xmlns:p14="http://schemas.microsoft.com/office/powerpoint/2010/main" val="274091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Đặt vấn đề</a:t>
            </a:r>
            <a:endParaRPr lang="en-US" b="1">
              <a:solidFill>
                <a:schemeClr val="bg1"/>
              </a:solidFill>
            </a:endParaRPr>
          </a:p>
        </p:txBody>
      </p:sp>
      <p:sp>
        <p:nvSpPr>
          <p:cNvPr id="6" name="TextBox 5"/>
          <p:cNvSpPr txBox="1"/>
          <p:nvPr/>
        </p:nvSpPr>
        <p:spPr>
          <a:xfrm>
            <a:off x="444472" y="789816"/>
            <a:ext cx="2558714" cy="461665"/>
          </a:xfrm>
          <a:prstGeom prst="rect">
            <a:avLst/>
          </a:prstGeom>
          <a:noFill/>
        </p:spPr>
        <p:txBody>
          <a:bodyPr wrap="none" rtlCol="0" anchor="ctr" anchorCtr="0">
            <a:spAutoFit/>
          </a:bodyPr>
          <a:lstStyle/>
          <a:p>
            <a:pPr algn="ctr"/>
            <a:r>
              <a:rPr lang="en-US" sz="2400" b="1" i="1" err="1"/>
              <a:t>Tóm</a:t>
            </a:r>
            <a:r>
              <a:rPr lang="en-US" sz="2400" b="1" i="1"/>
              <a:t> </a:t>
            </a:r>
            <a:r>
              <a:rPr lang="en-US" sz="2400" b="1" i="1" err="1"/>
              <a:t>tắt</a:t>
            </a:r>
            <a:r>
              <a:rPr lang="en-US" sz="2400" b="1" i="1"/>
              <a:t> </a:t>
            </a:r>
            <a:r>
              <a:rPr lang="en-US" sz="2400" b="1" i="1" err="1"/>
              <a:t>bài</a:t>
            </a:r>
            <a:r>
              <a:rPr lang="en-US" sz="2400" b="1" i="1"/>
              <a:t> </a:t>
            </a:r>
            <a:r>
              <a:rPr lang="en-US" sz="2400" b="1" i="1" err="1"/>
              <a:t>toán</a:t>
            </a:r>
            <a:endParaRPr lang="en-US" sz="2400" b="1" i="1"/>
          </a:p>
        </p:txBody>
      </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4</a:t>
            </a:fld>
            <a:r>
              <a:rPr lang="en-GB"/>
              <a:t> </a:t>
            </a:r>
            <a:endParaRPr/>
          </a:p>
        </p:txBody>
      </p:sp>
      <p:graphicFrame>
        <p:nvGraphicFramePr>
          <p:cNvPr id="9" name="Diagram 8"/>
          <p:cNvGraphicFramePr/>
          <p:nvPr>
            <p:extLst>
              <p:ext uri="{D42A27DB-BD31-4B8C-83A1-F6EECF244321}">
                <p14:modId xmlns:p14="http://schemas.microsoft.com/office/powerpoint/2010/main" val="1173193273"/>
              </p:ext>
            </p:extLst>
          </p:nvPr>
        </p:nvGraphicFramePr>
        <p:xfrm>
          <a:off x="425753" y="1241352"/>
          <a:ext cx="8319387" cy="49250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706826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đề</a:t>
            </a:r>
          </a:p>
          <a:p>
            <a:pPr marL="457200" indent="-457200">
              <a:lnSpc>
                <a:spcPct val="150000"/>
              </a:lnSpc>
              <a:buFont typeface="Arial" pitchFamily="34" charset="0"/>
              <a:buAutoNum type="arabicPeriod"/>
            </a:pPr>
            <a:r>
              <a:rPr lang="en-US" sz="2800" b="1">
                <a:solidFill>
                  <a:srgbClr val="FF0000"/>
                </a:solidFill>
              </a:rPr>
              <a:t>Các nghiên cứu liên quan</a:t>
            </a:r>
          </a:p>
          <a:p>
            <a:pPr marL="457200" indent="-457200">
              <a:lnSpc>
                <a:spcPct val="150000"/>
              </a:lnSpc>
              <a:buAutoNum type="arabicPeriod"/>
            </a:pPr>
            <a:r>
              <a:rPr lang="en-US" sz="2800"/>
              <a:t>Mục </a:t>
            </a:r>
            <a:r>
              <a:rPr lang="en-US" sz="2800" err="1"/>
              <a:t>tiêu</a:t>
            </a:r>
            <a:r>
              <a:rPr lang="en-US" sz="2800"/>
              <a:t> </a:t>
            </a:r>
            <a:r>
              <a:rPr lang="en-US" sz="2800" err="1"/>
              <a:t>nghiên</a:t>
            </a:r>
            <a:r>
              <a:rPr lang="en-US" sz="2800"/>
              <a:t> </a:t>
            </a:r>
            <a:r>
              <a:rPr lang="en-US" sz="2800" err="1"/>
              <a:t>cứu</a:t>
            </a:r>
            <a:endParaRPr lang="en-US" sz="2800"/>
          </a:p>
          <a:p>
            <a:pPr marL="457200" indent="-457200">
              <a:lnSpc>
                <a:spcPct val="150000"/>
              </a:lnSpc>
              <a:buAutoNum type="arabicPeriod"/>
            </a:pPr>
            <a:r>
              <a:rPr lang="en-US" sz="2800"/>
              <a:t>Phương </a:t>
            </a:r>
            <a:r>
              <a:rPr lang="en-US" sz="2800" err="1"/>
              <a:t>pháp</a:t>
            </a:r>
            <a:r>
              <a:rPr lang="en-US" sz="2800"/>
              <a:t> </a:t>
            </a:r>
            <a:r>
              <a:rPr lang="en-US" sz="2800" err="1"/>
              <a:t>thực</a:t>
            </a:r>
            <a:r>
              <a:rPr lang="en-US" sz="2800"/>
              <a:t> </a:t>
            </a:r>
            <a:r>
              <a:rPr lang="en-US" sz="2800" err="1"/>
              <a:t>hiện</a:t>
            </a:r>
            <a:endParaRPr lang="en-US" sz="2800"/>
          </a:p>
          <a:p>
            <a:pPr marL="457200" indent="-457200">
              <a:lnSpc>
                <a:spcPct val="150000"/>
              </a:lnSpc>
              <a:buAutoNum type="arabicPeriod"/>
            </a:pPr>
            <a:r>
              <a:rPr lang="en-US" sz="2800" err="1"/>
              <a:t>Kết</a:t>
            </a:r>
            <a:r>
              <a:rPr lang="en-US" sz="2800"/>
              <a:t> </a:t>
            </a:r>
            <a:r>
              <a:rPr lang="en-US" sz="2800" err="1"/>
              <a:t>quả</a:t>
            </a:r>
            <a:r>
              <a:rPr lang="en-US" sz="2800"/>
              <a:t> </a:t>
            </a:r>
            <a:r>
              <a:rPr lang="en-US" sz="2800" err="1"/>
              <a:t>thực</a:t>
            </a:r>
            <a:r>
              <a:rPr lang="en-US" sz="2800"/>
              <a:t> </a:t>
            </a:r>
            <a:r>
              <a:rPr lang="en-US" sz="2800" err="1"/>
              <a:t>nghiệm</a:t>
            </a:r>
            <a:endParaRPr lang="en-US" sz="2800"/>
          </a:p>
          <a:p>
            <a:pPr marL="457200" indent="-457200">
              <a:lnSpc>
                <a:spcPct val="150000"/>
              </a:lnSpc>
              <a:buAutoNum type="arabicPeriod"/>
            </a:pPr>
            <a:r>
              <a:rPr lang="en-US" sz="2800" err="1"/>
              <a:t>Kết</a:t>
            </a:r>
            <a:r>
              <a:rPr lang="en-US" sz="2800"/>
              <a:t> </a:t>
            </a:r>
            <a:r>
              <a:rPr lang="en-US" sz="2800" err="1"/>
              <a:t>luận</a:t>
            </a:r>
            <a:endParaRPr lang="en-US" sz="28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5</a:t>
            </a:fld>
            <a:r>
              <a:rPr lang="en-GB"/>
              <a:t> </a:t>
            </a:r>
            <a:endParaRPr/>
          </a:p>
        </p:txBody>
      </p:sp>
    </p:spTree>
    <p:extLst>
      <p:ext uri="{BB962C8B-B14F-4D97-AF65-F5344CB8AC3E}">
        <p14:creationId xmlns:p14="http://schemas.microsoft.com/office/powerpoint/2010/main" val="62270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Các nghiên cứu liên quan</a:t>
            </a:r>
            <a:endParaRPr lang="en-US" b="1">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50482791"/>
              </p:ext>
            </p:extLst>
          </p:nvPr>
        </p:nvGraphicFramePr>
        <p:xfrm>
          <a:off x="203946" y="754291"/>
          <a:ext cx="8763001" cy="2072640"/>
        </p:xfrm>
        <a:graphic>
          <a:graphicData uri="http://schemas.openxmlformats.org/drawingml/2006/table">
            <a:tbl>
              <a:tblPr firstRow="1" bandRow="1">
                <a:tableStyleId>{5C22544A-7EE6-4342-B048-85BDC9FD1C3A}</a:tableStyleId>
              </a:tblPr>
              <a:tblGrid>
                <a:gridCol w="2521744">
                  <a:extLst>
                    <a:ext uri="{9D8B030D-6E8A-4147-A177-3AD203B41FA5}">
                      <a16:colId xmlns:a16="http://schemas.microsoft.com/office/drawing/2014/main" val="132745102"/>
                    </a:ext>
                  </a:extLst>
                </a:gridCol>
                <a:gridCol w="4290865">
                  <a:extLst>
                    <a:ext uri="{9D8B030D-6E8A-4147-A177-3AD203B41FA5}">
                      <a16:colId xmlns:a16="http://schemas.microsoft.com/office/drawing/2014/main" val="1988593214"/>
                    </a:ext>
                  </a:extLst>
                </a:gridCol>
                <a:gridCol w="1950392">
                  <a:extLst>
                    <a:ext uri="{9D8B030D-6E8A-4147-A177-3AD203B41FA5}">
                      <a16:colId xmlns:a16="http://schemas.microsoft.com/office/drawing/2014/main" val="885104214"/>
                    </a:ext>
                  </a:extLst>
                </a:gridCol>
              </a:tblGrid>
              <a:tr h="362893">
                <a:tc gridSpan="3">
                  <a:txBody>
                    <a:bodyPr/>
                    <a:lstStyle/>
                    <a:p>
                      <a:r>
                        <a:rPr lang="en-US" sz="1800"/>
                        <a:t>Nghiên cứu Trong n</a:t>
                      </a:r>
                      <a:r>
                        <a:rPr lang="vi-VN" sz="1800"/>
                        <a:t>ư</a:t>
                      </a:r>
                      <a:r>
                        <a:rPr lang="en-US" sz="1800"/>
                        <a:t>ớc</a:t>
                      </a:r>
                    </a:p>
                  </a:txBody>
                  <a:tcPr/>
                </a:tc>
                <a:tc hMerge="1">
                  <a:txBody>
                    <a:bodyPr/>
                    <a:lstStyle/>
                    <a:p>
                      <a:endParaRPr lang="en-US"/>
                    </a:p>
                  </a:txBody>
                  <a:tcPr/>
                </a:tc>
                <a:tc hMerge="1">
                  <a:txBody>
                    <a:bodyPr/>
                    <a:lstStyle/>
                    <a:p>
                      <a:endParaRPr lang="en-US" sz="2000"/>
                    </a:p>
                  </a:txBody>
                  <a:tcPr/>
                </a:tc>
                <a:extLst>
                  <a:ext uri="{0D108BD9-81ED-4DB2-BD59-A6C34878D82A}">
                    <a16:rowId xmlns:a16="http://schemas.microsoft.com/office/drawing/2014/main" val="2909846567"/>
                  </a:ext>
                </a:extLst>
              </a:tr>
              <a:tr h="13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Dung Pham, Hoang Kiem (2015) [8]</a:t>
                      </a:r>
                      <a:endParaRPr lang="en-US" sz="200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Vietnamese stock market prediction using text mining</a:t>
                      </a:r>
                      <a:endParaRPr lang="en-US" sz="2000">
                        <a:solidFill>
                          <a:schemeClr val="tx1"/>
                        </a:solidFill>
                      </a:endParaRPr>
                    </a:p>
                  </a:txBody>
                  <a:tcPr/>
                </a:tc>
                <a:tc>
                  <a:txBody>
                    <a:bodyPr/>
                    <a:lstStyle/>
                    <a:p>
                      <a:r>
                        <a:rPr lang="en-US" sz="2000"/>
                        <a:t>SVM, ANN</a:t>
                      </a:r>
                    </a:p>
                    <a:p>
                      <a:endParaRPr lang="en-US" sz="2000">
                        <a:solidFill>
                          <a:schemeClr val="tx1"/>
                        </a:solidFill>
                      </a:endParaRPr>
                    </a:p>
                  </a:txBody>
                  <a:tcPr/>
                </a:tc>
                <a:extLst>
                  <a:ext uri="{0D108BD9-81ED-4DB2-BD59-A6C34878D82A}">
                    <a16:rowId xmlns:a16="http://schemas.microsoft.com/office/drawing/2014/main" val="714745198"/>
                  </a:ext>
                </a:extLst>
              </a:tr>
              <a:tr h="626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Duc Duong, Minh Dang (2016) [9]</a:t>
                      </a:r>
                      <a:endParaRPr lang="en-US" sz="200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Stock market prediction using financial news articles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Ho Chi Minh stock exchange</a:t>
                      </a:r>
                      <a:endParaRPr lang="en-US" sz="2000">
                        <a:solidFill>
                          <a:schemeClr val="tx1"/>
                        </a:solidFill>
                      </a:endParaRPr>
                    </a:p>
                  </a:txBody>
                  <a:tcPr/>
                </a:tc>
                <a:tc>
                  <a:txBody>
                    <a:bodyPr/>
                    <a:lstStyle/>
                    <a:p>
                      <a:r>
                        <a:rPr lang="en-US" sz="2000"/>
                        <a:t>SVM+</a:t>
                      </a:r>
                      <a:r>
                        <a:rPr lang="en-US" sz="1800" kern="1200">
                          <a:effectLst/>
                        </a:rPr>
                        <a:t>Delta TFIDF</a:t>
                      </a:r>
                      <a:r>
                        <a:rPr lang="en-US" sz="2000"/>
                        <a:t> </a:t>
                      </a:r>
                      <a:br>
                        <a:rPr lang="en-US" sz="2000"/>
                      </a:br>
                      <a:r>
                        <a:rPr lang="en-US" sz="2000"/>
                        <a:t>+Sentiment</a:t>
                      </a:r>
                      <a:endParaRPr lang="en-US" sz="2000">
                        <a:solidFill>
                          <a:schemeClr val="tx1"/>
                        </a:solidFill>
                      </a:endParaRPr>
                    </a:p>
                  </a:txBody>
                  <a:tcPr/>
                </a:tc>
                <a:extLst>
                  <a:ext uri="{0D108BD9-81ED-4DB2-BD59-A6C34878D82A}">
                    <a16:rowId xmlns:a16="http://schemas.microsoft.com/office/drawing/2014/main" val="24608871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12356827"/>
              </p:ext>
            </p:extLst>
          </p:nvPr>
        </p:nvGraphicFramePr>
        <p:xfrm>
          <a:off x="203945" y="2849968"/>
          <a:ext cx="8763001" cy="3221670"/>
        </p:xfrm>
        <a:graphic>
          <a:graphicData uri="http://schemas.openxmlformats.org/drawingml/2006/table">
            <a:tbl>
              <a:tblPr firstRow="1" bandRow="1">
                <a:tableStyleId>{5C22544A-7EE6-4342-B048-85BDC9FD1C3A}</a:tableStyleId>
              </a:tblPr>
              <a:tblGrid>
                <a:gridCol w="2463054">
                  <a:extLst>
                    <a:ext uri="{9D8B030D-6E8A-4147-A177-3AD203B41FA5}">
                      <a16:colId xmlns:a16="http://schemas.microsoft.com/office/drawing/2014/main" val="3343486620"/>
                    </a:ext>
                  </a:extLst>
                </a:gridCol>
                <a:gridCol w="4724400">
                  <a:extLst>
                    <a:ext uri="{9D8B030D-6E8A-4147-A177-3AD203B41FA5}">
                      <a16:colId xmlns:a16="http://schemas.microsoft.com/office/drawing/2014/main" val="456340086"/>
                    </a:ext>
                  </a:extLst>
                </a:gridCol>
                <a:gridCol w="1575547">
                  <a:extLst>
                    <a:ext uri="{9D8B030D-6E8A-4147-A177-3AD203B41FA5}">
                      <a16:colId xmlns:a16="http://schemas.microsoft.com/office/drawing/2014/main" val="1318479365"/>
                    </a:ext>
                  </a:extLst>
                </a:gridCol>
              </a:tblGrid>
              <a:tr h="41747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Nghiên cứu ngoài n</a:t>
                      </a:r>
                      <a:r>
                        <a:rPr lang="vi-VN" sz="1800"/>
                        <a:t>ư</a:t>
                      </a:r>
                      <a:r>
                        <a:rPr lang="en-US" sz="1800"/>
                        <a:t>ớc</a:t>
                      </a:r>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p>
                  </a:txBody>
                  <a:tcPr/>
                </a:tc>
                <a:extLst>
                  <a:ext uri="{0D108BD9-81ED-4DB2-BD59-A6C34878D82A}">
                    <a16:rowId xmlns:a16="http://schemas.microsoft.com/office/drawing/2014/main" val="1077477294"/>
                  </a:ext>
                </a:extLst>
              </a:tr>
              <a:tr h="738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Ding (2014) [7]</a:t>
                      </a:r>
                    </a:p>
                    <a:p>
                      <a:endParaRPr 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Using Structured Events to Predict Stock Price Movement: An Empirical Investigation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=&gt; Rút trích sự kiện, ANN</a:t>
                      </a:r>
                    </a:p>
                  </a:txBody>
                  <a:tcPr/>
                </a:tc>
                <a:extLst>
                  <a:ext uri="{0D108BD9-81ED-4DB2-BD59-A6C34878D82A}">
                    <a16:rowId xmlns:a16="http://schemas.microsoft.com/office/drawing/2014/main" val="2449515105"/>
                  </a:ext>
                </a:extLst>
              </a:tr>
              <a:tr h="1059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Yangtuo Peng and Hui Jiang. (2016) [25]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Leverage financial news to predict stock price movements using word embeddings and deep neural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Word Embedding, DNN</a:t>
                      </a:r>
                    </a:p>
                  </a:txBody>
                  <a:tcPr/>
                </a:tc>
                <a:extLst>
                  <a:ext uri="{0D108BD9-81ED-4DB2-BD59-A6C34878D82A}">
                    <a16:rowId xmlns:a16="http://schemas.microsoft.com/office/drawing/2014/main" val="3268807303"/>
                  </a:ext>
                </a:extLst>
              </a:tr>
              <a:tr h="738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Akita (2016) [2]</a:t>
                      </a:r>
                    </a:p>
                  </a:txBody>
                  <a:tcPr/>
                </a:tc>
                <a:tc>
                  <a:txBody>
                    <a:bodyPr/>
                    <a:lstStyle/>
                    <a:p>
                      <a:r>
                        <a:rPr lang="en-US" sz="2000"/>
                        <a:t>Deep learning for stock prediction using numerical and textual information.</a:t>
                      </a:r>
                    </a:p>
                  </a:txBody>
                  <a:tcPr/>
                </a:tc>
                <a:tc>
                  <a:txBody>
                    <a:bodyPr/>
                    <a:lstStyle/>
                    <a:p>
                      <a:r>
                        <a:rPr lang="en-US" sz="2000"/>
                        <a:t>LSTM</a:t>
                      </a:r>
                    </a:p>
                  </a:txBody>
                  <a:tcPr/>
                </a:tc>
                <a:extLst>
                  <a:ext uri="{0D108BD9-81ED-4DB2-BD59-A6C34878D82A}">
                    <a16:rowId xmlns:a16="http://schemas.microsoft.com/office/drawing/2014/main" val="599478375"/>
                  </a:ext>
                </a:extLst>
              </a:tr>
            </a:tbl>
          </a:graphicData>
        </a:graphic>
      </p:graphicFrame>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6</a:t>
            </a:fld>
            <a:r>
              <a:rPr lang="en-GB"/>
              <a:t> </a:t>
            </a:r>
            <a:endParaRPr/>
          </a:p>
        </p:txBody>
      </p:sp>
    </p:spTree>
    <p:extLst>
      <p:ext uri="{BB962C8B-B14F-4D97-AF65-F5344CB8AC3E}">
        <p14:creationId xmlns:p14="http://schemas.microsoft.com/office/powerpoint/2010/main" val="1930339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Nhận xét chung </a:t>
            </a:r>
            <a:endParaRPr lang="en-US" b="1">
              <a:solidFill>
                <a:schemeClr val="bg1"/>
              </a:solidFill>
            </a:endParaRPr>
          </a:p>
        </p:txBody>
      </p:sp>
      <p:sp>
        <p:nvSpPr>
          <p:cNvPr id="3" name="TextBox 2"/>
          <p:cNvSpPr txBox="1"/>
          <p:nvPr/>
        </p:nvSpPr>
        <p:spPr>
          <a:xfrm>
            <a:off x="343035" y="764303"/>
            <a:ext cx="8484824" cy="5093702"/>
          </a:xfrm>
          <a:prstGeom prst="rect">
            <a:avLst/>
          </a:prstGeom>
          <a:noFill/>
        </p:spPr>
        <p:txBody>
          <a:bodyPr wrap="square" rtlCol="0" anchor="ctr" anchorCtr="0">
            <a:spAutoFit/>
          </a:bodyPr>
          <a:lstStyle/>
          <a:p>
            <a:pPr lvl="0" algn="just"/>
            <a:r>
              <a:rPr lang="en-US" sz="2600"/>
              <a:t>Các h</a:t>
            </a:r>
            <a:r>
              <a:rPr lang="vi-VN" sz="2600"/>
              <a:t>ư</a:t>
            </a:r>
            <a:r>
              <a:rPr lang="en-US" sz="2600"/>
              <a:t>ớng nghiên cứu n</a:t>
            </a:r>
            <a:r>
              <a:rPr lang="vi-VN" sz="2600"/>
              <a:t>ư</a:t>
            </a:r>
            <a:r>
              <a:rPr lang="en-US" sz="2600"/>
              <a:t>ớc ngoài gần đây đã bắt đầu sử dụng các mô hình DNN để áp dụng vào mô hình dự báo, b</a:t>
            </a:r>
            <a:r>
              <a:rPr lang="vi-VN" sz="2600"/>
              <a:t>ư</a:t>
            </a:r>
            <a:r>
              <a:rPr lang="en-US" sz="2600"/>
              <a:t>ớc đầu có nhiều kết quả khả quan. Tuy nhiên, độ chính xác còn hạn chế. Đồng thời, đặc tr</a:t>
            </a:r>
            <a:r>
              <a:rPr lang="vi-VN" sz="2600"/>
              <a:t>ư</a:t>
            </a:r>
            <a:r>
              <a:rPr lang="en-US" sz="2600"/>
              <a:t>ng ngôn ngữ và ngữ nghĩa cần đ</a:t>
            </a:r>
            <a:r>
              <a:rPr lang="vi-VN" sz="2600"/>
              <a:t>ư</a:t>
            </a:r>
            <a:r>
              <a:rPr lang="en-US" sz="2600"/>
              <a:t>ợc khai thác nhiều h</a:t>
            </a:r>
            <a:r>
              <a:rPr lang="vi-VN" sz="2600"/>
              <a:t>ơ</a:t>
            </a:r>
            <a:r>
              <a:rPr lang="en-US" sz="2600"/>
              <a:t>n. </a:t>
            </a:r>
          </a:p>
          <a:p>
            <a:pPr algn="just">
              <a:lnSpc>
                <a:spcPct val="150000"/>
              </a:lnSpc>
            </a:pPr>
            <a:r>
              <a:rPr lang="en-US" sz="2600" b="1"/>
              <a:t>Thách thức</a:t>
            </a:r>
          </a:p>
          <a:p>
            <a:pPr marL="285750" indent="-285750" algn="just">
              <a:buFont typeface="Arial" panose="020B0604020202020204" pitchFamily="34" charset="0"/>
              <a:buChar char="•"/>
            </a:pPr>
            <a:r>
              <a:rPr lang="en-US" sz="2600"/>
              <a:t>Bộ dữ liệu tiếng Việt còn hạn chế, việc xử lý trên các ngôn ngữ khác nhau gặp khó khăn do mỗi ngôn ngữ có đặc tr</a:t>
            </a:r>
            <a:r>
              <a:rPr lang="vi-VN" sz="2600"/>
              <a:t>ư</a:t>
            </a:r>
            <a:r>
              <a:rPr lang="en-US" sz="2600"/>
              <a:t>ng khác nhau.</a:t>
            </a:r>
          </a:p>
          <a:p>
            <a:pPr marL="285750" lvl="0" indent="-285750" algn="just">
              <a:buFont typeface="Arial" panose="020B0604020202020204" pitchFamily="34" charset="0"/>
              <a:buChar char="•"/>
            </a:pPr>
            <a:r>
              <a:rPr lang="en-US" sz="2600"/>
              <a:t>Nguồn dữ </a:t>
            </a:r>
            <a:r>
              <a:rPr lang="en-US" sz="2600" err="1"/>
              <a:t>liệu</a:t>
            </a:r>
            <a:r>
              <a:rPr lang="en-US" sz="2600"/>
              <a:t> </a:t>
            </a:r>
            <a:r>
              <a:rPr lang="en-US" sz="2600" err="1"/>
              <a:t>và</a:t>
            </a:r>
            <a:r>
              <a:rPr lang="en-US" sz="2600"/>
              <a:t> tin </a:t>
            </a:r>
            <a:r>
              <a:rPr lang="en-US" sz="2600" err="1"/>
              <a:t>tức</a:t>
            </a:r>
            <a:r>
              <a:rPr lang="en-US" sz="2600"/>
              <a:t> Tiếng Việt gặp </a:t>
            </a:r>
            <a:r>
              <a:rPr lang="en-US" sz="2600" err="1"/>
              <a:t>nhiều</a:t>
            </a:r>
            <a:r>
              <a:rPr lang="en-US" sz="2600"/>
              <a:t> </a:t>
            </a:r>
            <a:r>
              <a:rPr lang="en-US" sz="2600" err="1"/>
              <a:t>khó</a:t>
            </a:r>
            <a:r>
              <a:rPr lang="en-US" sz="2600"/>
              <a:t> khăn, nguồn tin ch</a:t>
            </a:r>
            <a:r>
              <a:rPr lang="vi-VN" sz="2600"/>
              <a:t>ư</a:t>
            </a:r>
            <a:r>
              <a:rPr lang="en-US" sz="2600"/>
              <a:t>a có độ tin cậy cao.</a:t>
            </a:r>
          </a:p>
          <a:p>
            <a:endParaRPr lang="en-US" sz="26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7</a:t>
            </a:fld>
            <a:r>
              <a:rPr lang="en-GB"/>
              <a:t> </a:t>
            </a:r>
            <a:endParaRPr/>
          </a:p>
        </p:txBody>
      </p:sp>
    </p:spTree>
    <p:extLst>
      <p:ext uri="{BB962C8B-B14F-4D97-AF65-F5344CB8AC3E}">
        <p14:creationId xmlns:p14="http://schemas.microsoft.com/office/powerpoint/2010/main" val="1377214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solidFill>
                  <a:schemeClr val="bg1"/>
                </a:solidFill>
              </a:rPr>
              <a:t>Nội dung trình bày</a:t>
            </a:r>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800" err="1"/>
              <a:t>Đặt</a:t>
            </a:r>
            <a:r>
              <a:rPr lang="en-US" sz="2800"/>
              <a:t> </a:t>
            </a:r>
            <a:r>
              <a:rPr lang="en-US" sz="2800" err="1"/>
              <a:t>vấn</a:t>
            </a:r>
            <a:r>
              <a:rPr lang="en-US" sz="2800"/>
              <a:t> </a:t>
            </a:r>
            <a:r>
              <a:rPr lang="en-US" sz="2800" err="1"/>
              <a:t>đề</a:t>
            </a:r>
            <a:endParaRPr lang="en-US" sz="2800"/>
          </a:p>
          <a:p>
            <a:pPr marL="457200" indent="-457200">
              <a:lnSpc>
                <a:spcPct val="150000"/>
              </a:lnSpc>
              <a:buAutoNum type="arabicPeriod"/>
            </a:pPr>
            <a:r>
              <a:rPr lang="en-US" sz="2800"/>
              <a:t>Các nghiên cứu liên quan</a:t>
            </a:r>
          </a:p>
          <a:p>
            <a:pPr marL="457200" indent="-457200">
              <a:lnSpc>
                <a:spcPct val="150000"/>
              </a:lnSpc>
              <a:buFont typeface="Arial" pitchFamily="34" charset="0"/>
              <a:buAutoNum type="arabicPeriod"/>
            </a:pPr>
            <a:r>
              <a:rPr lang="en-US" sz="2800" b="1">
                <a:solidFill>
                  <a:srgbClr val="FF0000"/>
                </a:solidFill>
              </a:rPr>
              <a:t>Mục tiêu nghiên cứu</a:t>
            </a:r>
          </a:p>
          <a:p>
            <a:pPr marL="457200" indent="-457200">
              <a:lnSpc>
                <a:spcPct val="150000"/>
              </a:lnSpc>
              <a:buAutoNum type="arabicPeriod"/>
            </a:pPr>
            <a:r>
              <a:rPr lang="en-US" sz="2800"/>
              <a:t>Phương </a:t>
            </a:r>
            <a:r>
              <a:rPr lang="en-US" sz="2800" err="1"/>
              <a:t>pháp</a:t>
            </a:r>
            <a:r>
              <a:rPr lang="en-US" sz="2800"/>
              <a:t> </a:t>
            </a:r>
            <a:r>
              <a:rPr lang="en-US" sz="2800" err="1"/>
              <a:t>thực</a:t>
            </a:r>
            <a:r>
              <a:rPr lang="en-US" sz="2800"/>
              <a:t> </a:t>
            </a:r>
            <a:r>
              <a:rPr lang="en-US" sz="2800" err="1"/>
              <a:t>hiện</a:t>
            </a:r>
            <a:endParaRPr lang="en-US" sz="2800"/>
          </a:p>
          <a:p>
            <a:pPr marL="457200" indent="-457200">
              <a:lnSpc>
                <a:spcPct val="150000"/>
              </a:lnSpc>
              <a:buAutoNum type="arabicPeriod"/>
            </a:pPr>
            <a:r>
              <a:rPr lang="en-US" sz="2800" err="1"/>
              <a:t>Kết</a:t>
            </a:r>
            <a:r>
              <a:rPr lang="en-US" sz="2800"/>
              <a:t> </a:t>
            </a:r>
            <a:r>
              <a:rPr lang="en-US" sz="2800" err="1"/>
              <a:t>quả</a:t>
            </a:r>
            <a:r>
              <a:rPr lang="en-US" sz="2800"/>
              <a:t> </a:t>
            </a:r>
            <a:r>
              <a:rPr lang="en-US" sz="2800" err="1"/>
              <a:t>thực</a:t>
            </a:r>
            <a:r>
              <a:rPr lang="en-US" sz="2800"/>
              <a:t> </a:t>
            </a:r>
            <a:r>
              <a:rPr lang="en-US" sz="2800" err="1"/>
              <a:t>nghiệm</a:t>
            </a:r>
            <a:endParaRPr lang="en-US" sz="2800"/>
          </a:p>
          <a:p>
            <a:pPr marL="457200" indent="-457200">
              <a:lnSpc>
                <a:spcPct val="150000"/>
              </a:lnSpc>
              <a:buAutoNum type="arabicPeriod"/>
            </a:pPr>
            <a:r>
              <a:rPr lang="en-US" sz="2800" err="1"/>
              <a:t>Kết</a:t>
            </a:r>
            <a:r>
              <a:rPr lang="en-US" sz="2800"/>
              <a:t> </a:t>
            </a:r>
            <a:r>
              <a:rPr lang="en-US" sz="2800" err="1"/>
              <a:t>luận</a:t>
            </a:r>
            <a:endParaRPr lang="en-US" sz="2800"/>
          </a:p>
        </p:txBody>
      </p:sp>
      <p:sp>
        <p:nvSpPr>
          <p:cNvPr id="6" name="Slide Number Placeholder 5"/>
          <p:cNvSpPr>
            <a:spLocks noGrp="1"/>
          </p:cNvSpPr>
          <p:nvPr>
            <p:ph type="sldNum" sz="quarter" idx="12"/>
          </p:nvPr>
        </p:nvSpPr>
        <p:spPr/>
        <p:txBody>
          <a:bodyPr/>
          <a:lstStyle/>
          <a:p>
            <a:r>
              <a:rPr lang="en-US"/>
              <a:t> </a:t>
            </a:r>
            <a:fld id="{E9D682DE-70BA-412F-9A96-E15936BC1B10}" type="slidenum">
              <a:rPr lang="en-GB" smtClean="0"/>
              <a:pPr/>
              <a:t>8</a:t>
            </a:fld>
            <a:r>
              <a:rPr lang="en-GB"/>
              <a:t> </a:t>
            </a:r>
            <a:endParaRPr/>
          </a:p>
        </p:txBody>
      </p:sp>
    </p:spTree>
    <p:extLst>
      <p:ext uri="{BB962C8B-B14F-4D97-AF65-F5344CB8AC3E}">
        <p14:creationId xmlns:p14="http://schemas.microsoft.com/office/powerpoint/2010/main" val="3804277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71"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56" y="87086"/>
            <a:ext cx="9073982" cy="667205"/>
          </a:xfrm>
          <a:prstGeom prst="rect">
            <a:avLst/>
          </a:prstGeom>
          <a:noFill/>
          <a:ln w="9525">
            <a:noFill/>
            <a:miter lim="800000"/>
            <a:headEnd/>
            <a:tailEnd/>
          </a:ln>
        </p:spPr>
      </p:pic>
      <p:sp>
        <p:nvSpPr>
          <p:cNvPr id="2" name="Title 1"/>
          <p:cNvSpPr>
            <a:spLocks noGrp="1"/>
          </p:cNvSpPr>
          <p:nvPr>
            <p:ph type="title"/>
          </p:nvPr>
        </p:nvSpPr>
        <p:spPr>
          <a:xfrm>
            <a:off x="519813" y="208943"/>
            <a:ext cx="5981013" cy="428628"/>
          </a:xfrm>
          <a:effectLst/>
        </p:spPr>
        <p:txBody>
          <a:bodyPr>
            <a:normAutofit fontScale="90000"/>
          </a:bodyPr>
          <a:lstStyle/>
          <a:p>
            <a:pPr algn="l"/>
            <a:r>
              <a:rPr lang="en-US" b="1"/>
              <a:t>Mục tiêu nghiên cứu</a:t>
            </a:r>
            <a:endParaRPr lang="en-US" b="1">
              <a:solidFill>
                <a:schemeClr val="bg1"/>
              </a:solidFill>
            </a:endParaRPr>
          </a:p>
        </p:txBody>
      </p:sp>
      <p:grpSp>
        <p:nvGrpSpPr>
          <p:cNvPr id="11" name="Group 10"/>
          <p:cNvGrpSpPr/>
          <p:nvPr/>
        </p:nvGrpSpPr>
        <p:grpSpPr>
          <a:xfrm>
            <a:off x="217393" y="875766"/>
            <a:ext cx="8736107" cy="2237666"/>
            <a:chOff x="533064" y="1044521"/>
            <a:chExt cx="7900812" cy="2237666"/>
          </a:xfrm>
        </p:grpSpPr>
        <p:sp>
          <p:nvSpPr>
            <p:cNvPr id="7" name="Freeform 6"/>
            <p:cNvSpPr/>
            <p:nvPr/>
          </p:nvSpPr>
          <p:spPr>
            <a:xfrm>
              <a:off x="533064" y="1067260"/>
              <a:ext cx="1522412" cy="2199569"/>
            </a:xfrm>
            <a:prstGeom prst="round2Same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575" tIns="789782" rIns="28575" bIns="789781" numCol="1" spcCol="1270" anchor="ctr" anchorCtr="0">
              <a:noAutofit/>
            </a:bodyPr>
            <a:lstStyle/>
            <a:p>
              <a:pPr lvl="0" algn="ctr" defTabSz="2000250">
                <a:lnSpc>
                  <a:spcPct val="90000"/>
                </a:lnSpc>
                <a:spcBef>
                  <a:spcPct val="0"/>
                </a:spcBef>
                <a:spcAft>
                  <a:spcPct val="35000"/>
                </a:spcAft>
              </a:pPr>
              <a:r>
                <a:rPr lang="en-US" sz="3600" kern="1200" err="1"/>
                <a:t>Khoa</a:t>
              </a:r>
              <a:r>
                <a:rPr lang="en-US" sz="3600" kern="1200"/>
                <a:t> </a:t>
              </a:r>
              <a:r>
                <a:rPr lang="en-US" sz="3600" kern="1200" err="1"/>
                <a:t>học</a:t>
              </a:r>
              <a:endParaRPr lang="en-US" sz="3600" kern="1200"/>
            </a:p>
          </p:txBody>
        </p:sp>
        <p:sp>
          <p:nvSpPr>
            <p:cNvPr id="8" name="Freeform 7"/>
            <p:cNvSpPr/>
            <p:nvPr/>
          </p:nvSpPr>
          <p:spPr>
            <a:xfrm>
              <a:off x="2053449" y="1044521"/>
              <a:ext cx="6380427" cy="2237666"/>
            </a:xfrm>
            <a:custGeom>
              <a:avLst/>
              <a:gdLst>
                <a:gd name="connsiteX0" fmla="*/ 235616 w 1413668"/>
                <a:gd name="connsiteY0" fmla="*/ 0 h 6402722"/>
                <a:gd name="connsiteX1" fmla="*/ 1178052 w 1413668"/>
                <a:gd name="connsiteY1" fmla="*/ 0 h 6402722"/>
                <a:gd name="connsiteX2" fmla="*/ 1413668 w 1413668"/>
                <a:gd name="connsiteY2" fmla="*/ 235616 h 6402722"/>
                <a:gd name="connsiteX3" fmla="*/ 1413668 w 1413668"/>
                <a:gd name="connsiteY3" fmla="*/ 6402722 h 6402722"/>
                <a:gd name="connsiteX4" fmla="*/ 1413668 w 1413668"/>
                <a:gd name="connsiteY4" fmla="*/ 6402722 h 6402722"/>
                <a:gd name="connsiteX5" fmla="*/ 0 w 1413668"/>
                <a:gd name="connsiteY5" fmla="*/ 6402722 h 6402722"/>
                <a:gd name="connsiteX6" fmla="*/ 0 w 1413668"/>
                <a:gd name="connsiteY6" fmla="*/ 6402722 h 6402722"/>
                <a:gd name="connsiteX7" fmla="*/ 0 w 1413668"/>
                <a:gd name="connsiteY7" fmla="*/ 235616 h 6402722"/>
                <a:gd name="connsiteX8" fmla="*/ 235616 w 1413668"/>
                <a:gd name="connsiteY8" fmla="*/ 0 h 640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668" h="6402722">
                  <a:moveTo>
                    <a:pt x="1413668" y="1067143"/>
                  </a:moveTo>
                  <a:lnTo>
                    <a:pt x="1413668" y="5335579"/>
                  </a:lnTo>
                  <a:cubicBezTo>
                    <a:pt x="1413668" y="5924944"/>
                    <a:pt x="1390377" y="6402720"/>
                    <a:pt x="1361646" y="6402720"/>
                  </a:cubicBezTo>
                  <a:lnTo>
                    <a:pt x="0" y="6402720"/>
                  </a:lnTo>
                  <a:lnTo>
                    <a:pt x="0" y="6402720"/>
                  </a:lnTo>
                  <a:lnTo>
                    <a:pt x="0" y="2"/>
                  </a:lnTo>
                  <a:lnTo>
                    <a:pt x="0" y="2"/>
                  </a:lnTo>
                  <a:lnTo>
                    <a:pt x="1361646" y="2"/>
                  </a:lnTo>
                  <a:cubicBezTo>
                    <a:pt x="1390377" y="2"/>
                    <a:pt x="1413668" y="477778"/>
                    <a:pt x="1413668" y="106714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3576" tIns="83615" rIns="83615" bIns="83615" numCol="1" spcCol="1270" anchor="ctr" anchorCtr="0">
              <a:noAutofit/>
            </a:bodyPr>
            <a:lstStyle/>
            <a:p>
              <a:pPr algn="just"/>
              <a:r>
                <a:rPr lang="en-US" sz="2400" err="1"/>
                <a:t>Đề</a:t>
              </a:r>
              <a:r>
                <a:rPr lang="en-US" sz="2400"/>
                <a:t> </a:t>
              </a:r>
              <a:r>
                <a:rPr lang="en-US" sz="2400" err="1"/>
                <a:t>xuất</a:t>
              </a:r>
              <a:r>
                <a:rPr lang="en-US" sz="2400"/>
                <a:t> </a:t>
              </a:r>
              <a:r>
                <a:rPr lang="en-US" sz="2400" err="1"/>
                <a:t>mô</a:t>
              </a:r>
              <a:r>
                <a:rPr lang="en-US" sz="2400"/>
                <a:t> </a:t>
              </a:r>
              <a:r>
                <a:rPr lang="en-US" sz="2400" err="1"/>
                <a:t>hình</a:t>
              </a:r>
              <a:r>
                <a:rPr lang="en-US" sz="2400"/>
                <a:t> dự báo xu h</a:t>
              </a:r>
              <a:r>
                <a:rPr lang="vi-VN" sz="2400"/>
                <a:t>ư</a:t>
              </a:r>
              <a:r>
                <a:rPr lang="en-US" sz="2400"/>
                <a:t>ớng</a:t>
              </a:r>
              <a:r>
                <a:rPr lang="en-US" sz="2400"/>
                <a:t> </a:t>
              </a:r>
              <a:r>
                <a:rPr lang="en-US" sz="2400"/>
                <a:t>chứng khoán dựa trên máy học đảm bảo</a:t>
              </a:r>
            </a:p>
            <a:p>
              <a:pPr marL="690563" lvl="1" indent="-233363" algn="just">
                <a:buFont typeface="Arial" panose="020B0604020202020204" pitchFamily="34" charset="0"/>
                <a:buChar char="•"/>
              </a:pPr>
              <a:r>
                <a:rPr lang="en-US" sz="2400"/>
                <a:t>Đ</a:t>
              </a:r>
              <a:r>
                <a:rPr lang="vi-VN" sz="2400"/>
                <a:t>ộ chính xác, </a:t>
              </a:r>
              <a:r>
                <a:rPr lang="en-US" sz="2400"/>
                <a:t>độ tin cậy và đa dạng các mô hình ngôn ngữ và dữ liệu lớn</a:t>
              </a:r>
            </a:p>
            <a:p>
              <a:pPr marL="690563" lvl="1" indent="-233363" algn="just">
                <a:buFont typeface="Arial" panose="020B0604020202020204" pitchFamily="34" charset="0"/>
                <a:buChar char="•"/>
              </a:pPr>
              <a:r>
                <a:rPr lang="en-US" sz="2400"/>
                <a:t>Công bố khoa học tại các hội nghị có uy tín trong n</a:t>
              </a:r>
              <a:r>
                <a:rPr lang="vi-VN" sz="2400"/>
                <a:t>ư</a:t>
              </a:r>
              <a:r>
                <a:rPr lang="en-US" sz="2400"/>
                <a:t>ớc và ngoài n</a:t>
              </a:r>
              <a:r>
                <a:rPr lang="vi-VN" sz="2400"/>
                <a:t>ư</a:t>
              </a:r>
              <a:r>
                <a:rPr lang="en-US" sz="2400"/>
                <a:t>ớc.</a:t>
              </a:r>
            </a:p>
          </p:txBody>
        </p:sp>
      </p:grpSp>
      <p:grpSp>
        <p:nvGrpSpPr>
          <p:cNvPr id="12" name="Group 11"/>
          <p:cNvGrpSpPr/>
          <p:nvPr/>
        </p:nvGrpSpPr>
        <p:grpSpPr>
          <a:xfrm>
            <a:off x="192740" y="3214794"/>
            <a:ext cx="8760760" cy="2122781"/>
            <a:chOff x="241851" y="2946352"/>
            <a:chExt cx="8214247" cy="2122781"/>
          </a:xfrm>
        </p:grpSpPr>
        <p:sp>
          <p:nvSpPr>
            <p:cNvPr id="9" name="Freeform 8"/>
            <p:cNvSpPr/>
            <p:nvPr/>
          </p:nvSpPr>
          <p:spPr>
            <a:xfrm>
              <a:off x="241851" y="2946352"/>
              <a:ext cx="1578354" cy="2122781"/>
            </a:xfrm>
            <a:prstGeom prst="round2Same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575" tIns="789781" rIns="28575" bIns="789781" numCol="1" spcCol="1270" anchor="ctr" anchorCtr="0">
              <a:noAutofit/>
            </a:bodyPr>
            <a:lstStyle/>
            <a:p>
              <a:pPr lvl="0" algn="ctr" defTabSz="2000250">
                <a:lnSpc>
                  <a:spcPct val="90000"/>
                </a:lnSpc>
                <a:spcBef>
                  <a:spcPct val="0"/>
                </a:spcBef>
                <a:spcAft>
                  <a:spcPct val="35000"/>
                </a:spcAft>
              </a:pPr>
              <a:r>
                <a:rPr lang="en-US" sz="3600" kern="1200" err="1"/>
                <a:t>Th</a:t>
              </a:r>
              <a:r>
                <a:rPr lang="en-US" sz="3600" err="1"/>
                <a:t>ực</a:t>
              </a:r>
              <a:r>
                <a:rPr lang="en-US" sz="3600"/>
                <a:t> </a:t>
              </a:r>
              <a:r>
                <a:rPr lang="en-US" sz="3600" err="1"/>
                <a:t>tiễn</a:t>
              </a:r>
              <a:endParaRPr lang="en-US" sz="3600" kern="1200"/>
            </a:p>
          </p:txBody>
        </p:sp>
        <p:sp>
          <p:nvSpPr>
            <p:cNvPr id="10" name="Freeform 9"/>
            <p:cNvSpPr/>
            <p:nvPr/>
          </p:nvSpPr>
          <p:spPr>
            <a:xfrm>
              <a:off x="1818104" y="2946352"/>
              <a:ext cx="6637994" cy="2122781"/>
            </a:xfrm>
            <a:custGeom>
              <a:avLst/>
              <a:gdLst>
                <a:gd name="connsiteX0" fmla="*/ 235616 w 1413668"/>
                <a:gd name="connsiteY0" fmla="*/ 0 h 6402722"/>
                <a:gd name="connsiteX1" fmla="*/ 1178052 w 1413668"/>
                <a:gd name="connsiteY1" fmla="*/ 0 h 6402722"/>
                <a:gd name="connsiteX2" fmla="*/ 1413668 w 1413668"/>
                <a:gd name="connsiteY2" fmla="*/ 235616 h 6402722"/>
                <a:gd name="connsiteX3" fmla="*/ 1413668 w 1413668"/>
                <a:gd name="connsiteY3" fmla="*/ 6402722 h 6402722"/>
                <a:gd name="connsiteX4" fmla="*/ 1413668 w 1413668"/>
                <a:gd name="connsiteY4" fmla="*/ 6402722 h 6402722"/>
                <a:gd name="connsiteX5" fmla="*/ 0 w 1413668"/>
                <a:gd name="connsiteY5" fmla="*/ 6402722 h 6402722"/>
                <a:gd name="connsiteX6" fmla="*/ 0 w 1413668"/>
                <a:gd name="connsiteY6" fmla="*/ 6402722 h 6402722"/>
                <a:gd name="connsiteX7" fmla="*/ 0 w 1413668"/>
                <a:gd name="connsiteY7" fmla="*/ 235616 h 6402722"/>
                <a:gd name="connsiteX8" fmla="*/ 235616 w 1413668"/>
                <a:gd name="connsiteY8" fmla="*/ 0 h 640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668" h="6402722">
                  <a:moveTo>
                    <a:pt x="1413668" y="1067143"/>
                  </a:moveTo>
                  <a:lnTo>
                    <a:pt x="1413668" y="5335579"/>
                  </a:lnTo>
                  <a:cubicBezTo>
                    <a:pt x="1413668" y="5924944"/>
                    <a:pt x="1390377" y="6402720"/>
                    <a:pt x="1361646" y="6402720"/>
                  </a:cubicBezTo>
                  <a:lnTo>
                    <a:pt x="0" y="6402720"/>
                  </a:lnTo>
                  <a:lnTo>
                    <a:pt x="0" y="6402720"/>
                  </a:lnTo>
                  <a:lnTo>
                    <a:pt x="0" y="2"/>
                  </a:lnTo>
                  <a:lnTo>
                    <a:pt x="0" y="2"/>
                  </a:lnTo>
                  <a:lnTo>
                    <a:pt x="1361646" y="2"/>
                  </a:lnTo>
                  <a:cubicBezTo>
                    <a:pt x="1390377" y="2"/>
                    <a:pt x="1413668" y="477778"/>
                    <a:pt x="1413668" y="106714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3576" tIns="83615" rIns="83615" bIns="83615" numCol="1" spcCol="1270" anchor="ctr" anchorCtr="0">
              <a:noAutofit/>
            </a:bodyPr>
            <a:lstStyle/>
            <a:p>
              <a:pPr lvl="0" algn="just"/>
              <a:r>
                <a:rPr lang="en-US" sz="2400" err="1"/>
                <a:t>Ứng</a:t>
              </a:r>
              <a:r>
                <a:rPr lang="en-US" sz="2400"/>
                <a:t> </a:t>
              </a:r>
              <a:r>
                <a:rPr lang="en-US" sz="2400" err="1"/>
                <a:t>dụng</a:t>
              </a:r>
              <a:r>
                <a:rPr lang="en-US" sz="2400"/>
                <a:t> vào </a:t>
              </a:r>
              <a:r>
                <a:rPr lang="en-US" sz="2400" err="1"/>
                <a:t>dự</a:t>
              </a:r>
              <a:r>
                <a:rPr lang="en-US" sz="2400"/>
                <a:t> </a:t>
              </a:r>
              <a:r>
                <a:rPr lang="en-US" sz="2400" err="1"/>
                <a:t>báo</a:t>
              </a:r>
              <a:r>
                <a:rPr lang="en-US" sz="2400"/>
                <a:t> xu h</a:t>
              </a:r>
              <a:r>
                <a:rPr lang="vi-VN" sz="2400"/>
                <a:t>ư</a:t>
              </a:r>
              <a:r>
                <a:rPr lang="en-US" sz="2400"/>
                <a:t>ớng giá chứng khoán trên sàn giao dịch HoSe (VN) và S&amp;P500 (USA) – h</a:t>
              </a:r>
              <a:r>
                <a:rPr lang="vi-VN" sz="2400"/>
                <a:t>ư</a:t>
              </a:r>
              <a:r>
                <a:rPr lang="en-US" sz="2400"/>
                <a:t>ớng mở rộng cho việc dự báo các lĩnh vực khác nh</a:t>
              </a:r>
              <a:r>
                <a:rPr lang="vi-VN" sz="2400"/>
                <a:t>ư</a:t>
              </a:r>
              <a:r>
                <a:rPr lang="en-US" sz="2400"/>
                <a:t> vàng hoặc ngoại tệ.</a:t>
              </a:r>
            </a:p>
          </p:txBody>
        </p:sp>
      </p:grpSp>
      <p:sp>
        <p:nvSpPr>
          <p:cNvPr id="5" name="Slide Number Placeholder 4"/>
          <p:cNvSpPr>
            <a:spLocks noGrp="1"/>
          </p:cNvSpPr>
          <p:nvPr>
            <p:ph type="sldNum" sz="quarter" idx="12"/>
          </p:nvPr>
        </p:nvSpPr>
        <p:spPr/>
        <p:txBody>
          <a:bodyPr/>
          <a:lstStyle/>
          <a:p>
            <a:r>
              <a:rPr lang="en-US"/>
              <a:t> </a:t>
            </a:r>
            <a:fld id="{E9D682DE-70BA-412F-9A96-E15936BC1B10}" type="slidenum">
              <a:rPr lang="en-GB" smtClean="0"/>
              <a:pPr/>
              <a:t>9</a:t>
            </a:fld>
            <a:r>
              <a:rPr lang="en-GB"/>
              <a:t> </a:t>
            </a:r>
            <a:endParaRPr/>
          </a:p>
        </p:txBody>
      </p:sp>
    </p:spTree>
    <p:extLst>
      <p:ext uri="{BB962C8B-B14F-4D97-AF65-F5344CB8AC3E}">
        <p14:creationId xmlns:p14="http://schemas.microsoft.com/office/powerpoint/2010/main" val="3111321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wipe(right)">
                                      <p:cBhvr>
                                        <p:cTn id="7" dur="500"/>
                                        <p:tgtEl>
                                          <p:spTgt spid="207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nchorCtr="0">
        <a:spAutoFit/>
      </a:bodyPr>
      <a:lstStyle>
        <a:defPPr algn="ct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Sales-PowerPoint-Template-07</Template>
  <TotalTime>5121</TotalTime>
  <Words>3908</Words>
  <Application>Microsoft Office PowerPoint</Application>
  <PresentationFormat>On-screen Show (4:3)</PresentationFormat>
  <Paragraphs>362</Paragraphs>
  <Slides>39</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MS Mincho</vt:lpstr>
      <vt:lpstr>Symbol</vt:lpstr>
      <vt:lpstr>Tahoma</vt:lpstr>
      <vt:lpstr>Times New Roman</vt:lpstr>
      <vt:lpstr>Wingdings</vt:lpstr>
      <vt:lpstr>Office Theme</vt:lpstr>
      <vt:lpstr>DỰ BÁO XU HƯỚNG CHỨNG KHOÁN DỰA VÀO TIN TỨC TÀI CHÍNH  TẠI SÀN GIAO DỊCH HoSE</vt:lpstr>
      <vt:lpstr>Nội dung trình bày</vt:lpstr>
      <vt:lpstr>Đặt vấn đề</vt:lpstr>
      <vt:lpstr>Đặt vấn đề</vt:lpstr>
      <vt:lpstr>Nội dung trình bày</vt:lpstr>
      <vt:lpstr>Các nghiên cứu liên quan</vt:lpstr>
      <vt:lpstr>Nhận xét chung </vt:lpstr>
      <vt:lpstr>Nội dung trình bày</vt:lpstr>
      <vt:lpstr>Mục tiêu nghiên cứu</vt:lpstr>
      <vt:lpstr>Nội dung trình bày</vt:lpstr>
      <vt:lpstr>Phương pháp thực hiện</vt:lpstr>
      <vt:lpstr>PowerPoint Presentation</vt:lpstr>
      <vt:lpstr>Phương pháp gán nhãn văn bản</vt:lpstr>
      <vt:lpstr>Đề xuất mô hình máy học</vt:lpstr>
      <vt:lpstr>Mô hình RNN</vt:lpstr>
      <vt:lpstr>Mô hình GRU</vt:lpstr>
      <vt:lpstr>Đề xuất mô hình GRU hai chiều</vt:lpstr>
      <vt:lpstr>DropOut</vt:lpstr>
      <vt:lpstr>Mô hình dự báo đề xuất</vt:lpstr>
      <vt:lpstr>Nội dung trình bày</vt:lpstr>
      <vt:lpstr>Kết quả thực nghiệm </vt:lpstr>
      <vt:lpstr>Kết quả thực nghiệm 1 </vt:lpstr>
      <vt:lpstr>Kết quả thực nghiệm 2 </vt:lpstr>
      <vt:lpstr>Kết quả thực nghiệm 2</vt:lpstr>
      <vt:lpstr>Kết quả thực nghiệm 3 </vt:lpstr>
      <vt:lpstr>Kết quả thực nghiệm 3 </vt:lpstr>
      <vt:lpstr>Kết quả thực nghiệm 4 </vt:lpstr>
      <vt:lpstr>Kết quả thực nghiệm 4 </vt:lpstr>
      <vt:lpstr>Kết quả thực nghiệm 4 </vt:lpstr>
      <vt:lpstr>Nội dung trình bày</vt:lpstr>
      <vt:lpstr>Kết luận</vt:lpstr>
      <vt:lpstr>Hướng phát triển</vt:lpstr>
      <vt:lpstr>Công trình đã công bố</vt:lpstr>
      <vt:lpstr>Tài liệu tham khảo chính</vt:lpstr>
      <vt:lpstr>Kết thúc báo cáo</vt:lpstr>
      <vt:lpstr>Kết quả thực nghiệm chứng mình BGRU </vt:lpstr>
      <vt:lpstr>Kết quả thực nghiệm chứng minh BGRU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xu hướng chứng khoán rổ VN30 tại sàn HOSE dựa trên tin tức tài chính</dc:title>
  <dc:creator>Nguyễn Đức Toàn _KENT</dc:creator>
  <cp:lastModifiedBy>HaNa</cp:lastModifiedBy>
  <cp:revision>420</cp:revision>
  <dcterms:created xsi:type="dcterms:W3CDTF">2015-07-04T07:28:57Z</dcterms:created>
  <dcterms:modified xsi:type="dcterms:W3CDTF">2017-03-03T03:07:58Z</dcterms:modified>
</cp:coreProperties>
</file>