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Char char="●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●"/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●"/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eveloper.android.com/studio/index.html" TargetMode="External"/><Relationship Id="rId4" Type="http://schemas.openxmlformats.org/officeDocument/2006/relationships/hyperlink" Target="https://github.com/zeroBitOfDiff/androidAppShop" TargetMode="External"/><Relationship Id="rId5" Type="http://schemas.openxmlformats.org/officeDocument/2006/relationships/hyperlink" Target="https://github.com/zeroBitOfDiff/MyApplication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eveloper.android.com/training/basics/firstapp/index.html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FF00"/>
                </a:solidFill>
              </a:rPr>
              <a:t>A Simple Message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FF00"/>
                </a:solidFill>
              </a:rPr>
              <a:t>Intro to Android Studio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FF00"/>
                </a:solidFill>
              </a:rPr>
              <a:t>Change UI strings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FF00"/>
              </a:buClr>
              <a:buChar char="●"/>
            </a:pPr>
            <a:r>
              <a:rPr lang="en">
                <a:solidFill>
                  <a:srgbClr val="00FF00"/>
                </a:solidFill>
              </a:rPr>
              <a:t>[Show Design] in toolbar</a:t>
            </a:r>
          </a:p>
          <a:p>
            <a:pPr indent="-228600" lvl="0" marL="457200" rtl="0">
              <a:spcBef>
                <a:spcPts val="0"/>
              </a:spcBef>
              <a:buClr>
                <a:srgbClr val="00FF00"/>
              </a:buClr>
              <a:buChar char="●"/>
            </a:pPr>
            <a:r>
              <a:rPr lang="en">
                <a:solidFill>
                  <a:srgbClr val="00FF00"/>
                </a:solidFill>
              </a:rPr>
              <a:t>Next Project Window </a:t>
            </a:r>
          </a:p>
          <a:p>
            <a:pPr indent="-228600" lvl="1" marL="914400" rtl="0">
              <a:spcBef>
                <a:spcPts val="0"/>
              </a:spcBef>
              <a:buClr>
                <a:srgbClr val="00FF00"/>
              </a:buClr>
              <a:buChar char="○"/>
            </a:pPr>
            <a:r>
              <a:rPr lang="en">
                <a:solidFill>
                  <a:srgbClr val="00FF00"/>
                </a:solidFill>
              </a:rPr>
              <a:t>app&gt;res&gt;values&gt;strings.xml</a:t>
            </a:r>
          </a:p>
          <a:p>
            <a:pPr indent="-228600" lvl="1" marL="914400" rtl="0">
              <a:spcBef>
                <a:spcPts val="0"/>
              </a:spcBef>
              <a:buClr>
                <a:srgbClr val="00FF00"/>
              </a:buClr>
              <a:buChar char="○"/>
            </a:pPr>
            <a:r>
              <a:rPr lang="en">
                <a:solidFill>
                  <a:srgbClr val="00FF00"/>
                </a:solidFill>
              </a:rPr>
              <a:t>Open editor</a:t>
            </a:r>
          </a:p>
          <a:p>
            <a:pPr indent="-228600" lvl="0" marL="457200" rtl="0">
              <a:spcBef>
                <a:spcPts val="0"/>
              </a:spcBef>
              <a:buClr>
                <a:srgbClr val="00FF00"/>
              </a:buClr>
              <a:buChar char="●"/>
            </a:pPr>
            <a:r>
              <a:rPr lang="en">
                <a:solidFill>
                  <a:srgbClr val="00FF00"/>
                </a:solidFill>
              </a:rPr>
              <a:t>Add key </a:t>
            </a:r>
          </a:p>
          <a:p>
            <a:pPr indent="-228600" lvl="1" marL="914400" rtl="0">
              <a:spcBef>
                <a:spcPts val="0"/>
              </a:spcBef>
              <a:buClr>
                <a:srgbClr val="00FF00"/>
              </a:buClr>
              <a:buChar char="○"/>
            </a:pPr>
            <a:r>
              <a:rPr lang="en">
                <a:solidFill>
                  <a:srgbClr val="00FF00"/>
                </a:solidFill>
              </a:rPr>
              <a:t>“edit_message”</a:t>
            </a:r>
          </a:p>
          <a:p>
            <a:pPr indent="-228600" lvl="1" marL="914400" rtl="0">
              <a:spcBef>
                <a:spcPts val="0"/>
              </a:spcBef>
              <a:buClr>
                <a:srgbClr val="00FF00"/>
              </a:buClr>
              <a:buChar char="○"/>
            </a:pPr>
            <a:r>
              <a:rPr lang="en">
                <a:solidFill>
                  <a:srgbClr val="00FF00"/>
                </a:solidFill>
              </a:rPr>
              <a:t>“Enter a message”</a:t>
            </a:r>
          </a:p>
          <a:p>
            <a:pPr indent="-228600" lvl="0" marL="457200" rtl="0">
              <a:spcBef>
                <a:spcPts val="0"/>
              </a:spcBef>
              <a:buClr>
                <a:srgbClr val="00FF00"/>
              </a:buClr>
              <a:buChar char="●"/>
            </a:pPr>
            <a:r>
              <a:rPr lang="en">
                <a:solidFill>
                  <a:srgbClr val="00FF00"/>
                </a:solidFill>
              </a:rPr>
              <a:t>Add key </a:t>
            </a:r>
          </a:p>
          <a:p>
            <a:pPr indent="-228600" lvl="1" marL="914400" rtl="0">
              <a:spcBef>
                <a:spcPts val="0"/>
              </a:spcBef>
              <a:buClr>
                <a:srgbClr val="00FF00"/>
              </a:buClr>
              <a:buChar char="○"/>
            </a:pPr>
            <a:r>
              <a:rPr lang="en">
                <a:solidFill>
                  <a:srgbClr val="00FF00"/>
                </a:solidFill>
              </a:rPr>
              <a:t>“button_send” </a:t>
            </a:r>
          </a:p>
          <a:p>
            <a:pPr indent="-228600" lvl="1" marL="914400" rtl="0">
              <a:spcBef>
                <a:spcPts val="0"/>
              </a:spcBef>
              <a:buClr>
                <a:srgbClr val="00FF00"/>
              </a:buClr>
              <a:buChar char="○"/>
            </a:pPr>
            <a:r>
              <a:rPr lang="en">
                <a:solidFill>
                  <a:srgbClr val="00FF00"/>
                </a:solidFill>
              </a:rPr>
              <a:t>Send</a:t>
            </a:r>
          </a:p>
          <a:p>
            <a:pPr indent="-228600" lvl="0" marL="457200" rtl="0">
              <a:spcBef>
                <a:spcPts val="0"/>
              </a:spcBef>
              <a:buClr>
                <a:srgbClr val="00FF00"/>
              </a:buClr>
              <a:buChar char="●"/>
            </a:pPr>
            <a:r>
              <a:rPr lang="en">
                <a:solidFill>
                  <a:srgbClr val="00FF00"/>
                </a:solidFill>
              </a:rPr>
              <a:t>Go back to activity_main.xml</a:t>
            </a:r>
          </a:p>
          <a:p>
            <a:pPr indent="-228600" lvl="1" marL="914400" rtl="0">
              <a:spcBef>
                <a:spcPts val="0"/>
              </a:spcBef>
              <a:buClr>
                <a:srgbClr val="00FF00"/>
              </a:buClr>
              <a:buChar char="○"/>
            </a:pPr>
            <a:r>
              <a:rPr lang="en">
                <a:solidFill>
                  <a:srgbClr val="00FF00"/>
                </a:solidFill>
              </a:rPr>
              <a:t>Hint </a:t>
            </a:r>
          </a:p>
          <a:p>
            <a:pPr indent="-228600" lvl="2" marL="1371600" rtl="0">
              <a:spcBef>
                <a:spcPts val="0"/>
              </a:spcBef>
              <a:buClr>
                <a:srgbClr val="00FF00"/>
              </a:buClr>
              <a:buChar char="■"/>
            </a:pPr>
            <a:r>
              <a:rPr lang="en">
                <a:solidFill>
                  <a:srgbClr val="00FF00"/>
                </a:solidFill>
              </a:rPr>
              <a:t>Pick Resource [...]</a:t>
            </a:r>
          </a:p>
          <a:p>
            <a:pPr indent="-228600" lvl="1" marL="914400" rtl="0">
              <a:spcBef>
                <a:spcPts val="0"/>
              </a:spcBef>
              <a:buClr>
                <a:srgbClr val="00FF00"/>
              </a:buClr>
              <a:buChar char="○"/>
            </a:pPr>
            <a:r>
              <a:rPr lang="en">
                <a:solidFill>
                  <a:srgbClr val="00FF00"/>
                </a:solidFill>
              </a:rPr>
              <a:t>Delete text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FF00"/>
                </a:solidFill>
              </a:rPr>
              <a:t>Start Another Activity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FF00"/>
              </a:buClr>
              <a:buChar char="●"/>
            </a:pPr>
            <a:r>
              <a:rPr lang="en">
                <a:solidFill>
                  <a:srgbClr val="00FF00"/>
                </a:solidFill>
              </a:rPr>
              <a:t>Add a method to MainActivity.java</a:t>
            </a:r>
          </a:p>
          <a:p>
            <a:pPr indent="-228600" lvl="0" marL="457200" rtl="0">
              <a:spcBef>
                <a:spcPts val="0"/>
              </a:spcBef>
              <a:buClr>
                <a:srgbClr val="00FF00"/>
              </a:buClr>
              <a:buChar char="●"/>
            </a:pPr>
            <a:r>
              <a:rPr lang="en">
                <a:solidFill>
                  <a:srgbClr val="00FF00"/>
                </a:solidFill>
              </a:rPr>
              <a:t>sendMessage</a:t>
            </a:r>
          </a:p>
          <a:p>
            <a:pPr indent="-228600" lvl="1" marL="914400" rtl="0">
              <a:spcBef>
                <a:spcPts val="0"/>
              </a:spcBef>
              <a:buClr>
                <a:srgbClr val="00FF00"/>
              </a:buClr>
              <a:buChar char="○"/>
            </a:pPr>
            <a:r>
              <a:rPr lang="en">
                <a:solidFill>
                  <a:srgbClr val="00FF00"/>
                </a:solidFill>
              </a:rPr>
              <a:t>Public access</a:t>
            </a:r>
          </a:p>
          <a:p>
            <a:pPr indent="-228600" lvl="1" marL="914400" rtl="0">
              <a:spcBef>
                <a:spcPts val="0"/>
              </a:spcBef>
              <a:buClr>
                <a:srgbClr val="00FF00"/>
              </a:buClr>
              <a:buChar char="○"/>
            </a:pPr>
            <a:r>
              <a:rPr lang="en">
                <a:solidFill>
                  <a:srgbClr val="00FF00"/>
                </a:solidFill>
              </a:rPr>
              <a:t>Void return value</a:t>
            </a:r>
          </a:p>
          <a:p>
            <a:pPr indent="-228600" lvl="1" marL="914400" rtl="0">
              <a:spcBef>
                <a:spcPts val="0"/>
              </a:spcBef>
              <a:buClr>
                <a:srgbClr val="00FF00"/>
              </a:buClr>
              <a:buChar char="○"/>
            </a:pPr>
            <a:r>
              <a:rPr lang="en">
                <a:solidFill>
                  <a:srgbClr val="00FF00"/>
                </a:solidFill>
              </a:rPr>
              <a:t>View object that was clicked is its sole parameter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</p:txBody>
      </p:sp>
      <p:pic>
        <p:nvPicPr>
          <p:cNvPr descr="Screenshot from 2017-10-20 15-14-29.png"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3509"/>
            <a:ext cx="9143999" cy="44594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FF00"/>
                </a:solidFill>
              </a:rPr>
              <a:t>Build an Intent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FF00"/>
              </a:buClr>
              <a:buChar char="●"/>
            </a:pPr>
            <a:r>
              <a:rPr lang="en">
                <a:solidFill>
                  <a:srgbClr val="00FF00"/>
                </a:solidFill>
              </a:rPr>
              <a:t>An intent is an object that provides runtime binding between separate components like tow activities. </a:t>
            </a:r>
          </a:p>
          <a:p>
            <a:pPr indent="-228600" lvl="1" marL="914400" rtl="0">
              <a:spcBef>
                <a:spcPts val="0"/>
              </a:spcBef>
              <a:buClr>
                <a:srgbClr val="00FF00"/>
              </a:buClr>
              <a:buChar char="○"/>
            </a:pPr>
            <a:r>
              <a:rPr lang="en">
                <a:solidFill>
                  <a:srgbClr val="00FF00"/>
                </a:solidFill>
              </a:rPr>
              <a:t>[this app intends to]</a:t>
            </a:r>
          </a:p>
          <a:p>
            <a:pPr indent="-228600" lvl="0" marL="457200" rtl="0">
              <a:spcBef>
                <a:spcPts val="0"/>
              </a:spcBef>
              <a:buClr>
                <a:srgbClr val="00FF00"/>
              </a:buClr>
              <a:buChar char="●"/>
            </a:pPr>
            <a:r>
              <a:rPr lang="en">
                <a:solidFill>
                  <a:srgbClr val="00FF00"/>
                </a:solidFill>
              </a:rPr>
              <a:t>Also add EXTRA_MESSAGE</a:t>
            </a:r>
          </a:p>
          <a:p>
            <a:pPr indent="-228600" lvl="0" marL="457200" rtl="0">
              <a:spcBef>
                <a:spcPts val="0"/>
              </a:spcBef>
              <a:buClr>
                <a:srgbClr val="00FF00"/>
              </a:buClr>
              <a:buChar char="●"/>
            </a:pPr>
            <a:r>
              <a:rPr lang="en">
                <a:solidFill>
                  <a:srgbClr val="00FF00"/>
                </a:solidFill>
              </a:rPr>
              <a:t>Intent constructor takes two params</a:t>
            </a:r>
          </a:p>
          <a:p>
            <a:pPr indent="-228600" lvl="1" marL="914400" rtl="0">
              <a:spcBef>
                <a:spcPts val="0"/>
              </a:spcBef>
              <a:buClr>
                <a:srgbClr val="00FF00"/>
              </a:buClr>
              <a:buChar char="○"/>
            </a:pPr>
            <a:r>
              <a:rPr lang="en">
                <a:solidFill>
                  <a:srgbClr val="00FF00"/>
                </a:solidFill>
              </a:rPr>
              <a:t>Context (which activity is a subclass of context)</a:t>
            </a:r>
          </a:p>
          <a:p>
            <a:pPr indent="-228600" lvl="1" marL="914400" rtl="0">
              <a:spcBef>
                <a:spcPts val="0"/>
              </a:spcBef>
              <a:buClr>
                <a:srgbClr val="00FF00"/>
              </a:buClr>
              <a:buChar char="○"/>
            </a:pPr>
            <a:r>
              <a:rPr lang="en">
                <a:solidFill>
                  <a:srgbClr val="00FF00"/>
                </a:solidFill>
              </a:rPr>
              <a:t>Class of app component to which the system should deliver intent</a:t>
            </a:r>
          </a:p>
          <a:p>
            <a:pPr indent="-228600" lvl="0" marL="457200" rtl="0">
              <a:spcBef>
                <a:spcPts val="0"/>
              </a:spcBef>
              <a:buClr>
                <a:srgbClr val="00FF00"/>
              </a:buClr>
              <a:buChar char="●"/>
            </a:pPr>
            <a:r>
              <a:rPr lang="en">
                <a:solidFill>
                  <a:srgbClr val="00FF00"/>
                </a:solidFill>
              </a:rPr>
              <a:t>EXTRA are basically key value pairs which intent can carry</a:t>
            </a:r>
          </a:p>
          <a:p>
            <a:pPr indent="-228600" lvl="0" marL="457200" rtl="0">
              <a:spcBef>
                <a:spcPts val="0"/>
              </a:spcBef>
              <a:buClr>
                <a:srgbClr val="00FF00"/>
              </a:buClr>
              <a:buChar char="●"/>
            </a:pPr>
            <a:r>
              <a:rPr lang="en">
                <a:solidFill>
                  <a:srgbClr val="00FF00"/>
                </a:solidFill>
              </a:rPr>
              <a:t>The start Activity method starts an instance of the DisplayMessageActivity specified by the intent</a:t>
            </a:r>
          </a:p>
          <a:p>
            <a:pPr indent="-228600" lvl="0" marL="457200" rtl="0">
              <a:spcBef>
                <a:spcPts val="0"/>
              </a:spcBef>
              <a:buClr>
                <a:srgbClr val="00FF00"/>
              </a:buClr>
              <a:buChar char="●"/>
            </a:pPr>
            <a:r>
              <a:rPr lang="en">
                <a:solidFill>
                  <a:srgbClr val="00FF00"/>
                </a:solidFill>
              </a:rPr>
              <a:t>Alt-enter will import your needed libraries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FF00"/>
                </a:solidFill>
              </a:rPr>
              <a:t>Create DisplayMessageActivity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FF00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00FF00"/>
                </a:solidFill>
              </a:rPr>
              <a:t>Now we must create the second activity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FF00"/>
              </a:buClr>
              <a:buChar char="●"/>
            </a:pPr>
            <a:r>
              <a:rPr lang="en">
                <a:solidFill>
                  <a:srgbClr val="00FF00"/>
                </a:solidFill>
              </a:rPr>
              <a:t>Project Window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FF00"/>
              </a:buClr>
              <a:buChar char="○"/>
            </a:pPr>
            <a:r>
              <a:rPr lang="en">
                <a:solidFill>
                  <a:srgbClr val="00FF00"/>
                </a:solidFill>
              </a:rPr>
              <a:t>app&gt;new&gt;empty activity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FF00"/>
              </a:buClr>
              <a:buChar char="●"/>
            </a:pPr>
            <a:r>
              <a:rPr lang="en">
                <a:solidFill>
                  <a:srgbClr val="00FF00"/>
                </a:solidFill>
              </a:rPr>
              <a:t>Configure Activity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FF00"/>
              </a:buClr>
              <a:buChar char="○"/>
            </a:pPr>
            <a:r>
              <a:rPr lang="en">
                <a:solidFill>
                  <a:srgbClr val="00FF00"/>
                </a:solidFill>
              </a:rPr>
              <a:t>Name it “DisplayMessageActivity”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FF00"/>
              </a:buClr>
              <a:buChar char="●"/>
            </a:pPr>
            <a:r>
              <a:rPr lang="en">
                <a:solidFill>
                  <a:srgbClr val="00FF00"/>
                </a:solidFill>
              </a:rPr>
              <a:t>A.S. creates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FF00"/>
              </a:buClr>
              <a:buChar char="○"/>
            </a:pPr>
            <a:r>
              <a:rPr lang="en">
                <a:solidFill>
                  <a:srgbClr val="00FF00"/>
                </a:solidFill>
              </a:rPr>
              <a:t>DisplayMessageActivity.java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FF00"/>
              </a:buClr>
              <a:buChar char="○"/>
            </a:pPr>
            <a:r>
              <a:rPr lang="en">
                <a:solidFill>
                  <a:srgbClr val="00FF00"/>
                </a:solidFill>
              </a:rPr>
              <a:t>Activity_display_message.xml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FF00"/>
              </a:buClr>
              <a:buChar char="○"/>
            </a:pPr>
            <a:r>
              <a:rPr lang="en">
                <a:solidFill>
                  <a:srgbClr val="00FF00"/>
                </a:solidFill>
              </a:rPr>
              <a:t>Adds the required &lt;activity&gt; element in AndroidManifest.xml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FF00"/>
                </a:solidFill>
              </a:rPr>
              <a:t>Add a text view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FF00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00FF00"/>
                </a:solidFill>
              </a:rPr>
              <a:t>app&gt;res&gt;layout&gt;activity_display_message.xml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FF00"/>
              </a:buClr>
              <a:buChar char="●"/>
            </a:pPr>
            <a:r>
              <a:rPr lang="en">
                <a:solidFill>
                  <a:srgbClr val="00FF00"/>
                </a:solidFill>
              </a:rPr>
              <a:t>Turn on auto connect in tool bar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FF00"/>
                </a:solidFill>
              </a:rPr>
              <a:t>In DisplayMessageActivity.java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shot from 2017-10-20 15-37-08.png"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017725"/>
            <a:ext cx="8201025" cy="40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 txBox="1"/>
          <p:nvPr/>
        </p:nvSpPr>
        <p:spPr>
          <a:xfrm>
            <a:off x="311700" y="4345025"/>
            <a:ext cx="88323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FF00"/>
              </a:buClr>
              <a:buSzPct val="100000"/>
              <a:buChar char="●"/>
            </a:pPr>
            <a:r>
              <a:rPr lang="en" sz="1800">
                <a:solidFill>
                  <a:srgbClr val="00FF00"/>
                </a:solidFill>
              </a:rPr>
              <a:t>Basically this is getting the message from intent and setting it to text view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FF00"/>
                </a:solidFill>
              </a:rPr>
              <a:t>Add up Navigation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FF00"/>
              </a:buClr>
              <a:buChar char="●"/>
            </a:pPr>
            <a:r>
              <a:rPr lang="en">
                <a:solidFill>
                  <a:srgbClr val="00FF00"/>
                </a:solidFill>
              </a:rPr>
              <a:t>Before we have the user moving around our app, we should have a way for them to get back. </a:t>
            </a:r>
          </a:p>
          <a:p>
            <a:pPr indent="-228600" lvl="0" marL="457200" rtl="0">
              <a:spcBef>
                <a:spcPts val="0"/>
              </a:spcBef>
              <a:buClr>
                <a:srgbClr val="00FF00"/>
              </a:buClr>
              <a:buChar char="●"/>
            </a:pPr>
            <a:r>
              <a:rPr lang="en">
                <a:solidFill>
                  <a:srgbClr val="00FF00"/>
                </a:solidFill>
              </a:rPr>
              <a:t>Android auto adds up button</a:t>
            </a:r>
          </a:p>
          <a:p>
            <a:pPr indent="-228600" lvl="0" marL="457200">
              <a:spcBef>
                <a:spcPts val="0"/>
              </a:spcBef>
              <a:buClr>
                <a:srgbClr val="00FF00"/>
              </a:buClr>
              <a:buChar char="●"/>
            </a:pPr>
            <a:r>
              <a:rPr lang="en">
                <a:solidFill>
                  <a:srgbClr val="00FF00"/>
                </a:solidFill>
              </a:rPr>
              <a:t>Add code to app&gt;Manifests&gt;AndroidManifest.xml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shot from 2017-10-20 15-44-18.png"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70227"/>
            <a:ext cx="9144000" cy="1603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FF00"/>
                </a:solidFill>
              </a:rPr>
              <a:t>Now Run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Forrest-Gump-large.jpg"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4600" y="1395400"/>
            <a:ext cx="4114800" cy="2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FF00"/>
                </a:solidFill>
              </a:rPr>
              <a:t>Work Flow </a:t>
            </a:r>
            <a:r>
              <a:rPr lang="en"/>
              <a:t> 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202525"/>
            <a:ext cx="4653300" cy="336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FF00"/>
                </a:solidFill>
              </a:rPr>
              <a:t>This is the general work flow for android app dev in Android Studio. </a:t>
            </a:r>
          </a:p>
        </p:txBody>
      </p:sp>
      <p:pic>
        <p:nvPicPr>
          <p:cNvPr descr="workFlow.png"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4900" y="164675"/>
            <a:ext cx="3548075" cy="481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FF00"/>
                </a:solidFill>
              </a:rPr>
              <a:t>Setup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FF00"/>
              </a:buClr>
              <a:buChar char="●"/>
            </a:pPr>
            <a:r>
              <a:rPr lang="en">
                <a:solidFill>
                  <a:srgbClr val="00FF00"/>
                </a:solidFill>
              </a:rPr>
              <a:t>Android Studio can be downloaded from :</a:t>
            </a:r>
          </a:p>
          <a:p>
            <a:pPr indent="-228600" lvl="0" marL="457200" rtl="0">
              <a:spcBef>
                <a:spcPts val="0"/>
              </a:spcBef>
              <a:buClr>
                <a:srgbClr val="00FF00"/>
              </a:buClr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https://developer.android.com/studio/index.html</a:t>
            </a:r>
          </a:p>
          <a:p>
            <a:pPr indent="-228600" lvl="0" marL="457200" rtl="0">
              <a:spcBef>
                <a:spcPts val="0"/>
              </a:spcBef>
              <a:buClr>
                <a:srgbClr val="00FF00"/>
              </a:buClr>
              <a:buChar char="●"/>
            </a:pPr>
            <a:r>
              <a:rPr lang="en">
                <a:solidFill>
                  <a:srgbClr val="00FF00"/>
                </a:solidFill>
              </a:rPr>
              <a:t>If you are having trouble with linux  this is the link to my repo:</a:t>
            </a:r>
          </a:p>
          <a:p>
            <a:pPr indent="-228600" lvl="0" marL="457200" rtl="0">
              <a:spcBef>
                <a:spcPts val="0"/>
              </a:spcBef>
              <a:buClr>
                <a:srgbClr val="00FF00"/>
              </a:buClr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https://github.com/zeroBitOfDiff/androidAppShop</a:t>
            </a:r>
          </a:p>
          <a:p>
            <a:pPr indent="-228600" lvl="1" marL="914400" rtl="0">
              <a:spcBef>
                <a:spcPts val="0"/>
              </a:spcBef>
              <a:buClr>
                <a:srgbClr val="00FF00"/>
              </a:buClr>
              <a:buChar char="○"/>
            </a:pPr>
            <a:r>
              <a:rPr lang="en" sz="1400">
                <a:solidFill>
                  <a:srgbClr val="00FF00"/>
                </a:solidFill>
              </a:rPr>
              <a:t>I also included the slides and some other helpful docs	</a:t>
            </a:r>
          </a:p>
          <a:p>
            <a:pPr indent="-228600" lvl="0" marL="457200" rtl="0">
              <a:spcBef>
                <a:spcPts val="0"/>
              </a:spcBef>
              <a:buClr>
                <a:srgbClr val="00FF00"/>
              </a:buClr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https://github.com/zeroBitOfDiff/MyApplication</a:t>
            </a:r>
          </a:p>
          <a:p>
            <a:pPr indent="-228600" lvl="0" marL="457200" rtl="0">
              <a:spcBef>
                <a:spcPts val="0"/>
              </a:spcBef>
              <a:buClr>
                <a:srgbClr val="00FF00"/>
              </a:buClr>
              <a:buChar char="●"/>
            </a:pPr>
            <a:r>
              <a:rPr lang="en">
                <a:solidFill>
                  <a:srgbClr val="00FF00"/>
                </a:solidFill>
              </a:rPr>
              <a:t>If you’re testing on a device, make sure that you have usb debugging enabled.</a:t>
            </a:r>
          </a:p>
          <a:p>
            <a:pPr indent="-228600" lvl="0" marL="457200" rtl="0">
              <a:spcBef>
                <a:spcPts val="0"/>
              </a:spcBef>
              <a:buClr>
                <a:srgbClr val="00FF00"/>
              </a:buClr>
              <a:buChar char="●"/>
            </a:pPr>
            <a:r>
              <a:rPr lang="en">
                <a:solidFill>
                  <a:srgbClr val="00FF00"/>
                </a:solidFill>
              </a:rPr>
              <a:t>If you’re testing on an emulator, make sure you have virtualization turned on and have kvm or haxm installed.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FF00"/>
                </a:solidFill>
              </a:rPr>
              <a:t>Activity to Activity messaging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FF00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00FF00"/>
                </a:solidFill>
              </a:rPr>
              <a:t>In this project we will send a message from one Activity to another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FF00"/>
              </a:buClr>
              <a:buChar char="●"/>
            </a:pPr>
            <a:r>
              <a:rPr lang="en">
                <a:solidFill>
                  <a:srgbClr val="00FF00"/>
                </a:solidFill>
              </a:rPr>
              <a:t>Basically one UI to another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FF00"/>
              </a:buClr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https://developer.android.com/training/basics/firstapp/index.html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</p:txBody>
      </p:sp>
      <p:pic>
        <p:nvPicPr>
          <p:cNvPr descr="screenshot-activity2.png" id="75" name="Shape 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8375" y="2910572"/>
            <a:ext cx="5692623" cy="1758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FF00"/>
                </a:solidFill>
              </a:rPr>
              <a:t>Create a new Project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FF00"/>
              </a:buClr>
              <a:buChar char="●"/>
            </a:pPr>
            <a:r>
              <a:rPr lang="en">
                <a:solidFill>
                  <a:srgbClr val="00FF00"/>
                </a:solidFill>
              </a:rPr>
              <a:t>Start with Empty Activity</a:t>
            </a:r>
          </a:p>
          <a:p>
            <a:pPr indent="-228600" lvl="0" marL="457200" rtl="0">
              <a:spcBef>
                <a:spcPts val="0"/>
              </a:spcBef>
              <a:buClr>
                <a:srgbClr val="00FF00"/>
              </a:buClr>
              <a:buChar char="●"/>
            </a:pPr>
            <a:r>
              <a:rPr lang="en">
                <a:solidFill>
                  <a:srgbClr val="00FF00"/>
                </a:solidFill>
              </a:rPr>
              <a:t>MainActivity.Java </a:t>
            </a:r>
          </a:p>
          <a:p>
            <a:pPr indent="-228600" lvl="1" marL="914400" rtl="0">
              <a:spcBef>
                <a:spcPts val="0"/>
              </a:spcBef>
              <a:buClr>
                <a:srgbClr val="00FF00"/>
              </a:buClr>
              <a:buChar char="○"/>
            </a:pPr>
            <a:r>
              <a:rPr lang="en">
                <a:solidFill>
                  <a:srgbClr val="00FF00"/>
                </a:solidFill>
              </a:rPr>
              <a:t>This the main entry point into you app</a:t>
            </a:r>
          </a:p>
          <a:p>
            <a:pPr indent="-228600" lvl="0" marL="457200" rtl="0">
              <a:spcBef>
                <a:spcPts val="0"/>
              </a:spcBef>
              <a:buClr>
                <a:srgbClr val="00FF00"/>
              </a:buClr>
              <a:buChar char="●"/>
            </a:pPr>
            <a:r>
              <a:rPr lang="en">
                <a:solidFill>
                  <a:srgbClr val="00FF00"/>
                </a:solidFill>
              </a:rPr>
              <a:t>Activity_main.xml</a:t>
            </a:r>
          </a:p>
          <a:p>
            <a:pPr indent="-228600" lvl="1" marL="914400" rtl="0">
              <a:spcBef>
                <a:spcPts val="0"/>
              </a:spcBef>
              <a:buClr>
                <a:srgbClr val="00FF00"/>
              </a:buClr>
              <a:buChar char="○"/>
            </a:pPr>
            <a:r>
              <a:rPr lang="en">
                <a:solidFill>
                  <a:srgbClr val="00FF00"/>
                </a:solidFill>
              </a:rPr>
              <a:t>app&gt;res&gt;layout&gt; </a:t>
            </a:r>
          </a:p>
          <a:p>
            <a:pPr indent="-228600" lvl="1" marL="914400" rtl="0">
              <a:spcBef>
                <a:spcPts val="0"/>
              </a:spcBef>
              <a:buClr>
                <a:srgbClr val="00FF00"/>
              </a:buClr>
              <a:buChar char="○"/>
            </a:pPr>
            <a:r>
              <a:rPr lang="en">
                <a:solidFill>
                  <a:srgbClr val="00FF00"/>
                </a:solidFill>
              </a:rPr>
              <a:t>This defines the layout for activities UI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FF00"/>
                </a:solidFill>
              </a:rPr>
              <a:t>Build Simple UI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3185100" cy="35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FF00"/>
              </a:buClr>
              <a:buChar char="●"/>
            </a:pPr>
            <a:r>
              <a:rPr lang="en">
                <a:solidFill>
                  <a:srgbClr val="00FF00"/>
                </a:solidFill>
              </a:rPr>
              <a:t>v</a:t>
            </a:r>
            <a:r>
              <a:rPr lang="en">
                <a:solidFill>
                  <a:srgbClr val="00FF00"/>
                </a:solidFill>
              </a:rPr>
              <a:t>iewGroup: basically layout</a:t>
            </a:r>
          </a:p>
          <a:p>
            <a:pPr indent="-228600" lvl="0" marL="457200">
              <a:spcBef>
                <a:spcPts val="0"/>
              </a:spcBef>
              <a:buClr>
                <a:srgbClr val="00FF00"/>
              </a:buClr>
              <a:buChar char="●"/>
            </a:pPr>
            <a:r>
              <a:rPr lang="en">
                <a:solidFill>
                  <a:srgbClr val="00FF00"/>
                </a:solidFill>
              </a:rPr>
              <a:t>View : thats the widgets, textboxes, and other UI components</a:t>
            </a:r>
          </a:p>
        </p:txBody>
      </p:sp>
      <p:pic>
        <p:nvPicPr>
          <p:cNvPr descr="viewgroup_2x.png"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6700" y="1152475"/>
            <a:ext cx="5335599" cy="233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FF00"/>
                </a:solidFill>
              </a:rPr>
              <a:t>Layout Editor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FF00"/>
              </a:buClr>
              <a:buChar char="●"/>
            </a:pPr>
            <a:r>
              <a:rPr lang="en">
                <a:solidFill>
                  <a:srgbClr val="00FF00"/>
                </a:solidFill>
              </a:rPr>
              <a:t>app&gt;res&gt;layout&gt;activity_main.xml</a:t>
            </a:r>
          </a:p>
          <a:p>
            <a:pPr indent="-228600" lvl="0" marL="457200" rtl="0">
              <a:spcBef>
                <a:spcPts val="0"/>
              </a:spcBef>
              <a:buClr>
                <a:srgbClr val="00FF00"/>
              </a:buClr>
              <a:buChar char="●"/>
            </a:pPr>
            <a:r>
              <a:rPr lang="en">
                <a:solidFill>
                  <a:srgbClr val="00FF00"/>
                </a:solidFill>
              </a:rPr>
              <a:t>If your editor shows xml source click the design tab at bottom</a:t>
            </a:r>
          </a:p>
          <a:p>
            <a:pPr indent="-228600" lvl="0" marL="457200" rtl="0">
              <a:spcBef>
                <a:spcPts val="0"/>
              </a:spcBef>
              <a:buClr>
                <a:srgbClr val="00FF00"/>
              </a:buClr>
              <a:buChar char="●"/>
            </a:pPr>
            <a:r>
              <a:rPr lang="en">
                <a:solidFill>
                  <a:srgbClr val="00FF00"/>
                </a:solidFill>
              </a:rPr>
              <a:t>Component Tree:</a:t>
            </a:r>
          </a:p>
          <a:p>
            <a:pPr indent="-228600" lvl="1" marL="914400" rtl="0">
              <a:spcBef>
                <a:spcPts val="0"/>
              </a:spcBef>
              <a:buClr>
                <a:srgbClr val="00FF00"/>
              </a:buClr>
              <a:buChar char="○"/>
            </a:pPr>
            <a:r>
              <a:rPr lang="en">
                <a:solidFill>
                  <a:srgbClr val="00FF00"/>
                </a:solidFill>
              </a:rPr>
              <a:t>Constraint Layout: layout that derives the position for each view based on constraints</a:t>
            </a:r>
          </a:p>
          <a:p>
            <a:pPr indent="-228600" lvl="1" marL="914400">
              <a:spcBef>
                <a:spcPts val="0"/>
              </a:spcBef>
              <a:buClr>
                <a:srgbClr val="00FF00"/>
              </a:buClr>
              <a:buChar char="○"/>
            </a:pPr>
            <a:r>
              <a:rPr lang="en">
                <a:solidFill>
                  <a:srgbClr val="00FF00"/>
                </a:solidFill>
              </a:rPr>
              <a:t>You will see: they look like anchors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FF00"/>
                </a:solidFill>
              </a:rPr>
              <a:t>Add a text box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FF00"/>
              </a:buClr>
              <a:buChar char="●"/>
            </a:pPr>
            <a:r>
              <a:rPr lang="en">
                <a:solidFill>
                  <a:srgbClr val="00FF00"/>
                </a:solidFill>
              </a:rPr>
              <a:t>In component Tree lets delete the old text view</a:t>
            </a:r>
          </a:p>
          <a:p>
            <a:pPr indent="-228600" lvl="0" marL="457200" rtl="0">
              <a:spcBef>
                <a:spcPts val="0"/>
              </a:spcBef>
              <a:buClr>
                <a:srgbClr val="00FF00"/>
              </a:buClr>
              <a:buChar char="●"/>
            </a:pPr>
            <a:r>
              <a:rPr lang="en">
                <a:solidFill>
                  <a:srgbClr val="00FF00"/>
                </a:solidFill>
              </a:rPr>
              <a:t>Go to palette window on the left and click the text box and drag to the design UI</a:t>
            </a:r>
          </a:p>
          <a:p>
            <a:pPr indent="-228600" lvl="0" marL="457200">
              <a:spcBef>
                <a:spcPts val="0"/>
              </a:spcBef>
              <a:buClr>
                <a:srgbClr val="00FF00"/>
              </a:buClr>
              <a:buChar char="●"/>
            </a:pPr>
            <a:r>
              <a:rPr lang="en">
                <a:solidFill>
                  <a:srgbClr val="00FF00"/>
                </a:solidFill>
              </a:rPr>
              <a:t>Anchor the constraints at 16dp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FF00"/>
                </a:solidFill>
              </a:rPr>
              <a:t>Add Button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FF00"/>
              </a:buClr>
              <a:buChar char="●"/>
            </a:pPr>
            <a:r>
              <a:rPr lang="en">
                <a:solidFill>
                  <a:srgbClr val="00FF00"/>
                </a:solidFill>
              </a:rPr>
              <a:t>Pallet Widget</a:t>
            </a:r>
          </a:p>
          <a:p>
            <a:pPr indent="-228600" lvl="0" marL="457200" rtl="0">
              <a:spcBef>
                <a:spcPts val="0"/>
              </a:spcBef>
              <a:buClr>
                <a:srgbClr val="00FF00"/>
              </a:buClr>
              <a:buChar char="●"/>
            </a:pPr>
            <a:r>
              <a:rPr lang="en">
                <a:solidFill>
                  <a:srgbClr val="00FF00"/>
                </a:solidFill>
              </a:rPr>
              <a:t>Anchor the button left to the text box and right</a:t>
            </a:r>
          </a:p>
          <a:p>
            <a:pPr indent="-228600" lvl="0" marL="457200" rtl="0">
              <a:spcBef>
                <a:spcPts val="0"/>
              </a:spcBef>
              <a:buClr>
                <a:srgbClr val="00FF00"/>
              </a:buClr>
              <a:buChar char="●"/>
            </a:pPr>
            <a:r>
              <a:rPr lang="en">
                <a:solidFill>
                  <a:srgbClr val="00FF00"/>
                </a:solidFill>
              </a:rPr>
              <a:t>Constrain views in horizontal alignment</a:t>
            </a:r>
          </a:p>
          <a:p>
            <a:pPr indent="-228600" lvl="1" marL="914400" rtl="0">
              <a:spcBef>
                <a:spcPts val="0"/>
              </a:spcBef>
              <a:buClr>
                <a:srgbClr val="00FF00"/>
              </a:buClr>
              <a:buChar char="○"/>
            </a:pPr>
            <a:r>
              <a:rPr lang="en">
                <a:solidFill>
                  <a:srgbClr val="00FF00"/>
                </a:solidFill>
              </a:rPr>
              <a:t>Click on baseline constraint anchor the baseline button to the text box</a:t>
            </a:r>
          </a:p>
          <a:p>
            <a:pPr indent="-228600" lvl="1" marL="914400">
              <a:spcBef>
                <a:spcPts val="0"/>
              </a:spcBef>
              <a:buClr>
                <a:srgbClr val="00FF00"/>
              </a:buClr>
              <a:buChar char="○"/>
            </a:pPr>
            <a:r>
              <a:rPr lang="en">
                <a:solidFill>
                  <a:srgbClr val="00FF00"/>
                </a:solidFill>
              </a:rPr>
              <a:t>This is an easy way to chain together widgets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