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56" r:id="rId5"/>
    <p:sldId id="266" r:id="rId6"/>
    <p:sldId id="264" r:id="rId7"/>
    <p:sldId id="265" r:id="rId8"/>
    <p:sldId id="257" r:id="rId9"/>
    <p:sldId id="261" r:id="rId10"/>
    <p:sldId id="263" r:id="rId11"/>
    <p:sldId id="267" r:id="rId12"/>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94660"/>
  </p:normalViewPr>
  <p:slideViewPr>
    <p:cSldViewPr snapToGrid="0">
      <p:cViewPr varScale="1">
        <p:scale>
          <a:sx n="164" d="100"/>
          <a:sy n="164" d="100"/>
        </p:scale>
        <p:origin x="9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1"/>
            <a:ext cx="3037840" cy="466434"/>
          </a:xfrm>
          <a:prstGeom prst="rect">
            <a:avLst/>
          </a:prstGeom>
        </p:spPr>
        <p:txBody>
          <a:bodyPr vert="horz" lIns="93177" tIns="46589" rIns="93177" bIns="46589" rtlCol="0"/>
          <a:lstStyle>
            <a:lvl1pPr algn="r">
              <a:defRPr sz="1200"/>
            </a:lvl1pPr>
          </a:lstStyle>
          <a:p>
            <a:fld id="{A49EB594-0CFA-452F-A41D-C4D9C91A47B7}" type="datetimeFigureOut">
              <a:rPr lang="en-US" smtClean="0"/>
              <a:t>3/2/2022</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1B14C802-DE7D-4F92-A023-B8A96F4B03C4}" type="slidenum">
              <a:rPr lang="en-US" smtClean="0"/>
              <a:t>‹#›</a:t>
            </a:fld>
            <a:endParaRPr lang="en-US" dirty="0"/>
          </a:p>
        </p:txBody>
      </p:sp>
    </p:spTree>
    <p:extLst>
      <p:ext uri="{BB962C8B-B14F-4D97-AF65-F5344CB8AC3E}">
        <p14:creationId xmlns:p14="http://schemas.microsoft.com/office/powerpoint/2010/main" val="1256904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1"/>
            <a:ext cx="3037840" cy="466434"/>
          </a:xfrm>
          <a:prstGeom prst="rect">
            <a:avLst/>
          </a:prstGeom>
        </p:spPr>
        <p:txBody>
          <a:bodyPr vert="horz" lIns="93177" tIns="46589" rIns="93177" bIns="46589" rtlCol="0"/>
          <a:lstStyle>
            <a:lvl1pPr algn="r">
              <a:defRPr sz="1200"/>
            </a:lvl1pPr>
          </a:lstStyle>
          <a:p>
            <a:fld id="{4E8254C1-E43D-406B-8795-67EF4923EA5D}" type="datetimeFigureOut">
              <a:rPr lang="en-US" smtClean="0"/>
              <a:t>3/2/2022</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9"/>
          </a:xfrm>
          <a:prstGeom prst="rect">
            <a:avLst/>
          </a:prstGeom>
        </p:spPr>
        <p:txBody>
          <a:bodyPr vert="horz" lIns="93177" tIns="46589" rIns="93177" bIns="4658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AA3808C-9DD8-4A97-9537-570F09737E70}" type="slidenum">
              <a:rPr lang="en-US" smtClean="0"/>
              <a:t>‹#›</a:t>
            </a:fld>
            <a:endParaRPr lang="en-US" dirty="0"/>
          </a:p>
        </p:txBody>
      </p:sp>
    </p:spTree>
    <p:extLst>
      <p:ext uri="{BB962C8B-B14F-4D97-AF65-F5344CB8AC3E}">
        <p14:creationId xmlns:p14="http://schemas.microsoft.com/office/powerpoint/2010/main" val="1048007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02965" y="1382422"/>
            <a:ext cx="10363200" cy="1310444"/>
          </a:xfrm>
        </p:spPr>
        <p:txBody>
          <a:bodyPr anchor="ctr">
            <a:normAutofit/>
          </a:bodyPr>
          <a:lstStyle>
            <a:lvl1pPr algn="ctr">
              <a:defRPr sz="4800" i="0"/>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399A5882-F47E-41A4-9BC5-FA8F3D7AB764}" type="slidenum">
              <a:rPr lang="en-US" smtClean="0"/>
              <a:t>‹#›</a:t>
            </a:fld>
            <a:endParaRPr lang="en-US" dirty="0"/>
          </a:p>
        </p:txBody>
      </p:sp>
      <p:sp>
        <p:nvSpPr>
          <p:cNvPr id="9" name="TextBox 8"/>
          <p:cNvSpPr txBox="1"/>
          <p:nvPr userDrawn="1"/>
        </p:nvSpPr>
        <p:spPr>
          <a:xfrm>
            <a:off x="109058" y="223646"/>
            <a:ext cx="11736198" cy="769441"/>
          </a:xfrm>
          <a:prstGeom prst="rect">
            <a:avLst/>
          </a:prstGeom>
          <a:noFill/>
        </p:spPr>
        <p:txBody>
          <a:bodyPr wrap="square" rtlCol="0">
            <a:spAutoFit/>
          </a:bodyPr>
          <a:lstStyle/>
          <a:p>
            <a:pPr algn="ctr"/>
            <a:r>
              <a:rPr lang="en-US" sz="4400" b="1" i="1" spc="-150" dirty="0" smtClean="0">
                <a:solidFill>
                  <a:srgbClr val="002060"/>
                </a:solidFill>
                <a:latin typeface="Arial" panose="020B0604020202020204" pitchFamily="34" charset="0"/>
                <a:cs typeface="Arial" panose="020B0604020202020204" pitchFamily="34" charset="0"/>
              </a:rPr>
              <a:t>Air Force Global Strike Command</a:t>
            </a:r>
            <a:endParaRPr lang="en-US" sz="4400" b="1" i="1" spc="-150" dirty="0">
              <a:solidFill>
                <a:srgbClr val="002060"/>
              </a:solidFill>
              <a:latin typeface="Arial" panose="020B0604020202020204" pitchFamily="34" charset="0"/>
              <a:cs typeface="Arial" panose="020B0604020202020204" pitchFamily="34" charset="0"/>
            </a:endParaRPr>
          </a:p>
        </p:txBody>
      </p:sp>
      <p:pic>
        <p:nvPicPr>
          <p:cNvPr id="8" name="Picture 2" descr="C:\Users\Robert.Thorne\Desktop\3_D AFGSC shield_ no background.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1952" y="2964955"/>
            <a:ext cx="2823369" cy="29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C:\Users\Robert.Thorne\Desktop\3_D AFGSC shield_ no background.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45451" y="218956"/>
            <a:ext cx="718615" cy="7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40599" y="180471"/>
            <a:ext cx="865539" cy="829475"/>
          </a:xfrm>
          <a:prstGeom prst="rect">
            <a:avLst/>
          </a:prstGeom>
        </p:spPr>
      </p:pic>
    </p:spTree>
    <p:extLst>
      <p:ext uri="{BB962C8B-B14F-4D97-AF65-F5344CB8AC3E}">
        <p14:creationId xmlns:p14="http://schemas.microsoft.com/office/powerpoint/2010/main" val="4261537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5037" y="91097"/>
            <a:ext cx="9627108" cy="883043"/>
          </a:xfrm>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6545" y="1129339"/>
            <a:ext cx="10515600" cy="4351338"/>
          </a:xfrm>
          <a:prstGeom prst="rect">
            <a:avLst/>
          </a:prstGeom>
        </p:spPr>
        <p:txBody>
          <a:bodyPr/>
          <a:lstStyle>
            <a:lvl1pPr>
              <a:defRPr sz="2000" b="1">
                <a:latin typeface="Arial" panose="020B0604020202020204" pitchFamily="34" charset="0"/>
                <a:cs typeface="Arial" panose="020B0604020202020204" pitchFamily="34" charset="0"/>
              </a:defRPr>
            </a:lvl1pPr>
            <a:lvl2pPr>
              <a:defRPr sz="1800" b="1">
                <a:latin typeface="Arial" panose="020B0604020202020204" pitchFamily="34" charset="0"/>
                <a:cs typeface="Arial" panose="020B0604020202020204" pitchFamily="34" charset="0"/>
              </a:defRPr>
            </a:lvl2pPr>
            <a:lvl3pPr>
              <a:defRPr sz="1800" b="1">
                <a:latin typeface="Arial" panose="020B0604020202020204" pitchFamily="34" charset="0"/>
                <a:cs typeface="Arial" panose="020B0604020202020204" pitchFamily="34" charset="0"/>
              </a:defRPr>
            </a:lvl3pPr>
            <a:lvl4pPr>
              <a:defRPr sz="1800" b="1">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2"/>
          </p:nvPr>
        </p:nvSpPr>
        <p:spPr/>
        <p:txBody>
          <a:bodyPr/>
          <a:lstStyle/>
          <a:p>
            <a:fld id="{399A5882-F47E-41A4-9BC5-FA8F3D7AB764}" type="slidenum">
              <a:rPr lang="en-US" smtClean="0"/>
              <a:t>‹#›</a:t>
            </a:fld>
            <a:endParaRPr lang="en-US" dirty="0"/>
          </a:p>
        </p:txBody>
      </p:sp>
      <p:pic>
        <p:nvPicPr>
          <p:cNvPr id="7" name="Picture 2" descr="C:\Users\Robert.Thorne\Desktop\3_D AFGSC shield_ no background.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5451" y="218956"/>
            <a:ext cx="718615" cy="7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40599" y="180471"/>
            <a:ext cx="865539" cy="829475"/>
          </a:xfrm>
          <a:prstGeom prst="rect">
            <a:avLst/>
          </a:prstGeom>
        </p:spPr>
      </p:pic>
    </p:spTree>
    <p:extLst>
      <p:ext uri="{BB962C8B-B14F-4D97-AF65-F5344CB8AC3E}">
        <p14:creationId xmlns:p14="http://schemas.microsoft.com/office/powerpoint/2010/main" val="587436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0302" y="1179672"/>
            <a:ext cx="5638101" cy="4994624"/>
          </a:xfrm>
          <a:prstGeom prst="rect">
            <a:avLst/>
          </a:prstGeom>
        </p:spPr>
        <p:txBody>
          <a:bodyPr/>
          <a:lstStyle>
            <a:lvl1pPr>
              <a:defRPr sz="2000" b="1">
                <a:solidFill>
                  <a:srgbClr val="002060"/>
                </a:solidFill>
                <a:latin typeface="Arial" panose="020B0604020202020204" pitchFamily="34" charset="0"/>
                <a:cs typeface="Arial" panose="020B0604020202020204" pitchFamily="34" charset="0"/>
              </a:defRPr>
            </a:lvl1pPr>
            <a:lvl2pPr>
              <a:defRPr sz="1800" b="1">
                <a:solidFill>
                  <a:srgbClr val="002060"/>
                </a:solidFill>
                <a:latin typeface="Arial" panose="020B0604020202020204" pitchFamily="34" charset="0"/>
                <a:cs typeface="Arial" panose="020B0604020202020204" pitchFamily="34" charset="0"/>
              </a:defRPr>
            </a:lvl2pPr>
            <a:lvl3pPr>
              <a:defRPr sz="1800" b="1">
                <a:solidFill>
                  <a:srgbClr val="002060"/>
                </a:solidFill>
                <a:latin typeface="Arial" panose="020B0604020202020204" pitchFamily="34" charset="0"/>
                <a:cs typeface="Arial" panose="020B0604020202020204" pitchFamily="34" charset="0"/>
              </a:defRPr>
            </a:lvl3pPr>
            <a:lvl4pPr>
              <a:defRPr b="1">
                <a:solidFill>
                  <a:srgbClr val="002060"/>
                </a:solidFill>
                <a:latin typeface="Arial" panose="020B0604020202020204" pitchFamily="34" charset="0"/>
                <a:cs typeface="Arial" panose="020B0604020202020204" pitchFamily="34" charset="0"/>
              </a:defRPr>
            </a:lvl4pPr>
            <a:lvl5pPr>
              <a:defRPr b="1"/>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Slide Number Placeholder 6"/>
          <p:cNvSpPr>
            <a:spLocks noGrp="1"/>
          </p:cNvSpPr>
          <p:nvPr>
            <p:ph type="sldNum" sz="quarter" idx="12"/>
          </p:nvPr>
        </p:nvSpPr>
        <p:spPr/>
        <p:txBody>
          <a:bodyPr/>
          <a:lstStyle/>
          <a:p>
            <a:fld id="{399A5882-F47E-41A4-9BC5-FA8F3D7AB764}" type="slidenum">
              <a:rPr lang="en-US" smtClean="0"/>
              <a:t>‹#›</a:t>
            </a:fld>
            <a:endParaRPr lang="en-US" dirty="0"/>
          </a:p>
        </p:txBody>
      </p:sp>
      <p:pic>
        <p:nvPicPr>
          <p:cNvPr id="8" name="Picture 2" descr="C:\Users\Robert.Thorne\Desktop\3_D AFGSC shield_ no background.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6545" y="152400"/>
            <a:ext cx="764055" cy="788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a:spLocks noGrp="1"/>
          </p:cNvSpPr>
          <p:nvPr>
            <p:ph sz="half" idx="13"/>
          </p:nvPr>
        </p:nvSpPr>
        <p:spPr>
          <a:xfrm>
            <a:off x="6068037" y="1179672"/>
            <a:ext cx="5638101" cy="4994624"/>
          </a:xfrm>
          <a:prstGeom prst="rect">
            <a:avLst/>
          </a:prstGeom>
        </p:spPr>
        <p:txBody>
          <a:bodyPr/>
          <a:lstStyle>
            <a:lvl1pPr>
              <a:defRPr sz="2000" b="1">
                <a:solidFill>
                  <a:srgbClr val="002060"/>
                </a:solidFill>
                <a:latin typeface="Arial" panose="020B0604020202020204" pitchFamily="34" charset="0"/>
                <a:cs typeface="Arial" panose="020B0604020202020204" pitchFamily="34" charset="0"/>
              </a:defRPr>
            </a:lvl1pPr>
            <a:lvl2pPr>
              <a:defRPr sz="1800" b="1">
                <a:solidFill>
                  <a:srgbClr val="002060"/>
                </a:solidFill>
                <a:latin typeface="Arial" panose="020B0604020202020204" pitchFamily="34" charset="0"/>
                <a:cs typeface="Arial" panose="020B0604020202020204" pitchFamily="34" charset="0"/>
              </a:defRPr>
            </a:lvl2pPr>
            <a:lvl3pPr>
              <a:defRPr sz="1800" b="1">
                <a:solidFill>
                  <a:srgbClr val="002060"/>
                </a:solidFill>
                <a:latin typeface="Arial" panose="020B0604020202020204" pitchFamily="34" charset="0"/>
                <a:cs typeface="Arial" panose="020B0604020202020204" pitchFamily="34" charset="0"/>
              </a:defRPr>
            </a:lvl3pPr>
            <a:lvl4pPr>
              <a:defRPr b="1">
                <a:solidFill>
                  <a:srgbClr val="002060"/>
                </a:solidFill>
                <a:latin typeface="Arial" panose="020B0604020202020204" pitchFamily="34" charset="0"/>
                <a:cs typeface="Arial" panose="020B0604020202020204" pitchFamily="34" charset="0"/>
              </a:defRPr>
            </a:lvl4pPr>
            <a:lvl5pPr>
              <a:defRPr b="1"/>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140319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399A5882-F47E-41A4-9BC5-FA8F3D7AB764}" type="slidenum">
              <a:rPr lang="en-US" smtClean="0"/>
              <a:t>‹#›</a:t>
            </a:fld>
            <a:endParaRPr lang="en-US" dirty="0"/>
          </a:p>
        </p:txBody>
      </p:sp>
      <p:pic>
        <p:nvPicPr>
          <p:cNvPr id="6" name="Picture 2" descr="C:\Users\Robert.Thorne\Desktop\3_D AFGSC shield_ no background.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6545" y="152400"/>
            <a:ext cx="764055" cy="788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9191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9A5882-F47E-41A4-9BC5-FA8F3D7AB764}" type="slidenum">
              <a:rPr lang="en-US" smtClean="0"/>
              <a:t>‹#›</a:t>
            </a:fld>
            <a:endParaRPr lang="en-US" dirty="0"/>
          </a:p>
        </p:txBody>
      </p:sp>
      <p:pic>
        <p:nvPicPr>
          <p:cNvPr id="5" name="Picture 2" descr="C:\Users\Robert.Thorne\Desktop\3_D AFGSC shield_ no background.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6545" y="152400"/>
            <a:ext cx="764055" cy="788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115037" y="57541"/>
            <a:ext cx="10515600" cy="883043"/>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240243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5037" y="57541"/>
            <a:ext cx="10515600" cy="88304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6" name="Slide Number Placeholder 5"/>
          <p:cNvSpPr>
            <a:spLocks noGrp="1"/>
          </p:cNvSpPr>
          <p:nvPr>
            <p:ph type="sldNum" sz="quarter" idx="4"/>
          </p:nvPr>
        </p:nvSpPr>
        <p:spPr>
          <a:xfrm>
            <a:off x="11073468" y="6492875"/>
            <a:ext cx="632670" cy="293819"/>
          </a:xfrm>
          <a:prstGeom prst="rect">
            <a:avLst/>
          </a:prstGeom>
        </p:spPr>
        <p:txBody>
          <a:bodyPr vert="horz" lIns="91440" tIns="45720" rIns="91440" bIns="45720" rtlCol="0" anchor="ctr"/>
          <a:lstStyle>
            <a:lvl1pPr algn="r">
              <a:defRPr sz="1200">
                <a:solidFill>
                  <a:schemeClr val="tx1">
                    <a:tint val="75000"/>
                  </a:schemeClr>
                </a:solidFill>
              </a:defRPr>
            </a:lvl1pPr>
          </a:lstStyle>
          <a:p>
            <a:fld id="{399A5882-F47E-41A4-9BC5-FA8F3D7AB764}" type="slidenum">
              <a:rPr lang="en-US" smtClean="0"/>
              <a:t>‹#›</a:t>
            </a:fld>
            <a:endParaRPr lang="en-US" dirty="0"/>
          </a:p>
        </p:txBody>
      </p:sp>
      <p:sp>
        <p:nvSpPr>
          <p:cNvPr id="11" name="Rectangle 10"/>
          <p:cNvSpPr/>
          <p:nvPr userDrawn="1"/>
        </p:nvSpPr>
        <p:spPr>
          <a:xfrm>
            <a:off x="109438" y="991287"/>
            <a:ext cx="11744206" cy="107316"/>
          </a:xfrm>
          <a:prstGeom prst="rect">
            <a:avLst/>
          </a:prstGeom>
          <a:gradFill flip="none" rotWithShape="1">
            <a:gsLst>
              <a:gs pos="0">
                <a:srgbClr val="5B9BD5">
                  <a:lumMod val="67000"/>
                </a:srgbClr>
              </a:gs>
              <a:gs pos="65000">
                <a:srgbClr val="455D8A"/>
              </a:gs>
              <a:gs pos="35000">
                <a:srgbClr val="5B9BD5">
                  <a:lumMod val="97000"/>
                  <a:lumOff val="3000"/>
                </a:srgbClr>
              </a:gs>
              <a:gs pos="100000">
                <a:srgbClr val="5B9BD5">
                  <a:lumMod val="20000"/>
                  <a:lumOff val="80000"/>
                </a:srgbClr>
              </a:gs>
              <a:gs pos="85000">
                <a:srgbClr val="5B9BD5">
                  <a:lumMod val="20000"/>
                  <a:lumOff val="80000"/>
                </a:srgbClr>
              </a:gs>
            </a:gsLst>
            <a:lin ang="0" scaled="1"/>
            <a:tileRect/>
          </a:gradFill>
          <a:ln w="6350" cap="flat" cmpd="sng" algn="ctr">
            <a:noFill/>
            <a:prstDash val="solid"/>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p>
      <p:sp>
        <p:nvSpPr>
          <p:cNvPr id="12" name="Rectangle 1040"/>
          <p:cNvSpPr>
            <a:spLocks noGrp="1" noChangeArrowheads="1"/>
          </p:cNvSpPr>
          <p:nvPr>
            <p:ph type="body" idx="1"/>
          </p:nvPr>
        </p:nvSpPr>
        <p:spPr bwMode="auto">
          <a:xfrm>
            <a:off x="373063" y="1182687"/>
            <a:ext cx="11257574" cy="506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5750" marR="0" lvl="0" indent="-285750" algn="l" defTabSz="914400" rtl="0" eaLnBrk="1" fontAlgn="base" latinLnBrk="0" hangingPunct="1">
              <a:lnSpc>
                <a:spcPct val="100000"/>
              </a:lnSpc>
              <a:spcBef>
                <a:spcPts val="1000"/>
              </a:spcBef>
              <a:spcAft>
                <a:spcPts val="0"/>
              </a:spcAft>
              <a:buClr>
                <a:srgbClr val="151C77"/>
              </a:buClr>
              <a:buSzPct val="80000"/>
              <a:buFont typeface="Wingdings" panose="05000000000000000000" pitchFamily="2" charset="2"/>
              <a:buChar char="n"/>
              <a:tabLst/>
              <a:defRPr/>
            </a:pPr>
            <a:r>
              <a:rPr kumimoji="0" lang="en-US" altLang="en-US" sz="2000" b="1" i="0" u="none" strike="noStrike" kern="0" cap="none" spc="0" normalizeH="0" baseline="0" noProof="0" dirty="0" smtClean="0">
                <a:ln>
                  <a:noFill/>
                </a:ln>
                <a:solidFill>
                  <a:srgbClr val="000000"/>
                </a:solidFill>
                <a:effectLst/>
                <a:uLnTx/>
                <a:uFillTx/>
                <a:latin typeface="Arial"/>
                <a:ea typeface="+mn-ea"/>
                <a:cs typeface="+mn-cs"/>
              </a:rPr>
              <a:t>Click to edit Master text styles</a:t>
            </a:r>
          </a:p>
          <a:p>
            <a:pPr marL="594360" marR="0" lvl="1" indent="-282575" algn="l" defTabSz="914400" rtl="0" eaLnBrk="1" fontAlgn="base" latinLnBrk="0" hangingPunct="1">
              <a:lnSpc>
                <a:spcPct val="100000"/>
              </a:lnSpc>
              <a:spcBef>
                <a:spcPts val="500"/>
              </a:spcBef>
              <a:spcAft>
                <a:spcPts val="0"/>
              </a:spcAft>
              <a:buClr>
                <a:srgbClr val="151C77"/>
              </a:buClr>
              <a:buSzPct val="80000"/>
              <a:buFont typeface="Wingdings" panose="05000000000000000000" pitchFamily="2" charset="2"/>
              <a:buChar char="n"/>
              <a:tabLst/>
              <a:defRPr/>
            </a:pPr>
            <a:r>
              <a:rPr kumimoji="0" lang="en-US" altLang="en-US" sz="1800" b="1" i="0" u="none" strike="noStrike" kern="0" cap="none" spc="0" normalizeH="0" baseline="0" noProof="0" dirty="0" smtClean="0">
                <a:ln>
                  <a:noFill/>
                </a:ln>
                <a:solidFill>
                  <a:srgbClr val="000000"/>
                </a:solidFill>
                <a:effectLst/>
                <a:uLnTx/>
                <a:uFillTx/>
                <a:latin typeface="Arial"/>
              </a:rPr>
              <a:t>Second level</a:t>
            </a:r>
          </a:p>
          <a:p>
            <a:pPr marL="822960" marR="0" lvl="2" indent="-223838" algn="l" defTabSz="914400" rtl="0" eaLnBrk="1" fontAlgn="base" latinLnBrk="0" hangingPunct="1">
              <a:lnSpc>
                <a:spcPct val="100000"/>
              </a:lnSpc>
              <a:spcBef>
                <a:spcPts val="500"/>
              </a:spcBef>
              <a:spcAft>
                <a:spcPts val="0"/>
              </a:spcAft>
              <a:buClr>
                <a:srgbClr val="151C77"/>
              </a:buClr>
              <a:buSzPct val="75000"/>
              <a:buFont typeface="Wingdings" panose="05000000000000000000" pitchFamily="2" charset="2"/>
              <a:buChar char="n"/>
              <a:tabLst/>
              <a:defRPr/>
            </a:pPr>
            <a:r>
              <a:rPr kumimoji="0" lang="en-US" altLang="en-US" sz="1600" b="1" i="0" u="none" strike="noStrike" kern="0" cap="none" spc="0" normalizeH="0" baseline="0" noProof="0" dirty="0" smtClean="0">
                <a:ln>
                  <a:noFill/>
                </a:ln>
                <a:solidFill>
                  <a:srgbClr val="000000"/>
                </a:solidFill>
                <a:effectLst/>
                <a:uLnTx/>
                <a:uFillTx/>
                <a:latin typeface="Arial"/>
              </a:rPr>
              <a:t>Third level</a:t>
            </a:r>
          </a:p>
          <a:p>
            <a:pPr marL="1097280" marR="0" lvl="3" indent="-228600" algn="l" defTabSz="914400" rtl="0" eaLnBrk="1" fontAlgn="base" latinLnBrk="0" hangingPunct="1">
              <a:lnSpc>
                <a:spcPct val="100000"/>
              </a:lnSpc>
              <a:spcBef>
                <a:spcPts val="500"/>
              </a:spcBef>
              <a:spcAft>
                <a:spcPts val="0"/>
              </a:spcAft>
              <a:buClr>
                <a:srgbClr val="151C77"/>
              </a:buClr>
              <a:buSzPct val="70000"/>
              <a:buFont typeface="Wingdings" panose="05000000000000000000" pitchFamily="2" charset="2"/>
              <a:buChar char="n"/>
              <a:tabLst/>
              <a:defRPr/>
            </a:pPr>
            <a:r>
              <a:rPr kumimoji="0" lang="en-US" altLang="en-US" sz="1600" b="1" i="0" u="none" strike="noStrike" kern="0" cap="none" spc="0" normalizeH="0" baseline="0" noProof="0" dirty="0" smtClean="0">
                <a:ln>
                  <a:noFill/>
                </a:ln>
                <a:solidFill>
                  <a:srgbClr val="000000"/>
                </a:solidFill>
                <a:effectLst/>
                <a:uLnTx/>
                <a:uFillTx/>
                <a:latin typeface="Arial"/>
              </a:rPr>
              <a:t>Fourth level</a:t>
            </a:r>
          </a:p>
          <a:p>
            <a:pPr marL="285750" marR="0" lvl="0" indent="-285750" algn="l" defTabSz="914400" rtl="0" eaLnBrk="1" fontAlgn="base" latinLnBrk="0" hangingPunct="1">
              <a:lnSpc>
                <a:spcPct val="100000"/>
              </a:lnSpc>
              <a:spcBef>
                <a:spcPts val="1000"/>
              </a:spcBef>
              <a:spcAft>
                <a:spcPts val="0"/>
              </a:spcAft>
              <a:buClr>
                <a:srgbClr val="151C77"/>
              </a:buClr>
              <a:buSzPct val="80000"/>
              <a:buFont typeface="Wingdings" panose="05000000000000000000" pitchFamily="2" charset="2"/>
              <a:buChar char="n"/>
              <a:tabLst/>
              <a:defRPr/>
            </a:pPr>
            <a:r>
              <a:rPr kumimoji="0" lang="en-US" altLang="en-US" sz="2000" b="1" i="0" u="none" strike="noStrike" kern="0" cap="none" spc="0" normalizeH="0" baseline="0" noProof="0" dirty="0" smtClean="0">
                <a:ln>
                  <a:noFill/>
                </a:ln>
                <a:solidFill>
                  <a:srgbClr val="000000"/>
                </a:solidFill>
                <a:effectLst/>
                <a:uLnTx/>
                <a:uFillTx/>
                <a:latin typeface="Arial"/>
                <a:ea typeface="+mn-ea"/>
                <a:cs typeface="+mn-cs"/>
              </a:rPr>
              <a:t>2nd Bullet</a:t>
            </a:r>
          </a:p>
        </p:txBody>
      </p:sp>
      <p:sp>
        <p:nvSpPr>
          <p:cNvPr id="13" name="Rectangle 12"/>
          <p:cNvSpPr/>
          <p:nvPr userDrawn="1"/>
        </p:nvSpPr>
        <p:spPr>
          <a:xfrm>
            <a:off x="109438" y="6332484"/>
            <a:ext cx="11744206" cy="107316"/>
          </a:xfrm>
          <a:prstGeom prst="rect">
            <a:avLst/>
          </a:prstGeom>
          <a:gradFill flip="none" rotWithShape="1">
            <a:gsLst>
              <a:gs pos="0">
                <a:srgbClr val="5B9BD5">
                  <a:lumMod val="67000"/>
                </a:srgbClr>
              </a:gs>
              <a:gs pos="65000">
                <a:srgbClr val="455D8A"/>
              </a:gs>
              <a:gs pos="35000">
                <a:srgbClr val="5B9BD5">
                  <a:lumMod val="97000"/>
                  <a:lumOff val="3000"/>
                </a:srgbClr>
              </a:gs>
              <a:gs pos="100000">
                <a:srgbClr val="5B9BD5">
                  <a:lumMod val="20000"/>
                  <a:lumOff val="80000"/>
                </a:srgbClr>
              </a:gs>
              <a:gs pos="85000">
                <a:srgbClr val="5B9BD5">
                  <a:lumMod val="20000"/>
                  <a:lumOff val="80000"/>
                </a:srgbClr>
              </a:gs>
            </a:gsLst>
            <a:lin ang="0" scaled="1"/>
            <a:tileRect/>
          </a:gradFill>
          <a:ln w="6350" cap="flat" cmpd="sng" algn="ctr">
            <a:noFill/>
            <a:prstDash val="solid"/>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p>
      <p:sp>
        <p:nvSpPr>
          <p:cNvPr id="14" name="Text Box 1029"/>
          <p:cNvSpPr txBox="1">
            <a:spLocks noChangeArrowheads="1"/>
          </p:cNvSpPr>
          <p:nvPr userDrawn="1"/>
        </p:nvSpPr>
        <p:spPr bwMode="auto">
          <a:xfrm>
            <a:off x="373063" y="6492875"/>
            <a:ext cx="112575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spcBef>
                <a:spcPct val="50000"/>
              </a:spcBef>
            </a:pPr>
            <a:r>
              <a:rPr kumimoji="0" lang="en-US" altLang="en-US" sz="1600" b="1" i="1" u="none" strike="noStrike" kern="0" cap="none" spc="0" normalizeH="0" baseline="0" noProof="0" dirty="0" smtClean="0">
                <a:ln>
                  <a:noFill/>
                </a:ln>
                <a:solidFill>
                  <a:srgbClr val="151C77"/>
                </a:solidFill>
                <a:effectLst/>
                <a:uLnTx/>
                <a:uFillTx/>
                <a:latin typeface="Arial Black" panose="020B0A04020102020204" pitchFamily="34" charset="0"/>
                <a:ea typeface="+mj-ea"/>
                <a:cs typeface="Times New Roman" panose="02020603050405020304" pitchFamily="18" charset="0"/>
              </a:rPr>
              <a:t>ALWAYS Ready!</a:t>
            </a:r>
            <a:endParaRPr lang="en-US" altLang="en-US" sz="1600" b="1" i="1" dirty="0">
              <a:solidFill>
                <a:srgbClr val="002060"/>
              </a:solidFill>
              <a:latin typeface="Arial Black" panose="020B0A04020102020204" pitchFamily="34" charset="0"/>
            </a:endParaRPr>
          </a:p>
        </p:txBody>
      </p:sp>
    </p:spTree>
    <p:extLst>
      <p:ext uri="{BB962C8B-B14F-4D97-AF65-F5344CB8AC3E}">
        <p14:creationId xmlns:p14="http://schemas.microsoft.com/office/powerpoint/2010/main" val="1232246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Lst>
  <p:txStyles>
    <p:titleStyle>
      <a:lvl1pPr algn="r" defTabSz="914400" rtl="0" eaLnBrk="1" latinLnBrk="0" hangingPunct="1">
        <a:lnSpc>
          <a:spcPct val="90000"/>
        </a:lnSpc>
        <a:spcBef>
          <a:spcPct val="0"/>
        </a:spcBef>
        <a:buNone/>
        <a:defRPr sz="4000" b="1" i="1" kern="1200">
          <a:solidFill>
            <a:srgbClr val="002060"/>
          </a:solidFill>
          <a:latin typeface="Arial" panose="020B0604020202020204" pitchFamily="34" charset="0"/>
          <a:ea typeface="+mj-ea"/>
          <a:cs typeface="Arial" panose="020B0604020202020204" pitchFamily="34" charset="0"/>
        </a:defRPr>
      </a:lvl1pPr>
    </p:titleStyle>
    <p:bodyStyle>
      <a:lvl1pPr marL="285750" marR="0" indent="-285750" algn="l" defTabSz="914400" rtl="0" eaLnBrk="1" fontAlgn="base" latinLnBrk="0" hangingPunct="1">
        <a:lnSpc>
          <a:spcPct val="100000"/>
        </a:lnSpc>
        <a:spcBef>
          <a:spcPts val="1000"/>
        </a:spcBef>
        <a:spcAft>
          <a:spcPts val="0"/>
        </a:spcAft>
        <a:buClr>
          <a:srgbClr val="151C77"/>
        </a:buClr>
        <a:buSzPct val="80000"/>
        <a:buFont typeface="Wingdings" panose="05000000000000000000" pitchFamily="2" charset="2"/>
        <a:buChar char="n"/>
        <a:tabLst/>
        <a:defRPr sz="2800" kern="1200">
          <a:solidFill>
            <a:srgbClr val="002060"/>
          </a:solidFill>
          <a:latin typeface="+mn-lt"/>
          <a:ea typeface="+mn-ea"/>
          <a:cs typeface="+mn-cs"/>
        </a:defRPr>
      </a:lvl1pPr>
      <a:lvl2pPr marL="594360" marR="0" indent="-282575" algn="l" defTabSz="914400" rtl="0" eaLnBrk="1" fontAlgn="base" latinLnBrk="0" hangingPunct="1">
        <a:lnSpc>
          <a:spcPct val="100000"/>
        </a:lnSpc>
        <a:spcBef>
          <a:spcPts val="500"/>
        </a:spcBef>
        <a:spcAft>
          <a:spcPts val="0"/>
        </a:spcAft>
        <a:buClr>
          <a:srgbClr val="151C77"/>
        </a:buClr>
        <a:buSzPct val="80000"/>
        <a:buFont typeface="Wingdings" panose="05000000000000000000" pitchFamily="2" charset="2"/>
        <a:buChar char="n"/>
        <a:tabLst/>
        <a:defRPr sz="2400" kern="1200">
          <a:solidFill>
            <a:srgbClr val="002060"/>
          </a:solidFill>
          <a:latin typeface="+mn-lt"/>
          <a:ea typeface="+mn-ea"/>
          <a:cs typeface="+mn-cs"/>
        </a:defRPr>
      </a:lvl2pPr>
      <a:lvl3pPr marL="822960" marR="0" indent="-223838" algn="l" defTabSz="914400" rtl="0" eaLnBrk="1" fontAlgn="base" latinLnBrk="0" hangingPunct="1">
        <a:lnSpc>
          <a:spcPct val="100000"/>
        </a:lnSpc>
        <a:spcBef>
          <a:spcPts val="500"/>
        </a:spcBef>
        <a:spcAft>
          <a:spcPts val="0"/>
        </a:spcAft>
        <a:buClr>
          <a:srgbClr val="151C77"/>
        </a:buClr>
        <a:buSzPct val="75000"/>
        <a:buFont typeface="Wingdings" panose="05000000000000000000" pitchFamily="2" charset="2"/>
        <a:buChar char="n"/>
        <a:tabLst/>
        <a:defRPr sz="2000" kern="1200">
          <a:solidFill>
            <a:srgbClr val="002060"/>
          </a:solidFill>
          <a:latin typeface="+mn-lt"/>
          <a:ea typeface="+mn-ea"/>
          <a:cs typeface="+mn-cs"/>
        </a:defRPr>
      </a:lvl3pPr>
      <a:lvl4pPr marL="1097280" marR="0" indent="-228600" algn="l" defTabSz="914400" rtl="0" eaLnBrk="1" fontAlgn="base" latinLnBrk="0" hangingPunct="1">
        <a:lnSpc>
          <a:spcPct val="100000"/>
        </a:lnSpc>
        <a:spcBef>
          <a:spcPts val="500"/>
        </a:spcBef>
        <a:spcAft>
          <a:spcPts val="0"/>
        </a:spcAft>
        <a:buClr>
          <a:srgbClr val="151C77"/>
        </a:buClr>
        <a:buSzPct val="70000"/>
        <a:buFont typeface="Wingdings" panose="05000000000000000000" pitchFamily="2" charset="2"/>
        <a:buChar char="n"/>
        <a:tabLst/>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AFGSC.KM.Workflow@us.af.mi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2965" y="1506151"/>
            <a:ext cx="10363200" cy="1310444"/>
          </a:xfrm>
        </p:spPr>
        <p:txBody>
          <a:bodyPr>
            <a:normAutofit fontScale="90000"/>
          </a:bodyPr>
          <a:lstStyle/>
          <a:p>
            <a:r>
              <a:rPr lang="en-US" i="0" dirty="0" smtClean="0"/>
              <a:t>1D7 CFM &amp; AFPC Assignment Team Visit</a:t>
            </a:r>
            <a:endParaRPr lang="en-US" i="0" dirty="0"/>
          </a:p>
        </p:txBody>
      </p:sp>
      <p:sp>
        <p:nvSpPr>
          <p:cNvPr id="5" name="Content Placeholder 4"/>
          <p:cNvSpPr txBox="1">
            <a:spLocks/>
          </p:cNvSpPr>
          <p:nvPr/>
        </p:nvSpPr>
        <p:spPr>
          <a:xfrm>
            <a:off x="10490200" y="-84674"/>
            <a:ext cx="1584432" cy="365760"/>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rgbClr val="008000"/>
                </a:solidFill>
                <a:latin typeface="Arial" panose="020B0604020202020204" pitchFamily="34" charset="0"/>
                <a:cs typeface="Arial" panose="020B0604020202020204" pitchFamily="34" charset="0"/>
              </a:rPr>
              <a:t>UNCLASSIFIED</a:t>
            </a:r>
            <a:endParaRPr lang="en-US" sz="1100" dirty="0">
              <a:latin typeface="Arial" panose="020B0604020202020204" pitchFamily="34" charset="0"/>
              <a:cs typeface="Arial" panose="020B0604020202020204" pitchFamily="34" charset="0"/>
            </a:endParaRPr>
          </a:p>
        </p:txBody>
      </p:sp>
      <p:sp>
        <p:nvSpPr>
          <p:cNvPr id="7" name="Content Placeholder 4"/>
          <p:cNvSpPr txBox="1">
            <a:spLocks/>
          </p:cNvSpPr>
          <p:nvPr/>
        </p:nvSpPr>
        <p:spPr>
          <a:xfrm>
            <a:off x="67731" y="6500707"/>
            <a:ext cx="1525167" cy="365760"/>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smtClean="0">
                <a:solidFill>
                  <a:srgbClr val="008000"/>
                </a:solidFill>
                <a:latin typeface="Arial" panose="020B0604020202020204" pitchFamily="34" charset="0"/>
                <a:cs typeface="Arial" panose="020B0604020202020204" pitchFamily="34" charset="0"/>
              </a:rPr>
              <a:t>UNCLASSIFIED</a:t>
            </a:r>
            <a:endParaRPr lang="en-US" sz="1100" dirty="0">
              <a:latin typeface="Arial" panose="020B0604020202020204" pitchFamily="34" charset="0"/>
              <a:cs typeface="Arial" panose="020B0604020202020204" pitchFamily="34" charset="0"/>
            </a:endParaRPr>
          </a:p>
        </p:txBody>
      </p:sp>
      <p:sp>
        <p:nvSpPr>
          <p:cNvPr id="8" name="Rectangle 4"/>
          <p:cNvSpPr>
            <a:spLocks noChangeArrowheads="1"/>
          </p:cNvSpPr>
          <p:nvPr/>
        </p:nvSpPr>
        <p:spPr bwMode="auto">
          <a:xfrm>
            <a:off x="6234545" y="3554682"/>
            <a:ext cx="5831619" cy="188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r>
              <a:rPr lang="en-US" altLang="en-US" sz="2000" b="1" dirty="0" smtClean="0">
                <a:solidFill>
                  <a:srgbClr val="000000"/>
                </a:solidFill>
              </a:rPr>
              <a:t>MSgt Jarvis Mitchell</a:t>
            </a:r>
          </a:p>
          <a:p>
            <a:pPr algn="r" eaLnBrk="0" hangingPunct="0"/>
            <a:r>
              <a:rPr lang="en-US" altLang="en-US" sz="2000" b="1" dirty="0" smtClean="0">
                <a:solidFill>
                  <a:srgbClr val="000000"/>
                </a:solidFill>
              </a:rPr>
              <a:t>Supt, Knowledge Management</a:t>
            </a:r>
          </a:p>
          <a:p>
            <a:pPr algn="r" eaLnBrk="0" hangingPunct="0"/>
            <a:r>
              <a:rPr lang="en-US" altLang="en-US" sz="2000" b="1" dirty="0" smtClean="0">
                <a:solidFill>
                  <a:srgbClr val="000000"/>
                </a:solidFill>
              </a:rPr>
              <a:t>Duties as Knowledge Management Officer</a:t>
            </a:r>
            <a:endParaRPr lang="en-US" altLang="en-US" sz="2000" b="1" dirty="0">
              <a:solidFill>
                <a:srgbClr val="000000"/>
              </a:solidFill>
            </a:endParaRPr>
          </a:p>
          <a:p>
            <a:pPr algn="r" eaLnBrk="0" hangingPunct="0"/>
            <a:r>
              <a:rPr lang="en-US" altLang="en-US" sz="2000" b="1" dirty="0" smtClean="0">
                <a:solidFill>
                  <a:srgbClr val="000000"/>
                </a:solidFill>
              </a:rPr>
              <a:t>AFGSC/DSK</a:t>
            </a:r>
            <a:endParaRPr lang="en-US" altLang="en-US" sz="2000" b="1" dirty="0">
              <a:solidFill>
                <a:srgbClr val="000000"/>
              </a:solidFill>
            </a:endParaRPr>
          </a:p>
          <a:p>
            <a:pPr algn="r" eaLnBrk="0" hangingPunct="0"/>
            <a:r>
              <a:rPr lang="en-US" altLang="en-US" sz="2000" b="1" dirty="0" smtClean="0">
                <a:solidFill>
                  <a:srgbClr val="000000"/>
                </a:solidFill>
              </a:rPr>
              <a:t>Current As Of: 2 Mar 2022 </a:t>
            </a:r>
            <a:endParaRPr lang="en-US" altLang="en-US" sz="2000" dirty="0">
              <a:solidFill>
                <a:srgbClr val="000000"/>
              </a:solidFill>
            </a:endParaRPr>
          </a:p>
        </p:txBody>
      </p:sp>
      <p:sp>
        <p:nvSpPr>
          <p:cNvPr id="6" name="TextBox 5"/>
          <p:cNvSpPr txBox="1"/>
          <p:nvPr/>
        </p:nvSpPr>
        <p:spPr>
          <a:xfrm>
            <a:off x="340302" y="6059447"/>
            <a:ext cx="11521498"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Overall Classification: </a:t>
            </a:r>
            <a:r>
              <a:rPr lang="en-US" sz="1200" dirty="0">
                <a:solidFill>
                  <a:srgbClr val="008000"/>
                </a:solidFill>
                <a:latin typeface="Arial" panose="020B0604020202020204" pitchFamily="34" charset="0"/>
                <a:cs typeface="Arial" panose="020B0604020202020204" pitchFamily="34" charset="0"/>
              </a:rPr>
              <a:t>UNCLASSIFIED</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0722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4" name="Content Placeholder 4"/>
          <p:cNvSpPr txBox="1">
            <a:spLocks/>
          </p:cNvSpPr>
          <p:nvPr/>
        </p:nvSpPr>
        <p:spPr>
          <a:xfrm>
            <a:off x="10387434" y="-89503"/>
            <a:ext cx="1584432" cy="365760"/>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rgbClr val="008000"/>
                </a:solidFill>
                <a:latin typeface="Arial" panose="020B0604020202020204" pitchFamily="34" charset="0"/>
                <a:cs typeface="Arial" panose="020B0604020202020204" pitchFamily="34" charset="0"/>
              </a:rPr>
              <a:t>UNCLASSIFIED</a:t>
            </a:r>
            <a:endParaRPr lang="en-US" dirty="0">
              <a:latin typeface="Arial" panose="020B0604020202020204" pitchFamily="34" charset="0"/>
              <a:cs typeface="Arial" panose="020B0604020202020204" pitchFamily="34" charset="0"/>
            </a:endParaRPr>
          </a:p>
        </p:txBody>
      </p:sp>
      <p:sp>
        <p:nvSpPr>
          <p:cNvPr id="5" name="Content Placeholder 4"/>
          <p:cNvSpPr txBox="1">
            <a:spLocks/>
          </p:cNvSpPr>
          <p:nvPr/>
        </p:nvSpPr>
        <p:spPr>
          <a:xfrm>
            <a:off x="67731" y="6466839"/>
            <a:ext cx="1525167" cy="365760"/>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smtClean="0">
                <a:solidFill>
                  <a:srgbClr val="008000"/>
                </a:solidFill>
                <a:latin typeface="Arial" panose="020B0604020202020204" pitchFamily="34" charset="0"/>
                <a:cs typeface="Arial" panose="020B0604020202020204" pitchFamily="34" charset="0"/>
              </a:rPr>
              <a:t>UNCLASSIFIED</a:t>
            </a:r>
            <a:endParaRPr lang="en-US" sz="11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26545" y="1129338"/>
            <a:ext cx="10515600" cy="5448939"/>
          </a:xfrm>
        </p:spPr>
        <p:txBody>
          <a:bodyPr/>
          <a:lstStyle/>
          <a:p>
            <a:endParaRPr lang="en-US" sz="1800" dirty="0" smtClean="0"/>
          </a:p>
          <a:p>
            <a:pPr lvl="1"/>
            <a:r>
              <a:rPr lang="en-US" dirty="0" smtClean="0"/>
              <a:t>Knowledge Management Team and Mission</a:t>
            </a:r>
          </a:p>
          <a:p>
            <a:pPr lvl="1"/>
            <a:r>
              <a:rPr lang="en-US" dirty="0" smtClean="0"/>
              <a:t>Emerging Requirements &amp; Projects </a:t>
            </a:r>
          </a:p>
          <a:p>
            <a:pPr lvl="1"/>
            <a:r>
              <a:rPr lang="en-US" dirty="0" smtClean="0"/>
              <a:t>Global Strike National Security Fellowship Program</a:t>
            </a:r>
          </a:p>
          <a:p>
            <a:pPr lvl="1"/>
            <a:r>
              <a:rPr lang="en-US" dirty="0" smtClean="0"/>
              <a:t>Data Modernization &amp; Analytics Board (DMAB)</a:t>
            </a:r>
          </a:p>
          <a:p>
            <a:pPr lvl="1"/>
            <a:r>
              <a:rPr lang="en-US" dirty="0" smtClean="0"/>
              <a:t>Challenges</a:t>
            </a:r>
          </a:p>
          <a:p>
            <a:pPr lvl="1"/>
            <a:r>
              <a:rPr lang="en-US" dirty="0" smtClean="0"/>
              <a:t>9I000 Futures Airmen</a:t>
            </a:r>
          </a:p>
          <a:p>
            <a:pPr lvl="1"/>
            <a:r>
              <a:rPr lang="en-US" dirty="0" smtClean="0"/>
              <a:t>Closing</a:t>
            </a:r>
            <a:endParaRPr lang="en-US" dirty="0"/>
          </a:p>
          <a:p>
            <a:pPr lvl="3"/>
            <a:endParaRPr lang="en-US" dirty="0"/>
          </a:p>
        </p:txBody>
      </p:sp>
    </p:spTree>
    <p:extLst>
      <p:ext uri="{BB962C8B-B14F-4D97-AF65-F5344CB8AC3E}">
        <p14:creationId xmlns:p14="http://schemas.microsoft.com/office/powerpoint/2010/main" val="6107147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 Team and Mission</a:t>
            </a:r>
            <a:endParaRPr lang="en-US" dirty="0"/>
          </a:p>
        </p:txBody>
      </p:sp>
      <p:sp>
        <p:nvSpPr>
          <p:cNvPr id="4" name="Content Placeholder 4"/>
          <p:cNvSpPr txBox="1">
            <a:spLocks/>
          </p:cNvSpPr>
          <p:nvPr/>
        </p:nvSpPr>
        <p:spPr>
          <a:xfrm>
            <a:off x="10387434" y="-89503"/>
            <a:ext cx="1584432" cy="365760"/>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rgbClr val="008000"/>
                </a:solidFill>
                <a:latin typeface="Arial" panose="020B0604020202020204" pitchFamily="34" charset="0"/>
                <a:cs typeface="Arial" panose="020B0604020202020204" pitchFamily="34" charset="0"/>
              </a:rPr>
              <a:t>UNCLASSIFIED</a:t>
            </a:r>
            <a:endParaRPr lang="en-US" dirty="0">
              <a:latin typeface="Arial" panose="020B0604020202020204" pitchFamily="34" charset="0"/>
              <a:cs typeface="Arial" panose="020B0604020202020204" pitchFamily="34" charset="0"/>
            </a:endParaRPr>
          </a:p>
        </p:txBody>
      </p:sp>
      <p:sp>
        <p:nvSpPr>
          <p:cNvPr id="5" name="Content Placeholder 4"/>
          <p:cNvSpPr txBox="1">
            <a:spLocks/>
          </p:cNvSpPr>
          <p:nvPr/>
        </p:nvSpPr>
        <p:spPr>
          <a:xfrm>
            <a:off x="67731" y="6466839"/>
            <a:ext cx="1525167" cy="365760"/>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smtClean="0">
                <a:solidFill>
                  <a:srgbClr val="008000"/>
                </a:solidFill>
                <a:latin typeface="Arial" panose="020B0604020202020204" pitchFamily="34" charset="0"/>
                <a:cs typeface="Arial" panose="020B0604020202020204" pitchFamily="34" charset="0"/>
              </a:rPr>
              <a:t>UNCLASSIFIED</a:t>
            </a:r>
            <a:endParaRPr lang="en-US" sz="11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26545" y="1129338"/>
            <a:ext cx="10515600" cy="5448939"/>
          </a:xfrm>
        </p:spPr>
        <p:txBody>
          <a:bodyPr/>
          <a:lstStyle/>
          <a:p>
            <a:r>
              <a:rPr lang="en-US" sz="1800" dirty="0" smtClean="0"/>
              <a:t>Members Assigned: MSgt Jarvis Mitchell, SSgt Stephen Burtrum, (S)Sgt Carl Canuel, CTR Joshua Gardiner</a:t>
            </a:r>
            <a:endParaRPr lang="en-US" sz="1800" dirty="0"/>
          </a:p>
          <a:p>
            <a:r>
              <a:rPr lang="en-US" sz="1800" dirty="0" smtClean="0"/>
              <a:t>We provide Knowledge Management (KM) support to AFGSC HQ Staff and KM shops across the Command</a:t>
            </a:r>
          </a:p>
          <a:p>
            <a:r>
              <a:rPr lang="en-US" sz="1800" dirty="0"/>
              <a:t>Create custom tools utilizing Software Development i.e. HTML, </a:t>
            </a:r>
            <a:r>
              <a:rPr lang="en-US" sz="1800" dirty="0" err="1" smtClean="0"/>
              <a:t>TypeScript</a:t>
            </a:r>
            <a:r>
              <a:rPr lang="en-US" sz="1800" dirty="0"/>
              <a:t>, </a:t>
            </a:r>
            <a:r>
              <a:rPr lang="en-US" sz="1800" dirty="0" smtClean="0"/>
              <a:t>JavaScript and </a:t>
            </a:r>
            <a:r>
              <a:rPr lang="en-US" sz="1800" dirty="0"/>
              <a:t>SharePoint</a:t>
            </a:r>
          </a:p>
          <a:p>
            <a:pPr lvl="1"/>
            <a:r>
              <a:rPr lang="en-US" sz="1600" dirty="0"/>
              <a:t>Our core focus encompasses the AFGSC Strategic Plan LOE “Modernize”</a:t>
            </a:r>
          </a:p>
          <a:p>
            <a:pPr lvl="2"/>
            <a:r>
              <a:rPr lang="en-US" sz="1600" dirty="0" smtClean="0"/>
              <a:t>Balance </a:t>
            </a:r>
            <a:r>
              <a:rPr lang="en-US" sz="1600" dirty="0"/>
              <a:t>sustaining today’s force while modernizing far tomorrow’s fight</a:t>
            </a:r>
          </a:p>
          <a:p>
            <a:pPr lvl="2"/>
            <a:r>
              <a:rPr lang="en-US" sz="1600" dirty="0"/>
              <a:t>We execute this by </a:t>
            </a:r>
            <a:r>
              <a:rPr lang="en-US" sz="1600" dirty="0" smtClean="0"/>
              <a:t>streamline </a:t>
            </a:r>
            <a:r>
              <a:rPr lang="en-US" sz="1600" dirty="0"/>
              <a:t>and improving processes across HQ staff</a:t>
            </a:r>
          </a:p>
          <a:p>
            <a:pPr lvl="2"/>
            <a:r>
              <a:rPr lang="en-US" sz="1600" dirty="0"/>
              <a:t>We identify problem sets and innovate solutions for our customers</a:t>
            </a:r>
          </a:p>
          <a:p>
            <a:pPr lvl="3"/>
            <a:r>
              <a:rPr lang="en-US" sz="1600" dirty="0"/>
              <a:t>These actions eliminate repetitive/tedious </a:t>
            </a:r>
            <a:r>
              <a:rPr lang="en-US" sz="1600" dirty="0" smtClean="0"/>
              <a:t>task and enable cross-collaboration between directorates “eliminating stove pipes”</a:t>
            </a:r>
            <a:endParaRPr lang="en-US" sz="1600" dirty="0"/>
          </a:p>
          <a:p>
            <a:endParaRPr lang="en-US" sz="1800" dirty="0" smtClean="0"/>
          </a:p>
          <a:p>
            <a:pPr lvl="1"/>
            <a:endParaRPr lang="en-US" dirty="0"/>
          </a:p>
          <a:p>
            <a:pPr lvl="3"/>
            <a:endParaRPr lang="en-US" dirty="0"/>
          </a:p>
        </p:txBody>
      </p:sp>
    </p:spTree>
    <p:extLst>
      <p:ext uri="{BB962C8B-B14F-4D97-AF65-F5344CB8AC3E}">
        <p14:creationId xmlns:p14="http://schemas.microsoft.com/office/powerpoint/2010/main" val="3818085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Emerging Requirements/Projects</a:t>
            </a:r>
            <a:endParaRPr lang="en-US" dirty="0"/>
          </a:p>
        </p:txBody>
      </p:sp>
      <p:sp>
        <p:nvSpPr>
          <p:cNvPr id="4" name="Content Placeholder 4"/>
          <p:cNvSpPr txBox="1">
            <a:spLocks/>
          </p:cNvSpPr>
          <p:nvPr/>
        </p:nvSpPr>
        <p:spPr>
          <a:xfrm>
            <a:off x="10387434" y="-89503"/>
            <a:ext cx="1584432" cy="365760"/>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rgbClr val="008000"/>
                </a:solidFill>
                <a:latin typeface="Arial" panose="020B0604020202020204" pitchFamily="34" charset="0"/>
                <a:cs typeface="Arial" panose="020B0604020202020204" pitchFamily="34" charset="0"/>
              </a:rPr>
              <a:t>UNCLASSIFIED</a:t>
            </a:r>
            <a:endParaRPr lang="en-US" dirty="0">
              <a:latin typeface="Arial" panose="020B0604020202020204" pitchFamily="34" charset="0"/>
              <a:cs typeface="Arial" panose="020B0604020202020204" pitchFamily="34" charset="0"/>
            </a:endParaRPr>
          </a:p>
        </p:txBody>
      </p:sp>
      <p:sp>
        <p:nvSpPr>
          <p:cNvPr id="5" name="Content Placeholder 4"/>
          <p:cNvSpPr txBox="1">
            <a:spLocks/>
          </p:cNvSpPr>
          <p:nvPr/>
        </p:nvSpPr>
        <p:spPr>
          <a:xfrm>
            <a:off x="67731" y="6466839"/>
            <a:ext cx="1525167" cy="365760"/>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smtClean="0">
                <a:solidFill>
                  <a:srgbClr val="008000"/>
                </a:solidFill>
                <a:latin typeface="Arial" panose="020B0604020202020204" pitchFamily="34" charset="0"/>
                <a:cs typeface="Arial" panose="020B0604020202020204" pitchFamily="34" charset="0"/>
              </a:rPr>
              <a:t>UNCLASSIFIED</a:t>
            </a:r>
            <a:endParaRPr lang="en-US" sz="11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26545" y="1129338"/>
            <a:ext cx="10515600" cy="5448939"/>
          </a:xfrm>
        </p:spPr>
        <p:txBody>
          <a:bodyPr/>
          <a:lstStyle/>
          <a:p>
            <a:r>
              <a:rPr lang="en-US" sz="1800" dirty="0"/>
              <a:t>Created the Strategic Engagement Tool “SET” “A 4-Star initiative”</a:t>
            </a:r>
          </a:p>
          <a:p>
            <a:pPr lvl="1"/>
            <a:r>
              <a:rPr lang="en-US" sz="1600" dirty="0"/>
              <a:t>Utilized the backbone of SET to create multiple SharePoint based tools that have been incorporated across the Command and shared AF wide</a:t>
            </a:r>
          </a:p>
          <a:p>
            <a:pPr lvl="1"/>
            <a:r>
              <a:rPr lang="en-US" sz="1600" dirty="0" smtClean="0"/>
              <a:t>Strategic </a:t>
            </a:r>
            <a:r>
              <a:rPr lang="en-US" sz="1600" dirty="0"/>
              <a:t>Engagement Tool has been demoed to Joint Staff personal and </a:t>
            </a:r>
            <a:r>
              <a:rPr lang="en-US" sz="1600" dirty="0" smtClean="0"/>
              <a:t>pending implementation</a:t>
            </a:r>
            <a:endParaRPr lang="en-US" sz="1600" dirty="0"/>
          </a:p>
          <a:p>
            <a:pPr lvl="1"/>
            <a:r>
              <a:rPr lang="en-US" sz="1600" dirty="0"/>
              <a:t>Created Strategic Calendar for CMSgt Smith (AFGSC/CCC)</a:t>
            </a:r>
          </a:p>
          <a:p>
            <a:pPr lvl="1"/>
            <a:r>
              <a:rPr lang="en-US" sz="1600" dirty="0"/>
              <a:t>Created Event Registration Tool, which has been shared across the Air Force and </a:t>
            </a:r>
            <a:r>
              <a:rPr lang="en-US" sz="1600" dirty="0" smtClean="0"/>
              <a:t>the </a:t>
            </a:r>
            <a:r>
              <a:rPr lang="en-US" sz="1600" dirty="0"/>
              <a:t>Defense Health </a:t>
            </a:r>
            <a:r>
              <a:rPr lang="en-US" sz="1600" dirty="0" smtClean="0"/>
              <a:t>Agency</a:t>
            </a:r>
          </a:p>
          <a:p>
            <a:pPr lvl="1"/>
            <a:r>
              <a:rPr lang="en-US" sz="1600" dirty="0"/>
              <a:t>Our strategic oversite reaches multiple agency </a:t>
            </a:r>
          </a:p>
          <a:p>
            <a:r>
              <a:rPr lang="en-US" sz="1800" dirty="0" smtClean="0"/>
              <a:t>Robotic Process Automation (RPA) Training</a:t>
            </a:r>
          </a:p>
          <a:p>
            <a:pPr lvl="1"/>
            <a:r>
              <a:rPr lang="en-US" sz="1600" dirty="0" smtClean="0"/>
              <a:t>RPA will be used to handle repetitive and/or time-consuming tasks so that workers can utilize their skills and resources for more expert-based efforts </a:t>
            </a:r>
          </a:p>
          <a:p>
            <a:pPr lvl="1"/>
            <a:r>
              <a:rPr lang="en-US" sz="1600" dirty="0" smtClean="0"/>
              <a:t>RPA will help our team produce accurate and repeatable results for tasks that can be prone to user-error, as well as saving exponential amounts of time</a:t>
            </a:r>
          </a:p>
          <a:p>
            <a:pPr marL="311785" lvl="1" indent="0">
              <a:buNone/>
            </a:pPr>
            <a:endParaRPr lang="en-US" dirty="0" smtClean="0"/>
          </a:p>
          <a:p>
            <a:pPr lvl="1"/>
            <a:endParaRPr lang="en-US" dirty="0" smtClean="0"/>
          </a:p>
          <a:p>
            <a:pPr lvl="1"/>
            <a:endParaRPr lang="en-US" dirty="0"/>
          </a:p>
          <a:p>
            <a:pPr lvl="1"/>
            <a:endParaRPr lang="en-US" dirty="0"/>
          </a:p>
          <a:p>
            <a:pPr lvl="3"/>
            <a:endParaRPr lang="en-US" dirty="0"/>
          </a:p>
        </p:txBody>
      </p:sp>
    </p:spTree>
    <p:extLst>
      <p:ext uri="{BB962C8B-B14F-4D97-AF65-F5344CB8AC3E}">
        <p14:creationId xmlns:p14="http://schemas.microsoft.com/office/powerpoint/2010/main" val="3527598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Fellowship Program &amp; DMAB</a:t>
            </a:r>
            <a:endParaRPr lang="en-US" dirty="0"/>
          </a:p>
        </p:txBody>
      </p:sp>
      <p:sp>
        <p:nvSpPr>
          <p:cNvPr id="4" name="Content Placeholder 4"/>
          <p:cNvSpPr txBox="1">
            <a:spLocks/>
          </p:cNvSpPr>
          <p:nvPr/>
        </p:nvSpPr>
        <p:spPr>
          <a:xfrm>
            <a:off x="10387434" y="-89503"/>
            <a:ext cx="1584432" cy="365760"/>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rgbClr val="008000"/>
                </a:solidFill>
                <a:latin typeface="Arial" panose="020B0604020202020204" pitchFamily="34" charset="0"/>
                <a:cs typeface="Arial" panose="020B0604020202020204" pitchFamily="34" charset="0"/>
              </a:rPr>
              <a:t>UNCLASSIFIED</a:t>
            </a:r>
            <a:endParaRPr lang="en-US" dirty="0">
              <a:latin typeface="Arial" panose="020B0604020202020204" pitchFamily="34" charset="0"/>
              <a:cs typeface="Arial" panose="020B0604020202020204" pitchFamily="34" charset="0"/>
            </a:endParaRPr>
          </a:p>
        </p:txBody>
      </p:sp>
      <p:sp>
        <p:nvSpPr>
          <p:cNvPr id="5" name="Content Placeholder 4"/>
          <p:cNvSpPr txBox="1">
            <a:spLocks/>
          </p:cNvSpPr>
          <p:nvPr/>
        </p:nvSpPr>
        <p:spPr>
          <a:xfrm>
            <a:off x="67731" y="6466839"/>
            <a:ext cx="1525167" cy="365760"/>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smtClean="0">
                <a:solidFill>
                  <a:srgbClr val="008000"/>
                </a:solidFill>
                <a:latin typeface="Arial" panose="020B0604020202020204" pitchFamily="34" charset="0"/>
                <a:cs typeface="Arial" panose="020B0604020202020204" pitchFamily="34" charset="0"/>
              </a:rPr>
              <a:t>UNCLASSIFIED</a:t>
            </a:r>
            <a:endParaRPr lang="en-US" sz="11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26545" y="1129338"/>
            <a:ext cx="10515600" cy="5171147"/>
          </a:xfrm>
        </p:spPr>
        <p:txBody>
          <a:bodyPr/>
          <a:lstStyle/>
          <a:p>
            <a:r>
              <a:rPr lang="en-US" sz="1800" dirty="0"/>
              <a:t>Project Champions for the Global Strike National Security Fellowship Program</a:t>
            </a:r>
          </a:p>
          <a:p>
            <a:pPr lvl="1"/>
            <a:r>
              <a:rPr lang="en-US" sz="1600" dirty="0"/>
              <a:t>Partnership between Louisiana Tech University and the Cyber Innovation </a:t>
            </a:r>
            <a:r>
              <a:rPr lang="en-US" sz="1600" dirty="0" smtClean="0"/>
              <a:t>Center</a:t>
            </a:r>
          </a:p>
          <a:p>
            <a:pPr lvl="2"/>
            <a:r>
              <a:rPr lang="en-US" sz="1600" dirty="0" smtClean="0"/>
              <a:t>We 2 Doctorial candidates (Fellows) that work with us in this partnership</a:t>
            </a:r>
            <a:endParaRPr lang="en-US" sz="1600" dirty="0"/>
          </a:p>
          <a:p>
            <a:pPr lvl="1"/>
            <a:r>
              <a:rPr lang="en-US" sz="1600" dirty="0"/>
              <a:t>The overall goal is to enhance the effective management of daily operations, cost functional collaboration, and a shared understanding within the Command.  The fellows assist KM with understanding the interplay between people, processes, and tools as they relate to KM by conducting interviews with Actions Officers across Global Strike directorates. </a:t>
            </a:r>
          </a:p>
          <a:p>
            <a:r>
              <a:rPr lang="en-US" sz="1800" dirty="0" smtClean="0"/>
              <a:t>Data Modernization &amp; Analytics Board (DMAB) Members</a:t>
            </a:r>
          </a:p>
          <a:p>
            <a:pPr lvl="1"/>
            <a:r>
              <a:rPr lang="en-US" sz="1600" dirty="0"/>
              <a:t>Purpose and Scope of DMAB is accelerate AFGSC’s technological, organizational, and operational approach to data modernization efforts in order to create a more data-centric, insight-driven organization capable of achieving and maintaining decision advantage against strategic competitors in all phases of </a:t>
            </a:r>
            <a:r>
              <a:rPr lang="en-US" sz="1600" dirty="0" smtClean="0"/>
              <a:t>competition </a:t>
            </a:r>
            <a:endParaRPr lang="en-US" sz="1600" dirty="0"/>
          </a:p>
          <a:p>
            <a:r>
              <a:rPr lang="en-US" sz="1800" dirty="0" smtClean="0"/>
              <a:t>Challenges</a:t>
            </a:r>
          </a:p>
          <a:p>
            <a:pPr lvl="1"/>
            <a:r>
              <a:rPr lang="en-US" sz="1600" dirty="0" smtClean="0"/>
              <a:t>Manning “Unfilled positions”</a:t>
            </a:r>
          </a:p>
          <a:p>
            <a:pPr lvl="1"/>
            <a:r>
              <a:rPr lang="en-US" sz="1600" dirty="0" smtClean="0"/>
              <a:t>Software licenses issues for Air Force tools</a:t>
            </a:r>
          </a:p>
          <a:p>
            <a:pPr lvl="1"/>
            <a:r>
              <a:rPr lang="en-US" sz="1600" u="sng" dirty="0" smtClean="0"/>
              <a:t>What is the future of Knowledge Operations?  How does 1D7X1K’s fit into the Cyber Squadron Initiative?</a:t>
            </a:r>
          </a:p>
          <a:p>
            <a:pPr lvl="1"/>
            <a:endParaRPr lang="en-US" dirty="0"/>
          </a:p>
        </p:txBody>
      </p:sp>
    </p:spTree>
    <p:extLst>
      <p:ext uri="{BB962C8B-B14F-4D97-AF65-F5344CB8AC3E}">
        <p14:creationId xmlns:p14="http://schemas.microsoft.com/office/powerpoint/2010/main" val="3725793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9I000 Futures </a:t>
            </a:r>
            <a:r>
              <a:rPr lang="en-US" dirty="0" smtClean="0"/>
              <a:t>Airmen</a:t>
            </a:r>
            <a:endParaRPr lang="en-US" dirty="0"/>
          </a:p>
        </p:txBody>
      </p:sp>
      <p:sp>
        <p:nvSpPr>
          <p:cNvPr id="4" name="Content Placeholder 4"/>
          <p:cNvSpPr txBox="1">
            <a:spLocks/>
          </p:cNvSpPr>
          <p:nvPr/>
        </p:nvSpPr>
        <p:spPr>
          <a:xfrm>
            <a:off x="10387434" y="-89503"/>
            <a:ext cx="1584432" cy="365760"/>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rgbClr val="008000"/>
                </a:solidFill>
                <a:latin typeface="Arial" panose="020B0604020202020204" pitchFamily="34" charset="0"/>
                <a:cs typeface="Arial" panose="020B0604020202020204" pitchFamily="34" charset="0"/>
              </a:rPr>
              <a:t>UNCLASSIFIED</a:t>
            </a:r>
            <a:endParaRPr lang="en-US" dirty="0">
              <a:latin typeface="Arial" panose="020B0604020202020204" pitchFamily="34" charset="0"/>
              <a:cs typeface="Arial" panose="020B0604020202020204" pitchFamily="34" charset="0"/>
            </a:endParaRPr>
          </a:p>
        </p:txBody>
      </p:sp>
      <p:sp>
        <p:nvSpPr>
          <p:cNvPr id="5" name="Content Placeholder 4"/>
          <p:cNvSpPr txBox="1">
            <a:spLocks/>
          </p:cNvSpPr>
          <p:nvPr/>
        </p:nvSpPr>
        <p:spPr>
          <a:xfrm>
            <a:off x="67731" y="6466839"/>
            <a:ext cx="1525167" cy="365760"/>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smtClean="0">
                <a:solidFill>
                  <a:srgbClr val="008000"/>
                </a:solidFill>
                <a:latin typeface="Arial" panose="020B0604020202020204" pitchFamily="34" charset="0"/>
                <a:cs typeface="Arial" panose="020B0604020202020204" pitchFamily="34" charset="0"/>
              </a:rPr>
              <a:t>UNCLASSIFIED</a:t>
            </a:r>
            <a:endParaRPr lang="en-US" sz="11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26544" y="911844"/>
            <a:ext cx="11807193" cy="5617292"/>
          </a:xfrm>
        </p:spPr>
        <p:txBody>
          <a:bodyPr/>
          <a:lstStyle/>
          <a:p>
            <a:endParaRPr lang="en-US" dirty="0" smtClean="0">
              <a:latin typeface="+mj-lt"/>
            </a:endParaRPr>
          </a:p>
          <a:p>
            <a:pPr lvl="1"/>
            <a:r>
              <a:rPr lang="en-US" sz="1600" dirty="0" smtClean="0"/>
              <a:t>9I000</a:t>
            </a:r>
            <a:r>
              <a:rPr lang="en-US" sz="1600" dirty="0"/>
              <a:t>, Futures Airmen (Established 30 Apr 19) Serves to facilitate the innovation processes unique to each organization and </a:t>
            </a:r>
            <a:r>
              <a:rPr lang="en-US" sz="1600" dirty="0" smtClean="0"/>
              <a:t>move innovative </a:t>
            </a:r>
            <a:r>
              <a:rPr lang="en-US" sz="1600" dirty="0"/>
              <a:t>solutions from idea stage to execution. Works with Airmen with proposed innovative solutions to help define and specify </a:t>
            </a:r>
            <a:r>
              <a:rPr lang="en-US" sz="1600" dirty="0" smtClean="0"/>
              <a:t>the problem </a:t>
            </a:r>
            <a:r>
              <a:rPr lang="en-US" sz="1600" dirty="0"/>
              <a:t>it is solving, gap it is filling, or efficiency it is creating. Connects Airmen with innovative solutions to the right programs </a:t>
            </a:r>
            <a:r>
              <a:rPr lang="en-US" sz="1600" dirty="0" smtClean="0"/>
              <a:t>and/or processes </a:t>
            </a:r>
            <a:r>
              <a:rPr lang="en-US" sz="1600" dirty="0"/>
              <a:t>that will allow for proper testing and refinement before an implementation attempt is made. Develops an </a:t>
            </a:r>
            <a:r>
              <a:rPr lang="en-US" sz="1600" dirty="0" smtClean="0"/>
              <a:t>implementation strategy </a:t>
            </a:r>
            <a:r>
              <a:rPr lang="en-US" sz="1600" dirty="0"/>
              <a:t>alongside the Airmen or organization with the solution. Identifies proper Planning, Programming, and </a:t>
            </a:r>
            <a:r>
              <a:rPr lang="en-US" sz="1600" dirty="0" smtClean="0"/>
              <a:t>Budgeting Execution </a:t>
            </a:r>
            <a:r>
              <a:rPr lang="en-US" sz="1600" dirty="0"/>
              <a:t>(PPB&amp;E) process and any additional resourcing mechanisms as a means to limit barriers to the innovation process. </a:t>
            </a:r>
            <a:r>
              <a:rPr lang="en-US" sz="1600" dirty="0" smtClean="0"/>
              <a:t>Assists Senior </a:t>
            </a:r>
            <a:r>
              <a:rPr lang="en-US" sz="1600" dirty="0"/>
              <a:t>Leaders with understanding the various Air Force, DoD and Industry innovation programs, processes, and education available </a:t>
            </a:r>
            <a:r>
              <a:rPr lang="en-US" sz="1600" dirty="0" smtClean="0"/>
              <a:t>to Airmen</a:t>
            </a:r>
            <a:r>
              <a:rPr lang="en-US" sz="1600" dirty="0"/>
              <a:t>. Keeps leadership appraised of how well current innovation projects meet organizational objectives and mission needs. </a:t>
            </a:r>
            <a:r>
              <a:rPr lang="en-US" sz="1600" dirty="0" smtClean="0"/>
              <a:t>Guides leadership </a:t>
            </a:r>
            <a:r>
              <a:rPr lang="en-US" sz="1600" dirty="0"/>
              <a:t>in establishing priorities for innovation. Works with outside organizations to stay abreast of current trends </a:t>
            </a:r>
            <a:r>
              <a:rPr lang="en-US" sz="1600" dirty="0" smtClean="0"/>
              <a:t>impacting innovation </a:t>
            </a:r>
            <a:r>
              <a:rPr lang="en-US" sz="1600" dirty="0"/>
              <a:t>in the workplace. This position is open to E-5 – E6 from any AFSC and will be filled on a nominative basis. </a:t>
            </a:r>
            <a:r>
              <a:rPr lang="en-US" sz="1600" dirty="0" smtClean="0"/>
              <a:t>Airmen performing </a:t>
            </a:r>
            <a:r>
              <a:rPr lang="en-US" sz="1600" dirty="0"/>
              <a:t>in these positions will not have their Control Air Force Specialty Code (CAFSC) changed and will continue to </a:t>
            </a:r>
            <a:r>
              <a:rPr lang="en-US" sz="1600" dirty="0" smtClean="0"/>
              <a:t>promotion test </a:t>
            </a:r>
            <a:r>
              <a:rPr lang="en-US" sz="1600" dirty="0"/>
              <a:t>within their CAFSC [the CAFSC must continue to match their Primary PAFSC]. For use with DAFSC and awarded 2/3/4 </a:t>
            </a:r>
            <a:r>
              <a:rPr lang="en-US" sz="1600" dirty="0" smtClean="0"/>
              <a:t>AFSCs only.</a:t>
            </a:r>
            <a:endParaRPr lang="en-US" sz="1600" dirty="0"/>
          </a:p>
        </p:txBody>
      </p:sp>
    </p:spTree>
    <p:extLst>
      <p:ext uri="{BB962C8B-B14F-4D97-AF65-F5344CB8AC3E}">
        <p14:creationId xmlns:p14="http://schemas.microsoft.com/office/powerpoint/2010/main" val="2217480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9I000 Futures </a:t>
            </a:r>
            <a:r>
              <a:rPr lang="en-US" dirty="0" smtClean="0"/>
              <a:t>Airmen “cont’d”</a:t>
            </a:r>
            <a:endParaRPr lang="en-US" dirty="0"/>
          </a:p>
        </p:txBody>
      </p:sp>
      <p:sp>
        <p:nvSpPr>
          <p:cNvPr id="4" name="Content Placeholder 4"/>
          <p:cNvSpPr txBox="1">
            <a:spLocks/>
          </p:cNvSpPr>
          <p:nvPr/>
        </p:nvSpPr>
        <p:spPr>
          <a:xfrm>
            <a:off x="10387434" y="-89503"/>
            <a:ext cx="1584432" cy="365760"/>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rgbClr val="008000"/>
                </a:solidFill>
                <a:latin typeface="Arial" panose="020B0604020202020204" pitchFamily="34" charset="0"/>
                <a:cs typeface="Arial" panose="020B0604020202020204" pitchFamily="34" charset="0"/>
              </a:rPr>
              <a:t>UNCLASSIFIED</a:t>
            </a:r>
            <a:endParaRPr lang="en-US" dirty="0">
              <a:latin typeface="Arial" panose="020B0604020202020204" pitchFamily="34" charset="0"/>
              <a:cs typeface="Arial" panose="020B0604020202020204" pitchFamily="34" charset="0"/>
            </a:endParaRPr>
          </a:p>
        </p:txBody>
      </p:sp>
      <p:sp>
        <p:nvSpPr>
          <p:cNvPr id="5" name="Content Placeholder 4"/>
          <p:cNvSpPr txBox="1">
            <a:spLocks/>
          </p:cNvSpPr>
          <p:nvPr/>
        </p:nvSpPr>
        <p:spPr>
          <a:xfrm>
            <a:off x="67731" y="6466839"/>
            <a:ext cx="1525167" cy="365760"/>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smtClean="0">
                <a:solidFill>
                  <a:srgbClr val="008000"/>
                </a:solidFill>
                <a:latin typeface="Arial" panose="020B0604020202020204" pitchFamily="34" charset="0"/>
                <a:cs typeface="Arial" panose="020B0604020202020204" pitchFamily="34" charset="0"/>
              </a:rPr>
              <a:t>UNCLASSIFIED</a:t>
            </a:r>
            <a:endParaRPr lang="en-US" sz="11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26544" y="911844"/>
            <a:ext cx="11807193" cy="5617292"/>
          </a:xfrm>
        </p:spPr>
        <p:txBody>
          <a:bodyPr/>
          <a:lstStyle/>
          <a:p>
            <a:endParaRPr lang="en-US" b="0" dirty="0" smtClean="0"/>
          </a:p>
          <a:p>
            <a:pPr marL="311785" lvl="1" indent="0">
              <a:buNone/>
            </a:pPr>
            <a:r>
              <a:rPr lang="en-US" sz="1600" dirty="0" smtClean="0"/>
              <a:t>1. Manages the organizations innovation process; in the absence of one creates it</a:t>
            </a:r>
          </a:p>
          <a:p>
            <a:pPr marL="311785" lvl="1" indent="0">
              <a:buNone/>
            </a:pPr>
            <a:r>
              <a:rPr lang="en-US" sz="1600" dirty="0" smtClean="0"/>
              <a:t>2. Understands Air Force and DoD acquisition and budgeting processes</a:t>
            </a:r>
          </a:p>
          <a:p>
            <a:pPr marL="311785" lvl="1" indent="0">
              <a:buNone/>
            </a:pPr>
            <a:r>
              <a:rPr lang="en-US" sz="1600" dirty="0" smtClean="0"/>
              <a:t>3. Touch point for the organization, will help prioritize and direct proposed solutions to the right venue for implementation</a:t>
            </a:r>
          </a:p>
          <a:p>
            <a:pPr marL="311785" lvl="1" indent="0">
              <a:buNone/>
            </a:pPr>
            <a:r>
              <a:rPr lang="en-US" sz="1600" dirty="0" smtClean="0"/>
              <a:t>4. Creates and tracks metrics for each proposed solution that will aid in evaluating success</a:t>
            </a:r>
          </a:p>
          <a:p>
            <a:pPr marL="311785" lvl="1" indent="0">
              <a:buNone/>
            </a:pPr>
            <a:r>
              <a:rPr lang="en-US" sz="1600" dirty="0" smtClean="0"/>
              <a:t>5. Coordinates with Senior Leadership to ensure organizational priorities are reflected in innovation process</a:t>
            </a:r>
          </a:p>
          <a:p>
            <a:pPr marL="311785" lvl="1" indent="0">
              <a:buNone/>
            </a:pPr>
            <a:r>
              <a:rPr lang="en-US" sz="1600" dirty="0" smtClean="0"/>
              <a:t>6. Obtains proper training listed in Job Qualification Standard (JQS) and beyond as needed to meet organizational and mission requirements</a:t>
            </a:r>
          </a:p>
          <a:p>
            <a:pPr marL="311785" lvl="1" indent="0">
              <a:buNone/>
            </a:pPr>
            <a:r>
              <a:rPr lang="en-US" sz="1600" dirty="0" smtClean="0"/>
              <a:t>7</a:t>
            </a:r>
            <a:r>
              <a:rPr lang="en-US" sz="1600" dirty="0"/>
              <a:t>. Provides advice and guidance to senior leaders on health of the organizations innovation efforts</a:t>
            </a:r>
          </a:p>
          <a:p>
            <a:pPr marL="311785" lvl="1" indent="0">
              <a:buNone/>
            </a:pPr>
            <a:r>
              <a:rPr lang="en-US" sz="1600" dirty="0" smtClean="0"/>
              <a:t>8</a:t>
            </a:r>
            <a:r>
              <a:rPr lang="en-US" sz="1600" dirty="0"/>
              <a:t>. Plans and schedules relevant training for the organization</a:t>
            </a:r>
          </a:p>
          <a:p>
            <a:pPr marL="311785" lvl="1" indent="0">
              <a:buNone/>
            </a:pPr>
            <a:r>
              <a:rPr lang="en-US" sz="1600" dirty="0" smtClean="0"/>
              <a:t>9</a:t>
            </a:r>
            <a:r>
              <a:rPr lang="en-US" sz="1600" dirty="0"/>
              <a:t>. Monitors an organizations use of innovation funds to limit duplication of effort and prevent fraud, waste, and abuse.</a:t>
            </a:r>
          </a:p>
          <a:p>
            <a:pPr marL="311785" lvl="1" indent="0">
              <a:buNone/>
            </a:pPr>
            <a:r>
              <a:rPr lang="en-US" sz="1600" dirty="0" smtClean="0"/>
              <a:t>10</a:t>
            </a:r>
            <a:r>
              <a:rPr lang="en-US" sz="1600" dirty="0"/>
              <a:t>. Acts as a subject matter expert to the commander for the organization’s innovation </a:t>
            </a:r>
            <a:r>
              <a:rPr lang="en-US" sz="1600" dirty="0" smtClean="0"/>
              <a:t>process</a:t>
            </a:r>
            <a:endParaRPr lang="en-US" sz="1600" dirty="0"/>
          </a:p>
        </p:txBody>
      </p:sp>
    </p:spTree>
    <p:extLst>
      <p:ext uri="{BB962C8B-B14F-4D97-AF65-F5344CB8AC3E}">
        <p14:creationId xmlns:p14="http://schemas.microsoft.com/office/powerpoint/2010/main" val="849886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sz="2800" dirty="0" smtClean="0"/>
              <a:t>AFGSC/DSK</a:t>
            </a:r>
          </a:p>
          <a:p>
            <a:pPr marL="0" indent="0" algn="ctr">
              <a:buNone/>
            </a:pPr>
            <a:endParaRPr lang="en-US" sz="2800" dirty="0"/>
          </a:p>
          <a:p>
            <a:pPr marL="0" indent="0" algn="ctr">
              <a:buNone/>
            </a:pPr>
            <a:r>
              <a:rPr lang="en-US" sz="2800" dirty="0" smtClean="0"/>
              <a:t>For any questions or concerns please contact our org box </a:t>
            </a:r>
            <a:r>
              <a:rPr lang="en-US" sz="2800" dirty="0" smtClean="0">
                <a:hlinkClick r:id="rId2"/>
              </a:rPr>
              <a:t>AFGSC.KM.Workflow@us.af.mil</a:t>
            </a:r>
            <a:endParaRPr lang="en-US" sz="2800" dirty="0" smtClean="0"/>
          </a:p>
          <a:p>
            <a:pPr marL="0" indent="0" algn="ctr">
              <a:buNone/>
            </a:pPr>
            <a:endParaRPr lang="en-US" sz="2800" dirty="0"/>
          </a:p>
          <a:p>
            <a:pPr marL="0" indent="0" algn="ctr">
              <a:buNone/>
            </a:pPr>
            <a:r>
              <a:rPr lang="en-US" sz="2800" dirty="0" smtClean="0"/>
              <a:t>Or call us at 318-456-4981</a:t>
            </a:r>
            <a:endParaRPr lang="en-US" sz="2800" dirty="0"/>
          </a:p>
        </p:txBody>
      </p:sp>
    </p:spTree>
    <p:extLst>
      <p:ext uri="{BB962C8B-B14F-4D97-AF65-F5344CB8AC3E}">
        <p14:creationId xmlns:p14="http://schemas.microsoft.com/office/powerpoint/2010/main" val="4074601981"/>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48FF26899C6745A740A14521EFFC63" ma:contentTypeVersion="2" ma:contentTypeDescription="Create a new document." ma:contentTypeScope="" ma:versionID="f811e3f15a5a9b222a8179c4e7537c63">
  <xsd:schema xmlns:xsd="http://www.w3.org/2001/XMLSchema" xmlns:xs="http://www.w3.org/2001/XMLSchema" xmlns:p="http://schemas.microsoft.com/office/2006/metadata/properties" xmlns:ns2="f1758728-f1d3-4067-9ec2-daa4a04b8f24" targetNamespace="http://schemas.microsoft.com/office/2006/metadata/properties" ma:root="true" ma:fieldsID="f1366f34b6eda6a29338242df9e1b08c" ns2:_="">
    <xsd:import namespace="f1758728-f1d3-4067-9ec2-daa4a04b8f2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758728-f1d3-4067-9ec2-daa4a04b8f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104C44-2C6B-4625-ABB4-4644D1CBEA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758728-f1d3-4067-9ec2-daa4a04b8f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8B64FF7-5051-43F6-936D-989D28FFFCBC}">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f1758728-f1d3-4067-9ec2-daa4a04b8f24"/>
    <ds:schemaRef ds:uri="http://www.w3.org/XML/1998/namespace"/>
  </ds:schemaRefs>
</ds:datastoreItem>
</file>

<file path=customXml/itemProps3.xml><?xml version="1.0" encoding="utf-8"?>
<ds:datastoreItem xmlns:ds="http://schemas.openxmlformats.org/officeDocument/2006/customXml" ds:itemID="{0FCE0D9E-BACA-483F-BA59-A7ED8E8604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2394</TotalTime>
  <Words>957</Words>
  <Application>Microsoft Office PowerPoint</Application>
  <PresentationFormat>Widescreen</PresentationFormat>
  <Paragraphs>86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Calibri</vt:lpstr>
      <vt:lpstr>Calibri Light</vt:lpstr>
      <vt:lpstr>Times New Roman</vt:lpstr>
      <vt:lpstr>Wingdings</vt:lpstr>
      <vt:lpstr>1_Office Theme</vt:lpstr>
      <vt:lpstr>1D7 CFM &amp; AFPC Assignment Team Visit</vt:lpstr>
      <vt:lpstr>Overview</vt:lpstr>
      <vt:lpstr>KM Team and Mission</vt:lpstr>
      <vt:lpstr>Emerging Requirements/Projects</vt:lpstr>
      <vt:lpstr>Fellowship Program &amp; DMAB</vt:lpstr>
      <vt:lpstr>9I000 Futures Airmen</vt:lpstr>
      <vt:lpstr>9I000 Futures Airmen “cont’d”</vt:lpstr>
      <vt:lpstr>Closing</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ALLEN, ROBERT D Maj USAF AFGSC AFGSC/CCX</dc:creator>
  <cp:lastModifiedBy>MITCHELL, JARVIS MSgt USAF AFGSC 2 CS/SCP-1</cp:lastModifiedBy>
  <cp:revision>90</cp:revision>
  <cp:lastPrinted>2022-01-11T16:43:18Z</cp:lastPrinted>
  <dcterms:created xsi:type="dcterms:W3CDTF">2021-08-24T17:48:28Z</dcterms:created>
  <dcterms:modified xsi:type="dcterms:W3CDTF">2022-03-02T16:35:39Z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0x0101005B48FF26899C6745A740A14521EFFC63</vt:lpwstr>
  </property>
</Properties>
</file>