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84" r:id="rId5"/>
    <p:sldId id="300" r:id="rId6"/>
    <p:sldId id="293" r:id="rId7"/>
    <p:sldId id="294" r:id="rId8"/>
    <p:sldId id="295" r:id="rId9"/>
    <p:sldId id="296" r:id="rId10"/>
    <p:sldId id="297" r:id="rId11"/>
    <p:sldId id="287" r:id="rId12"/>
    <p:sldId id="298" r:id="rId13"/>
    <p:sldId id="29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339933"/>
    <a:srgbClr val="CAB9DF"/>
    <a:srgbClr val="34BC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6" autoAdjust="0"/>
    <p:restoredTop sz="85225" autoAdjust="0"/>
  </p:normalViewPr>
  <p:slideViewPr>
    <p:cSldViewPr snapToGrid="0">
      <p:cViewPr varScale="1">
        <p:scale>
          <a:sx n="96" d="100"/>
          <a:sy n="96" d="100"/>
        </p:scale>
        <p:origin x="98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61FCE-E0F6-46E5-ADB7-1ECA9931A54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F3653-6038-4005-986A-2F04E678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08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F3653-6038-4005-986A-2F04E678B3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42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</a:t>
            </a:r>
            <a:r>
              <a:rPr lang="en-US" baseline="0" dirty="0" smtClean="0"/>
              <a:t>  In a fully mature MIS all 12 Configuration Elements would be available on this screen, and data request could drill down to Constituent System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F3653-6038-4005-986A-2F04E678B3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83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would be total downtime or the equivalent of Aircraft Availability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F3653-6038-4005-986A-2F04E678B3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52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defTabSz="914377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b="1" kern="1200" dirty="0" smtClean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Having the option to select only NC3 Systems will allow for users to then calculate each rate for the constituent systems individually and the entirety of the AN/USQ 225. </a:t>
            </a:r>
          </a:p>
          <a:p>
            <a:pPr marL="171450" indent="-171450" defTabSz="914377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b="1" kern="1200" dirty="0" smtClean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will also decrease man hours spent using Excel products and arduous formulas to push calculations. </a:t>
            </a:r>
          </a:p>
          <a:p>
            <a:pPr marL="171450" indent="-171450" defTabSz="914377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b="1" kern="1200" dirty="0" smtClean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Current down time is based on time spent to perform maintenance </a:t>
            </a:r>
            <a:r>
              <a:rPr lang="en-US" sz="1200" b="1" kern="1200" dirty="0" err="1" smtClean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i.e</a:t>
            </a:r>
            <a:r>
              <a:rPr lang="en-US" sz="1200" b="1" kern="1200" dirty="0" smtClean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“Wrench Time” and not total amount of down time for the system until FMC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F3653-6038-4005-986A-2F04E678B3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00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63281" y="2699236"/>
            <a:ext cx="729654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05495" y="5515579"/>
            <a:ext cx="3200400" cy="73040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</a:lstStyle>
          <a:p>
            <a:pPr lvl="0"/>
            <a:r>
              <a:rPr lang="en-US" dirty="0"/>
              <a:t>Rank First Last Name</a:t>
            </a:r>
            <a:br>
              <a:rPr lang="en-US" dirty="0"/>
            </a:br>
            <a:r>
              <a:rPr lang="en-US" dirty="0"/>
              <a:t>Office Symbol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518" y="5531138"/>
            <a:ext cx="2133600" cy="70670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z="2000" kern="0" dirty="0">
                <a:solidFill>
                  <a:schemeClr val="tx1"/>
                </a:solidFill>
              </a:rPr>
              <a:t>DD</a:t>
            </a:r>
            <a:r>
              <a:rPr lang="en-US" sz="2000" kern="0" baseline="0" dirty="0">
                <a:solidFill>
                  <a:schemeClr val="tx1"/>
                </a:solidFill>
              </a:rPr>
              <a:t> MMM YY</a:t>
            </a:r>
            <a:br>
              <a:rPr lang="en-US" sz="2000" kern="0" baseline="0" dirty="0">
                <a:solidFill>
                  <a:schemeClr val="tx1"/>
                </a:solidFill>
              </a:rPr>
            </a:br>
            <a:r>
              <a:rPr lang="en-US" sz="2000" kern="0" dirty="0">
                <a:solidFill>
                  <a:schemeClr val="tx1"/>
                </a:solidFill>
              </a:rPr>
              <a:t>Version #</a:t>
            </a:r>
          </a:p>
          <a:p>
            <a:pPr lvl="0"/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374928" y="6402883"/>
            <a:ext cx="7473246" cy="455117"/>
            <a:chOff x="2384362" y="8260715"/>
            <a:chExt cx="7473246" cy="455117"/>
          </a:xfrm>
        </p:grpSpPr>
        <p:sp>
          <p:nvSpPr>
            <p:cNvPr id="22" name="Trapezoid 21"/>
            <p:cNvSpPr/>
            <p:nvPr userDrawn="1"/>
          </p:nvSpPr>
          <p:spPr>
            <a:xfrm>
              <a:off x="2384362" y="8260715"/>
              <a:ext cx="3736623" cy="455114"/>
            </a:xfrm>
            <a:prstGeom prst="trapezoid">
              <a:avLst>
                <a:gd name="adj" fmla="val 132686"/>
              </a:avLst>
            </a:prstGeom>
            <a:solidFill>
              <a:srgbClr val="70A3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Ins="0" bIns="0" rtlCol="0" anchor="ctr">
              <a:noAutofit/>
            </a:bodyPr>
            <a:lstStyle/>
            <a:p>
              <a:r>
                <a:rPr lang="en-US" sz="2800" dirty="0"/>
                <a:t>UNCLASSIFIED</a:t>
              </a:r>
            </a:p>
          </p:txBody>
        </p:sp>
        <p:sp>
          <p:nvSpPr>
            <p:cNvPr id="23" name="Trapezoid 22"/>
            <p:cNvSpPr/>
            <p:nvPr userDrawn="1"/>
          </p:nvSpPr>
          <p:spPr>
            <a:xfrm>
              <a:off x="6120985" y="8260718"/>
              <a:ext cx="3736623" cy="455114"/>
            </a:xfrm>
            <a:prstGeom prst="trapezoid">
              <a:avLst>
                <a:gd name="adj" fmla="val 132686"/>
              </a:avLst>
            </a:prstGeom>
            <a:solidFill>
              <a:srgbClr val="70A3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82880" bIns="0" rtlCol="0" anchor="ctr">
              <a:noAutofit/>
            </a:bodyPr>
            <a:lstStyle/>
            <a:p>
              <a:pPr algn="r"/>
              <a:r>
                <a:rPr lang="en-US" sz="2800" dirty="0"/>
                <a:t>UNCLASSIFIED</a:t>
              </a:r>
            </a:p>
          </p:txBody>
        </p:sp>
        <p:sp>
          <p:nvSpPr>
            <p:cNvPr id="24" name="Trapezoid 23"/>
            <p:cNvSpPr/>
            <p:nvPr userDrawn="1"/>
          </p:nvSpPr>
          <p:spPr>
            <a:xfrm>
              <a:off x="4970151" y="8261536"/>
              <a:ext cx="2222665" cy="454296"/>
            </a:xfrm>
            <a:prstGeom prst="trapezoid">
              <a:avLst>
                <a:gd name="adj" fmla="val 78018"/>
              </a:avLst>
            </a:prstGeom>
            <a:solidFill>
              <a:srgbClr val="D5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5D0D0"/>
                </a:solidFill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4065255" y="0"/>
            <a:ext cx="4013588" cy="387459"/>
            <a:chOff x="4114190" y="-1103087"/>
            <a:chExt cx="4013588" cy="387459"/>
          </a:xfrm>
        </p:grpSpPr>
        <p:sp>
          <p:nvSpPr>
            <p:cNvPr id="25" name="Trapezoid 24"/>
            <p:cNvSpPr/>
            <p:nvPr userDrawn="1"/>
          </p:nvSpPr>
          <p:spPr>
            <a:xfrm>
              <a:off x="4114190" y="-1103087"/>
              <a:ext cx="4013588" cy="232476"/>
            </a:xfrm>
            <a:prstGeom prst="trapezoid">
              <a:avLst>
                <a:gd name="adj" fmla="val 146025"/>
              </a:avLst>
            </a:prstGeom>
            <a:solidFill>
              <a:srgbClr val="D5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apezoid 25"/>
            <p:cNvSpPr/>
            <p:nvPr userDrawn="1"/>
          </p:nvSpPr>
          <p:spPr>
            <a:xfrm>
              <a:off x="4619682" y="-1103086"/>
              <a:ext cx="3002605" cy="387458"/>
            </a:xfrm>
            <a:prstGeom prst="trapezoid">
              <a:avLst>
                <a:gd name="adj" fmla="val 121000"/>
              </a:avLst>
            </a:prstGeom>
            <a:solidFill>
              <a:srgbClr val="70A3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91440" rIns="0" bIns="91440"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UNCLASSIFIED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449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9977" y="6399171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A14349-BB7A-46CA-B7EE-2B4C467F17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208106" y="6364186"/>
            <a:ext cx="325170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Certare Vel Mori</a:t>
            </a:r>
          </a:p>
        </p:txBody>
      </p:sp>
      <p:graphicFrame>
        <p:nvGraphicFramePr>
          <p:cNvPr id="7" name="Group 39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067504035"/>
              </p:ext>
            </p:extLst>
          </p:nvPr>
        </p:nvGraphicFramePr>
        <p:xfrm>
          <a:off x="651524" y="1438764"/>
          <a:ext cx="10883288" cy="4950085"/>
        </p:xfrm>
        <a:graphic>
          <a:graphicData uri="http://schemas.openxmlformats.org/drawingml/2006/table">
            <a:tbl>
              <a:tblPr/>
              <a:tblGrid>
                <a:gridCol w="3623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3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7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151C77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Current Status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0516" marR="905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151C77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Ongoing Issues</a:t>
                      </a:r>
                    </a:p>
                  </a:txBody>
                  <a:tcPr marL="90516" marR="90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151C77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Desired End-state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516" marR="90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7290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151C77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0516" marR="905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151C77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0516" marR="905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151C77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16" marR="905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151C77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Views of others</a:t>
                      </a:r>
                    </a:p>
                  </a:txBody>
                  <a:tcPr marL="90516" marR="90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151C77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Deliverable / Date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516" marR="90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22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1C77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516" marR="905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151C77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516" marR="905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62604" y="1730829"/>
            <a:ext cx="3545502" cy="4588202"/>
          </a:xfrm>
        </p:spPr>
        <p:txBody>
          <a:bodyPr>
            <a:normAutofit/>
          </a:bodyPr>
          <a:lstStyle>
            <a:lvl1pPr>
              <a:spcBef>
                <a:spcPts val="720"/>
              </a:spcBef>
              <a:defRPr sz="1200" i="1"/>
            </a:lvl1pPr>
            <a:lvl2pPr>
              <a:spcBef>
                <a:spcPts val="720"/>
              </a:spcBef>
              <a:defRPr sz="1200" i="1"/>
            </a:lvl2pPr>
            <a:lvl3pPr>
              <a:spcBef>
                <a:spcPts val="720"/>
              </a:spcBef>
              <a:defRPr sz="1200" i="1"/>
            </a:lvl3pPr>
            <a:lvl4pPr>
              <a:spcBef>
                <a:spcPts val="720"/>
              </a:spcBef>
              <a:defRPr sz="1200" i="1"/>
            </a:lvl4pPr>
            <a:lvl5pPr>
              <a:spcBef>
                <a:spcPts val="720"/>
              </a:spcBef>
              <a:defRPr sz="1200" i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332514" y="1730829"/>
            <a:ext cx="3554136" cy="2706276"/>
          </a:xfrm>
        </p:spPr>
        <p:txBody>
          <a:bodyPr>
            <a:normAutofit/>
          </a:bodyPr>
          <a:lstStyle>
            <a:lvl1pPr>
              <a:defRPr sz="1200" i="1"/>
            </a:lvl1pPr>
            <a:lvl2pPr>
              <a:defRPr sz="1200" i="1"/>
            </a:lvl2pPr>
            <a:lvl3pPr>
              <a:defRPr sz="1200" i="1"/>
            </a:lvl3pPr>
            <a:lvl4pPr>
              <a:defRPr sz="1200" i="1"/>
            </a:lvl4pPr>
            <a:lvl5pPr>
              <a:defRPr sz="1200" i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889096" y="1692099"/>
            <a:ext cx="3643270" cy="2775856"/>
          </a:xfrm>
        </p:spPr>
        <p:txBody>
          <a:bodyPr>
            <a:normAutofit/>
          </a:bodyPr>
          <a:lstStyle>
            <a:lvl1pPr>
              <a:defRPr sz="1200" i="1"/>
            </a:lvl1pPr>
            <a:lvl2pPr>
              <a:defRPr sz="1200" i="1"/>
            </a:lvl2pPr>
            <a:lvl3pPr>
              <a:defRPr sz="1200" i="1"/>
            </a:lvl3pPr>
            <a:lvl4pPr>
              <a:defRPr sz="1200" i="1"/>
            </a:lvl4pPr>
            <a:lvl5pPr>
              <a:defRPr sz="1200" i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332513" y="4729169"/>
            <a:ext cx="3551689" cy="1589861"/>
          </a:xfrm>
        </p:spPr>
        <p:txBody>
          <a:bodyPr>
            <a:normAutofit/>
          </a:bodyPr>
          <a:lstStyle>
            <a:lvl1pPr>
              <a:defRPr sz="1200" i="1"/>
            </a:lvl1pPr>
            <a:lvl2pPr>
              <a:defRPr sz="1200" i="1"/>
            </a:lvl2pPr>
            <a:lvl3pPr>
              <a:defRPr sz="1200" i="1"/>
            </a:lvl3pPr>
            <a:lvl4pPr>
              <a:defRPr sz="1200" i="1"/>
            </a:lvl4pPr>
            <a:lvl5pPr>
              <a:defRPr sz="1200" i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886650" y="4721290"/>
            <a:ext cx="3645715" cy="1599598"/>
          </a:xfrm>
        </p:spPr>
        <p:txBody>
          <a:bodyPr>
            <a:normAutofit/>
          </a:bodyPr>
          <a:lstStyle>
            <a:lvl1pPr>
              <a:defRPr sz="1200" i="1"/>
            </a:lvl1pPr>
            <a:lvl2pPr>
              <a:defRPr sz="1200" i="1"/>
            </a:lvl2pPr>
            <a:lvl3pPr>
              <a:defRPr sz="1200" i="1"/>
            </a:lvl3pPr>
            <a:lvl4pPr>
              <a:defRPr sz="1200" i="1"/>
            </a:lvl4pPr>
            <a:lvl5pPr>
              <a:defRPr sz="1200" i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1333772" y="-396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6" name="Parallelogram 15"/>
          <p:cNvSpPr/>
          <p:nvPr userDrawn="1"/>
        </p:nvSpPr>
        <p:spPr>
          <a:xfrm rot="10800000" flipV="1">
            <a:off x="9364337" y="0"/>
            <a:ext cx="2449399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6440557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8" name="Parallelogram 17"/>
          <p:cNvSpPr/>
          <p:nvPr userDrawn="1"/>
        </p:nvSpPr>
        <p:spPr>
          <a:xfrm rot="10800000" flipV="1">
            <a:off x="378252" y="6440557"/>
            <a:ext cx="2449401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651524" y="6477343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CLASSIFICATION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9643260" y="62206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30833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208106" y="6364186"/>
            <a:ext cx="325170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Certare Vel Mori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1333772" y="-396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8" name="Parallelogram 7"/>
          <p:cNvSpPr/>
          <p:nvPr userDrawn="1"/>
        </p:nvSpPr>
        <p:spPr>
          <a:xfrm rot="10800000" flipV="1">
            <a:off x="9364337" y="0"/>
            <a:ext cx="2449399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440557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0" name="Parallelogram 9"/>
          <p:cNvSpPr/>
          <p:nvPr userDrawn="1"/>
        </p:nvSpPr>
        <p:spPr>
          <a:xfrm rot="10800000" flipV="1">
            <a:off x="378252" y="6440557"/>
            <a:ext cx="2449401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51524" y="6477343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CLASSIFICATION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9643260" y="62206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CLASSIFICATION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9977" y="6399171"/>
            <a:ext cx="2743200" cy="365125"/>
          </a:xfrm>
        </p:spPr>
        <p:txBody>
          <a:bodyPr/>
          <a:lstStyle/>
          <a:p>
            <a:fld id="{D5A14349-BB7A-46CA-B7EE-2B4C467F1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86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6482" y="1614195"/>
            <a:ext cx="6148906" cy="4060244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614195"/>
            <a:ext cx="3918824" cy="4068180"/>
          </a:xfrm>
        </p:spPr>
        <p:txBody>
          <a:bodyPr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208106" y="6364186"/>
            <a:ext cx="325170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Certare Vel Mori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1132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333772" y="-396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5" name="Parallelogram 14"/>
          <p:cNvSpPr/>
          <p:nvPr userDrawn="1"/>
        </p:nvSpPr>
        <p:spPr>
          <a:xfrm rot="10800000" flipV="1">
            <a:off x="9364337" y="0"/>
            <a:ext cx="2449399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6440557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7" name="Parallelogram 16"/>
          <p:cNvSpPr/>
          <p:nvPr userDrawn="1"/>
        </p:nvSpPr>
        <p:spPr>
          <a:xfrm rot="10800000" flipV="1">
            <a:off x="378252" y="6440557"/>
            <a:ext cx="2449401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51524" y="6477343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CLASSIFICATION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9643260" y="62206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CLASSIFICATION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9977" y="6399171"/>
            <a:ext cx="2743200" cy="365125"/>
          </a:xfrm>
        </p:spPr>
        <p:txBody>
          <a:bodyPr/>
          <a:lstStyle/>
          <a:p>
            <a:fld id="{D5A14349-BB7A-46CA-B7EE-2B4C467F1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96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28238"/>
            <a:ext cx="6172200" cy="4232814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628238"/>
            <a:ext cx="3937485" cy="4240750"/>
          </a:xfrm>
        </p:spPr>
        <p:txBody>
          <a:bodyPr/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add description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208106" y="6364186"/>
            <a:ext cx="325170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Certare Vel Mori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1132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333772" y="-396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2" name="Parallelogram 11"/>
          <p:cNvSpPr/>
          <p:nvPr userDrawn="1"/>
        </p:nvSpPr>
        <p:spPr>
          <a:xfrm rot="10800000" flipV="1">
            <a:off x="9364337" y="0"/>
            <a:ext cx="2449399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6440557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4" name="Parallelogram 13"/>
          <p:cNvSpPr/>
          <p:nvPr userDrawn="1"/>
        </p:nvSpPr>
        <p:spPr>
          <a:xfrm rot="10800000" flipV="1">
            <a:off x="378252" y="6440557"/>
            <a:ext cx="2449401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51524" y="6477343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CLASSIFICATION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9643260" y="62206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CLASSIFICATION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9977" y="6399171"/>
            <a:ext cx="2743200" cy="365125"/>
          </a:xfrm>
        </p:spPr>
        <p:txBody>
          <a:bodyPr/>
          <a:lstStyle/>
          <a:p>
            <a:fld id="{D5A14349-BB7A-46CA-B7EE-2B4C467F1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32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600591"/>
            <a:ext cx="10515600" cy="4351338"/>
          </a:xfrm>
        </p:spPr>
        <p:txBody>
          <a:bodyPr vert="eaVert"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208106" y="6364186"/>
            <a:ext cx="325170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Certare Vel Mori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333772" y="-396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0" name="Parallelogram 9"/>
          <p:cNvSpPr/>
          <p:nvPr userDrawn="1"/>
        </p:nvSpPr>
        <p:spPr>
          <a:xfrm rot="10800000" flipV="1">
            <a:off x="9364337" y="0"/>
            <a:ext cx="2449399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0557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2" name="Parallelogram 11"/>
          <p:cNvSpPr/>
          <p:nvPr userDrawn="1"/>
        </p:nvSpPr>
        <p:spPr>
          <a:xfrm rot="10800000" flipV="1">
            <a:off x="378252" y="6440557"/>
            <a:ext cx="2449401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51524" y="6477343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CLASSIFICATION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9643260" y="62206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CLASSIFICATION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9977" y="6399171"/>
            <a:ext cx="2743200" cy="365125"/>
          </a:xfrm>
        </p:spPr>
        <p:txBody>
          <a:bodyPr/>
          <a:lstStyle/>
          <a:p>
            <a:fld id="{D5A14349-BB7A-46CA-B7EE-2B4C467F1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208106" y="6364186"/>
            <a:ext cx="325170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Certare Vel Mori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333772" y="-396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0" name="Parallelogram 9"/>
          <p:cNvSpPr/>
          <p:nvPr userDrawn="1"/>
        </p:nvSpPr>
        <p:spPr>
          <a:xfrm rot="10800000" flipV="1">
            <a:off x="9364337" y="0"/>
            <a:ext cx="2449399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0557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2" name="Parallelogram 11"/>
          <p:cNvSpPr/>
          <p:nvPr userDrawn="1"/>
        </p:nvSpPr>
        <p:spPr>
          <a:xfrm rot="10800000" flipV="1">
            <a:off x="378252" y="6440557"/>
            <a:ext cx="2449401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51524" y="6477343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CLASSIFICATION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9643260" y="62206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CLASSIFICATION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9977" y="6399171"/>
            <a:ext cx="2743200" cy="365125"/>
          </a:xfrm>
        </p:spPr>
        <p:txBody>
          <a:bodyPr/>
          <a:lstStyle/>
          <a:p>
            <a:fld id="{D5A14349-BB7A-46CA-B7EE-2B4C467F1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6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8267" y="159488"/>
            <a:ext cx="9525000" cy="10597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C0DEB-9157-418E-836E-12C3BDE029AB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85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9922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9977" y="6399171"/>
            <a:ext cx="2743200" cy="365125"/>
          </a:xfrm>
        </p:spPr>
        <p:txBody>
          <a:bodyPr/>
          <a:lstStyle/>
          <a:p>
            <a:fld id="{D5A14349-BB7A-46CA-B7EE-2B4C467F17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208106" y="6364186"/>
            <a:ext cx="325170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Certare Vel Mori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1333772" y="-396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4" name="Parallelogram 13"/>
          <p:cNvSpPr/>
          <p:nvPr userDrawn="1"/>
        </p:nvSpPr>
        <p:spPr>
          <a:xfrm rot="10800000" flipV="1">
            <a:off x="9364337" y="0"/>
            <a:ext cx="2449399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440557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6" name="Parallelogram 15"/>
          <p:cNvSpPr/>
          <p:nvPr userDrawn="1"/>
        </p:nvSpPr>
        <p:spPr>
          <a:xfrm rot="10800000" flipV="1">
            <a:off x="378252" y="6440557"/>
            <a:ext cx="2449401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51524" y="6477343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CLASSIFICATION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9643260" y="62206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64927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9977" y="6399171"/>
            <a:ext cx="2743200" cy="365125"/>
          </a:xfrm>
        </p:spPr>
        <p:txBody>
          <a:bodyPr/>
          <a:lstStyle/>
          <a:p>
            <a:fld id="{D5A14349-BB7A-46CA-B7EE-2B4C467F17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208106" y="6364186"/>
            <a:ext cx="325170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Certare Vel Mori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1333772" y="-396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8" name="Parallelogram 7"/>
          <p:cNvSpPr/>
          <p:nvPr userDrawn="1"/>
        </p:nvSpPr>
        <p:spPr>
          <a:xfrm rot="10800000" flipV="1">
            <a:off x="9364337" y="0"/>
            <a:ext cx="2449399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440557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2" name="Parallelogram 11"/>
          <p:cNvSpPr/>
          <p:nvPr userDrawn="1"/>
        </p:nvSpPr>
        <p:spPr>
          <a:xfrm rot="10800000" flipV="1">
            <a:off x="378252" y="6440557"/>
            <a:ext cx="2449401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51524" y="6477343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CLASSIFICATION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9643260" y="62206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CLASSIFICATION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1020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1020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467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ishable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584"/>
            <a:ext cx="10515600" cy="43513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9977" y="6399171"/>
            <a:ext cx="2743200" cy="365125"/>
          </a:xfrm>
        </p:spPr>
        <p:txBody>
          <a:bodyPr/>
          <a:lstStyle/>
          <a:p>
            <a:fld id="{D5A14349-BB7A-46CA-B7EE-2B4C467F17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208106" y="6364186"/>
            <a:ext cx="325170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Certare Vel Mori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013708"/>
            <a:ext cx="4217762" cy="499032"/>
          </a:xfr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000" b="0"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Data is provided by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_____</a:t>
            </a:r>
            <a:r>
              <a:rPr lang="en-US" dirty="0"/>
              <a:t>  and is current as of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____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333772" y="-396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0" name="Parallelogram 9"/>
          <p:cNvSpPr/>
          <p:nvPr userDrawn="1"/>
        </p:nvSpPr>
        <p:spPr>
          <a:xfrm rot="10800000" flipV="1">
            <a:off x="9364337" y="0"/>
            <a:ext cx="2449399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440557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3" name="Parallelogram 12"/>
          <p:cNvSpPr/>
          <p:nvPr userDrawn="1"/>
        </p:nvSpPr>
        <p:spPr>
          <a:xfrm rot="10800000" flipV="1">
            <a:off x="378252" y="6440557"/>
            <a:ext cx="2449401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651524" y="6477343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CLASSIFICATION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9643260" y="62206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77328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erishable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584"/>
            <a:ext cx="10515600" cy="43513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9977" y="6399171"/>
            <a:ext cx="2743200" cy="365125"/>
          </a:xfrm>
        </p:spPr>
        <p:txBody>
          <a:bodyPr/>
          <a:lstStyle/>
          <a:p>
            <a:fld id="{D5A14349-BB7A-46CA-B7EE-2B4C467F17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208106" y="6364186"/>
            <a:ext cx="325170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Certare Vel Mori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1333772" y="-396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0" name="Parallelogram 9"/>
          <p:cNvSpPr/>
          <p:nvPr userDrawn="1"/>
        </p:nvSpPr>
        <p:spPr>
          <a:xfrm rot="10800000" flipV="1">
            <a:off x="9364337" y="0"/>
            <a:ext cx="2449399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440557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3" name="Parallelogram 12"/>
          <p:cNvSpPr/>
          <p:nvPr userDrawn="1"/>
        </p:nvSpPr>
        <p:spPr>
          <a:xfrm rot="10800000" flipV="1">
            <a:off x="378252" y="6440557"/>
            <a:ext cx="2449401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651524" y="6477343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CLASSIFICATION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9643260" y="62206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CLASSIFICATION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47395" y="6152950"/>
            <a:ext cx="3960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Data is provided by                            and is current as of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2020960" y="6152950"/>
            <a:ext cx="969264" cy="287607"/>
          </a:xfrm>
        </p:spPr>
        <p:txBody>
          <a:bodyPr>
            <a:noAutofit/>
          </a:bodyPr>
          <a:lstStyle>
            <a:lvl1pPr marL="0" indent="0">
              <a:buNone/>
              <a:defRPr sz="1000" b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Office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4053891" y="6152950"/>
            <a:ext cx="1785937" cy="333444"/>
          </a:xfrm>
        </p:spPr>
        <p:txBody>
          <a:bodyPr>
            <a:noAutofit/>
          </a:bodyPr>
          <a:lstStyle>
            <a:lvl1pPr marL="0" indent="0">
              <a:buNone/>
              <a:defRPr sz="1000" b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Date/Time</a:t>
            </a:r>
          </a:p>
        </p:txBody>
      </p:sp>
    </p:spTree>
    <p:extLst>
      <p:ext uri="{BB962C8B-B14F-4D97-AF65-F5344CB8AC3E}">
        <p14:creationId xmlns:p14="http://schemas.microsoft.com/office/powerpoint/2010/main" val="341697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208106" y="6364186"/>
            <a:ext cx="325170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Certare Vel Mori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333772" y="-396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0" name="Parallelogram 9"/>
          <p:cNvSpPr/>
          <p:nvPr userDrawn="1"/>
        </p:nvSpPr>
        <p:spPr>
          <a:xfrm rot="10800000" flipV="1">
            <a:off x="9364337" y="0"/>
            <a:ext cx="2449399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0557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2" name="Parallelogram 11"/>
          <p:cNvSpPr/>
          <p:nvPr userDrawn="1"/>
        </p:nvSpPr>
        <p:spPr>
          <a:xfrm rot="10800000" flipV="1">
            <a:off x="378252" y="6440557"/>
            <a:ext cx="2449401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51524" y="6477343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CLASSIFICATION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9643260" y="62206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CLASSIFICATION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9977" y="6399171"/>
            <a:ext cx="2743200" cy="365125"/>
          </a:xfrm>
        </p:spPr>
        <p:txBody>
          <a:bodyPr/>
          <a:lstStyle/>
          <a:p>
            <a:fld id="{D5A14349-BB7A-46CA-B7EE-2B4C467F1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6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0054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14191"/>
            <a:ext cx="5157787" cy="387025"/>
          </a:xfrm>
        </p:spPr>
        <p:txBody>
          <a:bodyPr anchor="b"/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01217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14191"/>
            <a:ext cx="5183188" cy="387025"/>
          </a:xfrm>
        </p:spPr>
        <p:txBody>
          <a:bodyPr anchor="b"/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001217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208106" y="6364186"/>
            <a:ext cx="325170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Certare Vel Mori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1333772" y="-396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3" name="Parallelogram 12"/>
          <p:cNvSpPr/>
          <p:nvPr userDrawn="1"/>
        </p:nvSpPr>
        <p:spPr>
          <a:xfrm rot="10800000" flipV="1">
            <a:off x="9364337" y="0"/>
            <a:ext cx="2449399" cy="430160"/>
          </a:xfrm>
          <a:prstGeom prst="parallelogram">
            <a:avLst>
              <a:gd name="adj" fmla="val 1089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440557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5" name="Parallelogram 14"/>
          <p:cNvSpPr/>
          <p:nvPr userDrawn="1"/>
        </p:nvSpPr>
        <p:spPr>
          <a:xfrm rot="10800000" flipV="1">
            <a:off x="378252" y="6440557"/>
            <a:ext cx="2449401" cy="430160"/>
          </a:xfrm>
          <a:prstGeom prst="parallelogram">
            <a:avLst>
              <a:gd name="adj" fmla="val 1089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51524" y="6477343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CLASSIFICATION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9643260" y="62206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CLASSIFICATION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9977" y="6399171"/>
            <a:ext cx="2743200" cy="365125"/>
          </a:xfrm>
        </p:spPr>
        <p:txBody>
          <a:bodyPr/>
          <a:lstStyle/>
          <a:p>
            <a:fld id="{D5A14349-BB7A-46CA-B7EE-2B4C467F1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208106" y="6364186"/>
            <a:ext cx="325170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Certare Vel Mori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1333772" y="-396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9" name="Parallelogram 8"/>
          <p:cNvSpPr/>
          <p:nvPr userDrawn="1"/>
        </p:nvSpPr>
        <p:spPr>
          <a:xfrm rot="10800000" flipV="1">
            <a:off x="9364337" y="0"/>
            <a:ext cx="2449399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440557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1" name="Parallelogram 10"/>
          <p:cNvSpPr/>
          <p:nvPr userDrawn="1"/>
        </p:nvSpPr>
        <p:spPr>
          <a:xfrm rot="10800000" flipV="1">
            <a:off x="378252" y="6440557"/>
            <a:ext cx="2449401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51524" y="6477343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CLASSIFICATION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9643260" y="62206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CLASSIFICATION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9977" y="6399171"/>
            <a:ext cx="2743200" cy="365125"/>
          </a:xfrm>
        </p:spPr>
        <p:txBody>
          <a:bodyPr/>
          <a:lstStyle/>
          <a:p>
            <a:fld id="{D5A14349-BB7A-46CA-B7EE-2B4C467F1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4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Minute Dr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Working Group Title</a:t>
            </a:r>
            <a:br>
              <a:rPr lang="en-US" dirty="0"/>
            </a:br>
            <a:r>
              <a:rPr lang="en-US" sz="3200" dirty="0"/>
              <a:t>(Feeds XXX, XXX)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208106" y="6364186"/>
            <a:ext cx="325170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Certare Vel Mori</a:t>
            </a:r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1253662" y="1580705"/>
            <a:ext cx="3628847" cy="331766"/>
          </a:xfrm>
        </p:spPr>
        <p:txBody>
          <a:bodyPr/>
          <a:lstStyle>
            <a:lvl1pPr marL="0" indent="0">
              <a:buNone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Position authorized to hold the meeting 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4" hasCustomPrompt="1"/>
          </p:nvPr>
        </p:nvSpPr>
        <p:spPr>
          <a:xfrm>
            <a:off x="671187" y="2137670"/>
            <a:ext cx="5308620" cy="1010308"/>
          </a:xfrm>
        </p:spPr>
        <p:txBody>
          <a:bodyPr/>
          <a:lstStyle>
            <a:lvl1pPr marL="0" indent="0">
              <a:buNone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Clear description of the responsibilities, authorities, and information exchange requirements supported.  List specific outputs provided. 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2685544" y="3215948"/>
            <a:ext cx="3294263" cy="678052"/>
          </a:xfrm>
        </p:spPr>
        <p:txBody>
          <a:bodyPr/>
          <a:lstStyle>
            <a:lvl1pPr marL="0" indent="0">
              <a:buNone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Also identify any specific equipment needs (VTC, DCS,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6" hasCustomPrompt="1"/>
          </p:nvPr>
        </p:nvSpPr>
        <p:spPr>
          <a:xfrm>
            <a:off x="8268995" y="1572599"/>
            <a:ext cx="1986111" cy="336077"/>
          </a:xfrm>
        </p:spPr>
        <p:txBody>
          <a:bodyPr/>
          <a:lstStyle>
            <a:lvl1pPr marL="0" indent="0">
              <a:buNone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OPR by name</a:t>
            </a:r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17" hasCustomPrompt="1"/>
          </p:nvPr>
        </p:nvSpPr>
        <p:spPr>
          <a:xfrm>
            <a:off x="6372695" y="2126959"/>
            <a:ext cx="1862345" cy="1015587"/>
          </a:xfrm>
        </p:spPr>
        <p:txBody>
          <a:bodyPr/>
          <a:lstStyle>
            <a:lvl1pPr>
              <a:spcBef>
                <a:spcPts val="0"/>
              </a:spcBef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List by position</a:t>
            </a:r>
          </a:p>
          <a:p>
            <a:pPr lvl="0"/>
            <a:r>
              <a:rPr lang="en-US" dirty="0"/>
              <a:t> </a:t>
            </a:r>
          </a:p>
          <a:p>
            <a:pPr lvl="0"/>
            <a:r>
              <a:rPr lang="en-US" dirty="0"/>
              <a:t> </a:t>
            </a:r>
          </a:p>
          <a:p>
            <a:pPr lvl="0"/>
            <a:r>
              <a:rPr lang="en-US" dirty="0"/>
              <a:t> </a:t>
            </a:r>
          </a:p>
          <a:p>
            <a:pPr lvl="0"/>
            <a:r>
              <a:rPr lang="en-US" dirty="0"/>
              <a:t>  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Text Placeholder 42"/>
          <p:cNvSpPr>
            <a:spLocks noGrp="1"/>
          </p:cNvSpPr>
          <p:nvPr>
            <p:ph type="body" sz="quarter" idx="18" hasCustomPrompt="1"/>
          </p:nvPr>
        </p:nvSpPr>
        <p:spPr>
          <a:xfrm>
            <a:off x="6419841" y="4302058"/>
            <a:ext cx="4265041" cy="2016970"/>
          </a:xfrm>
        </p:spPr>
        <p:txBody>
          <a:bodyPr/>
          <a:lstStyle>
            <a:lvl1pPr>
              <a:spcBef>
                <a:spcPts val="0"/>
              </a:spcBef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Meeting agenda posted (facilitator)</a:t>
            </a:r>
            <a:br>
              <a:rPr lang="en-US" dirty="0"/>
            </a:br>
            <a:r>
              <a:rPr lang="en-US" dirty="0"/>
              <a:t>Security Classification check of attendees (facilitator)</a:t>
            </a:r>
            <a:br>
              <a:rPr lang="en-US" dirty="0"/>
            </a:br>
            <a:r>
              <a:rPr lang="en-US" dirty="0"/>
              <a:t>Roll Call of required membership (facilitator)</a:t>
            </a:r>
            <a:br>
              <a:rPr lang="en-US" dirty="0"/>
            </a:br>
            <a:r>
              <a:rPr lang="en-US" dirty="0"/>
              <a:t>Chair Opening Comments (chair)</a:t>
            </a:r>
            <a:br>
              <a:rPr lang="en-US" dirty="0"/>
            </a:br>
            <a:r>
              <a:rPr lang="en-US" dirty="0"/>
              <a:t>Review of current guidance/decisions (chair)</a:t>
            </a:r>
            <a:br>
              <a:rPr lang="en-US" dirty="0"/>
            </a:br>
            <a:r>
              <a:rPr lang="en-US" dirty="0"/>
              <a:t>Review of outstanding tasks (OPR)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Chair closing comments (chair)</a:t>
            </a:r>
          </a:p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6349398" y="3154390"/>
            <a:ext cx="1707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Additional Members: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367202" y="1555314"/>
            <a:ext cx="19623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Facilitator/Review Date: 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367202" y="1878852"/>
            <a:ext cx="13452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Core Members: </a:t>
            </a:r>
          </a:p>
        </p:txBody>
      </p:sp>
      <p:sp>
        <p:nvSpPr>
          <p:cNvPr id="17" name="Text Placeholder 56"/>
          <p:cNvSpPr>
            <a:spLocks noGrp="1"/>
          </p:cNvSpPr>
          <p:nvPr>
            <p:ph type="body" sz="quarter" idx="22" hasCustomPrompt="1"/>
          </p:nvPr>
        </p:nvSpPr>
        <p:spPr>
          <a:xfrm>
            <a:off x="6367203" y="3429088"/>
            <a:ext cx="1867837" cy="471245"/>
          </a:xfrm>
        </p:spPr>
        <p:txBody>
          <a:bodyPr/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As required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6335066" y="4036295"/>
            <a:ext cx="17361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Key Tasks (Agenda): </a:t>
            </a:r>
          </a:p>
        </p:txBody>
      </p:sp>
      <p:sp>
        <p:nvSpPr>
          <p:cNvPr id="19" name="Text Placeholder 56"/>
          <p:cNvSpPr>
            <a:spLocks noGrp="1"/>
          </p:cNvSpPr>
          <p:nvPr>
            <p:ph type="body" sz="quarter" idx="23" hasCustomPrompt="1"/>
          </p:nvPr>
        </p:nvSpPr>
        <p:spPr>
          <a:xfrm>
            <a:off x="8406105" y="3431212"/>
            <a:ext cx="2278778" cy="471245"/>
          </a:xfrm>
        </p:spPr>
        <p:txBody>
          <a:bodyPr/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As required</a:t>
            </a:r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24" hasCustomPrompt="1"/>
          </p:nvPr>
        </p:nvSpPr>
        <p:spPr>
          <a:xfrm>
            <a:off x="8406104" y="2126959"/>
            <a:ext cx="2278779" cy="1015587"/>
          </a:xfrm>
        </p:spPr>
        <p:txBody>
          <a:bodyPr/>
          <a:lstStyle>
            <a:lvl1pPr>
              <a:spcBef>
                <a:spcPts val="0"/>
              </a:spcBef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List by position</a:t>
            </a:r>
          </a:p>
          <a:p>
            <a:pPr lvl="0"/>
            <a:r>
              <a:rPr lang="en-US" dirty="0"/>
              <a:t> </a:t>
            </a:r>
          </a:p>
          <a:p>
            <a:pPr lvl="0"/>
            <a:r>
              <a:rPr lang="en-US" dirty="0"/>
              <a:t> </a:t>
            </a:r>
          </a:p>
          <a:p>
            <a:pPr lvl="0"/>
            <a:r>
              <a:rPr lang="en-US" dirty="0"/>
              <a:t> </a:t>
            </a:r>
          </a:p>
          <a:p>
            <a:pPr lvl="0"/>
            <a:r>
              <a:rPr lang="en-US" dirty="0"/>
              <a:t>  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09567" y="3164912"/>
            <a:ext cx="2142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Location/Time/Frequency: 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656984" y="1853092"/>
            <a:ext cx="8947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687183" y="1555314"/>
            <a:ext cx="6719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Chair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25" hasCustomPrompt="1"/>
          </p:nvPr>
        </p:nvSpPr>
        <p:spPr>
          <a:xfrm>
            <a:off x="606564" y="4265363"/>
            <a:ext cx="1576134" cy="95878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Required product</a:t>
            </a:r>
          </a:p>
          <a:p>
            <a:pPr lvl="0"/>
            <a:r>
              <a:rPr lang="en-US" dirty="0"/>
              <a:t> </a:t>
            </a:r>
          </a:p>
          <a:p>
            <a:pPr lvl="0"/>
            <a:r>
              <a:rPr lang="en-US" dirty="0"/>
              <a:t> </a:t>
            </a:r>
          </a:p>
          <a:p>
            <a:pPr lvl="0"/>
            <a:r>
              <a:rPr lang="en-US" dirty="0"/>
              <a:t>  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27929" y="4001338"/>
            <a:ext cx="7425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Inputs: </a:t>
            </a:r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26" hasCustomPrompt="1"/>
          </p:nvPr>
        </p:nvSpPr>
        <p:spPr>
          <a:xfrm>
            <a:off x="3458234" y="4276738"/>
            <a:ext cx="2572574" cy="95878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When/How product is received</a:t>
            </a:r>
          </a:p>
          <a:p>
            <a:pPr lvl="0"/>
            <a:r>
              <a:rPr lang="en-US" dirty="0"/>
              <a:t> </a:t>
            </a:r>
          </a:p>
          <a:p>
            <a:pPr lvl="0"/>
            <a:r>
              <a:rPr lang="en-US" dirty="0"/>
              <a:t> </a:t>
            </a:r>
          </a:p>
          <a:p>
            <a:pPr lvl="0"/>
            <a:r>
              <a:rPr lang="en-US" dirty="0"/>
              <a:t> </a:t>
            </a:r>
          </a:p>
          <a:p>
            <a:pPr lvl="0"/>
            <a:r>
              <a:rPr lang="en-US" dirty="0"/>
              <a:t>  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408903" y="4018393"/>
            <a:ext cx="6639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From: 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3347994" y="4009981"/>
            <a:ext cx="2055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Time/Method of Delivery: 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27" hasCustomPrompt="1"/>
          </p:nvPr>
        </p:nvSpPr>
        <p:spPr>
          <a:xfrm>
            <a:off x="2388419" y="4265363"/>
            <a:ext cx="910749" cy="95878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POC</a:t>
            </a:r>
          </a:p>
          <a:p>
            <a:pPr lvl="0"/>
            <a:r>
              <a:rPr lang="en-US" dirty="0"/>
              <a:t> </a:t>
            </a:r>
          </a:p>
          <a:p>
            <a:pPr lvl="0"/>
            <a:r>
              <a:rPr lang="en-US" dirty="0"/>
              <a:t> </a:t>
            </a:r>
          </a:p>
          <a:p>
            <a:pPr lvl="0"/>
            <a:r>
              <a:rPr lang="en-US" dirty="0"/>
              <a:t> </a:t>
            </a:r>
          </a:p>
          <a:p>
            <a:pPr lvl="0"/>
            <a:r>
              <a:rPr lang="en-US" dirty="0"/>
              <a:t>  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8" hasCustomPrompt="1"/>
          </p:nvPr>
        </p:nvSpPr>
        <p:spPr>
          <a:xfrm>
            <a:off x="548571" y="5557959"/>
            <a:ext cx="1634127" cy="69145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Required product</a:t>
            </a:r>
          </a:p>
          <a:p>
            <a:pPr lvl="0"/>
            <a:r>
              <a:rPr lang="en-US" dirty="0"/>
              <a:t> </a:t>
            </a:r>
          </a:p>
          <a:p>
            <a:pPr lvl="0"/>
            <a:r>
              <a:rPr lang="en-US" dirty="0"/>
              <a:t> </a:t>
            </a:r>
          </a:p>
          <a:p>
            <a:pPr lvl="0"/>
            <a:r>
              <a:rPr lang="en-US" dirty="0"/>
              <a:t>  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569936" y="5293934"/>
            <a:ext cx="7857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9" hasCustomPrompt="1"/>
          </p:nvPr>
        </p:nvSpPr>
        <p:spPr>
          <a:xfrm>
            <a:off x="3400239" y="5569333"/>
            <a:ext cx="2615857" cy="68007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When/how product is delivered</a:t>
            </a:r>
          </a:p>
          <a:p>
            <a:pPr lvl="0"/>
            <a:r>
              <a:rPr lang="en-US" dirty="0"/>
              <a:t> </a:t>
            </a:r>
          </a:p>
          <a:p>
            <a:pPr lvl="0"/>
            <a:r>
              <a:rPr lang="en-US" dirty="0"/>
              <a:t> </a:t>
            </a:r>
          </a:p>
          <a:p>
            <a:pPr lvl="0"/>
            <a:r>
              <a:rPr lang="en-US" dirty="0"/>
              <a:t> </a:t>
            </a:r>
          </a:p>
          <a:p>
            <a:pPr lvl="0"/>
            <a:r>
              <a:rPr lang="en-US" dirty="0"/>
              <a:t>  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30" hasCustomPrompt="1"/>
          </p:nvPr>
        </p:nvSpPr>
        <p:spPr>
          <a:xfrm>
            <a:off x="2388418" y="5559207"/>
            <a:ext cx="910749" cy="67559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POC</a:t>
            </a:r>
          </a:p>
          <a:p>
            <a:pPr lvl="0"/>
            <a:r>
              <a:rPr lang="en-US" dirty="0"/>
              <a:t> </a:t>
            </a:r>
          </a:p>
          <a:p>
            <a:pPr lvl="0"/>
            <a:r>
              <a:rPr lang="en-US" dirty="0"/>
              <a:t> </a:t>
            </a:r>
          </a:p>
          <a:p>
            <a:pPr lvl="0"/>
            <a:r>
              <a:rPr lang="en-US" dirty="0"/>
              <a:t> </a:t>
            </a:r>
          </a:p>
          <a:p>
            <a:pPr lvl="0"/>
            <a:r>
              <a:rPr lang="en-US" dirty="0"/>
              <a:t>  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2390672" y="5293933"/>
            <a:ext cx="4569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To: 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3309669" y="5300870"/>
            <a:ext cx="2055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Time/Method of Delivery: </a:t>
            </a:r>
          </a:p>
        </p:txBody>
      </p:sp>
      <p:cxnSp>
        <p:nvCxnSpPr>
          <p:cNvPr id="36" name="Straight Connector 6"/>
          <p:cNvCxnSpPr>
            <a:cxnSpLocks noChangeShapeType="1"/>
          </p:cNvCxnSpPr>
          <p:nvPr userDrawn="1"/>
        </p:nvCxnSpPr>
        <p:spPr bwMode="auto">
          <a:xfrm>
            <a:off x="684631" y="3997482"/>
            <a:ext cx="10822737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Connector 7"/>
          <p:cNvCxnSpPr>
            <a:cxnSpLocks noChangeShapeType="1"/>
          </p:cNvCxnSpPr>
          <p:nvPr userDrawn="1"/>
        </p:nvCxnSpPr>
        <p:spPr bwMode="auto">
          <a:xfrm>
            <a:off x="6075516" y="1483431"/>
            <a:ext cx="0" cy="496252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Rectangle 37"/>
          <p:cNvSpPr/>
          <p:nvPr userDrawn="1"/>
        </p:nvSpPr>
        <p:spPr>
          <a:xfrm>
            <a:off x="11333772" y="-396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9" name="Parallelogram 38"/>
          <p:cNvSpPr/>
          <p:nvPr userDrawn="1"/>
        </p:nvSpPr>
        <p:spPr>
          <a:xfrm rot="10800000" flipV="1">
            <a:off x="9364337" y="0"/>
            <a:ext cx="2449399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0" y="6440557"/>
            <a:ext cx="858228" cy="4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41" name="Parallelogram 40"/>
          <p:cNvSpPr/>
          <p:nvPr userDrawn="1"/>
        </p:nvSpPr>
        <p:spPr>
          <a:xfrm rot="10800000" flipV="1">
            <a:off x="378252" y="6440557"/>
            <a:ext cx="2449401" cy="430160"/>
          </a:xfrm>
          <a:prstGeom prst="parallelogram">
            <a:avLst>
              <a:gd name="adj" fmla="val 108953"/>
            </a:avLst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43" name="Text Placeholder 15"/>
          <p:cNvSpPr>
            <a:spLocks noGrp="1"/>
          </p:cNvSpPr>
          <p:nvPr>
            <p:ph type="body" sz="quarter" idx="32" hasCustomPrompt="1"/>
          </p:nvPr>
        </p:nvSpPr>
        <p:spPr>
          <a:xfrm>
            <a:off x="9643260" y="62206"/>
            <a:ext cx="1891552" cy="43021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CLASSIFICATION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684631" y="6500075"/>
            <a:ext cx="1947862" cy="41592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CLASSIFICATION</a:t>
            </a:r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9977" y="6399171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A14349-BB7A-46CA-B7EE-2B4C467F17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327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32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0992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14349-BB7A-46CA-B7EE-2B4C467F1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4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0" r:id="rId4"/>
    <p:sldLayoutId id="2147483664" r:id="rId5"/>
    <p:sldLayoutId id="2147483651" r:id="rId6"/>
    <p:sldLayoutId id="2147483653" r:id="rId7"/>
    <p:sldLayoutId id="2147483654" r:id="rId8"/>
    <p:sldLayoutId id="2147483661" r:id="rId9"/>
    <p:sldLayoutId id="2147483663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6" r:id="rId16"/>
  </p:sldLayoutIdLst>
  <p:hf hdr="0" ftr="0" dt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6132" y="2687878"/>
            <a:ext cx="8979736" cy="2387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Change Request (CR) 10361: </a:t>
            </a:r>
            <a:br>
              <a:rPr lang="en-US" sz="4400" dirty="0" smtClean="0">
                <a:solidFill>
                  <a:srgbClr val="002060"/>
                </a:solidFill>
              </a:rPr>
            </a:br>
            <a:r>
              <a:rPr lang="en-US" sz="4400" dirty="0" smtClean="0">
                <a:solidFill>
                  <a:srgbClr val="002060"/>
                </a:solidFill>
              </a:rPr>
              <a:t>Data Maturation in current environment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Mr. Jonathan Wilson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AFNC3C/NGAA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20 Oct 2020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96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Key </a:t>
            </a:r>
            <a:r>
              <a:rPr lang="en-US" sz="2800" dirty="0" smtClean="0">
                <a:solidFill>
                  <a:srgbClr val="002060"/>
                </a:solidFill>
              </a:rPr>
              <a:t>Takeaways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259C0DEB-9157-418E-836E-12C3BDE029AB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9643260" y="62206"/>
            <a:ext cx="1891552" cy="4302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UNCLASSIFIED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684631" y="6500075"/>
            <a:ext cx="1947862" cy="415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dirty="0"/>
              <a:t>UNCLASSIFIED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solidFill>
                  <a:srgbClr val="002060"/>
                </a:solidFill>
                <a:ea typeface="+mj-ea"/>
              </a:rPr>
              <a:t>Data Maturity efforts have been ongoing since March </a:t>
            </a:r>
            <a:r>
              <a:rPr lang="en-US" sz="2400" dirty="0" smtClean="0">
                <a:solidFill>
                  <a:srgbClr val="002060"/>
                </a:solidFill>
                <a:ea typeface="+mj-ea"/>
              </a:rPr>
              <a:t>2019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solidFill>
                  <a:srgbClr val="002060"/>
                </a:solidFill>
                <a:ea typeface="+mj-ea"/>
              </a:rPr>
              <a:t>Originally LIMS-EV was used until discovery of data exclusion</a:t>
            </a:r>
            <a:endParaRPr lang="en-US" sz="2400" dirty="0">
              <a:solidFill>
                <a:srgbClr val="002060"/>
              </a:solidFill>
              <a:ea typeface="+mj-ea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solidFill>
                  <a:srgbClr val="002060"/>
                </a:solidFill>
                <a:ea typeface="+mj-ea"/>
              </a:rPr>
              <a:t>Cloud Migration has been </a:t>
            </a:r>
            <a:r>
              <a:rPr lang="en-US" sz="2400" dirty="0" smtClean="0">
                <a:solidFill>
                  <a:srgbClr val="002060"/>
                </a:solidFill>
                <a:ea typeface="+mj-ea"/>
              </a:rPr>
              <a:t>detrimental </a:t>
            </a:r>
            <a:r>
              <a:rPr lang="en-US" sz="2400" dirty="0">
                <a:solidFill>
                  <a:srgbClr val="002060"/>
                </a:solidFill>
                <a:ea typeface="+mj-ea"/>
              </a:rPr>
              <a:t>to mitigation </a:t>
            </a:r>
            <a:r>
              <a:rPr lang="en-US" sz="2400" dirty="0" smtClean="0">
                <a:solidFill>
                  <a:srgbClr val="002060"/>
                </a:solidFill>
                <a:ea typeface="+mj-ea"/>
              </a:rPr>
              <a:t>attempts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solidFill>
                  <a:srgbClr val="002060"/>
                </a:solidFill>
                <a:ea typeface="+mj-ea"/>
              </a:rPr>
              <a:t>Change request  has been stagnant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solidFill>
                  <a:srgbClr val="002060"/>
                </a:solidFill>
                <a:ea typeface="+mj-ea"/>
              </a:rPr>
              <a:t>Empirical WS health data is unavailable until CR is implemented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solidFill>
                  <a:srgbClr val="002060"/>
                </a:solidFill>
                <a:ea typeface="+mj-ea"/>
              </a:rPr>
              <a:t>Platform partners build AAIP in hours for entire A/C fleet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solidFill>
                  <a:srgbClr val="002060"/>
                </a:solidFill>
                <a:ea typeface="+mj-ea"/>
              </a:rPr>
              <a:t>NC3 Weapons System aperture is reliant on  </a:t>
            </a:r>
            <a:r>
              <a:rPr lang="en-US" sz="2400" dirty="0" smtClean="0">
                <a:solidFill>
                  <a:srgbClr val="002060"/>
                </a:solidFill>
                <a:ea typeface="+mj-ea"/>
              </a:rPr>
              <a:t>data </a:t>
            </a:r>
            <a:r>
              <a:rPr lang="en-US" sz="2400" dirty="0">
                <a:solidFill>
                  <a:srgbClr val="002060"/>
                </a:solidFill>
                <a:ea typeface="+mj-ea"/>
              </a:rPr>
              <a:t>maturity efforts </a:t>
            </a:r>
            <a:endParaRPr lang="en-US" sz="2400" dirty="0" smtClean="0">
              <a:solidFill>
                <a:srgbClr val="002060"/>
              </a:solidFill>
              <a:ea typeface="+mj-ea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solidFill>
                  <a:srgbClr val="002060"/>
                </a:solidFill>
                <a:ea typeface="+mj-ea"/>
              </a:rPr>
              <a:t>MPI does give insight:  An unknown portion of data is </a:t>
            </a:r>
            <a:r>
              <a:rPr lang="en-US" sz="2400" dirty="0" smtClean="0">
                <a:solidFill>
                  <a:srgbClr val="002060"/>
                </a:solidFill>
                <a:ea typeface="+mj-ea"/>
              </a:rPr>
              <a:t>missing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solidFill>
                  <a:srgbClr val="002060"/>
                </a:solidFill>
                <a:ea typeface="+mj-ea"/>
              </a:rPr>
              <a:t>Change Request fully mature in Information Systems Management tool; Awaiting Program Manager concurrence</a:t>
            </a:r>
            <a:endParaRPr lang="en-US" sz="2400" dirty="0" smtClean="0">
              <a:solidFill>
                <a:srgbClr val="002060"/>
              </a:solidFill>
              <a:ea typeface="+mj-ea"/>
            </a:endParaRPr>
          </a:p>
          <a:p>
            <a:pPr marL="457189" lvl="1" indent="0">
              <a:lnSpc>
                <a:spcPct val="90000"/>
              </a:lnSpc>
              <a:spcBef>
                <a:spcPct val="0"/>
              </a:spcBef>
              <a:buNone/>
            </a:pPr>
            <a:endParaRPr lang="en-US" sz="2400" dirty="0" smtClean="0">
              <a:solidFill>
                <a:srgbClr val="002060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080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573" y="97233"/>
            <a:ext cx="7690121" cy="1325563"/>
          </a:xfrm>
        </p:spPr>
        <p:txBody>
          <a:bodyPr/>
          <a:lstStyle/>
          <a:p>
            <a:r>
              <a:rPr lang="en-US" sz="2800" i="0" dirty="0" smtClean="0">
                <a:solidFill>
                  <a:srgbClr val="002060"/>
                </a:solidFill>
              </a:rPr>
              <a:t>Life Cycle of a NC3 Job control Number</a:t>
            </a:r>
            <a:endParaRPr lang="en-US" sz="2800" i="0" dirty="0">
              <a:solidFill>
                <a:srgbClr val="00206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7940" y="5596818"/>
            <a:ext cx="10593422" cy="707886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Platform partners secure AAIP data in hours:  Type Equipment Code for NC3 components is “G” the same as Aerospace Ground Equipment and does not allow query for total sight picture 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9643260" y="62206"/>
            <a:ext cx="1891552" cy="4302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UNCLASSIFIED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684631" y="6500075"/>
            <a:ext cx="1947862" cy="415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dirty="0"/>
              <a:t>UNCLASSIFIED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BF953BF-0680-4CD2-969F-9D8B0CFC2E6A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1831749" y="2494732"/>
            <a:ext cx="8460746" cy="171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141267" y="2603208"/>
            <a:ext cx="1636612" cy="1485941"/>
            <a:chOff x="995881" y="2538546"/>
            <a:chExt cx="1636612" cy="1485941"/>
          </a:xfrm>
        </p:grpSpPr>
        <p:sp>
          <p:nvSpPr>
            <p:cNvPr id="3" name="Rectangle 2"/>
            <p:cNvSpPr/>
            <p:nvPr/>
          </p:nvSpPr>
          <p:spPr>
            <a:xfrm>
              <a:off x="995881" y="3110087"/>
              <a:ext cx="1636612" cy="914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Discrepancy discovered and JCN created</a:t>
              </a:r>
              <a:endParaRPr lang="en-US" sz="1400" dirty="0"/>
            </a:p>
          </p:txBody>
        </p:sp>
        <p:cxnSp>
          <p:nvCxnSpPr>
            <p:cNvPr id="5" name="Straight Arrow Connector 4"/>
            <p:cNvCxnSpPr>
              <a:stCxn id="3" idx="0"/>
            </p:cNvCxnSpPr>
            <p:nvPr/>
          </p:nvCxnSpPr>
          <p:spPr>
            <a:xfrm flipV="1">
              <a:off x="1814187" y="2538546"/>
              <a:ext cx="0" cy="571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233464" y="2611996"/>
            <a:ext cx="1636612" cy="1485942"/>
            <a:chOff x="6233464" y="2538545"/>
            <a:chExt cx="1636612" cy="1485942"/>
          </a:xfrm>
        </p:grpSpPr>
        <p:sp>
          <p:nvSpPr>
            <p:cNvPr id="9" name="Rectangle 8"/>
            <p:cNvSpPr/>
            <p:nvPr/>
          </p:nvSpPr>
          <p:spPr>
            <a:xfrm>
              <a:off x="6233464" y="3110087"/>
              <a:ext cx="1636612" cy="914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Technician dispatched to attempt fix action</a:t>
              </a:r>
              <a:endParaRPr lang="en-US" sz="14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7051770" y="2538545"/>
              <a:ext cx="0" cy="571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9391723" y="2618465"/>
            <a:ext cx="1636612" cy="1485942"/>
            <a:chOff x="9381455" y="2538545"/>
            <a:chExt cx="1636612" cy="1485942"/>
          </a:xfrm>
        </p:grpSpPr>
        <p:sp>
          <p:nvSpPr>
            <p:cNvPr id="10" name="Rectangle 9"/>
            <p:cNvSpPr/>
            <p:nvPr/>
          </p:nvSpPr>
          <p:spPr>
            <a:xfrm>
              <a:off x="9381455" y="3110087"/>
              <a:ext cx="1636612" cy="914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Technician completes and documents fix action</a:t>
              </a:r>
              <a:endParaRPr lang="en-US" sz="14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10210029" y="2538545"/>
              <a:ext cx="0" cy="571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Quad Arrow 7"/>
          <p:cNvSpPr/>
          <p:nvPr/>
        </p:nvSpPr>
        <p:spPr>
          <a:xfrm>
            <a:off x="1831749" y="2386114"/>
            <a:ext cx="265176" cy="217236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Quad Arrow 19"/>
          <p:cNvSpPr/>
          <p:nvPr/>
        </p:nvSpPr>
        <p:spPr>
          <a:xfrm>
            <a:off x="10077441" y="2403243"/>
            <a:ext cx="265176" cy="217236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Quad Arrow 20"/>
          <p:cNvSpPr/>
          <p:nvPr/>
        </p:nvSpPr>
        <p:spPr>
          <a:xfrm>
            <a:off x="6919182" y="2403243"/>
            <a:ext cx="265176" cy="217236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959573" y="1155867"/>
            <a:ext cx="8264337" cy="1247376"/>
            <a:chOff x="1959573" y="1155867"/>
            <a:chExt cx="8264337" cy="1247376"/>
          </a:xfrm>
        </p:grpSpPr>
        <p:sp>
          <p:nvSpPr>
            <p:cNvPr id="22" name="Rectangle 21"/>
            <p:cNvSpPr/>
            <p:nvPr/>
          </p:nvSpPr>
          <p:spPr>
            <a:xfrm>
              <a:off x="5415158" y="1155867"/>
              <a:ext cx="1636612" cy="914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Mature data mining reflects job open to job completion </a:t>
              </a:r>
              <a:endParaRPr lang="en-US" sz="1400" dirty="0"/>
            </a:p>
          </p:txBody>
        </p:sp>
        <p:cxnSp>
          <p:nvCxnSpPr>
            <p:cNvPr id="24" name="Straight Connector 23"/>
            <p:cNvCxnSpPr>
              <a:endCxn id="8" idx="0"/>
            </p:cNvCxnSpPr>
            <p:nvPr/>
          </p:nvCxnSpPr>
          <p:spPr>
            <a:xfrm>
              <a:off x="1964337" y="1613067"/>
              <a:ext cx="0" cy="773047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endCxn id="22" idx="1"/>
            </p:cNvCxnSpPr>
            <p:nvPr/>
          </p:nvCxnSpPr>
          <p:spPr>
            <a:xfrm>
              <a:off x="1959573" y="1613067"/>
              <a:ext cx="3455585" cy="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051770" y="1613067"/>
              <a:ext cx="3172140" cy="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20" idx="0"/>
            </p:cNvCxnSpPr>
            <p:nvPr/>
          </p:nvCxnSpPr>
          <p:spPr>
            <a:xfrm flipH="1">
              <a:off x="10210029" y="1630196"/>
              <a:ext cx="10268" cy="773047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945693" y="4089150"/>
            <a:ext cx="4973490" cy="1417273"/>
            <a:chOff x="1945693" y="4089150"/>
            <a:chExt cx="4973490" cy="1417273"/>
          </a:xfrm>
        </p:grpSpPr>
        <p:grpSp>
          <p:nvGrpSpPr>
            <p:cNvPr id="46" name="Group 45"/>
            <p:cNvGrpSpPr/>
            <p:nvPr/>
          </p:nvGrpSpPr>
          <p:grpSpPr>
            <a:xfrm>
              <a:off x="1945693" y="4089150"/>
              <a:ext cx="4973490" cy="662887"/>
              <a:chOff x="1959573" y="861553"/>
              <a:chExt cx="8264337" cy="768643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 flipV="1">
                <a:off x="1959573" y="864026"/>
                <a:ext cx="2" cy="766170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959573" y="1613067"/>
                <a:ext cx="2772983" cy="17129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7881334" y="1613067"/>
                <a:ext cx="2342576" cy="0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10220298" y="861553"/>
                <a:ext cx="3611" cy="768643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/>
            <p:cNvSpPr/>
            <p:nvPr/>
          </p:nvSpPr>
          <p:spPr>
            <a:xfrm>
              <a:off x="2096925" y="4592023"/>
              <a:ext cx="4695761" cy="914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What NC3 MPI Data is missing:  Hours, Days, Weeks??</a:t>
              </a:r>
              <a:endParaRPr lang="en-US" sz="20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156515" y="4089148"/>
            <a:ext cx="3063782" cy="1150605"/>
            <a:chOff x="7156515" y="4089148"/>
            <a:chExt cx="3063782" cy="1150605"/>
          </a:xfrm>
        </p:grpSpPr>
        <p:grpSp>
          <p:nvGrpSpPr>
            <p:cNvPr id="61" name="Group 60"/>
            <p:cNvGrpSpPr/>
            <p:nvPr/>
          </p:nvGrpSpPr>
          <p:grpSpPr>
            <a:xfrm>
              <a:off x="7156515" y="4089148"/>
              <a:ext cx="3063782" cy="684495"/>
              <a:chOff x="1959573" y="836497"/>
              <a:chExt cx="8264337" cy="793699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 flipV="1">
                <a:off x="1959573" y="836497"/>
                <a:ext cx="0" cy="793699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959573" y="1613067"/>
                <a:ext cx="2706644" cy="0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7881334" y="1613067"/>
                <a:ext cx="2342576" cy="0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endCxn id="10" idx="2"/>
              </p:cNvCxnSpPr>
              <p:nvPr/>
            </p:nvCxnSpPr>
            <p:spPr>
              <a:xfrm flipH="1" flipV="1">
                <a:off x="10196213" y="854190"/>
                <a:ext cx="24085" cy="776006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Rectangle 66"/>
            <p:cNvSpPr/>
            <p:nvPr/>
          </p:nvSpPr>
          <p:spPr>
            <a:xfrm>
              <a:off x="7869319" y="4325353"/>
              <a:ext cx="1636612" cy="914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What NC3 MPI captures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5094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002060"/>
                </a:solidFill>
              </a:rPr>
              <a:t>Fidelity and Expectations</a:t>
            </a:r>
            <a:endParaRPr lang="en-US" sz="2800" i="0" dirty="0">
              <a:solidFill>
                <a:srgbClr val="002060"/>
              </a:solidFill>
            </a:endParaRP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9643260" y="62206"/>
            <a:ext cx="1891552" cy="4302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UNCLASSIFIED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684631" y="6500075"/>
            <a:ext cx="1947862" cy="415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dirty="0"/>
              <a:t>UNCLASSIFIED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787" y="1593669"/>
            <a:ext cx="10059476" cy="458941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361075" y="2745599"/>
            <a:ext cx="871268" cy="2415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274676" y="2555817"/>
            <a:ext cx="3140015" cy="3105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14691" y="2375725"/>
            <a:ext cx="1579278" cy="5386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Insert: </a:t>
            </a:r>
            <a:r>
              <a:rPr lang="en-US" sz="1100" dirty="0" smtClean="0"/>
              <a:t>AN/USQ 225</a:t>
            </a:r>
          </a:p>
          <a:p>
            <a:r>
              <a:rPr lang="en-US" sz="1100" i="1" dirty="0" smtClean="0"/>
              <a:t>Weapons System</a:t>
            </a:r>
            <a:endParaRPr lang="en-US" sz="11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85942" y="2878476"/>
            <a:ext cx="1037463" cy="11079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Use </a:t>
            </a:r>
            <a:r>
              <a:rPr lang="en-US" sz="1100" dirty="0"/>
              <a:t>S</a:t>
            </a:r>
            <a:r>
              <a:rPr lang="en-US" sz="1100" dirty="0" smtClean="0"/>
              <a:t>pecific CS</a:t>
            </a:r>
          </a:p>
          <a:p>
            <a:r>
              <a:rPr lang="en-US" sz="1100" dirty="0" smtClean="0"/>
              <a:t>- AN/ASC-48</a:t>
            </a:r>
          </a:p>
          <a:p>
            <a:r>
              <a:rPr lang="en-US" sz="1100" dirty="0" smtClean="0"/>
              <a:t>- ASC-50V1</a:t>
            </a:r>
          </a:p>
          <a:p>
            <a:r>
              <a:rPr lang="en-US" sz="1100" dirty="0" smtClean="0"/>
              <a:t>- AN/ASC-47</a:t>
            </a:r>
          </a:p>
          <a:p>
            <a:r>
              <a:rPr lang="en-US" sz="1100" dirty="0" smtClean="0"/>
              <a:t>- AN/ASC-49</a:t>
            </a:r>
          </a:p>
          <a:p>
            <a:r>
              <a:rPr lang="en-US" sz="1100" dirty="0" smtClean="0"/>
              <a:t>- AN/ASC-46-</a:t>
            </a:r>
            <a:endParaRPr lang="en-US" sz="11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123405" y="3421984"/>
            <a:ext cx="12912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14691" y="3421984"/>
            <a:ext cx="2744662" cy="5386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Enable</a:t>
            </a:r>
            <a:r>
              <a:rPr lang="en-US" dirty="0" smtClean="0"/>
              <a:t> </a:t>
            </a:r>
            <a:r>
              <a:rPr lang="en-US" sz="1100" dirty="0" smtClean="0"/>
              <a:t>the user to select between each </a:t>
            </a:r>
          </a:p>
          <a:p>
            <a:r>
              <a:rPr lang="en-US" sz="1100" dirty="0" smtClean="0"/>
              <a:t>Individual sub system within NC3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2798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002060"/>
                </a:solidFill>
              </a:rPr>
              <a:t>Fidelity and Expectations</a:t>
            </a:r>
            <a:endParaRPr lang="en-US" sz="2800" i="0" dirty="0">
              <a:solidFill>
                <a:srgbClr val="002060"/>
              </a:solidFill>
            </a:endParaRP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9643260" y="62206"/>
            <a:ext cx="1891552" cy="4302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UNCLASSIFIED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684631" y="6500075"/>
            <a:ext cx="1947862" cy="415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dirty="0"/>
              <a:t>UNCLASSIFIED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788" y="1611086"/>
            <a:ext cx="10076892" cy="45545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83699" y="3098201"/>
            <a:ext cx="3191268" cy="1046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Install</a:t>
            </a:r>
            <a:r>
              <a:rPr lang="en-US" dirty="0" smtClean="0"/>
              <a:t> </a:t>
            </a:r>
            <a:r>
              <a:rPr lang="en-US" sz="1100" dirty="0" smtClean="0"/>
              <a:t>options for the user to select the time </a:t>
            </a:r>
          </a:p>
          <a:p>
            <a:r>
              <a:rPr lang="en-US" sz="1100" dirty="0" smtClean="0"/>
              <a:t>each discrepancy was created, to time it is closed out. </a:t>
            </a:r>
          </a:p>
          <a:p>
            <a:r>
              <a:rPr lang="en-US" sz="1100" dirty="0" smtClean="0"/>
              <a:t>Then calculate that time into each performance indicator.</a:t>
            </a:r>
            <a:endParaRPr lang="en-US" dirty="0"/>
          </a:p>
        </p:txBody>
      </p:sp>
      <p:cxnSp>
        <p:nvCxnSpPr>
          <p:cNvPr id="7" name="Straight Connector 6"/>
          <p:cNvCxnSpPr>
            <a:endCxn id="6" idx="1"/>
          </p:cNvCxnSpPr>
          <p:nvPr/>
        </p:nvCxnSpPr>
        <p:spPr>
          <a:xfrm flipV="1">
            <a:off x="4800600" y="3621421"/>
            <a:ext cx="1283099" cy="5232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48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2060"/>
                </a:solidFill>
              </a:rPr>
              <a:t>Fidelity and Expectations</a:t>
            </a:r>
            <a:endParaRPr lang="en-US" sz="2800" i="0" dirty="0">
              <a:solidFill>
                <a:srgbClr val="002060"/>
              </a:solidFill>
            </a:endParaRP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9643260" y="62206"/>
            <a:ext cx="1891552" cy="4302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UNCLASSIFIED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684631" y="6500075"/>
            <a:ext cx="1947862" cy="415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dirty="0"/>
              <a:t>UNCLASSIFIED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08" y="1592493"/>
            <a:ext cx="10017303" cy="39494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9608" y="5541929"/>
            <a:ext cx="10017304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down time is based on time spent to perform maintenance </a:t>
            </a:r>
            <a:r>
              <a:rPr lang="en-US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i.e. 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“Wrench Time” and not total amount of down time for the system until FMC</a:t>
            </a:r>
          </a:p>
        </p:txBody>
      </p:sp>
    </p:spTree>
    <p:extLst>
      <p:ext uri="{BB962C8B-B14F-4D97-AF65-F5344CB8AC3E}">
        <p14:creationId xmlns:p14="http://schemas.microsoft.com/office/powerpoint/2010/main" val="289089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2060"/>
                </a:solidFill>
              </a:rPr>
              <a:t>Fidelity and Expectations</a:t>
            </a:r>
            <a:endParaRPr lang="en-US" sz="2800" i="0" dirty="0">
              <a:solidFill>
                <a:srgbClr val="002060"/>
              </a:solidFill>
            </a:endParaRP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9643260" y="62206"/>
            <a:ext cx="1891552" cy="4302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UNCLASSIFIED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684631" y="6500075"/>
            <a:ext cx="1947862" cy="415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dirty="0"/>
              <a:t>UNCLASSIFIED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787" y="1592494"/>
            <a:ext cx="10028654" cy="391553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720140" y="2943168"/>
            <a:ext cx="627017" cy="2090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78787" y="5508029"/>
            <a:ext cx="10028654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view shows a percentage calculated for each driver. Currently viewed shows entire airframe not NC3 percentages</a:t>
            </a:r>
          </a:p>
        </p:txBody>
      </p:sp>
    </p:spTree>
    <p:extLst>
      <p:ext uri="{BB962C8B-B14F-4D97-AF65-F5344CB8AC3E}">
        <p14:creationId xmlns:p14="http://schemas.microsoft.com/office/powerpoint/2010/main" val="87913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2060"/>
                </a:solidFill>
              </a:rPr>
              <a:t>Fidelity and Expectations</a:t>
            </a:r>
            <a:endParaRPr lang="en-US" sz="2800" i="0" dirty="0">
              <a:solidFill>
                <a:srgbClr val="002060"/>
              </a:solidFill>
            </a:endParaRP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9643260" y="62206"/>
            <a:ext cx="1891552" cy="4302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UNCLASSIFIED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684631" y="6500075"/>
            <a:ext cx="1947862" cy="415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dirty="0"/>
              <a:t>UNCLASSIFIED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570" y="1619793"/>
            <a:ext cx="10058401" cy="393393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497875" y="4121577"/>
            <a:ext cx="796834" cy="2481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88570" y="5553729"/>
            <a:ext cx="10058401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selecting each driver the next option allows you to drill down to how each tail number rates within the entire system CE’s</a:t>
            </a:r>
          </a:p>
        </p:txBody>
      </p:sp>
    </p:spTree>
    <p:extLst>
      <p:ext uri="{BB962C8B-B14F-4D97-AF65-F5344CB8AC3E}">
        <p14:creationId xmlns:p14="http://schemas.microsoft.com/office/powerpoint/2010/main" val="12920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Fidelity and Expectations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259C0DEB-9157-418E-836E-12C3BDE029AB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9643260" y="62206"/>
            <a:ext cx="1891552" cy="4302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UNCLASSIFIED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684631" y="6500075"/>
            <a:ext cx="1947862" cy="415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dirty="0"/>
              <a:t>UNCLASSIFIED</a:t>
            </a: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963" y="1609922"/>
            <a:ext cx="9981591" cy="41029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Oval 9"/>
          <p:cNvSpPr/>
          <p:nvPr/>
        </p:nvSpPr>
        <p:spPr>
          <a:xfrm>
            <a:off x="4552122" y="1679713"/>
            <a:ext cx="914399" cy="2767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6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Fidelity and Expectations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259C0DEB-9157-418E-836E-12C3BDE029AB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9643260" y="62206"/>
            <a:ext cx="1891552" cy="4302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UNCLASSIFIED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684631" y="6500075"/>
            <a:ext cx="1947862" cy="415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dirty="0"/>
              <a:t>UNCLASSIFIED</a:t>
            </a:r>
          </a:p>
        </p:txBody>
      </p:sp>
      <p:pic>
        <p:nvPicPr>
          <p:cNvPr id="9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862" y="1602377"/>
            <a:ext cx="10058401" cy="45723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0033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ider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idertheme" id="{096E16C8-168A-46DC-BFED-A687E604F18F}" vid="{4893737B-AEAD-402C-A215-40105D8B73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CA937C18661340B9BF42E1E736A177" ma:contentTypeVersion="0" ma:contentTypeDescription="Create a new document." ma:contentTypeScope="" ma:versionID="7ea8e3d316e13a6d6eb681891f960ae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e97a6f37767e4c84f18c2cfb95bf7a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30324F-00D7-4F55-B356-F602C924C7C4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2e5123d1-a5c6-421b-9d56-e0c334597f2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a09204f7-755c-4428-92ed-42eed5b1f71a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95AEA0A-1BDE-4A47-8565-4C342FAD26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05390A-6760-48CC-BAD9-464CD6E5AEBC}"/>
</file>

<file path=docProps/app.xml><?xml version="1.0" encoding="utf-8"?>
<Properties xmlns="http://schemas.openxmlformats.org/officeDocument/2006/extended-properties" xmlns:vt="http://schemas.openxmlformats.org/officeDocument/2006/docPropsVTypes">
  <Template>glidertheme</Template>
  <TotalTime>3548</TotalTime>
  <Words>485</Words>
  <Application>Microsoft Office PowerPoint</Application>
  <PresentationFormat>Widescreen</PresentationFormat>
  <Paragraphs>76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Schoolbook</vt:lpstr>
      <vt:lpstr>Times New Roman</vt:lpstr>
      <vt:lpstr>Wingdings</vt:lpstr>
      <vt:lpstr>glidertheme</vt:lpstr>
      <vt:lpstr>Change Request (CR) 10361:  Data Maturation in current environment</vt:lpstr>
      <vt:lpstr>Life Cycle of a NC3 Job control Number</vt:lpstr>
      <vt:lpstr>Fidelity and Expectations</vt:lpstr>
      <vt:lpstr>Fidelity and Expectations</vt:lpstr>
      <vt:lpstr>Fidelity and Expectations</vt:lpstr>
      <vt:lpstr>Fidelity and Expectations</vt:lpstr>
      <vt:lpstr>Fidelity and Expectations</vt:lpstr>
      <vt:lpstr>Fidelity and Expectations</vt:lpstr>
      <vt:lpstr>Fidelity and Expectations</vt:lpstr>
      <vt:lpstr>Key Takeaways</vt:lpstr>
    </vt:vector>
  </TitlesOfParts>
  <Company>U.S. Air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Glider Template Tatle Slide</dc:title>
  <dc:creator>BESHEA, AARON L GS-09 USAF AFGSC AFGSC/DSV</dc:creator>
  <cp:lastModifiedBy>WILSON, JONATHAN L GS-12 USAF AFGSC AFNC3C/NCCN</cp:lastModifiedBy>
  <cp:revision>192</cp:revision>
  <dcterms:created xsi:type="dcterms:W3CDTF">2019-11-15T16:24:02Z</dcterms:created>
  <dcterms:modified xsi:type="dcterms:W3CDTF">2020-11-16T13:40:41Z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0x0101002CCA937C18661340B9BF42E1E736A177</vt:lpwstr>
  </property>
  <property fmtid="{D5CDD505-2E9C-101B-9397-08002B2CF9AE}" pid="4" name="Order">
    <vt:r8>2500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