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6" r:id="rId5"/>
  </p:sldMasterIdLst>
  <p:notesMasterIdLst>
    <p:notesMasterId r:id="rId14"/>
  </p:notesMasterIdLst>
  <p:sldIdLst>
    <p:sldId id="452" r:id="rId6"/>
    <p:sldId id="453" r:id="rId7"/>
    <p:sldId id="454" r:id="rId8"/>
    <p:sldId id="455" r:id="rId9"/>
    <p:sldId id="456" r:id="rId10"/>
    <p:sldId id="460" r:id="rId11"/>
    <p:sldId id="459" r:id="rId12"/>
    <p:sldId id="461" r:id="rId1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ERNAS, SHAUN M GS-11 USAF AFGSC A6/A6CN" initials="PSMGUAA" lastIdx="1" clrIdx="0">
    <p:extLst>
      <p:ext uri="{19B8F6BF-5375-455C-9EA6-DF929625EA0E}">
        <p15:presenceInfo xmlns:p15="http://schemas.microsoft.com/office/powerpoint/2012/main" userId="PIERNAS, SHAUN M GS-11 USAF AFGSC A6/A6C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151C77"/>
    <a:srgbClr val="F2D5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89123" autoAdjust="0"/>
  </p:normalViewPr>
  <p:slideViewPr>
    <p:cSldViewPr>
      <p:cViewPr varScale="1">
        <p:scale>
          <a:sx n="102" d="100"/>
          <a:sy n="102" d="100"/>
        </p:scale>
        <p:origin x="1692" y="102"/>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2" tIns="46586" rIns="93172" bIns="46586" rtlCol="0"/>
          <a:lstStyle>
            <a:lvl1pPr algn="r">
              <a:defRPr sz="1300"/>
            </a:lvl1pPr>
          </a:lstStyle>
          <a:p>
            <a:fld id="{6DABF9D8-8E45-4F05-8029-99D732078DD4}" type="datetimeFigureOut">
              <a:rPr lang="en-US" smtClean="0"/>
              <a:pPr/>
              <a:t>10/24/2018</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2" tIns="46586" rIns="93172" bIns="46586"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2" tIns="46586" rIns="93172" bIns="4658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6" rIns="93172" bIns="46586" rtlCol="0" anchor="b"/>
          <a:lstStyle>
            <a:lvl1pPr algn="l">
              <a:defRPr sz="13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6" rIns="93172" bIns="46586" rtlCol="0" anchor="b"/>
          <a:lstStyle>
            <a:lvl1pPr algn="r">
              <a:defRPr sz="1300"/>
            </a:lvl1pPr>
          </a:lstStyle>
          <a:p>
            <a:fld id="{10D32803-F522-42AB-92B5-F1CBE998E9B0}" type="slidenum">
              <a:rPr lang="en-US" smtClean="0"/>
              <a:pPr/>
              <a:t>‹#›</a:t>
            </a:fld>
            <a:endParaRPr lang="en-US"/>
          </a:p>
        </p:txBody>
      </p:sp>
    </p:spTree>
    <p:extLst>
      <p:ext uri="{BB962C8B-B14F-4D97-AF65-F5344CB8AC3E}">
        <p14:creationId xmlns:p14="http://schemas.microsoft.com/office/powerpoint/2010/main" val="159827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A75071E5-11F2-4A14-A89E-322B6453789B}" type="slidenum">
              <a:rPr lang="en-US" smtClean="0">
                <a:solidFill>
                  <a:srgbClr val="000000"/>
                </a:solidFill>
              </a:rPr>
              <a:pPr/>
              <a:t>1</a:t>
            </a:fld>
            <a:endParaRPr lang="en-US" dirty="0" smtClean="0">
              <a:solidFill>
                <a:srgbClr val="000000"/>
              </a:solidFill>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r>
              <a:rPr lang="en-US" dirty="0" smtClean="0"/>
              <a:t>Good</a:t>
            </a:r>
            <a:r>
              <a:rPr lang="en-US" baseline="0" dirty="0" smtClean="0"/>
              <a:t> </a:t>
            </a:r>
            <a:r>
              <a:rPr lang="en-US" dirty="0" smtClean="0"/>
              <a:t>Morning General,</a:t>
            </a:r>
          </a:p>
          <a:p>
            <a:r>
              <a:rPr lang="en-US" dirty="0" smtClean="0"/>
              <a:t>Welcome</a:t>
            </a:r>
            <a:r>
              <a:rPr lang="en-US" baseline="0" dirty="0" smtClean="0"/>
              <a:t> to the</a:t>
            </a:r>
            <a:r>
              <a:rPr lang="en-US" dirty="0" smtClean="0"/>
              <a:t> NC3 Mission Performance Briefing for September</a:t>
            </a:r>
            <a:r>
              <a:rPr lang="en-US" baseline="0" dirty="0" smtClean="0"/>
              <a:t> 2018</a:t>
            </a:r>
            <a:r>
              <a:rPr lang="en-US" dirty="0" smtClean="0"/>
              <a:t>.</a:t>
            </a:r>
          </a:p>
          <a:p>
            <a:endParaRPr lang="en-US" dirty="0"/>
          </a:p>
        </p:txBody>
      </p:sp>
    </p:spTree>
    <p:extLst>
      <p:ext uri="{BB962C8B-B14F-4D97-AF65-F5344CB8AC3E}">
        <p14:creationId xmlns:p14="http://schemas.microsoft.com/office/powerpoint/2010/main" val="1365384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81390">
              <a:defRPr/>
            </a:pPr>
            <a:r>
              <a:rPr lang="en-US" dirty="0" smtClean="0"/>
              <a:t>Sir, the NC3 Dashboard depicts the AF NC3 WS (AN/USQ-225)</a:t>
            </a:r>
            <a:r>
              <a:rPr lang="en-US" baseline="0" dirty="0" smtClean="0"/>
              <a:t> Configuration Elements (CE’s).  The CE’s with check marks/highlighted will be briefed, the CE’s not checked for this iteration and will become available as data mining matures.  The NC3 MPI is structured to show performance indicators of NC3 Systems that reside within/on the CE’s.  This iteration of the NC3 MPI Brief will capture the Airborne PCC (E-4B) CE, </a:t>
            </a:r>
          </a:p>
          <a:p>
            <a:pPr defTabSz="881390">
              <a:defRPr/>
            </a:pPr>
            <a:r>
              <a:rPr lang="en-US" baseline="0" dirty="0" smtClean="0"/>
              <a:t>B-52H CE, B-2 CE, DCA CE and the ICBM CE.</a:t>
            </a:r>
          </a:p>
          <a:p>
            <a:endParaRPr lang="en-US" baseline="0" dirty="0" smtClean="0"/>
          </a:p>
          <a:p>
            <a:r>
              <a:rPr lang="en-US" dirty="0"/>
              <a:t>1.  In this brief we will be addressing constituent systems for each Configuration Element as; GREEN meaning the system has met all standards OR if the system has not met ONLY one standard within the lagging and/or leading indicators, and RED meaning the system did not meet two or more standards within the lagging and/or leading indicators.</a:t>
            </a:r>
          </a:p>
          <a:p>
            <a:r>
              <a:rPr lang="en-US" dirty="0"/>
              <a:t>2.  For slide justification purposes, the "Red" indicated systems will be explained further with an issue slide.  Those issue slides will be accompanied by that specific systems’ lagging and leading indicator charts themselves.  </a:t>
            </a:r>
            <a:endParaRPr lang="en-US" baseline="0" dirty="0" smtClean="0"/>
          </a:p>
        </p:txBody>
      </p:sp>
      <p:sp>
        <p:nvSpPr>
          <p:cNvPr id="4" name="Slide Number Placeholder 3"/>
          <p:cNvSpPr>
            <a:spLocks noGrp="1"/>
          </p:cNvSpPr>
          <p:nvPr>
            <p:ph type="sldNum" sz="quarter" idx="10"/>
          </p:nvPr>
        </p:nvSpPr>
        <p:spPr/>
        <p:txBody>
          <a:bodyPr/>
          <a:lstStyle/>
          <a:p>
            <a:pPr>
              <a:defRPr/>
            </a:pPr>
            <a:fld id="{FA1F2ABB-2A0B-4768-ABE1-999BF099F4F5}" type="slidenum">
              <a:rPr lang="en-US" smtClean="0">
                <a:solidFill>
                  <a:srgbClr val="000000"/>
                </a:solidFill>
              </a:rPr>
              <a:pPr>
                <a:defRPr/>
              </a:pPr>
              <a:t>2</a:t>
            </a:fld>
            <a:endParaRPr lang="en-US" dirty="0">
              <a:solidFill>
                <a:srgbClr val="000000"/>
              </a:solidFill>
            </a:endParaRPr>
          </a:p>
        </p:txBody>
      </p:sp>
    </p:spTree>
    <p:extLst>
      <p:ext uri="{BB962C8B-B14F-4D97-AF65-F5344CB8AC3E}">
        <p14:creationId xmlns:p14="http://schemas.microsoft.com/office/powerpoint/2010/main" val="1596174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1" u="sng" kern="1200" dirty="0" smtClean="0">
                <a:solidFill>
                  <a:schemeClr val="tx1"/>
                </a:solidFill>
                <a:effectLst/>
                <a:latin typeface="+mn-lt"/>
                <a:ea typeface="+mn-ea"/>
                <a:cs typeface="+mn-cs"/>
              </a:rPr>
              <a:t>AIRBORNE CC (E-4B) NC3 Availability Chart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Good morning General, I am Mr. Wade Hall from the NC3 Center and I will be briefing the Airborne PCC (E-4B) Configuration Element (CE) Maintenance Performance Indicators.</a:t>
            </a:r>
          </a:p>
          <a:p>
            <a:r>
              <a:rPr lang="en-US" sz="1200" b="1" u="sng" kern="1200" dirty="0" smtClean="0">
                <a:solidFill>
                  <a:schemeClr val="tx1"/>
                </a:solidFill>
                <a:effectLst/>
                <a:latin typeface="+mn-lt"/>
                <a:ea typeface="+mn-ea"/>
                <a:cs typeface="+mn-cs"/>
              </a:rPr>
              <a:t>Scoreboard Indicators</a:t>
            </a:r>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combined Airborne (E-4B) PCC CE Mission Capability rate takes into account the USC-42, USC-28, SECN, NPES, MPS, FDMA, ASC-24, ARR-88 (MMRT) ARC-210, ARC-208, ARC-190, ARC-183 (DTWA) and ARC-171 individual systems.</a:t>
            </a:r>
          </a:p>
          <a:p>
            <a:r>
              <a:rPr lang="en-US" sz="1200" kern="1200" dirty="0" smtClean="0">
                <a:solidFill>
                  <a:schemeClr val="tx1"/>
                </a:solidFill>
                <a:effectLst/>
                <a:latin typeface="+mn-lt"/>
                <a:ea typeface="+mn-ea"/>
                <a:cs typeface="+mn-cs"/>
              </a:rPr>
              <a:t>The overall E-4B Configuration Element met 5 of 5 reported maintenance indicators.  All standards were established by importing 24 months </a:t>
            </a:r>
          </a:p>
          <a:p>
            <a:r>
              <a:rPr lang="en-US" sz="1200" kern="1200" dirty="0" smtClean="0">
                <a:solidFill>
                  <a:schemeClr val="tx1"/>
                </a:solidFill>
                <a:effectLst/>
                <a:latin typeface="+mn-lt"/>
                <a:ea typeface="+mn-ea"/>
                <a:cs typeface="+mn-cs"/>
              </a:rPr>
              <a:t>of data into a standards development workbook, first up is the Mission Capability (MC) rate.</a:t>
            </a:r>
          </a:p>
          <a:p>
            <a:endParaRPr lang="en-US" sz="1200" b="1" u="sng" kern="1200" dirty="0" smtClean="0">
              <a:solidFill>
                <a:schemeClr val="tx1"/>
              </a:solidFill>
              <a:effectLst/>
              <a:latin typeface="+mn-lt"/>
              <a:ea typeface="+mn-ea"/>
              <a:cs typeface="+mn-cs"/>
            </a:endParaRPr>
          </a:p>
          <a:p>
            <a:r>
              <a:rPr lang="en-US" sz="1200" b="1" u="sng" kern="1200" dirty="0" smtClean="0">
                <a:solidFill>
                  <a:schemeClr val="tx1"/>
                </a:solidFill>
                <a:effectLst/>
                <a:latin typeface="+mn-lt"/>
                <a:ea typeface="+mn-ea"/>
                <a:cs typeface="+mn-cs"/>
              </a:rPr>
              <a:t>MC Rate :</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MC rate is a percentage that is either Fully Mission Capable (FMC) or Non-Mission Capable (NMC). This rate is driven by the Total Non-Mission Capable for Maintenance, or TM rate and Total Non-Mission Capable for Supply, or TS rate. </a:t>
            </a:r>
          </a:p>
          <a:p>
            <a:r>
              <a:rPr lang="en-US" sz="1200" kern="1200" dirty="0" smtClean="0">
                <a:solidFill>
                  <a:schemeClr val="tx1"/>
                </a:solidFill>
                <a:effectLst/>
                <a:latin typeface="+mn-lt"/>
                <a:ea typeface="+mn-ea"/>
                <a:cs typeface="+mn-cs"/>
              </a:rPr>
              <a:t>STD: </a:t>
            </a:r>
            <a:r>
              <a:rPr lang="en-US" sz="1200" b="1" kern="1200" dirty="0" smtClean="0">
                <a:solidFill>
                  <a:schemeClr val="tx1"/>
                </a:solidFill>
                <a:effectLst/>
                <a:latin typeface="+mn-lt"/>
                <a:ea typeface="+mn-ea"/>
                <a:cs typeface="+mn-cs"/>
              </a:rPr>
              <a:t>≥ 99.30%   </a:t>
            </a:r>
            <a:r>
              <a:rPr lang="en-US" sz="1200" kern="1200" dirty="0" smtClean="0">
                <a:solidFill>
                  <a:schemeClr val="tx1"/>
                </a:solidFill>
                <a:effectLst/>
                <a:latin typeface="+mn-lt"/>
                <a:ea typeface="+mn-ea"/>
                <a:cs typeface="+mn-cs"/>
              </a:rPr>
              <a:t>Achieved: </a:t>
            </a:r>
            <a:r>
              <a:rPr lang="en-US" sz="1200" b="1" kern="1200" dirty="0" smtClean="0">
                <a:solidFill>
                  <a:schemeClr val="tx1"/>
                </a:solidFill>
                <a:effectLst/>
                <a:latin typeface="+mn-lt"/>
                <a:ea typeface="+mn-ea"/>
                <a:cs typeface="+mn-cs"/>
              </a:rPr>
              <a:t>99.90% </a:t>
            </a:r>
            <a:r>
              <a:rPr lang="en-US" sz="1200" kern="1200" dirty="0" smtClean="0">
                <a:solidFill>
                  <a:schemeClr val="tx1"/>
                </a:solidFill>
                <a:effectLst/>
                <a:latin typeface="+mn-lt"/>
                <a:ea typeface="+mn-ea"/>
                <a:cs typeface="+mn-cs"/>
              </a:rPr>
              <a:t>as an YTD average and a </a:t>
            </a:r>
            <a:r>
              <a:rPr lang="en-US" sz="1200" b="1" kern="1200" dirty="0" smtClean="0">
                <a:solidFill>
                  <a:schemeClr val="tx1"/>
                </a:solidFill>
                <a:effectLst/>
                <a:latin typeface="+mn-lt"/>
                <a:ea typeface="+mn-ea"/>
                <a:cs typeface="+mn-cs"/>
              </a:rPr>
              <a:t>99.90% </a:t>
            </a:r>
            <a:r>
              <a:rPr lang="en-US" sz="1200" kern="1200" dirty="0" smtClean="0">
                <a:solidFill>
                  <a:schemeClr val="tx1"/>
                </a:solidFill>
                <a:effectLst/>
                <a:latin typeface="+mn-lt"/>
                <a:ea typeface="+mn-ea"/>
                <a:cs typeface="+mn-cs"/>
              </a:rPr>
              <a:t>QTD average</a:t>
            </a:r>
            <a:r>
              <a:rPr lang="en-US" sz="1200" b="1"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b="1" u="sng" kern="1200" dirty="0" smtClean="0">
                <a:solidFill>
                  <a:schemeClr val="tx1"/>
                </a:solidFill>
                <a:effectLst/>
                <a:latin typeface="+mn-lt"/>
                <a:ea typeface="+mn-ea"/>
                <a:cs typeface="+mn-cs"/>
              </a:rPr>
              <a:t>TM Rate:</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TM rate is a percentage of possessed or reported units unable to meet primary assigned missions for Fully Mission Capable for Maintenance (FMCM)+ Non-Mission Capable for Both (NMCB) divided by Possession Hours (POSS HRS).</a:t>
            </a:r>
          </a:p>
          <a:p>
            <a:r>
              <a:rPr lang="en-US" sz="1200" kern="1200" dirty="0" smtClean="0">
                <a:solidFill>
                  <a:schemeClr val="tx1"/>
                </a:solidFill>
                <a:effectLst/>
                <a:latin typeface="+mn-lt"/>
                <a:ea typeface="+mn-ea"/>
                <a:cs typeface="+mn-cs"/>
              </a:rPr>
              <a:t>STD: </a:t>
            </a:r>
            <a:r>
              <a:rPr lang="en-US" sz="1200" b="1" kern="1200" dirty="0" smtClean="0">
                <a:solidFill>
                  <a:schemeClr val="tx1"/>
                </a:solidFill>
                <a:effectLst/>
                <a:latin typeface="+mn-lt"/>
                <a:ea typeface="+mn-ea"/>
                <a:cs typeface="+mn-cs"/>
              </a:rPr>
              <a:t>≤ 3.80%   </a:t>
            </a:r>
            <a:r>
              <a:rPr lang="en-US" sz="1200" kern="1200" dirty="0" smtClean="0">
                <a:solidFill>
                  <a:schemeClr val="tx1"/>
                </a:solidFill>
                <a:effectLst/>
                <a:latin typeface="+mn-lt"/>
                <a:ea typeface="+mn-ea"/>
                <a:cs typeface="+mn-cs"/>
              </a:rPr>
              <a:t>Achieved: </a:t>
            </a:r>
            <a:r>
              <a:rPr lang="en-US" sz="1200" b="1" kern="1200" dirty="0" smtClean="0">
                <a:solidFill>
                  <a:schemeClr val="tx1"/>
                </a:solidFill>
                <a:effectLst/>
                <a:latin typeface="+mn-lt"/>
                <a:ea typeface="+mn-ea"/>
                <a:cs typeface="+mn-cs"/>
              </a:rPr>
              <a:t>1.29% </a:t>
            </a:r>
            <a:r>
              <a:rPr lang="en-US" sz="1200" kern="1200" dirty="0" smtClean="0">
                <a:solidFill>
                  <a:schemeClr val="tx1"/>
                </a:solidFill>
                <a:effectLst/>
                <a:latin typeface="+mn-lt"/>
                <a:ea typeface="+mn-ea"/>
                <a:cs typeface="+mn-cs"/>
              </a:rPr>
              <a:t>as an YTD average and a </a:t>
            </a:r>
            <a:r>
              <a:rPr lang="en-US" sz="1200" b="1" kern="1200" dirty="0" smtClean="0">
                <a:solidFill>
                  <a:schemeClr val="tx1"/>
                </a:solidFill>
                <a:effectLst/>
                <a:latin typeface="+mn-lt"/>
                <a:ea typeface="+mn-ea"/>
                <a:cs typeface="+mn-cs"/>
              </a:rPr>
              <a:t>1.30% </a:t>
            </a:r>
            <a:r>
              <a:rPr lang="en-US" sz="1200" kern="1200" dirty="0" smtClean="0">
                <a:solidFill>
                  <a:schemeClr val="tx1"/>
                </a:solidFill>
                <a:effectLst/>
                <a:latin typeface="+mn-lt"/>
                <a:ea typeface="+mn-ea"/>
                <a:cs typeface="+mn-cs"/>
              </a:rPr>
              <a:t>QTD average</a:t>
            </a:r>
            <a:r>
              <a:rPr lang="en-US" sz="1200" b="1"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b="1" u="sng" kern="1200" dirty="0" smtClean="0">
                <a:solidFill>
                  <a:schemeClr val="tx1"/>
                </a:solidFill>
                <a:effectLst/>
                <a:latin typeface="+mn-lt"/>
                <a:ea typeface="+mn-ea"/>
                <a:cs typeface="+mn-cs"/>
              </a:rPr>
              <a:t>TS Rate: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TS Rate is a percentage of possessed or reported units unable to meet primary assigned missions for supply reasons Non-Mission Capable for Supply (NMCS) plus Non- Mission Capable for Both (NMCB) divided by Possession Hours (POSS HRS). </a:t>
            </a:r>
          </a:p>
          <a:p>
            <a:r>
              <a:rPr lang="en-US" sz="1200" kern="1200" dirty="0" smtClean="0">
                <a:solidFill>
                  <a:schemeClr val="tx1"/>
                </a:solidFill>
                <a:effectLst/>
                <a:latin typeface="+mn-lt"/>
                <a:ea typeface="+mn-ea"/>
                <a:cs typeface="+mn-cs"/>
              </a:rPr>
              <a:t>STD: </a:t>
            </a:r>
            <a:r>
              <a:rPr lang="en-US" sz="1200" b="1" kern="1200" dirty="0" smtClean="0">
                <a:solidFill>
                  <a:schemeClr val="tx1"/>
                </a:solidFill>
                <a:effectLst/>
                <a:latin typeface="+mn-lt"/>
                <a:ea typeface="+mn-ea"/>
                <a:cs typeface="+mn-cs"/>
              </a:rPr>
              <a:t>≤ 5.50%   </a:t>
            </a:r>
            <a:r>
              <a:rPr lang="en-US" sz="1200" kern="1200" dirty="0" smtClean="0">
                <a:solidFill>
                  <a:schemeClr val="tx1"/>
                </a:solidFill>
                <a:effectLst/>
                <a:latin typeface="+mn-lt"/>
                <a:ea typeface="+mn-ea"/>
                <a:cs typeface="+mn-cs"/>
              </a:rPr>
              <a:t>Achieved: </a:t>
            </a:r>
            <a:r>
              <a:rPr lang="en-US" sz="1200" b="1" kern="1200" dirty="0" smtClean="0">
                <a:solidFill>
                  <a:schemeClr val="tx1"/>
                </a:solidFill>
                <a:effectLst/>
                <a:latin typeface="+mn-lt"/>
                <a:ea typeface="+mn-ea"/>
                <a:cs typeface="+mn-cs"/>
              </a:rPr>
              <a:t>0% </a:t>
            </a:r>
            <a:r>
              <a:rPr lang="en-US" sz="1200" kern="1200" dirty="0" smtClean="0">
                <a:solidFill>
                  <a:schemeClr val="tx1"/>
                </a:solidFill>
                <a:effectLst/>
                <a:latin typeface="+mn-lt"/>
                <a:ea typeface="+mn-ea"/>
                <a:cs typeface="+mn-cs"/>
              </a:rPr>
              <a:t>as an YTD average and a </a:t>
            </a:r>
            <a:r>
              <a:rPr lang="en-US" sz="1200" b="1" kern="1200" dirty="0" smtClean="0">
                <a:solidFill>
                  <a:schemeClr val="tx1"/>
                </a:solidFill>
                <a:effectLst/>
                <a:latin typeface="+mn-lt"/>
                <a:ea typeface="+mn-ea"/>
                <a:cs typeface="+mn-cs"/>
              </a:rPr>
              <a:t>0% </a:t>
            </a:r>
            <a:r>
              <a:rPr lang="en-US" sz="1200" kern="1200" dirty="0" smtClean="0">
                <a:solidFill>
                  <a:schemeClr val="tx1"/>
                </a:solidFill>
                <a:effectLst/>
                <a:latin typeface="+mn-lt"/>
                <a:ea typeface="+mn-ea"/>
                <a:cs typeface="+mn-cs"/>
              </a:rPr>
              <a:t>QTD average</a:t>
            </a:r>
            <a:r>
              <a:rPr lang="en-US" sz="1200" b="1"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b="1" u="sng" kern="1200" dirty="0" smtClean="0">
                <a:solidFill>
                  <a:schemeClr val="tx1"/>
                </a:solidFill>
                <a:effectLst/>
                <a:latin typeface="+mn-lt"/>
                <a:ea typeface="+mn-ea"/>
                <a:cs typeface="+mn-cs"/>
              </a:rPr>
              <a:t>Mean Time Between Failures:</a:t>
            </a:r>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Mean Time Between Failures is the Indication in Hours of system performance between malfunction that is Possession Hours divided by the Number of EVENTS.</a:t>
            </a:r>
          </a:p>
          <a:p>
            <a:r>
              <a:rPr lang="en-US" sz="1200" kern="1200" dirty="0" smtClean="0">
                <a:solidFill>
                  <a:schemeClr val="tx1"/>
                </a:solidFill>
                <a:effectLst/>
                <a:latin typeface="+mn-lt"/>
                <a:ea typeface="+mn-ea"/>
                <a:cs typeface="+mn-cs"/>
              </a:rPr>
              <a:t>STD: </a:t>
            </a:r>
            <a:r>
              <a:rPr lang="en-US" sz="1200" b="1" kern="1200" dirty="0" smtClean="0">
                <a:solidFill>
                  <a:schemeClr val="tx1"/>
                </a:solidFill>
                <a:effectLst/>
                <a:latin typeface="+mn-lt"/>
                <a:ea typeface="+mn-ea"/>
                <a:cs typeface="+mn-cs"/>
              </a:rPr>
              <a:t>≥ 424 HRS</a:t>
            </a:r>
            <a:r>
              <a:rPr lang="en-US" sz="1200" kern="1200" dirty="0" smtClean="0">
                <a:solidFill>
                  <a:schemeClr val="tx1"/>
                </a:solidFill>
                <a:effectLst/>
                <a:latin typeface="+mn-lt"/>
                <a:ea typeface="+mn-ea"/>
                <a:cs typeface="+mn-cs"/>
              </a:rPr>
              <a:t>   Achieved: </a:t>
            </a:r>
            <a:r>
              <a:rPr lang="en-US" sz="1200" b="1" kern="1200" dirty="0" smtClean="0">
                <a:solidFill>
                  <a:schemeClr val="tx1"/>
                </a:solidFill>
                <a:effectLst/>
                <a:latin typeface="+mn-lt"/>
                <a:ea typeface="+mn-ea"/>
                <a:cs typeface="+mn-cs"/>
              </a:rPr>
              <a:t>549 HRS</a:t>
            </a:r>
            <a:r>
              <a:rPr lang="en-US" sz="1200" kern="1200" dirty="0" smtClean="0">
                <a:solidFill>
                  <a:schemeClr val="tx1"/>
                </a:solidFill>
                <a:effectLst/>
                <a:latin typeface="+mn-lt"/>
                <a:ea typeface="+mn-ea"/>
                <a:cs typeface="+mn-cs"/>
              </a:rPr>
              <a:t> as an YTD average and </a:t>
            </a:r>
            <a:r>
              <a:rPr lang="en-US" sz="1200" b="1" kern="1200" dirty="0" smtClean="0">
                <a:solidFill>
                  <a:schemeClr val="tx1"/>
                </a:solidFill>
                <a:effectLst/>
                <a:latin typeface="+mn-lt"/>
                <a:ea typeface="+mn-ea"/>
                <a:cs typeface="+mn-cs"/>
              </a:rPr>
              <a:t>544 HRS </a:t>
            </a:r>
            <a:r>
              <a:rPr lang="en-US" sz="1200" kern="1200" dirty="0" smtClean="0">
                <a:solidFill>
                  <a:schemeClr val="tx1"/>
                </a:solidFill>
                <a:effectLst/>
                <a:latin typeface="+mn-lt"/>
                <a:ea typeface="+mn-ea"/>
                <a:cs typeface="+mn-cs"/>
              </a:rPr>
              <a:t>as a QTD average.</a:t>
            </a:r>
          </a:p>
          <a:p>
            <a:r>
              <a:rPr lang="en-US" sz="1200" kern="1200" dirty="0" smtClean="0">
                <a:solidFill>
                  <a:schemeClr val="tx1"/>
                </a:solidFill>
                <a:effectLst/>
                <a:latin typeface="+mn-lt"/>
                <a:ea typeface="+mn-ea"/>
                <a:cs typeface="+mn-cs"/>
              </a:rPr>
              <a:t> </a:t>
            </a:r>
          </a:p>
          <a:p>
            <a:r>
              <a:rPr lang="en-US" sz="1200" b="1" u="sng" kern="1200" dirty="0" smtClean="0">
                <a:solidFill>
                  <a:schemeClr val="tx1"/>
                </a:solidFill>
                <a:effectLst/>
                <a:latin typeface="+mn-lt"/>
                <a:ea typeface="+mn-ea"/>
                <a:cs typeface="+mn-cs"/>
              </a:rPr>
              <a:t>Mean Down Time:</a:t>
            </a:r>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Mean Down Time is the average number of hours to restore functionality that is Non-Mission Capable Maintenance divided by the number of EVENTS.</a:t>
            </a:r>
          </a:p>
          <a:p>
            <a:r>
              <a:rPr lang="en-US" sz="1200" kern="1200" dirty="0" smtClean="0">
                <a:solidFill>
                  <a:schemeClr val="tx1"/>
                </a:solidFill>
                <a:effectLst/>
                <a:latin typeface="+mn-lt"/>
                <a:ea typeface="+mn-ea"/>
                <a:cs typeface="+mn-cs"/>
              </a:rPr>
              <a:t>STD: </a:t>
            </a:r>
            <a:r>
              <a:rPr lang="en-US" sz="1200" b="1" kern="1200" dirty="0" smtClean="0">
                <a:solidFill>
                  <a:schemeClr val="tx1"/>
                </a:solidFill>
                <a:effectLst/>
                <a:latin typeface="+mn-lt"/>
                <a:ea typeface="+mn-ea"/>
                <a:cs typeface="+mn-cs"/>
              </a:rPr>
              <a:t>≤ 64 HRS</a:t>
            </a:r>
            <a:r>
              <a:rPr lang="en-US" sz="1200" kern="1200" dirty="0" smtClean="0">
                <a:solidFill>
                  <a:schemeClr val="tx1"/>
                </a:solidFill>
                <a:effectLst/>
                <a:latin typeface="+mn-lt"/>
                <a:ea typeface="+mn-ea"/>
                <a:cs typeface="+mn-cs"/>
              </a:rPr>
              <a:t>    Achieved: </a:t>
            </a:r>
            <a:r>
              <a:rPr lang="en-US" sz="1200" b="1" kern="1200" dirty="0" smtClean="0">
                <a:solidFill>
                  <a:schemeClr val="tx1"/>
                </a:solidFill>
                <a:effectLst/>
                <a:latin typeface="+mn-lt"/>
                <a:ea typeface="+mn-ea"/>
                <a:cs typeface="+mn-cs"/>
              </a:rPr>
              <a:t>10 HRS</a:t>
            </a:r>
            <a:r>
              <a:rPr lang="en-US" sz="1200" kern="1200" dirty="0" smtClean="0">
                <a:solidFill>
                  <a:schemeClr val="tx1"/>
                </a:solidFill>
                <a:effectLst/>
                <a:latin typeface="+mn-lt"/>
                <a:ea typeface="+mn-ea"/>
                <a:cs typeface="+mn-cs"/>
              </a:rPr>
              <a:t> as an YTD average and </a:t>
            </a:r>
            <a:r>
              <a:rPr lang="en-US" sz="1200" b="1" kern="1200" dirty="0" smtClean="0">
                <a:solidFill>
                  <a:schemeClr val="tx1"/>
                </a:solidFill>
                <a:effectLst/>
                <a:latin typeface="+mn-lt"/>
                <a:ea typeface="+mn-ea"/>
                <a:cs typeface="+mn-cs"/>
              </a:rPr>
              <a:t>9 HRS </a:t>
            </a:r>
            <a:r>
              <a:rPr lang="en-US" sz="1200" kern="1200" dirty="0" smtClean="0">
                <a:solidFill>
                  <a:schemeClr val="tx1"/>
                </a:solidFill>
                <a:effectLst/>
                <a:latin typeface="+mn-lt"/>
                <a:ea typeface="+mn-ea"/>
                <a:cs typeface="+mn-cs"/>
              </a:rPr>
              <a:t>as a QTD average.</a:t>
            </a:r>
          </a:p>
          <a:p>
            <a:pPr marL="0" marR="0">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0D32803-F522-42AB-92B5-F1CBE998E9B0}" type="slidenum">
              <a:rPr lang="en-US" smtClean="0">
                <a:solidFill>
                  <a:srgbClr val="000000"/>
                </a:solidFill>
              </a:rPr>
              <a:pPr/>
              <a:t>3</a:t>
            </a:fld>
            <a:endParaRPr lang="en-US">
              <a:solidFill>
                <a:srgbClr val="000000"/>
              </a:solidFill>
            </a:endParaRPr>
          </a:p>
        </p:txBody>
      </p:sp>
    </p:spTree>
    <p:extLst>
      <p:ext uri="{BB962C8B-B14F-4D97-AF65-F5344CB8AC3E}">
        <p14:creationId xmlns:p14="http://schemas.microsoft.com/office/powerpoint/2010/main" val="1975899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smtClean="0">
                <a:ln>
                  <a:noFill/>
                </a:ln>
                <a:solidFill>
                  <a:prstClr val="black"/>
                </a:solidFill>
                <a:effectLst/>
                <a:uLnTx/>
                <a:uFillTx/>
                <a:latin typeface="+mn-lt"/>
                <a:ea typeface="+mn-ea"/>
                <a:cs typeface="+mn-cs"/>
              </a:rPr>
              <a:t>B-52H NC3 Availability Chart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Arial" charset="0"/>
              <a:ea typeface="+mn-ea"/>
              <a:cs typeface="+mn-cs"/>
            </a:endParaRPr>
          </a:p>
          <a:p>
            <a:r>
              <a:rPr lang="en-US" sz="1200" b="1" u="sng" kern="1200" dirty="0" smtClean="0">
                <a:solidFill>
                  <a:schemeClr val="tx1"/>
                </a:solidFill>
                <a:effectLst/>
                <a:latin typeface="+mn-lt"/>
                <a:ea typeface="+mn-ea"/>
                <a:cs typeface="+mn-cs"/>
              </a:rPr>
              <a:t>Scoreboard Indicators</a:t>
            </a:r>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combined B-52H Mission Capability rate takes into account the ARR-85, ARC-164, ARC-190, ARC-210 and ASC-19 individual systems.</a:t>
            </a:r>
          </a:p>
          <a:p>
            <a:r>
              <a:rPr lang="en-US" sz="1200" kern="1200" dirty="0" smtClean="0">
                <a:solidFill>
                  <a:schemeClr val="tx1"/>
                </a:solidFill>
                <a:effectLst/>
                <a:latin typeface="+mn-lt"/>
                <a:ea typeface="+mn-ea"/>
                <a:cs typeface="+mn-cs"/>
              </a:rPr>
              <a:t>The overall B-52H Configuration Element met 5 of 5 reported maintenance indicators.  All standards were established by importing 24 months </a:t>
            </a:r>
          </a:p>
          <a:p>
            <a:r>
              <a:rPr lang="en-US" sz="1200" kern="1200" dirty="0" smtClean="0">
                <a:solidFill>
                  <a:schemeClr val="tx1"/>
                </a:solidFill>
                <a:effectLst/>
                <a:latin typeface="+mn-lt"/>
                <a:ea typeface="+mn-ea"/>
                <a:cs typeface="+mn-cs"/>
              </a:rPr>
              <a:t>of data into a standards development workbook, first up is the Mission Capability (MC) rate.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sz="1200" b="1" u="sng" kern="1200" dirty="0" smtClean="0">
                <a:solidFill>
                  <a:schemeClr val="tx1"/>
                </a:solidFill>
                <a:effectLst/>
                <a:latin typeface="+mn-lt"/>
                <a:ea typeface="+mn-ea"/>
                <a:cs typeface="+mn-cs"/>
              </a:rPr>
              <a:t>MC Rate :</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MC rate is a percentage that is either Fully Mission Capable (FMC) or Non-Mission Capable (NMC). This rate is driven by the Total Non-Mission Capable for Maintenance, or TM rate and Total Non-Mission Capable for Supply, or TS rate. </a:t>
            </a:r>
          </a:p>
          <a:p>
            <a:r>
              <a:rPr lang="en-US" sz="1200" kern="1200" dirty="0" smtClean="0">
                <a:solidFill>
                  <a:schemeClr val="tx1"/>
                </a:solidFill>
                <a:effectLst/>
                <a:latin typeface="+mn-lt"/>
                <a:ea typeface="+mn-ea"/>
                <a:cs typeface="+mn-cs"/>
              </a:rPr>
              <a:t>STD: </a:t>
            </a:r>
            <a:r>
              <a:rPr lang="en-US" sz="1200" b="1" kern="1200" dirty="0" smtClean="0">
                <a:solidFill>
                  <a:schemeClr val="tx1"/>
                </a:solidFill>
                <a:effectLst/>
                <a:latin typeface="+mn-lt"/>
                <a:ea typeface="+mn-ea"/>
                <a:cs typeface="+mn-cs"/>
              </a:rPr>
              <a:t>≥ 98.70%    </a:t>
            </a:r>
            <a:r>
              <a:rPr lang="en-US" sz="1200" kern="1200" dirty="0" smtClean="0">
                <a:solidFill>
                  <a:schemeClr val="tx1"/>
                </a:solidFill>
                <a:effectLst/>
                <a:latin typeface="+mn-lt"/>
                <a:ea typeface="+mn-ea"/>
                <a:cs typeface="+mn-cs"/>
              </a:rPr>
              <a:t>Achieved: </a:t>
            </a:r>
            <a:r>
              <a:rPr lang="en-US" sz="1200" b="1" kern="1200" dirty="0" smtClean="0">
                <a:solidFill>
                  <a:schemeClr val="tx1"/>
                </a:solidFill>
                <a:effectLst/>
                <a:latin typeface="+mn-lt"/>
                <a:ea typeface="+mn-ea"/>
                <a:cs typeface="+mn-cs"/>
              </a:rPr>
              <a:t>99.91% </a:t>
            </a:r>
            <a:r>
              <a:rPr lang="en-US" sz="1200" kern="1200" dirty="0" smtClean="0">
                <a:solidFill>
                  <a:schemeClr val="tx1"/>
                </a:solidFill>
                <a:effectLst/>
                <a:latin typeface="+mn-lt"/>
                <a:ea typeface="+mn-ea"/>
                <a:cs typeface="+mn-cs"/>
              </a:rPr>
              <a:t>as an YTD average and a </a:t>
            </a:r>
            <a:r>
              <a:rPr lang="en-US" sz="1200" b="1" kern="1200" dirty="0" smtClean="0">
                <a:solidFill>
                  <a:schemeClr val="tx1"/>
                </a:solidFill>
                <a:effectLst/>
                <a:latin typeface="+mn-lt"/>
                <a:ea typeface="+mn-ea"/>
                <a:cs typeface="+mn-cs"/>
              </a:rPr>
              <a:t>99.92% </a:t>
            </a:r>
            <a:r>
              <a:rPr lang="en-US" sz="1200" kern="1200" dirty="0" smtClean="0">
                <a:solidFill>
                  <a:schemeClr val="tx1"/>
                </a:solidFill>
                <a:effectLst/>
                <a:latin typeface="+mn-lt"/>
                <a:ea typeface="+mn-ea"/>
                <a:cs typeface="+mn-cs"/>
              </a:rPr>
              <a:t>QTD average</a:t>
            </a:r>
            <a:r>
              <a:rPr lang="en-US" sz="1200" b="1"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b="1" u="sng" kern="1200" dirty="0" smtClean="0">
                <a:solidFill>
                  <a:schemeClr val="tx1"/>
                </a:solidFill>
                <a:effectLst/>
                <a:latin typeface="+mn-lt"/>
                <a:ea typeface="+mn-ea"/>
                <a:cs typeface="+mn-cs"/>
              </a:rPr>
              <a:t>TM Rate:</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TM rate is a percentage of possessed or reported units unable to meet primary assigned missions for Fully Mission Capable for Maintenance (FMCM)+ Non-Mission Capable for Both (NMCB) divided by Possession Hours (POSS HRS).</a:t>
            </a:r>
          </a:p>
          <a:p>
            <a:r>
              <a:rPr lang="en-US" sz="1200" kern="1200" dirty="0" smtClean="0">
                <a:solidFill>
                  <a:schemeClr val="tx1"/>
                </a:solidFill>
                <a:effectLst/>
                <a:latin typeface="+mn-lt"/>
                <a:ea typeface="+mn-ea"/>
                <a:cs typeface="+mn-cs"/>
              </a:rPr>
              <a:t>STD: </a:t>
            </a:r>
            <a:r>
              <a:rPr lang="en-US" sz="1200" b="1" kern="1200" dirty="0" smtClean="0">
                <a:solidFill>
                  <a:schemeClr val="tx1"/>
                </a:solidFill>
                <a:effectLst/>
                <a:latin typeface="+mn-lt"/>
                <a:ea typeface="+mn-ea"/>
                <a:cs typeface="+mn-cs"/>
              </a:rPr>
              <a:t>≤ 6.40%   </a:t>
            </a:r>
            <a:r>
              <a:rPr lang="en-US" sz="1200" kern="1200" dirty="0" smtClean="0">
                <a:solidFill>
                  <a:schemeClr val="tx1"/>
                </a:solidFill>
                <a:effectLst/>
                <a:latin typeface="+mn-lt"/>
                <a:ea typeface="+mn-ea"/>
                <a:cs typeface="+mn-cs"/>
              </a:rPr>
              <a:t>Achieved: </a:t>
            </a:r>
            <a:r>
              <a:rPr lang="en-US" sz="1200" b="1" kern="1200" dirty="0" smtClean="0">
                <a:solidFill>
                  <a:schemeClr val="tx1"/>
                </a:solidFill>
                <a:effectLst/>
                <a:latin typeface="+mn-lt"/>
                <a:ea typeface="+mn-ea"/>
                <a:cs typeface="+mn-cs"/>
              </a:rPr>
              <a:t>.24% </a:t>
            </a:r>
            <a:r>
              <a:rPr lang="en-US" sz="1200" kern="1200" dirty="0" smtClean="0">
                <a:solidFill>
                  <a:schemeClr val="tx1"/>
                </a:solidFill>
                <a:effectLst/>
                <a:latin typeface="+mn-lt"/>
                <a:ea typeface="+mn-ea"/>
                <a:cs typeface="+mn-cs"/>
              </a:rPr>
              <a:t>as an YTD average and a </a:t>
            </a:r>
            <a:r>
              <a:rPr lang="en-US" sz="1200" b="1" kern="1200" dirty="0" smtClean="0">
                <a:solidFill>
                  <a:schemeClr val="tx1"/>
                </a:solidFill>
                <a:effectLst/>
                <a:latin typeface="+mn-lt"/>
                <a:ea typeface="+mn-ea"/>
                <a:cs typeface="+mn-cs"/>
              </a:rPr>
              <a:t>.26% </a:t>
            </a:r>
            <a:r>
              <a:rPr lang="en-US" sz="1200" kern="1200" dirty="0" smtClean="0">
                <a:solidFill>
                  <a:schemeClr val="tx1"/>
                </a:solidFill>
                <a:effectLst/>
                <a:latin typeface="+mn-lt"/>
                <a:ea typeface="+mn-ea"/>
                <a:cs typeface="+mn-cs"/>
              </a:rPr>
              <a:t>QTD average</a:t>
            </a:r>
            <a:r>
              <a:rPr lang="en-US" sz="1200" b="1"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b="1" u="sng" kern="1200" dirty="0" smtClean="0">
                <a:solidFill>
                  <a:schemeClr val="tx1"/>
                </a:solidFill>
                <a:effectLst/>
                <a:latin typeface="+mn-lt"/>
                <a:ea typeface="+mn-ea"/>
                <a:cs typeface="+mn-cs"/>
              </a:rPr>
              <a:t>TS Rate: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TS Rate is a percentage of possessed or reported units unable to meet primary assigned missions for supply reasons Non-Mission Capable for Supply (NMCS) plus Non- Mission Capable for Both (NMCB) divided by Possession Hours (POSS HRS). </a:t>
            </a:r>
          </a:p>
          <a:p>
            <a:r>
              <a:rPr lang="en-US" sz="1200" kern="1200" dirty="0" smtClean="0">
                <a:solidFill>
                  <a:schemeClr val="tx1"/>
                </a:solidFill>
                <a:effectLst/>
                <a:latin typeface="+mn-lt"/>
                <a:ea typeface="+mn-ea"/>
                <a:cs typeface="+mn-cs"/>
              </a:rPr>
              <a:t>STD: </a:t>
            </a:r>
            <a:r>
              <a:rPr lang="en-US" sz="1200" b="1" kern="1200" dirty="0" smtClean="0">
                <a:solidFill>
                  <a:schemeClr val="tx1"/>
                </a:solidFill>
                <a:effectLst/>
                <a:latin typeface="+mn-lt"/>
                <a:ea typeface="+mn-ea"/>
                <a:cs typeface="+mn-cs"/>
              </a:rPr>
              <a:t>≤ 0.40%    </a:t>
            </a:r>
            <a:r>
              <a:rPr lang="en-US" sz="1200" kern="1200" dirty="0" smtClean="0">
                <a:solidFill>
                  <a:schemeClr val="tx1"/>
                </a:solidFill>
                <a:effectLst/>
                <a:latin typeface="+mn-lt"/>
                <a:ea typeface="+mn-ea"/>
                <a:cs typeface="+mn-cs"/>
              </a:rPr>
              <a:t>Achieved: </a:t>
            </a:r>
            <a:r>
              <a:rPr lang="en-US" sz="1200" b="1" kern="1200" dirty="0" smtClean="0">
                <a:solidFill>
                  <a:schemeClr val="tx1"/>
                </a:solidFill>
                <a:effectLst/>
                <a:latin typeface="+mn-lt"/>
                <a:ea typeface="+mn-ea"/>
                <a:cs typeface="+mn-cs"/>
              </a:rPr>
              <a:t>.20% </a:t>
            </a:r>
            <a:r>
              <a:rPr lang="en-US" sz="1200" kern="1200" dirty="0" smtClean="0">
                <a:solidFill>
                  <a:schemeClr val="tx1"/>
                </a:solidFill>
                <a:effectLst/>
                <a:latin typeface="+mn-lt"/>
                <a:ea typeface="+mn-ea"/>
                <a:cs typeface="+mn-cs"/>
              </a:rPr>
              <a:t>as an YTD average and a </a:t>
            </a:r>
            <a:r>
              <a:rPr lang="en-US" sz="1200" b="1" kern="1200" dirty="0" smtClean="0">
                <a:solidFill>
                  <a:schemeClr val="tx1"/>
                </a:solidFill>
                <a:effectLst/>
                <a:latin typeface="+mn-lt"/>
                <a:ea typeface="+mn-ea"/>
                <a:cs typeface="+mn-cs"/>
              </a:rPr>
              <a:t>.13% </a:t>
            </a:r>
            <a:r>
              <a:rPr lang="en-US" sz="1200" kern="1200" dirty="0" smtClean="0">
                <a:solidFill>
                  <a:schemeClr val="tx1"/>
                </a:solidFill>
                <a:effectLst/>
                <a:latin typeface="+mn-lt"/>
                <a:ea typeface="+mn-ea"/>
                <a:cs typeface="+mn-cs"/>
              </a:rPr>
              <a:t>QTD average</a:t>
            </a:r>
            <a:r>
              <a:rPr lang="en-US" sz="1200" b="1"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b="1" u="sng" kern="1200" dirty="0" smtClean="0">
                <a:solidFill>
                  <a:schemeClr val="tx1"/>
                </a:solidFill>
                <a:effectLst/>
                <a:latin typeface="+mn-lt"/>
                <a:ea typeface="+mn-ea"/>
                <a:cs typeface="+mn-cs"/>
              </a:rPr>
              <a:t>Mean Time Between Failures:</a:t>
            </a:r>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Mean Time Between Failures is the Indication in Hours of system performance between malfunction that is Possession Hours divided by the Number of EVENTS.</a:t>
            </a:r>
          </a:p>
          <a:p>
            <a:r>
              <a:rPr lang="en-US" sz="1200" kern="1200" dirty="0" smtClean="0">
                <a:solidFill>
                  <a:schemeClr val="tx1"/>
                </a:solidFill>
                <a:effectLst/>
                <a:latin typeface="+mn-lt"/>
                <a:ea typeface="+mn-ea"/>
                <a:cs typeface="+mn-cs"/>
              </a:rPr>
              <a:t>STD: </a:t>
            </a:r>
            <a:r>
              <a:rPr lang="en-US" sz="1200" b="1" kern="1200" dirty="0" smtClean="0">
                <a:solidFill>
                  <a:schemeClr val="tx1"/>
                </a:solidFill>
                <a:effectLst/>
                <a:latin typeface="+mn-lt"/>
                <a:ea typeface="+mn-ea"/>
                <a:cs typeface="+mn-cs"/>
              </a:rPr>
              <a:t>≥ 24 HRS</a:t>
            </a:r>
            <a:r>
              <a:rPr lang="en-US" sz="1200" kern="1200" dirty="0" smtClean="0">
                <a:solidFill>
                  <a:schemeClr val="tx1"/>
                </a:solidFill>
                <a:effectLst/>
                <a:latin typeface="+mn-lt"/>
                <a:ea typeface="+mn-ea"/>
                <a:cs typeface="+mn-cs"/>
              </a:rPr>
              <a:t>    Achieved: </a:t>
            </a:r>
            <a:r>
              <a:rPr lang="en-US" sz="1200" b="1" kern="1200" dirty="0" smtClean="0">
                <a:solidFill>
                  <a:schemeClr val="tx1"/>
                </a:solidFill>
                <a:effectLst/>
                <a:latin typeface="+mn-lt"/>
                <a:ea typeface="+mn-ea"/>
                <a:cs typeface="+mn-cs"/>
              </a:rPr>
              <a:t>149 HRS</a:t>
            </a:r>
            <a:r>
              <a:rPr lang="en-US" sz="1200" kern="1200" dirty="0" smtClean="0">
                <a:solidFill>
                  <a:schemeClr val="tx1"/>
                </a:solidFill>
                <a:effectLst/>
                <a:latin typeface="+mn-lt"/>
                <a:ea typeface="+mn-ea"/>
                <a:cs typeface="+mn-cs"/>
              </a:rPr>
              <a:t> as an YTD average and </a:t>
            </a:r>
            <a:r>
              <a:rPr lang="en-US" sz="1200" b="1" kern="1200" dirty="0" smtClean="0">
                <a:solidFill>
                  <a:schemeClr val="tx1"/>
                </a:solidFill>
                <a:effectLst/>
                <a:latin typeface="+mn-lt"/>
                <a:ea typeface="+mn-ea"/>
                <a:cs typeface="+mn-cs"/>
              </a:rPr>
              <a:t>265 HRS </a:t>
            </a:r>
            <a:r>
              <a:rPr lang="en-US" sz="1200" kern="1200" dirty="0" smtClean="0">
                <a:solidFill>
                  <a:schemeClr val="tx1"/>
                </a:solidFill>
                <a:effectLst/>
                <a:latin typeface="+mn-lt"/>
                <a:ea typeface="+mn-ea"/>
                <a:cs typeface="+mn-cs"/>
              </a:rPr>
              <a:t>as a QTD average.</a:t>
            </a:r>
          </a:p>
          <a:p>
            <a:r>
              <a:rPr lang="en-US" sz="1200" kern="1200" dirty="0" smtClean="0">
                <a:solidFill>
                  <a:schemeClr val="tx1"/>
                </a:solidFill>
                <a:effectLst/>
                <a:latin typeface="+mn-lt"/>
                <a:ea typeface="+mn-ea"/>
                <a:cs typeface="+mn-cs"/>
              </a:rPr>
              <a:t> </a:t>
            </a:r>
          </a:p>
          <a:p>
            <a:r>
              <a:rPr lang="en-US" sz="1200" b="1" u="sng" kern="1200" dirty="0" smtClean="0">
                <a:solidFill>
                  <a:schemeClr val="tx1"/>
                </a:solidFill>
                <a:effectLst/>
                <a:latin typeface="+mn-lt"/>
                <a:ea typeface="+mn-ea"/>
                <a:cs typeface="+mn-cs"/>
              </a:rPr>
              <a:t>Mean Down Time:</a:t>
            </a:r>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Mean Down Time is the average number of hours to restore functionality that is Non-Mission Capable Maintenance divided by the number of EVENTS.</a:t>
            </a:r>
          </a:p>
          <a:p>
            <a:r>
              <a:rPr lang="en-US" sz="1200" kern="1200" dirty="0" smtClean="0">
                <a:solidFill>
                  <a:schemeClr val="tx1"/>
                </a:solidFill>
                <a:effectLst/>
                <a:latin typeface="+mn-lt"/>
                <a:ea typeface="+mn-ea"/>
                <a:cs typeface="+mn-cs"/>
              </a:rPr>
              <a:t>STD: </a:t>
            </a:r>
            <a:r>
              <a:rPr lang="en-US" sz="1200" b="1" kern="1200" dirty="0" smtClean="0">
                <a:solidFill>
                  <a:schemeClr val="tx1"/>
                </a:solidFill>
                <a:effectLst/>
                <a:latin typeface="+mn-lt"/>
                <a:ea typeface="+mn-ea"/>
                <a:cs typeface="+mn-cs"/>
              </a:rPr>
              <a:t>≤ 26 HRS</a:t>
            </a:r>
            <a:r>
              <a:rPr lang="en-US" sz="1200" kern="1200" dirty="0" smtClean="0">
                <a:solidFill>
                  <a:schemeClr val="tx1"/>
                </a:solidFill>
                <a:effectLst/>
                <a:latin typeface="+mn-lt"/>
                <a:ea typeface="+mn-ea"/>
                <a:cs typeface="+mn-cs"/>
              </a:rPr>
              <a:t>    Achieved: </a:t>
            </a:r>
            <a:r>
              <a:rPr lang="en-US" sz="1200" b="1" kern="1200" dirty="0" smtClean="0">
                <a:solidFill>
                  <a:schemeClr val="tx1"/>
                </a:solidFill>
                <a:effectLst/>
                <a:latin typeface="+mn-lt"/>
                <a:ea typeface="+mn-ea"/>
                <a:cs typeface="+mn-cs"/>
              </a:rPr>
              <a:t>5 HRS</a:t>
            </a:r>
            <a:r>
              <a:rPr lang="en-US" sz="1200" kern="1200" dirty="0" smtClean="0">
                <a:solidFill>
                  <a:schemeClr val="tx1"/>
                </a:solidFill>
                <a:effectLst/>
                <a:latin typeface="+mn-lt"/>
                <a:ea typeface="+mn-ea"/>
                <a:cs typeface="+mn-cs"/>
              </a:rPr>
              <a:t> as an YTD average and </a:t>
            </a:r>
            <a:r>
              <a:rPr lang="en-US" sz="1200" b="1" kern="1200" dirty="0" smtClean="0">
                <a:solidFill>
                  <a:schemeClr val="tx1"/>
                </a:solidFill>
                <a:effectLst/>
                <a:latin typeface="+mn-lt"/>
                <a:ea typeface="+mn-ea"/>
                <a:cs typeface="+mn-cs"/>
              </a:rPr>
              <a:t>6 HRS </a:t>
            </a:r>
            <a:r>
              <a:rPr lang="en-US" sz="1200" kern="1200" dirty="0" smtClean="0">
                <a:solidFill>
                  <a:schemeClr val="tx1"/>
                </a:solidFill>
                <a:effectLst/>
                <a:latin typeface="+mn-lt"/>
                <a:ea typeface="+mn-ea"/>
                <a:cs typeface="+mn-cs"/>
              </a:rPr>
              <a:t>as a QTD average.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0D32803-F522-42AB-92B5-F1CBE998E9B0}" type="slidenum">
              <a:rPr lang="en-US" smtClean="0">
                <a:solidFill>
                  <a:srgbClr val="000000"/>
                </a:solidFill>
              </a:rPr>
              <a:pPr/>
              <a:t>4</a:t>
            </a:fld>
            <a:endParaRPr lang="en-US">
              <a:solidFill>
                <a:srgbClr val="000000"/>
              </a:solidFill>
            </a:endParaRPr>
          </a:p>
        </p:txBody>
      </p:sp>
    </p:spTree>
    <p:extLst>
      <p:ext uri="{BB962C8B-B14F-4D97-AF65-F5344CB8AC3E}">
        <p14:creationId xmlns:p14="http://schemas.microsoft.com/office/powerpoint/2010/main" val="3997644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1" u="sng" kern="1200" dirty="0" smtClean="0">
                <a:solidFill>
                  <a:schemeClr val="tx1"/>
                </a:solidFill>
                <a:effectLst/>
                <a:latin typeface="+mn-lt"/>
                <a:ea typeface="+mn-ea"/>
                <a:cs typeface="+mn-cs"/>
              </a:rPr>
              <a:t>B-2 NC3 Availability Chart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Arial" charset="0"/>
            </a:endParaRPr>
          </a:p>
          <a:p>
            <a:r>
              <a:rPr lang="en-US" sz="1200" b="1" u="sng" kern="1200" dirty="0" smtClean="0">
                <a:solidFill>
                  <a:schemeClr val="tx1"/>
                </a:solidFill>
                <a:effectLst/>
                <a:latin typeface="+mn-lt"/>
                <a:ea typeface="+mn-ea"/>
                <a:cs typeface="+mn-cs"/>
              </a:rPr>
              <a:t>Scoreboard Indicators</a:t>
            </a:r>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combined B-2 Mission Capability rate takes into account the ARC-234, ARC-211 and ASC-36 individual systems.</a:t>
            </a:r>
          </a:p>
          <a:p>
            <a:r>
              <a:rPr lang="en-US" sz="1200" kern="1200" dirty="0" smtClean="0">
                <a:solidFill>
                  <a:schemeClr val="tx1"/>
                </a:solidFill>
                <a:effectLst/>
                <a:latin typeface="+mn-lt"/>
                <a:ea typeface="+mn-ea"/>
                <a:cs typeface="+mn-cs"/>
              </a:rPr>
              <a:t>Starting with the Lagging Indicators, the B-2 Configuration Element met 5 of 5 reported maintenance indicators for the combined element. All standards were established by importing 24 months of data into a standards development workbook, first up is the Mission Capability (MC) rate.</a:t>
            </a:r>
          </a:p>
          <a:p>
            <a:r>
              <a:rPr lang="en-US" sz="1200" kern="1200" dirty="0" smtClean="0">
                <a:solidFill>
                  <a:schemeClr val="tx1"/>
                </a:solidFill>
                <a:effectLst/>
                <a:latin typeface="+mn-lt"/>
                <a:ea typeface="+mn-ea"/>
                <a:cs typeface="+mn-cs"/>
              </a:rPr>
              <a:t> </a:t>
            </a:r>
          </a:p>
          <a:p>
            <a:r>
              <a:rPr lang="en-US" sz="1200" b="1" u="sng" kern="1200" dirty="0" smtClean="0">
                <a:solidFill>
                  <a:schemeClr val="tx1"/>
                </a:solidFill>
                <a:effectLst/>
                <a:latin typeface="+mn-lt"/>
                <a:ea typeface="+mn-ea"/>
                <a:cs typeface="+mn-cs"/>
              </a:rPr>
              <a:t>MC Rate :</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MC rate is a percentage that is either Fully Mission Capable (FMC) or Non-Mission Capable (NMC). This rate is driven by the Total Non-Mission Capable for Maintenance, or TM rate and Total Non-Mission Capable for Supply, or TS rate. </a:t>
            </a:r>
          </a:p>
          <a:p>
            <a:r>
              <a:rPr lang="en-US" sz="1200" kern="1200" dirty="0" smtClean="0">
                <a:solidFill>
                  <a:schemeClr val="tx1"/>
                </a:solidFill>
                <a:effectLst/>
                <a:latin typeface="+mn-lt"/>
                <a:ea typeface="+mn-ea"/>
                <a:cs typeface="+mn-cs"/>
              </a:rPr>
              <a:t>STD: </a:t>
            </a:r>
            <a:r>
              <a:rPr lang="en-US" sz="1200" b="1" kern="1200" dirty="0" smtClean="0">
                <a:solidFill>
                  <a:schemeClr val="tx1"/>
                </a:solidFill>
                <a:effectLst/>
                <a:latin typeface="+mn-lt"/>
                <a:ea typeface="+mn-ea"/>
                <a:cs typeface="+mn-cs"/>
              </a:rPr>
              <a:t>≥ 98.20%    </a:t>
            </a:r>
            <a:r>
              <a:rPr lang="en-US" sz="1200" kern="1200" dirty="0" smtClean="0">
                <a:solidFill>
                  <a:schemeClr val="tx1"/>
                </a:solidFill>
                <a:effectLst/>
                <a:latin typeface="+mn-lt"/>
                <a:ea typeface="+mn-ea"/>
                <a:cs typeface="+mn-cs"/>
              </a:rPr>
              <a:t>Achieved: </a:t>
            </a:r>
            <a:r>
              <a:rPr lang="en-US" sz="1200" b="1" kern="1200" dirty="0" smtClean="0">
                <a:solidFill>
                  <a:schemeClr val="tx1"/>
                </a:solidFill>
                <a:effectLst/>
                <a:latin typeface="+mn-lt"/>
                <a:ea typeface="+mn-ea"/>
                <a:cs typeface="+mn-cs"/>
              </a:rPr>
              <a:t>99.92% </a:t>
            </a:r>
            <a:r>
              <a:rPr lang="en-US" sz="1200" kern="1200" dirty="0" smtClean="0">
                <a:solidFill>
                  <a:schemeClr val="tx1"/>
                </a:solidFill>
                <a:effectLst/>
                <a:latin typeface="+mn-lt"/>
                <a:ea typeface="+mn-ea"/>
                <a:cs typeface="+mn-cs"/>
              </a:rPr>
              <a:t>as an YTD average and a </a:t>
            </a:r>
            <a:r>
              <a:rPr lang="en-US" sz="1200" b="1" kern="1200" dirty="0" smtClean="0">
                <a:solidFill>
                  <a:schemeClr val="tx1"/>
                </a:solidFill>
                <a:effectLst/>
                <a:latin typeface="+mn-lt"/>
                <a:ea typeface="+mn-ea"/>
                <a:cs typeface="+mn-cs"/>
              </a:rPr>
              <a:t>99.99% </a:t>
            </a:r>
            <a:r>
              <a:rPr lang="en-US" sz="1200" kern="1200" dirty="0" smtClean="0">
                <a:solidFill>
                  <a:schemeClr val="tx1"/>
                </a:solidFill>
                <a:effectLst/>
                <a:latin typeface="+mn-lt"/>
                <a:ea typeface="+mn-ea"/>
                <a:cs typeface="+mn-cs"/>
              </a:rPr>
              <a:t>QTD average</a:t>
            </a:r>
            <a:r>
              <a:rPr lang="en-US" sz="1200" b="1"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b="1" u="sng" kern="1200" dirty="0" smtClean="0">
                <a:solidFill>
                  <a:schemeClr val="tx1"/>
                </a:solidFill>
                <a:effectLst/>
                <a:latin typeface="+mn-lt"/>
                <a:ea typeface="+mn-ea"/>
                <a:cs typeface="+mn-cs"/>
              </a:rPr>
              <a:t>TM Rate:</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TM rate is a percentage of possessed or reported units unable to meet primary assigned missions for Fully Mission Capable for Maintenance (FMCM)+ Non-Mission Capable for Both (NMCB) divided by Possession Hours (POSS HRS).</a:t>
            </a:r>
          </a:p>
          <a:p>
            <a:r>
              <a:rPr lang="en-US" sz="1200" kern="1200" dirty="0" smtClean="0">
                <a:solidFill>
                  <a:schemeClr val="tx1"/>
                </a:solidFill>
                <a:effectLst/>
                <a:latin typeface="+mn-lt"/>
                <a:ea typeface="+mn-ea"/>
                <a:cs typeface="+mn-cs"/>
              </a:rPr>
              <a:t>STD: </a:t>
            </a:r>
            <a:r>
              <a:rPr lang="en-US" sz="1200" b="1" kern="1200" dirty="0" smtClean="0">
                <a:solidFill>
                  <a:schemeClr val="tx1"/>
                </a:solidFill>
                <a:effectLst/>
                <a:latin typeface="+mn-lt"/>
                <a:ea typeface="+mn-ea"/>
                <a:cs typeface="+mn-cs"/>
              </a:rPr>
              <a:t>≤ 5.30%   </a:t>
            </a:r>
            <a:r>
              <a:rPr lang="en-US" sz="1200" kern="1200" dirty="0" smtClean="0">
                <a:solidFill>
                  <a:schemeClr val="tx1"/>
                </a:solidFill>
                <a:effectLst/>
                <a:latin typeface="+mn-lt"/>
                <a:ea typeface="+mn-ea"/>
                <a:cs typeface="+mn-cs"/>
              </a:rPr>
              <a:t>Achieved: </a:t>
            </a:r>
            <a:r>
              <a:rPr lang="en-US" sz="1200" b="1" kern="1200" dirty="0" smtClean="0">
                <a:solidFill>
                  <a:schemeClr val="tx1"/>
                </a:solidFill>
                <a:effectLst/>
                <a:latin typeface="+mn-lt"/>
                <a:ea typeface="+mn-ea"/>
                <a:cs typeface="+mn-cs"/>
              </a:rPr>
              <a:t>.14% </a:t>
            </a:r>
            <a:r>
              <a:rPr lang="en-US" sz="1200" kern="1200" dirty="0" smtClean="0">
                <a:solidFill>
                  <a:schemeClr val="tx1"/>
                </a:solidFill>
                <a:effectLst/>
                <a:latin typeface="+mn-lt"/>
                <a:ea typeface="+mn-ea"/>
                <a:cs typeface="+mn-cs"/>
              </a:rPr>
              <a:t>as an YTD average and a </a:t>
            </a:r>
            <a:r>
              <a:rPr lang="en-US" sz="1200" b="1" kern="1200" dirty="0" smtClean="0">
                <a:solidFill>
                  <a:schemeClr val="tx1"/>
                </a:solidFill>
                <a:effectLst/>
                <a:latin typeface="+mn-lt"/>
                <a:ea typeface="+mn-ea"/>
                <a:cs typeface="+mn-cs"/>
              </a:rPr>
              <a:t>0.02% </a:t>
            </a:r>
            <a:r>
              <a:rPr lang="en-US" sz="1200" kern="1200" dirty="0" smtClean="0">
                <a:solidFill>
                  <a:schemeClr val="tx1"/>
                </a:solidFill>
                <a:effectLst/>
                <a:latin typeface="+mn-lt"/>
                <a:ea typeface="+mn-ea"/>
                <a:cs typeface="+mn-cs"/>
              </a:rPr>
              <a:t>QTD average</a:t>
            </a:r>
            <a:r>
              <a:rPr lang="en-US" sz="1200" b="1"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b="1" u="sng" kern="1200" dirty="0" smtClean="0">
                <a:solidFill>
                  <a:schemeClr val="tx1"/>
                </a:solidFill>
                <a:effectLst/>
                <a:latin typeface="+mn-lt"/>
                <a:ea typeface="+mn-ea"/>
                <a:cs typeface="+mn-cs"/>
              </a:rPr>
              <a:t>TS Rate: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TS Rate is a percentage of possessed or reported units unable to meet primary assigned missions for supply reasons Non-Mission Capable for Supply (NMCS) plus Non- Mission Capable for Both (NMCB) divided by Possession Hours (POSS HRS). </a:t>
            </a:r>
          </a:p>
          <a:p>
            <a:r>
              <a:rPr lang="en-US" sz="1200" kern="1200" dirty="0" smtClean="0">
                <a:solidFill>
                  <a:schemeClr val="tx1"/>
                </a:solidFill>
                <a:effectLst/>
                <a:latin typeface="+mn-lt"/>
                <a:ea typeface="+mn-ea"/>
                <a:cs typeface="+mn-cs"/>
              </a:rPr>
              <a:t>STD: </a:t>
            </a:r>
            <a:r>
              <a:rPr lang="en-US" sz="1200" b="1" kern="1200" dirty="0" smtClean="0">
                <a:solidFill>
                  <a:schemeClr val="tx1"/>
                </a:solidFill>
                <a:effectLst/>
                <a:latin typeface="+mn-lt"/>
                <a:ea typeface="+mn-ea"/>
                <a:cs typeface="+mn-cs"/>
              </a:rPr>
              <a:t>≤ 0.30%    </a:t>
            </a:r>
            <a:r>
              <a:rPr lang="en-US" sz="1200" kern="1200" dirty="0" smtClean="0">
                <a:solidFill>
                  <a:schemeClr val="tx1"/>
                </a:solidFill>
                <a:effectLst/>
                <a:latin typeface="+mn-lt"/>
                <a:ea typeface="+mn-ea"/>
                <a:cs typeface="+mn-cs"/>
              </a:rPr>
              <a:t>Achieved: </a:t>
            </a:r>
            <a:r>
              <a:rPr lang="en-US" sz="1200" b="1" kern="1200" dirty="0" smtClean="0">
                <a:solidFill>
                  <a:schemeClr val="tx1"/>
                </a:solidFill>
                <a:effectLst/>
                <a:latin typeface="+mn-lt"/>
                <a:ea typeface="+mn-ea"/>
                <a:cs typeface="+mn-cs"/>
              </a:rPr>
              <a:t>.09% </a:t>
            </a:r>
            <a:r>
              <a:rPr lang="en-US" sz="1200" kern="1200" dirty="0" smtClean="0">
                <a:solidFill>
                  <a:schemeClr val="tx1"/>
                </a:solidFill>
                <a:effectLst/>
                <a:latin typeface="+mn-lt"/>
                <a:ea typeface="+mn-ea"/>
                <a:cs typeface="+mn-cs"/>
              </a:rPr>
              <a:t>as an YTD average and a </a:t>
            </a:r>
            <a:r>
              <a:rPr lang="en-US" sz="1200" b="1" kern="1200" dirty="0" smtClean="0">
                <a:solidFill>
                  <a:schemeClr val="tx1"/>
                </a:solidFill>
                <a:effectLst/>
                <a:latin typeface="+mn-lt"/>
                <a:ea typeface="+mn-ea"/>
                <a:cs typeface="+mn-cs"/>
              </a:rPr>
              <a:t>0% </a:t>
            </a:r>
            <a:r>
              <a:rPr lang="en-US" sz="1200" kern="1200" dirty="0" smtClean="0">
                <a:solidFill>
                  <a:schemeClr val="tx1"/>
                </a:solidFill>
                <a:effectLst/>
                <a:latin typeface="+mn-lt"/>
                <a:ea typeface="+mn-ea"/>
                <a:cs typeface="+mn-cs"/>
              </a:rPr>
              <a:t>QTD average</a:t>
            </a:r>
            <a:r>
              <a:rPr lang="en-US" sz="1200" b="1"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b="1" u="sng" kern="1200" dirty="0" smtClean="0">
                <a:solidFill>
                  <a:schemeClr val="tx1"/>
                </a:solidFill>
                <a:effectLst/>
                <a:latin typeface="+mn-lt"/>
                <a:ea typeface="+mn-ea"/>
                <a:cs typeface="+mn-cs"/>
              </a:rPr>
              <a:t>Mean Time Between Failures:</a:t>
            </a:r>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Mean Time Between Failures is the Indication in Hours of system performance between malfunction that is Possession Hours divided by the Number of EVENTS.</a:t>
            </a:r>
          </a:p>
          <a:p>
            <a:r>
              <a:rPr lang="en-US" sz="1200" kern="1200" dirty="0" smtClean="0">
                <a:solidFill>
                  <a:schemeClr val="tx1"/>
                </a:solidFill>
                <a:effectLst/>
                <a:latin typeface="+mn-lt"/>
                <a:ea typeface="+mn-ea"/>
                <a:cs typeface="+mn-cs"/>
              </a:rPr>
              <a:t>STD: </a:t>
            </a:r>
            <a:r>
              <a:rPr lang="en-US" sz="1200" b="1" kern="1200" dirty="0" smtClean="0">
                <a:solidFill>
                  <a:schemeClr val="tx1"/>
                </a:solidFill>
                <a:effectLst/>
                <a:latin typeface="+mn-lt"/>
                <a:ea typeface="+mn-ea"/>
                <a:cs typeface="+mn-cs"/>
              </a:rPr>
              <a:t>≥ 72 HRS</a:t>
            </a:r>
            <a:r>
              <a:rPr lang="en-US" sz="1200" kern="1200" dirty="0" smtClean="0">
                <a:solidFill>
                  <a:schemeClr val="tx1"/>
                </a:solidFill>
                <a:effectLst/>
                <a:latin typeface="+mn-lt"/>
                <a:ea typeface="+mn-ea"/>
                <a:cs typeface="+mn-cs"/>
              </a:rPr>
              <a:t>    Achieved: </a:t>
            </a:r>
            <a:r>
              <a:rPr lang="en-US" sz="1200" b="1" kern="1200" dirty="0" smtClean="0">
                <a:solidFill>
                  <a:schemeClr val="tx1"/>
                </a:solidFill>
                <a:effectLst/>
                <a:latin typeface="+mn-lt"/>
                <a:ea typeface="+mn-ea"/>
                <a:cs typeface="+mn-cs"/>
              </a:rPr>
              <a:t>486 HRS</a:t>
            </a:r>
            <a:r>
              <a:rPr lang="en-US" sz="1200" kern="1200" dirty="0" smtClean="0">
                <a:solidFill>
                  <a:schemeClr val="tx1"/>
                </a:solidFill>
                <a:effectLst/>
                <a:latin typeface="+mn-lt"/>
                <a:ea typeface="+mn-ea"/>
                <a:cs typeface="+mn-cs"/>
              </a:rPr>
              <a:t> as an YTD average and </a:t>
            </a:r>
            <a:r>
              <a:rPr lang="en-US" sz="1200" b="1" kern="1200" dirty="0" smtClean="0">
                <a:solidFill>
                  <a:schemeClr val="tx1"/>
                </a:solidFill>
                <a:effectLst/>
                <a:latin typeface="+mn-lt"/>
                <a:ea typeface="+mn-ea"/>
                <a:cs typeface="+mn-cs"/>
              </a:rPr>
              <a:t>695 HRS </a:t>
            </a:r>
            <a:r>
              <a:rPr lang="en-US" sz="1200" kern="1200" dirty="0" smtClean="0">
                <a:solidFill>
                  <a:schemeClr val="tx1"/>
                </a:solidFill>
                <a:effectLst/>
                <a:latin typeface="+mn-lt"/>
                <a:ea typeface="+mn-ea"/>
                <a:cs typeface="+mn-cs"/>
              </a:rPr>
              <a:t>as a QTD average.</a:t>
            </a:r>
          </a:p>
          <a:p>
            <a:r>
              <a:rPr lang="en-US" sz="1200" kern="1200" dirty="0" smtClean="0">
                <a:solidFill>
                  <a:schemeClr val="tx1"/>
                </a:solidFill>
                <a:effectLst/>
                <a:latin typeface="+mn-lt"/>
                <a:ea typeface="+mn-ea"/>
                <a:cs typeface="+mn-cs"/>
              </a:rPr>
              <a:t> </a:t>
            </a:r>
          </a:p>
          <a:p>
            <a:r>
              <a:rPr lang="en-US" sz="1200" b="1" u="sng" kern="1200" dirty="0" smtClean="0">
                <a:solidFill>
                  <a:schemeClr val="tx1"/>
                </a:solidFill>
                <a:effectLst/>
                <a:latin typeface="+mn-lt"/>
                <a:ea typeface="+mn-ea"/>
                <a:cs typeface="+mn-cs"/>
              </a:rPr>
              <a:t>Mean Down Time:</a:t>
            </a:r>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Mean Down Time is the average number of hours to restore functionality that is Non-Mission Capable Maintenance divided by the number of EVENTS.</a:t>
            </a:r>
          </a:p>
          <a:p>
            <a:r>
              <a:rPr lang="en-US" sz="1200" kern="1200" dirty="0" smtClean="0">
                <a:solidFill>
                  <a:schemeClr val="tx1"/>
                </a:solidFill>
                <a:effectLst/>
                <a:latin typeface="+mn-lt"/>
                <a:ea typeface="+mn-ea"/>
                <a:cs typeface="+mn-cs"/>
              </a:rPr>
              <a:t>STD: </a:t>
            </a:r>
            <a:r>
              <a:rPr lang="en-US" sz="1200" b="1" kern="1200" dirty="0" smtClean="0">
                <a:solidFill>
                  <a:schemeClr val="tx1"/>
                </a:solidFill>
                <a:effectLst/>
                <a:latin typeface="+mn-lt"/>
                <a:ea typeface="+mn-ea"/>
                <a:cs typeface="+mn-cs"/>
              </a:rPr>
              <a:t>≤ 16 HRS</a:t>
            </a:r>
            <a:r>
              <a:rPr lang="en-US" sz="1200" kern="1200" dirty="0" smtClean="0">
                <a:solidFill>
                  <a:schemeClr val="tx1"/>
                </a:solidFill>
                <a:effectLst/>
                <a:latin typeface="+mn-lt"/>
                <a:ea typeface="+mn-ea"/>
                <a:cs typeface="+mn-cs"/>
              </a:rPr>
              <a:t>    Achieved: </a:t>
            </a:r>
            <a:r>
              <a:rPr lang="en-US" sz="1200" b="1" kern="1200" dirty="0" smtClean="0">
                <a:solidFill>
                  <a:schemeClr val="tx1"/>
                </a:solidFill>
                <a:effectLst/>
                <a:latin typeface="+mn-lt"/>
                <a:ea typeface="+mn-ea"/>
                <a:cs typeface="+mn-cs"/>
              </a:rPr>
              <a:t>3 HRS</a:t>
            </a:r>
            <a:r>
              <a:rPr lang="en-US" sz="1200" kern="1200" dirty="0" smtClean="0">
                <a:solidFill>
                  <a:schemeClr val="tx1"/>
                </a:solidFill>
                <a:effectLst/>
                <a:latin typeface="+mn-lt"/>
                <a:ea typeface="+mn-ea"/>
                <a:cs typeface="+mn-cs"/>
              </a:rPr>
              <a:t> as an YTD average and </a:t>
            </a:r>
            <a:r>
              <a:rPr lang="en-US" sz="1200" b="1" kern="1200" dirty="0" smtClean="0">
                <a:solidFill>
                  <a:schemeClr val="tx1"/>
                </a:solidFill>
                <a:effectLst/>
                <a:latin typeface="+mn-lt"/>
                <a:ea typeface="+mn-ea"/>
                <a:cs typeface="+mn-cs"/>
              </a:rPr>
              <a:t>2 HRS </a:t>
            </a:r>
            <a:r>
              <a:rPr lang="en-US" sz="1200" kern="1200" dirty="0" smtClean="0">
                <a:solidFill>
                  <a:schemeClr val="tx1"/>
                </a:solidFill>
                <a:effectLst/>
                <a:latin typeface="+mn-lt"/>
                <a:ea typeface="+mn-ea"/>
                <a:cs typeface="+mn-cs"/>
              </a:rPr>
              <a:t>as a QTD average.</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D32803-F522-42AB-92B5-F1CBE998E9B0}" type="slidenum">
              <a:rPr lang="en-US" smtClean="0">
                <a:solidFill>
                  <a:srgbClr val="000000"/>
                </a:solidFill>
              </a:rPr>
              <a:pPr/>
              <a:t>5</a:t>
            </a:fld>
            <a:endParaRPr lang="en-US">
              <a:solidFill>
                <a:srgbClr val="000000"/>
              </a:solidFill>
            </a:endParaRPr>
          </a:p>
        </p:txBody>
      </p:sp>
    </p:spTree>
    <p:extLst>
      <p:ext uri="{BB962C8B-B14F-4D97-AF65-F5344CB8AC3E}">
        <p14:creationId xmlns:p14="http://schemas.microsoft.com/office/powerpoint/2010/main" val="1788591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smtClean="0">
                <a:ln>
                  <a:noFill/>
                </a:ln>
                <a:solidFill>
                  <a:prstClr val="black"/>
                </a:solidFill>
                <a:effectLst/>
                <a:uLnTx/>
                <a:uFillTx/>
                <a:latin typeface="+mn-lt"/>
                <a:ea typeface="+mn-ea"/>
                <a:cs typeface="+mn-cs"/>
              </a:rPr>
              <a:t>DCA (F15-E) NC3 Availability Chart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Arial" charset="0"/>
              <a:ea typeface="+mn-ea"/>
              <a:cs typeface="+mn-cs"/>
            </a:endParaRPr>
          </a:p>
          <a:p>
            <a:r>
              <a:rPr lang="en-US" sz="1200" b="1" u="sng" kern="1200" dirty="0" smtClean="0">
                <a:solidFill>
                  <a:schemeClr val="tx1"/>
                </a:solidFill>
                <a:effectLst/>
                <a:latin typeface="+mn-lt"/>
                <a:ea typeface="+mn-ea"/>
                <a:cs typeface="+mn-cs"/>
              </a:rPr>
              <a:t>Scoreboard Indicators</a:t>
            </a:r>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combined DCA (F-15E) Mission Capability rate takes into account the ARC-164 and ARC-210 individual systems.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DCA Configuration Element met 5 of 5 reported maintenance indicators. All standards were established by importing 24 months of data into a standards development workbook, first up is the Mission Capability (MC) rate.</a:t>
            </a:r>
          </a:p>
          <a:p>
            <a:r>
              <a:rPr lang="en-US" sz="1200" kern="1200" dirty="0" smtClean="0">
                <a:solidFill>
                  <a:schemeClr val="tx1"/>
                </a:solidFill>
                <a:effectLst/>
                <a:latin typeface="+mn-lt"/>
                <a:ea typeface="+mn-ea"/>
                <a:cs typeface="+mn-cs"/>
              </a:rPr>
              <a:t> </a:t>
            </a:r>
          </a:p>
          <a:p>
            <a:r>
              <a:rPr lang="en-US" sz="1200" b="1" u="sng" kern="1200" dirty="0" smtClean="0">
                <a:solidFill>
                  <a:schemeClr val="tx1"/>
                </a:solidFill>
                <a:effectLst/>
                <a:latin typeface="+mn-lt"/>
                <a:ea typeface="+mn-ea"/>
                <a:cs typeface="+mn-cs"/>
              </a:rPr>
              <a:t>MC Rate :</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MC rate is a percentage that is either Fully Mission Capable (FMC) or Non-Mission Capable (NMC). This rate is driven by the Total Non-Mission Capable for Maintenance, or TM rate and Total Non-Mission Capable for Supply, or TS rate. </a:t>
            </a:r>
          </a:p>
          <a:p>
            <a:r>
              <a:rPr lang="en-US" sz="1200" kern="1200" dirty="0" smtClean="0">
                <a:solidFill>
                  <a:schemeClr val="tx1"/>
                </a:solidFill>
                <a:effectLst/>
                <a:latin typeface="+mn-lt"/>
                <a:ea typeface="+mn-ea"/>
                <a:cs typeface="+mn-cs"/>
              </a:rPr>
              <a:t>STD: </a:t>
            </a:r>
            <a:r>
              <a:rPr lang="en-US" sz="1200" b="1" kern="1200" dirty="0" smtClean="0">
                <a:solidFill>
                  <a:schemeClr val="tx1"/>
                </a:solidFill>
                <a:effectLst/>
                <a:latin typeface="+mn-lt"/>
                <a:ea typeface="+mn-ea"/>
                <a:cs typeface="+mn-cs"/>
              </a:rPr>
              <a:t>≥ 99.80%   </a:t>
            </a:r>
            <a:r>
              <a:rPr lang="en-US" sz="1200" kern="1200" dirty="0" smtClean="0">
                <a:solidFill>
                  <a:schemeClr val="tx1"/>
                </a:solidFill>
                <a:effectLst/>
                <a:latin typeface="+mn-lt"/>
                <a:ea typeface="+mn-ea"/>
                <a:cs typeface="+mn-cs"/>
              </a:rPr>
              <a:t>Achieved: </a:t>
            </a:r>
            <a:r>
              <a:rPr lang="en-US" sz="1200" b="1" kern="1200" dirty="0" smtClean="0">
                <a:solidFill>
                  <a:schemeClr val="tx1"/>
                </a:solidFill>
                <a:effectLst/>
                <a:latin typeface="+mn-lt"/>
                <a:ea typeface="+mn-ea"/>
                <a:cs typeface="+mn-cs"/>
              </a:rPr>
              <a:t>99.94% </a:t>
            </a:r>
            <a:r>
              <a:rPr lang="en-US" sz="1200" kern="1200" dirty="0" smtClean="0">
                <a:solidFill>
                  <a:schemeClr val="tx1"/>
                </a:solidFill>
                <a:effectLst/>
                <a:latin typeface="+mn-lt"/>
                <a:ea typeface="+mn-ea"/>
                <a:cs typeface="+mn-cs"/>
              </a:rPr>
              <a:t>as an YTD average and a </a:t>
            </a:r>
            <a:r>
              <a:rPr lang="en-US" sz="1200" b="1" kern="1200" dirty="0" smtClean="0">
                <a:solidFill>
                  <a:schemeClr val="tx1"/>
                </a:solidFill>
                <a:effectLst/>
                <a:latin typeface="+mn-lt"/>
                <a:ea typeface="+mn-ea"/>
                <a:cs typeface="+mn-cs"/>
              </a:rPr>
              <a:t>99.97% </a:t>
            </a:r>
            <a:r>
              <a:rPr lang="en-US" sz="1200" kern="1200" dirty="0" smtClean="0">
                <a:solidFill>
                  <a:schemeClr val="tx1"/>
                </a:solidFill>
                <a:effectLst/>
                <a:latin typeface="+mn-lt"/>
                <a:ea typeface="+mn-ea"/>
                <a:cs typeface="+mn-cs"/>
              </a:rPr>
              <a:t>QTD average</a:t>
            </a:r>
            <a:r>
              <a:rPr lang="en-US" sz="1200" b="1"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b="1" u="sng" kern="1200" dirty="0" smtClean="0">
                <a:solidFill>
                  <a:schemeClr val="tx1"/>
                </a:solidFill>
                <a:effectLst/>
                <a:latin typeface="+mn-lt"/>
                <a:ea typeface="+mn-ea"/>
                <a:cs typeface="+mn-cs"/>
              </a:rPr>
              <a:t>TM Rate:</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TM rate is a percentage of possessed or reported units unable to meet primary assigned missions for Fully Mission Capable for Maintenance (FMCM)+ Non-Mission Capable for Both (NMCB) divided by Possession Hours (POSS HRS).</a:t>
            </a:r>
          </a:p>
          <a:p>
            <a:r>
              <a:rPr lang="en-US" sz="1200" kern="1200" dirty="0" smtClean="0">
                <a:solidFill>
                  <a:schemeClr val="tx1"/>
                </a:solidFill>
                <a:effectLst/>
                <a:latin typeface="+mn-lt"/>
                <a:ea typeface="+mn-ea"/>
                <a:cs typeface="+mn-cs"/>
              </a:rPr>
              <a:t>STD: </a:t>
            </a:r>
            <a:r>
              <a:rPr lang="en-US" sz="1200" b="1" kern="1200" dirty="0" smtClean="0">
                <a:solidFill>
                  <a:schemeClr val="tx1"/>
                </a:solidFill>
                <a:effectLst/>
                <a:latin typeface="+mn-lt"/>
                <a:ea typeface="+mn-ea"/>
                <a:cs typeface="+mn-cs"/>
              </a:rPr>
              <a:t>≤ 0.30%  </a:t>
            </a:r>
            <a:r>
              <a:rPr lang="en-US" sz="1200" kern="1200" dirty="0" smtClean="0">
                <a:solidFill>
                  <a:schemeClr val="tx1"/>
                </a:solidFill>
                <a:effectLst/>
                <a:latin typeface="+mn-lt"/>
                <a:ea typeface="+mn-ea"/>
                <a:cs typeface="+mn-cs"/>
              </a:rPr>
              <a:t>Achieved: </a:t>
            </a:r>
            <a:r>
              <a:rPr lang="en-US" sz="1200" b="1" kern="1200" dirty="0" smtClean="0">
                <a:solidFill>
                  <a:schemeClr val="tx1"/>
                </a:solidFill>
                <a:effectLst/>
                <a:latin typeface="+mn-lt"/>
                <a:ea typeface="+mn-ea"/>
                <a:cs typeface="+mn-cs"/>
              </a:rPr>
              <a:t>.06% </a:t>
            </a:r>
            <a:r>
              <a:rPr lang="en-US" sz="1200" kern="1200" dirty="0" smtClean="0">
                <a:solidFill>
                  <a:schemeClr val="tx1"/>
                </a:solidFill>
                <a:effectLst/>
                <a:latin typeface="+mn-lt"/>
                <a:ea typeface="+mn-ea"/>
                <a:cs typeface="+mn-cs"/>
              </a:rPr>
              <a:t>as an YTD average and a </a:t>
            </a:r>
            <a:r>
              <a:rPr lang="en-US" sz="1200" b="1" kern="1200" dirty="0" smtClean="0">
                <a:solidFill>
                  <a:schemeClr val="tx1"/>
                </a:solidFill>
                <a:effectLst/>
                <a:latin typeface="+mn-lt"/>
                <a:ea typeface="+mn-ea"/>
                <a:cs typeface="+mn-cs"/>
              </a:rPr>
              <a:t>.06% </a:t>
            </a:r>
            <a:r>
              <a:rPr lang="en-US" sz="1200" kern="1200" dirty="0" smtClean="0">
                <a:solidFill>
                  <a:schemeClr val="tx1"/>
                </a:solidFill>
                <a:effectLst/>
                <a:latin typeface="+mn-lt"/>
                <a:ea typeface="+mn-ea"/>
                <a:cs typeface="+mn-cs"/>
              </a:rPr>
              <a:t>QTD average</a:t>
            </a:r>
            <a:r>
              <a:rPr lang="en-US" sz="1200" b="1"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b="1" u="sng" kern="1200" dirty="0" smtClean="0">
                <a:solidFill>
                  <a:schemeClr val="tx1"/>
                </a:solidFill>
                <a:effectLst/>
                <a:latin typeface="+mn-lt"/>
                <a:ea typeface="+mn-ea"/>
                <a:cs typeface="+mn-cs"/>
              </a:rPr>
              <a:t>TS Rate: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TS Rate is a percentage of possessed or reported units unable to meet primary assigned missions for supply reasons Non-Mission Capable for Supply (NMCS) plus Non- Mission Capable for Both (NMCB) divided by Possession Hours (POSS HRS). </a:t>
            </a:r>
          </a:p>
          <a:p>
            <a:r>
              <a:rPr lang="en-US" sz="1200" kern="1200" dirty="0" smtClean="0">
                <a:solidFill>
                  <a:schemeClr val="tx1"/>
                </a:solidFill>
                <a:effectLst/>
                <a:latin typeface="+mn-lt"/>
                <a:ea typeface="+mn-ea"/>
                <a:cs typeface="+mn-cs"/>
              </a:rPr>
              <a:t>STD: </a:t>
            </a:r>
            <a:r>
              <a:rPr lang="en-US" sz="1200" b="1" kern="1200" dirty="0" smtClean="0">
                <a:solidFill>
                  <a:schemeClr val="tx1"/>
                </a:solidFill>
                <a:effectLst/>
                <a:latin typeface="+mn-lt"/>
                <a:ea typeface="+mn-ea"/>
                <a:cs typeface="+mn-cs"/>
              </a:rPr>
              <a:t>≤ 0.50%   </a:t>
            </a:r>
            <a:r>
              <a:rPr lang="en-US" sz="1200" kern="1200" dirty="0" smtClean="0">
                <a:solidFill>
                  <a:schemeClr val="tx1"/>
                </a:solidFill>
                <a:effectLst/>
                <a:latin typeface="+mn-lt"/>
                <a:ea typeface="+mn-ea"/>
                <a:cs typeface="+mn-cs"/>
              </a:rPr>
              <a:t>Achieved: </a:t>
            </a:r>
            <a:r>
              <a:rPr lang="en-US" sz="1200" b="1" kern="1200" dirty="0" smtClean="0">
                <a:solidFill>
                  <a:schemeClr val="tx1"/>
                </a:solidFill>
                <a:effectLst/>
                <a:latin typeface="+mn-lt"/>
                <a:ea typeface="+mn-ea"/>
                <a:cs typeface="+mn-cs"/>
              </a:rPr>
              <a:t>.06% </a:t>
            </a:r>
            <a:r>
              <a:rPr lang="en-US" sz="1200" kern="1200" dirty="0" smtClean="0">
                <a:solidFill>
                  <a:schemeClr val="tx1"/>
                </a:solidFill>
                <a:effectLst/>
                <a:latin typeface="+mn-lt"/>
                <a:ea typeface="+mn-ea"/>
                <a:cs typeface="+mn-cs"/>
              </a:rPr>
              <a:t>as an YTD average and a </a:t>
            </a:r>
            <a:r>
              <a:rPr lang="en-US" sz="1200" b="1" kern="1200" dirty="0" smtClean="0">
                <a:solidFill>
                  <a:schemeClr val="tx1"/>
                </a:solidFill>
                <a:effectLst/>
                <a:latin typeface="+mn-lt"/>
                <a:ea typeface="+mn-ea"/>
                <a:cs typeface="+mn-cs"/>
              </a:rPr>
              <a:t>0% </a:t>
            </a:r>
            <a:r>
              <a:rPr lang="en-US" sz="1200" kern="1200" dirty="0" smtClean="0">
                <a:solidFill>
                  <a:schemeClr val="tx1"/>
                </a:solidFill>
                <a:effectLst/>
                <a:latin typeface="+mn-lt"/>
                <a:ea typeface="+mn-ea"/>
                <a:cs typeface="+mn-cs"/>
              </a:rPr>
              <a:t>QTD average</a:t>
            </a:r>
            <a:r>
              <a:rPr lang="en-US" sz="1200" b="1"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 </a:t>
            </a:r>
            <a:r>
              <a:rPr lang="en-US" sz="1200" b="1" u="sng" kern="1200" dirty="0" smtClean="0">
                <a:solidFill>
                  <a:schemeClr val="tx1"/>
                </a:solidFill>
                <a:effectLst/>
                <a:latin typeface="+mn-lt"/>
                <a:ea typeface="+mn-ea"/>
                <a:cs typeface="+mn-cs"/>
              </a:rPr>
              <a:t>Mean Time Between Failures:</a:t>
            </a:r>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Mean Time Between Failures is the Indication in Hours of system performance between malfunction that is Possession Hours divided by the Number of EVENTS.</a:t>
            </a:r>
          </a:p>
          <a:p>
            <a:r>
              <a:rPr lang="en-US" sz="1200" kern="1200" dirty="0" smtClean="0">
                <a:solidFill>
                  <a:schemeClr val="tx1"/>
                </a:solidFill>
                <a:effectLst/>
                <a:latin typeface="+mn-lt"/>
                <a:ea typeface="+mn-ea"/>
                <a:cs typeface="+mn-cs"/>
              </a:rPr>
              <a:t>STD: </a:t>
            </a:r>
            <a:r>
              <a:rPr lang="en-US" sz="1200" b="1" kern="1200" dirty="0" smtClean="0">
                <a:solidFill>
                  <a:schemeClr val="tx1"/>
                </a:solidFill>
                <a:effectLst/>
                <a:latin typeface="+mn-lt"/>
                <a:ea typeface="+mn-ea"/>
                <a:cs typeface="+mn-cs"/>
              </a:rPr>
              <a:t>≥ 102 HRS</a:t>
            </a:r>
            <a:r>
              <a:rPr lang="en-US" sz="1200" kern="1200" dirty="0" smtClean="0">
                <a:solidFill>
                  <a:schemeClr val="tx1"/>
                </a:solidFill>
                <a:effectLst/>
                <a:latin typeface="+mn-lt"/>
                <a:ea typeface="+mn-ea"/>
                <a:cs typeface="+mn-cs"/>
              </a:rPr>
              <a:t>  Achieved: </a:t>
            </a:r>
            <a:r>
              <a:rPr lang="en-US" sz="1200" b="1" kern="1200" dirty="0" smtClean="0">
                <a:solidFill>
                  <a:schemeClr val="tx1"/>
                </a:solidFill>
                <a:effectLst/>
                <a:latin typeface="+mn-lt"/>
                <a:ea typeface="+mn-ea"/>
                <a:cs typeface="+mn-cs"/>
              </a:rPr>
              <a:t>213 HRS</a:t>
            </a:r>
            <a:r>
              <a:rPr lang="en-US" sz="1200" kern="1200" dirty="0" smtClean="0">
                <a:solidFill>
                  <a:schemeClr val="tx1"/>
                </a:solidFill>
                <a:effectLst/>
                <a:latin typeface="+mn-lt"/>
                <a:ea typeface="+mn-ea"/>
                <a:cs typeface="+mn-cs"/>
              </a:rPr>
              <a:t> as an YTD average and </a:t>
            </a:r>
            <a:r>
              <a:rPr lang="en-US" sz="1200" b="1" kern="1200" dirty="0" smtClean="0">
                <a:solidFill>
                  <a:schemeClr val="tx1"/>
                </a:solidFill>
                <a:effectLst/>
                <a:latin typeface="+mn-lt"/>
                <a:ea typeface="+mn-ea"/>
                <a:cs typeface="+mn-cs"/>
              </a:rPr>
              <a:t>182 HRS </a:t>
            </a:r>
            <a:r>
              <a:rPr lang="en-US" sz="1200" kern="1200" dirty="0" smtClean="0">
                <a:solidFill>
                  <a:schemeClr val="tx1"/>
                </a:solidFill>
                <a:effectLst/>
                <a:latin typeface="+mn-lt"/>
                <a:ea typeface="+mn-ea"/>
                <a:cs typeface="+mn-cs"/>
              </a:rPr>
              <a:t>as a QTD average.</a:t>
            </a:r>
          </a:p>
          <a:p>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b="1" u="sng" kern="1200" dirty="0" smtClean="0">
                <a:solidFill>
                  <a:schemeClr val="tx1"/>
                </a:solidFill>
                <a:effectLst/>
                <a:latin typeface="+mn-lt"/>
                <a:ea typeface="+mn-ea"/>
                <a:cs typeface="+mn-cs"/>
              </a:rPr>
              <a:t>Mean Down Time:</a:t>
            </a:r>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Mean Down Time is the average number of hours to restore functionality that is Non-Mission Capable Maintenance divided by the number of EVENTS.</a:t>
            </a:r>
          </a:p>
          <a:p>
            <a:r>
              <a:rPr lang="en-US" sz="1200" kern="1200" dirty="0" smtClean="0">
                <a:solidFill>
                  <a:schemeClr val="tx1"/>
                </a:solidFill>
                <a:effectLst/>
                <a:latin typeface="+mn-lt"/>
                <a:ea typeface="+mn-ea"/>
                <a:cs typeface="+mn-cs"/>
              </a:rPr>
              <a:t>STD: </a:t>
            </a:r>
            <a:r>
              <a:rPr lang="en-US" sz="1200" b="1" kern="1200" dirty="0" smtClean="0">
                <a:solidFill>
                  <a:schemeClr val="tx1"/>
                </a:solidFill>
                <a:effectLst/>
                <a:latin typeface="+mn-lt"/>
                <a:ea typeface="+mn-ea"/>
                <a:cs typeface="+mn-cs"/>
              </a:rPr>
              <a:t>≤ 7 HRS</a:t>
            </a:r>
            <a:r>
              <a:rPr lang="en-US" sz="1200" kern="1200" dirty="0" smtClean="0">
                <a:solidFill>
                  <a:schemeClr val="tx1"/>
                </a:solidFill>
                <a:effectLst/>
                <a:latin typeface="+mn-lt"/>
                <a:ea typeface="+mn-ea"/>
                <a:cs typeface="+mn-cs"/>
              </a:rPr>
              <a:t>   Achieved: </a:t>
            </a:r>
            <a:r>
              <a:rPr lang="en-US" sz="1200" b="1" kern="1200" dirty="0" smtClean="0">
                <a:solidFill>
                  <a:schemeClr val="tx1"/>
                </a:solidFill>
                <a:effectLst/>
                <a:latin typeface="+mn-lt"/>
                <a:ea typeface="+mn-ea"/>
                <a:cs typeface="+mn-cs"/>
              </a:rPr>
              <a:t>2 HRS</a:t>
            </a:r>
            <a:r>
              <a:rPr lang="en-US" sz="1200" kern="1200" dirty="0" smtClean="0">
                <a:solidFill>
                  <a:schemeClr val="tx1"/>
                </a:solidFill>
                <a:effectLst/>
                <a:latin typeface="+mn-lt"/>
                <a:ea typeface="+mn-ea"/>
                <a:cs typeface="+mn-cs"/>
              </a:rPr>
              <a:t> as an YTD average and </a:t>
            </a:r>
            <a:r>
              <a:rPr lang="en-US" sz="1200" b="1" kern="1200" dirty="0" smtClean="0">
                <a:solidFill>
                  <a:schemeClr val="tx1"/>
                </a:solidFill>
                <a:effectLst/>
                <a:latin typeface="+mn-lt"/>
                <a:ea typeface="+mn-ea"/>
                <a:cs typeface="+mn-cs"/>
              </a:rPr>
              <a:t>1 HRS </a:t>
            </a:r>
            <a:r>
              <a:rPr lang="en-US" sz="1200" kern="1200" dirty="0" smtClean="0">
                <a:solidFill>
                  <a:schemeClr val="tx1"/>
                </a:solidFill>
                <a:effectLst/>
                <a:latin typeface="+mn-lt"/>
                <a:ea typeface="+mn-ea"/>
                <a:cs typeface="+mn-cs"/>
              </a:rPr>
              <a:t>as a QTD average.</a:t>
            </a:r>
            <a:endParaRPr lang="en-US" dirty="0"/>
          </a:p>
        </p:txBody>
      </p:sp>
      <p:sp>
        <p:nvSpPr>
          <p:cNvPr id="4" name="Slide Number Placeholder 3"/>
          <p:cNvSpPr>
            <a:spLocks noGrp="1"/>
          </p:cNvSpPr>
          <p:nvPr>
            <p:ph type="sldNum" sz="quarter" idx="10"/>
          </p:nvPr>
        </p:nvSpPr>
        <p:spPr/>
        <p:txBody>
          <a:bodyPr/>
          <a:lstStyle/>
          <a:p>
            <a:fld id="{10D32803-F522-42AB-92B5-F1CBE998E9B0}" type="slidenum">
              <a:rPr lang="en-US" smtClean="0">
                <a:solidFill>
                  <a:srgbClr val="000000"/>
                </a:solidFill>
              </a:rPr>
              <a:pPr/>
              <a:t>6</a:t>
            </a:fld>
            <a:endParaRPr lang="en-US">
              <a:solidFill>
                <a:srgbClr val="000000"/>
              </a:solidFill>
            </a:endParaRPr>
          </a:p>
        </p:txBody>
      </p:sp>
    </p:spTree>
    <p:extLst>
      <p:ext uri="{BB962C8B-B14F-4D97-AF65-F5344CB8AC3E}">
        <p14:creationId xmlns:p14="http://schemas.microsoft.com/office/powerpoint/2010/main" val="575124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969963" y="300038"/>
            <a:ext cx="5075237" cy="3806825"/>
          </a:xfrm>
          <a:ln/>
        </p:spPr>
      </p:sp>
      <p:sp>
        <p:nvSpPr>
          <p:cNvPr id="4" name="Notes Placeholder 3"/>
          <p:cNvSpPr>
            <a:spLocks noGrp="1"/>
          </p:cNvSpPr>
          <p:nvPr>
            <p:ph type="body" sz="quarter" idx="10"/>
          </p:nvPr>
        </p:nvSpPr>
        <p:spPr/>
        <p:txBody>
          <a:bodyPr>
            <a:normAutofit fontScale="70000" lnSpcReduction="20000"/>
          </a:bodyPr>
          <a:lstStyle/>
          <a:p>
            <a:r>
              <a:rPr lang="en-US" sz="1300" b="1" u="sng" dirty="0">
                <a:latin typeface="Arial" charset="0"/>
              </a:rPr>
              <a:t>ICBM NC3 Availability Chart</a:t>
            </a:r>
            <a:endParaRPr lang="en-US" sz="1300" dirty="0">
              <a:latin typeface="Arial" charset="0"/>
            </a:endParaRPr>
          </a:p>
          <a:p>
            <a:r>
              <a:rPr lang="en-US" sz="1300" dirty="0">
                <a:latin typeface="Arial" charset="0"/>
              </a:rPr>
              <a:t>Good morning General, I am Mr. Shaun </a:t>
            </a:r>
            <a:r>
              <a:rPr lang="en-US" sz="1300" dirty="0" err="1">
                <a:latin typeface="Arial" charset="0"/>
              </a:rPr>
              <a:t>Piernas</a:t>
            </a:r>
            <a:r>
              <a:rPr lang="en-US" sz="1300" dirty="0">
                <a:latin typeface="Arial" charset="0"/>
              </a:rPr>
              <a:t> from the NC3 Center and I will be briefing the ICBM Configuration Element (CE) Maintenance Performance Indicators.</a:t>
            </a:r>
          </a:p>
          <a:p>
            <a:endParaRPr lang="en-US" sz="1300" b="1" u="sng" dirty="0">
              <a:latin typeface="Arial" charset="0"/>
            </a:endParaRPr>
          </a:p>
          <a:p>
            <a:r>
              <a:rPr lang="en-US" sz="1300" b="1" u="sng" dirty="0" smtClean="0">
                <a:latin typeface="Arial" charset="0"/>
              </a:rPr>
              <a:t>Scoreboard </a:t>
            </a:r>
            <a:r>
              <a:rPr lang="en-US" sz="1300" b="1" u="sng" dirty="0">
                <a:latin typeface="Arial" charset="0"/>
              </a:rPr>
              <a:t>Indicators</a:t>
            </a:r>
            <a:r>
              <a:rPr lang="en-US" sz="1300" b="1" dirty="0">
                <a:latin typeface="Arial" charset="0"/>
              </a:rPr>
              <a:t>:  </a:t>
            </a:r>
            <a:endParaRPr lang="en-US" sz="1300" dirty="0">
              <a:latin typeface="Arial" charset="0"/>
            </a:endParaRPr>
          </a:p>
          <a:p>
            <a:pPr defTabSz="931717">
              <a:defRPr/>
            </a:pPr>
            <a:r>
              <a:rPr lang="en-US" sz="1300" dirty="0">
                <a:latin typeface="Arial" charset="0"/>
              </a:rPr>
              <a:t>The combined NC3 Mission Capability rate takes into account MMP-EHF,MMP-VLF, FRC-175 UHF MILSTAR and GRC-208 UHF LOS. </a:t>
            </a:r>
          </a:p>
          <a:p>
            <a:pPr defTabSz="931717">
              <a:defRPr/>
            </a:pPr>
            <a:r>
              <a:rPr lang="en-US" sz="1300" dirty="0" smtClean="0">
                <a:latin typeface="Arial" charset="0"/>
              </a:rPr>
              <a:t> </a:t>
            </a:r>
            <a:r>
              <a:rPr lang="en-US" sz="1300" dirty="0">
                <a:latin typeface="Arial" charset="0"/>
              </a:rPr>
              <a:t>T</a:t>
            </a:r>
            <a:r>
              <a:rPr lang="en-US" sz="1300" dirty="0" smtClean="0">
                <a:latin typeface="Arial" charset="0"/>
              </a:rPr>
              <a:t>he </a:t>
            </a:r>
            <a:r>
              <a:rPr lang="en-US" sz="1300" dirty="0">
                <a:latin typeface="Arial" charset="0"/>
              </a:rPr>
              <a:t>overall ICBM CE met </a:t>
            </a:r>
            <a:r>
              <a:rPr lang="en-US" sz="1300" dirty="0" smtClean="0">
                <a:latin typeface="Arial" charset="0"/>
              </a:rPr>
              <a:t>5</a:t>
            </a:r>
            <a:r>
              <a:rPr lang="en-US" sz="1300" baseline="0" dirty="0" smtClean="0">
                <a:latin typeface="Arial" charset="0"/>
              </a:rPr>
              <a:t> of 5</a:t>
            </a:r>
            <a:r>
              <a:rPr lang="en-US" sz="1300" dirty="0" smtClean="0">
                <a:latin typeface="Arial" charset="0"/>
              </a:rPr>
              <a:t> </a:t>
            </a:r>
            <a:r>
              <a:rPr lang="en-US" sz="1300" dirty="0">
                <a:latin typeface="Arial" charset="0"/>
              </a:rPr>
              <a:t>reported maintenance indicators.  The MC standard was established by importing 36 months of data into a standards development workbook. </a:t>
            </a:r>
            <a:endParaRPr lang="en-US" sz="1300" dirty="0" smtClean="0">
              <a:latin typeface="Arial" charset="0"/>
            </a:endParaRPr>
          </a:p>
          <a:p>
            <a:pPr defTabSz="931717">
              <a:defRPr/>
            </a:pPr>
            <a:endParaRPr lang="en-US" sz="1300" dirty="0" smtClean="0">
              <a:latin typeface="Arial" charset="0"/>
            </a:endParaRPr>
          </a:p>
          <a:p>
            <a:pPr defTabSz="931717">
              <a:defRPr/>
            </a:pPr>
            <a:r>
              <a:rPr lang="en-US" sz="1300" dirty="0" smtClean="0">
                <a:latin typeface="Arial" charset="0"/>
              </a:rPr>
              <a:t>For the month of June,</a:t>
            </a:r>
            <a:r>
              <a:rPr lang="en-US" sz="1300" baseline="0" dirty="0" smtClean="0">
                <a:latin typeface="Arial" charset="0"/>
              </a:rPr>
              <a:t> the ICBM CE only accounted for 11 events, averaging totals just over 495 out of a possible 32,400 hours of total (maintenance, supply and deferred) downtime per system.  With those numbers being slightly below the monthly average, the ICBM CE met 5 of 5 standards.</a:t>
            </a:r>
            <a:endParaRPr lang="en-US" sz="1300" dirty="0">
              <a:latin typeface="Arial" charset="0"/>
            </a:endParaRPr>
          </a:p>
          <a:p>
            <a:pPr defTabSz="931717">
              <a:defRPr/>
            </a:pPr>
            <a:endParaRPr lang="en-US" sz="1300" dirty="0">
              <a:latin typeface="Arial" charset="0"/>
            </a:endParaRPr>
          </a:p>
          <a:p>
            <a:r>
              <a:rPr lang="en-US" sz="1300" b="1" u="sng" dirty="0">
                <a:latin typeface="Arial" charset="0"/>
              </a:rPr>
              <a:t>MC Rate :</a:t>
            </a:r>
            <a:r>
              <a:rPr lang="en-US" sz="1300" dirty="0">
                <a:latin typeface="Arial" charset="0"/>
              </a:rPr>
              <a:t> % that is either Fully Mission Capable or Non-Mission Capable</a:t>
            </a:r>
          </a:p>
          <a:p>
            <a:r>
              <a:rPr lang="en-US" sz="1300" dirty="0">
                <a:latin typeface="Arial" charset="0"/>
              </a:rPr>
              <a:t>STD: </a:t>
            </a:r>
            <a:r>
              <a:rPr lang="en-US" sz="1300" b="1" dirty="0">
                <a:latin typeface="Arial" charset="0"/>
              </a:rPr>
              <a:t>≥97.1%    </a:t>
            </a:r>
            <a:r>
              <a:rPr lang="en-US" sz="1300" dirty="0">
                <a:latin typeface="Arial" charset="0"/>
              </a:rPr>
              <a:t>Achieved: </a:t>
            </a:r>
            <a:r>
              <a:rPr lang="en-US" sz="1300" b="1" dirty="0" smtClean="0">
                <a:latin typeface="Arial" charset="0"/>
              </a:rPr>
              <a:t>98% </a:t>
            </a:r>
            <a:r>
              <a:rPr lang="en-US" sz="1300" b="0" dirty="0" smtClean="0">
                <a:latin typeface="Arial" charset="0"/>
              </a:rPr>
              <a:t>as a YTD average, with a quarterly average of </a:t>
            </a:r>
            <a:r>
              <a:rPr lang="en-US" sz="1300" b="1" dirty="0" smtClean="0">
                <a:latin typeface="Arial" charset="0"/>
              </a:rPr>
              <a:t>98.2%.</a:t>
            </a:r>
            <a:endParaRPr lang="en-US" sz="1300" b="1" dirty="0">
              <a:latin typeface="Arial" charset="0"/>
            </a:endParaRPr>
          </a:p>
          <a:p>
            <a:r>
              <a:rPr lang="en-US" sz="1300" dirty="0">
                <a:latin typeface="Arial" charset="0"/>
              </a:rPr>
              <a:t>This rate is driven by the Total Non-Mission Capable for Maintenance (TNMCM) and Total Non-Mission Capable for Supply (TNMCS) </a:t>
            </a:r>
            <a:r>
              <a:rPr lang="en-US" sz="1300" dirty="0" smtClean="0">
                <a:latin typeface="Arial" charset="0"/>
              </a:rPr>
              <a:t>rates.</a:t>
            </a:r>
            <a:endParaRPr lang="en-US" sz="1300" dirty="0">
              <a:latin typeface="Arial" charset="0"/>
            </a:endParaRPr>
          </a:p>
          <a:p>
            <a:endParaRPr lang="en-US" sz="1300" dirty="0">
              <a:latin typeface="Arial" charset="0"/>
            </a:endParaRPr>
          </a:p>
          <a:p>
            <a:r>
              <a:rPr lang="en-US" sz="1300" b="1" u="sng" dirty="0">
                <a:latin typeface="Arial" charset="0"/>
              </a:rPr>
              <a:t>TM Rate:</a:t>
            </a:r>
            <a:r>
              <a:rPr lang="en-US" sz="1300" dirty="0">
                <a:latin typeface="Arial" charset="0"/>
              </a:rPr>
              <a:t>  </a:t>
            </a:r>
          </a:p>
          <a:p>
            <a:r>
              <a:rPr lang="en-US" sz="1300" dirty="0">
                <a:latin typeface="Arial" charset="0"/>
              </a:rPr>
              <a:t>TM Rate is a percentage of possessed or reported units unable to meet primary assigned missions for Fully Mission Capable for Maintenance/Possession HRS</a:t>
            </a:r>
          </a:p>
          <a:p>
            <a:r>
              <a:rPr lang="en-US" sz="1300" dirty="0">
                <a:latin typeface="Arial" charset="0"/>
              </a:rPr>
              <a:t>STD: </a:t>
            </a:r>
            <a:r>
              <a:rPr lang="en-US" sz="1300" b="1" dirty="0">
                <a:latin typeface="Arial" charset="0"/>
              </a:rPr>
              <a:t>≤6.1%    </a:t>
            </a:r>
            <a:r>
              <a:rPr lang="en-US" sz="1300" dirty="0">
                <a:latin typeface="Arial" charset="0"/>
              </a:rPr>
              <a:t>Achieved: </a:t>
            </a:r>
            <a:r>
              <a:rPr lang="en-US" sz="1300" b="1" dirty="0" smtClean="0">
                <a:latin typeface="Arial" charset="0"/>
              </a:rPr>
              <a:t>4.9%</a:t>
            </a:r>
            <a:r>
              <a:rPr lang="en-US" sz="1300" b="1" baseline="0" dirty="0" smtClean="0">
                <a:latin typeface="Arial" charset="0"/>
              </a:rPr>
              <a:t> </a:t>
            </a:r>
            <a:r>
              <a:rPr lang="en-US" sz="1300" b="0" baseline="0" dirty="0" smtClean="0">
                <a:latin typeface="Arial" charset="0"/>
              </a:rPr>
              <a:t>as</a:t>
            </a:r>
            <a:r>
              <a:rPr lang="en-US" sz="1300" b="0" dirty="0" smtClean="0">
                <a:latin typeface="Arial" charset="0"/>
              </a:rPr>
              <a:t> a</a:t>
            </a:r>
            <a:r>
              <a:rPr lang="en-US" sz="1300" b="0" baseline="0" dirty="0" smtClean="0">
                <a:latin typeface="Arial" charset="0"/>
              </a:rPr>
              <a:t> YTD average, with a quarterly average of </a:t>
            </a:r>
            <a:r>
              <a:rPr lang="en-US" sz="1300" b="1" baseline="0" dirty="0" smtClean="0">
                <a:latin typeface="Arial" charset="0"/>
              </a:rPr>
              <a:t>3.6%.</a:t>
            </a:r>
            <a:endParaRPr lang="en-US" sz="1300" b="1" dirty="0">
              <a:latin typeface="Arial" charset="0"/>
            </a:endParaRPr>
          </a:p>
          <a:p>
            <a:endParaRPr lang="en-US" sz="1300" b="1" u="sng" dirty="0">
              <a:latin typeface="Arial" charset="0"/>
            </a:endParaRPr>
          </a:p>
          <a:p>
            <a:r>
              <a:rPr lang="en-US" sz="1300" b="1" u="sng" dirty="0">
                <a:latin typeface="Arial" charset="0"/>
              </a:rPr>
              <a:t>TS Rate:</a:t>
            </a:r>
          </a:p>
          <a:p>
            <a:r>
              <a:rPr lang="en-US" sz="1300" dirty="0">
                <a:latin typeface="Arial" charset="0"/>
              </a:rPr>
              <a:t>TS Rate is a percentage of possessed or reported units unable to meet primary assigned missions for supply reasons Non-Mission Capable for Supply/Possession HRS </a:t>
            </a:r>
          </a:p>
          <a:p>
            <a:r>
              <a:rPr lang="en-US" sz="1300" dirty="0">
                <a:latin typeface="Arial" charset="0"/>
              </a:rPr>
              <a:t>STD: </a:t>
            </a:r>
            <a:r>
              <a:rPr lang="en-US" sz="1300" b="1" dirty="0" smtClean="0">
                <a:latin typeface="Arial" charset="0"/>
              </a:rPr>
              <a:t>≤0.2%    </a:t>
            </a:r>
            <a:r>
              <a:rPr lang="en-US" sz="1300" dirty="0">
                <a:latin typeface="Arial" charset="0"/>
              </a:rPr>
              <a:t>Achieved: </a:t>
            </a:r>
            <a:r>
              <a:rPr lang="en-US" sz="1300" b="1" dirty="0" smtClean="0">
                <a:latin typeface="Arial" charset="0"/>
              </a:rPr>
              <a:t>0.1% </a:t>
            </a:r>
            <a:r>
              <a:rPr lang="en-US" sz="1300" b="0" dirty="0" smtClean="0">
                <a:latin typeface="Arial" charset="0"/>
              </a:rPr>
              <a:t>as a YTD average, with a</a:t>
            </a:r>
            <a:r>
              <a:rPr lang="en-US" sz="1300" b="0" baseline="0" dirty="0" smtClean="0">
                <a:latin typeface="Arial" charset="0"/>
              </a:rPr>
              <a:t> quarterly average</a:t>
            </a:r>
            <a:r>
              <a:rPr lang="en-US" sz="1300" b="0" dirty="0" smtClean="0">
                <a:latin typeface="Arial" charset="0"/>
              </a:rPr>
              <a:t> of </a:t>
            </a:r>
            <a:r>
              <a:rPr lang="en-US" sz="1300" b="1" dirty="0" smtClean="0">
                <a:latin typeface="Arial" charset="0"/>
              </a:rPr>
              <a:t>0.0%.</a:t>
            </a:r>
          </a:p>
          <a:p>
            <a:endParaRPr lang="en-US" sz="1300" b="1" dirty="0" smtClean="0">
              <a:latin typeface="Arial" charset="0"/>
            </a:endParaRPr>
          </a:p>
          <a:p>
            <a:r>
              <a:rPr lang="en-US" sz="1300" b="1" u="sng" dirty="0" smtClean="0">
                <a:latin typeface="Arial" charset="0"/>
              </a:rPr>
              <a:t>Mean Time Between Failures:</a:t>
            </a:r>
            <a:r>
              <a:rPr lang="en-US" sz="1300" dirty="0" smtClean="0">
                <a:latin typeface="Arial" charset="0"/>
              </a:rPr>
              <a:t>   Indication in HRS of system performance between malfunction that is Possession HRS/# of EVENTS.</a:t>
            </a:r>
          </a:p>
          <a:p>
            <a:pPr defTabSz="881390">
              <a:defRPr/>
            </a:pPr>
            <a:r>
              <a:rPr lang="en-US" sz="1300" dirty="0" smtClean="0">
                <a:latin typeface="Arial" charset="0"/>
              </a:rPr>
              <a:t>STD: </a:t>
            </a:r>
            <a:r>
              <a:rPr lang="en-US" sz="1300" b="1" dirty="0" smtClean="0">
                <a:latin typeface="Arial" charset="0"/>
              </a:rPr>
              <a:t>≥300 HRS    </a:t>
            </a:r>
            <a:r>
              <a:rPr lang="en-US" sz="1300" dirty="0" smtClean="0">
                <a:latin typeface="Arial" charset="0"/>
              </a:rPr>
              <a:t>Achieved: </a:t>
            </a:r>
            <a:r>
              <a:rPr lang="en-US" sz="1300" b="1" dirty="0" smtClean="0">
                <a:latin typeface="Arial" charset="0"/>
              </a:rPr>
              <a:t>391 HRS</a:t>
            </a:r>
            <a:r>
              <a:rPr lang="en-US" sz="1300" b="1" baseline="0" dirty="0" smtClean="0">
                <a:latin typeface="Arial" charset="0"/>
              </a:rPr>
              <a:t> </a:t>
            </a:r>
            <a:r>
              <a:rPr lang="en-US" sz="1300" b="0" baseline="0" dirty="0" smtClean="0">
                <a:latin typeface="Arial" charset="0"/>
              </a:rPr>
              <a:t>as a YTD average, with a quarterly average of </a:t>
            </a:r>
            <a:r>
              <a:rPr lang="en-US" sz="1300" b="1" baseline="0" dirty="0" smtClean="0">
                <a:latin typeface="Arial" charset="0"/>
              </a:rPr>
              <a:t>470</a:t>
            </a:r>
            <a:r>
              <a:rPr lang="en-US" sz="1300" b="0" baseline="0" dirty="0" smtClean="0">
                <a:latin typeface="Arial" charset="0"/>
              </a:rPr>
              <a:t> </a:t>
            </a:r>
            <a:r>
              <a:rPr lang="en-US" sz="1300" b="1" baseline="0" dirty="0" smtClean="0">
                <a:latin typeface="Arial" charset="0"/>
              </a:rPr>
              <a:t>HRS.</a:t>
            </a:r>
            <a:endParaRPr lang="en-US" sz="1300" b="0" dirty="0" smtClean="0">
              <a:latin typeface="Arial" charset="0"/>
            </a:endParaRPr>
          </a:p>
          <a:p>
            <a:endParaRPr lang="en-US" sz="1300" dirty="0" smtClean="0">
              <a:latin typeface="Arial" charset="0"/>
            </a:endParaRPr>
          </a:p>
          <a:p>
            <a:pPr defTabSz="931717">
              <a:defRPr/>
            </a:pPr>
            <a:r>
              <a:rPr lang="en-US" sz="1300" b="1" u="sng" dirty="0" smtClean="0">
                <a:latin typeface="Arial" charset="0"/>
              </a:rPr>
              <a:t>Mean Down Time:</a:t>
            </a:r>
            <a:r>
              <a:rPr lang="en-US" sz="1300" dirty="0" smtClean="0">
                <a:latin typeface="Arial" charset="0"/>
              </a:rPr>
              <a:t>  Average # of HRS to restore functionality, that is Non-Mission Capable for Maintenance/# of EVENTS.</a:t>
            </a:r>
          </a:p>
          <a:p>
            <a:r>
              <a:rPr lang="en-US" sz="1300" dirty="0" smtClean="0">
                <a:latin typeface="Arial" charset="0"/>
              </a:rPr>
              <a:t>STD: </a:t>
            </a:r>
            <a:r>
              <a:rPr lang="en-US" sz="1300" b="1" dirty="0" smtClean="0">
                <a:latin typeface="Arial" charset="0"/>
              </a:rPr>
              <a:t>≤205 HRS    </a:t>
            </a:r>
            <a:r>
              <a:rPr lang="en-US" sz="1300" dirty="0" smtClean="0">
                <a:latin typeface="Arial" charset="0"/>
              </a:rPr>
              <a:t>Achieved: </a:t>
            </a:r>
            <a:r>
              <a:rPr lang="en-US" sz="1300" b="1" dirty="0" smtClean="0">
                <a:latin typeface="Arial" charset="0"/>
              </a:rPr>
              <a:t>176 HRS</a:t>
            </a:r>
            <a:r>
              <a:rPr lang="en-US" sz="1300" b="1" baseline="0" dirty="0">
                <a:latin typeface="Arial" charset="0"/>
              </a:rPr>
              <a:t> </a:t>
            </a:r>
            <a:r>
              <a:rPr lang="en-US" sz="1300" b="0" baseline="0" dirty="0" smtClean="0">
                <a:latin typeface="Arial" charset="0"/>
              </a:rPr>
              <a:t>as a YTD average, with a quarterly average of </a:t>
            </a:r>
            <a:r>
              <a:rPr lang="en-US" sz="1300" b="1" baseline="0" dirty="0" smtClean="0">
                <a:latin typeface="Arial" charset="0"/>
              </a:rPr>
              <a:t>169 HRS.</a:t>
            </a:r>
            <a:endParaRPr lang="en-US" sz="1300" b="0" dirty="0" smtClean="0">
              <a:latin typeface="Arial" charset="0"/>
            </a:endParaRPr>
          </a:p>
        </p:txBody>
      </p:sp>
    </p:spTree>
    <p:extLst>
      <p:ext uri="{BB962C8B-B14F-4D97-AF65-F5344CB8AC3E}">
        <p14:creationId xmlns:p14="http://schemas.microsoft.com/office/powerpoint/2010/main" val="440805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p:spPr>
        <p:txBody>
          <a:bodyPr>
            <a:normAutofit/>
          </a:bodyPr>
          <a:lstStyle/>
          <a:p>
            <a:endParaRPr lang="en-US" baseline="0" dirty="0"/>
          </a:p>
        </p:txBody>
      </p:sp>
      <p:sp>
        <p:nvSpPr>
          <p:cNvPr id="167940" name="Slide Number Placeholder 3"/>
          <p:cNvSpPr>
            <a:spLocks noGrp="1"/>
          </p:cNvSpPr>
          <p:nvPr>
            <p:ph type="sldNum" sz="quarter" idx="5"/>
          </p:nvPr>
        </p:nvSpPr>
        <p:spPr>
          <a:noFill/>
        </p:spPr>
        <p:txBody>
          <a:bodyPr/>
          <a:lstStyle/>
          <a:p>
            <a:fld id="{ECC137EE-09B9-4AC0-B6DE-1FC72FC3B2AF}" type="slidenum">
              <a:rPr lang="en-US" smtClean="0">
                <a:solidFill>
                  <a:srgbClr val="000000"/>
                </a:solidFill>
              </a:rPr>
              <a:pPr/>
              <a:t>8</a:t>
            </a:fld>
            <a:endParaRPr lang="en-US" dirty="0">
              <a:solidFill>
                <a:srgbClr val="000000"/>
              </a:solidFill>
            </a:endParaRPr>
          </a:p>
        </p:txBody>
      </p:sp>
    </p:spTree>
    <p:extLst>
      <p:ext uri="{BB962C8B-B14F-4D97-AF65-F5344CB8AC3E}">
        <p14:creationId xmlns:p14="http://schemas.microsoft.com/office/powerpoint/2010/main" val="21703706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Line 2"/>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a:defRPr/>
            </a:pPr>
            <a:endParaRPr lang="en-US" dirty="0">
              <a:solidFill>
                <a:srgbClr val="000000"/>
              </a:solidFill>
            </a:endParaRPr>
          </a:p>
        </p:txBody>
      </p:sp>
      <p:sp>
        <p:nvSpPr>
          <p:cNvPr id="4" name="Text Box 3"/>
          <p:cNvSpPr txBox="1">
            <a:spLocks noChangeArrowheads="1"/>
          </p:cNvSpPr>
          <p:nvPr/>
        </p:nvSpPr>
        <p:spPr bwMode="auto">
          <a:xfrm>
            <a:off x="1270000" y="1233489"/>
            <a:ext cx="6553200" cy="400110"/>
          </a:xfrm>
          <a:prstGeom prst="rect">
            <a:avLst/>
          </a:prstGeom>
          <a:noFill/>
          <a:ln w="9525">
            <a:noFill/>
            <a:miter lim="800000"/>
            <a:headEnd/>
            <a:tailEnd/>
          </a:ln>
          <a:effectLst/>
        </p:spPr>
        <p:txBody>
          <a:bodyPr>
            <a:spAutoFit/>
          </a:bodyPr>
          <a:lstStyle/>
          <a:p>
            <a:pPr algn="ctr">
              <a:spcBef>
                <a:spcPct val="50000"/>
              </a:spcBef>
              <a:defRPr/>
            </a:pPr>
            <a:r>
              <a:rPr lang="en-US" sz="2000" b="1" i="1" dirty="0" smtClean="0">
                <a:solidFill>
                  <a:srgbClr val="000000"/>
                </a:solidFill>
                <a:latin typeface="Century Schoolbook" pitchFamily="18" charset="0"/>
              </a:rPr>
              <a:t>Deter…Assure…Strike!</a:t>
            </a:r>
            <a:endParaRPr lang="en-US" sz="2000" b="1" i="1" dirty="0">
              <a:solidFill>
                <a:srgbClr val="000000"/>
              </a:solidFill>
              <a:latin typeface="Century Schoolbook" pitchFamily="18" charset="0"/>
            </a:endParaRPr>
          </a:p>
        </p:txBody>
      </p:sp>
      <p:sp>
        <p:nvSpPr>
          <p:cNvPr id="5" name="Line 5"/>
          <p:cNvSpPr>
            <a:spLocks noChangeShapeType="1"/>
          </p:cNvSpPr>
          <p:nvPr/>
        </p:nvSpPr>
        <p:spPr bwMode="auto">
          <a:xfrm>
            <a:off x="381000" y="1231900"/>
            <a:ext cx="8382000" cy="0"/>
          </a:xfrm>
          <a:prstGeom prst="line">
            <a:avLst/>
          </a:prstGeom>
          <a:noFill/>
          <a:ln w="57150">
            <a:solidFill>
              <a:srgbClr val="0C2D83"/>
            </a:solidFill>
            <a:round/>
            <a:headEnd/>
            <a:tailEnd/>
          </a:ln>
          <a:effectLst/>
        </p:spPr>
        <p:txBody>
          <a:bodyPr wrap="none" anchor="ctr"/>
          <a:lstStyle/>
          <a:p>
            <a:pPr>
              <a:defRPr/>
            </a:pPr>
            <a:endParaRPr lang="en-US" dirty="0">
              <a:solidFill>
                <a:srgbClr val="000000"/>
              </a:solidFill>
            </a:endParaRPr>
          </a:p>
        </p:txBody>
      </p:sp>
      <p:sp>
        <p:nvSpPr>
          <p:cNvPr id="7" name="Text Box 14"/>
          <p:cNvSpPr txBox="1">
            <a:spLocks noChangeArrowheads="1"/>
          </p:cNvSpPr>
          <p:nvPr/>
        </p:nvSpPr>
        <p:spPr bwMode="auto">
          <a:xfrm>
            <a:off x="760955" y="500065"/>
            <a:ext cx="7571303" cy="646331"/>
          </a:xfrm>
          <a:prstGeom prst="rect">
            <a:avLst/>
          </a:prstGeom>
          <a:noFill/>
          <a:ln w="9525">
            <a:noFill/>
            <a:miter lim="800000"/>
            <a:headEnd/>
            <a:tailEnd/>
          </a:ln>
          <a:effectLst/>
        </p:spPr>
        <p:txBody>
          <a:bodyPr wrap="none">
            <a:spAutoFit/>
          </a:bodyPr>
          <a:lstStyle/>
          <a:p>
            <a:pPr>
              <a:defRPr/>
            </a:pPr>
            <a:r>
              <a:rPr lang="en-US" sz="3600" b="1" i="1" dirty="0" smtClean="0">
                <a:solidFill>
                  <a:srgbClr val="000000"/>
                </a:solidFill>
              </a:rPr>
              <a:t>Air Force Global Strike Command</a:t>
            </a:r>
            <a:endParaRPr lang="en-US" sz="3600" b="1" i="1" dirty="0">
              <a:solidFill>
                <a:srgbClr val="000000"/>
              </a:solidFill>
            </a:endParaRPr>
          </a:p>
        </p:txBody>
      </p:sp>
      <p:sp>
        <p:nvSpPr>
          <p:cNvPr id="8" name="Rectangle 6"/>
          <p:cNvSpPr>
            <a:spLocks noGrp="1" noChangeArrowheads="1"/>
          </p:cNvSpPr>
          <p:nvPr>
            <p:ph type="dt" sz="half" idx="10"/>
          </p:nvPr>
        </p:nvSpPr>
        <p:spPr>
          <a:xfrm>
            <a:off x="0" y="6524625"/>
            <a:ext cx="1219200" cy="304800"/>
          </a:xfrm>
          <a:prstGeom prst="rect">
            <a:avLst/>
          </a:prstGeom>
        </p:spPr>
        <p:txBody>
          <a:bodyPr/>
          <a:lstStyle>
            <a:lvl1pPr>
              <a:defRPr/>
            </a:lvl1pPr>
          </a:lstStyle>
          <a:p>
            <a:pPr>
              <a:defRPr/>
            </a:pPr>
            <a:endParaRPr lang="en-US">
              <a:solidFill>
                <a:srgbClr val="000000"/>
              </a:solidFill>
            </a:endParaRPr>
          </a:p>
        </p:txBody>
      </p:sp>
      <p:sp>
        <p:nvSpPr>
          <p:cNvPr id="9" name="Rectangle 7"/>
          <p:cNvSpPr>
            <a:spLocks noGrp="1" noChangeArrowheads="1"/>
          </p:cNvSpPr>
          <p:nvPr>
            <p:ph type="sldNum" sz="quarter" idx="11"/>
          </p:nvPr>
        </p:nvSpPr>
        <p:spPr/>
        <p:txBody>
          <a:bodyPr/>
          <a:lstStyle>
            <a:lvl1pPr>
              <a:defRPr/>
            </a:lvl1pPr>
          </a:lstStyle>
          <a:p>
            <a:pPr>
              <a:defRPr/>
            </a:pPr>
            <a:fld id="{B3ECB667-CA53-48E5-BCF4-004FE79258EC}" type="slidenum">
              <a:rPr lang="en-US">
                <a:solidFill>
                  <a:srgbClr val="FFFFFF">
                    <a:lumMod val="50000"/>
                  </a:srgbClr>
                </a:solidFill>
              </a:rPr>
              <a:pPr>
                <a:defRPr/>
              </a:pPr>
              <a:t>‹#›</a:t>
            </a:fld>
            <a:endParaRPr lang="en-US" dirty="0">
              <a:solidFill>
                <a:srgbClr val="808080"/>
              </a:solidFill>
            </a:endParaRPr>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828182" y="3450392"/>
            <a:ext cx="2829418" cy="2796895"/>
          </a:xfrm>
          <a:prstGeom prst="rect">
            <a:avLst/>
          </a:prstGeom>
          <a:noFill/>
        </p:spPr>
      </p:pic>
    </p:spTree>
    <p:extLst>
      <p:ext uri="{BB962C8B-B14F-4D97-AF65-F5344CB8AC3E}">
        <p14:creationId xmlns:p14="http://schemas.microsoft.com/office/powerpoint/2010/main" val="1422979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0" y="6524625"/>
            <a:ext cx="1219200" cy="304800"/>
          </a:xfrm>
          <a:prstGeom prst="rect">
            <a:avLst/>
          </a:prstGeom>
        </p:spPr>
        <p:txBody>
          <a:bodyPr/>
          <a:lstStyle>
            <a:lvl1pPr>
              <a:defRPr/>
            </a:lvl1pPr>
          </a:lstStyle>
          <a:p>
            <a:pPr>
              <a:defRPr/>
            </a:pPr>
            <a:endParaRPr lang="en-US">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pPr>
              <a:defRPr/>
            </a:pPr>
            <a:fld id="{AE4442D6-1497-4453-99E1-732E189C48AA}" type="slidenum">
              <a:rPr lang="en-US">
                <a:solidFill>
                  <a:srgbClr val="FFFFFF">
                    <a:lumMod val="50000"/>
                  </a:srgbClr>
                </a:solidFill>
              </a:rPr>
              <a:pPr>
                <a:defRPr/>
              </a:pPr>
              <a:t>‹#›</a:t>
            </a:fld>
            <a:endParaRPr lang="en-US" dirty="0">
              <a:solidFill>
                <a:srgbClr val="808080"/>
              </a:solidFill>
            </a:endParaRPr>
          </a:p>
        </p:txBody>
      </p:sp>
    </p:spTree>
    <p:extLst>
      <p:ext uri="{BB962C8B-B14F-4D97-AF65-F5344CB8AC3E}">
        <p14:creationId xmlns:p14="http://schemas.microsoft.com/office/powerpoint/2010/main" val="269655154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5438" y="76200"/>
            <a:ext cx="2132012"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6227" y="76200"/>
            <a:ext cx="6246813"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0" y="6524625"/>
            <a:ext cx="1219200" cy="304800"/>
          </a:xfrm>
          <a:prstGeom prst="rect">
            <a:avLst/>
          </a:prstGeom>
        </p:spPr>
        <p:txBody>
          <a:bodyPr/>
          <a:lstStyle>
            <a:lvl1pPr>
              <a:defRPr/>
            </a:lvl1pPr>
          </a:lstStyle>
          <a:p>
            <a:pPr>
              <a:defRPr/>
            </a:pPr>
            <a:endParaRPr lang="en-US">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pPr>
              <a:defRPr/>
            </a:pPr>
            <a:fld id="{D5E9D3DE-29C7-40A2-80F8-A45524866AFC}" type="slidenum">
              <a:rPr lang="en-US">
                <a:solidFill>
                  <a:srgbClr val="FFFFFF">
                    <a:lumMod val="50000"/>
                  </a:srgbClr>
                </a:solidFill>
              </a:rPr>
              <a:pPr>
                <a:defRPr/>
              </a:pPr>
              <a:t>‹#›</a:t>
            </a:fld>
            <a:endParaRPr lang="en-US" dirty="0">
              <a:solidFill>
                <a:srgbClr val="808080"/>
              </a:solidFill>
            </a:endParaRPr>
          </a:p>
        </p:txBody>
      </p:sp>
    </p:spTree>
    <p:extLst>
      <p:ext uri="{BB962C8B-B14F-4D97-AF65-F5344CB8AC3E}">
        <p14:creationId xmlns:p14="http://schemas.microsoft.com/office/powerpoint/2010/main" val="421521803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3" name="Line 2"/>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algn="ctr" eaLnBrk="0" fontAlgn="base" hangingPunct="0">
              <a:spcBef>
                <a:spcPct val="0"/>
              </a:spcBef>
              <a:spcAft>
                <a:spcPct val="0"/>
              </a:spcAft>
              <a:defRPr/>
            </a:pPr>
            <a:endParaRPr lang="en-US" sz="1400" dirty="0">
              <a:solidFill>
                <a:srgbClr val="000000"/>
              </a:solidFill>
              <a:cs typeface="Arial" charset="0"/>
            </a:endParaRPr>
          </a:p>
        </p:txBody>
      </p:sp>
      <p:sp>
        <p:nvSpPr>
          <p:cNvPr id="4" name="Text Box 3"/>
          <p:cNvSpPr txBox="1">
            <a:spLocks noChangeArrowheads="1"/>
          </p:cNvSpPr>
          <p:nvPr/>
        </p:nvSpPr>
        <p:spPr bwMode="auto">
          <a:xfrm>
            <a:off x="1600200" y="1233489"/>
            <a:ext cx="6553200" cy="40011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defRPr/>
            </a:pPr>
            <a:r>
              <a:rPr lang="en-US" sz="2000" b="1" i="1" dirty="0" smtClean="0">
                <a:solidFill>
                  <a:srgbClr val="000000"/>
                </a:solidFill>
                <a:latin typeface="Century Schoolbook" pitchFamily="18" charset="0"/>
                <a:cs typeface="Arial" charset="0"/>
              </a:rPr>
              <a:t>Deter…Assure…Strike!</a:t>
            </a:r>
            <a:endParaRPr lang="en-US" sz="2000" b="1" i="1" dirty="0">
              <a:solidFill>
                <a:srgbClr val="000000"/>
              </a:solidFill>
              <a:latin typeface="Century Schoolbook" pitchFamily="18" charset="0"/>
              <a:cs typeface="Arial" charset="0"/>
            </a:endParaRPr>
          </a:p>
        </p:txBody>
      </p:sp>
      <p:sp>
        <p:nvSpPr>
          <p:cNvPr id="5" name="Line 5"/>
          <p:cNvSpPr>
            <a:spLocks noChangeShapeType="1"/>
          </p:cNvSpPr>
          <p:nvPr/>
        </p:nvSpPr>
        <p:spPr bwMode="auto">
          <a:xfrm>
            <a:off x="381000" y="1231900"/>
            <a:ext cx="8382000" cy="0"/>
          </a:xfrm>
          <a:prstGeom prst="line">
            <a:avLst/>
          </a:prstGeom>
          <a:noFill/>
          <a:ln w="57150">
            <a:solidFill>
              <a:srgbClr val="0C2D83"/>
            </a:solidFill>
            <a:round/>
            <a:headEnd/>
            <a:tailEnd/>
          </a:ln>
          <a:effectLst/>
        </p:spPr>
        <p:txBody>
          <a:bodyPr wrap="none" anchor="ctr"/>
          <a:lstStyle/>
          <a:p>
            <a:pPr algn="ctr" eaLnBrk="0" fontAlgn="base" hangingPunct="0">
              <a:spcBef>
                <a:spcPct val="0"/>
              </a:spcBef>
              <a:spcAft>
                <a:spcPct val="0"/>
              </a:spcAft>
              <a:defRPr/>
            </a:pPr>
            <a:endParaRPr lang="en-US" sz="1400" dirty="0">
              <a:solidFill>
                <a:srgbClr val="000000"/>
              </a:solidFill>
              <a:cs typeface="Arial" charset="0"/>
            </a:endParaRPr>
          </a:p>
        </p:txBody>
      </p:sp>
      <p:sp>
        <p:nvSpPr>
          <p:cNvPr id="6" name="Text Box 14"/>
          <p:cNvSpPr txBox="1">
            <a:spLocks noChangeArrowheads="1"/>
          </p:cNvSpPr>
          <p:nvPr/>
        </p:nvSpPr>
        <p:spPr bwMode="auto">
          <a:xfrm>
            <a:off x="760953" y="500065"/>
            <a:ext cx="7571303" cy="646331"/>
          </a:xfrm>
          <a:prstGeom prst="rect">
            <a:avLst/>
          </a:prstGeom>
          <a:noFill/>
          <a:ln w="9525">
            <a:noFill/>
            <a:miter lim="800000"/>
            <a:headEnd/>
            <a:tailEnd/>
          </a:ln>
          <a:effectLst/>
        </p:spPr>
        <p:txBody>
          <a:bodyPr wrap="none">
            <a:spAutoFit/>
          </a:bodyPr>
          <a:lstStyle/>
          <a:p>
            <a:pPr algn="ctr" eaLnBrk="0" fontAlgn="base" hangingPunct="0">
              <a:spcBef>
                <a:spcPct val="0"/>
              </a:spcBef>
              <a:spcAft>
                <a:spcPct val="0"/>
              </a:spcAft>
              <a:defRPr/>
            </a:pPr>
            <a:r>
              <a:rPr lang="en-US" sz="3600" b="1" i="1" dirty="0">
                <a:solidFill>
                  <a:srgbClr val="000000"/>
                </a:solidFill>
                <a:cs typeface="Arial" charset="0"/>
              </a:rPr>
              <a:t>Air Force Global Strike Command</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71479" y="2707866"/>
            <a:ext cx="2828925" cy="2796408"/>
          </a:xfrm>
          <a:prstGeom prst="rect">
            <a:avLst/>
          </a:prstGeom>
          <a:noFill/>
          <a:ln w="9525">
            <a:noFill/>
            <a:miter lim="800000"/>
            <a:headEnd/>
            <a:tailEnd/>
          </a:ln>
        </p:spPr>
      </p:pic>
      <p:sp>
        <p:nvSpPr>
          <p:cNvPr id="50191" name="Rectangle 15"/>
          <p:cNvSpPr>
            <a:spLocks noGrp="1" noChangeArrowheads="1"/>
          </p:cNvSpPr>
          <p:nvPr>
            <p:ph type="ctrTitle"/>
          </p:nvPr>
        </p:nvSpPr>
        <p:spPr>
          <a:xfrm>
            <a:off x="228600" y="1600200"/>
            <a:ext cx="8686800" cy="990600"/>
          </a:xfrm>
        </p:spPr>
        <p:txBody>
          <a:bodyPr/>
          <a:lstStyle>
            <a:lvl1pPr>
              <a:defRPr sz="4400" i="0"/>
            </a:lvl1pPr>
          </a:lstStyle>
          <a:p>
            <a:r>
              <a:rPr lang="en-US" dirty="0"/>
              <a:t>Click to edit Master title style</a:t>
            </a:r>
          </a:p>
        </p:txBody>
      </p:sp>
      <p:sp>
        <p:nvSpPr>
          <p:cNvPr id="8" name="Rectangle 6"/>
          <p:cNvSpPr>
            <a:spLocks noGrp="1" noChangeArrowheads="1"/>
          </p:cNvSpPr>
          <p:nvPr>
            <p:ph type="dt" sz="half" idx="10"/>
          </p:nvPr>
        </p:nvSpPr>
        <p:spPr>
          <a:xfrm>
            <a:off x="0" y="6524625"/>
            <a:ext cx="1219200" cy="304800"/>
          </a:xfrm>
          <a:prstGeom prst="rect">
            <a:avLst/>
          </a:prstGeom>
        </p:spPr>
        <p:txBody>
          <a:bodyPr/>
          <a:lstStyle>
            <a:lvl1pPr algn="ctr" eaLnBrk="0" hangingPunct="0">
              <a:defRPr>
                <a:cs typeface="+mn-cs"/>
              </a:defRPr>
            </a:lvl1pPr>
          </a:lstStyle>
          <a:p>
            <a:pPr fontAlgn="base">
              <a:spcBef>
                <a:spcPct val="0"/>
              </a:spcBef>
              <a:spcAft>
                <a:spcPct val="0"/>
              </a:spcAft>
              <a:defRPr/>
            </a:pPr>
            <a:r>
              <a:rPr lang="en-US" sz="1400" dirty="0" smtClean="0">
                <a:solidFill>
                  <a:srgbClr val="000000"/>
                </a:solidFill>
              </a:rPr>
              <a:t>As of: </a:t>
            </a:r>
            <a:endParaRPr lang="en-US" sz="1400" dirty="0">
              <a:solidFill>
                <a:srgbClr val="000000"/>
              </a:solidFill>
            </a:endParaRPr>
          </a:p>
        </p:txBody>
      </p:sp>
      <p:sp>
        <p:nvSpPr>
          <p:cNvPr id="9" name="Rectangle 7"/>
          <p:cNvSpPr>
            <a:spLocks noGrp="1" noChangeArrowheads="1"/>
          </p:cNvSpPr>
          <p:nvPr>
            <p:ph type="sldNum" sz="quarter" idx="11"/>
          </p:nvPr>
        </p:nvSpPr>
        <p:spPr/>
        <p:txBody>
          <a:bodyPr/>
          <a:lstStyle>
            <a:lvl1pPr>
              <a:defRPr/>
            </a:lvl1pPr>
          </a:lstStyle>
          <a:p>
            <a:pPr>
              <a:defRPr/>
            </a:pPr>
            <a:fld id="{34B34CAF-E18F-4EC9-976D-2CE9CC2C1A23}" type="slidenum">
              <a:rPr lang="en-US">
                <a:solidFill>
                  <a:srgbClr val="FFFFFF">
                    <a:lumMod val="50000"/>
                  </a:srgbClr>
                </a:solidFill>
              </a:rPr>
              <a:pPr>
                <a:defRPr/>
              </a:pPr>
              <a:t>‹#›</a:t>
            </a:fld>
            <a:endParaRPr lang="en-US" dirty="0">
              <a:solidFill>
                <a:srgbClr val="808080"/>
              </a:solidFill>
            </a:endParaRPr>
          </a:p>
        </p:txBody>
      </p:sp>
    </p:spTree>
    <p:extLst>
      <p:ext uri="{BB962C8B-B14F-4D97-AF65-F5344CB8AC3E}">
        <p14:creationId xmlns:p14="http://schemas.microsoft.com/office/powerpoint/2010/main" val="328460030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25500" y="76200"/>
            <a:ext cx="7494588" cy="1143000"/>
          </a:xfrm>
        </p:spPr>
        <p:txBody>
          <a:bodyPr/>
          <a:lstStyle/>
          <a:p>
            <a:r>
              <a:rPr lang="en-US" dirty="0" smtClean="0"/>
              <a:t>Click to edit Master title style</a:t>
            </a:r>
            <a:endParaRPr lang="en-US" dirty="0"/>
          </a:p>
        </p:txBody>
      </p:sp>
      <p:sp>
        <p:nvSpPr>
          <p:cNvPr id="7" name="Slide Number Placeholder 5"/>
          <p:cNvSpPr>
            <a:spLocks noGrp="1"/>
          </p:cNvSpPr>
          <p:nvPr>
            <p:ph type="sldNum" sz="quarter" idx="10"/>
          </p:nvPr>
        </p:nvSpPr>
        <p:spPr/>
        <p:txBody>
          <a:bodyPr/>
          <a:lstStyle>
            <a:lvl1pPr>
              <a:defRPr/>
            </a:lvl1pPr>
          </a:lstStyle>
          <a:p>
            <a:pPr>
              <a:defRPr/>
            </a:pPr>
            <a:fld id="{69910647-A5F2-431C-84AA-3395836EA570}" type="slidenum">
              <a:rPr lang="en-US"/>
              <a:pPr>
                <a:defRPr/>
              </a:pPr>
              <a:t>‹#›</a:t>
            </a:fld>
            <a:endParaRPr lang="en-US">
              <a:solidFill>
                <a:schemeClr val="bg2"/>
              </a:solidFill>
            </a:endParaRPr>
          </a:p>
        </p:txBody>
      </p:sp>
    </p:spTree>
    <p:extLst>
      <p:ext uri="{BB962C8B-B14F-4D97-AF65-F5344CB8AC3E}">
        <p14:creationId xmlns:p14="http://schemas.microsoft.com/office/powerpoint/2010/main" val="30995292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Line 2"/>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a:defRPr/>
            </a:pPr>
            <a:endParaRPr lang="en-US" dirty="0">
              <a:solidFill>
                <a:srgbClr val="000000"/>
              </a:solidFill>
            </a:endParaRPr>
          </a:p>
        </p:txBody>
      </p:sp>
      <p:sp>
        <p:nvSpPr>
          <p:cNvPr id="4" name="Text Box 3"/>
          <p:cNvSpPr txBox="1">
            <a:spLocks noChangeArrowheads="1"/>
          </p:cNvSpPr>
          <p:nvPr/>
        </p:nvSpPr>
        <p:spPr bwMode="auto">
          <a:xfrm>
            <a:off x="1270000" y="1233489"/>
            <a:ext cx="6553200" cy="400110"/>
          </a:xfrm>
          <a:prstGeom prst="rect">
            <a:avLst/>
          </a:prstGeom>
          <a:noFill/>
          <a:ln w="9525">
            <a:noFill/>
            <a:miter lim="800000"/>
            <a:headEnd/>
            <a:tailEnd/>
          </a:ln>
          <a:effectLst/>
        </p:spPr>
        <p:txBody>
          <a:bodyPr>
            <a:spAutoFit/>
          </a:bodyPr>
          <a:lstStyle/>
          <a:p>
            <a:pPr algn="ctr">
              <a:spcBef>
                <a:spcPct val="50000"/>
              </a:spcBef>
              <a:defRPr/>
            </a:pPr>
            <a:r>
              <a:rPr lang="en-US" sz="2000" b="1" i="1" dirty="0" smtClean="0">
                <a:solidFill>
                  <a:srgbClr val="000000"/>
                </a:solidFill>
                <a:latin typeface="Century Schoolbook" pitchFamily="18" charset="0"/>
              </a:rPr>
              <a:t>Deter…Assure…Strike!</a:t>
            </a:r>
            <a:endParaRPr lang="en-US" sz="2000" b="1" i="1" dirty="0">
              <a:solidFill>
                <a:srgbClr val="000000"/>
              </a:solidFill>
              <a:latin typeface="Century Schoolbook" pitchFamily="18" charset="0"/>
            </a:endParaRPr>
          </a:p>
        </p:txBody>
      </p:sp>
      <p:sp>
        <p:nvSpPr>
          <p:cNvPr id="5" name="Line 5"/>
          <p:cNvSpPr>
            <a:spLocks noChangeShapeType="1"/>
          </p:cNvSpPr>
          <p:nvPr/>
        </p:nvSpPr>
        <p:spPr bwMode="auto">
          <a:xfrm>
            <a:off x="381000" y="1231900"/>
            <a:ext cx="8382000" cy="0"/>
          </a:xfrm>
          <a:prstGeom prst="line">
            <a:avLst/>
          </a:prstGeom>
          <a:noFill/>
          <a:ln w="57150">
            <a:solidFill>
              <a:srgbClr val="0C2D83"/>
            </a:solidFill>
            <a:round/>
            <a:headEnd/>
            <a:tailEnd/>
          </a:ln>
          <a:effectLst/>
        </p:spPr>
        <p:txBody>
          <a:bodyPr wrap="none" anchor="ctr"/>
          <a:lstStyle/>
          <a:p>
            <a:pPr>
              <a:defRPr/>
            </a:pPr>
            <a:endParaRPr lang="en-US" dirty="0">
              <a:solidFill>
                <a:srgbClr val="000000"/>
              </a:solidFill>
            </a:endParaRPr>
          </a:p>
        </p:txBody>
      </p:sp>
      <p:sp>
        <p:nvSpPr>
          <p:cNvPr id="7" name="Text Box 14"/>
          <p:cNvSpPr txBox="1">
            <a:spLocks noChangeArrowheads="1"/>
          </p:cNvSpPr>
          <p:nvPr/>
        </p:nvSpPr>
        <p:spPr bwMode="auto">
          <a:xfrm>
            <a:off x="760955" y="500065"/>
            <a:ext cx="7571303" cy="646331"/>
          </a:xfrm>
          <a:prstGeom prst="rect">
            <a:avLst/>
          </a:prstGeom>
          <a:noFill/>
          <a:ln w="9525">
            <a:noFill/>
            <a:miter lim="800000"/>
            <a:headEnd/>
            <a:tailEnd/>
          </a:ln>
          <a:effectLst/>
        </p:spPr>
        <p:txBody>
          <a:bodyPr wrap="none">
            <a:spAutoFit/>
          </a:bodyPr>
          <a:lstStyle/>
          <a:p>
            <a:pPr>
              <a:defRPr/>
            </a:pPr>
            <a:r>
              <a:rPr lang="en-US" sz="3600" b="1" i="1" dirty="0" smtClean="0">
                <a:solidFill>
                  <a:srgbClr val="000000"/>
                </a:solidFill>
              </a:rPr>
              <a:t>Air Force Global Strike Command</a:t>
            </a:r>
            <a:endParaRPr lang="en-US" sz="3600" b="1" i="1" dirty="0">
              <a:solidFill>
                <a:srgbClr val="000000"/>
              </a:solidFill>
            </a:endParaRPr>
          </a:p>
        </p:txBody>
      </p:sp>
      <p:sp>
        <p:nvSpPr>
          <p:cNvPr id="9" name="Rectangle 7"/>
          <p:cNvSpPr>
            <a:spLocks noGrp="1" noChangeArrowheads="1"/>
          </p:cNvSpPr>
          <p:nvPr>
            <p:ph type="sldNum" sz="quarter" idx="11"/>
          </p:nvPr>
        </p:nvSpPr>
        <p:spPr/>
        <p:txBody>
          <a:bodyPr/>
          <a:lstStyle>
            <a:lvl1pPr>
              <a:defRPr/>
            </a:lvl1pPr>
          </a:lstStyle>
          <a:p>
            <a:pPr>
              <a:defRPr/>
            </a:pPr>
            <a:fld id="{B3ECB667-CA53-48E5-BCF4-004FE79258EC}" type="slidenum">
              <a:rPr lang="en-US">
                <a:solidFill>
                  <a:srgbClr val="FFFFFF">
                    <a:lumMod val="50000"/>
                  </a:srgbClr>
                </a:solidFill>
              </a:rPr>
              <a:pPr>
                <a:defRPr/>
              </a:pPr>
              <a:t>‹#›</a:t>
            </a:fld>
            <a:endParaRPr lang="en-US" dirty="0">
              <a:solidFill>
                <a:srgbClr val="808080"/>
              </a:solidFill>
            </a:endParaRPr>
          </a:p>
        </p:txBody>
      </p:sp>
      <p:pic>
        <p:nvPicPr>
          <p:cNvPr id="10" name="Picture 2" descr="C:\Users\Robert.Thorne\Desktop\3_D AFGSC shield_ no background.gif"/>
          <p:cNvPicPr>
            <a:picLocks noChangeAspect="1" noChangeArrowheads="1"/>
          </p:cNvPicPr>
          <p:nvPr userDrawn="1"/>
        </p:nvPicPr>
        <p:blipFill>
          <a:blip r:embed="rId2" cstate="print"/>
          <a:srcRect/>
          <a:stretch>
            <a:fillRect/>
          </a:stretch>
        </p:blipFill>
        <p:spPr bwMode="auto">
          <a:xfrm>
            <a:off x="828182" y="3392884"/>
            <a:ext cx="2829418" cy="2911912"/>
          </a:xfrm>
          <a:prstGeom prst="rect">
            <a:avLst/>
          </a:prstGeom>
          <a:noFill/>
        </p:spPr>
      </p:pic>
    </p:spTree>
    <p:extLst>
      <p:ext uri="{BB962C8B-B14F-4D97-AF65-F5344CB8AC3E}">
        <p14:creationId xmlns:p14="http://schemas.microsoft.com/office/powerpoint/2010/main" val="1871625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63700" y="159488"/>
            <a:ext cx="7143750" cy="1059712"/>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76227" y="1504949"/>
            <a:ext cx="8397875" cy="4743451"/>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4"/>
          <p:cNvSpPr>
            <a:spLocks noGrp="1"/>
          </p:cNvSpPr>
          <p:nvPr>
            <p:ph type="sldNum" sz="quarter" idx="11"/>
          </p:nvPr>
        </p:nvSpPr>
        <p:spPr/>
        <p:txBody>
          <a:bodyPr/>
          <a:lstStyle>
            <a:lvl1pPr>
              <a:defRPr/>
            </a:lvl1pPr>
          </a:lstStyle>
          <a:p>
            <a:pPr>
              <a:defRPr/>
            </a:pPr>
            <a:fld id="{E63C63C7-37AE-4C84-A108-45FA45DCC24E}" type="slidenum">
              <a:rPr lang="en-US">
                <a:solidFill>
                  <a:srgbClr val="FFFFFF">
                    <a:lumMod val="50000"/>
                  </a:srgbClr>
                </a:solidFill>
              </a:rPr>
              <a:pPr>
                <a:defRPr/>
              </a:pPr>
              <a:t>‹#›</a:t>
            </a:fld>
            <a:endParaRPr lang="en-US" dirty="0">
              <a:solidFill>
                <a:srgbClr val="808080"/>
              </a:solidFill>
            </a:endParaRPr>
          </a:p>
        </p:txBody>
      </p:sp>
    </p:spTree>
    <p:extLst>
      <p:ext uri="{BB962C8B-B14F-4D97-AF65-F5344CB8AC3E}">
        <p14:creationId xmlns:p14="http://schemas.microsoft.com/office/powerpoint/2010/main" val="3683255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Slide Number Placeholder 4"/>
          <p:cNvSpPr>
            <a:spLocks noGrp="1"/>
          </p:cNvSpPr>
          <p:nvPr>
            <p:ph type="sldNum" sz="quarter" idx="11"/>
          </p:nvPr>
        </p:nvSpPr>
        <p:spPr/>
        <p:txBody>
          <a:bodyPr/>
          <a:lstStyle>
            <a:lvl1pPr>
              <a:defRPr/>
            </a:lvl1pPr>
          </a:lstStyle>
          <a:p>
            <a:pPr>
              <a:defRPr/>
            </a:pPr>
            <a:fld id="{FF64C600-8604-438C-AB7E-37DF21EA1752}" type="slidenum">
              <a:rPr lang="en-US">
                <a:solidFill>
                  <a:srgbClr val="FFFFFF">
                    <a:lumMod val="50000"/>
                  </a:srgbClr>
                </a:solidFill>
              </a:rPr>
              <a:pPr>
                <a:defRPr/>
              </a:pPr>
              <a:t>‹#›</a:t>
            </a:fld>
            <a:endParaRPr lang="en-US" dirty="0">
              <a:solidFill>
                <a:srgbClr val="808080"/>
              </a:solidFill>
            </a:endParaRPr>
          </a:p>
        </p:txBody>
      </p:sp>
    </p:spTree>
    <p:extLst>
      <p:ext uri="{BB962C8B-B14F-4D97-AF65-F5344CB8AC3E}">
        <p14:creationId xmlns:p14="http://schemas.microsoft.com/office/powerpoint/2010/main" val="13663233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6225" y="1504949"/>
            <a:ext cx="4122738" cy="474345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51365" y="1504949"/>
            <a:ext cx="4122737" cy="474345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1"/>
          </p:nvPr>
        </p:nvSpPr>
        <p:spPr/>
        <p:txBody>
          <a:bodyPr/>
          <a:lstStyle>
            <a:lvl1pPr>
              <a:defRPr/>
            </a:lvl1pPr>
          </a:lstStyle>
          <a:p>
            <a:pPr>
              <a:defRPr/>
            </a:pPr>
            <a:fld id="{D820F458-32FF-470A-9110-6272C77C2DF4}" type="slidenum">
              <a:rPr lang="en-US">
                <a:solidFill>
                  <a:srgbClr val="FFFFFF">
                    <a:lumMod val="50000"/>
                  </a:srgbClr>
                </a:solidFill>
              </a:rPr>
              <a:pPr>
                <a:defRPr/>
              </a:pPr>
              <a:t>‹#›</a:t>
            </a:fld>
            <a:endParaRPr lang="en-US" dirty="0">
              <a:solidFill>
                <a:srgbClr val="808080"/>
              </a:solidFill>
            </a:endParaRPr>
          </a:p>
        </p:txBody>
      </p:sp>
    </p:spTree>
    <p:extLst>
      <p:ext uri="{BB962C8B-B14F-4D97-AF65-F5344CB8AC3E}">
        <p14:creationId xmlns:p14="http://schemas.microsoft.com/office/powerpoint/2010/main" val="153362874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7"/>
          <p:cNvSpPr>
            <a:spLocks noGrp="1"/>
          </p:cNvSpPr>
          <p:nvPr>
            <p:ph type="sldNum" sz="quarter" idx="11"/>
          </p:nvPr>
        </p:nvSpPr>
        <p:spPr/>
        <p:txBody>
          <a:bodyPr/>
          <a:lstStyle>
            <a:lvl1pPr>
              <a:defRPr/>
            </a:lvl1pPr>
          </a:lstStyle>
          <a:p>
            <a:pPr>
              <a:defRPr/>
            </a:pPr>
            <a:fld id="{45127679-B0EE-4647-AAC4-6A18E88BFE9B}" type="slidenum">
              <a:rPr lang="en-US">
                <a:solidFill>
                  <a:srgbClr val="FFFFFF">
                    <a:lumMod val="50000"/>
                  </a:srgbClr>
                </a:solidFill>
              </a:rPr>
              <a:pPr>
                <a:defRPr/>
              </a:pPr>
              <a:t>‹#›</a:t>
            </a:fld>
            <a:endParaRPr lang="en-US" dirty="0">
              <a:solidFill>
                <a:srgbClr val="808080"/>
              </a:solidFill>
            </a:endParaRPr>
          </a:p>
        </p:txBody>
      </p:sp>
    </p:spTree>
    <p:extLst>
      <p:ext uri="{BB962C8B-B14F-4D97-AF65-F5344CB8AC3E}">
        <p14:creationId xmlns:p14="http://schemas.microsoft.com/office/powerpoint/2010/main" val="12636261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Slide Number Placeholder 3"/>
          <p:cNvSpPr>
            <a:spLocks noGrp="1"/>
          </p:cNvSpPr>
          <p:nvPr>
            <p:ph type="sldNum" sz="quarter" idx="11"/>
          </p:nvPr>
        </p:nvSpPr>
        <p:spPr/>
        <p:txBody>
          <a:bodyPr/>
          <a:lstStyle>
            <a:lvl1pPr>
              <a:defRPr/>
            </a:lvl1pPr>
          </a:lstStyle>
          <a:p>
            <a:pPr>
              <a:defRPr/>
            </a:pPr>
            <a:fld id="{A5158549-3D58-4C17-A397-E5018CE637E5}" type="slidenum">
              <a:rPr lang="en-US">
                <a:solidFill>
                  <a:srgbClr val="FFFFFF">
                    <a:lumMod val="50000"/>
                  </a:srgbClr>
                </a:solidFill>
              </a:rPr>
              <a:pPr>
                <a:defRPr/>
              </a:pPr>
              <a:t>‹#›</a:t>
            </a:fld>
            <a:endParaRPr lang="en-US" dirty="0">
              <a:solidFill>
                <a:srgbClr val="808080"/>
              </a:solidFill>
            </a:endParaRPr>
          </a:p>
        </p:txBody>
      </p:sp>
    </p:spTree>
    <p:extLst>
      <p:ext uri="{BB962C8B-B14F-4D97-AF65-F5344CB8AC3E}">
        <p14:creationId xmlns:p14="http://schemas.microsoft.com/office/powerpoint/2010/main" val="6768228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63700" y="159488"/>
            <a:ext cx="7143750" cy="1059712"/>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4"/>
          <p:cNvSpPr>
            <a:spLocks noGrp="1"/>
          </p:cNvSpPr>
          <p:nvPr>
            <p:ph type="sldNum" sz="quarter" idx="11"/>
          </p:nvPr>
        </p:nvSpPr>
        <p:spPr/>
        <p:txBody>
          <a:bodyPr/>
          <a:lstStyle>
            <a:lvl1pPr>
              <a:defRPr/>
            </a:lvl1pPr>
          </a:lstStyle>
          <a:p>
            <a:pPr>
              <a:defRPr/>
            </a:pPr>
            <a:fld id="{E63C63C7-37AE-4C84-A108-45FA45DCC24E}" type="slidenum">
              <a:rPr lang="en-US">
                <a:solidFill>
                  <a:srgbClr val="FFFFFF">
                    <a:lumMod val="50000"/>
                  </a:srgbClr>
                </a:solidFill>
              </a:rPr>
              <a:pPr>
                <a:defRPr/>
              </a:pPr>
              <a:t>‹#›</a:t>
            </a:fld>
            <a:endParaRPr lang="en-US" dirty="0">
              <a:solidFill>
                <a:srgbClr val="808080"/>
              </a:solidFill>
            </a:endParaRPr>
          </a:p>
        </p:txBody>
      </p:sp>
    </p:spTree>
    <p:extLst>
      <p:ext uri="{BB962C8B-B14F-4D97-AF65-F5344CB8AC3E}">
        <p14:creationId xmlns:p14="http://schemas.microsoft.com/office/powerpoint/2010/main" val="35555207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lvl1pPr>
              <a:defRPr/>
            </a:lvl1pPr>
          </a:lstStyle>
          <a:p>
            <a:pPr>
              <a:defRPr/>
            </a:pPr>
            <a:fld id="{420C1EC0-2BC0-4D14-BC6F-1841D55BB1C4}" type="slidenum">
              <a:rPr lang="en-US">
                <a:solidFill>
                  <a:srgbClr val="FFFFFF">
                    <a:lumMod val="50000"/>
                  </a:srgbClr>
                </a:solidFill>
              </a:rPr>
              <a:pPr>
                <a:defRPr/>
              </a:pPr>
              <a:t>‹#›</a:t>
            </a:fld>
            <a:endParaRPr lang="en-US" dirty="0">
              <a:solidFill>
                <a:srgbClr val="808080"/>
              </a:solidFill>
            </a:endParaRPr>
          </a:p>
        </p:txBody>
      </p:sp>
    </p:spTree>
    <p:extLst>
      <p:ext uri="{BB962C8B-B14F-4D97-AF65-F5344CB8AC3E}">
        <p14:creationId xmlns:p14="http://schemas.microsoft.com/office/powerpoint/2010/main" val="162727316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Slide Number Placeholder 5"/>
          <p:cNvSpPr>
            <a:spLocks noGrp="1"/>
          </p:cNvSpPr>
          <p:nvPr>
            <p:ph type="sldNum" sz="quarter" idx="11"/>
          </p:nvPr>
        </p:nvSpPr>
        <p:spPr/>
        <p:txBody>
          <a:bodyPr/>
          <a:lstStyle>
            <a:lvl1pPr>
              <a:defRPr/>
            </a:lvl1pPr>
          </a:lstStyle>
          <a:p>
            <a:pPr>
              <a:defRPr/>
            </a:pPr>
            <a:fld id="{B1B6A27F-03EE-47F3-AFEF-91C7F476583F}" type="slidenum">
              <a:rPr lang="en-US">
                <a:solidFill>
                  <a:srgbClr val="FFFFFF">
                    <a:lumMod val="50000"/>
                  </a:srgbClr>
                </a:solidFill>
              </a:rPr>
              <a:pPr>
                <a:defRPr/>
              </a:pPr>
              <a:t>‹#›</a:t>
            </a:fld>
            <a:endParaRPr lang="en-US" dirty="0">
              <a:solidFill>
                <a:srgbClr val="808080"/>
              </a:solidFill>
            </a:endParaRPr>
          </a:p>
        </p:txBody>
      </p:sp>
    </p:spTree>
    <p:extLst>
      <p:ext uri="{BB962C8B-B14F-4D97-AF65-F5344CB8AC3E}">
        <p14:creationId xmlns:p14="http://schemas.microsoft.com/office/powerpoint/2010/main" val="394609325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Slide Number Placeholder 5"/>
          <p:cNvSpPr>
            <a:spLocks noGrp="1"/>
          </p:cNvSpPr>
          <p:nvPr>
            <p:ph type="sldNum" sz="quarter" idx="11"/>
          </p:nvPr>
        </p:nvSpPr>
        <p:spPr/>
        <p:txBody>
          <a:bodyPr/>
          <a:lstStyle>
            <a:lvl1pPr>
              <a:defRPr/>
            </a:lvl1pPr>
          </a:lstStyle>
          <a:p>
            <a:pPr>
              <a:defRPr/>
            </a:pPr>
            <a:fld id="{B8151F1D-55BE-49A0-989A-64618DC8BE4E}" type="slidenum">
              <a:rPr lang="en-US">
                <a:solidFill>
                  <a:srgbClr val="FFFFFF">
                    <a:lumMod val="50000"/>
                  </a:srgbClr>
                </a:solidFill>
              </a:rPr>
              <a:pPr>
                <a:defRPr/>
              </a:pPr>
              <a:t>‹#›</a:t>
            </a:fld>
            <a:endParaRPr lang="en-US" dirty="0">
              <a:solidFill>
                <a:srgbClr val="808080"/>
              </a:solidFill>
            </a:endParaRPr>
          </a:p>
        </p:txBody>
      </p:sp>
    </p:spTree>
    <p:extLst>
      <p:ext uri="{BB962C8B-B14F-4D97-AF65-F5344CB8AC3E}">
        <p14:creationId xmlns:p14="http://schemas.microsoft.com/office/powerpoint/2010/main" val="244210300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76227" y="1504949"/>
            <a:ext cx="8397875" cy="4743451"/>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1"/>
          </p:nvPr>
        </p:nvSpPr>
        <p:spPr/>
        <p:txBody>
          <a:bodyPr/>
          <a:lstStyle>
            <a:lvl1pPr>
              <a:defRPr/>
            </a:lvl1pPr>
          </a:lstStyle>
          <a:p>
            <a:pPr>
              <a:defRPr/>
            </a:pPr>
            <a:fld id="{AE4442D6-1497-4453-99E1-732E189C48AA}" type="slidenum">
              <a:rPr lang="en-US">
                <a:solidFill>
                  <a:srgbClr val="FFFFFF">
                    <a:lumMod val="50000"/>
                  </a:srgbClr>
                </a:solidFill>
              </a:rPr>
              <a:pPr>
                <a:defRPr/>
              </a:pPr>
              <a:t>‹#›</a:t>
            </a:fld>
            <a:endParaRPr lang="en-US" dirty="0">
              <a:solidFill>
                <a:srgbClr val="808080"/>
              </a:solidFill>
            </a:endParaRPr>
          </a:p>
        </p:txBody>
      </p:sp>
    </p:spTree>
    <p:extLst>
      <p:ext uri="{BB962C8B-B14F-4D97-AF65-F5344CB8AC3E}">
        <p14:creationId xmlns:p14="http://schemas.microsoft.com/office/powerpoint/2010/main" val="261400393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5438" y="76200"/>
            <a:ext cx="2132012"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6227" y="76200"/>
            <a:ext cx="6246813" cy="61722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1"/>
          </p:nvPr>
        </p:nvSpPr>
        <p:spPr/>
        <p:txBody>
          <a:bodyPr/>
          <a:lstStyle>
            <a:lvl1pPr>
              <a:defRPr/>
            </a:lvl1pPr>
          </a:lstStyle>
          <a:p>
            <a:pPr>
              <a:defRPr/>
            </a:pPr>
            <a:fld id="{D5E9D3DE-29C7-40A2-80F8-A45524866AFC}" type="slidenum">
              <a:rPr lang="en-US">
                <a:solidFill>
                  <a:srgbClr val="FFFFFF">
                    <a:lumMod val="50000"/>
                  </a:srgbClr>
                </a:solidFill>
              </a:rPr>
              <a:pPr>
                <a:defRPr/>
              </a:pPr>
              <a:t>‹#›</a:t>
            </a:fld>
            <a:endParaRPr lang="en-US" dirty="0">
              <a:solidFill>
                <a:srgbClr val="808080"/>
              </a:solidFill>
            </a:endParaRPr>
          </a:p>
        </p:txBody>
      </p:sp>
    </p:spTree>
    <p:extLst>
      <p:ext uri="{BB962C8B-B14F-4D97-AF65-F5344CB8AC3E}">
        <p14:creationId xmlns:p14="http://schemas.microsoft.com/office/powerpoint/2010/main" val="407650284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3" name="Line 2"/>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algn="ctr" eaLnBrk="0" fontAlgn="base" hangingPunct="0">
              <a:spcBef>
                <a:spcPct val="0"/>
              </a:spcBef>
              <a:spcAft>
                <a:spcPct val="0"/>
              </a:spcAft>
              <a:defRPr/>
            </a:pPr>
            <a:endParaRPr lang="en-US" sz="1400" b="1" dirty="0">
              <a:solidFill>
                <a:srgbClr val="000000"/>
              </a:solidFill>
              <a:cs typeface="Arial" charset="0"/>
            </a:endParaRPr>
          </a:p>
        </p:txBody>
      </p:sp>
      <p:sp>
        <p:nvSpPr>
          <p:cNvPr id="4" name="Text Box 3"/>
          <p:cNvSpPr txBox="1">
            <a:spLocks noChangeArrowheads="1"/>
          </p:cNvSpPr>
          <p:nvPr/>
        </p:nvSpPr>
        <p:spPr bwMode="auto">
          <a:xfrm>
            <a:off x="1270000" y="1233488"/>
            <a:ext cx="6553200" cy="396875"/>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defRPr/>
            </a:pPr>
            <a:r>
              <a:rPr lang="en-US" sz="2000" b="1" i="1" dirty="0">
                <a:solidFill>
                  <a:srgbClr val="000000"/>
                </a:solidFill>
                <a:latin typeface="Century Schoolbook" pitchFamily="18" charset="0"/>
                <a:cs typeface="Arial" charset="0"/>
              </a:rPr>
              <a:t>To Deter and Assure</a:t>
            </a:r>
          </a:p>
        </p:txBody>
      </p:sp>
      <p:sp>
        <p:nvSpPr>
          <p:cNvPr id="5" name="Line 5"/>
          <p:cNvSpPr>
            <a:spLocks noChangeShapeType="1"/>
          </p:cNvSpPr>
          <p:nvPr/>
        </p:nvSpPr>
        <p:spPr bwMode="auto">
          <a:xfrm>
            <a:off x="381000" y="1231900"/>
            <a:ext cx="8382000" cy="0"/>
          </a:xfrm>
          <a:prstGeom prst="line">
            <a:avLst/>
          </a:prstGeom>
          <a:noFill/>
          <a:ln w="57150">
            <a:solidFill>
              <a:srgbClr val="0C2D83"/>
            </a:solidFill>
            <a:round/>
            <a:headEnd/>
            <a:tailEnd/>
          </a:ln>
          <a:effectLst/>
        </p:spPr>
        <p:txBody>
          <a:bodyPr wrap="none" anchor="ctr"/>
          <a:lstStyle/>
          <a:p>
            <a:pPr algn="ctr" eaLnBrk="0" fontAlgn="base" hangingPunct="0">
              <a:spcBef>
                <a:spcPct val="0"/>
              </a:spcBef>
              <a:spcAft>
                <a:spcPct val="0"/>
              </a:spcAft>
              <a:defRPr/>
            </a:pPr>
            <a:endParaRPr lang="en-US" sz="1400" b="1" dirty="0">
              <a:solidFill>
                <a:srgbClr val="000000"/>
              </a:solidFill>
              <a:cs typeface="Arial" charset="0"/>
            </a:endParaRPr>
          </a:p>
        </p:txBody>
      </p:sp>
      <p:sp>
        <p:nvSpPr>
          <p:cNvPr id="6" name="Text Box 14"/>
          <p:cNvSpPr txBox="1">
            <a:spLocks noChangeArrowheads="1"/>
          </p:cNvSpPr>
          <p:nvPr/>
        </p:nvSpPr>
        <p:spPr bwMode="auto">
          <a:xfrm>
            <a:off x="2505014" y="500063"/>
            <a:ext cx="4083169" cy="646331"/>
          </a:xfrm>
          <a:prstGeom prst="rect">
            <a:avLst/>
          </a:prstGeom>
          <a:noFill/>
          <a:ln w="9525">
            <a:noFill/>
            <a:miter lim="800000"/>
            <a:headEnd/>
            <a:tailEnd/>
          </a:ln>
          <a:effectLst/>
        </p:spPr>
        <p:txBody>
          <a:bodyPr wrap="none">
            <a:spAutoFit/>
          </a:bodyPr>
          <a:lstStyle/>
          <a:p>
            <a:pPr algn="ctr" eaLnBrk="0" fontAlgn="base" hangingPunct="0">
              <a:spcBef>
                <a:spcPct val="0"/>
              </a:spcBef>
              <a:spcAft>
                <a:spcPct val="0"/>
              </a:spcAft>
              <a:defRPr/>
            </a:pPr>
            <a:r>
              <a:rPr lang="en-US" sz="3600" b="1" i="1" dirty="0" smtClean="0">
                <a:solidFill>
                  <a:srgbClr val="000000"/>
                </a:solidFill>
                <a:cs typeface="Arial" charset="0"/>
              </a:rPr>
              <a:t>USAF NC3 Center</a:t>
            </a:r>
            <a:endParaRPr lang="en-US" sz="3600" b="1" i="1" dirty="0">
              <a:solidFill>
                <a:srgbClr val="000000"/>
              </a:solidFill>
              <a:cs typeface="Arial" charset="0"/>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828675" y="3450815"/>
            <a:ext cx="2828925" cy="2796408"/>
          </a:xfrm>
          <a:prstGeom prst="rect">
            <a:avLst/>
          </a:prstGeom>
          <a:noFill/>
          <a:ln w="9525">
            <a:noFill/>
            <a:miter lim="800000"/>
            <a:headEnd/>
            <a:tailEnd/>
          </a:ln>
        </p:spPr>
      </p:pic>
      <p:sp>
        <p:nvSpPr>
          <p:cNvPr id="50191" name="Rectangle 15"/>
          <p:cNvSpPr>
            <a:spLocks noGrp="1" noChangeArrowheads="1"/>
          </p:cNvSpPr>
          <p:nvPr>
            <p:ph type="ctrTitle"/>
          </p:nvPr>
        </p:nvSpPr>
        <p:spPr>
          <a:xfrm>
            <a:off x="276225" y="1962150"/>
            <a:ext cx="8486775" cy="1600200"/>
          </a:xfrm>
        </p:spPr>
        <p:txBody>
          <a:bodyPr/>
          <a:lstStyle>
            <a:lvl1pPr>
              <a:defRPr sz="4400" i="0"/>
            </a:lvl1pPr>
          </a:lstStyle>
          <a:p>
            <a:r>
              <a:rPr lang="en-US" dirty="0"/>
              <a:t>Click to edit Master title style</a:t>
            </a:r>
          </a:p>
        </p:txBody>
      </p:sp>
      <p:sp>
        <p:nvSpPr>
          <p:cNvPr id="8" name="Rectangle 6"/>
          <p:cNvSpPr>
            <a:spLocks noGrp="1" noChangeArrowheads="1"/>
          </p:cNvSpPr>
          <p:nvPr>
            <p:ph type="dt" sz="half" idx="10"/>
          </p:nvPr>
        </p:nvSpPr>
        <p:spPr>
          <a:xfrm>
            <a:off x="0" y="6524625"/>
            <a:ext cx="1219200" cy="304800"/>
          </a:xfrm>
          <a:prstGeom prst="rect">
            <a:avLst/>
          </a:prstGeom>
        </p:spPr>
        <p:txBody>
          <a:bodyPr/>
          <a:lstStyle>
            <a:lvl1pPr algn="ctr" eaLnBrk="0" hangingPunct="0">
              <a:defRPr>
                <a:cs typeface="+mn-cs"/>
              </a:defRPr>
            </a:lvl1pPr>
          </a:lstStyle>
          <a:p>
            <a:pPr fontAlgn="base">
              <a:spcBef>
                <a:spcPct val="0"/>
              </a:spcBef>
              <a:spcAft>
                <a:spcPct val="0"/>
              </a:spcAft>
              <a:defRPr/>
            </a:pPr>
            <a:r>
              <a:rPr lang="en-US" sz="1400" b="1">
                <a:solidFill>
                  <a:srgbClr val="000000"/>
                </a:solidFill>
              </a:rPr>
              <a:t>As of: </a:t>
            </a:r>
          </a:p>
        </p:txBody>
      </p:sp>
      <p:sp>
        <p:nvSpPr>
          <p:cNvPr id="9" name="Rectangle 7"/>
          <p:cNvSpPr>
            <a:spLocks noGrp="1" noChangeArrowheads="1"/>
          </p:cNvSpPr>
          <p:nvPr>
            <p:ph type="sldNum" sz="quarter" idx="11"/>
          </p:nvPr>
        </p:nvSpPr>
        <p:spPr/>
        <p:txBody>
          <a:bodyPr/>
          <a:lstStyle>
            <a:lvl1pPr>
              <a:defRPr/>
            </a:lvl1pPr>
          </a:lstStyle>
          <a:p>
            <a:pPr>
              <a:defRPr/>
            </a:pPr>
            <a:fld id="{34B34CAF-E18F-4EC9-976D-2CE9CC2C1A23}" type="slidenum">
              <a:rPr lang="en-US">
                <a:solidFill>
                  <a:srgbClr val="FFFFFF">
                    <a:lumMod val="50000"/>
                  </a:srgbClr>
                </a:solidFill>
              </a:rPr>
              <a:pPr>
                <a:defRPr/>
              </a:pPr>
              <a:t>‹#›</a:t>
            </a:fld>
            <a:endParaRPr lang="en-US" dirty="0">
              <a:solidFill>
                <a:srgbClr val="808080"/>
              </a:solidFill>
            </a:endParaRPr>
          </a:p>
        </p:txBody>
      </p:sp>
    </p:spTree>
    <p:extLst>
      <p:ext uri="{BB962C8B-B14F-4D97-AF65-F5344CB8AC3E}">
        <p14:creationId xmlns:p14="http://schemas.microsoft.com/office/powerpoint/2010/main" val="222537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a:xfrm>
            <a:off x="0" y="6524625"/>
            <a:ext cx="1219200" cy="304800"/>
          </a:xfrm>
          <a:prstGeom prst="rect">
            <a:avLst/>
          </a:prstGeom>
        </p:spPr>
        <p:txBody>
          <a:bodyPr/>
          <a:lstStyle>
            <a:lvl1pPr>
              <a:defRPr/>
            </a:lvl1pPr>
          </a:lstStyle>
          <a:p>
            <a:pPr>
              <a:defRPr/>
            </a:pPr>
            <a:endParaRPr lang="en-US">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pPr>
              <a:defRPr/>
            </a:pPr>
            <a:fld id="{FF64C600-8604-438C-AB7E-37DF21EA1752}" type="slidenum">
              <a:rPr lang="en-US">
                <a:solidFill>
                  <a:srgbClr val="FFFFFF">
                    <a:lumMod val="50000"/>
                  </a:srgbClr>
                </a:solidFill>
              </a:rPr>
              <a:pPr>
                <a:defRPr/>
              </a:pPr>
              <a:t>‹#›</a:t>
            </a:fld>
            <a:endParaRPr lang="en-US" dirty="0">
              <a:solidFill>
                <a:srgbClr val="808080"/>
              </a:solidFill>
            </a:endParaRPr>
          </a:p>
        </p:txBody>
      </p:sp>
    </p:spTree>
    <p:extLst>
      <p:ext uri="{BB962C8B-B14F-4D97-AF65-F5344CB8AC3E}">
        <p14:creationId xmlns:p14="http://schemas.microsoft.com/office/powerpoint/2010/main" val="342553290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6225" y="1504949"/>
            <a:ext cx="4122738" cy="4743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51365" y="1504949"/>
            <a:ext cx="4122737" cy="4743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0" y="6524625"/>
            <a:ext cx="1219200" cy="304800"/>
          </a:xfrm>
          <a:prstGeom prst="rect">
            <a:avLst/>
          </a:prstGeom>
        </p:spPr>
        <p:txBody>
          <a:bodyPr/>
          <a:lstStyle>
            <a:lvl1pPr>
              <a:defRPr/>
            </a:lvl1pPr>
          </a:lstStyle>
          <a:p>
            <a:pPr>
              <a:defRPr/>
            </a:pPr>
            <a:endParaRPr lang="en-US">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pPr>
              <a:defRPr/>
            </a:pPr>
            <a:fld id="{D820F458-32FF-470A-9110-6272C77C2DF4}" type="slidenum">
              <a:rPr lang="en-US">
                <a:solidFill>
                  <a:srgbClr val="FFFFFF">
                    <a:lumMod val="50000"/>
                  </a:srgbClr>
                </a:solidFill>
              </a:rPr>
              <a:pPr>
                <a:defRPr/>
              </a:pPr>
              <a:t>‹#›</a:t>
            </a:fld>
            <a:endParaRPr lang="en-US" dirty="0">
              <a:solidFill>
                <a:srgbClr val="808080"/>
              </a:solidFill>
            </a:endParaRPr>
          </a:p>
        </p:txBody>
      </p:sp>
    </p:spTree>
    <p:extLst>
      <p:ext uri="{BB962C8B-B14F-4D97-AF65-F5344CB8AC3E}">
        <p14:creationId xmlns:p14="http://schemas.microsoft.com/office/powerpoint/2010/main" val="34683348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0" y="6524625"/>
            <a:ext cx="1219200" cy="304800"/>
          </a:xfrm>
          <a:prstGeom prst="rect">
            <a:avLst/>
          </a:prstGeom>
        </p:spPr>
        <p:txBody>
          <a:bodyPr/>
          <a:lstStyle>
            <a:lvl1pPr>
              <a:defRPr/>
            </a:lvl1pPr>
          </a:lstStyle>
          <a:p>
            <a:pPr>
              <a:defRPr/>
            </a:pPr>
            <a:endParaRPr lang="en-US">
              <a:solidFill>
                <a:srgbClr val="000000"/>
              </a:solidFill>
            </a:endParaRPr>
          </a:p>
        </p:txBody>
      </p:sp>
      <p:sp>
        <p:nvSpPr>
          <p:cNvPr id="8" name="Slide Number Placeholder 7"/>
          <p:cNvSpPr>
            <a:spLocks noGrp="1"/>
          </p:cNvSpPr>
          <p:nvPr>
            <p:ph type="sldNum" sz="quarter" idx="11"/>
          </p:nvPr>
        </p:nvSpPr>
        <p:spPr/>
        <p:txBody>
          <a:bodyPr/>
          <a:lstStyle>
            <a:lvl1pPr>
              <a:defRPr/>
            </a:lvl1pPr>
          </a:lstStyle>
          <a:p>
            <a:pPr>
              <a:defRPr/>
            </a:pPr>
            <a:fld id="{45127679-B0EE-4647-AAC4-6A18E88BFE9B}" type="slidenum">
              <a:rPr lang="en-US">
                <a:solidFill>
                  <a:srgbClr val="FFFFFF">
                    <a:lumMod val="50000"/>
                  </a:srgbClr>
                </a:solidFill>
              </a:rPr>
              <a:pPr>
                <a:defRPr/>
              </a:pPr>
              <a:t>‹#›</a:t>
            </a:fld>
            <a:endParaRPr lang="en-US" dirty="0">
              <a:solidFill>
                <a:srgbClr val="808080"/>
              </a:solidFill>
            </a:endParaRPr>
          </a:p>
        </p:txBody>
      </p:sp>
    </p:spTree>
    <p:extLst>
      <p:ext uri="{BB962C8B-B14F-4D97-AF65-F5344CB8AC3E}">
        <p14:creationId xmlns:p14="http://schemas.microsoft.com/office/powerpoint/2010/main" val="2765480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0" y="6524625"/>
            <a:ext cx="1219200" cy="304800"/>
          </a:xfrm>
          <a:prstGeom prst="rect">
            <a:avLst/>
          </a:prstGeom>
        </p:spPr>
        <p:txBody>
          <a:bodyPr/>
          <a:lstStyle>
            <a:lvl1pPr>
              <a:defRPr/>
            </a:lvl1pPr>
          </a:lstStyle>
          <a:p>
            <a:pPr>
              <a:defRPr/>
            </a:pPr>
            <a:endParaRPr lang="en-US">
              <a:solidFill>
                <a:srgbClr val="000000"/>
              </a:solidFill>
            </a:endParaRPr>
          </a:p>
        </p:txBody>
      </p:sp>
      <p:sp>
        <p:nvSpPr>
          <p:cNvPr id="4" name="Slide Number Placeholder 3"/>
          <p:cNvSpPr>
            <a:spLocks noGrp="1"/>
          </p:cNvSpPr>
          <p:nvPr>
            <p:ph type="sldNum" sz="quarter" idx="11"/>
          </p:nvPr>
        </p:nvSpPr>
        <p:spPr/>
        <p:txBody>
          <a:bodyPr/>
          <a:lstStyle>
            <a:lvl1pPr>
              <a:defRPr/>
            </a:lvl1pPr>
          </a:lstStyle>
          <a:p>
            <a:pPr>
              <a:defRPr/>
            </a:pPr>
            <a:fld id="{A5158549-3D58-4C17-A397-E5018CE637E5}" type="slidenum">
              <a:rPr lang="en-US">
                <a:solidFill>
                  <a:srgbClr val="FFFFFF">
                    <a:lumMod val="50000"/>
                  </a:srgbClr>
                </a:solidFill>
              </a:rPr>
              <a:pPr>
                <a:defRPr/>
              </a:pPr>
              <a:t>‹#›</a:t>
            </a:fld>
            <a:endParaRPr lang="en-US" dirty="0">
              <a:solidFill>
                <a:srgbClr val="808080"/>
              </a:solidFill>
            </a:endParaRPr>
          </a:p>
        </p:txBody>
      </p:sp>
    </p:spTree>
    <p:extLst>
      <p:ext uri="{BB962C8B-B14F-4D97-AF65-F5344CB8AC3E}">
        <p14:creationId xmlns:p14="http://schemas.microsoft.com/office/powerpoint/2010/main" val="413344592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0" y="6524625"/>
            <a:ext cx="1219200" cy="304800"/>
          </a:xfrm>
          <a:prstGeom prst="rect">
            <a:avLst/>
          </a:prstGeom>
        </p:spPr>
        <p:txBody>
          <a:bodyPr/>
          <a:lstStyle>
            <a:lvl1pPr>
              <a:defRPr/>
            </a:lvl1pPr>
          </a:lstStyle>
          <a:p>
            <a:pPr>
              <a:defRPr/>
            </a:pPr>
            <a:endParaRPr lang="en-US">
              <a:solidFill>
                <a:srgbClr val="000000"/>
              </a:solidFill>
            </a:endParaRPr>
          </a:p>
        </p:txBody>
      </p:sp>
      <p:sp>
        <p:nvSpPr>
          <p:cNvPr id="3" name="Slide Number Placeholder 2"/>
          <p:cNvSpPr>
            <a:spLocks noGrp="1"/>
          </p:cNvSpPr>
          <p:nvPr>
            <p:ph type="sldNum" sz="quarter" idx="11"/>
          </p:nvPr>
        </p:nvSpPr>
        <p:spPr/>
        <p:txBody>
          <a:bodyPr/>
          <a:lstStyle>
            <a:lvl1pPr>
              <a:defRPr/>
            </a:lvl1pPr>
          </a:lstStyle>
          <a:p>
            <a:pPr>
              <a:defRPr/>
            </a:pPr>
            <a:fld id="{420C1EC0-2BC0-4D14-BC6F-1841D55BB1C4}" type="slidenum">
              <a:rPr lang="en-US">
                <a:solidFill>
                  <a:srgbClr val="FFFFFF">
                    <a:lumMod val="50000"/>
                  </a:srgbClr>
                </a:solidFill>
              </a:rPr>
              <a:pPr>
                <a:defRPr/>
              </a:pPr>
              <a:t>‹#›</a:t>
            </a:fld>
            <a:endParaRPr lang="en-US" dirty="0">
              <a:solidFill>
                <a:srgbClr val="808080"/>
              </a:solidFill>
            </a:endParaRPr>
          </a:p>
        </p:txBody>
      </p:sp>
    </p:spTree>
    <p:extLst>
      <p:ext uri="{BB962C8B-B14F-4D97-AF65-F5344CB8AC3E}">
        <p14:creationId xmlns:p14="http://schemas.microsoft.com/office/powerpoint/2010/main" val="60542694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0" y="6524625"/>
            <a:ext cx="1219200" cy="304800"/>
          </a:xfrm>
          <a:prstGeom prst="rect">
            <a:avLst/>
          </a:prstGeom>
        </p:spPr>
        <p:txBody>
          <a:bodyPr/>
          <a:lstStyle>
            <a:lvl1pPr>
              <a:defRPr/>
            </a:lvl1pPr>
          </a:lstStyle>
          <a:p>
            <a:pPr>
              <a:defRPr/>
            </a:pPr>
            <a:endParaRPr lang="en-US">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pPr>
              <a:defRPr/>
            </a:pPr>
            <a:fld id="{B1B6A27F-03EE-47F3-AFEF-91C7F476583F}" type="slidenum">
              <a:rPr lang="en-US">
                <a:solidFill>
                  <a:srgbClr val="FFFFFF">
                    <a:lumMod val="50000"/>
                  </a:srgbClr>
                </a:solidFill>
              </a:rPr>
              <a:pPr>
                <a:defRPr/>
              </a:pPr>
              <a:t>‹#›</a:t>
            </a:fld>
            <a:endParaRPr lang="en-US" dirty="0">
              <a:solidFill>
                <a:srgbClr val="808080"/>
              </a:solidFill>
            </a:endParaRPr>
          </a:p>
        </p:txBody>
      </p:sp>
    </p:spTree>
    <p:extLst>
      <p:ext uri="{BB962C8B-B14F-4D97-AF65-F5344CB8AC3E}">
        <p14:creationId xmlns:p14="http://schemas.microsoft.com/office/powerpoint/2010/main" val="164474907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0" y="6524625"/>
            <a:ext cx="1219200" cy="304800"/>
          </a:xfrm>
          <a:prstGeom prst="rect">
            <a:avLst/>
          </a:prstGeom>
        </p:spPr>
        <p:txBody>
          <a:bodyPr/>
          <a:lstStyle>
            <a:lvl1pPr>
              <a:defRPr/>
            </a:lvl1pPr>
          </a:lstStyle>
          <a:p>
            <a:pPr>
              <a:defRPr/>
            </a:pPr>
            <a:endParaRPr lang="en-US" dirty="0">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pPr>
              <a:defRPr/>
            </a:pPr>
            <a:fld id="{B8151F1D-55BE-49A0-989A-64618DC8BE4E}" type="slidenum">
              <a:rPr lang="en-US">
                <a:solidFill>
                  <a:srgbClr val="FFFFFF">
                    <a:lumMod val="50000"/>
                  </a:srgbClr>
                </a:solidFill>
              </a:rPr>
              <a:pPr>
                <a:defRPr/>
              </a:pPr>
              <a:t>‹#›</a:t>
            </a:fld>
            <a:endParaRPr lang="en-US" dirty="0">
              <a:solidFill>
                <a:srgbClr val="808080"/>
              </a:solidFill>
            </a:endParaRPr>
          </a:p>
        </p:txBody>
      </p:sp>
    </p:spTree>
    <p:extLst>
      <p:ext uri="{BB962C8B-B14F-4D97-AF65-F5344CB8AC3E}">
        <p14:creationId xmlns:p14="http://schemas.microsoft.com/office/powerpoint/2010/main" val="200619120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9156" name="Rectangle 1028"/>
          <p:cNvSpPr>
            <a:spLocks noGrp="1" noChangeArrowheads="1"/>
          </p:cNvSpPr>
          <p:nvPr>
            <p:ph type="sldNum" sz="quarter" idx="4"/>
          </p:nvPr>
        </p:nvSpPr>
        <p:spPr bwMode="auto">
          <a:xfrm>
            <a:off x="7988300" y="6524625"/>
            <a:ext cx="1143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aseline="0">
                <a:solidFill>
                  <a:schemeClr val="bg1">
                    <a:lumMod val="50000"/>
                  </a:schemeClr>
                </a:solidFill>
              </a:defRPr>
            </a:lvl1pPr>
          </a:lstStyle>
          <a:p>
            <a:pPr>
              <a:defRPr/>
            </a:pPr>
            <a:fld id="{7B868F63-4294-4212-B977-BF217872E1AB}" type="slidenum">
              <a:rPr lang="en-US">
                <a:solidFill>
                  <a:srgbClr val="FFFFFF">
                    <a:lumMod val="50000"/>
                  </a:srgbClr>
                </a:solidFill>
              </a:rPr>
              <a:pPr>
                <a:defRPr/>
              </a:pPr>
              <a:t>‹#›</a:t>
            </a:fld>
            <a:endParaRPr lang="en-US" dirty="0">
              <a:solidFill>
                <a:srgbClr val="FFFFFF">
                  <a:lumMod val="50000"/>
                </a:srgbClr>
              </a:solidFill>
            </a:endParaRPr>
          </a:p>
        </p:txBody>
      </p:sp>
      <p:sp>
        <p:nvSpPr>
          <p:cNvPr id="49157" name="Text Box 1029"/>
          <p:cNvSpPr txBox="1">
            <a:spLocks noChangeArrowheads="1"/>
          </p:cNvSpPr>
          <p:nvPr/>
        </p:nvSpPr>
        <p:spPr bwMode="auto">
          <a:xfrm>
            <a:off x="1295400" y="6491288"/>
            <a:ext cx="6553200" cy="338554"/>
          </a:xfrm>
          <a:prstGeom prst="rect">
            <a:avLst/>
          </a:prstGeom>
          <a:noFill/>
          <a:ln w="9525">
            <a:noFill/>
            <a:miter lim="800000"/>
            <a:headEnd/>
            <a:tailEnd/>
          </a:ln>
          <a:effectLst/>
        </p:spPr>
        <p:txBody>
          <a:bodyPr>
            <a:spAutoFit/>
          </a:bodyPr>
          <a:lstStyle/>
          <a:p>
            <a:pPr algn="ctr">
              <a:spcBef>
                <a:spcPct val="50000"/>
              </a:spcBef>
              <a:defRPr/>
            </a:pPr>
            <a:r>
              <a:rPr lang="en-US" sz="1600" b="1" i="1" dirty="0" smtClean="0">
                <a:solidFill>
                  <a:srgbClr val="000000"/>
                </a:solidFill>
                <a:latin typeface="Century Schoolbook" pitchFamily="18" charset="0"/>
              </a:rPr>
              <a:t>Deter…Assure…Strike!</a:t>
            </a:r>
            <a:endParaRPr lang="en-US" sz="1600" b="1" i="1" dirty="0">
              <a:solidFill>
                <a:srgbClr val="000000"/>
              </a:solidFill>
              <a:latin typeface="Century Schoolbook" pitchFamily="18" charset="0"/>
            </a:endParaRPr>
          </a:p>
        </p:txBody>
      </p:sp>
      <p:sp>
        <p:nvSpPr>
          <p:cNvPr id="1029" name="Rectangle 1030"/>
          <p:cNvSpPr>
            <a:spLocks noGrp="1" noChangeArrowheads="1"/>
          </p:cNvSpPr>
          <p:nvPr>
            <p:ph type="title"/>
          </p:nvPr>
        </p:nvSpPr>
        <p:spPr bwMode="auto">
          <a:xfrm>
            <a:off x="1663700" y="76200"/>
            <a:ext cx="71437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9163" name="Line 1035"/>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a:defRPr/>
            </a:pPr>
            <a:endParaRPr lang="en-US" dirty="0">
              <a:solidFill>
                <a:srgbClr val="000000"/>
              </a:solidFill>
            </a:endParaRPr>
          </a:p>
        </p:txBody>
      </p:sp>
      <p:sp>
        <p:nvSpPr>
          <p:cNvPr id="49164" name="Line 1036"/>
          <p:cNvSpPr>
            <a:spLocks noChangeShapeType="1"/>
          </p:cNvSpPr>
          <p:nvPr/>
        </p:nvSpPr>
        <p:spPr bwMode="auto">
          <a:xfrm>
            <a:off x="381000" y="1231900"/>
            <a:ext cx="8382000" cy="0"/>
          </a:xfrm>
          <a:prstGeom prst="line">
            <a:avLst/>
          </a:prstGeom>
          <a:noFill/>
          <a:ln w="57150">
            <a:solidFill>
              <a:srgbClr val="0C2D83"/>
            </a:solidFill>
            <a:round/>
            <a:headEnd/>
            <a:tailEnd/>
          </a:ln>
          <a:effectLst/>
        </p:spPr>
        <p:txBody>
          <a:bodyPr wrap="none" anchor="ctr"/>
          <a:lstStyle/>
          <a:p>
            <a:pPr>
              <a:defRPr/>
            </a:pPr>
            <a:endParaRPr lang="en-US" dirty="0">
              <a:solidFill>
                <a:srgbClr val="000000"/>
              </a:solidFill>
            </a:endParaRPr>
          </a:p>
        </p:txBody>
      </p:sp>
      <p:sp>
        <p:nvSpPr>
          <p:cNvPr id="1033" name="Rectangle 1040"/>
          <p:cNvSpPr>
            <a:spLocks noGrp="1" noChangeArrowheads="1"/>
          </p:cNvSpPr>
          <p:nvPr>
            <p:ph type="body" idx="1"/>
          </p:nvPr>
        </p:nvSpPr>
        <p:spPr bwMode="auto">
          <a:xfrm>
            <a:off x="276227" y="1504949"/>
            <a:ext cx="8397875" cy="4743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0"/>
            <a:r>
              <a:rPr lang="en-US" dirty="0" smtClean="0"/>
              <a:t>2nd Bullet</a:t>
            </a:r>
          </a:p>
        </p:txBody>
      </p:sp>
      <p:pic>
        <p:nvPicPr>
          <p:cNvPr id="10" name="Picture 2"/>
          <p:cNvPicPr>
            <a:picLocks noChangeAspect="1" noChangeArrowheads="1"/>
          </p:cNvPicPr>
          <p:nvPr userDrawn="1"/>
        </p:nvPicPr>
        <p:blipFill>
          <a:blip r:embed="rId15">
            <a:extLst>
              <a:ext uri="{28A0092B-C50C-407E-A947-70E740481C1C}">
                <a14:useLocalDpi xmlns:a14="http://schemas.microsoft.com/office/drawing/2010/main" val="0"/>
              </a:ext>
            </a:extLst>
          </a:blip>
          <a:stretch>
            <a:fillRect/>
          </a:stretch>
        </p:blipFill>
        <p:spPr bwMode="auto">
          <a:xfrm>
            <a:off x="402508" y="179352"/>
            <a:ext cx="906024" cy="895609"/>
          </a:xfrm>
          <a:prstGeom prst="rect">
            <a:avLst/>
          </a:prstGeom>
          <a:noFill/>
        </p:spPr>
      </p:pic>
      <p:sp>
        <p:nvSpPr>
          <p:cNvPr id="11" name="Text Box 135"/>
          <p:cNvSpPr txBox="1">
            <a:spLocks noChangeArrowheads="1"/>
          </p:cNvSpPr>
          <p:nvPr userDrawn="1"/>
        </p:nvSpPr>
        <p:spPr bwMode="auto">
          <a:xfrm>
            <a:off x="336084" y="6496672"/>
            <a:ext cx="1492716" cy="307777"/>
          </a:xfrm>
          <a:prstGeom prst="rect">
            <a:avLst/>
          </a:prstGeom>
          <a:noFill/>
          <a:ln w="9525">
            <a:noFill/>
            <a:miter lim="800000"/>
            <a:headEnd/>
            <a:tailEnd/>
          </a:ln>
          <a:effectLst/>
        </p:spPr>
        <p:txBody>
          <a:bodyPr wrap="none">
            <a:spAutoFit/>
          </a:bodyPr>
          <a:lstStyle/>
          <a:p>
            <a:pPr algn="r"/>
            <a:r>
              <a:rPr lang="en-US" sz="1400" dirty="0" smtClean="0">
                <a:solidFill>
                  <a:srgbClr val="008000"/>
                </a:solidFill>
              </a:rPr>
              <a:t>UNCLASSIFIED</a:t>
            </a:r>
            <a:endParaRPr lang="en-US" sz="1400" dirty="0">
              <a:solidFill>
                <a:srgbClr val="008000"/>
              </a:solidFill>
            </a:endParaRPr>
          </a:p>
        </p:txBody>
      </p:sp>
      <p:sp>
        <p:nvSpPr>
          <p:cNvPr id="12" name="Text Box 135"/>
          <p:cNvSpPr txBox="1">
            <a:spLocks noChangeArrowheads="1"/>
          </p:cNvSpPr>
          <p:nvPr userDrawn="1"/>
        </p:nvSpPr>
        <p:spPr bwMode="auto">
          <a:xfrm>
            <a:off x="7334436" y="57597"/>
            <a:ext cx="1492716" cy="307777"/>
          </a:xfrm>
          <a:prstGeom prst="rect">
            <a:avLst/>
          </a:prstGeom>
          <a:noFill/>
          <a:ln w="9525">
            <a:noFill/>
            <a:miter lim="800000"/>
            <a:headEnd/>
            <a:tailEnd/>
          </a:ln>
          <a:effectLst/>
        </p:spPr>
        <p:txBody>
          <a:bodyPr wrap="none">
            <a:spAutoFit/>
          </a:bodyPr>
          <a:lstStyle/>
          <a:p>
            <a:pPr algn="r"/>
            <a:r>
              <a:rPr lang="en-US" sz="1400" dirty="0" smtClean="0">
                <a:solidFill>
                  <a:srgbClr val="008000"/>
                </a:solidFill>
              </a:rPr>
              <a:t>UNCLASSIFIED</a:t>
            </a:r>
            <a:endParaRPr lang="en-US" sz="1400" dirty="0">
              <a:solidFill>
                <a:srgbClr val="008000"/>
              </a:solidFill>
            </a:endParaRPr>
          </a:p>
        </p:txBody>
      </p:sp>
    </p:spTree>
    <p:extLst>
      <p:ext uri="{BB962C8B-B14F-4D97-AF65-F5344CB8AC3E}">
        <p14:creationId xmlns:p14="http://schemas.microsoft.com/office/powerpoint/2010/main" val="15618988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iming>
    <p:tnLst>
      <p:par>
        <p:cTn id="1" dur="indefinite" restart="never" nodeType="tmRoot"/>
      </p:par>
    </p:tnLst>
  </p:timing>
  <p:hf hdr="0" ftr="0" dt="0"/>
  <p:txStyles>
    <p:titleStyle>
      <a:lvl1pPr algn="r" rtl="0" eaLnBrk="0" fontAlgn="base" hangingPunct="0">
        <a:spcBef>
          <a:spcPct val="0"/>
        </a:spcBef>
        <a:spcAft>
          <a:spcPct val="0"/>
        </a:spcAft>
        <a:defRPr sz="3600" b="1" i="1">
          <a:solidFill>
            <a:srgbClr val="151C77"/>
          </a:solidFill>
          <a:latin typeface="+mj-lt"/>
          <a:ea typeface="+mj-ea"/>
          <a:cs typeface="+mj-cs"/>
        </a:defRPr>
      </a:lvl1pPr>
      <a:lvl2pPr algn="r" rtl="0" eaLnBrk="0" fontAlgn="base" hangingPunct="0">
        <a:spcBef>
          <a:spcPct val="0"/>
        </a:spcBef>
        <a:spcAft>
          <a:spcPct val="0"/>
        </a:spcAft>
        <a:defRPr sz="3600" b="1" i="1">
          <a:solidFill>
            <a:srgbClr val="151C77"/>
          </a:solidFill>
          <a:latin typeface="Arial" charset="0"/>
        </a:defRPr>
      </a:lvl2pPr>
      <a:lvl3pPr algn="r" rtl="0" eaLnBrk="0" fontAlgn="base" hangingPunct="0">
        <a:spcBef>
          <a:spcPct val="0"/>
        </a:spcBef>
        <a:spcAft>
          <a:spcPct val="0"/>
        </a:spcAft>
        <a:defRPr sz="3600" b="1" i="1">
          <a:solidFill>
            <a:srgbClr val="151C77"/>
          </a:solidFill>
          <a:latin typeface="Arial" charset="0"/>
        </a:defRPr>
      </a:lvl3pPr>
      <a:lvl4pPr algn="r" rtl="0" eaLnBrk="0" fontAlgn="base" hangingPunct="0">
        <a:spcBef>
          <a:spcPct val="0"/>
        </a:spcBef>
        <a:spcAft>
          <a:spcPct val="0"/>
        </a:spcAft>
        <a:defRPr sz="3600" b="1" i="1">
          <a:solidFill>
            <a:srgbClr val="151C77"/>
          </a:solidFill>
          <a:latin typeface="Arial" charset="0"/>
        </a:defRPr>
      </a:lvl4pPr>
      <a:lvl5pPr algn="r" rtl="0" eaLnBrk="0" fontAlgn="base" hangingPunct="0">
        <a:spcBef>
          <a:spcPct val="0"/>
        </a:spcBef>
        <a:spcAft>
          <a:spcPct val="0"/>
        </a:spcAft>
        <a:defRPr sz="3600" b="1" i="1">
          <a:solidFill>
            <a:srgbClr val="151C77"/>
          </a:solidFill>
          <a:latin typeface="Arial" charset="0"/>
        </a:defRPr>
      </a:lvl5pPr>
      <a:lvl6pPr marL="457200" algn="r" rtl="0" eaLnBrk="0" fontAlgn="base" hangingPunct="0">
        <a:spcBef>
          <a:spcPct val="0"/>
        </a:spcBef>
        <a:spcAft>
          <a:spcPct val="0"/>
        </a:spcAft>
        <a:defRPr sz="3600" b="1" i="1">
          <a:solidFill>
            <a:srgbClr val="151C77"/>
          </a:solidFill>
          <a:latin typeface="Arial" charset="0"/>
        </a:defRPr>
      </a:lvl6pPr>
      <a:lvl7pPr marL="914400" algn="r" rtl="0" eaLnBrk="0" fontAlgn="base" hangingPunct="0">
        <a:spcBef>
          <a:spcPct val="0"/>
        </a:spcBef>
        <a:spcAft>
          <a:spcPct val="0"/>
        </a:spcAft>
        <a:defRPr sz="3600" b="1" i="1">
          <a:solidFill>
            <a:srgbClr val="151C77"/>
          </a:solidFill>
          <a:latin typeface="Arial" charset="0"/>
        </a:defRPr>
      </a:lvl7pPr>
      <a:lvl8pPr marL="1371600" algn="r" rtl="0" eaLnBrk="0" fontAlgn="base" hangingPunct="0">
        <a:spcBef>
          <a:spcPct val="0"/>
        </a:spcBef>
        <a:spcAft>
          <a:spcPct val="0"/>
        </a:spcAft>
        <a:defRPr sz="3600" b="1" i="1">
          <a:solidFill>
            <a:srgbClr val="151C77"/>
          </a:solidFill>
          <a:latin typeface="Arial" charset="0"/>
        </a:defRPr>
      </a:lvl8pPr>
      <a:lvl9pPr marL="1828800" algn="r" rtl="0" eaLnBrk="0" fontAlgn="base" hangingPunct="0">
        <a:spcBef>
          <a:spcPct val="0"/>
        </a:spcBef>
        <a:spcAft>
          <a:spcPct val="0"/>
        </a:spcAft>
        <a:defRPr sz="3600" b="1" i="1">
          <a:solidFill>
            <a:srgbClr val="151C77"/>
          </a:solidFill>
          <a:latin typeface="Arial" charset="0"/>
        </a:defRPr>
      </a:lvl9pPr>
    </p:titleStyle>
    <p:bodyStyle>
      <a:lvl1pPr marL="285750" indent="-285750" algn="l" rtl="0" eaLnBrk="0" fontAlgn="base" hangingPunct="0">
        <a:spcBef>
          <a:spcPct val="50000"/>
        </a:spcBef>
        <a:spcAft>
          <a:spcPct val="0"/>
        </a:spcAft>
        <a:buClr>
          <a:srgbClr val="151C77"/>
        </a:buClr>
        <a:buSzPct val="80000"/>
        <a:buFont typeface="Wingdings" pitchFamily="2" charset="2"/>
        <a:buChar char="n"/>
        <a:defRPr sz="2000" b="1">
          <a:solidFill>
            <a:schemeClr val="tx1"/>
          </a:solidFill>
          <a:latin typeface="+mn-lt"/>
          <a:ea typeface="+mn-ea"/>
          <a:cs typeface="+mn-cs"/>
        </a:defRPr>
      </a:lvl1pPr>
      <a:lvl2pPr marL="688975" indent="-282575" algn="l" rtl="0" eaLnBrk="0" fontAlgn="base" hangingPunct="0">
        <a:spcBef>
          <a:spcPct val="25000"/>
        </a:spcBef>
        <a:spcAft>
          <a:spcPct val="0"/>
        </a:spcAft>
        <a:buClr>
          <a:srgbClr val="151C77"/>
        </a:buClr>
        <a:buSzPct val="80000"/>
        <a:buFont typeface="Wingdings" pitchFamily="2" charset="2"/>
        <a:buChar char="n"/>
        <a:defRPr sz="2000" b="1">
          <a:solidFill>
            <a:schemeClr val="tx1"/>
          </a:solidFill>
          <a:latin typeface="+mn-lt"/>
        </a:defRPr>
      </a:lvl2pPr>
      <a:lvl3pPr marL="1027113" indent="-223838" algn="l" rtl="0" eaLnBrk="0" fontAlgn="base" hangingPunct="0">
        <a:spcBef>
          <a:spcPct val="25000"/>
        </a:spcBef>
        <a:spcAft>
          <a:spcPct val="0"/>
        </a:spcAft>
        <a:buClr>
          <a:srgbClr val="151C77"/>
        </a:buClr>
        <a:buSzPct val="80000"/>
        <a:buFont typeface="Wingdings" pitchFamily="2" charset="2"/>
        <a:buChar char="n"/>
        <a:defRPr sz="2000" b="1">
          <a:solidFill>
            <a:schemeClr val="tx1"/>
          </a:solidFill>
          <a:latin typeface="+mn-lt"/>
        </a:defRPr>
      </a:lvl3pPr>
      <a:lvl4pPr marL="1600200" indent="-228600" algn="l" rtl="0" eaLnBrk="0" fontAlgn="base" hangingPunct="0">
        <a:spcBef>
          <a:spcPct val="25000"/>
        </a:spcBef>
        <a:spcAft>
          <a:spcPct val="0"/>
        </a:spcAft>
        <a:buClr>
          <a:srgbClr val="151C77"/>
        </a:buClr>
        <a:buSzPct val="80000"/>
        <a:buFont typeface="Wingdings" pitchFamily="2" charset="2"/>
        <a:buChar char="n"/>
        <a:defRPr sz="2000" b="1">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9156" name="Rectangle 1028"/>
          <p:cNvSpPr>
            <a:spLocks noGrp="1" noChangeArrowheads="1"/>
          </p:cNvSpPr>
          <p:nvPr>
            <p:ph type="sldNum" sz="quarter" idx="4"/>
          </p:nvPr>
        </p:nvSpPr>
        <p:spPr bwMode="auto">
          <a:xfrm>
            <a:off x="7988300" y="6524625"/>
            <a:ext cx="1143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aseline="0">
                <a:solidFill>
                  <a:schemeClr val="bg1">
                    <a:lumMod val="50000"/>
                  </a:schemeClr>
                </a:solidFill>
              </a:defRPr>
            </a:lvl1pPr>
          </a:lstStyle>
          <a:p>
            <a:pPr>
              <a:defRPr/>
            </a:pPr>
            <a:r>
              <a:rPr lang="en-US" dirty="0" smtClean="0">
                <a:solidFill>
                  <a:srgbClr val="FFFFFF">
                    <a:lumMod val="50000"/>
                  </a:srgbClr>
                </a:solidFill>
              </a:rPr>
              <a:t>1</a:t>
            </a:r>
            <a:endParaRPr lang="en-US" dirty="0">
              <a:solidFill>
                <a:srgbClr val="FFFFFF">
                  <a:lumMod val="50000"/>
                </a:srgbClr>
              </a:solidFill>
            </a:endParaRPr>
          </a:p>
        </p:txBody>
      </p:sp>
      <p:sp>
        <p:nvSpPr>
          <p:cNvPr id="49157" name="Text Box 1029"/>
          <p:cNvSpPr txBox="1">
            <a:spLocks noChangeArrowheads="1"/>
          </p:cNvSpPr>
          <p:nvPr/>
        </p:nvSpPr>
        <p:spPr bwMode="auto">
          <a:xfrm>
            <a:off x="381000" y="6491288"/>
            <a:ext cx="8382000" cy="338554"/>
          </a:xfrm>
          <a:prstGeom prst="rect">
            <a:avLst/>
          </a:prstGeom>
          <a:noFill/>
          <a:ln w="9525">
            <a:noFill/>
            <a:miter lim="800000"/>
            <a:headEnd/>
            <a:tailEnd/>
          </a:ln>
          <a:effectLst/>
        </p:spPr>
        <p:txBody>
          <a:bodyPr wrap="square">
            <a:spAutoFit/>
          </a:bodyPr>
          <a:lstStyle/>
          <a:p>
            <a:pPr algn="ctr">
              <a:spcBef>
                <a:spcPct val="50000"/>
              </a:spcBef>
              <a:defRPr/>
            </a:pPr>
            <a:r>
              <a:rPr lang="en-US" sz="1600" b="1" i="1" dirty="0" smtClean="0">
                <a:solidFill>
                  <a:srgbClr val="000000"/>
                </a:solidFill>
                <a:latin typeface="Century Schoolbook" pitchFamily="18" charset="0"/>
              </a:rPr>
              <a:t>Deter…Assure…Strike!</a:t>
            </a:r>
            <a:endParaRPr lang="en-US" sz="1600" b="1" i="1" dirty="0">
              <a:solidFill>
                <a:srgbClr val="000000"/>
              </a:solidFill>
              <a:latin typeface="Century Schoolbook" pitchFamily="18" charset="0"/>
            </a:endParaRPr>
          </a:p>
        </p:txBody>
      </p:sp>
      <p:sp>
        <p:nvSpPr>
          <p:cNvPr id="1029" name="Rectangle 1030"/>
          <p:cNvSpPr>
            <a:spLocks noGrp="1" noChangeArrowheads="1"/>
          </p:cNvSpPr>
          <p:nvPr>
            <p:ph type="title"/>
          </p:nvPr>
        </p:nvSpPr>
        <p:spPr bwMode="auto">
          <a:xfrm>
            <a:off x="1308532" y="76200"/>
            <a:ext cx="631146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49163" name="Line 1035"/>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a:defRPr/>
            </a:pPr>
            <a:endParaRPr lang="en-US" dirty="0">
              <a:solidFill>
                <a:srgbClr val="000000"/>
              </a:solidFill>
            </a:endParaRPr>
          </a:p>
        </p:txBody>
      </p:sp>
      <p:sp>
        <p:nvSpPr>
          <p:cNvPr id="49164" name="Line 1036"/>
          <p:cNvSpPr>
            <a:spLocks noChangeShapeType="1"/>
          </p:cNvSpPr>
          <p:nvPr/>
        </p:nvSpPr>
        <p:spPr bwMode="auto">
          <a:xfrm>
            <a:off x="381000" y="1231900"/>
            <a:ext cx="8382000" cy="0"/>
          </a:xfrm>
          <a:prstGeom prst="line">
            <a:avLst/>
          </a:prstGeom>
          <a:noFill/>
          <a:ln w="57150">
            <a:solidFill>
              <a:srgbClr val="0C2D83"/>
            </a:solidFill>
            <a:round/>
            <a:headEnd/>
            <a:tailEnd/>
          </a:ln>
          <a:effectLst/>
        </p:spPr>
        <p:txBody>
          <a:bodyPr wrap="none" anchor="ctr"/>
          <a:lstStyle/>
          <a:p>
            <a:pPr>
              <a:defRPr/>
            </a:pPr>
            <a:endParaRPr lang="en-US" dirty="0">
              <a:solidFill>
                <a:srgbClr val="000000"/>
              </a:solidFill>
            </a:endParaRPr>
          </a:p>
        </p:txBody>
      </p:sp>
      <p:pic>
        <p:nvPicPr>
          <p:cNvPr id="10" name="Picture 2" descr="C:\Users\Robert.Thorne\Desktop\3_D AFGSC shield_ no background.gif"/>
          <p:cNvPicPr>
            <a:picLocks noChangeAspect="1" noChangeArrowheads="1"/>
          </p:cNvPicPr>
          <p:nvPr/>
        </p:nvPicPr>
        <p:blipFill>
          <a:blip r:embed="rId14" cstate="print"/>
          <a:srcRect/>
          <a:stretch>
            <a:fillRect/>
          </a:stretch>
        </p:blipFill>
        <p:spPr bwMode="auto">
          <a:xfrm>
            <a:off x="402508" y="257860"/>
            <a:ext cx="906024" cy="932440"/>
          </a:xfrm>
          <a:prstGeom prst="rect">
            <a:avLst/>
          </a:prstGeom>
          <a:noFill/>
        </p:spPr>
      </p:pic>
      <p:sp>
        <p:nvSpPr>
          <p:cNvPr id="15" name="Text Box 135"/>
          <p:cNvSpPr txBox="1">
            <a:spLocks noChangeArrowheads="1"/>
          </p:cNvSpPr>
          <p:nvPr userDrawn="1"/>
        </p:nvSpPr>
        <p:spPr bwMode="auto">
          <a:xfrm>
            <a:off x="275540" y="6488653"/>
            <a:ext cx="2109873" cy="307777"/>
          </a:xfrm>
          <a:prstGeom prst="rect">
            <a:avLst/>
          </a:prstGeom>
          <a:noFill/>
          <a:ln w="9525">
            <a:noFill/>
            <a:miter lim="800000"/>
            <a:headEnd/>
            <a:tailEnd/>
          </a:ln>
          <a:effectLst/>
        </p:spPr>
        <p:txBody>
          <a:bodyPr wrap="none">
            <a:spAutoFit/>
          </a:bodyPr>
          <a:lstStyle/>
          <a:p>
            <a:r>
              <a:rPr lang="en-US" sz="1400" dirty="0" smtClean="0">
                <a:solidFill>
                  <a:srgbClr val="008000"/>
                </a:solidFill>
              </a:rPr>
              <a:t>UNCLASSIFIED//FOUO</a:t>
            </a:r>
            <a:endParaRPr lang="en-US" sz="1400" dirty="0">
              <a:solidFill>
                <a:srgbClr val="008000"/>
              </a:solidFill>
            </a:endParaRPr>
          </a:p>
        </p:txBody>
      </p:sp>
    </p:spTree>
    <p:extLst>
      <p:ext uri="{BB962C8B-B14F-4D97-AF65-F5344CB8AC3E}">
        <p14:creationId xmlns:p14="http://schemas.microsoft.com/office/powerpoint/2010/main" val="29772755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3600" b="1" i="1">
          <a:solidFill>
            <a:srgbClr val="151C77"/>
          </a:solidFill>
          <a:latin typeface="+mj-lt"/>
          <a:ea typeface="+mj-ea"/>
          <a:cs typeface="+mj-cs"/>
        </a:defRPr>
      </a:lvl1pPr>
      <a:lvl2pPr algn="r" rtl="0" eaLnBrk="0" fontAlgn="base" hangingPunct="0">
        <a:spcBef>
          <a:spcPct val="0"/>
        </a:spcBef>
        <a:spcAft>
          <a:spcPct val="0"/>
        </a:spcAft>
        <a:defRPr sz="3600" b="1" i="1">
          <a:solidFill>
            <a:srgbClr val="151C77"/>
          </a:solidFill>
          <a:latin typeface="Arial" charset="0"/>
        </a:defRPr>
      </a:lvl2pPr>
      <a:lvl3pPr algn="r" rtl="0" eaLnBrk="0" fontAlgn="base" hangingPunct="0">
        <a:spcBef>
          <a:spcPct val="0"/>
        </a:spcBef>
        <a:spcAft>
          <a:spcPct val="0"/>
        </a:spcAft>
        <a:defRPr sz="3600" b="1" i="1">
          <a:solidFill>
            <a:srgbClr val="151C77"/>
          </a:solidFill>
          <a:latin typeface="Arial" charset="0"/>
        </a:defRPr>
      </a:lvl3pPr>
      <a:lvl4pPr algn="r" rtl="0" eaLnBrk="0" fontAlgn="base" hangingPunct="0">
        <a:spcBef>
          <a:spcPct val="0"/>
        </a:spcBef>
        <a:spcAft>
          <a:spcPct val="0"/>
        </a:spcAft>
        <a:defRPr sz="3600" b="1" i="1">
          <a:solidFill>
            <a:srgbClr val="151C77"/>
          </a:solidFill>
          <a:latin typeface="Arial" charset="0"/>
        </a:defRPr>
      </a:lvl4pPr>
      <a:lvl5pPr algn="r" rtl="0" eaLnBrk="0" fontAlgn="base" hangingPunct="0">
        <a:spcBef>
          <a:spcPct val="0"/>
        </a:spcBef>
        <a:spcAft>
          <a:spcPct val="0"/>
        </a:spcAft>
        <a:defRPr sz="3600" b="1" i="1">
          <a:solidFill>
            <a:srgbClr val="151C77"/>
          </a:solidFill>
          <a:latin typeface="Arial" charset="0"/>
        </a:defRPr>
      </a:lvl5pPr>
      <a:lvl6pPr marL="457200" algn="r" rtl="0" eaLnBrk="0" fontAlgn="base" hangingPunct="0">
        <a:spcBef>
          <a:spcPct val="0"/>
        </a:spcBef>
        <a:spcAft>
          <a:spcPct val="0"/>
        </a:spcAft>
        <a:defRPr sz="3600" b="1" i="1">
          <a:solidFill>
            <a:srgbClr val="151C77"/>
          </a:solidFill>
          <a:latin typeface="Arial" charset="0"/>
        </a:defRPr>
      </a:lvl6pPr>
      <a:lvl7pPr marL="914400" algn="r" rtl="0" eaLnBrk="0" fontAlgn="base" hangingPunct="0">
        <a:spcBef>
          <a:spcPct val="0"/>
        </a:spcBef>
        <a:spcAft>
          <a:spcPct val="0"/>
        </a:spcAft>
        <a:defRPr sz="3600" b="1" i="1">
          <a:solidFill>
            <a:srgbClr val="151C77"/>
          </a:solidFill>
          <a:latin typeface="Arial" charset="0"/>
        </a:defRPr>
      </a:lvl7pPr>
      <a:lvl8pPr marL="1371600" algn="r" rtl="0" eaLnBrk="0" fontAlgn="base" hangingPunct="0">
        <a:spcBef>
          <a:spcPct val="0"/>
        </a:spcBef>
        <a:spcAft>
          <a:spcPct val="0"/>
        </a:spcAft>
        <a:defRPr sz="3600" b="1" i="1">
          <a:solidFill>
            <a:srgbClr val="151C77"/>
          </a:solidFill>
          <a:latin typeface="Arial" charset="0"/>
        </a:defRPr>
      </a:lvl8pPr>
      <a:lvl9pPr marL="1828800" algn="r" rtl="0" eaLnBrk="0" fontAlgn="base" hangingPunct="0">
        <a:spcBef>
          <a:spcPct val="0"/>
        </a:spcBef>
        <a:spcAft>
          <a:spcPct val="0"/>
        </a:spcAft>
        <a:defRPr sz="3600" b="1" i="1">
          <a:solidFill>
            <a:srgbClr val="151C77"/>
          </a:solidFill>
          <a:latin typeface="Arial" charset="0"/>
        </a:defRPr>
      </a:lvl9pPr>
    </p:titleStyle>
    <p:bodyStyle>
      <a:lvl1pPr marL="285750" indent="-285750" algn="l" rtl="0" eaLnBrk="0" fontAlgn="base" hangingPunct="0">
        <a:spcBef>
          <a:spcPct val="50000"/>
        </a:spcBef>
        <a:spcAft>
          <a:spcPct val="0"/>
        </a:spcAft>
        <a:buClr>
          <a:srgbClr val="151C77"/>
        </a:buClr>
        <a:buSzPct val="80000"/>
        <a:buFont typeface="Wingdings" pitchFamily="2" charset="2"/>
        <a:buChar char="n"/>
        <a:defRPr sz="2000" b="1">
          <a:solidFill>
            <a:schemeClr val="tx1"/>
          </a:solidFill>
          <a:latin typeface="+mn-lt"/>
          <a:ea typeface="+mn-ea"/>
          <a:cs typeface="+mn-cs"/>
        </a:defRPr>
      </a:lvl1pPr>
      <a:lvl2pPr marL="688975" indent="-282575" algn="l" rtl="0" eaLnBrk="0" fontAlgn="base" hangingPunct="0">
        <a:spcBef>
          <a:spcPct val="25000"/>
        </a:spcBef>
        <a:spcAft>
          <a:spcPct val="0"/>
        </a:spcAft>
        <a:buClr>
          <a:srgbClr val="151C77"/>
        </a:buClr>
        <a:buSzPct val="80000"/>
        <a:buFont typeface="Wingdings" pitchFamily="2" charset="2"/>
        <a:buChar char="n"/>
        <a:defRPr sz="2000" b="1">
          <a:solidFill>
            <a:schemeClr val="tx1"/>
          </a:solidFill>
          <a:latin typeface="+mn-lt"/>
        </a:defRPr>
      </a:lvl2pPr>
      <a:lvl3pPr marL="1027113" indent="-223838" algn="l" rtl="0" eaLnBrk="0" fontAlgn="base" hangingPunct="0">
        <a:spcBef>
          <a:spcPct val="25000"/>
        </a:spcBef>
        <a:spcAft>
          <a:spcPct val="0"/>
        </a:spcAft>
        <a:buClr>
          <a:srgbClr val="151C77"/>
        </a:buClr>
        <a:buSzPct val="80000"/>
        <a:buFont typeface="Wingdings" pitchFamily="2" charset="2"/>
        <a:buChar char="n"/>
        <a:defRPr sz="2000" b="1">
          <a:solidFill>
            <a:schemeClr val="tx1"/>
          </a:solidFill>
          <a:latin typeface="+mn-lt"/>
        </a:defRPr>
      </a:lvl3pPr>
      <a:lvl4pPr marL="1600200" indent="-228600" algn="l" rtl="0" eaLnBrk="0" fontAlgn="base" hangingPunct="0">
        <a:spcBef>
          <a:spcPct val="25000"/>
        </a:spcBef>
        <a:spcAft>
          <a:spcPct val="0"/>
        </a:spcAft>
        <a:buClr>
          <a:srgbClr val="151C77"/>
        </a:buClr>
        <a:buSzPct val="80000"/>
        <a:buFont typeface="Wingdings" pitchFamily="2" charset="2"/>
        <a:buChar char="n"/>
        <a:defRPr sz="2000" b="1">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0.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0.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0.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notesSlide" Target="../notesSlides/notesSlide7.xml"/><Relationship Id="rId7" Type="http://schemas.openxmlformats.org/officeDocument/2006/relationships/image" Target="../media/image8.emf"/><Relationship Id="rId2" Type="http://schemas.openxmlformats.org/officeDocument/2006/relationships/slideLayout" Target="../slideLayouts/slideLayout20.xml"/><Relationship Id="rId1" Type="http://schemas.openxmlformats.org/officeDocument/2006/relationships/vmlDrawing" Target="../drawings/vmlDrawing1.vml"/><Relationship Id="rId6" Type="http://schemas.openxmlformats.org/officeDocument/2006/relationships/image" Target="../media/image1.jpg"/><Relationship Id="rId5" Type="http://schemas.openxmlformats.org/officeDocument/2006/relationships/image" Target="../media/image7.emf"/><Relationship Id="rId4" Type="http://schemas.openxmlformats.org/officeDocument/2006/relationships/oleObject" Target="file:///\\Bad-cs-fas01\AFGSC\AFGSC%20A4-7\AFGSC%20A4\AFGSC%20A4M\A4MX\Analysis\GSC-MPI-Bombers.xlsm!Misc!R18C5:R18C7"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0.xml"/><Relationship Id="rId4" Type="http://schemas.openxmlformats.org/officeDocument/2006/relationships/slide" Target="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11"/>
          </p:nvPr>
        </p:nvSpPr>
        <p:spPr/>
        <p:txBody>
          <a:bodyPr/>
          <a:lstStyle/>
          <a:p>
            <a:pPr>
              <a:defRPr/>
            </a:pPr>
            <a:fld id="{61ECC61E-5D10-49B4-8659-92184D695E47}" type="slidenum">
              <a:rPr lang="en-US">
                <a:solidFill>
                  <a:srgbClr val="FFFFFF">
                    <a:lumMod val="50000"/>
                  </a:srgbClr>
                </a:solidFill>
              </a:rPr>
              <a:pPr>
                <a:defRPr/>
              </a:pPr>
              <a:t>1</a:t>
            </a:fld>
            <a:endParaRPr lang="en-US" dirty="0">
              <a:solidFill>
                <a:srgbClr val="808080"/>
              </a:solidFill>
            </a:endParaRPr>
          </a:p>
        </p:txBody>
      </p:sp>
      <p:sp>
        <p:nvSpPr>
          <p:cNvPr id="13315" name="Rectangle 3"/>
          <p:cNvSpPr>
            <a:spLocks noChangeArrowheads="1"/>
          </p:cNvSpPr>
          <p:nvPr/>
        </p:nvSpPr>
        <p:spPr bwMode="auto">
          <a:xfrm>
            <a:off x="457200" y="1584250"/>
            <a:ext cx="8305800" cy="1935127"/>
          </a:xfrm>
          <a:prstGeom prst="rect">
            <a:avLst/>
          </a:prstGeom>
          <a:noFill/>
          <a:ln w="9525">
            <a:noFill/>
            <a:miter lim="800000"/>
            <a:headEnd/>
            <a:tailEnd/>
          </a:ln>
        </p:spPr>
        <p:txBody>
          <a:bodyPr anchor="ctr"/>
          <a:lstStyle/>
          <a:p>
            <a:pPr algn="r" eaLnBrk="0" fontAlgn="base" hangingPunct="0">
              <a:spcBef>
                <a:spcPct val="0"/>
              </a:spcBef>
              <a:spcAft>
                <a:spcPct val="0"/>
              </a:spcAft>
            </a:pPr>
            <a:endParaRPr lang="en-US" sz="4400" b="1" dirty="0" smtClean="0">
              <a:solidFill>
                <a:srgbClr val="151C77"/>
              </a:solidFill>
            </a:endParaRPr>
          </a:p>
          <a:p>
            <a:pPr algn="r" eaLnBrk="0" fontAlgn="base" hangingPunct="0">
              <a:spcBef>
                <a:spcPct val="0"/>
              </a:spcBef>
              <a:spcAft>
                <a:spcPct val="0"/>
              </a:spcAft>
            </a:pPr>
            <a:r>
              <a:rPr lang="en-US" sz="4400" b="1" dirty="0">
                <a:solidFill>
                  <a:srgbClr val="151C77"/>
                </a:solidFill>
              </a:rPr>
              <a:t/>
            </a:r>
            <a:br>
              <a:rPr lang="en-US" sz="4400" b="1" dirty="0">
                <a:solidFill>
                  <a:srgbClr val="151C77"/>
                </a:solidFill>
              </a:rPr>
            </a:br>
            <a:endParaRPr lang="en-US" sz="4400" b="1" dirty="0">
              <a:solidFill>
                <a:srgbClr val="808080"/>
              </a:solidFill>
              <a:latin typeface="Times New Roman" pitchFamily="18" charset="0"/>
            </a:endParaRPr>
          </a:p>
        </p:txBody>
      </p:sp>
      <p:sp>
        <p:nvSpPr>
          <p:cNvPr id="5" name="Text Box 134"/>
          <p:cNvSpPr txBox="1">
            <a:spLocks noChangeArrowheads="1"/>
          </p:cNvSpPr>
          <p:nvPr/>
        </p:nvSpPr>
        <p:spPr bwMode="auto">
          <a:xfrm>
            <a:off x="31942" y="6499955"/>
            <a:ext cx="1581678" cy="307777"/>
          </a:xfrm>
          <a:prstGeom prst="rect">
            <a:avLst/>
          </a:prstGeom>
          <a:noFill/>
          <a:ln w="9525">
            <a:noFill/>
            <a:miter lim="800000"/>
            <a:headEnd/>
            <a:tailEnd/>
          </a:ln>
          <a:effectLst/>
        </p:spPr>
        <p:txBody>
          <a:bodyPr wrap="square">
            <a:spAutoFit/>
          </a:bodyPr>
          <a:lstStyle/>
          <a:p>
            <a:pPr algn="ctr" eaLnBrk="0" fontAlgn="base" hangingPunct="0">
              <a:spcBef>
                <a:spcPct val="0"/>
              </a:spcBef>
              <a:spcAft>
                <a:spcPct val="0"/>
              </a:spcAft>
            </a:pPr>
            <a:r>
              <a:rPr lang="en-US" sz="1400" b="1" dirty="0" smtClean="0">
                <a:solidFill>
                  <a:srgbClr val="008000"/>
                </a:solidFill>
              </a:rPr>
              <a:t>UNCLASSIFIED</a:t>
            </a:r>
            <a:endParaRPr lang="en-US" sz="1400" b="1" dirty="0">
              <a:solidFill>
                <a:srgbClr val="008000"/>
              </a:solidFill>
            </a:endParaRPr>
          </a:p>
        </p:txBody>
      </p:sp>
      <p:sp>
        <p:nvSpPr>
          <p:cNvPr id="11" name="Rectangle 3"/>
          <p:cNvSpPr>
            <a:spLocks noChangeArrowheads="1"/>
          </p:cNvSpPr>
          <p:nvPr/>
        </p:nvSpPr>
        <p:spPr bwMode="auto">
          <a:xfrm>
            <a:off x="446568" y="1471196"/>
            <a:ext cx="8316432" cy="1828044"/>
          </a:xfrm>
          <a:prstGeom prst="rect">
            <a:avLst/>
          </a:prstGeom>
          <a:noFill/>
          <a:ln w="9525">
            <a:noFill/>
            <a:miter lim="800000"/>
            <a:headEnd/>
            <a:tailEnd/>
          </a:ln>
        </p:spPr>
        <p:txBody>
          <a:bodyPr anchor="ctr"/>
          <a:lstStyle/>
          <a:p>
            <a:pPr algn="r" eaLnBrk="0" fontAlgn="base" hangingPunct="0">
              <a:spcBef>
                <a:spcPct val="0"/>
              </a:spcBef>
              <a:spcAft>
                <a:spcPct val="0"/>
              </a:spcAft>
            </a:pPr>
            <a:r>
              <a:rPr lang="en-US" sz="4000" b="1" dirty="0" smtClean="0">
                <a:solidFill>
                  <a:srgbClr val="151C77"/>
                </a:solidFill>
              </a:rPr>
              <a:t>AF NC3 WS</a:t>
            </a:r>
          </a:p>
          <a:p>
            <a:pPr algn="r" eaLnBrk="0" fontAlgn="base" hangingPunct="0">
              <a:spcBef>
                <a:spcPct val="0"/>
              </a:spcBef>
              <a:spcAft>
                <a:spcPct val="0"/>
              </a:spcAft>
            </a:pPr>
            <a:r>
              <a:rPr lang="en-US" sz="4000" b="1" dirty="0" smtClean="0">
                <a:solidFill>
                  <a:srgbClr val="151C77"/>
                </a:solidFill>
              </a:rPr>
              <a:t>Mission Performance Brief</a:t>
            </a:r>
            <a:br>
              <a:rPr lang="en-US" sz="4000" b="1" dirty="0" smtClean="0">
                <a:solidFill>
                  <a:srgbClr val="151C77"/>
                </a:solidFill>
              </a:rPr>
            </a:br>
            <a:r>
              <a:rPr lang="en-US" sz="4000" b="1" dirty="0" smtClean="0">
                <a:solidFill>
                  <a:srgbClr val="151C77"/>
                </a:solidFill>
              </a:rPr>
              <a:t>September, 2018 </a:t>
            </a:r>
            <a:endParaRPr lang="en-US" sz="4000" b="1" dirty="0">
              <a:solidFill>
                <a:srgbClr val="808080"/>
              </a:solidFill>
              <a:latin typeface="Times New Roman" pitchFamily="18" charset="0"/>
            </a:endParaRPr>
          </a:p>
        </p:txBody>
      </p:sp>
      <p:sp>
        <p:nvSpPr>
          <p:cNvPr id="12" name="Rectangle 4"/>
          <p:cNvSpPr>
            <a:spLocks noChangeArrowheads="1"/>
          </p:cNvSpPr>
          <p:nvPr/>
        </p:nvSpPr>
        <p:spPr bwMode="auto">
          <a:xfrm>
            <a:off x="3224064" y="5715001"/>
            <a:ext cx="5538936" cy="761999"/>
          </a:xfrm>
          <a:prstGeom prst="rect">
            <a:avLst/>
          </a:prstGeom>
          <a:noFill/>
          <a:ln w="9525">
            <a:noFill/>
            <a:miter lim="800000"/>
            <a:headEnd/>
            <a:tailEnd/>
          </a:ln>
        </p:spPr>
        <p:txBody>
          <a:bodyPr/>
          <a:lstStyle/>
          <a:p>
            <a:pPr algn="r" eaLnBrk="0" fontAlgn="base" hangingPunct="0">
              <a:spcBef>
                <a:spcPct val="0"/>
              </a:spcBef>
              <a:spcAft>
                <a:spcPct val="0"/>
              </a:spcAft>
            </a:pPr>
            <a:r>
              <a:rPr lang="en-US" sz="2000" b="1" dirty="0" smtClean="0">
                <a:solidFill>
                  <a:srgbClr val="808080"/>
                </a:solidFill>
              </a:rPr>
              <a:t> </a:t>
            </a:r>
            <a:r>
              <a:rPr lang="en-US" sz="2000" b="1" dirty="0" smtClean="0">
                <a:solidFill>
                  <a:srgbClr val="000000"/>
                </a:solidFill>
              </a:rPr>
              <a:t>Mr. Wade </a:t>
            </a:r>
            <a:r>
              <a:rPr lang="en-US" sz="2000" b="1" dirty="0" err="1" smtClean="0">
                <a:solidFill>
                  <a:srgbClr val="000000"/>
                </a:solidFill>
              </a:rPr>
              <a:t>Hall,</a:t>
            </a:r>
            <a:r>
              <a:rPr lang="en-US" sz="2000" b="1" dirty="0" smtClean="0">
                <a:solidFill>
                  <a:srgbClr val="000000"/>
                </a:solidFill>
              </a:rPr>
              <a:t> Mr. Shaun </a:t>
            </a:r>
            <a:r>
              <a:rPr lang="en-US" sz="2000" b="1" dirty="0" err="1" smtClean="0">
                <a:solidFill>
                  <a:srgbClr val="000000"/>
                </a:solidFill>
              </a:rPr>
              <a:t>Piernas</a:t>
            </a:r>
            <a:endParaRPr lang="en-US" sz="2000" b="1" dirty="0" smtClean="0">
              <a:solidFill>
                <a:srgbClr val="000000"/>
              </a:solidFill>
            </a:endParaRPr>
          </a:p>
          <a:p>
            <a:pPr algn="r" eaLnBrk="0" fontAlgn="base" hangingPunct="0">
              <a:spcBef>
                <a:spcPct val="0"/>
              </a:spcBef>
              <a:spcAft>
                <a:spcPct val="0"/>
              </a:spcAft>
            </a:pPr>
            <a:r>
              <a:rPr lang="en-US" sz="2000" b="1" dirty="0" smtClean="0">
                <a:solidFill>
                  <a:srgbClr val="000000"/>
                </a:solidFill>
              </a:rPr>
              <a:t>AFGSC/NC3</a:t>
            </a:r>
          </a:p>
        </p:txBody>
      </p:sp>
      <p:sp>
        <p:nvSpPr>
          <p:cNvPr id="8" name="Text Box 134"/>
          <p:cNvSpPr txBox="1">
            <a:spLocks noChangeArrowheads="1"/>
          </p:cNvSpPr>
          <p:nvPr/>
        </p:nvSpPr>
        <p:spPr bwMode="auto">
          <a:xfrm>
            <a:off x="2590800" y="0"/>
            <a:ext cx="4020078" cy="307777"/>
          </a:xfrm>
          <a:prstGeom prst="rect">
            <a:avLst/>
          </a:prstGeom>
          <a:noFill/>
          <a:ln w="9525">
            <a:noFill/>
            <a:miter lim="800000"/>
            <a:headEnd/>
            <a:tailEnd/>
          </a:ln>
          <a:effectLst/>
        </p:spPr>
        <p:txBody>
          <a:bodyPr wrap="square">
            <a:spAutoFit/>
          </a:bodyPr>
          <a:lstStyle/>
          <a:p>
            <a:pPr algn="ctr" eaLnBrk="0" fontAlgn="base" hangingPunct="0">
              <a:spcBef>
                <a:spcPct val="0"/>
              </a:spcBef>
              <a:spcAft>
                <a:spcPct val="0"/>
              </a:spcAft>
            </a:pPr>
            <a:r>
              <a:rPr lang="en-US" sz="1400" b="1" dirty="0" smtClean="0">
                <a:solidFill>
                  <a:srgbClr val="FFFFFF">
                    <a:lumMod val="50000"/>
                  </a:srgbClr>
                </a:solidFill>
              </a:rPr>
              <a:t>FOR OFFICIAL USE ONLY</a:t>
            </a:r>
            <a:endParaRPr lang="en-US" sz="1400" b="1" dirty="0">
              <a:solidFill>
                <a:srgbClr val="FFFFFF">
                  <a:lumMod val="50000"/>
                </a:srgbClr>
              </a:solidFill>
            </a:endParaRPr>
          </a:p>
        </p:txBody>
      </p:sp>
      <p:sp>
        <p:nvSpPr>
          <p:cNvPr id="9" name="Text Box 134"/>
          <p:cNvSpPr txBox="1">
            <a:spLocks noChangeArrowheads="1"/>
          </p:cNvSpPr>
          <p:nvPr/>
        </p:nvSpPr>
        <p:spPr bwMode="auto">
          <a:xfrm>
            <a:off x="2590800" y="6477000"/>
            <a:ext cx="4020078" cy="307777"/>
          </a:xfrm>
          <a:prstGeom prst="rect">
            <a:avLst/>
          </a:prstGeom>
          <a:noFill/>
          <a:ln w="9525">
            <a:noFill/>
            <a:miter lim="800000"/>
            <a:headEnd/>
            <a:tailEnd/>
          </a:ln>
          <a:effectLst/>
        </p:spPr>
        <p:txBody>
          <a:bodyPr wrap="square">
            <a:spAutoFit/>
          </a:bodyPr>
          <a:lstStyle/>
          <a:p>
            <a:pPr algn="ctr" eaLnBrk="0" fontAlgn="base" hangingPunct="0">
              <a:spcBef>
                <a:spcPct val="0"/>
              </a:spcBef>
              <a:spcAft>
                <a:spcPct val="0"/>
              </a:spcAft>
            </a:pPr>
            <a:r>
              <a:rPr lang="en-US" sz="1400" b="1" dirty="0" smtClean="0">
                <a:solidFill>
                  <a:srgbClr val="FFFFFF">
                    <a:lumMod val="50000"/>
                  </a:srgbClr>
                </a:solidFill>
              </a:rPr>
              <a:t>FOR OFFICIAL USE ONLY</a:t>
            </a:r>
            <a:endParaRPr lang="en-US" sz="1400" b="1" dirty="0">
              <a:solidFill>
                <a:srgbClr val="FFFFFF">
                  <a:lumMod val="50000"/>
                </a:srgbClr>
              </a:solidFill>
            </a:endParaRPr>
          </a:p>
        </p:txBody>
      </p:sp>
    </p:spTree>
    <p:extLst>
      <p:ext uri="{BB962C8B-B14F-4D97-AF65-F5344CB8AC3E}">
        <p14:creationId xmlns:p14="http://schemas.microsoft.com/office/powerpoint/2010/main" val="3459898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prstGeom prst="rect">
            <a:avLst/>
          </a:prstGeom>
        </p:spPr>
        <p:txBody>
          <a:bodyPr/>
          <a:lstStyle/>
          <a:p>
            <a:pPr>
              <a:defRPr/>
            </a:pPr>
            <a:fld id="{DC15EC14-2E8D-4577-BEAB-6F0A04667DC3}" type="slidenum">
              <a:rPr lang="en-US" smtClean="0">
                <a:solidFill>
                  <a:srgbClr val="FFFFFF">
                    <a:lumMod val="50000"/>
                  </a:srgbClr>
                </a:solidFill>
              </a:rPr>
              <a:pPr>
                <a:defRPr/>
              </a:pPr>
              <a:t>2</a:t>
            </a:fld>
            <a:endParaRPr lang="en-US" dirty="0">
              <a:solidFill>
                <a:srgbClr val="808080"/>
              </a:solidFill>
            </a:endParaRPr>
          </a:p>
        </p:txBody>
      </p:sp>
      <p:sp>
        <p:nvSpPr>
          <p:cNvPr id="2" name="Title 1"/>
          <p:cNvSpPr>
            <a:spLocks noGrp="1"/>
          </p:cNvSpPr>
          <p:nvPr>
            <p:ph type="title" idx="4294967295"/>
          </p:nvPr>
        </p:nvSpPr>
        <p:spPr>
          <a:xfrm>
            <a:off x="762000" y="285012"/>
            <a:ext cx="7620000" cy="990600"/>
          </a:xfrm>
        </p:spPr>
        <p:txBody>
          <a:bodyPr anchor="ctr"/>
          <a:lstStyle/>
          <a:p>
            <a:pPr algn="ctr">
              <a:defRPr/>
            </a:pPr>
            <a:r>
              <a:rPr lang="en-US" dirty="0" smtClean="0">
                <a:solidFill>
                  <a:schemeClr val="accent6">
                    <a:lumMod val="75000"/>
                  </a:schemeClr>
                </a:solidFill>
              </a:rPr>
              <a:t>NC3 MPI Dashboard</a:t>
            </a:r>
            <a:endParaRPr lang="en-US" dirty="0">
              <a:solidFill>
                <a:schemeClr val="accent6">
                  <a:lumMod val="75000"/>
                </a:schemeClr>
              </a:solidFill>
            </a:endParaRPr>
          </a:p>
        </p:txBody>
      </p:sp>
      <p:sp>
        <p:nvSpPr>
          <p:cNvPr id="4" name="TextBox 3"/>
          <p:cNvSpPr txBox="1"/>
          <p:nvPr/>
        </p:nvSpPr>
        <p:spPr>
          <a:xfrm>
            <a:off x="838200" y="1295400"/>
            <a:ext cx="7467600" cy="523220"/>
          </a:xfrm>
          <a:prstGeom prst="rect">
            <a:avLst/>
          </a:prstGeom>
          <a:noFill/>
        </p:spPr>
        <p:txBody>
          <a:bodyPr wrap="square" rtlCol="0">
            <a:spAutoFit/>
          </a:bodyPr>
          <a:lstStyle/>
          <a:p>
            <a:pPr algn="ctr" eaLnBrk="0" fontAlgn="base" hangingPunct="0">
              <a:spcBef>
                <a:spcPct val="50000"/>
              </a:spcBef>
              <a:spcAft>
                <a:spcPct val="0"/>
              </a:spcAft>
              <a:buClr>
                <a:srgbClr val="151C77"/>
              </a:buClr>
              <a:buSzPct val="90000"/>
              <a:defRPr/>
            </a:pPr>
            <a:r>
              <a:rPr lang="en-US" sz="2800" b="1" dirty="0">
                <a:solidFill>
                  <a:srgbClr val="151C77"/>
                </a:solidFill>
              </a:rPr>
              <a:t>AF NC3 WS Configuration Elements (</a:t>
            </a:r>
            <a:r>
              <a:rPr lang="en-US" sz="2800" b="1" dirty="0" smtClean="0">
                <a:solidFill>
                  <a:srgbClr val="151C77"/>
                </a:solidFill>
              </a:rPr>
              <a:t>CE’s</a:t>
            </a:r>
            <a:r>
              <a:rPr lang="en-US" sz="2800" b="1" dirty="0">
                <a:solidFill>
                  <a:srgbClr val="151C77"/>
                </a:solidFill>
              </a:rPr>
              <a:t>)</a:t>
            </a:r>
          </a:p>
        </p:txBody>
      </p:sp>
      <p:graphicFrame>
        <p:nvGraphicFramePr>
          <p:cNvPr id="8" name="Table 7"/>
          <p:cNvGraphicFramePr>
            <a:graphicFrameLocks noGrp="1"/>
          </p:cNvGraphicFramePr>
          <p:nvPr>
            <p:extLst/>
          </p:nvPr>
        </p:nvGraphicFramePr>
        <p:xfrm>
          <a:off x="464536" y="5638800"/>
          <a:ext cx="8214928" cy="651512"/>
        </p:xfrm>
        <a:graphic>
          <a:graphicData uri="http://schemas.openxmlformats.org/drawingml/2006/table">
            <a:tbl>
              <a:tblPr firstRow="1" bandRow="1"/>
              <a:tblGrid>
                <a:gridCol w="908044">
                  <a:extLst>
                    <a:ext uri="{9D8B030D-6E8A-4147-A177-3AD203B41FA5}">
                      <a16:colId xmlns:a16="http://schemas.microsoft.com/office/drawing/2014/main" xmlns="" val="20000"/>
                    </a:ext>
                  </a:extLst>
                </a:gridCol>
                <a:gridCol w="606504">
                  <a:extLst>
                    <a:ext uri="{9D8B030D-6E8A-4147-A177-3AD203B41FA5}">
                      <a16:colId xmlns:a16="http://schemas.microsoft.com/office/drawing/2014/main" xmlns="" val="20001"/>
                    </a:ext>
                  </a:extLst>
                </a:gridCol>
                <a:gridCol w="576779">
                  <a:extLst>
                    <a:ext uri="{9D8B030D-6E8A-4147-A177-3AD203B41FA5}">
                      <a16:colId xmlns:a16="http://schemas.microsoft.com/office/drawing/2014/main" xmlns="" val="20002"/>
                    </a:ext>
                  </a:extLst>
                </a:gridCol>
                <a:gridCol w="637179">
                  <a:extLst>
                    <a:ext uri="{9D8B030D-6E8A-4147-A177-3AD203B41FA5}">
                      <a16:colId xmlns:a16="http://schemas.microsoft.com/office/drawing/2014/main" xmlns="" val="20003"/>
                    </a:ext>
                  </a:extLst>
                </a:gridCol>
                <a:gridCol w="609824">
                  <a:extLst>
                    <a:ext uri="{9D8B030D-6E8A-4147-A177-3AD203B41FA5}">
                      <a16:colId xmlns:a16="http://schemas.microsoft.com/office/drawing/2014/main" xmlns="" val="20004"/>
                    </a:ext>
                  </a:extLst>
                </a:gridCol>
                <a:gridCol w="645175">
                  <a:extLst>
                    <a:ext uri="{9D8B030D-6E8A-4147-A177-3AD203B41FA5}">
                      <a16:colId xmlns:a16="http://schemas.microsoft.com/office/drawing/2014/main" xmlns="" val="20005"/>
                    </a:ext>
                  </a:extLst>
                </a:gridCol>
                <a:gridCol w="609823">
                  <a:extLst>
                    <a:ext uri="{9D8B030D-6E8A-4147-A177-3AD203B41FA5}">
                      <a16:colId xmlns:a16="http://schemas.microsoft.com/office/drawing/2014/main" xmlns="" val="20006"/>
                    </a:ext>
                  </a:extLst>
                </a:gridCol>
                <a:gridCol w="574471">
                  <a:extLst>
                    <a:ext uri="{9D8B030D-6E8A-4147-A177-3AD203B41FA5}">
                      <a16:colId xmlns:a16="http://schemas.microsoft.com/office/drawing/2014/main" xmlns="" val="20007"/>
                    </a:ext>
                  </a:extLst>
                </a:gridCol>
                <a:gridCol w="539118">
                  <a:extLst>
                    <a:ext uri="{9D8B030D-6E8A-4147-A177-3AD203B41FA5}">
                      <a16:colId xmlns:a16="http://schemas.microsoft.com/office/drawing/2014/main" xmlns="" val="20008"/>
                    </a:ext>
                  </a:extLst>
                </a:gridCol>
                <a:gridCol w="584552">
                  <a:extLst>
                    <a:ext uri="{9D8B030D-6E8A-4147-A177-3AD203B41FA5}">
                      <a16:colId xmlns:a16="http://schemas.microsoft.com/office/drawing/2014/main" xmlns="" val="20009"/>
                    </a:ext>
                  </a:extLst>
                </a:gridCol>
                <a:gridCol w="659091">
                  <a:extLst>
                    <a:ext uri="{9D8B030D-6E8A-4147-A177-3AD203B41FA5}">
                      <a16:colId xmlns:a16="http://schemas.microsoft.com/office/drawing/2014/main" xmlns="" val="20010"/>
                    </a:ext>
                  </a:extLst>
                </a:gridCol>
                <a:gridCol w="623465">
                  <a:extLst>
                    <a:ext uri="{9D8B030D-6E8A-4147-A177-3AD203B41FA5}">
                      <a16:colId xmlns:a16="http://schemas.microsoft.com/office/drawing/2014/main" xmlns="" val="20011"/>
                    </a:ext>
                  </a:extLst>
                </a:gridCol>
                <a:gridCol w="640903">
                  <a:extLst>
                    <a:ext uri="{9D8B030D-6E8A-4147-A177-3AD203B41FA5}">
                      <a16:colId xmlns:a16="http://schemas.microsoft.com/office/drawing/2014/main" xmlns="" val="20012"/>
                    </a:ext>
                  </a:extLst>
                </a:gridCol>
              </a:tblGrid>
              <a:tr h="291891">
                <a:tc>
                  <a:txBody>
                    <a:bodyPr/>
                    <a:lstStyle/>
                    <a:p>
                      <a:pPr algn="ctr"/>
                      <a:r>
                        <a:rPr lang="en-US" sz="900" b="1" dirty="0">
                          <a:solidFill>
                            <a:schemeClr val="bg1"/>
                          </a:solidFill>
                          <a:latin typeface="Calibri" panose="020F0502020204030204" pitchFamily="34" charset="0"/>
                        </a:rPr>
                        <a:t>FUNCTIONAL </a:t>
                      </a:r>
                    </a:p>
                    <a:p>
                      <a:pPr algn="ctr"/>
                      <a:r>
                        <a:rPr lang="en-US" sz="900" b="1" dirty="0">
                          <a:solidFill>
                            <a:schemeClr val="bg1"/>
                          </a:solidFill>
                          <a:latin typeface="Calibri" panose="020F0502020204030204" pitchFamily="34" charset="0"/>
                        </a:rPr>
                        <a:t>GROUP</a:t>
                      </a: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gridSpan="2">
                  <a:txBody>
                    <a:bodyPr/>
                    <a:lstStyle/>
                    <a:p>
                      <a:pPr algn="ctr"/>
                      <a:r>
                        <a:rPr lang="en-US" sz="900" b="1" dirty="0">
                          <a:solidFill>
                            <a:schemeClr val="tx1"/>
                          </a:solidFill>
                          <a:latin typeface="Calibri" panose="020F0502020204030204" pitchFamily="34" charset="0"/>
                        </a:rPr>
                        <a:t>NC3</a:t>
                      </a:r>
                      <a:r>
                        <a:rPr lang="en-US" sz="900" b="1" baseline="0" dirty="0">
                          <a:solidFill>
                            <a:schemeClr val="tx1"/>
                          </a:solidFill>
                          <a:latin typeface="Calibri" panose="020F0502020204030204" pitchFamily="34" charset="0"/>
                        </a:rPr>
                        <a:t> SENIOR </a:t>
                      </a:r>
                    </a:p>
                    <a:p>
                      <a:pPr algn="ctr"/>
                      <a:r>
                        <a:rPr lang="en-US" sz="900" b="1" baseline="0" dirty="0">
                          <a:solidFill>
                            <a:schemeClr val="tx1"/>
                          </a:solidFill>
                          <a:latin typeface="Calibri" panose="020F0502020204030204" pitchFamily="34" charset="0"/>
                        </a:rPr>
                        <a:t>LEADER COMMS</a:t>
                      </a:r>
                      <a:endParaRPr lang="en-US" sz="900" b="1" dirty="0">
                        <a:solidFill>
                          <a:schemeClr val="tx1"/>
                        </a:solidFill>
                        <a:latin typeface="Calibri" panose="020F0502020204030204" pitchFamily="34" charset="0"/>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tc gridSpan="3">
                  <a:txBody>
                    <a:bodyPr/>
                    <a:lstStyle/>
                    <a:p>
                      <a:pPr algn="ctr"/>
                      <a:r>
                        <a:rPr lang="en-US" sz="900" b="1" dirty="0">
                          <a:solidFill>
                            <a:schemeClr val="tx1"/>
                          </a:solidFill>
                          <a:latin typeface="Calibri" panose="020F0502020204030204" pitchFamily="34" charset="0"/>
                        </a:rPr>
                        <a:t>NC3 PRIMARY</a:t>
                      </a:r>
                      <a:r>
                        <a:rPr lang="en-US" sz="900" b="1" baseline="0" dirty="0">
                          <a:solidFill>
                            <a:schemeClr val="tx1"/>
                          </a:solidFill>
                          <a:latin typeface="Calibri" panose="020F0502020204030204" pitchFamily="34" charset="0"/>
                        </a:rPr>
                        <a:t> CONTROL </a:t>
                      </a:r>
                    </a:p>
                    <a:p>
                      <a:pPr algn="ctr"/>
                      <a:r>
                        <a:rPr lang="en-US" sz="900" b="1" baseline="0" dirty="0">
                          <a:solidFill>
                            <a:schemeClr val="tx1"/>
                          </a:solidFill>
                          <a:latin typeface="Calibri" panose="020F0502020204030204" pitchFamily="34" charset="0"/>
                        </a:rPr>
                        <a:t>CENTERS &amp; SENSORS</a:t>
                      </a:r>
                      <a:endParaRPr lang="en-US" sz="900" b="1" dirty="0">
                        <a:solidFill>
                          <a:schemeClr val="tx1"/>
                        </a:solidFill>
                        <a:latin typeface="Calibri" panose="020F0502020204030204" pitchFamily="34" charset="0"/>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a:r>
                        <a:rPr lang="en-US" sz="900" b="1" dirty="0">
                          <a:solidFill>
                            <a:schemeClr val="tx1"/>
                          </a:solidFill>
                          <a:latin typeface="Calibri" panose="020F0502020204030204" pitchFamily="34" charset="0"/>
                        </a:rPr>
                        <a:t>AF NUCLEAR </a:t>
                      </a:r>
                    </a:p>
                    <a:p>
                      <a:pPr algn="ctr"/>
                      <a:r>
                        <a:rPr lang="en-US" sz="900" b="1" dirty="0">
                          <a:solidFill>
                            <a:schemeClr val="tx1"/>
                          </a:solidFill>
                          <a:latin typeface="Calibri" panose="020F0502020204030204" pitchFamily="34" charset="0"/>
                        </a:rPr>
                        <a:t>DELIVERY SYSTEMS</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3">
                  <a:txBody>
                    <a:bodyPr/>
                    <a:lstStyle/>
                    <a:p>
                      <a:pPr algn="ctr"/>
                      <a:r>
                        <a:rPr lang="en-US" sz="900" b="1" dirty="0">
                          <a:solidFill>
                            <a:schemeClr val="tx1"/>
                          </a:solidFill>
                          <a:latin typeface="Calibri" panose="020F0502020204030204" pitchFamily="34" charset="0"/>
                        </a:rPr>
                        <a:t>NUCLEAR SUPPORT AND </a:t>
                      </a:r>
                    </a:p>
                    <a:p>
                      <a:pPr algn="ctr"/>
                      <a:r>
                        <a:rPr lang="en-US" sz="900" b="1" dirty="0">
                          <a:solidFill>
                            <a:schemeClr val="tx1"/>
                          </a:solidFill>
                          <a:latin typeface="Calibri" panose="020F0502020204030204" pitchFamily="34" charset="0"/>
                        </a:rPr>
                        <a:t>RECOVERY </a:t>
                      </a:r>
                      <a:r>
                        <a:rPr lang="en-US" sz="900" b="1" dirty="0" smtClean="0">
                          <a:solidFill>
                            <a:schemeClr val="tx1"/>
                          </a:solidFill>
                          <a:latin typeface="Calibri" panose="020F0502020204030204" pitchFamily="34" charset="0"/>
                        </a:rPr>
                        <a:t>TEAM</a:t>
                      </a:r>
                      <a:endParaRPr lang="en-US" sz="900" b="1" dirty="0">
                        <a:solidFill>
                          <a:schemeClr val="tx1"/>
                        </a:solidFill>
                        <a:latin typeface="Calibri" panose="020F0502020204030204" pitchFamily="34" charset="0"/>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91891">
                <a:tc>
                  <a:txBody>
                    <a:bodyPr/>
                    <a:lstStyle/>
                    <a:p>
                      <a:pPr algn="ctr"/>
                      <a:r>
                        <a:rPr lang="en-US" sz="900" b="1" baseline="0" dirty="0" smtClean="0">
                          <a:solidFill>
                            <a:schemeClr val="bg1"/>
                          </a:solidFill>
                          <a:latin typeface="Calibri" panose="020F0502020204030204" pitchFamily="34" charset="0"/>
                        </a:rPr>
                        <a:t>CONFIG ELEMENT</a:t>
                      </a:r>
                      <a:endParaRPr lang="en-US" sz="900" b="1" dirty="0">
                        <a:solidFill>
                          <a:schemeClr val="bg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VC-25 </a:t>
                      </a:r>
                    </a:p>
                    <a:p>
                      <a:pPr algn="ctr"/>
                      <a:r>
                        <a:rPr lang="en-US" sz="900" dirty="0">
                          <a:solidFill>
                            <a:schemeClr val="tx1"/>
                          </a:solidFill>
                          <a:latin typeface="Calibri" panose="020F0502020204030204" pitchFamily="34" charset="0"/>
                        </a:rPr>
                        <a:t>NC3</a:t>
                      </a:r>
                      <a:r>
                        <a:rPr lang="en-US" sz="900" baseline="0" dirty="0">
                          <a:solidFill>
                            <a:schemeClr val="tx1"/>
                          </a:solidFill>
                          <a:latin typeface="Calibri" panose="020F0502020204030204" pitchFamily="34" charset="0"/>
                        </a:rPr>
                        <a:t> SLC</a:t>
                      </a:r>
                      <a:endParaRPr lang="en-US" sz="900" dirty="0">
                        <a:solidFill>
                          <a:schemeClr val="tx1"/>
                        </a:solidFill>
                        <a:latin typeface="Calibri" panose="020F0502020204030204" pitchFamily="34" charset="0"/>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EA </a:t>
                      </a:r>
                    </a:p>
                    <a:p>
                      <a:pPr algn="ctr"/>
                      <a:r>
                        <a:rPr lang="en-US" sz="900" dirty="0">
                          <a:solidFill>
                            <a:schemeClr val="tx1"/>
                          </a:solidFill>
                          <a:latin typeface="Calibri" panose="020F0502020204030204" pitchFamily="34" charset="0"/>
                        </a:rPr>
                        <a:t>NC3</a:t>
                      </a:r>
                      <a:r>
                        <a:rPr lang="en-US" sz="900" baseline="0" dirty="0">
                          <a:solidFill>
                            <a:schemeClr val="tx1"/>
                          </a:solidFill>
                          <a:latin typeface="Calibri" panose="020F0502020204030204" pitchFamily="34" charset="0"/>
                        </a:rPr>
                        <a:t> </a:t>
                      </a:r>
                      <a:r>
                        <a:rPr lang="en-US" sz="900" dirty="0">
                          <a:solidFill>
                            <a:schemeClr val="tx1"/>
                          </a:solidFill>
                          <a:latin typeface="Calibri" panose="020F0502020204030204" pitchFamily="34" charset="0"/>
                        </a:rPr>
                        <a:t> SLC</a:t>
                      </a: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ABN NC3 </a:t>
                      </a:r>
                    </a:p>
                    <a:p>
                      <a:pPr algn="ctr"/>
                      <a:r>
                        <a:rPr lang="en-US" sz="900" dirty="0">
                          <a:solidFill>
                            <a:schemeClr val="tx1"/>
                          </a:solidFill>
                          <a:latin typeface="Calibri" panose="020F0502020204030204" pitchFamily="34" charset="0"/>
                        </a:rPr>
                        <a:t>SLC-CC</a:t>
                      </a:r>
                    </a:p>
                  </a:txBody>
                  <a:tcPr marL="51435" marR="51435" marT="25718" marB="25718">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Fixed PCC</a:t>
                      </a:r>
                      <a:r>
                        <a:rPr lang="en-US" sz="900" baseline="0" dirty="0">
                          <a:solidFill>
                            <a:schemeClr val="tx1"/>
                          </a:solidFill>
                          <a:latin typeface="Calibri" panose="020F0502020204030204" pitchFamily="34" charset="0"/>
                        </a:rPr>
                        <a:t> </a:t>
                      </a:r>
                    </a:p>
                    <a:p>
                      <a:pPr algn="ctr"/>
                      <a:r>
                        <a:rPr lang="en-US" sz="900" baseline="0" dirty="0">
                          <a:solidFill>
                            <a:schemeClr val="tx1"/>
                          </a:solidFill>
                          <a:latin typeface="Calibri" panose="020F0502020204030204" pitchFamily="34" charset="0"/>
                        </a:rPr>
                        <a:t>SENSOR</a:t>
                      </a: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Trans  PCC </a:t>
                      </a:r>
                    </a:p>
                    <a:p>
                      <a:pPr algn="ctr"/>
                      <a:r>
                        <a:rPr lang="en-US" sz="900" dirty="0">
                          <a:solidFill>
                            <a:schemeClr val="tx1"/>
                          </a:solidFill>
                          <a:latin typeface="Calibri" panose="020F0502020204030204" pitchFamily="34" charset="0"/>
                        </a:rPr>
                        <a:t>SENSOR</a:t>
                      </a: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smtClean="0">
                          <a:solidFill>
                            <a:schemeClr val="tx1"/>
                          </a:solidFill>
                          <a:latin typeface="Calibri" panose="020F0502020204030204" pitchFamily="34" charset="0"/>
                        </a:rPr>
                        <a:t>B-52</a:t>
                      </a:r>
                    </a:p>
                    <a:p>
                      <a:pPr algn="ctr"/>
                      <a:r>
                        <a:rPr lang="en-US" sz="900" dirty="0" smtClean="0">
                          <a:solidFill>
                            <a:schemeClr val="tx1"/>
                          </a:solidFill>
                          <a:latin typeface="Calibri" panose="020F0502020204030204" pitchFamily="34" charset="0"/>
                        </a:rPr>
                        <a:t>NC3</a:t>
                      </a:r>
                      <a:endParaRPr lang="en-US" sz="900" dirty="0">
                        <a:solidFill>
                          <a:schemeClr val="tx1"/>
                        </a:solidFill>
                        <a:latin typeface="Calibri" panose="020F0502020204030204" pitchFamily="34" charset="0"/>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B-2 </a:t>
                      </a:r>
                    </a:p>
                    <a:p>
                      <a:pPr algn="ctr"/>
                      <a:r>
                        <a:rPr lang="en-US" sz="900" dirty="0">
                          <a:solidFill>
                            <a:schemeClr val="tx1"/>
                          </a:solidFill>
                          <a:latin typeface="Calibri" panose="020F0502020204030204" pitchFamily="34" charset="0"/>
                        </a:rPr>
                        <a:t>NC3</a:t>
                      </a: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DCA </a:t>
                      </a:r>
                    </a:p>
                    <a:p>
                      <a:pPr algn="ctr"/>
                      <a:r>
                        <a:rPr lang="en-US" sz="900" dirty="0">
                          <a:solidFill>
                            <a:schemeClr val="tx1"/>
                          </a:solidFill>
                          <a:latin typeface="Calibri" panose="020F0502020204030204" pitchFamily="34" charset="0"/>
                        </a:rPr>
                        <a:t>NC3</a:t>
                      </a: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LGM-30 </a:t>
                      </a:r>
                    </a:p>
                    <a:p>
                      <a:pPr algn="ctr"/>
                      <a:r>
                        <a:rPr lang="en-US" sz="900" dirty="0">
                          <a:solidFill>
                            <a:schemeClr val="tx1"/>
                          </a:solidFill>
                          <a:latin typeface="Calibri" panose="020F0502020204030204" pitchFamily="34" charset="0"/>
                        </a:rPr>
                        <a:t>NC3</a:t>
                      </a: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ABN</a:t>
                      </a:r>
                    </a:p>
                    <a:p>
                      <a:pPr algn="ctr"/>
                      <a:r>
                        <a:rPr lang="en-US" sz="900" dirty="0">
                          <a:solidFill>
                            <a:schemeClr val="tx1"/>
                          </a:solidFill>
                          <a:latin typeface="Calibri" panose="020F0502020204030204" pitchFamily="34" charset="0"/>
                        </a:rPr>
                        <a:t> NC3 </a:t>
                      </a:r>
                      <a:r>
                        <a:rPr lang="en-US" sz="900" dirty="0" smtClean="0">
                          <a:solidFill>
                            <a:schemeClr val="tx1"/>
                          </a:solidFill>
                          <a:latin typeface="Calibri" panose="020F0502020204030204" pitchFamily="34" charset="0"/>
                        </a:rPr>
                        <a:t>SUPT</a:t>
                      </a:r>
                      <a:endParaRPr lang="en-US" sz="900" dirty="0">
                        <a:solidFill>
                          <a:schemeClr val="tx1"/>
                        </a:solidFill>
                        <a:latin typeface="Calibri" panose="020F0502020204030204" pitchFamily="34" charset="0"/>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Fixed  </a:t>
                      </a:r>
                    </a:p>
                    <a:p>
                      <a:pPr algn="ctr"/>
                      <a:r>
                        <a:rPr lang="en-US" sz="900" dirty="0">
                          <a:solidFill>
                            <a:schemeClr val="tx1"/>
                          </a:solidFill>
                          <a:latin typeface="Calibri" panose="020F0502020204030204" pitchFamily="34" charset="0"/>
                        </a:rPr>
                        <a:t>NC3 SUPT</a:t>
                      </a: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smtClean="0">
                          <a:solidFill>
                            <a:schemeClr val="tx1"/>
                          </a:solidFill>
                          <a:latin typeface="Calibri" panose="020F0502020204030204" pitchFamily="34" charset="0"/>
                        </a:rPr>
                        <a:t>Mobile  </a:t>
                      </a:r>
                      <a:endParaRPr lang="en-US" sz="900" dirty="0">
                        <a:solidFill>
                          <a:schemeClr val="tx1"/>
                        </a:solidFill>
                        <a:latin typeface="Calibri" panose="020F0502020204030204" pitchFamily="34" charset="0"/>
                      </a:endParaRPr>
                    </a:p>
                    <a:p>
                      <a:pPr algn="ctr"/>
                      <a:r>
                        <a:rPr lang="en-US" sz="900" dirty="0">
                          <a:solidFill>
                            <a:schemeClr val="tx1"/>
                          </a:solidFill>
                          <a:latin typeface="Calibri" panose="020F0502020204030204" pitchFamily="34" charset="0"/>
                        </a:rPr>
                        <a:t>NC3 </a:t>
                      </a:r>
                      <a:r>
                        <a:rPr lang="en-US" sz="900" dirty="0" smtClean="0">
                          <a:solidFill>
                            <a:schemeClr val="tx1"/>
                          </a:solidFill>
                          <a:latin typeface="Calibri" panose="020F0502020204030204" pitchFamily="34" charset="0"/>
                        </a:rPr>
                        <a:t>SUPT</a:t>
                      </a: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bl>
          </a:graphicData>
        </a:graphic>
      </p:graphicFrame>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53362" y="285012"/>
            <a:ext cx="904875" cy="894474"/>
          </a:xfrm>
          <a:prstGeom prst="rect">
            <a:avLst/>
          </a:prstGeom>
          <a:noFill/>
          <a:ln w="9525">
            <a:noFill/>
            <a:miter lim="800000"/>
            <a:headEnd/>
            <a:tailEnd/>
          </a:ln>
        </p:spPr>
      </p:pic>
      <p:sp>
        <p:nvSpPr>
          <p:cNvPr id="3" name="Content Placeholder 2"/>
          <p:cNvSpPr>
            <a:spLocks noGrp="1"/>
          </p:cNvSpPr>
          <p:nvPr>
            <p:ph type="body" idx="4294967295"/>
          </p:nvPr>
        </p:nvSpPr>
        <p:spPr>
          <a:xfrm>
            <a:off x="685800" y="2285999"/>
            <a:ext cx="7772400" cy="3118487"/>
          </a:xfrm>
          <a:prstGeom prst="rect">
            <a:avLst/>
          </a:prstGeom>
          <a:noFill/>
          <a:ln>
            <a:noFill/>
          </a:ln>
        </p:spPr>
        <p:txBody>
          <a:bodyPr numCol="2"/>
          <a:lstStyle/>
          <a:p>
            <a:pPr>
              <a:buClr>
                <a:srgbClr val="151C77"/>
              </a:buClr>
              <a:buSzPct val="90000"/>
              <a:buFont typeface="Wingdings" panose="05000000000000000000" pitchFamily="2" charset="2"/>
              <a:buChar char=""/>
              <a:defRPr/>
            </a:pPr>
            <a:r>
              <a:rPr lang="en-US" dirty="0" smtClean="0">
                <a:solidFill>
                  <a:srgbClr val="151C77"/>
                </a:solidFill>
              </a:rPr>
              <a:t> </a:t>
            </a:r>
            <a:r>
              <a:rPr lang="en-US" dirty="0" smtClean="0">
                <a:solidFill>
                  <a:schemeClr val="accent2">
                    <a:lumMod val="50000"/>
                  </a:schemeClr>
                </a:solidFill>
              </a:rPr>
              <a:t>SLC CE</a:t>
            </a:r>
          </a:p>
          <a:p>
            <a:pPr>
              <a:buClr>
                <a:srgbClr val="151C77"/>
              </a:buClr>
              <a:buSzPct val="90000"/>
              <a:buFont typeface="Wingdings" panose="05000000000000000000" pitchFamily="2" charset="2"/>
              <a:buChar char="¨"/>
              <a:defRPr/>
            </a:pPr>
            <a:r>
              <a:rPr lang="en-US" dirty="0" smtClean="0">
                <a:solidFill>
                  <a:schemeClr val="accent2">
                    <a:lumMod val="50000"/>
                  </a:schemeClr>
                </a:solidFill>
              </a:rPr>
              <a:t> EA CE</a:t>
            </a:r>
          </a:p>
          <a:p>
            <a:pPr marL="342900" indent="-342900">
              <a:buSzPct val="90000"/>
              <a:buFont typeface="Wingdings" panose="05000000000000000000" pitchFamily="2" charset="2"/>
              <a:buChar char="þ"/>
              <a:defRPr/>
            </a:pPr>
            <a:r>
              <a:rPr lang="en-US" dirty="0" smtClean="0">
                <a:solidFill>
                  <a:schemeClr val="accent2">
                    <a:lumMod val="50000"/>
                  </a:schemeClr>
                </a:solidFill>
              </a:rPr>
              <a:t>Airborne PCC CE (E-4B)</a:t>
            </a:r>
          </a:p>
          <a:p>
            <a:pPr marL="342900" indent="-342900">
              <a:buSzPct val="90000"/>
              <a:buFont typeface="Wingdings" panose="05000000000000000000" pitchFamily="2" charset="2"/>
              <a:buChar char="þ"/>
              <a:defRPr/>
            </a:pPr>
            <a:r>
              <a:rPr lang="en-US" dirty="0" smtClean="0">
                <a:solidFill>
                  <a:schemeClr val="accent2">
                    <a:lumMod val="50000"/>
                  </a:schemeClr>
                </a:solidFill>
              </a:rPr>
              <a:t>B-52 CE</a:t>
            </a:r>
            <a:endParaRPr lang="en-US" dirty="0">
              <a:solidFill>
                <a:schemeClr val="accent2">
                  <a:lumMod val="50000"/>
                </a:schemeClr>
              </a:solidFill>
            </a:endParaRPr>
          </a:p>
          <a:p>
            <a:pPr marL="342900" indent="-342900">
              <a:buSzPct val="90000"/>
              <a:buFont typeface="Wingdings" panose="05000000000000000000" pitchFamily="2" charset="2"/>
              <a:buChar char="þ"/>
              <a:defRPr/>
            </a:pPr>
            <a:r>
              <a:rPr lang="en-US" dirty="0" smtClean="0">
                <a:solidFill>
                  <a:schemeClr val="accent2">
                    <a:lumMod val="50000"/>
                  </a:schemeClr>
                </a:solidFill>
              </a:rPr>
              <a:t>B-2 CE</a:t>
            </a:r>
          </a:p>
          <a:p>
            <a:pPr marL="342900" indent="-342900">
              <a:buClr>
                <a:srgbClr val="151C77"/>
              </a:buClr>
              <a:buSzPct val="90000"/>
              <a:buFont typeface="Wingdings" panose="05000000000000000000" pitchFamily="2" charset="2"/>
              <a:buChar char="þ"/>
              <a:defRPr/>
            </a:pPr>
            <a:r>
              <a:rPr lang="en-US" dirty="0" smtClean="0">
                <a:solidFill>
                  <a:schemeClr val="accent2">
                    <a:lumMod val="50000"/>
                  </a:schemeClr>
                </a:solidFill>
              </a:rPr>
              <a:t> </a:t>
            </a:r>
            <a:r>
              <a:rPr lang="en-US" smtClean="0">
                <a:solidFill>
                  <a:schemeClr val="accent2">
                    <a:lumMod val="50000"/>
                  </a:schemeClr>
                </a:solidFill>
              </a:rPr>
              <a:t>DCA </a:t>
            </a:r>
            <a:r>
              <a:rPr lang="en-US" smtClean="0">
                <a:solidFill>
                  <a:schemeClr val="accent2">
                    <a:lumMod val="50000"/>
                  </a:schemeClr>
                </a:solidFill>
              </a:rPr>
              <a:t>CE (F-15E)</a:t>
            </a:r>
            <a:endParaRPr lang="en-US" dirty="0" smtClean="0">
              <a:solidFill>
                <a:schemeClr val="accent2">
                  <a:lumMod val="50000"/>
                </a:schemeClr>
              </a:solidFill>
            </a:endParaRPr>
          </a:p>
          <a:p>
            <a:pPr>
              <a:buClr>
                <a:srgbClr val="151C77"/>
              </a:buClr>
              <a:buSzPct val="90000"/>
              <a:buFont typeface="Wingdings" panose="05000000000000000000" pitchFamily="2" charset="2"/>
              <a:buChar char="q"/>
              <a:defRPr/>
            </a:pPr>
            <a:endParaRPr lang="en-US" dirty="0" smtClean="0">
              <a:solidFill>
                <a:schemeClr val="accent2">
                  <a:lumMod val="50000"/>
                </a:schemeClr>
              </a:solidFill>
            </a:endParaRPr>
          </a:p>
          <a:p>
            <a:pPr>
              <a:buClr>
                <a:srgbClr val="151C77"/>
              </a:buClr>
              <a:buSzPct val="90000"/>
              <a:buFont typeface="Wingdings" panose="05000000000000000000" pitchFamily="2" charset="2"/>
              <a:buChar char="q"/>
              <a:defRPr/>
            </a:pPr>
            <a:endParaRPr lang="en-US" dirty="0" smtClean="0">
              <a:solidFill>
                <a:schemeClr val="accent2">
                  <a:lumMod val="50000"/>
                </a:schemeClr>
              </a:solidFill>
            </a:endParaRPr>
          </a:p>
          <a:p>
            <a:pPr marL="0" indent="0">
              <a:buSzPct val="90000"/>
              <a:buNone/>
              <a:defRPr/>
            </a:pPr>
            <a:endParaRPr lang="en-US" dirty="0">
              <a:solidFill>
                <a:schemeClr val="accent2">
                  <a:lumMod val="50000"/>
                </a:schemeClr>
              </a:solidFill>
            </a:endParaRPr>
          </a:p>
          <a:p>
            <a:pPr marL="0" indent="0">
              <a:buSzPct val="90000"/>
              <a:buNone/>
              <a:defRPr/>
            </a:pPr>
            <a:endParaRPr lang="en-US" dirty="0" smtClean="0">
              <a:solidFill>
                <a:schemeClr val="accent2">
                  <a:lumMod val="50000"/>
                </a:schemeClr>
              </a:solidFill>
            </a:endParaRPr>
          </a:p>
          <a:p>
            <a:pPr>
              <a:buSzPct val="90000"/>
              <a:buFont typeface="Wingdings" panose="05000000000000000000" pitchFamily="2" charset="2"/>
              <a:buChar char="¨"/>
              <a:defRPr/>
            </a:pPr>
            <a:r>
              <a:rPr lang="en-US" dirty="0" smtClean="0">
                <a:solidFill>
                  <a:schemeClr val="accent2">
                    <a:lumMod val="50000"/>
                  </a:schemeClr>
                </a:solidFill>
              </a:rPr>
              <a:t>Fixed PCC CE</a:t>
            </a:r>
          </a:p>
          <a:p>
            <a:pPr>
              <a:buSzPct val="90000"/>
              <a:buFont typeface="Wingdings" panose="05000000000000000000" pitchFamily="2" charset="2"/>
              <a:buChar char="¨"/>
              <a:defRPr/>
            </a:pPr>
            <a:r>
              <a:rPr lang="en-US" dirty="0" smtClean="0">
                <a:solidFill>
                  <a:schemeClr val="accent2">
                    <a:lumMod val="50000"/>
                  </a:schemeClr>
                </a:solidFill>
              </a:rPr>
              <a:t>Mobile PCC CE</a:t>
            </a:r>
          </a:p>
          <a:p>
            <a:pPr marL="342900" indent="-342900">
              <a:buSzPct val="90000"/>
              <a:buFont typeface="Wingdings" panose="05000000000000000000" pitchFamily="2" charset="2"/>
              <a:buChar char=""/>
              <a:defRPr/>
            </a:pPr>
            <a:r>
              <a:rPr lang="en-US" dirty="0" smtClean="0">
                <a:solidFill>
                  <a:schemeClr val="accent2">
                    <a:lumMod val="50000"/>
                  </a:schemeClr>
                </a:solidFill>
              </a:rPr>
              <a:t>ICBM CE</a:t>
            </a:r>
          </a:p>
          <a:p>
            <a:pPr>
              <a:buClr>
                <a:srgbClr val="151C77"/>
              </a:buClr>
              <a:buSzPct val="90000"/>
              <a:buFont typeface="Wingdings" panose="05000000000000000000" pitchFamily="2" charset="2"/>
              <a:buChar char="¨"/>
              <a:defRPr/>
            </a:pPr>
            <a:r>
              <a:rPr lang="en-US" dirty="0" smtClean="0">
                <a:solidFill>
                  <a:schemeClr val="accent2">
                    <a:lumMod val="50000"/>
                  </a:schemeClr>
                </a:solidFill>
              </a:rPr>
              <a:t> Airborne Support CE</a:t>
            </a:r>
          </a:p>
          <a:p>
            <a:pPr>
              <a:buClr>
                <a:srgbClr val="151C77"/>
              </a:buClr>
              <a:buSzPct val="90000"/>
              <a:buFont typeface="Wingdings" panose="05000000000000000000" pitchFamily="2" charset="2"/>
              <a:buChar char="¨"/>
              <a:defRPr/>
            </a:pPr>
            <a:r>
              <a:rPr lang="en-US" dirty="0" smtClean="0">
                <a:solidFill>
                  <a:schemeClr val="accent2">
                    <a:lumMod val="50000"/>
                  </a:schemeClr>
                </a:solidFill>
              </a:rPr>
              <a:t> Fixed Support CE</a:t>
            </a:r>
          </a:p>
          <a:p>
            <a:pPr>
              <a:buClr>
                <a:srgbClr val="151C77"/>
              </a:buClr>
              <a:buSzPct val="90000"/>
              <a:buFont typeface="Wingdings" panose="05000000000000000000" pitchFamily="2" charset="2"/>
              <a:buChar char="¨"/>
              <a:defRPr/>
            </a:pPr>
            <a:r>
              <a:rPr lang="en-US" dirty="0" smtClean="0">
                <a:solidFill>
                  <a:schemeClr val="accent2">
                    <a:lumMod val="50000"/>
                  </a:schemeClr>
                </a:solidFill>
              </a:rPr>
              <a:t> Mobile Support CE</a:t>
            </a:r>
          </a:p>
          <a:p>
            <a:pPr>
              <a:buClr>
                <a:srgbClr val="151C77"/>
              </a:buClr>
              <a:buSzPct val="90000"/>
              <a:buFont typeface="Wingdings" panose="05000000000000000000" pitchFamily="2" charset="2"/>
              <a:buChar char="¨"/>
              <a:defRPr/>
            </a:pPr>
            <a:endParaRPr lang="en-US" dirty="0" smtClean="0">
              <a:solidFill>
                <a:schemeClr val="accent2">
                  <a:lumMod val="50000"/>
                </a:schemeClr>
              </a:solidFill>
            </a:endParaRPr>
          </a:p>
          <a:p>
            <a:pPr>
              <a:buClr>
                <a:srgbClr val="151C77"/>
              </a:buClr>
              <a:buSzPct val="90000"/>
              <a:buFont typeface="Wingdings" panose="05000000000000000000" pitchFamily="2" charset="2"/>
              <a:buChar char="q"/>
              <a:defRPr/>
            </a:pPr>
            <a:endParaRPr lang="en-US" dirty="0" smtClean="0">
              <a:solidFill>
                <a:srgbClr val="151C77"/>
              </a:solidFill>
            </a:endParaRPr>
          </a:p>
          <a:p>
            <a:pPr>
              <a:buClr>
                <a:srgbClr val="151C77"/>
              </a:buClr>
              <a:buSzPct val="90000"/>
              <a:buFont typeface="Wingdings" panose="05000000000000000000" pitchFamily="2" charset="2"/>
              <a:buChar char="q"/>
              <a:defRPr/>
            </a:pPr>
            <a:endParaRPr lang="en-US" dirty="0" smtClean="0">
              <a:solidFill>
                <a:srgbClr val="151C77"/>
              </a:solidFill>
            </a:endParaRPr>
          </a:p>
          <a:p>
            <a:pPr lvl="1">
              <a:buClr>
                <a:schemeClr val="bg1"/>
              </a:buClr>
              <a:buSzPct val="90000"/>
              <a:buFont typeface="Wingdings" panose="05000000000000000000" pitchFamily="2" charset="2"/>
              <a:buChar char="q"/>
              <a:defRPr/>
            </a:pPr>
            <a:endParaRPr lang="en-US" dirty="0">
              <a:solidFill>
                <a:schemeClr val="bg1"/>
              </a:solidFill>
            </a:endParaRPr>
          </a:p>
        </p:txBody>
      </p:sp>
    </p:spTree>
    <p:extLst>
      <p:ext uri="{BB962C8B-B14F-4D97-AF65-F5344CB8AC3E}">
        <p14:creationId xmlns:p14="http://schemas.microsoft.com/office/powerpoint/2010/main" val="2275619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53F5D829-957F-4790-9930-D4B4E59476BC}" type="slidenum">
              <a:rPr lang="en-US" smtClean="0">
                <a:solidFill>
                  <a:srgbClr val="FFFFFF">
                    <a:lumMod val="50000"/>
                  </a:srgbClr>
                </a:solidFill>
              </a:rPr>
              <a:pPr>
                <a:defRPr/>
              </a:pPr>
              <a:t>3</a:t>
            </a:fld>
            <a:endParaRPr lang="en-US" dirty="0">
              <a:solidFill>
                <a:srgbClr val="808080"/>
              </a:solidFill>
            </a:endParaRPr>
          </a:p>
        </p:txBody>
      </p:sp>
      <p:sp>
        <p:nvSpPr>
          <p:cNvPr id="2" name="Title 1"/>
          <p:cNvSpPr>
            <a:spLocks noGrp="1"/>
          </p:cNvSpPr>
          <p:nvPr>
            <p:ph type="title" idx="4294967295"/>
          </p:nvPr>
        </p:nvSpPr>
        <p:spPr>
          <a:xfrm>
            <a:off x="1447800" y="117713"/>
            <a:ext cx="6248400" cy="1066800"/>
          </a:xfrm>
        </p:spPr>
        <p:txBody>
          <a:bodyPr/>
          <a:lstStyle/>
          <a:p>
            <a:pPr algn="ctr"/>
            <a:r>
              <a:rPr lang="en-US" sz="3200" dirty="0" smtClean="0">
                <a:solidFill>
                  <a:srgbClr val="0C2D83"/>
                </a:solidFill>
                <a:ea typeface="+mn-ea"/>
                <a:cs typeface="+mn-cs"/>
              </a:rPr>
              <a:t> Airborne PCC (E-4B) CE </a:t>
            </a:r>
            <a:r>
              <a:rPr lang="en-US" sz="3200" dirty="0">
                <a:solidFill>
                  <a:srgbClr val="0C2D83"/>
                </a:solidFill>
                <a:ea typeface="+mn-ea"/>
                <a:cs typeface="+mn-cs"/>
              </a:rPr>
              <a:t/>
            </a:r>
            <a:br>
              <a:rPr lang="en-US" sz="3200" dirty="0">
                <a:solidFill>
                  <a:srgbClr val="0C2D83"/>
                </a:solidFill>
                <a:ea typeface="+mn-ea"/>
                <a:cs typeface="+mn-cs"/>
              </a:rPr>
            </a:br>
            <a:r>
              <a:rPr lang="en-US" sz="3200" dirty="0">
                <a:solidFill>
                  <a:srgbClr val="0C2D83"/>
                </a:solidFill>
                <a:ea typeface="+mn-ea"/>
                <a:cs typeface="+mn-cs"/>
              </a:rPr>
              <a:t>SCORECARD</a:t>
            </a:r>
            <a:endParaRPr lang="en-US" sz="32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53362" y="285012"/>
            <a:ext cx="904875" cy="894474"/>
          </a:xfrm>
          <a:prstGeom prst="rect">
            <a:avLst/>
          </a:prstGeom>
          <a:noFill/>
          <a:ln w="9525">
            <a:noFill/>
            <a:miter lim="800000"/>
            <a:headEnd/>
            <a:tailEnd/>
          </a:ln>
        </p:spPr>
      </p:pic>
      <p:pic>
        <p:nvPicPr>
          <p:cNvPr id="3" name="Picture 2"/>
          <p:cNvPicPr>
            <a:picLocks noChangeAspect="1"/>
          </p:cNvPicPr>
          <p:nvPr/>
        </p:nvPicPr>
        <p:blipFill>
          <a:blip r:embed="rId4"/>
          <a:stretch>
            <a:fillRect/>
          </a:stretch>
        </p:blipFill>
        <p:spPr>
          <a:xfrm>
            <a:off x="0" y="1179486"/>
            <a:ext cx="9144000" cy="5257799"/>
          </a:xfrm>
          <a:prstGeom prst="rect">
            <a:avLst/>
          </a:prstGeom>
        </p:spPr>
      </p:pic>
      <p:sp>
        <p:nvSpPr>
          <p:cNvPr id="10" name="Rounded Rectangle 9"/>
          <p:cNvSpPr/>
          <p:nvPr/>
        </p:nvSpPr>
        <p:spPr bwMode="auto">
          <a:xfrm>
            <a:off x="5662569" y="3162298"/>
            <a:ext cx="267177" cy="1447799"/>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9" name="Rounded Rectangle 8"/>
          <p:cNvSpPr/>
          <p:nvPr/>
        </p:nvSpPr>
        <p:spPr bwMode="auto">
          <a:xfrm>
            <a:off x="6033655" y="3162298"/>
            <a:ext cx="277091" cy="1447799"/>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457214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53F5D829-957F-4790-9930-D4B4E59476BC}" type="slidenum">
              <a:rPr lang="en-US" smtClean="0">
                <a:solidFill>
                  <a:srgbClr val="FFFFFF">
                    <a:lumMod val="50000"/>
                  </a:srgbClr>
                </a:solidFill>
              </a:rPr>
              <a:pPr>
                <a:defRPr/>
              </a:pPr>
              <a:t>4</a:t>
            </a:fld>
            <a:endParaRPr lang="en-US" dirty="0">
              <a:solidFill>
                <a:srgbClr val="808080"/>
              </a:solidFill>
            </a:endParaRPr>
          </a:p>
        </p:txBody>
      </p:sp>
      <p:sp>
        <p:nvSpPr>
          <p:cNvPr id="3" name="Text Placeholder 2"/>
          <p:cNvSpPr>
            <a:spLocks noGrp="1"/>
          </p:cNvSpPr>
          <p:nvPr>
            <p:ph type="body" idx="4294967295"/>
          </p:nvPr>
        </p:nvSpPr>
        <p:spPr>
          <a:xfrm>
            <a:off x="1441450" y="167284"/>
            <a:ext cx="6261100" cy="1055688"/>
          </a:xfrm>
          <a:prstGeom prst="rect">
            <a:avLst/>
          </a:prstGeom>
        </p:spPr>
        <p:txBody>
          <a:bodyPr/>
          <a:lstStyle/>
          <a:p>
            <a:pPr marL="0" indent="0" algn="ctr">
              <a:buNone/>
            </a:pPr>
            <a:r>
              <a:rPr lang="en-US" sz="3200" i="1" cap="all" dirty="0" smtClean="0">
                <a:solidFill>
                  <a:srgbClr val="0C2D83"/>
                </a:solidFill>
              </a:rPr>
              <a:t>B-52H CE </a:t>
            </a:r>
            <a:r>
              <a:rPr lang="en-US" sz="3200" i="1" cap="all" dirty="0">
                <a:solidFill>
                  <a:srgbClr val="0C2D83"/>
                </a:solidFill>
              </a:rPr>
              <a:t/>
            </a:r>
            <a:br>
              <a:rPr lang="en-US" sz="3200" i="1" cap="all" dirty="0">
                <a:solidFill>
                  <a:srgbClr val="0C2D83"/>
                </a:solidFill>
              </a:rPr>
            </a:br>
            <a:r>
              <a:rPr lang="en-US" sz="3200" i="1" cap="all" dirty="0">
                <a:solidFill>
                  <a:srgbClr val="0C2D83"/>
                </a:solidFill>
                <a:latin typeface="+mj-lt"/>
              </a:rPr>
              <a:t>SCORECARD</a:t>
            </a:r>
            <a:endParaRPr lang="en-US" dirty="0">
              <a:latin typeface="+mj-lt"/>
            </a:endParaRPr>
          </a:p>
        </p:txBody>
      </p:sp>
      <p:sp>
        <p:nvSpPr>
          <p:cNvPr id="5" name="Rectangle 4"/>
          <p:cNvSpPr/>
          <p:nvPr/>
        </p:nvSpPr>
        <p:spPr>
          <a:xfrm>
            <a:off x="2286000" y="2751892"/>
            <a:ext cx="4572000" cy="861774"/>
          </a:xfrm>
          <a:prstGeom prst="rect">
            <a:avLst/>
          </a:prstGeom>
        </p:spPr>
        <p:txBody>
          <a:bodyPr>
            <a:spAutoFit/>
          </a:bodyPr>
          <a:lstStyle/>
          <a:p>
            <a:pPr algn="ctr" eaLnBrk="0" fontAlgn="base" hangingPunct="0">
              <a:spcBef>
                <a:spcPct val="0"/>
              </a:spcBef>
              <a:spcAft>
                <a:spcPct val="0"/>
              </a:spcAft>
            </a:pPr>
            <a:r>
              <a:rPr lang="en-US" sz="3200" b="1" i="1" kern="0" cap="all" dirty="0">
                <a:solidFill>
                  <a:srgbClr val="151C77"/>
                </a:solidFill>
              </a:rPr>
              <a:t/>
            </a:r>
            <a:br>
              <a:rPr lang="en-US" sz="3200" b="1" i="1" kern="0" cap="all" dirty="0">
                <a:solidFill>
                  <a:srgbClr val="151C77"/>
                </a:solidFill>
              </a:rPr>
            </a:br>
            <a:endParaRPr lang="en-US" sz="1000" b="1" dirty="0">
              <a:solidFill>
                <a:srgbClr val="808080"/>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53362" y="285012"/>
            <a:ext cx="904875" cy="894474"/>
          </a:xfrm>
          <a:prstGeom prst="rect">
            <a:avLst/>
          </a:prstGeom>
          <a:noFill/>
          <a:ln w="9525">
            <a:noFill/>
            <a:miter lim="800000"/>
            <a:headEnd/>
            <a:tailEnd/>
          </a:ln>
        </p:spPr>
      </p:pic>
      <p:pic>
        <p:nvPicPr>
          <p:cNvPr id="2" name="Picture 1"/>
          <p:cNvPicPr>
            <a:picLocks noChangeAspect="1"/>
          </p:cNvPicPr>
          <p:nvPr/>
        </p:nvPicPr>
        <p:blipFill>
          <a:blip r:embed="rId4"/>
          <a:stretch>
            <a:fillRect/>
          </a:stretch>
        </p:blipFill>
        <p:spPr>
          <a:xfrm>
            <a:off x="0" y="1222972"/>
            <a:ext cx="9144000" cy="5254027"/>
          </a:xfrm>
          <a:prstGeom prst="rect">
            <a:avLst/>
          </a:prstGeom>
        </p:spPr>
      </p:pic>
      <p:sp>
        <p:nvSpPr>
          <p:cNvPr id="8" name="Rounded Rectangle 7"/>
          <p:cNvSpPr/>
          <p:nvPr/>
        </p:nvSpPr>
        <p:spPr bwMode="auto">
          <a:xfrm>
            <a:off x="5652655" y="3250563"/>
            <a:ext cx="277091" cy="1313021"/>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9" name="Rounded Rectangle 8"/>
          <p:cNvSpPr/>
          <p:nvPr/>
        </p:nvSpPr>
        <p:spPr bwMode="auto">
          <a:xfrm>
            <a:off x="6033655" y="3221110"/>
            <a:ext cx="277091" cy="1342474"/>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081936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25" y="169012"/>
            <a:ext cx="7143750" cy="1059712"/>
          </a:xfrm>
        </p:spPr>
        <p:txBody>
          <a:bodyPr/>
          <a:lstStyle/>
          <a:p>
            <a:pPr algn="ctr"/>
            <a:r>
              <a:rPr lang="en-US" sz="3200" dirty="0" smtClean="0">
                <a:solidFill>
                  <a:srgbClr val="0C2D83"/>
                </a:solidFill>
              </a:rPr>
              <a:t>B-2 </a:t>
            </a:r>
            <a:r>
              <a:rPr lang="en-US" sz="3200" dirty="0">
                <a:solidFill>
                  <a:srgbClr val="0C2D83"/>
                </a:solidFill>
              </a:rPr>
              <a:t>CE </a:t>
            </a:r>
            <a:br>
              <a:rPr lang="en-US" sz="3200" dirty="0">
                <a:solidFill>
                  <a:srgbClr val="0C2D83"/>
                </a:solidFill>
              </a:rPr>
            </a:br>
            <a:r>
              <a:rPr lang="en-US" sz="3200" dirty="0">
                <a:solidFill>
                  <a:srgbClr val="0C2D83"/>
                </a:solidFill>
              </a:rPr>
              <a:t>SCORECARD</a:t>
            </a:r>
            <a:endParaRPr lang="en-US" sz="3200" dirty="0"/>
          </a:p>
        </p:txBody>
      </p:sp>
      <p:sp>
        <p:nvSpPr>
          <p:cNvPr id="4" name="Slide Number Placeholder 3"/>
          <p:cNvSpPr>
            <a:spLocks noGrp="1"/>
          </p:cNvSpPr>
          <p:nvPr>
            <p:ph type="sldNum" sz="quarter" idx="11"/>
          </p:nvPr>
        </p:nvSpPr>
        <p:spPr/>
        <p:txBody>
          <a:bodyPr/>
          <a:lstStyle/>
          <a:p>
            <a:pPr>
              <a:defRPr/>
            </a:pPr>
            <a:fld id="{53F5D829-957F-4790-9930-D4B4E59476BC}" type="slidenum">
              <a:rPr lang="en-US" smtClean="0">
                <a:solidFill>
                  <a:srgbClr val="FFFFFF">
                    <a:lumMod val="50000"/>
                  </a:srgbClr>
                </a:solidFill>
              </a:rPr>
              <a:pPr>
                <a:defRPr/>
              </a:pPr>
              <a:t>5</a:t>
            </a:fld>
            <a:endParaRPr lang="en-US" dirty="0">
              <a:solidFill>
                <a:srgbClr val="808080"/>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53362" y="285012"/>
            <a:ext cx="904875" cy="894474"/>
          </a:xfrm>
          <a:prstGeom prst="rect">
            <a:avLst/>
          </a:prstGeom>
          <a:noFill/>
          <a:ln w="9525">
            <a:noFill/>
            <a:miter lim="800000"/>
            <a:headEnd/>
            <a:tailEnd/>
          </a:ln>
        </p:spPr>
      </p:pic>
      <p:pic>
        <p:nvPicPr>
          <p:cNvPr id="8" name="Picture 7"/>
          <p:cNvPicPr>
            <a:picLocks noChangeAspect="1"/>
          </p:cNvPicPr>
          <p:nvPr/>
        </p:nvPicPr>
        <p:blipFill>
          <a:blip r:embed="rId4"/>
          <a:stretch>
            <a:fillRect/>
          </a:stretch>
        </p:blipFill>
        <p:spPr>
          <a:xfrm>
            <a:off x="0" y="1156337"/>
            <a:ext cx="9144000" cy="5246663"/>
          </a:xfrm>
          <a:prstGeom prst="rect">
            <a:avLst/>
          </a:prstGeom>
        </p:spPr>
      </p:pic>
      <p:sp>
        <p:nvSpPr>
          <p:cNvPr id="6" name="Rounded Rectangle 5"/>
          <p:cNvSpPr/>
          <p:nvPr/>
        </p:nvSpPr>
        <p:spPr bwMode="auto">
          <a:xfrm>
            <a:off x="5703570" y="3145403"/>
            <a:ext cx="251460" cy="1350397"/>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7" name="Rounded Rectangle 6"/>
          <p:cNvSpPr/>
          <p:nvPr/>
        </p:nvSpPr>
        <p:spPr bwMode="auto">
          <a:xfrm>
            <a:off x="6019800" y="3145403"/>
            <a:ext cx="304800" cy="1340917"/>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0355534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53F5D829-957F-4790-9930-D4B4E59476BC}" type="slidenum">
              <a:rPr lang="en-US" smtClean="0">
                <a:solidFill>
                  <a:srgbClr val="FFFFFF">
                    <a:lumMod val="50000"/>
                  </a:srgbClr>
                </a:solidFill>
              </a:rPr>
              <a:pPr>
                <a:defRPr/>
              </a:pPr>
              <a:t>6</a:t>
            </a:fld>
            <a:endParaRPr lang="en-US" dirty="0">
              <a:solidFill>
                <a:srgbClr val="808080"/>
              </a:solidFill>
            </a:endParaRPr>
          </a:p>
        </p:txBody>
      </p:sp>
      <p:sp>
        <p:nvSpPr>
          <p:cNvPr id="3" name="Text Placeholder 2"/>
          <p:cNvSpPr>
            <a:spLocks noGrp="1"/>
          </p:cNvSpPr>
          <p:nvPr>
            <p:ph type="body" idx="4294967295"/>
          </p:nvPr>
        </p:nvSpPr>
        <p:spPr>
          <a:xfrm>
            <a:off x="1441450" y="167284"/>
            <a:ext cx="6261100" cy="1055688"/>
          </a:xfrm>
          <a:prstGeom prst="rect">
            <a:avLst/>
          </a:prstGeom>
        </p:spPr>
        <p:txBody>
          <a:bodyPr/>
          <a:lstStyle/>
          <a:p>
            <a:pPr marL="0" indent="0" algn="ctr">
              <a:buNone/>
            </a:pPr>
            <a:r>
              <a:rPr lang="en-US" sz="3200" i="1" cap="all" dirty="0" smtClean="0">
                <a:solidFill>
                  <a:srgbClr val="0C2D83"/>
                </a:solidFill>
              </a:rPr>
              <a:t>DCA (F-15E) CE </a:t>
            </a:r>
            <a:r>
              <a:rPr lang="en-US" sz="3200" i="1" cap="all" dirty="0">
                <a:solidFill>
                  <a:srgbClr val="0C2D83"/>
                </a:solidFill>
              </a:rPr>
              <a:t/>
            </a:r>
            <a:br>
              <a:rPr lang="en-US" sz="3200" i="1" cap="all" dirty="0">
                <a:solidFill>
                  <a:srgbClr val="0C2D83"/>
                </a:solidFill>
              </a:rPr>
            </a:br>
            <a:r>
              <a:rPr lang="en-US" sz="3200" i="1" cap="all" dirty="0">
                <a:solidFill>
                  <a:srgbClr val="0C2D83"/>
                </a:solidFill>
                <a:latin typeface="+mj-lt"/>
              </a:rPr>
              <a:t>SCORECARD</a:t>
            </a:r>
            <a:endParaRPr lang="en-US" dirty="0">
              <a:latin typeface="+mj-lt"/>
            </a:endParaRPr>
          </a:p>
        </p:txBody>
      </p:sp>
      <p:sp>
        <p:nvSpPr>
          <p:cNvPr id="5" name="Rectangle 4"/>
          <p:cNvSpPr/>
          <p:nvPr/>
        </p:nvSpPr>
        <p:spPr>
          <a:xfrm>
            <a:off x="2286000" y="2751892"/>
            <a:ext cx="4572000" cy="861774"/>
          </a:xfrm>
          <a:prstGeom prst="rect">
            <a:avLst/>
          </a:prstGeom>
        </p:spPr>
        <p:txBody>
          <a:bodyPr>
            <a:spAutoFit/>
          </a:bodyPr>
          <a:lstStyle/>
          <a:p>
            <a:pPr algn="ctr" eaLnBrk="0" fontAlgn="base" hangingPunct="0">
              <a:spcBef>
                <a:spcPct val="0"/>
              </a:spcBef>
              <a:spcAft>
                <a:spcPct val="0"/>
              </a:spcAft>
            </a:pPr>
            <a:r>
              <a:rPr lang="en-US" sz="3200" b="1" i="1" kern="0" cap="all" dirty="0">
                <a:solidFill>
                  <a:srgbClr val="151C77"/>
                </a:solidFill>
              </a:rPr>
              <a:t/>
            </a:r>
            <a:br>
              <a:rPr lang="en-US" sz="3200" b="1" i="1" kern="0" cap="all" dirty="0">
                <a:solidFill>
                  <a:srgbClr val="151C77"/>
                </a:solidFill>
              </a:rPr>
            </a:br>
            <a:endParaRPr lang="en-US" sz="1000" b="1" dirty="0">
              <a:solidFill>
                <a:srgbClr val="808080"/>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53362" y="285012"/>
            <a:ext cx="904875" cy="894474"/>
          </a:xfrm>
          <a:prstGeom prst="rect">
            <a:avLst/>
          </a:prstGeom>
          <a:noFill/>
          <a:ln w="9525">
            <a:noFill/>
            <a:miter lim="800000"/>
            <a:headEnd/>
            <a:tailEnd/>
          </a:ln>
        </p:spPr>
      </p:pic>
      <p:pic>
        <p:nvPicPr>
          <p:cNvPr id="2" name="Picture 1"/>
          <p:cNvPicPr>
            <a:picLocks noChangeAspect="1"/>
          </p:cNvPicPr>
          <p:nvPr/>
        </p:nvPicPr>
        <p:blipFill>
          <a:blip r:embed="rId4"/>
          <a:stretch>
            <a:fillRect/>
          </a:stretch>
        </p:blipFill>
        <p:spPr>
          <a:xfrm>
            <a:off x="0" y="1222972"/>
            <a:ext cx="9144000" cy="5254028"/>
          </a:xfrm>
          <a:prstGeom prst="rect">
            <a:avLst/>
          </a:prstGeom>
        </p:spPr>
      </p:pic>
      <p:sp>
        <p:nvSpPr>
          <p:cNvPr id="8" name="Rounded Rectangle 7"/>
          <p:cNvSpPr/>
          <p:nvPr/>
        </p:nvSpPr>
        <p:spPr bwMode="auto">
          <a:xfrm>
            <a:off x="5805055" y="3182779"/>
            <a:ext cx="302130" cy="1371601"/>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9" name="Rounded Rectangle 8"/>
          <p:cNvSpPr/>
          <p:nvPr/>
        </p:nvSpPr>
        <p:spPr bwMode="auto">
          <a:xfrm>
            <a:off x="6172200" y="3177741"/>
            <a:ext cx="304800" cy="1376639"/>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5146010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1"/>
          </p:nvPr>
        </p:nvSpPr>
        <p:spPr/>
        <p:txBody>
          <a:bodyPr/>
          <a:lstStyle/>
          <a:p>
            <a:pPr>
              <a:defRPr/>
            </a:pPr>
            <a:fld id="{69910647-A5F2-431C-84AA-3395836EA570}" type="slidenum">
              <a:rPr lang="en-US" smtClean="0">
                <a:solidFill>
                  <a:srgbClr val="FFFFFF">
                    <a:lumMod val="50000"/>
                  </a:srgbClr>
                </a:solidFill>
              </a:rPr>
              <a:pPr>
                <a:defRPr/>
              </a:pPr>
              <a:t>7</a:t>
            </a:fld>
            <a:endParaRPr lang="en-US" dirty="0">
              <a:solidFill>
                <a:srgbClr val="808080"/>
              </a:solidFill>
            </a:endParaRPr>
          </a:p>
        </p:txBody>
      </p:sp>
      <p:sp>
        <p:nvSpPr>
          <p:cNvPr id="33" name="Rectangle 2"/>
          <p:cNvSpPr>
            <a:spLocks noGrp="1" noChangeArrowheads="1"/>
          </p:cNvSpPr>
          <p:nvPr>
            <p:ph type="title" idx="4294967295"/>
          </p:nvPr>
        </p:nvSpPr>
        <p:spPr bwMode="invGray">
          <a:xfrm>
            <a:off x="989522" y="184418"/>
            <a:ext cx="7143750" cy="1060450"/>
          </a:xfrm>
          <a:noFill/>
        </p:spPr>
        <p:txBody>
          <a:bodyPr lIns="47625" tIns="19050" rIns="47625" bIns="19050" anchorCtr="0"/>
          <a:lstStyle/>
          <a:p>
            <a:pPr algn="ctr"/>
            <a:r>
              <a:rPr lang="en-US" sz="3200" dirty="0" smtClean="0">
                <a:solidFill>
                  <a:srgbClr val="0C2D83"/>
                </a:solidFill>
              </a:rPr>
              <a:t>ICBM CE </a:t>
            </a:r>
            <a:r>
              <a:rPr lang="en-US" sz="3200" dirty="0">
                <a:solidFill>
                  <a:srgbClr val="0C2D83"/>
                </a:solidFill>
              </a:rPr>
              <a:t/>
            </a:r>
            <a:br>
              <a:rPr lang="en-US" sz="3200" dirty="0">
                <a:solidFill>
                  <a:srgbClr val="0C2D83"/>
                </a:solidFill>
              </a:rPr>
            </a:br>
            <a:r>
              <a:rPr lang="en-US" sz="3200" dirty="0" smtClean="0">
                <a:solidFill>
                  <a:srgbClr val="0C2D83"/>
                </a:solidFill>
              </a:rPr>
              <a:t>SCORECARD</a:t>
            </a:r>
          </a:p>
        </p:txBody>
      </p:sp>
      <p:sp>
        <p:nvSpPr>
          <p:cNvPr id="17415" name="Rectangle 6"/>
          <p:cNvSpPr>
            <a:spLocks noChangeArrowheads="1"/>
          </p:cNvSpPr>
          <p:nvPr/>
        </p:nvSpPr>
        <p:spPr bwMode="invGray">
          <a:xfrm>
            <a:off x="-258610" y="3457697"/>
            <a:ext cx="1857375" cy="336550"/>
          </a:xfrm>
          <a:prstGeom prst="rect">
            <a:avLst/>
          </a:prstGeom>
          <a:noFill/>
          <a:ln w="9525">
            <a:noFill/>
            <a:miter lim="800000"/>
            <a:headEnd/>
            <a:tailEnd/>
          </a:ln>
        </p:spPr>
        <p:txBody>
          <a:bodyPr lIns="92075" tIns="46038" rIns="92075" bIns="46038">
            <a:spAutoFit/>
          </a:bodyPr>
          <a:lstStyle/>
          <a:p>
            <a:pPr algn="ctr" eaLnBrk="0" fontAlgn="base" hangingPunct="0">
              <a:spcBef>
                <a:spcPct val="50000"/>
              </a:spcBef>
              <a:spcAft>
                <a:spcPct val="0"/>
              </a:spcAft>
            </a:pPr>
            <a:r>
              <a:rPr lang="en-US" sz="1600" b="1" dirty="0">
                <a:solidFill>
                  <a:srgbClr val="000000"/>
                </a:solidFill>
              </a:rPr>
              <a:t> </a:t>
            </a:r>
          </a:p>
        </p:txBody>
      </p:sp>
      <p:sp>
        <p:nvSpPr>
          <p:cNvPr id="17417" name="Rectangle 8"/>
          <p:cNvSpPr>
            <a:spLocks noChangeArrowheads="1"/>
          </p:cNvSpPr>
          <p:nvPr/>
        </p:nvSpPr>
        <p:spPr bwMode="invGray">
          <a:xfrm>
            <a:off x="3573565" y="1244868"/>
            <a:ext cx="1857375" cy="336550"/>
          </a:xfrm>
          <a:prstGeom prst="rect">
            <a:avLst/>
          </a:prstGeom>
          <a:noFill/>
          <a:ln w="9525">
            <a:noFill/>
            <a:miter lim="800000"/>
            <a:headEnd/>
            <a:tailEnd/>
          </a:ln>
        </p:spPr>
        <p:txBody>
          <a:bodyPr lIns="92075" tIns="46038" rIns="92075" bIns="46038">
            <a:spAutoFit/>
          </a:bodyPr>
          <a:lstStyle/>
          <a:p>
            <a:pPr algn="ctr" eaLnBrk="0" fontAlgn="base" hangingPunct="0">
              <a:spcBef>
                <a:spcPct val="50000"/>
              </a:spcBef>
              <a:spcAft>
                <a:spcPct val="0"/>
              </a:spcAft>
            </a:pPr>
            <a:r>
              <a:rPr lang="en-US" sz="1600" b="1" dirty="0" smtClean="0">
                <a:solidFill>
                  <a:srgbClr val="000000"/>
                </a:solidFill>
              </a:rPr>
              <a:t> </a:t>
            </a:r>
            <a:endParaRPr lang="en-US" sz="1600" b="1" dirty="0">
              <a:solidFill>
                <a:srgbClr val="000000"/>
              </a:solidFill>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876091740"/>
              </p:ext>
            </p:extLst>
          </p:nvPr>
        </p:nvGraphicFramePr>
        <p:xfrm>
          <a:off x="3662363" y="949325"/>
          <a:ext cx="1771650" cy="180975"/>
        </p:xfrm>
        <a:graphic>
          <a:graphicData uri="http://schemas.openxmlformats.org/presentationml/2006/ole">
            <mc:AlternateContent xmlns:mc="http://schemas.openxmlformats.org/markup-compatibility/2006">
              <mc:Choice xmlns:v="urn:schemas-microsoft-com:vml" Requires="v">
                <p:oleObj spid="_x0000_s53395" name="Macro-Enabled Worksheet" r:id="rId4" imgW="1771532" imgH="181043" progId="Excel.SheetMacroEnabled.12">
                  <p:link updateAutomatic="1"/>
                </p:oleObj>
              </mc:Choice>
              <mc:Fallback>
                <p:oleObj name="Macro-Enabled Worksheet" r:id="rId4" imgW="1771532" imgH="181043" progId="Excel.SheetMacroEnabled.12">
                  <p:link updateAutomatic="1"/>
                  <p:pic>
                    <p:nvPicPr>
                      <p:cNvPr id="0" name=""/>
                      <p:cNvPicPr>
                        <a:picLocks noChangeAspect="1" noChangeArrowheads="1"/>
                      </p:cNvPicPr>
                      <p:nvPr/>
                    </p:nvPicPr>
                    <p:blipFill>
                      <a:blip r:embed="rId5"/>
                      <a:srcRect/>
                      <a:stretch>
                        <a:fillRect/>
                      </a:stretch>
                    </p:blipFill>
                    <p:spPr bwMode="auto">
                      <a:xfrm>
                        <a:off x="3662363" y="949325"/>
                        <a:ext cx="1771650"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2"/>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7853362" y="285012"/>
            <a:ext cx="904875" cy="894474"/>
          </a:xfrm>
          <a:prstGeom prst="rect">
            <a:avLst/>
          </a:prstGeom>
          <a:noFill/>
          <a:ln w="9525">
            <a:noFill/>
            <a:miter lim="800000"/>
            <a:headEnd/>
            <a:tailEnd/>
          </a:ln>
        </p:spPr>
      </p:pic>
      <p:pic>
        <p:nvPicPr>
          <p:cNvPr id="3" name="Picture 2"/>
          <p:cNvPicPr>
            <a:picLocks noChangeAspect="1"/>
          </p:cNvPicPr>
          <p:nvPr/>
        </p:nvPicPr>
        <p:blipFill>
          <a:blip r:embed="rId7"/>
          <a:stretch>
            <a:fillRect/>
          </a:stretch>
        </p:blipFill>
        <p:spPr>
          <a:xfrm>
            <a:off x="-12700" y="1244868"/>
            <a:ext cx="9144000" cy="5165189"/>
          </a:xfrm>
          <a:prstGeom prst="rect">
            <a:avLst/>
          </a:prstGeom>
        </p:spPr>
      </p:pic>
      <p:sp>
        <p:nvSpPr>
          <p:cNvPr id="10" name="Rounded Rectangle 9"/>
          <p:cNvSpPr/>
          <p:nvPr/>
        </p:nvSpPr>
        <p:spPr bwMode="auto">
          <a:xfrm>
            <a:off x="5321883" y="3149281"/>
            <a:ext cx="334394" cy="13716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1" name="Rounded Rectangle 10"/>
          <p:cNvSpPr/>
          <p:nvPr/>
        </p:nvSpPr>
        <p:spPr bwMode="auto">
          <a:xfrm>
            <a:off x="5706611" y="3155730"/>
            <a:ext cx="313189" cy="1373697"/>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2" name="Action Button: Back or Previous 11">
            <a:hlinkClick r:id="rId8" action="ppaction://hlinksldjump" highlightClick="1"/>
          </p:cNvPr>
          <p:cNvSpPr/>
          <p:nvPr/>
        </p:nvSpPr>
        <p:spPr bwMode="auto">
          <a:xfrm rot="10800000">
            <a:off x="8747246" y="6477000"/>
            <a:ext cx="336307" cy="339902"/>
          </a:xfrm>
          <a:prstGeom prst="actionButtonBackPrevious">
            <a:avLst/>
          </a:prstGeom>
          <a:solidFill>
            <a:schemeClr val="accent2">
              <a:lumMod val="40000"/>
              <a:lumOff val="6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fontAlgn="base" hangingPunct="0">
              <a:spcBef>
                <a:spcPct val="0"/>
              </a:spcBef>
              <a:spcAft>
                <a:spcPct val="0"/>
              </a:spcAft>
              <a:defRPr/>
            </a:pPr>
            <a:endParaRPr lang="en-US" sz="1000" b="1" dirty="0">
              <a:solidFill>
                <a:srgbClr val="000000"/>
              </a:solidFill>
            </a:endParaRPr>
          </a:p>
        </p:txBody>
      </p:sp>
    </p:spTree>
    <p:extLst>
      <p:ext uri="{BB962C8B-B14F-4D97-AF65-F5344CB8AC3E}">
        <p14:creationId xmlns:p14="http://schemas.microsoft.com/office/powerpoint/2010/main" val="1678692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Slide Number Placeholder 1"/>
          <p:cNvSpPr>
            <a:spLocks noGrp="1"/>
          </p:cNvSpPr>
          <p:nvPr>
            <p:ph type="sldNum" sz="quarter" idx="11"/>
          </p:nvPr>
        </p:nvSpPr>
        <p:spPr>
          <a:prstGeom prst="rect">
            <a:avLst/>
          </a:prstGeom>
          <a:noFill/>
        </p:spPr>
        <p:txBody>
          <a:bodyPr/>
          <a:lstStyle/>
          <a:p>
            <a:fld id="{27E493D0-3240-45DD-A3A7-4CA6E99EFBFB}" type="slidenum">
              <a:rPr lang="en-US" sz="1200" smtClean="0">
                <a:solidFill>
                  <a:srgbClr val="FFFFFF">
                    <a:lumMod val="65000"/>
                  </a:srgbClr>
                </a:solidFill>
              </a:rPr>
              <a:pPr/>
              <a:t>8</a:t>
            </a:fld>
            <a:endParaRPr lang="en-US" sz="1200" dirty="0">
              <a:solidFill>
                <a:srgbClr val="FFFFFF">
                  <a:lumMod val="65000"/>
                </a:srgbClr>
              </a:solidFill>
            </a:endParaRPr>
          </a:p>
        </p:txBody>
      </p:sp>
      <p:sp>
        <p:nvSpPr>
          <p:cNvPr id="9223" name="Title 15"/>
          <p:cNvSpPr>
            <a:spLocks noGrp="1"/>
          </p:cNvSpPr>
          <p:nvPr>
            <p:ph type="title" idx="4294967295"/>
          </p:nvPr>
        </p:nvSpPr>
        <p:spPr>
          <a:xfrm>
            <a:off x="1004824" y="119088"/>
            <a:ext cx="714375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67" tIns="45681" rIns="91367" bIns="45681" numCol="1" anchor="ctr" anchorCtr="0" compatLnSpc="1">
            <a:prstTxWarp prst="textNoShape">
              <a:avLst/>
            </a:prstTxWarp>
          </a:bodyPr>
          <a:lstStyle/>
          <a:p>
            <a:pPr algn="ctr"/>
            <a:r>
              <a:rPr lang="en-US" sz="3200" dirty="0" smtClean="0"/>
              <a:t>ICBM CE (AN/FSC-151V1)</a:t>
            </a:r>
            <a:br>
              <a:rPr lang="en-US" sz="3200" dirty="0" smtClean="0"/>
            </a:br>
            <a:r>
              <a:rPr lang="en-US" sz="3200" dirty="0" smtClean="0"/>
              <a:t>MMP-ET (EHF), MMP-VT (VLF)</a:t>
            </a:r>
            <a:endParaRPr lang="en-US" sz="3200" dirty="0"/>
          </a:p>
        </p:txBody>
      </p:sp>
      <p:sp>
        <p:nvSpPr>
          <p:cNvPr id="10" name="TextBox 10"/>
          <p:cNvSpPr txBox="1">
            <a:spLocks noChangeArrowheads="1"/>
          </p:cNvSpPr>
          <p:nvPr/>
        </p:nvSpPr>
        <p:spPr bwMode="auto">
          <a:xfrm>
            <a:off x="377018" y="2138351"/>
            <a:ext cx="8345370" cy="2628925"/>
          </a:xfrm>
          <a:prstGeom prst="rect">
            <a:avLst/>
          </a:prstGeom>
          <a:noFill/>
          <a:ln w="9525">
            <a:noFill/>
            <a:miter lim="800000"/>
            <a:headEnd/>
            <a:tailEnd/>
          </a:ln>
        </p:spPr>
        <p:txBody>
          <a:bodyPr wrap="square">
            <a:spAutoFit/>
          </a:bodyPr>
          <a:lstStyle/>
          <a:p>
            <a:pPr eaLnBrk="0" fontAlgn="base" hangingPunct="0">
              <a:spcBef>
                <a:spcPts val="450"/>
              </a:spcBef>
              <a:spcAft>
                <a:spcPct val="0"/>
              </a:spcAft>
            </a:pPr>
            <a:endParaRPr lang="en-US" sz="1600" b="1" dirty="0" smtClean="0">
              <a:solidFill>
                <a:srgbClr val="000000"/>
              </a:solidFill>
              <a:cs typeface="Arial" pitchFamily="34" charset="0"/>
            </a:endParaRPr>
          </a:p>
          <a:p>
            <a:pPr eaLnBrk="0" fontAlgn="base" hangingPunct="0">
              <a:spcBef>
                <a:spcPts val="450"/>
              </a:spcBef>
              <a:spcAft>
                <a:spcPct val="0"/>
              </a:spcAft>
            </a:pPr>
            <a:r>
              <a:rPr lang="en-US" sz="1600" b="1" dirty="0" smtClean="0">
                <a:solidFill>
                  <a:srgbClr val="000000"/>
                </a:solidFill>
                <a:cs typeface="Arial" pitchFamily="34" charset="0"/>
              </a:rPr>
              <a:t>Issue: </a:t>
            </a:r>
            <a:r>
              <a:rPr lang="en-US" sz="1600" dirty="0" smtClean="0">
                <a:solidFill>
                  <a:srgbClr val="000000"/>
                </a:solidFill>
                <a:cs typeface="Arial" pitchFamily="34" charset="0"/>
              </a:rPr>
              <a:t>In August, a number of individual maintenance actions lead to a higher than normal total number of maintenance downtime </a:t>
            </a:r>
            <a:r>
              <a:rPr lang="en-US" sz="1600" dirty="0" err="1" smtClean="0">
                <a:solidFill>
                  <a:srgbClr val="000000"/>
                </a:solidFill>
                <a:cs typeface="Arial" pitchFamily="34" charset="0"/>
              </a:rPr>
              <a:t>hrs</a:t>
            </a:r>
            <a:r>
              <a:rPr lang="en-US" sz="1600" dirty="0" smtClean="0">
                <a:solidFill>
                  <a:srgbClr val="000000"/>
                </a:solidFill>
                <a:cs typeface="Arial" pitchFamily="34" charset="0"/>
              </a:rPr>
              <a:t> (</a:t>
            </a:r>
            <a:r>
              <a:rPr lang="en-US" sz="1600" dirty="0" smtClean="0">
                <a:solidFill>
                  <a:srgbClr val="000000"/>
                </a:solidFill>
                <a:cs typeface="Arial" pitchFamily="34" charset="0"/>
              </a:rPr>
              <a:t>1757).  </a:t>
            </a:r>
            <a:r>
              <a:rPr lang="en-US" sz="1600" dirty="0" smtClean="0">
                <a:solidFill>
                  <a:srgbClr val="000000"/>
                </a:solidFill>
                <a:cs typeface="Arial" pitchFamily="34" charset="0"/>
              </a:rPr>
              <a:t>The high drivers were a combination of assorted parts failures and maintenance actions requiring additional extended troubleshooting procedures.  </a:t>
            </a:r>
            <a:r>
              <a:rPr lang="en-US" sz="1600" dirty="0">
                <a:solidFill>
                  <a:srgbClr val="000000"/>
                </a:solidFill>
                <a:cs typeface="Arial" pitchFamily="34" charset="0"/>
              </a:rPr>
              <a:t>N</a:t>
            </a:r>
            <a:r>
              <a:rPr lang="en-US" sz="1600" dirty="0" smtClean="0">
                <a:solidFill>
                  <a:srgbClr val="000000"/>
                </a:solidFill>
                <a:cs typeface="Arial" pitchFamily="34" charset="0"/>
              </a:rPr>
              <a:t>o trending items/issues were identified.</a:t>
            </a:r>
          </a:p>
          <a:p>
            <a:pPr eaLnBrk="0" fontAlgn="base" hangingPunct="0">
              <a:spcBef>
                <a:spcPts val="450"/>
              </a:spcBef>
              <a:spcAft>
                <a:spcPct val="0"/>
              </a:spcAft>
            </a:pPr>
            <a:r>
              <a:rPr lang="en-US" sz="1600" b="1" dirty="0" smtClean="0">
                <a:solidFill>
                  <a:srgbClr val="000000"/>
                </a:solidFill>
                <a:cs typeface="Arial" pitchFamily="34" charset="0"/>
              </a:rPr>
              <a:t>Impact: </a:t>
            </a:r>
            <a:r>
              <a:rPr lang="en-US" sz="1600" dirty="0" smtClean="0">
                <a:solidFill>
                  <a:srgbClr val="000000"/>
                </a:solidFill>
                <a:cs typeface="Arial" pitchFamily="34" charset="0"/>
              </a:rPr>
              <a:t>TX/RX capability</a:t>
            </a:r>
            <a:endParaRPr lang="en-US" sz="1600" dirty="0">
              <a:solidFill>
                <a:srgbClr val="000000"/>
              </a:solidFill>
              <a:cs typeface="Arial" pitchFamily="34" charset="0"/>
            </a:endParaRPr>
          </a:p>
          <a:p>
            <a:pPr eaLnBrk="0" fontAlgn="base" hangingPunct="0">
              <a:spcBef>
                <a:spcPts val="450"/>
              </a:spcBef>
              <a:spcAft>
                <a:spcPct val="0"/>
              </a:spcAft>
            </a:pPr>
            <a:r>
              <a:rPr lang="en-US" sz="1600" b="1" dirty="0">
                <a:solidFill>
                  <a:srgbClr val="000000"/>
                </a:solidFill>
                <a:cs typeface="Arial" pitchFamily="34" charset="0"/>
              </a:rPr>
              <a:t>Way </a:t>
            </a:r>
            <a:r>
              <a:rPr lang="en-US" sz="1600" b="1" dirty="0" smtClean="0">
                <a:solidFill>
                  <a:srgbClr val="000000"/>
                </a:solidFill>
                <a:cs typeface="Arial" pitchFamily="34" charset="0"/>
              </a:rPr>
              <a:t>Ahead:  </a:t>
            </a:r>
            <a:r>
              <a:rPr lang="en-US" sz="1600" dirty="0" smtClean="0">
                <a:solidFill>
                  <a:srgbClr val="000000"/>
                </a:solidFill>
                <a:cs typeface="Arial" pitchFamily="34" charset="0"/>
              </a:rPr>
              <a:t>No trends identified</a:t>
            </a:r>
          </a:p>
          <a:p>
            <a:pPr eaLnBrk="0" fontAlgn="base" hangingPunct="0">
              <a:spcBef>
                <a:spcPts val="450"/>
              </a:spcBef>
              <a:spcAft>
                <a:spcPct val="0"/>
              </a:spcAft>
            </a:pPr>
            <a:r>
              <a:rPr lang="en-US" sz="1600" b="1" dirty="0" smtClean="0">
                <a:solidFill>
                  <a:srgbClr val="000000"/>
                </a:solidFill>
                <a:cs typeface="Arial" pitchFamily="34" charset="0"/>
              </a:rPr>
              <a:t>Contract </a:t>
            </a:r>
            <a:r>
              <a:rPr lang="en-US" sz="1600" b="1" dirty="0">
                <a:solidFill>
                  <a:srgbClr val="000000"/>
                </a:solidFill>
                <a:cs typeface="Arial" pitchFamily="34" charset="0"/>
              </a:rPr>
              <a:t>Logistics Support: </a:t>
            </a:r>
            <a:r>
              <a:rPr lang="en-US" sz="1600" dirty="0" smtClean="0">
                <a:solidFill>
                  <a:srgbClr val="000000"/>
                </a:solidFill>
                <a:cs typeface="Arial" pitchFamily="34" charset="0"/>
              </a:rPr>
              <a:t>N/A</a:t>
            </a:r>
            <a:endParaRPr lang="en-US" sz="1600" dirty="0">
              <a:solidFill>
                <a:srgbClr val="000000"/>
              </a:solidFill>
              <a:cs typeface="Arial" pitchFamily="34" charset="0"/>
            </a:endParaRPr>
          </a:p>
          <a:p>
            <a:pPr eaLnBrk="0" fontAlgn="base" hangingPunct="0">
              <a:spcBef>
                <a:spcPts val="450"/>
              </a:spcBef>
              <a:spcAft>
                <a:spcPct val="0"/>
              </a:spcAft>
            </a:pPr>
            <a:r>
              <a:rPr lang="en-US" sz="1600" b="1" dirty="0" smtClean="0">
                <a:solidFill>
                  <a:srgbClr val="000000"/>
                </a:solidFill>
                <a:cs typeface="Arial" pitchFamily="34" charset="0"/>
              </a:rPr>
              <a:t>Start </a:t>
            </a:r>
            <a:r>
              <a:rPr lang="en-US" sz="1600" b="1" dirty="0">
                <a:solidFill>
                  <a:srgbClr val="000000"/>
                </a:solidFill>
                <a:cs typeface="Arial" pitchFamily="34" charset="0"/>
              </a:rPr>
              <a:t>Date / Get Well Date:  </a:t>
            </a:r>
            <a:r>
              <a:rPr lang="en-US" sz="1600" dirty="0" smtClean="0">
                <a:solidFill>
                  <a:srgbClr val="000000"/>
                </a:solidFill>
                <a:cs typeface="Arial" pitchFamily="34" charset="0"/>
              </a:rPr>
              <a:t>N/A</a:t>
            </a:r>
            <a:endParaRPr lang="en-US" sz="1600" dirty="0">
              <a:solidFill>
                <a:srgbClr val="000000"/>
              </a:solidFill>
              <a:cs typeface="Arial" pitchFamily="34"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4159248945"/>
              </p:ext>
            </p:extLst>
          </p:nvPr>
        </p:nvGraphicFramePr>
        <p:xfrm>
          <a:off x="2849078" y="1257172"/>
          <a:ext cx="3170722" cy="563880"/>
        </p:xfrm>
        <a:graphic>
          <a:graphicData uri="http://schemas.openxmlformats.org/drawingml/2006/table">
            <a:tbl>
              <a:tblPr firstRow="1" bandRow="1">
                <a:tableStyleId>{5940675A-B579-460E-94D1-54222C63F5DA}</a:tableStyleId>
              </a:tblPr>
              <a:tblGrid>
                <a:gridCol w="808522">
                  <a:extLst>
                    <a:ext uri="{9D8B030D-6E8A-4147-A177-3AD203B41FA5}">
                      <a16:colId xmlns:a16="http://schemas.microsoft.com/office/drawing/2014/main" xmlns="" val="20000"/>
                    </a:ext>
                  </a:extLst>
                </a:gridCol>
                <a:gridCol w="777193">
                  <a:extLst>
                    <a:ext uri="{9D8B030D-6E8A-4147-A177-3AD203B41FA5}">
                      <a16:colId xmlns:a16="http://schemas.microsoft.com/office/drawing/2014/main" xmlns="" val="20001"/>
                    </a:ext>
                  </a:extLst>
                </a:gridCol>
                <a:gridCol w="823007">
                  <a:extLst>
                    <a:ext uri="{9D8B030D-6E8A-4147-A177-3AD203B41FA5}">
                      <a16:colId xmlns:a16="http://schemas.microsoft.com/office/drawing/2014/main" xmlns="" val="20002"/>
                    </a:ext>
                  </a:extLst>
                </a:gridCol>
                <a:gridCol w="762000">
                  <a:extLst>
                    <a:ext uri="{9D8B030D-6E8A-4147-A177-3AD203B41FA5}">
                      <a16:colId xmlns:a16="http://schemas.microsoft.com/office/drawing/2014/main" xmlns="" val="20003"/>
                    </a:ext>
                  </a:extLst>
                </a:gridCol>
              </a:tblGrid>
              <a:tr h="273909">
                <a:tc>
                  <a:txBody>
                    <a:bodyPr/>
                    <a:lstStyle/>
                    <a:p>
                      <a:pPr algn="ctr"/>
                      <a:r>
                        <a:rPr lang="en-US" sz="1400" b="1" dirty="0" smtClean="0"/>
                        <a:t>Jul-18</a:t>
                      </a:r>
                      <a:endParaRPr lang="en-US" sz="1400" b="1" dirty="0"/>
                    </a:p>
                  </a:txBody>
                  <a:tcPr marL="68580" marR="68580" marT="34290" marB="34290"/>
                </a:tc>
                <a:tc>
                  <a:txBody>
                    <a:bodyPr/>
                    <a:lstStyle/>
                    <a:p>
                      <a:pPr algn="ctr"/>
                      <a:r>
                        <a:rPr lang="en-US" sz="1400" b="1" dirty="0" smtClean="0"/>
                        <a:t>Aug-18</a:t>
                      </a:r>
                      <a:endParaRPr lang="en-US" sz="1400" b="1" dirty="0"/>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Sept-18</a:t>
                      </a:r>
                      <a:endParaRPr lang="en-US" sz="1400" b="1" dirty="0"/>
                    </a:p>
                  </a:txBody>
                  <a:tcPr marL="68580" marR="68580" marT="34290" marB="34290">
                    <a:lnR w="12700" cap="flat" cmpd="sng" algn="ctr">
                      <a:solidFill>
                        <a:schemeClr val="tx1"/>
                      </a:solidFill>
                      <a:prstDash val="solid"/>
                      <a:round/>
                      <a:headEnd type="none" w="med" len="med"/>
                      <a:tailEnd type="none" w="med" len="med"/>
                    </a:lnR>
                  </a:tcPr>
                </a:tc>
                <a:tc>
                  <a:txBody>
                    <a:bodyPr/>
                    <a:lstStyle/>
                    <a:p>
                      <a:pPr marL="0" lvl="0" algn="ctr" defTabSz="914400" rtl="0" eaLnBrk="1" latinLnBrk="0" hangingPunct="1"/>
                      <a:r>
                        <a:rPr lang="en-US" sz="1400" b="1" kern="1200" dirty="0" smtClean="0">
                          <a:solidFill>
                            <a:schemeClr val="tx1"/>
                          </a:solidFill>
                          <a:latin typeface="+mn-lt"/>
                          <a:ea typeface="+mn-ea"/>
                          <a:cs typeface="+mn-cs"/>
                        </a:rPr>
                        <a:t>Overall</a:t>
                      </a:r>
                      <a:endParaRPr lang="en-US" sz="1400" b="1" kern="1200" dirty="0">
                        <a:solidFill>
                          <a:schemeClr val="tx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55917">
                <a:tc>
                  <a:txBody>
                    <a:bodyPr/>
                    <a:lstStyle/>
                    <a:p>
                      <a:pPr algn="ctr"/>
                      <a:endParaRPr lang="en-US" sz="1400" dirty="0">
                        <a:solidFill>
                          <a:schemeClr val="tx1"/>
                        </a:solidFill>
                      </a:endParaRPr>
                    </a:p>
                  </a:txBody>
                  <a:tcPr marL="68580" marR="68580" marT="34290" marB="34290">
                    <a:solidFill>
                      <a:srgbClr val="00B050"/>
                    </a:solidFill>
                  </a:tcPr>
                </a:tc>
                <a:tc>
                  <a:txBody>
                    <a:bodyPr/>
                    <a:lstStyle/>
                    <a:p>
                      <a:pPr algn="ctr"/>
                      <a:endParaRPr lang="en-US" sz="1400" dirty="0">
                        <a:solidFill>
                          <a:srgbClr val="FF0000"/>
                        </a:solidFill>
                      </a:endParaRPr>
                    </a:p>
                  </a:txBody>
                  <a:tcPr marL="68580" marR="68580" marT="34290" marB="34290">
                    <a:solidFill>
                      <a:srgbClr val="FF0000"/>
                    </a:solidFill>
                  </a:tcPr>
                </a:tc>
                <a:tc>
                  <a:txBody>
                    <a:bodyPr/>
                    <a:lstStyle/>
                    <a:p>
                      <a:pPr algn="ctr"/>
                      <a:r>
                        <a:rPr lang="en-US" sz="1400" dirty="0">
                          <a:solidFill>
                            <a:schemeClr val="bg1"/>
                          </a:solidFill>
                        </a:rPr>
                        <a:t> </a:t>
                      </a:r>
                    </a:p>
                  </a:txBody>
                  <a:tcPr marL="68580" marR="68580" marT="34290" marB="34290">
                    <a:solidFill>
                      <a:srgbClr val="00B050"/>
                    </a:solidFill>
                  </a:tcPr>
                </a:tc>
                <a:tc>
                  <a:txBody>
                    <a:bodyPr/>
                    <a:lstStyle/>
                    <a:p>
                      <a:pPr algn="ctr"/>
                      <a:endParaRPr lang="en-US" sz="1400" dirty="0">
                        <a:solidFill>
                          <a:schemeClr val="tx1"/>
                        </a:solidFill>
                      </a:endParaRPr>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0B050"/>
                    </a:solidFill>
                  </a:tcPr>
                </a:tc>
                <a:extLst>
                  <a:ext uri="{0D108BD9-81ED-4DB2-BD59-A6C34878D82A}">
                    <a16:rowId xmlns:a16="http://schemas.microsoft.com/office/drawing/2014/main" xmlns="" val="10001"/>
                  </a:ext>
                </a:extLst>
              </a:tr>
            </a:tbl>
          </a:graphicData>
        </a:graphic>
      </p:graphicFrame>
      <p:sp>
        <p:nvSpPr>
          <p:cNvPr id="15" name="TextBox 10"/>
          <p:cNvSpPr txBox="1">
            <a:spLocks noChangeArrowheads="1"/>
          </p:cNvSpPr>
          <p:nvPr/>
        </p:nvSpPr>
        <p:spPr bwMode="auto">
          <a:xfrm>
            <a:off x="377018" y="1845550"/>
            <a:ext cx="8348536" cy="307777"/>
          </a:xfrm>
          <a:prstGeom prst="rect">
            <a:avLst/>
          </a:prstGeom>
          <a:noFill/>
          <a:ln w="9525">
            <a:solidFill>
              <a:schemeClr val="tx1"/>
            </a:solidFill>
            <a:miter lim="800000"/>
            <a:headEnd/>
            <a:tailEnd/>
          </a:ln>
        </p:spPr>
        <p:txBody>
          <a:bodyPr wrap="square">
            <a:spAutoFit/>
          </a:bodyPr>
          <a:lstStyle/>
          <a:p>
            <a:pPr algn="ctr" eaLnBrk="0" fontAlgn="base" hangingPunct="0">
              <a:spcBef>
                <a:spcPts val="450"/>
              </a:spcBef>
              <a:spcAft>
                <a:spcPct val="0"/>
              </a:spcAft>
            </a:pPr>
            <a:r>
              <a:rPr lang="en-US" sz="1400" b="1" dirty="0">
                <a:solidFill>
                  <a:srgbClr val="000000"/>
                </a:solidFill>
                <a:cs typeface="Arial" pitchFamily="34" charset="0"/>
              </a:rPr>
              <a:t>Briefer:  Mr</a:t>
            </a:r>
            <a:r>
              <a:rPr lang="en-US" sz="1400" b="1" dirty="0" smtClean="0">
                <a:solidFill>
                  <a:srgbClr val="000000"/>
                </a:solidFill>
                <a:cs typeface="Arial" pitchFamily="34" charset="0"/>
              </a:rPr>
              <a:t>. Shaun </a:t>
            </a:r>
            <a:r>
              <a:rPr lang="en-US" sz="1400" b="1" dirty="0" err="1" smtClean="0">
                <a:solidFill>
                  <a:srgbClr val="000000"/>
                </a:solidFill>
                <a:cs typeface="Arial" pitchFamily="34" charset="0"/>
              </a:rPr>
              <a:t>Piernas,</a:t>
            </a:r>
            <a:r>
              <a:rPr lang="en-US" sz="1400" b="1" dirty="0" smtClean="0">
                <a:solidFill>
                  <a:srgbClr val="000000"/>
                </a:solidFill>
                <a:cs typeface="Arial" pitchFamily="34" charset="0"/>
              </a:rPr>
              <a:t> AFNC3C/NCCI</a:t>
            </a:r>
            <a:r>
              <a:rPr lang="en-US" sz="1400" b="1" dirty="0">
                <a:solidFill>
                  <a:srgbClr val="000000"/>
                </a:solidFill>
                <a:cs typeface="Arial" pitchFamily="34" charset="0"/>
              </a:rPr>
              <a:t>	       </a:t>
            </a:r>
            <a:r>
              <a:rPr lang="en-US" sz="1400" b="1" dirty="0" err="1">
                <a:solidFill>
                  <a:srgbClr val="000000"/>
                </a:solidFill>
                <a:cs typeface="Arial" pitchFamily="34" charset="0"/>
              </a:rPr>
              <a:t>Div</a:t>
            </a:r>
            <a:r>
              <a:rPr lang="en-US" sz="1400" b="1" dirty="0">
                <a:solidFill>
                  <a:srgbClr val="000000"/>
                </a:solidFill>
                <a:cs typeface="Arial" pitchFamily="34" charset="0"/>
              </a:rPr>
              <a:t> Chief:  </a:t>
            </a:r>
            <a:r>
              <a:rPr lang="en-US" sz="1400" b="1" dirty="0" smtClean="0">
                <a:solidFill>
                  <a:srgbClr val="000000"/>
                </a:solidFill>
                <a:cs typeface="Arial" pitchFamily="34" charset="0"/>
              </a:rPr>
              <a:t>Mr. Raan Aalgaard, AFNC3C/NC</a:t>
            </a:r>
            <a:endParaRPr lang="en-US" sz="1400" b="1" dirty="0">
              <a:solidFill>
                <a:srgbClr val="000000"/>
              </a:solidFill>
              <a:cs typeface="Arial" pitchFamily="34" charset="0"/>
            </a:endParaRPr>
          </a:p>
        </p:txBody>
      </p:sp>
      <p:graphicFrame>
        <p:nvGraphicFramePr>
          <p:cNvPr id="13" name="Table 12"/>
          <p:cNvGraphicFramePr>
            <a:graphicFrameLocks noGrp="1"/>
          </p:cNvGraphicFramePr>
          <p:nvPr>
            <p:extLst/>
          </p:nvPr>
        </p:nvGraphicFramePr>
        <p:xfrm>
          <a:off x="384195" y="5367267"/>
          <a:ext cx="8385008" cy="861423"/>
        </p:xfrm>
        <a:graphic>
          <a:graphicData uri="http://schemas.openxmlformats.org/drawingml/2006/table">
            <a:tbl>
              <a:tblPr firstRow="1" bandRow="1"/>
              <a:tblGrid>
                <a:gridCol w="836789">
                  <a:extLst>
                    <a:ext uri="{9D8B030D-6E8A-4147-A177-3AD203B41FA5}">
                      <a16:colId xmlns:a16="http://schemas.microsoft.com/office/drawing/2014/main" xmlns="" val="20000"/>
                    </a:ext>
                  </a:extLst>
                </a:gridCol>
                <a:gridCol w="558911">
                  <a:extLst>
                    <a:ext uri="{9D8B030D-6E8A-4147-A177-3AD203B41FA5}">
                      <a16:colId xmlns:a16="http://schemas.microsoft.com/office/drawing/2014/main" xmlns="" val="20001"/>
                    </a:ext>
                  </a:extLst>
                </a:gridCol>
                <a:gridCol w="531518">
                  <a:extLst>
                    <a:ext uri="{9D8B030D-6E8A-4147-A177-3AD203B41FA5}">
                      <a16:colId xmlns:a16="http://schemas.microsoft.com/office/drawing/2014/main" xmlns="" val="20002"/>
                    </a:ext>
                  </a:extLst>
                </a:gridCol>
                <a:gridCol w="659745">
                  <a:extLst>
                    <a:ext uri="{9D8B030D-6E8A-4147-A177-3AD203B41FA5}">
                      <a16:colId xmlns:a16="http://schemas.microsoft.com/office/drawing/2014/main" xmlns="" val="20003"/>
                    </a:ext>
                  </a:extLst>
                </a:gridCol>
                <a:gridCol w="639182">
                  <a:extLst>
                    <a:ext uri="{9D8B030D-6E8A-4147-A177-3AD203B41FA5}">
                      <a16:colId xmlns:a16="http://schemas.microsoft.com/office/drawing/2014/main" xmlns="" val="20004"/>
                    </a:ext>
                  </a:extLst>
                </a:gridCol>
                <a:gridCol w="677288">
                  <a:extLst>
                    <a:ext uri="{9D8B030D-6E8A-4147-A177-3AD203B41FA5}">
                      <a16:colId xmlns:a16="http://schemas.microsoft.com/office/drawing/2014/main" xmlns="" val="20005"/>
                    </a:ext>
                  </a:extLst>
                </a:gridCol>
                <a:gridCol w="429403">
                  <a:extLst>
                    <a:ext uri="{9D8B030D-6E8A-4147-A177-3AD203B41FA5}">
                      <a16:colId xmlns:a16="http://schemas.microsoft.com/office/drawing/2014/main" xmlns="" val="20006"/>
                    </a:ext>
                  </a:extLst>
                </a:gridCol>
                <a:gridCol w="352682">
                  <a:extLst>
                    <a:ext uri="{9D8B030D-6E8A-4147-A177-3AD203B41FA5}">
                      <a16:colId xmlns:a16="http://schemas.microsoft.com/office/drawing/2014/main" xmlns="" val="20007"/>
                    </a:ext>
                  </a:extLst>
                </a:gridCol>
                <a:gridCol w="370786">
                  <a:extLst>
                    <a:ext uri="{9D8B030D-6E8A-4147-A177-3AD203B41FA5}">
                      <a16:colId xmlns:a16="http://schemas.microsoft.com/office/drawing/2014/main" xmlns="" val="20008"/>
                    </a:ext>
                  </a:extLst>
                </a:gridCol>
                <a:gridCol w="655501">
                  <a:extLst>
                    <a:ext uri="{9D8B030D-6E8A-4147-A177-3AD203B41FA5}">
                      <a16:colId xmlns:a16="http://schemas.microsoft.com/office/drawing/2014/main" xmlns="" val="20009"/>
                    </a:ext>
                  </a:extLst>
                </a:gridCol>
                <a:gridCol w="633587">
                  <a:extLst>
                    <a:ext uri="{9D8B030D-6E8A-4147-A177-3AD203B41FA5}">
                      <a16:colId xmlns:a16="http://schemas.microsoft.com/office/drawing/2014/main" xmlns="" val="20010"/>
                    </a:ext>
                  </a:extLst>
                </a:gridCol>
                <a:gridCol w="658527">
                  <a:extLst>
                    <a:ext uri="{9D8B030D-6E8A-4147-A177-3AD203B41FA5}">
                      <a16:colId xmlns:a16="http://schemas.microsoft.com/office/drawing/2014/main" xmlns="" val="20011"/>
                    </a:ext>
                  </a:extLst>
                </a:gridCol>
                <a:gridCol w="684741">
                  <a:extLst>
                    <a:ext uri="{9D8B030D-6E8A-4147-A177-3AD203B41FA5}">
                      <a16:colId xmlns:a16="http://schemas.microsoft.com/office/drawing/2014/main" xmlns="" val="20012"/>
                    </a:ext>
                  </a:extLst>
                </a:gridCol>
                <a:gridCol w="696348">
                  <a:extLst>
                    <a:ext uri="{9D8B030D-6E8A-4147-A177-3AD203B41FA5}">
                      <a16:colId xmlns:a16="http://schemas.microsoft.com/office/drawing/2014/main" xmlns="" val="20013"/>
                    </a:ext>
                  </a:extLst>
                </a:gridCol>
              </a:tblGrid>
              <a:tr h="286598">
                <a:tc>
                  <a:txBody>
                    <a:bodyPr/>
                    <a:lstStyle/>
                    <a:p>
                      <a:pPr algn="ctr"/>
                      <a:r>
                        <a:rPr lang="en-US" sz="900" b="1" dirty="0">
                          <a:solidFill>
                            <a:schemeClr val="bg1"/>
                          </a:solidFill>
                          <a:latin typeface="Calibri" panose="020F0502020204030204" pitchFamily="34" charset="0"/>
                        </a:rPr>
                        <a:t>FUNCTIONAL </a:t>
                      </a:r>
                    </a:p>
                    <a:p>
                      <a:pPr algn="ctr"/>
                      <a:r>
                        <a:rPr lang="en-US" sz="900" b="1" dirty="0">
                          <a:solidFill>
                            <a:schemeClr val="bg1"/>
                          </a:solidFill>
                          <a:latin typeface="Calibri" panose="020F0502020204030204" pitchFamily="34" charset="0"/>
                        </a:rPr>
                        <a:t>GROUP</a:t>
                      </a: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gridSpan="2">
                  <a:txBody>
                    <a:bodyPr/>
                    <a:lstStyle/>
                    <a:p>
                      <a:pPr algn="ctr"/>
                      <a:r>
                        <a:rPr lang="en-US" sz="900" b="1" dirty="0">
                          <a:solidFill>
                            <a:schemeClr val="tx1"/>
                          </a:solidFill>
                          <a:latin typeface="Calibri" panose="020F0502020204030204" pitchFamily="34" charset="0"/>
                        </a:rPr>
                        <a:t>NC3</a:t>
                      </a:r>
                      <a:r>
                        <a:rPr lang="en-US" sz="900" b="1" baseline="0" dirty="0">
                          <a:solidFill>
                            <a:schemeClr val="tx1"/>
                          </a:solidFill>
                          <a:latin typeface="Calibri" panose="020F0502020204030204" pitchFamily="34" charset="0"/>
                        </a:rPr>
                        <a:t> SENIOR </a:t>
                      </a:r>
                    </a:p>
                    <a:p>
                      <a:pPr algn="ctr"/>
                      <a:r>
                        <a:rPr lang="en-US" sz="900" b="1" baseline="0" dirty="0">
                          <a:solidFill>
                            <a:schemeClr val="tx1"/>
                          </a:solidFill>
                          <a:latin typeface="Calibri" panose="020F0502020204030204" pitchFamily="34" charset="0"/>
                        </a:rPr>
                        <a:t>LEADER COMMS</a:t>
                      </a:r>
                      <a:endParaRPr lang="en-US" sz="900" b="1" dirty="0">
                        <a:solidFill>
                          <a:schemeClr val="tx1"/>
                        </a:solidFill>
                        <a:latin typeface="Calibri" panose="020F0502020204030204" pitchFamily="34" charset="0"/>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tc gridSpan="3">
                  <a:txBody>
                    <a:bodyPr/>
                    <a:lstStyle/>
                    <a:p>
                      <a:pPr algn="ctr"/>
                      <a:r>
                        <a:rPr lang="en-US" sz="900" b="1" dirty="0">
                          <a:solidFill>
                            <a:schemeClr val="tx1"/>
                          </a:solidFill>
                          <a:latin typeface="Calibri" panose="020F0502020204030204" pitchFamily="34" charset="0"/>
                        </a:rPr>
                        <a:t>NC3 PRIMARY</a:t>
                      </a:r>
                      <a:r>
                        <a:rPr lang="en-US" sz="900" b="1" baseline="0" dirty="0">
                          <a:solidFill>
                            <a:schemeClr val="tx1"/>
                          </a:solidFill>
                          <a:latin typeface="Calibri" panose="020F0502020204030204" pitchFamily="34" charset="0"/>
                        </a:rPr>
                        <a:t> CONTROL </a:t>
                      </a:r>
                    </a:p>
                    <a:p>
                      <a:pPr algn="ctr"/>
                      <a:r>
                        <a:rPr lang="en-US" sz="900" b="1" baseline="0" dirty="0">
                          <a:solidFill>
                            <a:schemeClr val="tx1"/>
                          </a:solidFill>
                          <a:latin typeface="Calibri" panose="020F0502020204030204" pitchFamily="34" charset="0"/>
                        </a:rPr>
                        <a:t>CENTERS &amp; SENSORS</a:t>
                      </a:r>
                      <a:endParaRPr lang="en-US" sz="900" b="1" dirty="0">
                        <a:solidFill>
                          <a:schemeClr val="tx1"/>
                        </a:solidFill>
                        <a:latin typeface="Calibri" panose="020F0502020204030204" pitchFamily="34" charset="0"/>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a:r>
                        <a:rPr lang="en-US" sz="900" b="1" dirty="0">
                          <a:solidFill>
                            <a:schemeClr val="tx1"/>
                          </a:solidFill>
                          <a:latin typeface="Calibri" panose="020F0502020204030204" pitchFamily="34" charset="0"/>
                        </a:rPr>
                        <a:t>AF NUCLEAR </a:t>
                      </a:r>
                    </a:p>
                    <a:p>
                      <a:pPr algn="ctr"/>
                      <a:r>
                        <a:rPr lang="en-US" sz="900" b="1" dirty="0">
                          <a:solidFill>
                            <a:schemeClr val="tx1"/>
                          </a:solidFill>
                          <a:latin typeface="Calibri" panose="020F0502020204030204" pitchFamily="34" charset="0"/>
                        </a:rPr>
                        <a:t>DELIVERY SYSTEMS</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4">
                  <a:txBody>
                    <a:bodyPr/>
                    <a:lstStyle/>
                    <a:p>
                      <a:pPr algn="ctr"/>
                      <a:r>
                        <a:rPr lang="en-US" sz="900" b="1" dirty="0">
                          <a:solidFill>
                            <a:schemeClr val="tx1"/>
                          </a:solidFill>
                          <a:latin typeface="Calibri" panose="020F0502020204030204" pitchFamily="34" charset="0"/>
                        </a:rPr>
                        <a:t>NUCLEAR SUPPORT AND </a:t>
                      </a:r>
                    </a:p>
                    <a:p>
                      <a:pPr algn="ctr"/>
                      <a:r>
                        <a:rPr lang="en-US" sz="900" b="1" dirty="0">
                          <a:solidFill>
                            <a:schemeClr val="tx1"/>
                          </a:solidFill>
                          <a:latin typeface="Calibri" panose="020F0502020204030204" pitchFamily="34" charset="0"/>
                        </a:rPr>
                        <a:t>RECOVERY TEAMS</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68875">
                <a:tc>
                  <a:txBody>
                    <a:bodyPr/>
                    <a:lstStyle/>
                    <a:p>
                      <a:pPr algn="ctr"/>
                      <a:r>
                        <a:rPr lang="en-US" sz="900" b="1" dirty="0">
                          <a:solidFill>
                            <a:schemeClr val="bg1"/>
                          </a:solidFill>
                          <a:latin typeface="Calibri" panose="020F0502020204030204" pitchFamily="34" charset="0"/>
                        </a:rPr>
                        <a:t> </a:t>
                      </a:r>
                      <a:r>
                        <a:rPr lang="en-US" sz="900" b="1" baseline="0" dirty="0">
                          <a:solidFill>
                            <a:schemeClr val="bg1"/>
                          </a:solidFill>
                          <a:latin typeface="Calibri" panose="020F0502020204030204" pitchFamily="34" charset="0"/>
                        </a:rPr>
                        <a:t> CONFIG</a:t>
                      </a:r>
                    </a:p>
                    <a:p>
                      <a:pPr algn="ctr"/>
                      <a:r>
                        <a:rPr lang="en-US" sz="900" b="1" baseline="0" dirty="0">
                          <a:solidFill>
                            <a:schemeClr val="bg1"/>
                          </a:solidFill>
                          <a:latin typeface="Calibri" panose="020F0502020204030204" pitchFamily="34" charset="0"/>
                        </a:rPr>
                        <a:t>ELEMENT</a:t>
                      </a:r>
                      <a:endParaRPr lang="en-US" sz="900" b="1" dirty="0">
                        <a:solidFill>
                          <a:schemeClr val="bg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VC-25 </a:t>
                      </a:r>
                    </a:p>
                    <a:p>
                      <a:pPr algn="ctr"/>
                      <a:r>
                        <a:rPr lang="en-US" sz="900" dirty="0">
                          <a:solidFill>
                            <a:schemeClr val="tx1"/>
                          </a:solidFill>
                          <a:latin typeface="Calibri" panose="020F0502020204030204" pitchFamily="34" charset="0"/>
                        </a:rPr>
                        <a:t>NC3</a:t>
                      </a:r>
                      <a:r>
                        <a:rPr lang="en-US" sz="900" baseline="0" dirty="0">
                          <a:solidFill>
                            <a:schemeClr val="tx1"/>
                          </a:solidFill>
                          <a:latin typeface="Calibri" panose="020F0502020204030204" pitchFamily="34" charset="0"/>
                        </a:rPr>
                        <a:t> SLC</a:t>
                      </a:r>
                      <a:endParaRPr lang="en-US" sz="900" dirty="0">
                        <a:solidFill>
                          <a:schemeClr val="tx1"/>
                        </a:solidFill>
                        <a:latin typeface="Calibri" panose="020F0502020204030204" pitchFamily="34" charset="0"/>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EA </a:t>
                      </a:r>
                    </a:p>
                    <a:p>
                      <a:pPr algn="ctr"/>
                      <a:r>
                        <a:rPr lang="en-US" sz="900" dirty="0">
                          <a:solidFill>
                            <a:schemeClr val="tx1"/>
                          </a:solidFill>
                          <a:latin typeface="Calibri" panose="020F0502020204030204" pitchFamily="34" charset="0"/>
                        </a:rPr>
                        <a:t>NC3</a:t>
                      </a:r>
                      <a:r>
                        <a:rPr lang="en-US" sz="900" baseline="0" dirty="0">
                          <a:solidFill>
                            <a:schemeClr val="tx1"/>
                          </a:solidFill>
                          <a:latin typeface="Calibri" panose="020F0502020204030204" pitchFamily="34" charset="0"/>
                        </a:rPr>
                        <a:t> </a:t>
                      </a:r>
                      <a:r>
                        <a:rPr lang="en-US" sz="900" dirty="0">
                          <a:solidFill>
                            <a:schemeClr val="tx1"/>
                          </a:solidFill>
                          <a:latin typeface="Calibri" panose="020F0502020204030204" pitchFamily="34" charset="0"/>
                        </a:rPr>
                        <a:t> SLC</a:t>
                      </a: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ABN NC3 </a:t>
                      </a:r>
                    </a:p>
                    <a:p>
                      <a:pPr algn="ctr"/>
                      <a:r>
                        <a:rPr lang="en-US" sz="900" dirty="0">
                          <a:solidFill>
                            <a:schemeClr val="tx1"/>
                          </a:solidFill>
                          <a:latin typeface="Calibri" panose="020F0502020204030204" pitchFamily="34" charset="0"/>
                        </a:rPr>
                        <a:t>SLC-CC</a:t>
                      </a:r>
                    </a:p>
                  </a:txBody>
                  <a:tcPr marL="51435" marR="51435" marT="25718" marB="25718">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Fixed PCC</a:t>
                      </a:r>
                      <a:r>
                        <a:rPr lang="en-US" sz="900" baseline="0" dirty="0">
                          <a:solidFill>
                            <a:schemeClr val="tx1"/>
                          </a:solidFill>
                          <a:latin typeface="Calibri" panose="020F0502020204030204" pitchFamily="34" charset="0"/>
                        </a:rPr>
                        <a:t> </a:t>
                      </a:r>
                    </a:p>
                    <a:p>
                      <a:pPr algn="ctr"/>
                      <a:r>
                        <a:rPr lang="en-US" sz="900" baseline="0" dirty="0">
                          <a:solidFill>
                            <a:schemeClr val="tx1"/>
                          </a:solidFill>
                          <a:latin typeface="Calibri" panose="020F0502020204030204" pitchFamily="34" charset="0"/>
                        </a:rPr>
                        <a:t>SENSOR</a:t>
                      </a: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Trans  PCC </a:t>
                      </a:r>
                    </a:p>
                    <a:p>
                      <a:pPr algn="ctr"/>
                      <a:r>
                        <a:rPr lang="en-US" sz="900" dirty="0">
                          <a:solidFill>
                            <a:schemeClr val="tx1"/>
                          </a:solidFill>
                          <a:latin typeface="Calibri" panose="020F0502020204030204" pitchFamily="34" charset="0"/>
                        </a:rPr>
                        <a:t>SENSOR</a:t>
                      </a: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B-52 NC3</a:t>
                      </a:r>
                    </a:p>
                  </a:txBody>
                  <a:tcPr marL="51435" marR="51435" marT="25718" marB="25718">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B-2 </a:t>
                      </a:r>
                    </a:p>
                    <a:p>
                      <a:pPr algn="ctr"/>
                      <a:r>
                        <a:rPr lang="en-US" sz="900" dirty="0">
                          <a:solidFill>
                            <a:schemeClr val="tx1"/>
                          </a:solidFill>
                          <a:latin typeface="Calibri" panose="020F0502020204030204" pitchFamily="34" charset="0"/>
                        </a:rPr>
                        <a:t>NC3</a:t>
                      </a: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DCA </a:t>
                      </a:r>
                    </a:p>
                    <a:p>
                      <a:pPr algn="ctr"/>
                      <a:r>
                        <a:rPr lang="en-US" sz="900" dirty="0">
                          <a:solidFill>
                            <a:schemeClr val="tx1"/>
                          </a:solidFill>
                          <a:latin typeface="Calibri" panose="020F0502020204030204" pitchFamily="34" charset="0"/>
                        </a:rPr>
                        <a:t>NC3</a:t>
                      </a: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LGM-30 </a:t>
                      </a:r>
                    </a:p>
                    <a:p>
                      <a:pPr algn="ctr"/>
                      <a:r>
                        <a:rPr lang="en-US" sz="900" dirty="0">
                          <a:solidFill>
                            <a:schemeClr val="tx1"/>
                          </a:solidFill>
                          <a:latin typeface="Calibri" panose="020F0502020204030204" pitchFamily="34" charset="0"/>
                        </a:rPr>
                        <a:t>NC3</a:t>
                      </a: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ABN</a:t>
                      </a:r>
                    </a:p>
                    <a:p>
                      <a:pPr algn="ctr"/>
                      <a:r>
                        <a:rPr lang="en-US" sz="900" dirty="0">
                          <a:solidFill>
                            <a:schemeClr val="tx1"/>
                          </a:solidFill>
                          <a:latin typeface="Calibri" panose="020F0502020204030204" pitchFamily="34" charset="0"/>
                        </a:rPr>
                        <a:t> NC3 SUPT.</a:t>
                      </a:r>
                    </a:p>
                  </a:txBody>
                  <a:tcPr marL="51435" marR="51435" marT="25718" marB="25718">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Fixed  </a:t>
                      </a:r>
                    </a:p>
                    <a:p>
                      <a:pPr algn="ctr"/>
                      <a:r>
                        <a:rPr lang="en-US" sz="900" dirty="0">
                          <a:solidFill>
                            <a:schemeClr val="tx1"/>
                          </a:solidFill>
                          <a:latin typeface="Calibri" panose="020F0502020204030204" pitchFamily="34" charset="0"/>
                        </a:rPr>
                        <a:t>NC3 SUPT</a:t>
                      </a: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Trans  </a:t>
                      </a:r>
                    </a:p>
                    <a:p>
                      <a:pPr algn="ctr"/>
                      <a:r>
                        <a:rPr lang="en-US" sz="900" dirty="0">
                          <a:solidFill>
                            <a:schemeClr val="tx1"/>
                          </a:solidFill>
                          <a:latin typeface="Calibri" panose="020F0502020204030204" pitchFamily="34" charset="0"/>
                        </a:rPr>
                        <a:t>NC3 SUPT.</a:t>
                      </a: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900" b="1" dirty="0">
                          <a:solidFill>
                            <a:schemeClr val="tx1"/>
                          </a:solidFill>
                          <a:latin typeface="Calibri" panose="020F0502020204030204" pitchFamily="34" charset="0"/>
                        </a:rPr>
                        <a:t>PORTABLE</a:t>
                      </a:r>
                      <a:r>
                        <a:rPr lang="en-US" sz="900" b="1" baseline="0" dirty="0">
                          <a:solidFill>
                            <a:schemeClr val="tx1"/>
                          </a:solidFill>
                          <a:latin typeface="Calibri" panose="020F0502020204030204" pitchFamily="34" charset="0"/>
                        </a:rPr>
                        <a:t> NC3 SUPT.</a:t>
                      </a:r>
                      <a:endParaRPr lang="en-US" sz="900" b="1"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209911">
                <a:tc>
                  <a:txBody>
                    <a:bodyPr/>
                    <a:lstStyle/>
                    <a:p>
                      <a:pPr algn="ctr"/>
                      <a:r>
                        <a:rPr lang="en-US" sz="900" b="1" dirty="0">
                          <a:solidFill>
                            <a:schemeClr val="bg1"/>
                          </a:solidFill>
                          <a:latin typeface="Arial" panose="020B0604020202020204" pitchFamily="34" charset="0"/>
                          <a:cs typeface="Arial" panose="020B0604020202020204" pitchFamily="34" charset="0"/>
                        </a:rPr>
                        <a:t>SYSTEM</a:t>
                      </a: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sz="900" b="1" dirty="0">
                        <a:solidFill>
                          <a:schemeClr val="tx1"/>
                        </a:solidFill>
                        <a:latin typeface="Arial" panose="020B0604020202020204" pitchFamily="34" charset="0"/>
                        <a:cs typeface="Arial" panose="020B0604020202020204" pitchFamily="34" charset="0"/>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900" b="1" dirty="0">
                        <a:solidFill>
                          <a:schemeClr val="tx1"/>
                        </a:solidFill>
                        <a:latin typeface="Arial" panose="020B0604020202020204" pitchFamily="34" charset="0"/>
                        <a:cs typeface="Arial" panose="020B060402020202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900" b="1" dirty="0">
                        <a:solidFill>
                          <a:schemeClr val="tx1"/>
                        </a:solidFill>
                        <a:latin typeface="Arial" panose="020B0604020202020204" pitchFamily="34" charset="0"/>
                        <a:cs typeface="Arial" panose="020B0604020202020204" pitchFamily="34" charset="0"/>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900" b="1" dirty="0">
                        <a:solidFill>
                          <a:schemeClr val="tx1"/>
                        </a:solidFill>
                        <a:latin typeface="Arial" panose="020B0604020202020204" pitchFamily="34" charset="0"/>
                        <a:cs typeface="Arial" panose="020B060402020202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sz="900" b="1" dirty="0">
                        <a:solidFill>
                          <a:schemeClr val="tx1"/>
                        </a:solidFill>
                        <a:latin typeface="Arial" panose="020B0604020202020204" pitchFamily="34" charset="0"/>
                        <a:cs typeface="Arial" panose="020B060402020202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sz="900" b="1" dirty="0">
                        <a:solidFill>
                          <a:schemeClr val="tx1"/>
                        </a:solidFill>
                        <a:latin typeface="Arial" panose="020B0604020202020204" pitchFamily="34" charset="0"/>
                        <a:cs typeface="Arial" panose="020B0604020202020204" pitchFamily="34" charset="0"/>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sz="900" b="1" dirty="0">
                        <a:solidFill>
                          <a:schemeClr val="tx1"/>
                        </a:solidFill>
                        <a:latin typeface="Arial" panose="020B0604020202020204" pitchFamily="34" charset="0"/>
                        <a:cs typeface="Arial" panose="020B060402020202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900" b="1" dirty="0">
                        <a:solidFill>
                          <a:schemeClr val="tx1"/>
                        </a:solidFill>
                        <a:latin typeface="Arial" panose="020B0604020202020204" pitchFamily="34" charset="0"/>
                        <a:cs typeface="Arial" panose="020B060402020202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900" b="1" dirty="0" smtClean="0">
                          <a:solidFill>
                            <a:schemeClr val="tx1"/>
                          </a:solidFill>
                          <a:latin typeface="Arial" panose="020B0604020202020204" pitchFamily="34" charset="0"/>
                          <a:cs typeface="Arial" panose="020B0604020202020204" pitchFamily="34" charset="0"/>
                        </a:rPr>
                        <a:t>X</a:t>
                      </a: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900" b="1" dirty="0">
                        <a:solidFill>
                          <a:schemeClr val="tx1"/>
                        </a:solidFill>
                        <a:latin typeface="Arial" panose="020B0604020202020204" pitchFamily="34" charset="0"/>
                        <a:cs typeface="Arial" panose="020B0604020202020204" pitchFamily="34" charset="0"/>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sz="900" b="1" dirty="0">
                        <a:solidFill>
                          <a:schemeClr val="tx1"/>
                        </a:solidFill>
                        <a:latin typeface="Arial" panose="020B0604020202020204" pitchFamily="34" charset="0"/>
                        <a:cs typeface="Arial" panose="020B060402020202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4290" marR="4290" marT="4290" marB="0" anchor="b">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4290" marR="4290" marT="4290" marB="0" anchor="b">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bl>
          </a:graphicData>
        </a:graphic>
      </p:graphicFrame>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53362" y="285012"/>
            <a:ext cx="904875" cy="894474"/>
          </a:xfrm>
          <a:prstGeom prst="rect">
            <a:avLst/>
          </a:prstGeom>
          <a:noFill/>
          <a:ln w="9525">
            <a:noFill/>
            <a:miter lim="800000"/>
            <a:headEnd/>
            <a:tailEnd/>
          </a:ln>
        </p:spPr>
      </p:pic>
      <p:sp>
        <p:nvSpPr>
          <p:cNvPr id="12" name="Action Button: Back or Previous 11">
            <a:hlinkClick r:id="rId4" action="ppaction://hlinksldjump" highlightClick="1"/>
          </p:cNvPr>
          <p:cNvSpPr/>
          <p:nvPr/>
        </p:nvSpPr>
        <p:spPr bwMode="auto">
          <a:xfrm>
            <a:off x="8747246" y="6477000"/>
            <a:ext cx="336307" cy="339902"/>
          </a:xfrm>
          <a:prstGeom prst="actionButtonBackPrevious">
            <a:avLst/>
          </a:prstGeom>
          <a:solidFill>
            <a:schemeClr val="accent2">
              <a:lumMod val="40000"/>
              <a:lumOff val="6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fontAlgn="base" hangingPunct="0">
              <a:spcBef>
                <a:spcPct val="0"/>
              </a:spcBef>
              <a:spcAft>
                <a:spcPct val="0"/>
              </a:spcAft>
              <a:defRPr/>
            </a:pPr>
            <a:endParaRPr lang="en-US" sz="1000" b="1" dirty="0">
              <a:solidFill>
                <a:srgbClr val="000000"/>
              </a:solidFill>
            </a:endParaRPr>
          </a:p>
        </p:txBody>
      </p:sp>
    </p:spTree>
    <p:extLst>
      <p:ext uri="{BB962C8B-B14F-4D97-AF65-F5344CB8AC3E}">
        <p14:creationId xmlns:p14="http://schemas.microsoft.com/office/powerpoint/2010/main" val="122556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USAF(Unclas)">
  <a:themeElements>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USAF(Uncla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AF(Uncla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AF(Uncla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AF(Uncla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AF(Uncla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AF(Uncla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AF(Uncla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0_USAF(Unclas)">
  <a:themeElements>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USAF(Uncla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AF(Uncla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AF(Uncla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AF(Uncla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AF(Uncla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AF(Uncla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AF(Uncla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CCA937C18661340B9BF42E1E736A177" ma:contentTypeVersion="0" ma:contentTypeDescription="Create a new document." ma:contentTypeScope="" ma:versionID="7ea8e3d316e13a6d6eb681891f960aea">
  <xsd:schema xmlns:xsd="http://www.w3.org/2001/XMLSchema" xmlns:xs="http://www.w3.org/2001/XMLSchema" xmlns:p="http://schemas.microsoft.com/office/2006/metadata/properties" targetNamespace="http://schemas.microsoft.com/office/2006/metadata/properties" ma:root="true" ma:fieldsID="5e97a6f37767e4c84f18c2cfb95bf7a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B3AC8C9-8DBA-4A42-90B0-59A0A2747093}">
  <ds:schemaRefs>
    <ds:schemaRef ds:uri="http://schemas.microsoft.com/sharepoint/v3/contenttype/forms"/>
  </ds:schemaRefs>
</ds:datastoreItem>
</file>

<file path=customXml/itemProps2.xml><?xml version="1.0" encoding="utf-8"?>
<ds:datastoreItem xmlns:ds="http://schemas.openxmlformats.org/officeDocument/2006/customXml" ds:itemID="{68C8EB9A-D6F1-4087-B5D9-21EF3951DFB0}">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www.w3.org/XML/1998/namespace"/>
  </ds:schemaRefs>
</ds:datastoreItem>
</file>

<file path=customXml/itemProps3.xml><?xml version="1.0" encoding="utf-8"?>
<ds:datastoreItem xmlns:ds="http://schemas.openxmlformats.org/officeDocument/2006/customXml" ds:itemID="{41B52736-EBEC-4954-9801-D516F2C96120}"/>
</file>

<file path=docProps/app.xml><?xml version="1.0" encoding="utf-8"?>
<Properties xmlns="http://schemas.openxmlformats.org/officeDocument/2006/extended-properties" xmlns:vt="http://schemas.openxmlformats.org/officeDocument/2006/docPropsVTypes">
  <TotalTime>18502</TotalTime>
  <Words>1362</Words>
  <Application>Microsoft Office PowerPoint</Application>
  <PresentationFormat>On-screen Show (4:3)</PresentationFormat>
  <Paragraphs>279</Paragraphs>
  <Slides>8</Slides>
  <Notes>8</Notes>
  <HiddenSlides>1</HiddenSlides>
  <MMClips>0</MMClips>
  <ScaleCrop>false</ScaleCrop>
  <HeadingPairs>
    <vt:vector size="8" baseType="variant">
      <vt:variant>
        <vt:lpstr>Fonts Used</vt:lpstr>
      </vt:variant>
      <vt:variant>
        <vt:i4>5</vt:i4>
      </vt:variant>
      <vt:variant>
        <vt:lpstr>Theme</vt:lpstr>
      </vt:variant>
      <vt:variant>
        <vt:i4>2</vt:i4>
      </vt:variant>
      <vt:variant>
        <vt:lpstr>Links</vt:lpstr>
      </vt:variant>
      <vt:variant>
        <vt:i4>1</vt:i4>
      </vt:variant>
      <vt:variant>
        <vt:lpstr>Slide Titles</vt:lpstr>
      </vt:variant>
      <vt:variant>
        <vt:i4>8</vt:i4>
      </vt:variant>
    </vt:vector>
  </HeadingPairs>
  <TitlesOfParts>
    <vt:vector size="16" baseType="lpstr">
      <vt:lpstr>Arial</vt:lpstr>
      <vt:lpstr>Calibri</vt:lpstr>
      <vt:lpstr>Century Schoolbook</vt:lpstr>
      <vt:lpstr>Times New Roman</vt:lpstr>
      <vt:lpstr>Wingdings</vt:lpstr>
      <vt:lpstr>1_USAF(Unclas)</vt:lpstr>
      <vt:lpstr>10_USAF(Unclas)</vt:lpstr>
      <vt:lpstr>\\Bad-cs-fas01\AFGSC\AFGSC A4-7\AFGSC A4\AFGSC A4M\A4MX\Analysis\GSC-MPI-Bombers.xlsm!Misc!R18C5:R18C7</vt:lpstr>
      <vt:lpstr>PowerPoint Presentation</vt:lpstr>
      <vt:lpstr>NC3 MPI Dashboard</vt:lpstr>
      <vt:lpstr> Airborne PCC (E-4B) CE  SCORECARD</vt:lpstr>
      <vt:lpstr>PowerPoint Presentation</vt:lpstr>
      <vt:lpstr>B-2 CE  SCORECARD</vt:lpstr>
      <vt:lpstr>PowerPoint Presentation</vt:lpstr>
      <vt:lpstr>ICBM CE  SCORECARD</vt:lpstr>
      <vt:lpstr>ICBM CE (AN/FSC-151V1) MMP-ET (EHF), MMP-VT (VLF)</vt:lpstr>
    </vt:vector>
  </TitlesOfParts>
  <Company>U.S. Air Force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dane.stone</dc:creator>
  <cp:lastModifiedBy>PIERNAS, SHAUN M GS-11 USAF AFGSC A6/A6CN</cp:lastModifiedBy>
  <cp:revision>1009</cp:revision>
  <cp:lastPrinted>2018-04-24T19:55:41Z</cp:lastPrinted>
  <dcterms:created xsi:type="dcterms:W3CDTF">2011-04-19T14:38:07Z</dcterms:created>
  <dcterms:modified xsi:type="dcterms:W3CDTF">2018-10-24T20:17:59Z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0x0101002CCA937C18661340B9BF42E1E736A177</vt:lpwstr>
  </property>
  <property fmtid="{D5CDD505-2E9C-101B-9397-08002B2CF9AE}" pid="3" name="Order">
    <vt:r8>400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ies>
</file>