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20"/>
  </p:notesMasterIdLst>
  <p:handoutMasterIdLst>
    <p:handoutMasterId r:id="rId21"/>
  </p:handoutMasterIdLst>
  <p:sldIdLst>
    <p:sldId id="767" r:id="rId5"/>
    <p:sldId id="781" r:id="rId6"/>
    <p:sldId id="779" r:id="rId7"/>
    <p:sldId id="778" r:id="rId8"/>
    <p:sldId id="777" r:id="rId9"/>
    <p:sldId id="776" r:id="rId10"/>
    <p:sldId id="775" r:id="rId11"/>
    <p:sldId id="780" r:id="rId12"/>
    <p:sldId id="773" r:id="rId13"/>
    <p:sldId id="768" r:id="rId14"/>
    <p:sldId id="789" r:id="rId15"/>
    <p:sldId id="790" r:id="rId16"/>
    <p:sldId id="791" r:id="rId17"/>
    <p:sldId id="792" r:id="rId18"/>
    <p:sldId id="793" r:id="rId19"/>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SON, JONATHAN L GS-12 USAF AFGSC AFNC3C/NCCN" initials="WJLGUAA" lastIdx="2" clrIdx="0">
    <p:extLst>
      <p:ext uri="{19B8F6BF-5375-455C-9EA6-DF929625EA0E}">
        <p15:presenceInfo xmlns:p15="http://schemas.microsoft.com/office/powerpoint/2012/main" userId="S-1-5-21-1271409858-1095883707-2794662393-4469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3333CC"/>
    <a:srgbClr val="FFFF99"/>
    <a:srgbClr val="CC66FF"/>
    <a:srgbClr val="CC9900"/>
    <a:srgbClr val="FFCC66"/>
    <a:srgbClr val="80C5F4"/>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0" autoAdjust="0"/>
    <p:restoredTop sz="79551" autoAdjust="0"/>
  </p:normalViewPr>
  <p:slideViewPr>
    <p:cSldViewPr snapToGrid="0">
      <p:cViewPr varScale="1">
        <p:scale>
          <a:sx n="90" d="100"/>
          <a:sy n="90" d="100"/>
        </p:scale>
        <p:origin x="2274"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194"/>
    </p:cViewPr>
  </p:sorterViewPr>
  <p:notesViewPr>
    <p:cSldViewPr snapToGrid="0">
      <p:cViewPr>
        <p:scale>
          <a:sx n="140" d="100"/>
          <a:sy n="140" d="100"/>
        </p:scale>
        <p:origin x="708" y="-16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sz="quarter" idx="1"/>
          </p:nvPr>
        </p:nvSpPr>
        <p:spPr>
          <a:xfrm>
            <a:off x="3956554" y="2"/>
            <a:ext cx="3026833" cy="465797"/>
          </a:xfrm>
          <a:prstGeom prst="rect">
            <a:avLst/>
          </a:prstGeom>
        </p:spPr>
        <p:txBody>
          <a:bodyPr vert="horz" lIns="92639" tIns="46320" rIns="92639" bIns="46320" rtlCol="0"/>
          <a:lstStyle>
            <a:lvl1pPr algn="r">
              <a:defRPr sz="1200"/>
            </a:lvl1pPr>
          </a:lstStyle>
          <a:p>
            <a:fld id="{BF95DAC6-FE46-462B-999E-01B4AA34F5BD}" type="datetimeFigureOut">
              <a:rPr lang="en-US" smtClean="0"/>
              <a:t>10/25/2019</a:t>
            </a:fld>
            <a:endParaRPr lang="en-US"/>
          </a:p>
        </p:txBody>
      </p:sp>
      <p:sp>
        <p:nvSpPr>
          <p:cNvPr id="4" name="Footer Placeholder 3"/>
          <p:cNvSpPr>
            <a:spLocks noGrp="1"/>
          </p:cNvSpPr>
          <p:nvPr>
            <p:ph type="ftr" sz="quarter" idx="2"/>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5" name="Slide Number Placeholder 4"/>
          <p:cNvSpPr>
            <a:spLocks noGrp="1"/>
          </p:cNvSpPr>
          <p:nvPr>
            <p:ph type="sldNum" sz="quarter" idx="3"/>
          </p:nvPr>
        </p:nvSpPr>
        <p:spPr>
          <a:xfrm>
            <a:off x="3956554" y="8817910"/>
            <a:ext cx="3026833" cy="465796"/>
          </a:xfrm>
          <a:prstGeom prst="rect">
            <a:avLst/>
          </a:prstGeom>
        </p:spPr>
        <p:txBody>
          <a:bodyPr vert="horz" lIns="92639" tIns="46320" rIns="92639" bIns="46320" rtlCol="0" anchor="b"/>
          <a:lstStyle>
            <a:lvl1pPr algn="r">
              <a:defRPr sz="1200"/>
            </a:lvl1pPr>
          </a:lstStyle>
          <a:p>
            <a:fld id="{A98AEA46-9997-4F42-A66E-8E3B720A0AC0}" type="slidenum">
              <a:rPr lang="en-US" smtClean="0"/>
              <a:t>‹#›</a:t>
            </a:fld>
            <a:endParaRPr lang="en-US"/>
          </a:p>
        </p:txBody>
      </p:sp>
    </p:spTree>
    <p:extLst>
      <p:ext uri="{BB962C8B-B14F-4D97-AF65-F5344CB8AC3E}">
        <p14:creationId xmlns:p14="http://schemas.microsoft.com/office/powerpoint/2010/main" val="3859898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idx="1"/>
          </p:nvPr>
        </p:nvSpPr>
        <p:spPr>
          <a:xfrm>
            <a:off x="3956554" y="2"/>
            <a:ext cx="3026833" cy="465797"/>
          </a:xfrm>
          <a:prstGeom prst="rect">
            <a:avLst/>
          </a:prstGeom>
        </p:spPr>
        <p:txBody>
          <a:bodyPr vert="horz" lIns="92639" tIns="46320" rIns="92639" bIns="46320" rtlCol="0"/>
          <a:lstStyle>
            <a:lvl1pPr algn="r">
              <a:defRPr sz="1200"/>
            </a:lvl1pPr>
          </a:lstStyle>
          <a:p>
            <a:fld id="{82DD2183-5574-4624-BE22-8E9653680A79}" type="datetimeFigureOut">
              <a:rPr lang="en-US" smtClean="0"/>
              <a:t>10/25/2019</a:t>
            </a:fld>
            <a:endParaRPr lang="en-US"/>
          </a:p>
        </p:txBody>
      </p:sp>
      <p:sp>
        <p:nvSpPr>
          <p:cNvPr id="4" name="Slide Image Placeholder 3"/>
          <p:cNvSpPr>
            <a:spLocks noGrp="1" noRot="1" noChangeAspect="1"/>
          </p:cNvSpPr>
          <p:nvPr>
            <p:ph type="sldImg" idx="2"/>
          </p:nvPr>
        </p:nvSpPr>
        <p:spPr>
          <a:xfrm>
            <a:off x="1404938" y="1160463"/>
            <a:ext cx="4175125" cy="3132137"/>
          </a:xfrm>
          <a:prstGeom prst="rect">
            <a:avLst/>
          </a:prstGeom>
          <a:noFill/>
          <a:ln w="12700">
            <a:solidFill>
              <a:prstClr val="black"/>
            </a:solidFill>
          </a:ln>
        </p:spPr>
        <p:txBody>
          <a:bodyPr vert="horz" lIns="92639" tIns="46320" rIns="92639" bIns="46320" rtlCol="0" anchor="ctr"/>
          <a:lstStyle/>
          <a:p>
            <a:endParaRPr lang="en-US"/>
          </a:p>
        </p:txBody>
      </p:sp>
      <p:sp>
        <p:nvSpPr>
          <p:cNvPr id="5" name="Notes Placeholder 4"/>
          <p:cNvSpPr>
            <a:spLocks noGrp="1"/>
          </p:cNvSpPr>
          <p:nvPr>
            <p:ph type="body" sz="quarter" idx="3"/>
          </p:nvPr>
        </p:nvSpPr>
        <p:spPr>
          <a:xfrm>
            <a:off x="698501" y="4467787"/>
            <a:ext cx="5588000" cy="3655456"/>
          </a:xfrm>
          <a:prstGeom prst="rect">
            <a:avLst/>
          </a:prstGeom>
        </p:spPr>
        <p:txBody>
          <a:bodyPr vert="horz" lIns="92639" tIns="46320" rIns="92639" bIns="463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7" name="Slide Number Placeholder 6"/>
          <p:cNvSpPr>
            <a:spLocks noGrp="1"/>
          </p:cNvSpPr>
          <p:nvPr>
            <p:ph type="sldNum" sz="quarter" idx="5"/>
          </p:nvPr>
        </p:nvSpPr>
        <p:spPr>
          <a:xfrm>
            <a:off x="3956554" y="8817910"/>
            <a:ext cx="3026833" cy="465796"/>
          </a:xfrm>
          <a:prstGeom prst="rect">
            <a:avLst/>
          </a:prstGeom>
        </p:spPr>
        <p:txBody>
          <a:bodyPr vert="horz" lIns="92639" tIns="46320" rIns="92639" bIns="46320" rtlCol="0" anchor="b"/>
          <a:lstStyle>
            <a:lvl1pPr algn="r">
              <a:defRPr sz="1200"/>
            </a:lvl1pPr>
          </a:lstStyle>
          <a:p>
            <a:fld id="{8B095695-8332-4212-A11F-12DBFE9ECF11}" type="slidenum">
              <a:rPr lang="en-US" smtClean="0"/>
              <a:t>‹#›</a:t>
            </a:fld>
            <a:endParaRPr lang="en-US"/>
          </a:p>
        </p:txBody>
      </p:sp>
    </p:spTree>
    <p:extLst>
      <p:ext uri="{BB962C8B-B14F-4D97-AF65-F5344CB8AC3E}">
        <p14:creationId xmlns:p14="http://schemas.microsoft.com/office/powerpoint/2010/main" val="4074483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75071E5-11F2-4A14-A89E-322B6453789B}" type="slidenum">
              <a:rPr lang="en-US" smtClean="0">
                <a:solidFill>
                  <a:prstClr val="black"/>
                </a:solidFill>
              </a:rPr>
              <a:pPr/>
              <a:t>1</a:t>
            </a:fld>
            <a:endParaRPr lang="en-US" dirty="0" smtClean="0">
              <a:solidFill>
                <a:prstClr val="black"/>
              </a:solidFill>
            </a:endParaRPr>
          </a:p>
        </p:txBody>
      </p:sp>
      <p:sp>
        <p:nvSpPr>
          <p:cNvPr id="19459" name="Rectangle 2"/>
          <p:cNvSpPr>
            <a:spLocks noGrp="1" noRot="1" noChangeAspect="1" noChangeArrowheads="1" noTextEdit="1"/>
          </p:cNvSpPr>
          <p:nvPr>
            <p:ph type="sldImg"/>
          </p:nvPr>
        </p:nvSpPr>
        <p:spPr>
          <a:xfrm>
            <a:off x="1470025" y="1160463"/>
            <a:ext cx="4175125" cy="3132137"/>
          </a:xfrm>
          <a:ln/>
        </p:spPr>
      </p:sp>
      <p:sp>
        <p:nvSpPr>
          <p:cNvPr id="19460" name="Rectangle 3"/>
          <p:cNvSpPr>
            <a:spLocks noGrp="1" noChangeArrowheads="1"/>
          </p:cNvSpPr>
          <p:nvPr>
            <p:ph type="body" idx="1"/>
          </p:nvPr>
        </p:nvSpPr>
        <p:spPr>
          <a:noFill/>
          <a:ln/>
        </p:spPr>
        <p:txBody>
          <a:bodyPr/>
          <a:lstStyle/>
          <a:p>
            <a:r>
              <a:rPr lang="en-US" dirty="0" smtClean="0"/>
              <a:t>Good</a:t>
            </a:r>
            <a:r>
              <a:rPr lang="en-US" baseline="0" dirty="0" smtClean="0"/>
              <a:t> </a:t>
            </a:r>
            <a:r>
              <a:rPr lang="en-US" baseline="0" smtClean="0"/>
              <a:t>Day</a:t>
            </a:r>
            <a:r>
              <a:rPr lang="en-US" smtClean="0"/>
              <a:t> </a:t>
            </a:r>
            <a:r>
              <a:rPr lang="en-US" smtClean="0"/>
              <a:t>???,</a:t>
            </a:r>
            <a:endParaRPr lang="en-US" dirty="0" smtClean="0"/>
          </a:p>
          <a:p>
            <a:r>
              <a:rPr lang="en-US" dirty="0" smtClean="0"/>
              <a:t>Welcome</a:t>
            </a:r>
            <a:r>
              <a:rPr lang="en-US" baseline="0" dirty="0" smtClean="0"/>
              <a:t> to the</a:t>
            </a:r>
            <a:r>
              <a:rPr lang="en-US" dirty="0" smtClean="0"/>
              <a:t> NC3 Mission Performance Briefing for September,</a:t>
            </a:r>
            <a:r>
              <a:rPr lang="en-US" baseline="0" dirty="0" smtClean="0"/>
              <a:t> 2019</a:t>
            </a:r>
            <a:r>
              <a:rPr lang="en-US" dirty="0" smtClean="0"/>
              <a:t>.</a:t>
            </a:r>
          </a:p>
          <a:p>
            <a:endParaRPr lang="en-US" dirty="0" smtClean="0"/>
          </a:p>
        </p:txBody>
      </p:sp>
    </p:spTree>
    <p:extLst>
      <p:ext uri="{BB962C8B-B14F-4D97-AF65-F5344CB8AC3E}">
        <p14:creationId xmlns:p14="http://schemas.microsoft.com/office/powerpoint/2010/main" val="876700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5"/>
          </p:nvPr>
        </p:nvSpPr>
        <p:spPr>
          <a:ln/>
        </p:spPr>
        <p:txBody>
          <a:bodyPr/>
          <a:lstStyle/>
          <a:p>
            <a:fld id="{24903880-04A1-45A3-BC1A-4C7560FF6F73}" type="slidenum">
              <a:rPr lang="en-US">
                <a:solidFill>
                  <a:prstClr val="black"/>
                </a:solidFill>
              </a:rPr>
              <a:pPr/>
              <a:t>10</a:t>
            </a:fld>
            <a:endParaRPr lang="en-US">
              <a:solidFill>
                <a:prstClr val="black"/>
              </a:solidFill>
            </a:endParaRPr>
          </a:p>
        </p:txBody>
      </p:sp>
      <p:sp>
        <p:nvSpPr>
          <p:cNvPr id="2971650" name="Rectangle 2"/>
          <p:cNvSpPr>
            <a:spLocks noGrp="1" noRot="1" noChangeAspect="1" noChangeArrowheads="1" noTextEdit="1"/>
          </p:cNvSpPr>
          <p:nvPr>
            <p:ph type="sldImg"/>
          </p:nvPr>
        </p:nvSpPr>
        <p:spPr bwMode="auto">
          <a:xfrm>
            <a:off x="1192213" y="674688"/>
            <a:ext cx="4602162" cy="3452812"/>
          </a:xfrm>
          <a:prstGeom prst="rect">
            <a:avLst/>
          </a:prstGeom>
          <a:noFill/>
          <a:ln>
            <a:solidFill>
              <a:srgbClr val="000000"/>
            </a:solidFill>
            <a:miter lim="800000"/>
            <a:headEnd/>
            <a:tailEnd/>
          </a:ln>
        </p:spPr>
      </p:sp>
      <p:sp>
        <p:nvSpPr>
          <p:cNvPr id="2971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5503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September</a:t>
            </a:r>
            <a:r>
              <a:rPr lang="en-US" b="0" baseline="0" dirty="0" smtClean="0"/>
              <a:t>:</a:t>
            </a:r>
            <a:r>
              <a:rPr lang="en-US" b="1" baseline="0" dirty="0" smtClean="0"/>
              <a:t> 20</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September</a:t>
            </a:r>
            <a:r>
              <a:rPr lang="en-US" baseline="0" dirty="0" smtClean="0"/>
              <a:t>: </a:t>
            </a:r>
            <a:r>
              <a:rPr lang="en-US" b="1" baseline="0" dirty="0" smtClean="0"/>
              <a:t>8101</a:t>
            </a:r>
            <a:r>
              <a:rPr lang="en-US" baseline="0" dirty="0" smtClean="0"/>
              <a:t> 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11</a:t>
            </a:fld>
            <a:endParaRPr lang="en-US" dirty="0">
              <a:solidFill>
                <a:srgbClr val="000000"/>
              </a:solidFill>
            </a:endParaRPr>
          </a:p>
        </p:txBody>
      </p:sp>
    </p:spTree>
    <p:extLst>
      <p:ext uri="{BB962C8B-B14F-4D97-AF65-F5344CB8AC3E}">
        <p14:creationId xmlns:p14="http://schemas.microsoft.com/office/powerpoint/2010/main" val="2859057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September</a:t>
            </a:r>
            <a:r>
              <a:rPr lang="en-US" b="0" baseline="0" dirty="0" smtClean="0"/>
              <a:t>:</a:t>
            </a:r>
            <a:r>
              <a:rPr lang="en-US" b="1" baseline="0" dirty="0" smtClean="0"/>
              <a:t> 20</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September</a:t>
            </a:r>
            <a:r>
              <a:rPr lang="en-US" baseline="0" dirty="0" smtClean="0"/>
              <a:t>: </a:t>
            </a:r>
            <a:r>
              <a:rPr lang="en-US" b="1" baseline="0" dirty="0" smtClean="0"/>
              <a:t>8101</a:t>
            </a:r>
            <a:r>
              <a:rPr lang="en-US" baseline="0" dirty="0" smtClean="0"/>
              <a:t> 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12</a:t>
            </a:fld>
            <a:endParaRPr lang="en-US" dirty="0">
              <a:solidFill>
                <a:srgbClr val="000000"/>
              </a:solidFill>
            </a:endParaRPr>
          </a:p>
        </p:txBody>
      </p:sp>
    </p:spTree>
    <p:extLst>
      <p:ext uri="{BB962C8B-B14F-4D97-AF65-F5344CB8AC3E}">
        <p14:creationId xmlns:p14="http://schemas.microsoft.com/office/powerpoint/2010/main" val="3356590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4th Quarter Average</a:t>
            </a:r>
            <a:r>
              <a:rPr lang="en-US" b="0" baseline="0" dirty="0" smtClean="0"/>
              <a:t>:</a:t>
            </a:r>
            <a:r>
              <a:rPr lang="en-US" b="1" baseline="0" dirty="0" smtClean="0"/>
              <a:t> 18</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4th Quarter Average</a:t>
            </a:r>
            <a:r>
              <a:rPr lang="en-US" baseline="0" dirty="0" smtClean="0"/>
              <a:t>: </a:t>
            </a:r>
            <a:r>
              <a:rPr lang="en-US" b="1" baseline="0" dirty="0" smtClean="0"/>
              <a:t>19,144</a:t>
            </a:r>
            <a:r>
              <a:rPr lang="en-US" baseline="0" dirty="0" smtClean="0"/>
              <a:t> hrs.</a:t>
            </a:r>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13</a:t>
            </a:fld>
            <a:endParaRPr lang="en-US" dirty="0">
              <a:solidFill>
                <a:srgbClr val="000000"/>
              </a:solidFill>
            </a:endParaRPr>
          </a:p>
        </p:txBody>
      </p:sp>
    </p:spTree>
    <p:extLst>
      <p:ext uri="{BB962C8B-B14F-4D97-AF65-F5344CB8AC3E}">
        <p14:creationId xmlns:p14="http://schemas.microsoft.com/office/powerpoint/2010/main" val="2048228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r>
              <a:rPr lang="en-US" b="1" baseline="0" dirty="0" smtClean="0"/>
              <a:t>FY19</a:t>
            </a:r>
            <a:r>
              <a:rPr lang="en-US" baseline="0" dirty="0" smtClean="0"/>
              <a:t> average amount of maintenance events: </a:t>
            </a:r>
            <a:r>
              <a:rPr lang="en-US" b="1" baseline="0" dirty="0" smtClean="0"/>
              <a:t>14</a:t>
            </a:r>
          </a:p>
          <a:p>
            <a:r>
              <a:rPr lang="en-US" baseline="0" dirty="0" smtClean="0"/>
              <a:t>Number of events in </a:t>
            </a:r>
            <a:r>
              <a:rPr lang="en-US" b="1" baseline="0" dirty="0" smtClean="0"/>
              <a:t>September</a:t>
            </a:r>
            <a:r>
              <a:rPr lang="en-US" b="0" baseline="0" dirty="0" smtClean="0"/>
              <a:t>:</a:t>
            </a:r>
            <a:r>
              <a:rPr lang="en-US" b="1" baseline="0" dirty="0" smtClean="0"/>
              <a:t> 20</a:t>
            </a:r>
          </a:p>
          <a:p>
            <a:r>
              <a:rPr lang="en-US" b="1" baseline="0" dirty="0" smtClean="0"/>
              <a:t>FY19</a:t>
            </a:r>
            <a:r>
              <a:rPr lang="en-US" baseline="0" dirty="0" smtClean="0"/>
              <a:t> average of  total downtime hours: </a:t>
            </a:r>
            <a:r>
              <a:rPr lang="en-US" b="1" baseline="0" dirty="0" smtClean="0"/>
              <a:t>3653</a:t>
            </a:r>
            <a:r>
              <a:rPr lang="en-US" baseline="0" dirty="0" smtClean="0"/>
              <a:t> hrs.</a:t>
            </a:r>
          </a:p>
          <a:p>
            <a:r>
              <a:rPr lang="en-US" baseline="0" dirty="0" smtClean="0"/>
              <a:t>Amount of downtime hours in </a:t>
            </a:r>
            <a:r>
              <a:rPr lang="en-US" b="1" baseline="0" dirty="0" smtClean="0"/>
              <a:t>September</a:t>
            </a:r>
            <a:r>
              <a:rPr lang="en-US" baseline="0" dirty="0" smtClean="0"/>
              <a:t>: </a:t>
            </a:r>
            <a:r>
              <a:rPr lang="en-US" b="1" baseline="0" dirty="0" smtClean="0"/>
              <a:t>8101</a:t>
            </a:r>
            <a:r>
              <a:rPr lang="en-US" baseline="0" dirty="0" smtClean="0"/>
              <a:t> hrs.</a:t>
            </a:r>
          </a:p>
          <a:p>
            <a:endParaRPr lang="en-US" baseline="0" dirty="0" smtClean="0"/>
          </a:p>
          <a:p>
            <a:endParaRPr lang="en-US" baseline="0" dirty="0" smtClean="0"/>
          </a:p>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14</a:t>
            </a:fld>
            <a:endParaRPr lang="en-US" dirty="0">
              <a:solidFill>
                <a:srgbClr val="000000"/>
              </a:solidFill>
            </a:endParaRPr>
          </a:p>
        </p:txBody>
      </p:sp>
    </p:spTree>
    <p:extLst>
      <p:ext uri="{BB962C8B-B14F-4D97-AF65-F5344CB8AC3E}">
        <p14:creationId xmlns:p14="http://schemas.microsoft.com/office/powerpoint/2010/main" val="1184325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p:spPr>
        <p:txBody>
          <a:bodyPr>
            <a:normAutofit/>
          </a:bodyPr>
          <a:lstStyle/>
          <a:p>
            <a:endParaRPr lang="en-US" baseline="0" dirty="0" smtClean="0"/>
          </a:p>
        </p:txBody>
      </p:sp>
      <p:sp>
        <p:nvSpPr>
          <p:cNvPr id="167940" name="Slide Number Placeholder 3"/>
          <p:cNvSpPr>
            <a:spLocks noGrp="1"/>
          </p:cNvSpPr>
          <p:nvPr>
            <p:ph type="sldNum" sz="quarter" idx="5"/>
          </p:nvPr>
        </p:nvSpPr>
        <p:spPr>
          <a:noFill/>
        </p:spPr>
        <p:txBody>
          <a:bodyPr/>
          <a:lstStyle/>
          <a:p>
            <a:fld id="{ECC137EE-09B9-4AC0-B6DE-1FC72FC3B2AF}" type="slidenum">
              <a:rPr lang="en-US" smtClean="0">
                <a:solidFill>
                  <a:srgbClr val="000000"/>
                </a:solidFill>
              </a:rPr>
              <a:pPr/>
              <a:t>15</a:t>
            </a:fld>
            <a:endParaRPr lang="en-US" dirty="0">
              <a:solidFill>
                <a:srgbClr val="000000"/>
              </a:solidFill>
            </a:endParaRPr>
          </a:p>
        </p:txBody>
      </p:sp>
    </p:spTree>
    <p:extLst>
      <p:ext uri="{BB962C8B-B14F-4D97-AF65-F5344CB8AC3E}">
        <p14:creationId xmlns:p14="http://schemas.microsoft.com/office/powerpoint/2010/main" val="307465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9275">
              <a:defRPr/>
            </a:pPr>
            <a:r>
              <a:rPr lang="en-US" dirty="0" smtClean="0"/>
              <a:t>Sir, the NC3 Dashboard depicts the AF NC3 WS (AN/USQ-225)</a:t>
            </a:r>
            <a:r>
              <a:rPr lang="en-US" baseline="0" dirty="0" smtClean="0"/>
              <a:t> Configuration Elements (CE’s).  The CE’s with check marks/highlighted will be briefed, the CE’s not checked for this iteration and will become available as data mining matures.  The NC3 MPI is structured to show performance indicators of NC3 Systems that reside within/on the CE’s.  This iteration of the NC3 MPI Brief will capture the Airborne PCC (E-4B) CE, </a:t>
            </a:r>
          </a:p>
          <a:p>
            <a:pPr defTabSz="879275">
              <a:defRPr/>
            </a:pPr>
            <a:r>
              <a:rPr lang="en-US" baseline="0" dirty="0" smtClean="0"/>
              <a:t>B-52H CE, B-2 CE, DCA CE, Airborne Support CE (U-2), ICBM CE and Fixed Support CE.</a:t>
            </a:r>
          </a:p>
          <a:p>
            <a:endParaRPr lang="en-US" baseline="0" dirty="0" smtClean="0"/>
          </a:p>
          <a:p>
            <a:r>
              <a:rPr lang="en-US" dirty="0" smtClean="0"/>
              <a:t>1.  In this brief we will be addressing constituent systems for each Configuration Element as; GREEN meaning the system has met all standards OR if the system has not met ONLY one standard within the lagging and/or leading indicators, and RED meaning the system did not meet two or more standards within the lagging and/or leading indicators.</a:t>
            </a:r>
          </a:p>
          <a:p>
            <a:r>
              <a:rPr lang="en-US" dirty="0" smtClean="0"/>
              <a:t>2.  For slide justification purposes, the "Red" indicated systems will be explained further with an issue slide.  Those issue slides will be accompanied by that specific systems’ lagging and leading indicator charts themselves. </a:t>
            </a:r>
            <a:endParaRPr lang="en-US" dirty="0"/>
          </a:p>
        </p:txBody>
      </p:sp>
      <p:sp>
        <p:nvSpPr>
          <p:cNvPr id="4" name="Slide Number Placeholder 3"/>
          <p:cNvSpPr>
            <a:spLocks noGrp="1"/>
          </p:cNvSpPr>
          <p:nvPr>
            <p:ph type="sldNum" sz="quarter" idx="10"/>
          </p:nvPr>
        </p:nvSpPr>
        <p:spPr/>
        <p:txBody>
          <a:bodyPr/>
          <a:lstStyle/>
          <a:p>
            <a:fld id="{8B095695-8332-4212-A11F-12DBFE9ECF11}" type="slidenum">
              <a:rPr lang="en-US" smtClean="0"/>
              <a:t>2</a:t>
            </a:fld>
            <a:endParaRPr lang="en-US"/>
          </a:p>
        </p:txBody>
      </p:sp>
    </p:spTree>
    <p:extLst>
      <p:ext uri="{BB962C8B-B14F-4D97-AF65-F5344CB8AC3E}">
        <p14:creationId xmlns:p14="http://schemas.microsoft.com/office/powerpoint/2010/main" val="91144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AIRBORNE CC (E-4B) NC3 Availability Chart</a:t>
            </a:r>
          </a:p>
          <a:p>
            <a:r>
              <a:rPr lang="en-US" dirty="0"/>
              <a:t>Good morning </a:t>
            </a:r>
            <a:r>
              <a:rPr lang="en-US" dirty="0" smtClean="0"/>
              <a:t>???, </a:t>
            </a:r>
            <a:r>
              <a:rPr lang="en-US" dirty="0"/>
              <a:t>I am Mr. </a:t>
            </a:r>
            <a:r>
              <a:rPr lang="en-US" dirty="0" smtClean="0"/>
              <a:t>??? </a:t>
            </a:r>
            <a:r>
              <a:rPr lang="en-US" dirty="0"/>
              <a:t>from the NC3 Center and I will be briefing the Airborne PCC (E-4B) Configuration Element (CE) Maintenance Performance Indicators.</a:t>
            </a:r>
          </a:p>
          <a:p>
            <a:r>
              <a:rPr lang="en-US" b="1" u="sng" dirty="0"/>
              <a:t>Scoreboard Indicators</a:t>
            </a:r>
            <a:r>
              <a:rPr lang="en-US" b="1" dirty="0"/>
              <a:t>:  </a:t>
            </a:r>
            <a:endParaRPr lang="en-US" dirty="0"/>
          </a:p>
          <a:p>
            <a:r>
              <a:rPr lang="en-US" dirty="0"/>
              <a:t>The combined Airborne (E-4B) PCC CE Mission Capability rate takes into account the USC-42, USC-28, SECN, NPES, MPS, FDMA, ASC-24, ARR-88 (MMRT) ARC-210, ARC-208, ARC-190, ARC-183 (DTWA) and ARC-171 individual systems.</a:t>
            </a:r>
          </a:p>
          <a:p>
            <a:r>
              <a:rPr lang="en-US" dirty="0"/>
              <a:t>The overall E-4B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24 months </a:t>
            </a:r>
          </a:p>
          <a:p>
            <a:r>
              <a:rPr lang="en-US" dirty="0"/>
              <a:t>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endParaRPr lang="en-US" b="1" u="sng" dirty="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99.30%   </a:t>
            </a:r>
            <a:r>
              <a:rPr lang="en-US" dirty="0"/>
              <a:t>Achieved: </a:t>
            </a:r>
            <a:r>
              <a:rPr lang="en-US" b="1" dirty="0" smtClean="0"/>
              <a:t>99.90% </a:t>
            </a:r>
            <a:r>
              <a:rPr lang="en-US" dirty="0"/>
              <a:t>as </a:t>
            </a:r>
            <a:r>
              <a:rPr lang="en-US" dirty="0" smtClean="0"/>
              <a:t>a</a:t>
            </a:r>
            <a:r>
              <a:rPr lang="en-US" baseline="0" dirty="0" smtClean="0"/>
              <a:t> </a:t>
            </a:r>
            <a:r>
              <a:rPr lang="en-US" dirty="0" smtClean="0">
                <a:latin typeface="Arial" charset="0"/>
              </a:rPr>
              <a:t>YTD </a:t>
            </a:r>
            <a:r>
              <a:rPr lang="en-US" dirty="0">
                <a:latin typeface="Arial" charset="0"/>
              </a:rPr>
              <a:t>average and  </a:t>
            </a:r>
            <a:r>
              <a:rPr lang="en-US" b="1" dirty="0" smtClean="0"/>
              <a:t>99.86% </a:t>
            </a:r>
            <a:r>
              <a:rPr lang="en-US" dirty="0" smtClean="0"/>
              <a:t>QTD</a:t>
            </a:r>
            <a:r>
              <a:rPr lang="en-US" dirty="0" smtClean="0">
                <a:latin typeface="Arial" charset="0"/>
              </a:rPr>
              <a:t> </a:t>
            </a:r>
            <a:r>
              <a:rPr lang="en-US" dirty="0">
                <a:latin typeface="Arial" charset="0"/>
              </a:rPr>
              <a:t>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3.80%   </a:t>
            </a:r>
            <a:r>
              <a:rPr lang="en-US" dirty="0"/>
              <a:t>Achieved: </a:t>
            </a:r>
            <a:r>
              <a:rPr lang="en-US" b="1" dirty="0" smtClean="0"/>
              <a:t>1.31% </a:t>
            </a:r>
            <a:r>
              <a:rPr lang="en-US" dirty="0"/>
              <a:t>as an </a:t>
            </a:r>
            <a:r>
              <a:rPr lang="en-US" dirty="0">
                <a:latin typeface="Arial" charset="0"/>
              </a:rPr>
              <a:t>YTD average and  </a:t>
            </a:r>
            <a:r>
              <a:rPr lang="en-US" b="1" dirty="0" smtClean="0">
                <a:latin typeface="+mn-lt"/>
              </a:rPr>
              <a:t>1.79</a:t>
            </a:r>
            <a:r>
              <a:rPr lang="en-US" b="1" dirty="0" smtClean="0"/>
              <a:t>% </a:t>
            </a:r>
            <a:r>
              <a:rPr lang="en-US" dirty="0"/>
              <a:t>QTD</a:t>
            </a:r>
            <a:r>
              <a:rPr lang="en-US" dirty="0">
                <a:latin typeface="Arial" charset="0"/>
              </a:rPr>
              <a:t> average</a:t>
            </a:r>
            <a:r>
              <a:rPr lang="en-US" b="1" dirty="0" smtClean="0"/>
              <a:t>.</a:t>
            </a:r>
          </a:p>
          <a:p>
            <a:pPr defTabSz="912205">
              <a:defRPr/>
            </a:pPr>
            <a:endParaRPr lang="en-US" b="1" dirty="0" smtClean="0"/>
          </a:p>
          <a:p>
            <a:r>
              <a:rPr lang="en-US" b="1" u="sng" dirty="0" smtClean="0"/>
              <a:t>TS Rate:</a:t>
            </a:r>
            <a:endParaRPr lang="en-US" dirty="0" smtClean="0"/>
          </a:p>
          <a:p>
            <a:r>
              <a:rPr lang="en-US" dirty="0" smtClean="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smtClean="0"/>
              <a:t>STD: </a:t>
            </a:r>
            <a:r>
              <a:rPr lang="en-US" b="1" dirty="0" smtClean="0"/>
              <a:t>≤ 5.50%    </a:t>
            </a:r>
            <a:r>
              <a:rPr lang="en-US" dirty="0" smtClean="0"/>
              <a:t>Achieved: </a:t>
            </a:r>
            <a:r>
              <a:rPr lang="en-US" b="1" dirty="0" smtClean="0"/>
              <a:t>0% </a:t>
            </a:r>
            <a:r>
              <a:rPr lang="en-US" dirty="0" smtClean="0"/>
              <a:t>as an </a:t>
            </a:r>
            <a:r>
              <a:rPr lang="en-US" dirty="0" smtClean="0">
                <a:latin typeface="Arial" charset="0"/>
              </a:rPr>
              <a:t>YTD average and  </a:t>
            </a:r>
            <a:r>
              <a:rPr lang="en-US" b="1" dirty="0" smtClean="0"/>
              <a:t>0% </a:t>
            </a:r>
            <a:r>
              <a:rPr lang="en-US" dirty="0" smtClean="0"/>
              <a:t>QTD</a:t>
            </a:r>
            <a:r>
              <a:rPr lang="en-US" dirty="0" smtClean="0">
                <a:latin typeface="Arial" charset="0"/>
              </a:rPr>
              <a:t> average</a:t>
            </a:r>
            <a:r>
              <a:rPr lang="en-US" b="1" dirty="0" smtClean="0"/>
              <a:t>.</a:t>
            </a:r>
            <a:endParaRPr lang="en-US" dirty="0" smtClean="0"/>
          </a:p>
          <a:p>
            <a:r>
              <a:rPr lang="en-US" b="1" dirty="0" smtClean="0"/>
              <a:t> </a:t>
            </a:r>
            <a:endParaRPr lang="en-US" dirty="0" smtClean="0"/>
          </a:p>
          <a:p>
            <a:r>
              <a:rPr lang="en-US" b="1" u="sng" dirty="0" smtClean="0"/>
              <a:t>Mean Time Between Failures:</a:t>
            </a:r>
            <a:r>
              <a:rPr lang="en-US" b="1" dirty="0" smtClean="0"/>
              <a:t>  </a:t>
            </a:r>
            <a:endParaRPr lang="en-US" dirty="0" smtClean="0"/>
          </a:p>
          <a:p>
            <a:r>
              <a:rPr lang="en-US" dirty="0" smtClean="0"/>
              <a:t>Mean Time Between Failures is the Indication in Hours of system performance between malfunction that is Possession Hours divided by the Number of EVENTS.</a:t>
            </a:r>
          </a:p>
          <a:p>
            <a:pPr defTabSz="912205">
              <a:defRPr/>
            </a:pPr>
            <a:r>
              <a:rPr lang="en-US" dirty="0" smtClean="0"/>
              <a:t>STD: </a:t>
            </a:r>
            <a:r>
              <a:rPr lang="en-US" b="1" dirty="0" smtClean="0"/>
              <a:t>≥ 424 HRS</a:t>
            </a:r>
            <a:r>
              <a:rPr lang="en-US" dirty="0" smtClean="0"/>
              <a:t>    Achieved: </a:t>
            </a:r>
            <a:r>
              <a:rPr lang="en-US" b="1" dirty="0" smtClean="0"/>
              <a:t>545 HRS  </a:t>
            </a:r>
            <a:r>
              <a:rPr lang="en-US" dirty="0" smtClean="0"/>
              <a:t>as an YTD</a:t>
            </a:r>
            <a:r>
              <a:rPr lang="en-US" b="1" dirty="0" smtClean="0"/>
              <a:t> </a:t>
            </a:r>
            <a:r>
              <a:rPr lang="en-US" dirty="0" smtClean="0"/>
              <a:t>average</a:t>
            </a:r>
            <a:r>
              <a:rPr lang="en-US" b="1" dirty="0" smtClean="0"/>
              <a:t> </a:t>
            </a:r>
            <a:r>
              <a:rPr lang="en-US" dirty="0" smtClean="0"/>
              <a:t>and  </a:t>
            </a:r>
            <a:r>
              <a:rPr lang="en-US" b="1" dirty="0" smtClean="0"/>
              <a:t>526 HRS </a:t>
            </a:r>
            <a:r>
              <a:rPr lang="en-US" dirty="0" smtClean="0"/>
              <a:t>QTD</a:t>
            </a:r>
            <a:r>
              <a:rPr lang="en-US" dirty="0" smtClean="0">
                <a:latin typeface="Arial" charset="0"/>
              </a:rPr>
              <a:t> average</a:t>
            </a:r>
            <a:r>
              <a:rPr lang="en-US" b="1" dirty="0" smtClean="0"/>
              <a:t>.</a:t>
            </a:r>
            <a:endParaRPr lang="en-US" dirty="0" smtClean="0"/>
          </a:p>
          <a:p>
            <a:r>
              <a:rPr lang="en-US" dirty="0" smtClean="0"/>
              <a:t> </a:t>
            </a:r>
          </a:p>
          <a:p>
            <a:r>
              <a:rPr lang="en-US" b="1" u="sng" dirty="0" smtClean="0"/>
              <a:t>Mean Down Time:</a:t>
            </a:r>
            <a:r>
              <a:rPr lang="en-US" b="1" dirty="0" smtClean="0"/>
              <a:t> </a:t>
            </a:r>
            <a:endParaRPr lang="en-US" dirty="0" smtClean="0"/>
          </a:p>
          <a:p>
            <a:r>
              <a:rPr lang="en-US" dirty="0" smtClean="0"/>
              <a:t>Mean Down Time is the average number of hours to restore functionality that is Non-Mission Capable Maintenance divided by the number of EVENTS.</a:t>
            </a:r>
          </a:p>
          <a:p>
            <a:pPr defTabSz="912205">
              <a:defRPr/>
            </a:pPr>
            <a:r>
              <a:rPr lang="en-US" dirty="0" smtClean="0"/>
              <a:t>STD: </a:t>
            </a:r>
            <a:r>
              <a:rPr lang="en-US" b="1" dirty="0" smtClean="0"/>
              <a:t>≤ 64 HRS</a:t>
            </a:r>
            <a:r>
              <a:rPr lang="en-US" dirty="0" smtClean="0"/>
              <a:t>    Achieved: </a:t>
            </a:r>
            <a:r>
              <a:rPr lang="en-US" b="1" dirty="0" smtClean="0"/>
              <a:t>13 HRS</a:t>
            </a:r>
            <a:r>
              <a:rPr lang="en-US" dirty="0" smtClean="0"/>
              <a:t> as an </a:t>
            </a:r>
            <a:r>
              <a:rPr lang="en-US" dirty="0" smtClean="0">
                <a:latin typeface="Arial" charset="0"/>
              </a:rPr>
              <a:t>YTD average and  </a:t>
            </a:r>
            <a:r>
              <a:rPr lang="en-US" b="1" dirty="0" smtClean="0">
                <a:latin typeface="Arial" charset="0"/>
              </a:rPr>
              <a:t>12 HRS </a:t>
            </a:r>
            <a:r>
              <a:rPr lang="en-US" dirty="0" smtClean="0">
                <a:latin typeface="Arial" charset="0"/>
              </a:rPr>
              <a:t>QTD average</a:t>
            </a:r>
            <a:r>
              <a:rPr lang="en-US" b="1" dirty="0" smtClean="0"/>
              <a:t>.</a:t>
            </a:r>
            <a:endParaRPr lang="en-US" dirty="0" smtClean="0"/>
          </a:p>
          <a:p>
            <a:pPr defTabSz="912205">
              <a:defRPr/>
            </a:pPr>
            <a:endParaRPr lang="en-US" b="1" u="sng" dirty="0" smtClean="0">
              <a:solidFill>
                <a:prstClr val="black"/>
              </a:solidFill>
            </a:endParaRPr>
          </a:p>
          <a:p>
            <a:pPr defTabSz="912205">
              <a:defRPr/>
            </a:pPr>
            <a:endParaRPr lang="en-US" dirty="0" smtClean="0">
              <a:solidFill>
                <a:prstClr val="black"/>
              </a:solidFill>
              <a:latin typeface="Arial" charset="0"/>
            </a:endParaRPr>
          </a:p>
          <a:p>
            <a:pPr defTabSz="912205">
              <a:defRPr/>
            </a:pPr>
            <a:endParaRPr lang="en-US" dirty="0"/>
          </a:p>
          <a:p>
            <a:endParaRPr lang="en-US" dirty="0"/>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2533174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B-52H NC3 Availability Chart</a:t>
            </a:r>
          </a:p>
          <a:p>
            <a:pPr defTabSz="912205">
              <a:defRPr/>
            </a:pPr>
            <a:endParaRPr lang="en-US" b="1" u="sng" dirty="0">
              <a:solidFill>
                <a:prstClr val="black"/>
              </a:solidFill>
            </a:endParaRPr>
          </a:p>
          <a:p>
            <a:r>
              <a:rPr lang="en-US" b="1" u="sng" dirty="0"/>
              <a:t>Scoreboard Indicators</a:t>
            </a:r>
            <a:r>
              <a:rPr lang="en-US" b="1" dirty="0"/>
              <a:t>:  </a:t>
            </a:r>
            <a:endParaRPr lang="en-US" dirty="0"/>
          </a:p>
          <a:p>
            <a:r>
              <a:rPr lang="en-US" dirty="0"/>
              <a:t>The combined B-52H Mission Capability rate takes into account the ARR-85, ARC-164, ARC-190, ARC-210 and ASC-19 individual systems.</a:t>
            </a:r>
          </a:p>
          <a:p>
            <a:r>
              <a:rPr lang="en-US" dirty="0"/>
              <a:t>The overall B-52H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  </a:t>
            </a:r>
            <a:r>
              <a:rPr lang="en-US" dirty="0"/>
              <a:t>All standards were established by importing 24 months </a:t>
            </a:r>
          </a:p>
          <a:p>
            <a:r>
              <a:rPr lang="en-US" dirty="0"/>
              <a:t>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smtClean="0"/>
          </a:p>
          <a:p>
            <a:endParaRPr lang="en-US" dirty="0"/>
          </a:p>
          <a:p>
            <a:pPr defTabSz="912205">
              <a:defRPr/>
            </a:pPr>
            <a:endParaRPr lang="en-US" dirty="0" smtClean="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98.70%    </a:t>
            </a:r>
            <a:r>
              <a:rPr lang="en-US" dirty="0"/>
              <a:t>Achieved: </a:t>
            </a:r>
            <a:r>
              <a:rPr lang="en-US" b="1" dirty="0"/>
              <a:t>99.97% </a:t>
            </a:r>
            <a:r>
              <a:rPr lang="en-US" dirty="0"/>
              <a:t>as an </a:t>
            </a:r>
            <a:r>
              <a:rPr lang="en-US" dirty="0">
                <a:latin typeface="Arial" charset="0"/>
              </a:rPr>
              <a:t>YTD average and  </a:t>
            </a:r>
            <a:r>
              <a:rPr lang="en-US" b="1" dirty="0" smtClean="0"/>
              <a:t>99.96%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6.40%   </a:t>
            </a:r>
            <a:r>
              <a:rPr lang="en-US" dirty="0"/>
              <a:t>Achieved: </a:t>
            </a:r>
            <a:r>
              <a:rPr lang="en-US" b="1" dirty="0"/>
              <a:t>.</a:t>
            </a:r>
            <a:r>
              <a:rPr lang="en-US" b="1" dirty="0" smtClean="0"/>
              <a:t>16% </a:t>
            </a:r>
            <a:r>
              <a:rPr lang="en-US" dirty="0"/>
              <a:t>as an </a:t>
            </a:r>
            <a:r>
              <a:rPr lang="en-US" dirty="0">
                <a:latin typeface="Arial" charset="0"/>
              </a:rPr>
              <a:t>YTD average and  </a:t>
            </a:r>
            <a:r>
              <a:rPr lang="en-US" b="1" dirty="0" smtClean="0"/>
              <a:t>.18%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0.40%    </a:t>
            </a:r>
            <a:r>
              <a:rPr lang="en-US" dirty="0"/>
              <a:t>Achieved: </a:t>
            </a:r>
            <a:r>
              <a:rPr lang="en-US" b="1" dirty="0"/>
              <a:t>0% </a:t>
            </a:r>
            <a:r>
              <a:rPr lang="en-US" dirty="0"/>
              <a:t>as an </a:t>
            </a:r>
            <a:r>
              <a:rPr lang="en-US" dirty="0">
                <a:latin typeface="Arial" charset="0"/>
              </a:rPr>
              <a:t>YTD average and  </a:t>
            </a:r>
            <a:r>
              <a:rPr lang="en-US" b="1" dirty="0"/>
              <a:t>0% </a:t>
            </a:r>
            <a:r>
              <a:rPr lang="en-US" dirty="0"/>
              <a:t>QTD</a:t>
            </a:r>
            <a:r>
              <a:rPr lang="en-US" dirty="0">
                <a:latin typeface="Arial" charset="0"/>
              </a:rPr>
              <a:t> average</a:t>
            </a:r>
            <a:r>
              <a:rPr lang="en-US" b="1" dirty="0"/>
              <a:t>.</a:t>
            </a:r>
            <a:endParaRPr lang="en-US" dirty="0"/>
          </a:p>
          <a:p>
            <a:r>
              <a:rPr lang="en-US" b="1" dirty="0"/>
              <a:t> </a:t>
            </a:r>
            <a:endParaRPr lang="en-US" dirty="0"/>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24 HRS</a:t>
            </a:r>
            <a:r>
              <a:rPr lang="en-US" dirty="0"/>
              <a:t>    Achieved: </a:t>
            </a:r>
            <a:r>
              <a:rPr lang="en-US" b="1" dirty="0" smtClean="0"/>
              <a:t>147 </a:t>
            </a:r>
            <a:r>
              <a:rPr lang="en-US" b="1" dirty="0"/>
              <a:t>HRS  </a:t>
            </a:r>
            <a:r>
              <a:rPr lang="en-US" dirty="0"/>
              <a:t>as an YTD</a:t>
            </a:r>
            <a:r>
              <a:rPr lang="en-US" b="1" dirty="0"/>
              <a:t> </a:t>
            </a:r>
            <a:r>
              <a:rPr lang="en-US" dirty="0"/>
              <a:t>average</a:t>
            </a:r>
            <a:r>
              <a:rPr lang="en-US" b="1" dirty="0"/>
              <a:t> </a:t>
            </a:r>
            <a:r>
              <a:rPr lang="en-US" dirty="0"/>
              <a:t>and </a:t>
            </a:r>
            <a:r>
              <a:rPr lang="en-US" b="1" baseline="0" dirty="0" smtClean="0"/>
              <a:t>91</a:t>
            </a:r>
            <a:r>
              <a:rPr lang="en-US" b="1" dirty="0" smtClean="0"/>
              <a:t> </a:t>
            </a:r>
            <a:r>
              <a:rPr lang="en-US" b="1" dirty="0"/>
              <a:t>HRS </a:t>
            </a:r>
            <a:r>
              <a:rPr lang="en-US" dirty="0"/>
              <a:t>QTD</a:t>
            </a:r>
            <a:r>
              <a:rPr lang="en-US" dirty="0">
                <a:latin typeface="Arial" charset="0"/>
              </a:rPr>
              <a:t>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26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QTD average</a:t>
            </a:r>
            <a:r>
              <a:rPr lang="en-US" b="1" dirty="0"/>
              <a:t>.</a:t>
            </a:r>
            <a:endParaRPr lang="en-US" dirty="0"/>
          </a:p>
          <a:p>
            <a:pPr defTabSz="912205">
              <a:defRPr/>
            </a:pPr>
            <a:endParaRPr lang="en-US" b="1" u="sng" dirty="0">
              <a:solidFill>
                <a:prstClr val="black"/>
              </a:solidFill>
            </a:endParaRPr>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253899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B-2 NC3 Availability Chart</a:t>
            </a:r>
          </a:p>
          <a:p>
            <a:endParaRPr lang="en-US" b="1" u="sng" dirty="0"/>
          </a:p>
          <a:p>
            <a:r>
              <a:rPr lang="en-US" b="1" u="sng" dirty="0"/>
              <a:t>Scoreboard Indicators</a:t>
            </a:r>
            <a:r>
              <a:rPr lang="en-US" b="1" dirty="0"/>
              <a:t>:  </a:t>
            </a:r>
            <a:endParaRPr lang="en-US" dirty="0"/>
          </a:p>
          <a:p>
            <a:r>
              <a:rPr lang="en-US" dirty="0"/>
              <a:t>The combined B-2 Mission Capability rate takes into account the ARC-234, ARC-211 and ASC-36 individual systems.</a:t>
            </a:r>
          </a:p>
          <a:p>
            <a:r>
              <a:rPr lang="en-US" dirty="0"/>
              <a:t>Starting with the Lagging Indicators, the B-2 Configuration Element met </a:t>
            </a:r>
            <a:r>
              <a:rPr lang="en-US" b="1" dirty="0"/>
              <a:t>5 of 5 </a:t>
            </a:r>
            <a:r>
              <a:rPr lang="en-US" dirty="0"/>
              <a:t>reported maintenance </a:t>
            </a:r>
            <a:r>
              <a:rPr lang="en-US" dirty="0" smtClean="0"/>
              <a:t>indicators</a:t>
            </a:r>
            <a:r>
              <a:rPr lang="en-US" baseline="0" dirty="0" smtClean="0"/>
              <a:t> </a:t>
            </a:r>
            <a:r>
              <a:rPr lang="en-US" dirty="0" smtClean="0"/>
              <a:t>for</a:t>
            </a:r>
            <a:r>
              <a:rPr lang="en-US" baseline="0" dirty="0" smtClean="0"/>
              <a:t> the Year To Date and Quarter To Date average</a:t>
            </a:r>
            <a:r>
              <a:rPr lang="en-US" dirty="0" smtClean="0"/>
              <a:t>.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 and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98.20%    </a:t>
            </a:r>
            <a:r>
              <a:rPr lang="en-US" dirty="0"/>
              <a:t>Achieved: </a:t>
            </a:r>
            <a:r>
              <a:rPr lang="en-US" b="1" dirty="0" smtClean="0"/>
              <a:t>99.96% </a:t>
            </a:r>
            <a:r>
              <a:rPr lang="en-US" dirty="0"/>
              <a:t>as an </a:t>
            </a:r>
            <a:r>
              <a:rPr lang="en-US" dirty="0">
                <a:latin typeface="Arial" charset="0"/>
              </a:rPr>
              <a:t>YTD average and </a:t>
            </a:r>
            <a:r>
              <a:rPr lang="en-US" b="1" dirty="0" smtClean="0">
                <a:latin typeface="Arial" charset="0"/>
              </a:rPr>
              <a:t>99.99%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5.30%   </a:t>
            </a:r>
            <a:r>
              <a:rPr lang="en-US" dirty="0"/>
              <a:t>Achieved: </a:t>
            </a:r>
            <a:r>
              <a:rPr lang="en-US" b="1" dirty="0" smtClean="0"/>
              <a:t>.12% </a:t>
            </a:r>
            <a:r>
              <a:rPr lang="en-US" dirty="0"/>
              <a:t>as an </a:t>
            </a:r>
            <a:r>
              <a:rPr lang="en-US" dirty="0">
                <a:latin typeface="Arial" charset="0"/>
              </a:rPr>
              <a:t>YTD average and </a:t>
            </a:r>
            <a:r>
              <a:rPr lang="en-US" b="1" dirty="0" smtClean="0">
                <a:latin typeface="Arial" charset="0"/>
              </a:rPr>
              <a:t>.02% </a:t>
            </a:r>
            <a:r>
              <a:rPr lang="en-US" dirty="0">
                <a:latin typeface="Arial" charset="0"/>
              </a:rPr>
              <a:t>as an QTD average</a:t>
            </a:r>
            <a:r>
              <a:rPr lang="en-US" b="1" dirty="0"/>
              <a:t>.</a:t>
            </a:r>
            <a:endParaRPr lang="en-US" dirty="0"/>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0.30%    </a:t>
            </a:r>
            <a:r>
              <a:rPr lang="en-US" dirty="0"/>
              <a:t>Achieved: </a:t>
            </a:r>
            <a:r>
              <a:rPr lang="en-US" b="1" dirty="0"/>
              <a:t>0% </a:t>
            </a:r>
            <a:r>
              <a:rPr lang="en-US" dirty="0"/>
              <a:t>as an </a:t>
            </a:r>
            <a:r>
              <a:rPr lang="en-US" dirty="0">
                <a:latin typeface="Arial" charset="0"/>
              </a:rPr>
              <a:t>YTD average and </a:t>
            </a:r>
            <a:r>
              <a:rPr lang="en-US" b="1" dirty="0" smtClean="0">
                <a:latin typeface="Arial" charset="0"/>
              </a:rPr>
              <a:t>0% </a:t>
            </a:r>
            <a:r>
              <a:rPr lang="en-US" dirty="0">
                <a:latin typeface="Arial" charset="0"/>
              </a:rPr>
              <a:t>as an QTD average</a:t>
            </a:r>
            <a:r>
              <a:rPr lang="en-US" b="1" dirty="0"/>
              <a:t>.</a:t>
            </a:r>
            <a:endParaRPr lang="en-US" dirty="0"/>
          </a:p>
          <a:p>
            <a:r>
              <a:rPr lang="en-US" dirty="0"/>
              <a:t> </a:t>
            </a:r>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72 HRS</a:t>
            </a:r>
            <a:r>
              <a:rPr lang="en-US" dirty="0"/>
              <a:t>    Achieved: </a:t>
            </a:r>
            <a:r>
              <a:rPr lang="en-US" b="1" dirty="0" smtClean="0"/>
              <a:t>377 </a:t>
            </a:r>
            <a:r>
              <a:rPr lang="en-US" b="1" dirty="0"/>
              <a:t>HRS</a:t>
            </a:r>
            <a:r>
              <a:rPr lang="en-US" dirty="0"/>
              <a:t> as an </a:t>
            </a:r>
            <a:r>
              <a:rPr lang="en-US" dirty="0">
                <a:latin typeface="Arial" charset="0"/>
              </a:rPr>
              <a:t>YTD average and </a:t>
            </a:r>
            <a:r>
              <a:rPr lang="en-US" b="1" dirty="0" smtClean="0">
                <a:latin typeface="Arial" charset="0"/>
              </a:rPr>
              <a:t>676 </a:t>
            </a:r>
            <a:r>
              <a:rPr lang="en-US" b="1" dirty="0">
                <a:latin typeface="Arial" charset="0"/>
              </a:rPr>
              <a:t>HRS </a:t>
            </a:r>
            <a:r>
              <a:rPr lang="en-US" dirty="0">
                <a:latin typeface="Arial" charset="0"/>
              </a:rPr>
              <a:t>as an QTD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16 HRS</a:t>
            </a:r>
            <a:r>
              <a:rPr lang="en-US" dirty="0"/>
              <a:t>    Achieved: </a:t>
            </a:r>
            <a:r>
              <a:rPr lang="en-US" b="1" dirty="0"/>
              <a:t>2</a:t>
            </a:r>
            <a:r>
              <a:rPr lang="en-US" b="1" dirty="0" smtClean="0"/>
              <a:t> </a:t>
            </a:r>
            <a:r>
              <a:rPr lang="en-US" b="1" dirty="0"/>
              <a:t>HRS</a:t>
            </a:r>
            <a:r>
              <a:rPr lang="en-US" dirty="0"/>
              <a:t> as an </a:t>
            </a:r>
            <a:r>
              <a:rPr lang="en-US" dirty="0">
                <a:latin typeface="Arial" charset="0"/>
              </a:rPr>
              <a:t>YTD average and </a:t>
            </a:r>
            <a:r>
              <a:rPr lang="en-US" b="1" dirty="0">
                <a:latin typeface="Arial" charset="0"/>
              </a:rPr>
              <a:t>2 HRS </a:t>
            </a:r>
            <a:r>
              <a:rPr lang="en-US" dirty="0">
                <a:latin typeface="Arial" charset="0"/>
              </a:rPr>
              <a:t>as an QTD average</a:t>
            </a:r>
            <a:r>
              <a:rPr lang="en-US" b="1" dirty="0"/>
              <a:t>.</a:t>
            </a:r>
            <a:endParaRPr lang="en-US" dirty="0"/>
          </a:p>
          <a:p>
            <a:endParaRPr lang="en-US" dirty="0"/>
          </a:p>
          <a:p>
            <a:endParaRPr lang="en-US" b="1" u="sng" dirty="0"/>
          </a:p>
          <a:p>
            <a:pPr defTabSz="912205">
              <a:defRPr/>
            </a:pPr>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2463100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DCA (F15-E) NC3 Availability Chart</a:t>
            </a:r>
          </a:p>
          <a:p>
            <a:pPr defTabSz="912205">
              <a:defRPr/>
            </a:pPr>
            <a:endParaRPr lang="en-US" dirty="0">
              <a:solidFill>
                <a:prstClr val="black"/>
              </a:solidFill>
              <a:latin typeface="Arial" charset="0"/>
            </a:endParaRPr>
          </a:p>
          <a:p>
            <a:r>
              <a:rPr lang="en-US" b="1" u="sng" dirty="0"/>
              <a:t>Scoreboard Indicators</a:t>
            </a:r>
            <a:r>
              <a:rPr lang="en-US" b="1" dirty="0"/>
              <a:t>:  </a:t>
            </a:r>
            <a:endParaRPr lang="en-US" dirty="0"/>
          </a:p>
          <a:p>
            <a:r>
              <a:rPr lang="en-US" dirty="0"/>
              <a:t>The combined DCA (F-15E) Mission Capability rate takes into account the ARC-164 and ARC-210 individual systems.</a:t>
            </a:r>
          </a:p>
          <a:p>
            <a:r>
              <a:rPr lang="en-US" dirty="0"/>
              <a:t> </a:t>
            </a:r>
          </a:p>
          <a:p>
            <a:r>
              <a:rPr lang="en-US" dirty="0"/>
              <a:t>The DCA 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 </a:t>
            </a:r>
            <a:r>
              <a:rPr lang="en-US" dirty="0" smtClean="0">
                <a:latin typeface="Arial" charset="0"/>
              </a:rPr>
              <a:t>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99.80%   </a:t>
            </a:r>
            <a:r>
              <a:rPr lang="en-US" dirty="0"/>
              <a:t>Achieved: </a:t>
            </a:r>
            <a:r>
              <a:rPr lang="en-US" b="1" dirty="0"/>
              <a:t>99.99% </a:t>
            </a:r>
            <a:r>
              <a:rPr lang="en-US" dirty="0"/>
              <a:t>as an </a:t>
            </a:r>
            <a:r>
              <a:rPr lang="en-US" dirty="0">
                <a:latin typeface="Arial" charset="0"/>
              </a:rPr>
              <a:t>YTD average and </a:t>
            </a:r>
            <a:r>
              <a:rPr lang="en-US" b="1" dirty="0" smtClean="0">
                <a:latin typeface="Arial" charset="0"/>
              </a:rPr>
              <a:t>99.98%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0.30%  </a:t>
            </a:r>
            <a:r>
              <a:rPr lang="en-US" dirty="0"/>
              <a:t>Achieved: </a:t>
            </a:r>
            <a:r>
              <a:rPr lang="en-US" b="1" dirty="0"/>
              <a:t>.</a:t>
            </a:r>
            <a:r>
              <a:rPr lang="en-US" b="1" dirty="0" smtClean="0"/>
              <a:t>02% </a:t>
            </a:r>
            <a:r>
              <a:rPr lang="en-US" dirty="0"/>
              <a:t>as an </a:t>
            </a:r>
            <a:r>
              <a:rPr lang="en-US" dirty="0">
                <a:latin typeface="Arial" charset="0"/>
              </a:rPr>
              <a:t>YTD average and </a:t>
            </a:r>
            <a:r>
              <a:rPr lang="en-US" b="1" dirty="0">
                <a:latin typeface="Arial" charset="0"/>
              </a:rPr>
              <a:t>.</a:t>
            </a:r>
            <a:r>
              <a:rPr lang="en-US" b="1" dirty="0" smtClean="0">
                <a:latin typeface="Arial" charset="0"/>
              </a:rPr>
              <a:t>04% </a:t>
            </a:r>
            <a:r>
              <a:rPr lang="en-US" dirty="0">
                <a:latin typeface="Arial" charset="0"/>
              </a:rPr>
              <a:t>as an 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0.50%   </a:t>
            </a:r>
            <a:r>
              <a:rPr lang="en-US" dirty="0"/>
              <a:t>Achieved: </a:t>
            </a:r>
            <a:r>
              <a:rPr lang="en-US" b="1" dirty="0"/>
              <a:t>0% </a:t>
            </a:r>
            <a:r>
              <a:rPr lang="en-US" dirty="0"/>
              <a:t>as an </a:t>
            </a:r>
            <a:r>
              <a:rPr lang="en-US" dirty="0">
                <a:latin typeface="Arial" charset="0"/>
              </a:rPr>
              <a:t>YTD average and </a:t>
            </a:r>
            <a:r>
              <a:rPr lang="en-US" b="1" dirty="0">
                <a:latin typeface="Arial" charset="0"/>
              </a:rPr>
              <a:t>0% </a:t>
            </a:r>
            <a:r>
              <a:rPr lang="en-US" dirty="0">
                <a:latin typeface="Arial" charset="0"/>
              </a:rPr>
              <a:t>as an 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102 HRS</a:t>
            </a:r>
            <a:r>
              <a:rPr lang="en-US" dirty="0"/>
              <a:t>  Achieved: </a:t>
            </a:r>
            <a:r>
              <a:rPr lang="en-US" b="1" dirty="0" smtClean="0"/>
              <a:t>269 </a:t>
            </a:r>
            <a:r>
              <a:rPr lang="en-US" b="1" dirty="0"/>
              <a:t>HRS</a:t>
            </a:r>
            <a:r>
              <a:rPr lang="en-US" dirty="0"/>
              <a:t> as an </a:t>
            </a:r>
            <a:r>
              <a:rPr lang="en-US" dirty="0">
                <a:latin typeface="Arial" charset="0"/>
              </a:rPr>
              <a:t>YTD average and </a:t>
            </a:r>
            <a:r>
              <a:rPr lang="en-US" b="1" dirty="0" smtClean="0">
                <a:latin typeface="Arial" charset="0"/>
              </a:rPr>
              <a:t>266 </a:t>
            </a:r>
            <a:r>
              <a:rPr lang="en-US" b="1" dirty="0">
                <a:latin typeface="Arial" charset="0"/>
              </a:rPr>
              <a:t>HRS </a:t>
            </a:r>
            <a:r>
              <a:rPr lang="en-US" dirty="0">
                <a:latin typeface="Arial" charset="0"/>
              </a:rPr>
              <a:t>as an QTD average</a:t>
            </a:r>
            <a:r>
              <a:rPr lang="en-US" b="1" dirty="0"/>
              <a:t>.</a:t>
            </a:r>
            <a:endParaRPr lang="en-US" dirty="0"/>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7 HRS</a:t>
            </a:r>
            <a:r>
              <a:rPr lang="en-US" dirty="0"/>
              <a:t>   Achieved: </a:t>
            </a:r>
            <a:r>
              <a:rPr lang="en-US" b="1" dirty="0"/>
              <a:t>1 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6</a:t>
            </a:fld>
            <a:endParaRPr lang="en-US">
              <a:solidFill>
                <a:prstClr val="black"/>
              </a:solidFill>
              <a:latin typeface="Calibri" panose="020F0502020204030204"/>
            </a:endParaRPr>
          </a:p>
        </p:txBody>
      </p:sp>
    </p:spTree>
    <p:extLst>
      <p:ext uri="{BB962C8B-B14F-4D97-AF65-F5344CB8AC3E}">
        <p14:creationId xmlns:p14="http://schemas.microsoft.com/office/powerpoint/2010/main" val="10136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Airborne Support (U-2) NC3 Availability Chart</a:t>
            </a:r>
          </a:p>
          <a:p>
            <a:pPr defTabSz="912205">
              <a:defRPr/>
            </a:pPr>
            <a:endParaRPr lang="en-US" dirty="0">
              <a:solidFill>
                <a:prstClr val="black"/>
              </a:solidFill>
              <a:latin typeface="Arial" charset="0"/>
            </a:endParaRPr>
          </a:p>
          <a:p>
            <a:r>
              <a:rPr lang="en-US" b="1" u="sng" dirty="0"/>
              <a:t>Scoreboard Indicators</a:t>
            </a:r>
            <a:r>
              <a:rPr lang="en-US" b="1" dirty="0"/>
              <a:t>:  </a:t>
            </a:r>
            <a:endParaRPr lang="en-US" dirty="0"/>
          </a:p>
          <a:p>
            <a:r>
              <a:rPr lang="en-US" dirty="0"/>
              <a:t>The combined Airborne Support (U-2) Mission Capability rate takes into account the ARC-217 and ARC-210 individual systems.</a:t>
            </a:r>
          </a:p>
          <a:p>
            <a:r>
              <a:rPr lang="en-US" dirty="0"/>
              <a:t> </a:t>
            </a:r>
          </a:p>
          <a:p>
            <a:r>
              <a:rPr lang="en-US" dirty="0"/>
              <a:t>The Airborne Support (U-2) Configuration Element met </a:t>
            </a:r>
            <a:r>
              <a:rPr lang="en-US" b="1" dirty="0"/>
              <a:t>5</a:t>
            </a:r>
            <a:r>
              <a:rPr lang="en-US" b="1" dirty="0" smtClean="0"/>
              <a:t> </a:t>
            </a:r>
            <a:r>
              <a:rPr lang="en-US" b="1" dirty="0"/>
              <a:t>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24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99.90%   </a:t>
            </a:r>
            <a:r>
              <a:rPr lang="en-US" dirty="0"/>
              <a:t>Achieved: </a:t>
            </a:r>
            <a:r>
              <a:rPr lang="en-US" b="1" dirty="0" smtClean="0"/>
              <a:t>99.97% </a:t>
            </a:r>
            <a:r>
              <a:rPr lang="en-US" dirty="0"/>
              <a:t>as an </a:t>
            </a:r>
            <a:r>
              <a:rPr lang="en-US" dirty="0">
                <a:latin typeface="Arial" charset="0"/>
              </a:rPr>
              <a:t>YTD average and  </a:t>
            </a:r>
            <a:r>
              <a:rPr lang="en-US" b="1" dirty="0" smtClean="0">
                <a:latin typeface="Arial" charset="0"/>
              </a:rPr>
              <a:t>99.96%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0.04%  </a:t>
            </a:r>
            <a:r>
              <a:rPr lang="en-US" dirty="0"/>
              <a:t>Achieved: </a:t>
            </a:r>
            <a:r>
              <a:rPr lang="en-US" b="1" dirty="0" smtClean="0"/>
              <a:t>0.05% </a:t>
            </a:r>
            <a:r>
              <a:rPr lang="en-US" dirty="0"/>
              <a:t>as an </a:t>
            </a:r>
            <a:r>
              <a:rPr lang="en-US" dirty="0">
                <a:latin typeface="Arial" charset="0"/>
              </a:rPr>
              <a:t>YTD average and  </a:t>
            </a:r>
            <a:r>
              <a:rPr lang="en-US" b="1" dirty="0" smtClean="0">
                <a:latin typeface="Arial" charset="0"/>
              </a:rPr>
              <a:t>0.08% </a:t>
            </a:r>
            <a:r>
              <a:rPr lang="en-US" dirty="0">
                <a:latin typeface="Arial" charset="0"/>
              </a:rPr>
              <a:t>as an 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0.13%   </a:t>
            </a:r>
            <a:r>
              <a:rPr lang="en-US" dirty="0"/>
              <a:t>Achieved: </a:t>
            </a:r>
            <a:r>
              <a:rPr lang="en-US" b="1" dirty="0" smtClean="0"/>
              <a:t>0% </a:t>
            </a:r>
            <a:r>
              <a:rPr lang="en-US" dirty="0"/>
              <a:t>as an </a:t>
            </a:r>
            <a:r>
              <a:rPr lang="en-US" dirty="0">
                <a:latin typeface="Arial" charset="0"/>
              </a:rPr>
              <a:t>YTD average and</a:t>
            </a:r>
            <a:r>
              <a:rPr lang="en-US" b="1" dirty="0">
                <a:latin typeface="Arial" charset="0"/>
              </a:rPr>
              <a:t> </a:t>
            </a:r>
            <a:r>
              <a:rPr lang="en-US" b="1" dirty="0" smtClean="0">
                <a:latin typeface="Arial" charset="0"/>
              </a:rPr>
              <a:t>0% </a:t>
            </a:r>
            <a:r>
              <a:rPr lang="en-US" dirty="0">
                <a:latin typeface="Arial" charset="0"/>
              </a:rPr>
              <a:t>as an 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a:t>
            </a:r>
            <a:r>
              <a:rPr lang="en-US" b="1" dirty="0" smtClean="0"/>
              <a:t>165 </a:t>
            </a:r>
            <a:r>
              <a:rPr lang="en-US" b="1" dirty="0"/>
              <a:t>HRS</a:t>
            </a:r>
            <a:r>
              <a:rPr lang="en-US" dirty="0"/>
              <a:t>  Achieved: </a:t>
            </a:r>
            <a:r>
              <a:rPr lang="en-US" b="1" dirty="0" smtClean="0"/>
              <a:t>284 </a:t>
            </a:r>
            <a:r>
              <a:rPr lang="en-US" b="1" dirty="0"/>
              <a:t>HRS</a:t>
            </a:r>
            <a:r>
              <a:rPr lang="en-US" dirty="0"/>
              <a:t> as an </a:t>
            </a:r>
            <a:r>
              <a:rPr lang="en-US" dirty="0">
                <a:latin typeface="Arial" charset="0"/>
              </a:rPr>
              <a:t>YTD average and </a:t>
            </a:r>
            <a:r>
              <a:rPr lang="en-US" b="1" dirty="0" smtClean="0">
                <a:latin typeface="Arial" charset="0"/>
              </a:rPr>
              <a:t>253 </a:t>
            </a:r>
            <a:r>
              <a:rPr lang="en-US" b="1" dirty="0">
                <a:latin typeface="Arial" charset="0"/>
              </a:rPr>
              <a:t>HRS </a:t>
            </a:r>
            <a:r>
              <a:rPr lang="en-US" dirty="0">
                <a:latin typeface="Arial" charset="0"/>
              </a:rPr>
              <a:t>as an QTD average</a:t>
            </a:r>
            <a:r>
              <a:rPr lang="en-US" b="1" dirty="0"/>
              <a:t>.</a:t>
            </a:r>
            <a:endParaRPr lang="en-US" dirty="0"/>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3 HRS</a:t>
            </a:r>
            <a:r>
              <a:rPr lang="en-US" dirty="0"/>
              <a:t>   Achieved: </a:t>
            </a:r>
            <a:r>
              <a:rPr lang="en-US" b="1" dirty="0"/>
              <a:t>1 HRS</a:t>
            </a:r>
            <a:r>
              <a:rPr lang="en-US" dirty="0"/>
              <a:t> as an </a:t>
            </a:r>
            <a:r>
              <a:rPr lang="en-US" dirty="0">
                <a:latin typeface="Arial" charset="0"/>
              </a:rPr>
              <a:t>YTD average and </a:t>
            </a:r>
            <a:r>
              <a:rPr lang="en-US" b="1" dirty="0">
                <a:latin typeface="Arial" charset="0"/>
              </a:rPr>
              <a:t>2</a:t>
            </a:r>
            <a:r>
              <a:rPr lang="en-US" b="1" dirty="0" smtClean="0">
                <a:latin typeface="Arial" charset="0"/>
              </a:rPr>
              <a:t> </a:t>
            </a:r>
            <a:r>
              <a:rPr lang="en-US" b="1" dirty="0">
                <a:latin typeface="Arial" charset="0"/>
              </a:rPr>
              <a:t>HRS </a:t>
            </a:r>
            <a:r>
              <a:rPr lang="en-US" dirty="0">
                <a:latin typeface="Arial" charset="0"/>
              </a:rPr>
              <a:t>as an QTD average</a:t>
            </a:r>
            <a:r>
              <a:rPr lang="en-US" b="1" dirty="0"/>
              <a:t>.</a:t>
            </a:r>
            <a:endParaRPr lang="en-US" dirty="0"/>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7</a:t>
            </a:fld>
            <a:endParaRPr lang="en-US">
              <a:solidFill>
                <a:prstClr val="black"/>
              </a:solidFill>
              <a:latin typeface="Calibri" panose="020F0502020204030204"/>
            </a:endParaRPr>
          </a:p>
        </p:txBody>
      </p:sp>
    </p:spTree>
    <p:extLst>
      <p:ext uri="{BB962C8B-B14F-4D97-AF65-F5344CB8AC3E}">
        <p14:creationId xmlns:p14="http://schemas.microsoft.com/office/powerpoint/2010/main" val="261591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latin typeface="Arial" charset="0"/>
              </a:rPr>
              <a:t>ICBM NC3 Availability Chart</a:t>
            </a:r>
          </a:p>
          <a:p>
            <a:endParaRPr lang="en-US" b="1" u="sng" dirty="0">
              <a:latin typeface="Arial" charset="0"/>
            </a:endParaRPr>
          </a:p>
          <a:p>
            <a:r>
              <a:rPr lang="en-US" dirty="0">
                <a:latin typeface="Arial" charset="0"/>
              </a:rPr>
              <a:t>Good morning </a:t>
            </a:r>
            <a:r>
              <a:rPr lang="en-US" dirty="0" smtClean="0">
                <a:latin typeface="Arial" charset="0"/>
              </a:rPr>
              <a:t>???, </a:t>
            </a:r>
            <a:r>
              <a:rPr lang="en-US" dirty="0">
                <a:latin typeface="Arial" charset="0"/>
              </a:rPr>
              <a:t>I am Mr. </a:t>
            </a:r>
            <a:r>
              <a:rPr lang="en-US" dirty="0" smtClean="0">
                <a:latin typeface="Arial" charset="0"/>
              </a:rPr>
              <a:t>??? </a:t>
            </a:r>
            <a:r>
              <a:rPr lang="en-US" dirty="0">
                <a:latin typeface="Arial" charset="0"/>
              </a:rPr>
              <a:t>from the NC3 Center and I will be briefing the ICBM Configuration Element (CE) Maintenance Performance Indicators.</a:t>
            </a:r>
          </a:p>
          <a:p>
            <a:endParaRPr lang="en-US" b="1" u="sng" dirty="0">
              <a:latin typeface="Arial" charset="0"/>
            </a:endParaRPr>
          </a:p>
          <a:p>
            <a:r>
              <a:rPr lang="en-US" b="1" u="sng" dirty="0">
                <a:latin typeface="Arial" charset="0"/>
              </a:rPr>
              <a:t>Scoreboard Indicators</a:t>
            </a:r>
            <a:r>
              <a:rPr lang="en-US" b="1" dirty="0">
                <a:latin typeface="Arial" charset="0"/>
              </a:rPr>
              <a:t>:  </a:t>
            </a:r>
            <a:endParaRPr lang="en-US" dirty="0">
              <a:latin typeface="Arial" charset="0"/>
            </a:endParaRPr>
          </a:p>
          <a:p>
            <a:pPr defTabSz="929481">
              <a:defRPr/>
            </a:pPr>
            <a:r>
              <a:rPr lang="en-US" dirty="0">
                <a:latin typeface="Arial" charset="0"/>
              </a:rPr>
              <a:t>The combined NC3 Mission Capability rate takes into account MMP-EHF</a:t>
            </a:r>
            <a:r>
              <a:rPr lang="en-US" dirty="0" smtClean="0">
                <a:latin typeface="Arial" charset="0"/>
              </a:rPr>
              <a:t>, MMP-VLF</a:t>
            </a:r>
            <a:r>
              <a:rPr lang="en-US" dirty="0">
                <a:latin typeface="Arial" charset="0"/>
              </a:rPr>
              <a:t>, FRC-175 UHF MILSTAR and GRC-208 UHF LOS.  The ICBM CE met </a:t>
            </a:r>
            <a:r>
              <a:rPr lang="en-US" b="1" dirty="0" smtClean="0">
                <a:latin typeface="Arial" charset="0"/>
              </a:rPr>
              <a:t>3 </a:t>
            </a:r>
            <a:r>
              <a:rPr lang="en-US" b="1" dirty="0">
                <a:latin typeface="Arial" charset="0"/>
              </a:rPr>
              <a:t>of 5 </a:t>
            </a:r>
            <a:r>
              <a:rPr lang="en-US" dirty="0">
                <a:latin typeface="Arial" charset="0"/>
              </a:rPr>
              <a:t>reported maintenance indicators for the </a:t>
            </a:r>
            <a:r>
              <a:rPr lang="en-US" dirty="0" smtClean="0">
                <a:latin typeface="Arial" charset="0"/>
              </a:rPr>
              <a:t>quarterly </a:t>
            </a:r>
            <a:r>
              <a:rPr lang="en-US" b="1" dirty="0" smtClean="0">
                <a:latin typeface="Arial" charset="0"/>
              </a:rPr>
              <a:t>4</a:t>
            </a:r>
            <a:r>
              <a:rPr lang="en-US" b="1" baseline="0" dirty="0" smtClean="0">
                <a:latin typeface="Arial" charset="0"/>
              </a:rPr>
              <a:t> of 5 </a:t>
            </a:r>
            <a:r>
              <a:rPr lang="en-US" baseline="0" dirty="0" smtClean="0">
                <a:latin typeface="Arial" charset="0"/>
              </a:rPr>
              <a:t>for </a:t>
            </a:r>
            <a:r>
              <a:rPr lang="en-US" b="1" baseline="0" dirty="0" smtClean="0">
                <a:latin typeface="Arial" charset="0"/>
              </a:rPr>
              <a:t>FY 19</a:t>
            </a:r>
            <a:r>
              <a:rPr lang="en-US" b="1" dirty="0" smtClean="0">
                <a:latin typeface="Arial" charset="0"/>
              </a:rPr>
              <a:t>’s </a:t>
            </a:r>
            <a:r>
              <a:rPr lang="en-US" b="0" dirty="0" smtClean="0">
                <a:latin typeface="Arial" charset="0"/>
              </a:rPr>
              <a:t>yearly</a:t>
            </a:r>
            <a:r>
              <a:rPr lang="en-US" dirty="0" smtClean="0">
                <a:latin typeface="Arial" charset="0"/>
              </a:rPr>
              <a:t> </a:t>
            </a:r>
            <a:r>
              <a:rPr lang="en-US" dirty="0">
                <a:latin typeface="Arial" charset="0"/>
              </a:rPr>
              <a:t>average.  The MC </a:t>
            </a:r>
            <a:r>
              <a:rPr lang="en-US" dirty="0" smtClean="0">
                <a:latin typeface="Arial" charset="0"/>
              </a:rPr>
              <a:t>average </a:t>
            </a:r>
            <a:r>
              <a:rPr lang="en-US" dirty="0">
                <a:latin typeface="Arial" charset="0"/>
              </a:rPr>
              <a:t>was established by importing 36 months of data into </a:t>
            </a:r>
            <a:r>
              <a:rPr lang="en-US" dirty="0" smtClean="0">
                <a:latin typeface="Arial" charset="0"/>
              </a:rPr>
              <a:t>an</a:t>
            </a:r>
            <a:r>
              <a:rPr lang="en-US" baseline="0" dirty="0" smtClean="0">
                <a:latin typeface="Arial" charset="0"/>
              </a:rPr>
              <a:t> average</a:t>
            </a:r>
            <a:r>
              <a:rPr lang="en-US" dirty="0" smtClean="0">
                <a:latin typeface="Arial" charset="0"/>
              </a:rPr>
              <a:t> </a:t>
            </a:r>
            <a:r>
              <a:rPr lang="en-US" dirty="0">
                <a:latin typeface="Arial" charset="0"/>
              </a:rPr>
              <a:t>development workbook. </a:t>
            </a:r>
            <a:endParaRPr lang="en-US" dirty="0" smtClean="0">
              <a:latin typeface="Arial" charset="0"/>
            </a:endParaRPr>
          </a:p>
          <a:p>
            <a:pPr defTabSz="929481">
              <a:defRPr/>
            </a:pPr>
            <a:endParaRPr lang="en-US" dirty="0" smtClean="0">
              <a:latin typeface="Arial" charset="0"/>
            </a:endParaRPr>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pPr defTabSz="929481">
              <a:defRPr/>
            </a:pPr>
            <a:r>
              <a:rPr lang="en-US" baseline="0" dirty="0" smtClean="0">
                <a:latin typeface="Arial" charset="0"/>
              </a:rPr>
              <a:t> </a:t>
            </a:r>
            <a:endParaRPr lang="en-US" dirty="0">
              <a:latin typeface="Arial" charset="0"/>
            </a:endParaRPr>
          </a:p>
          <a:p>
            <a:pPr defTabSz="929481">
              <a:defRPr/>
            </a:pPr>
            <a:endParaRPr lang="en-US" dirty="0">
              <a:latin typeface="Arial" charset="0"/>
            </a:endParaRPr>
          </a:p>
          <a:p>
            <a:pPr defTabSz="929481">
              <a:defRPr/>
            </a:pPr>
            <a:r>
              <a:rPr lang="en-US" dirty="0">
                <a:latin typeface="Arial" charset="0"/>
              </a:rPr>
              <a:t>For the month of </a:t>
            </a:r>
            <a:r>
              <a:rPr lang="en-US" b="1" dirty="0" smtClean="0">
                <a:latin typeface="Arial" charset="0"/>
              </a:rPr>
              <a:t>September</a:t>
            </a:r>
            <a:r>
              <a:rPr lang="en-US" dirty="0" smtClean="0">
                <a:latin typeface="Arial" charset="0"/>
              </a:rPr>
              <a:t>, </a:t>
            </a:r>
            <a:r>
              <a:rPr lang="en-US" dirty="0">
                <a:latin typeface="Arial" charset="0"/>
              </a:rPr>
              <a:t>the ICBM CE accounted for </a:t>
            </a:r>
            <a:r>
              <a:rPr lang="en-US" b="1" dirty="0" smtClean="0">
                <a:latin typeface="Arial" charset="0"/>
              </a:rPr>
              <a:t>20</a:t>
            </a:r>
            <a:r>
              <a:rPr lang="en-US" dirty="0" smtClean="0">
                <a:latin typeface="Arial" charset="0"/>
              </a:rPr>
              <a:t> </a:t>
            </a:r>
            <a:r>
              <a:rPr lang="en-US" dirty="0">
                <a:latin typeface="Arial" charset="0"/>
              </a:rPr>
              <a:t>events, averaging totals just over </a:t>
            </a:r>
            <a:r>
              <a:rPr lang="en-US" b="1" dirty="0" smtClean="0">
                <a:latin typeface="Arial" charset="0"/>
              </a:rPr>
              <a:t>8,101</a:t>
            </a:r>
            <a:r>
              <a:rPr lang="en-US" dirty="0" smtClean="0">
                <a:latin typeface="Arial" charset="0"/>
              </a:rPr>
              <a:t> </a:t>
            </a:r>
            <a:r>
              <a:rPr lang="en-US" dirty="0">
                <a:latin typeface="Arial" charset="0"/>
              </a:rPr>
              <a:t>out of a possible </a:t>
            </a:r>
            <a:r>
              <a:rPr lang="en-US" b="1" dirty="0" smtClean="0">
                <a:latin typeface="Arial" charset="0"/>
              </a:rPr>
              <a:t>32,400</a:t>
            </a:r>
            <a:r>
              <a:rPr lang="en-US" dirty="0" smtClean="0">
                <a:latin typeface="Arial" charset="0"/>
              </a:rPr>
              <a:t> </a:t>
            </a:r>
            <a:r>
              <a:rPr lang="en-US" dirty="0">
                <a:latin typeface="Arial" charset="0"/>
              </a:rPr>
              <a:t>hours of total (maintenance, supply and deferred) </a:t>
            </a:r>
            <a:r>
              <a:rPr lang="en-US" dirty="0" smtClean="0">
                <a:latin typeface="Arial" charset="0"/>
              </a:rPr>
              <a:t>downtime.  </a:t>
            </a:r>
            <a:endParaRPr lang="en-US" dirty="0">
              <a:latin typeface="Arial" charset="0"/>
            </a:endParaRPr>
          </a:p>
          <a:p>
            <a:pPr defTabSz="929481">
              <a:defRPr/>
            </a:pPr>
            <a:endParaRPr lang="en-US" dirty="0">
              <a:latin typeface="Arial" charset="0"/>
            </a:endParaRPr>
          </a:p>
          <a:p>
            <a:r>
              <a:rPr lang="en-US" b="1" u="sng" dirty="0">
                <a:latin typeface="Arial" charset="0"/>
              </a:rPr>
              <a:t>MC Rate :</a:t>
            </a:r>
            <a:r>
              <a:rPr lang="en-US" dirty="0">
                <a:latin typeface="Arial" charset="0"/>
              </a:rPr>
              <a:t> % that is either Fully Mission </a:t>
            </a:r>
            <a:r>
              <a:rPr lang="en-US" dirty="0" smtClean="0">
                <a:latin typeface="Arial" charset="0"/>
              </a:rPr>
              <a:t>Capable,</a:t>
            </a:r>
            <a:r>
              <a:rPr lang="en-US" baseline="0" dirty="0" smtClean="0">
                <a:latin typeface="Arial" charset="0"/>
              </a:rPr>
              <a:t> Partially Mission Capable,</a:t>
            </a:r>
            <a:r>
              <a:rPr lang="en-US" dirty="0" smtClean="0">
                <a:latin typeface="Arial" charset="0"/>
              </a:rPr>
              <a:t> </a:t>
            </a:r>
            <a:r>
              <a:rPr lang="en-US" dirty="0">
                <a:latin typeface="Arial" charset="0"/>
              </a:rPr>
              <a:t>Non-Mission Capable</a:t>
            </a:r>
          </a:p>
          <a:p>
            <a:r>
              <a:rPr lang="en-US" dirty="0" smtClean="0">
                <a:latin typeface="Arial" charset="0"/>
              </a:rPr>
              <a:t>AVG: </a:t>
            </a:r>
            <a:r>
              <a:rPr lang="en-US" b="1" dirty="0">
                <a:latin typeface="Arial" charset="0"/>
              </a:rPr>
              <a:t>≥97.1%    </a:t>
            </a:r>
            <a:r>
              <a:rPr lang="en-US" dirty="0">
                <a:latin typeface="Arial" charset="0"/>
              </a:rPr>
              <a:t>Achieved: </a:t>
            </a:r>
            <a:r>
              <a:rPr lang="en-US" b="1" dirty="0" smtClean="0">
                <a:latin typeface="Arial" charset="0"/>
              </a:rPr>
              <a:t>97.3% </a:t>
            </a:r>
            <a:r>
              <a:rPr lang="en-US" dirty="0">
                <a:latin typeface="Arial" charset="0"/>
              </a:rPr>
              <a:t>as </a:t>
            </a:r>
            <a:r>
              <a:rPr lang="en-US" dirty="0" smtClean="0">
                <a:latin typeface="Arial" charset="0"/>
              </a:rPr>
              <a:t>a</a:t>
            </a:r>
            <a:r>
              <a:rPr lang="en-US" baseline="0" dirty="0" smtClean="0">
                <a:latin typeface="Arial" charset="0"/>
              </a:rPr>
              <a:t> YTD</a:t>
            </a:r>
            <a:r>
              <a:rPr lang="en-US" dirty="0" smtClean="0">
                <a:latin typeface="Arial" charset="0"/>
              </a:rPr>
              <a:t> </a:t>
            </a:r>
            <a:r>
              <a:rPr lang="en-US" dirty="0">
                <a:latin typeface="Arial" charset="0"/>
              </a:rPr>
              <a:t>average and </a:t>
            </a:r>
            <a:r>
              <a:rPr lang="en-US" b="1" dirty="0" smtClean="0">
                <a:latin typeface="Arial" charset="0"/>
              </a:rPr>
              <a:t>95.2%</a:t>
            </a:r>
            <a:r>
              <a:rPr lang="en-US" dirty="0" smtClean="0">
                <a:latin typeface="Arial" charset="0"/>
              </a:rPr>
              <a:t> QTD </a:t>
            </a:r>
            <a:r>
              <a:rPr lang="en-US" dirty="0">
                <a:latin typeface="Arial" charset="0"/>
              </a:rPr>
              <a:t>average</a:t>
            </a:r>
            <a:endParaRPr lang="en-US" b="1" dirty="0">
              <a:latin typeface="Arial" charset="0"/>
            </a:endParaRPr>
          </a:p>
          <a:p>
            <a:r>
              <a:rPr lang="en-US" dirty="0">
                <a:latin typeface="Arial" charset="0"/>
              </a:rPr>
              <a:t>This rate is driven by the Total Non-Mission Capable for Maintenance (TNMCM) and Total Non-Mission Capable for Supply (TNMCS) rates.</a:t>
            </a:r>
          </a:p>
          <a:p>
            <a:endParaRPr lang="en-US" dirty="0">
              <a:latin typeface="Arial" charset="0"/>
            </a:endParaRPr>
          </a:p>
          <a:p>
            <a:r>
              <a:rPr lang="en-US" b="1" u="sng" dirty="0">
                <a:latin typeface="Arial" charset="0"/>
              </a:rPr>
              <a:t>TM Rate:</a:t>
            </a:r>
            <a:r>
              <a:rPr lang="en-US" dirty="0">
                <a:latin typeface="Arial" charset="0"/>
              </a:rPr>
              <a:t>  </a:t>
            </a:r>
          </a:p>
          <a:p>
            <a:r>
              <a:rPr lang="en-US" dirty="0">
                <a:latin typeface="Arial" charset="0"/>
              </a:rPr>
              <a:t>TM Rate is a percentage of possessed or reported units unable to meet primary assigned missions for Fully Mission Capable for Maintenance/Possession HRS</a:t>
            </a:r>
          </a:p>
          <a:p>
            <a:r>
              <a:rPr lang="en-US" dirty="0" smtClean="0">
                <a:latin typeface="Arial" charset="0"/>
              </a:rPr>
              <a:t>AVG: </a:t>
            </a:r>
            <a:r>
              <a:rPr lang="en-US" b="1" dirty="0">
                <a:latin typeface="Arial" charset="0"/>
              </a:rPr>
              <a:t>≤6.1%    </a:t>
            </a:r>
            <a:r>
              <a:rPr lang="en-US" dirty="0">
                <a:latin typeface="Arial" charset="0"/>
              </a:rPr>
              <a:t>Achieved: </a:t>
            </a:r>
            <a:r>
              <a:rPr lang="en-US" b="1" dirty="0" smtClean="0">
                <a:latin typeface="Arial" charset="0"/>
              </a:rPr>
              <a:t>4.6% </a:t>
            </a:r>
            <a:r>
              <a:rPr lang="en-US" dirty="0">
                <a:latin typeface="Arial" charset="0"/>
              </a:rPr>
              <a:t>as </a:t>
            </a:r>
            <a:r>
              <a:rPr lang="en-US" dirty="0" smtClean="0">
                <a:latin typeface="Arial" charset="0"/>
              </a:rPr>
              <a:t>a</a:t>
            </a:r>
            <a:r>
              <a:rPr lang="en-US" baseline="0" dirty="0" smtClean="0">
                <a:latin typeface="Arial" charset="0"/>
              </a:rPr>
              <a:t> YTD </a:t>
            </a:r>
            <a:r>
              <a:rPr lang="en-US" dirty="0" smtClean="0">
                <a:latin typeface="Arial" charset="0"/>
              </a:rPr>
              <a:t>average </a:t>
            </a:r>
            <a:r>
              <a:rPr lang="en-US" dirty="0">
                <a:latin typeface="Arial" charset="0"/>
              </a:rPr>
              <a:t>and </a:t>
            </a:r>
            <a:r>
              <a:rPr lang="en-US" b="1" dirty="0" smtClean="0">
                <a:latin typeface="Arial" charset="0"/>
              </a:rPr>
              <a:t>5.4%</a:t>
            </a:r>
            <a:r>
              <a:rPr lang="en-US" dirty="0" smtClean="0">
                <a:latin typeface="Arial" charset="0"/>
              </a:rPr>
              <a:t> </a:t>
            </a:r>
            <a:r>
              <a:rPr lang="en-US" dirty="0">
                <a:latin typeface="Arial" charset="0"/>
              </a:rPr>
              <a:t>as a </a:t>
            </a:r>
            <a:r>
              <a:rPr lang="en-US" dirty="0" smtClean="0">
                <a:latin typeface="Arial" charset="0"/>
              </a:rPr>
              <a:t>QTD </a:t>
            </a:r>
            <a:r>
              <a:rPr lang="en-US" dirty="0">
                <a:latin typeface="Arial" charset="0"/>
              </a:rPr>
              <a:t>average.</a:t>
            </a:r>
            <a:endParaRPr lang="en-US" b="1" dirty="0">
              <a:latin typeface="Arial" charset="0"/>
            </a:endParaRPr>
          </a:p>
          <a:p>
            <a:endParaRPr lang="en-US" b="1" u="sng" dirty="0">
              <a:latin typeface="Arial" charset="0"/>
            </a:endParaRPr>
          </a:p>
          <a:p>
            <a:r>
              <a:rPr lang="en-US" b="1" u="sng" dirty="0">
                <a:latin typeface="Arial" charset="0"/>
              </a:rPr>
              <a:t>TS Rate:</a:t>
            </a:r>
          </a:p>
          <a:p>
            <a:r>
              <a:rPr lang="en-US" dirty="0">
                <a:latin typeface="Arial" charset="0"/>
              </a:rPr>
              <a:t>TS Rate is a percentage of possessed or reported units unable to meet primary assigned missions for supply reasons Non-Mission Capable for Supply/Possession HRS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AVG: </a:t>
            </a:r>
            <a:r>
              <a:rPr lang="en-US" b="1" dirty="0">
                <a:latin typeface="Arial" charset="0"/>
              </a:rPr>
              <a:t>≤0.2%    </a:t>
            </a:r>
            <a:r>
              <a:rPr lang="en-US" dirty="0">
                <a:latin typeface="Arial" charset="0"/>
              </a:rPr>
              <a:t>Achieved: </a:t>
            </a:r>
            <a:r>
              <a:rPr lang="en-US" b="1" dirty="0" smtClean="0">
                <a:latin typeface="Arial" charset="0"/>
              </a:rPr>
              <a:t>0.2% </a:t>
            </a:r>
            <a:r>
              <a:rPr lang="en-US" dirty="0">
                <a:latin typeface="Arial" charset="0"/>
              </a:rPr>
              <a:t>as </a:t>
            </a:r>
            <a:r>
              <a:rPr lang="en-US" dirty="0" smtClean="0">
                <a:latin typeface="Arial" charset="0"/>
              </a:rPr>
              <a:t>a</a:t>
            </a:r>
            <a:r>
              <a:rPr lang="en-US" baseline="0" dirty="0" smtClean="0">
                <a:latin typeface="Arial" charset="0"/>
              </a:rPr>
              <a:t> YTD </a:t>
            </a:r>
            <a:r>
              <a:rPr lang="en-US" dirty="0" smtClean="0">
                <a:latin typeface="Arial" charset="0"/>
              </a:rPr>
              <a:t>average</a:t>
            </a:r>
            <a:r>
              <a:rPr lang="en-US" baseline="0" dirty="0" smtClean="0">
                <a:latin typeface="Arial" charset="0"/>
              </a:rPr>
              <a:t> and a </a:t>
            </a:r>
            <a:r>
              <a:rPr lang="en-US" b="1" baseline="0" dirty="0" smtClean="0">
                <a:latin typeface="Arial" charset="0"/>
              </a:rPr>
              <a:t>0.8% </a:t>
            </a:r>
            <a:r>
              <a:rPr lang="en-US" baseline="0" dirty="0" smtClean="0">
                <a:latin typeface="Arial" charset="0"/>
              </a:rPr>
              <a:t>as a QTD average.</a:t>
            </a:r>
            <a:r>
              <a:rPr lang="en-US" dirty="0" smtClean="0">
                <a:latin typeface="Arial"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Arial" charset="0"/>
            </a:endParaRPr>
          </a:p>
          <a:p>
            <a:r>
              <a:rPr lang="en-US" b="1" u="sng" dirty="0">
                <a:latin typeface="Arial" charset="0"/>
              </a:rPr>
              <a:t>Mean Time Between Failures:</a:t>
            </a:r>
            <a:r>
              <a:rPr lang="en-US" dirty="0">
                <a:latin typeface="Arial" charset="0"/>
              </a:rPr>
              <a:t>   Indication in HRS of system performance between malfunction that is Possession HRS/# of EVENTS.</a:t>
            </a:r>
          </a:p>
          <a:p>
            <a:r>
              <a:rPr lang="en-US" dirty="0" smtClean="0">
                <a:latin typeface="Arial" charset="0"/>
              </a:rPr>
              <a:t>AVG: </a:t>
            </a:r>
            <a:r>
              <a:rPr lang="en-US" b="1" dirty="0">
                <a:latin typeface="Arial" charset="0"/>
              </a:rPr>
              <a:t>≥300 HRS    </a:t>
            </a:r>
            <a:r>
              <a:rPr lang="en-US" dirty="0">
                <a:latin typeface="Arial" charset="0"/>
              </a:rPr>
              <a:t>Achieved: </a:t>
            </a:r>
            <a:r>
              <a:rPr lang="en-US" b="1" dirty="0" smtClean="0">
                <a:latin typeface="Arial" charset="0"/>
              </a:rPr>
              <a:t>345 </a:t>
            </a:r>
            <a:r>
              <a:rPr lang="en-US" b="1" dirty="0">
                <a:latin typeface="Arial" charset="0"/>
              </a:rPr>
              <a:t>HRS </a:t>
            </a:r>
            <a:r>
              <a:rPr lang="en-US" dirty="0">
                <a:latin typeface="Arial" charset="0"/>
              </a:rPr>
              <a:t>as a </a:t>
            </a:r>
            <a:r>
              <a:rPr lang="en-US" dirty="0" smtClean="0">
                <a:latin typeface="Arial" charset="0"/>
              </a:rPr>
              <a:t>YTD </a:t>
            </a:r>
            <a:r>
              <a:rPr lang="en-US" dirty="0">
                <a:latin typeface="Arial" charset="0"/>
              </a:rPr>
              <a:t>average and </a:t>
            </a:r>
            <a:r>
              <a:rPr lang="en-US" b="1" dirty="0" smtClean="0">
                <a:latin typeface="Arial" charset="0"/>
              </a:rPr>
              <a:t>276 </a:t>
            </a:r>
            <a:r>
              <a:rPr lang="en-US" b="1" dirty="0">
                <a:latin typeface="Arial" charset="0"/>
              </a:rPr>
              <a:t>HRS </a:t>
            </a:r>
            <a:r>
              <a:rPr lang="en-US" dirty="0">
                <a:latin typeface="Arial" charset="0"/>
              </a:rPr>
              <a:t>as a </a:t>
            </a:r>
            <a:r>
              <a:rPr lang="en-US" dirty="0" smtClean="0">
                <a:latin typeface="Arial" charset="0"/>
              </a:rPr>
              <a:t>QTD </a:t>
            </a:r>
            <a:r>
              <a:rPr lang="en-US" dirty="0">
                <a:latin typeface="Arial" charset="0"/>
              </a:rPr>
              <a:t>average</a:t>
            </a:r>
            <a:r>
              <a:rPr lang="en-US" dirty="0" smtClean="0">
                <a:latin typeface="Arial" charset="0"/>
              </a:rPr>
              <a:t>. The</a:t>
            </a:r>
            <a:r>
              <a:rPr lang="en-US" baseline="0" dirty="0" smtClean="0">
                <a:latin typeface="Arial" charset="0"/>
              </a:rPr>
              <a:t> reasoning behind the below average stat is addressed in the hyperlinked issue slide.</a:t>
            </a:r>
            <a:endParaRPr lang="en-US" dirty="0">
              <a:latin typeface="Arial" charset="0"/>
            </a:endParaRPr>
          </a:p>
          <a:p>
            <a:endParaRPr lang="en-US" dirty="0">
              <a:latin typeface="Arial" charset="0"/>
            </a:endParaRPr>
          </a:p>
          <a:p>
            <a:pPr defTabSz="929481">
              <a:defRPr/>
            </a:pPr>
            <a:r>
              <a:rPr lang="en-US" b="1" u="sng" dirty="0">
                <a:latin typeface="Arial" charset="0"/>
              </a:rPr>
              <a:t>Mean Down Time:</a:t>
            </a:r>
            <a:r>
              <a:rPr lang="en-US" dirty="0">
                <a:latin typeface="Arial" charset="0"/>
              </a:rPr>
              <a:t>  Average # of HRS to restore functionality, that is Non-Mission Capable for Maintenance/# of EVENTS.</a:t>
            </a:r>
          </a:p>
          <a:p>
            <a:r>
              <a:rPr lang="en-US" dirty="0" smtClean="0">
                <a:latin typeface="Arial" charset="0"/>
              </a:rPr>
              <a:t>AVG: </a:t>
            </a:r>
            <a:r>
              <a:rPr lang="en-US" b="1" dirty="0">
                <a:latin typeface="Arial" charset="0"/>
              </a:rPr>
              <a:t>≤205 HRS    </a:t>
            </a:r>
            <a:r>
              <a:rPr lang="en-US" dirty="0">
                <a:latin typeface="Arial" charset="0"/>
              </a:rPr>
              <a:t>Achieved: </a:t>
            </a:r>
            <a:r>
              <a:rPr lang="en-US" b="1" dirty="0" smtClean="0">
                <a:latin typeface="Arial" charset="0"/>
              </a:rPr>
              <a:t>241 </a:t>
            </a:r>
            <a:r>
              <a:rPr lang="en-US" b="1" dirty="0">
                <a:latin typeface="Arial" charset="0"/>
              </a:rPr>
              <a:t>HRS </a:t>
            </a:r>
            <a:r>
              <a:rPr lang="en-US" dirty="0">
                <a:latin typeface="Arial" charset="0"/>
              </a:rPr>
              <a:t>as a </a:t>
            </a:r>
            <a:r>
              <a:rPr lang="en-US" dirty="0" smtClean="0">
                <a:latin typeface="Arial" charset="0"/>
              </a:rPr>
              <a:t>YTD </a:t>
            </a:r>
            <a:r>
              <a:rPr lang="en-US" dirty="0">
                <a:latin typeface="Arial" charset="0"/>
              </a:rPr>
              <a:t>average and </a:t>
            </a:r>
            <a:r>
              <a:rPr lang="en-US" b="1" dirty="0" smtClean="0">
                <a:latin typeface="Arial" charset="0"/>
              </a:rPr>
              <a:t>334 </a:t>
            </a:r>
            <a:r>
              <a:rPr lang="en-US" b="1" dirty="0">
                <a:latin typeface="Arial" charset="0"/>
              </a:rPr>
              <a:t>HRS </a:t>
            </a:r>
            <a:r>
              <a:rPr lang="en-US" dirty="0">
                <a:latin typeface="Arial" charset="0"/>
              </a:rPr>
              <a:t>as </a:t>
            </a:r>
            <a:r>
              <a:rPr lang="en-US" dirty="0" smtClean="0">
                <a:latin typeface="Arial" charset="0"/>
              </a:rPr>
              <a:t>a</a:t>
            </a:r>
            <a:r>
              <a:rPr lang="en-US" baseline="0" dirty="0" smtClean="0">
                <a:latin typeface="Arial" charset="0"/>
              </a:rPr>
              <a:t> QTD</a:t>
            </a:r>
            <a:r>
              <a:rPr lang="en-US" dirty="0" smtClean="0">
                <a:latin typeface="Arial" charset="0"/>
              </a:rPr>
              <a:t> </a:t>
            </a:r>
            <a:r>
              <a:rPr lang="en-US" dirty="0">
                <a:latin typeface="Arial" charset="0"/>
              </a:rPr>
              <a:t>average</a:t>
            </a:r>
            <a:r>
              <a:rPr lang="en-US" dirty="0" smtClean="0">
                <a:latin typeface="Arial" charset="0"/>
              </a:rPr>
              <a:t>.  The</a:t>
            </a:r>
            <a:r>
              <a:rPr lang="en-US" baseline="0" dirty="0" smtClean="0">
                <a:latin typeface="Arial" charset="0"/>
              </a:rPr>
              <a:t> reasoning behind the below average stat is addressed in the hyperlinked issue slide.</a:t>
            </a:r>
            <a:endParaRPr lang="en-US" dirty="0" smtClean="0">
              <a:latin typeface="Arial" charset="0"/>
            </a:endParaRPr>
          </a:p>
          <a:p>
            <a:endParaRPr lang="en-US" dirty="0" smtClean="0">
              <a:latin typeface="Arial" charset="0"/>
            </a:endParaRPr>
          </a:p>
          <a:p>
            <a:endParaRPr lang="en-US" dirty="0">
              <a:latin typeface="Arial" charset="0"/>
            </a:endParaRPr>
          </a:p>
          <a:p>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8</a:t>
            </a:fld>
            <a:endParaRPr lang="en-US">
              <a:solidFill>
                <a:prstClr val="black"/>
              </a:solidFill>
              <a:latin typeface="Calibri" panose="020F0502020204030204"/>
            </a:endParaRPr>
          </a:p>
        </p:txBody>
      </p:sp>
    </p:spTree>
    <p:extLst>
      <p:ext uri="{BB962C8B-B14F-4D97-AF65-F5344CB8AC3E}">
        <p14:creationId xmlns:p14="http://schemas.microsoft.com/office/powerpoint/2010/main" val="110815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FIXED SUPPORT CE NC3 Availability Chart</a:t>
            </a:r>
            <a:endParaRPr lang="en-US" dirty="0">
              <a:solidFill>
                <a:prstClr val="black"/>
              </a:solidFill>
            </a:endParaRP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r>
              <a:rPr lang="en-US" b="1" u="sng" dirty="0"/>
              <a:t>Scoreboard Indicators</a:t>
            </a:r>
            <a:r>
              <a:rPr lang="en-US" b="1" dirty="0"/>
              <a:t>:  </a:t>
            </a:r>
            <a:endParaRPr lang="en-US" dirty="0"/>
          </a:p>
          <a:p>
            <a:r>
              <a:rPr lang="en-US" dirty="0"/>
              <a:t>The combined </a:t>
            </a:r>
            <a:r>
              <a:rPr lang="en-US" b="1" dirty="0"/>
              <a:t>Fixed Support </a:t>
            </a:r>
            <a:r>
              <a:rPr lang="en-US" dirty="0"/>
              <a:t>Mission Capability rate takes into account the </a:t>
            </a:r>
            <a:r>
              <a:rPr lang="en-US" b="1" dirty="0"/>
              <a:t>GRC-221 AACE and FSC-125 SCAMP </a:t>
            </a:r>
            <a:r>
              <a:rPr lang="en-US" dirty="0"/>
              <a:t>individual systems.</a:t>
            </a:r>
          </a:p>
          <a:p>
            <a:r>
              <a:rPr lang="en-US" dirty="0"/>
              <a:t> </a:t>
            </a:r>
          </a:p>
          <a:p>
            <a:r>
              <a:rPr lang="en-US" dirty="0"/>
              <a:t>The </a:t>
            </a:r>
            <a:r>
              <a:rPr lang="en-US" b="1" dirty="0"/>
              <a:t>Fixed Support </a:t>
            </a:r>
            <a:r>
              <a:rPr lang="en-US" dirty="0"/>
              <a:t>Configuration Element met </a:t>
            </a:r>
            <a:r>
              <a:rPr lang="en-US" b="1" dirty="0"/>
              <a:t>5 of 5 </a:t>
            </a:r>
            <a:r>
              <a:rPr lang="en-US" dirty="0"/>
              <a:t>reported maintenance </a:t>
            </a:r>
            <a:r>
              <a:rPr lang="en-US" dirty="0" smtClean="0"/>
              <a:t>indicators for</a:t>
            </a:r>
            <a:r>
              <a:rPr lang="en-US" baseline="0" dirty="0" smtClean="0"/>
              <a:t> the Year To Date and Quarter To Date average</a:t>
            </a:r>
            <a:r>
              <a:rPr lang="en-US" dirty="0" smtClean="0"/>
              <a:t>. </a:t>
            </a:r>
            <a:r>
              <a:rPr lang="en-US" dirty="0"/>
              <a:t>All standards were established by importing 36 months of data into a standards development workbook.  First up is the Mission Capability (MC) rate</a:t>
            </a:r>
            <a:r>
              <a:rPr lang="en-US" dirty="0" smtClean="0"/>
              <a:t>.</a:t>
            </a:r>
          </a:p>
          <a:p>
            <a:endParaRPr lang="en-US" dirty="0" smtClean="0"/>
          </a:p>
          <a:p>
            <a:pPr defTabSz="929481">
              <a:defRPr/>
            </a:pPr>
            <a:r>
              <a:rPr lang="en-US" dirty="0" smtClean="0">
                <a:latin typeface="Arial" charset="0"/>
              </a:rPr>
              <a:t>The monthly</a:t>
            </a:r>
            <a:r>
              <a:rPr lang="en-US" baseline="0" dirty="0" smtClean="0">
                <a:latin typeface="Arial" charset="0"/>
              </a:rPr>
              <a:t> and</a:t>
            </a:r>
            <a:r>
              <a:rPr lang="en-US" dirty="0" smtClean="0">
                <a:latin typeface="Arial" charset="0"/>
              </a:rPr>
              <a:t> quarterly</a:t>
            </a:r>
            <a:r>
              <a:rPr lang="en-US" baseline="0" dirty="0" smtClean="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smtClean="0">
                <a:latin typeface="Arial" charset="0"/>
              </a:rPr>
              <a:t>Green - At or less than 3% variance from the average</a:t>
            </a:r>
          </a:p>
          <a:p>
            <a:pPr defTabSz="929481">
              <a:defRPr/>
            </a:pPr>
            <a:r>
              <a:rPr lang="en-US" baseline="0" dirty="0" smtClean="0">
                <a:latin typeface="Arial" charset="0"/>
              </a:rPr>
              <a:t>Yellow - Between 3-5% variance from the average</a:t>
            </a:r>
          </a:p>
          <a:p>
            <a:pPr defTabSz="929481">
              <a:defRPr/>
            </a:pPr>
            <a:r>
              <a:rPr lang="en-US" baseline="0" dirty="0" smtClean="0">
                <a:latin typeface="Arial" charset="0"/>
              </a:rPr>
              <a:t>Red - Greater than 5% variance from the average</a:t>
            </a:r>
          </a:p>
          <a:p>
            <a:pPr defTabSz="929481">
              <a:defRPr/>
            </a:pPr>
            <a:endParaRPr lang="en-US" baseline="0" dirty="0" smtClean="0">
              <a:latin typeface="Arial" charset="0"/>
            </a:endParaRPr>
          </a:p>
          <a:p>
            <a:pPr defTabSz="929481">
              <a:defRPr/>
            </a:pPr>
            <a:r>
              <a:rPr lang="en-US" baseline="0" dirty="0" smtClean="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r>
              <a:rPr lang="en-US" dirty="0"/>
              <a:t>STD: </a:t>
            </a:r>
            <a:r>
              <a:rPr lang="en-US" b="1" dirty="0"/>
              <a:t>≥ 86.80%   </a:t>
            </a:r>
            <a:r>
              <a:rPr lang="en-US" dirty="0"/>
              <a:t>Achieved: </a:t>
            </a:r>
            <a:r>
              <a:rPr lang="en-US" b="1" dirty="0" smtClean="0"/>
              <a:t>94.44% </a:t>
            </a:r>
            <a:r>
              <a:rPr lang="en-US" dirty="0"/>
              <a:t>as an YTD average and a </a:t>
            </a:r>
            <a:r>
              <a:rPr lang="en-US" b="1" dirty="0" smtClean="0"/>
              <a:t>95.50% </a:t>
            </a:r>
            <a:r>
              <a:rPr lang="en-US" dirty="0"/>
              <a:t>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Non-Mission Capable for Maintenance (NMCM)+ Non-Mission Capable for Both (NMCB) divided by Possession Hours (POSS HRS).</a:t>
            </a:r>
          </a:p>
          <a:p>
            <a:r>
              <a:rPr lang="en-US" dirty="0"/>
              <a:t>STD: </a:t>
            </a:r>
            <a:r>
              <a:rPr lang="en-US" b="1" dirty="0"/>
              <a:t>≤ 8.2%  </a:t>
            </a:r>
            <a:r>
              <a:rPr lang="en-US" dirty="0"/>
              <a:t>Achieved: </a:t>
            </a:r>
            <a:r>
              <a:rPr lang="en-US" b="1" dirty="0" smtClean="0"/>
              <a:t>5.36% </a:t>
            </a:r>
            <a:r>
              <a:rPr lang="en-US" dirty="0"/>
              <a:t>as an YTD average and a </a:t>
            </a:r>
            <a:r>
              <a:rPr lang="en-US" b="1" dirty="0" smtClean="0"/>
              <a:t>5.66% </a:t>
            </a:r>
            <a:r>
              <a:rPr lang="en-US" dirty="0"/>
              <a:t>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r>
              <a:rPr lang="en-US" dirty="0"/>
              <a:t>STD: </a:t>
            </a:r>
            <a:r>
              <a:rPr lang="en-US" b="1" dirty="0"/>
              <a:t>≤ 22.0%   </a:t>
            </a:r>
            <a:r>
              <a:rPr lang="en-US" dirty="0"/>
              <a:t>Achieved: </a:t>
            </a:r>
            <a:r>
              <a:rPr lang="en-US" b="1" dirty="0" smtClean="0"/>
              <a:t>5.77% </a:t>
            </a:r>
            <a:r>
              <a:rPr lang="en-US" dirty="0"/>
              <a:t>as an YTD average and a </a:t>
            </a:r>
            <a:r>
              <a:rPr lang="en-US" b="1" dirty="0" smtClean="0"/>
              <a:t>3.33% </a:t>
            </a:r>
            <a:r>
              <a:rPr lang="en-US" dirty="0"/>
              <a:t>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r>
              <a:rPr lang="en-US" dirty="0"/>
              <a:t>STD: </a:t>
            </a:r>
            <a:r>
              <a:rPr lang="en-US" b="1" dirty="0"/>
              <a:t>≥ 478 HRS</a:t>
            </a:r>
            <a:r>
              <a:rPr lang="en-US" dirty="0"/>
              <a:t>  Achieved: </a:t>
            </a:r>
            <a:r>
              <a:rPr lang="en-US" b="1" dirty="0" smtClean="0"/>
              <a:t>594 </a:t>
            </a:r>
            <a:r>
              <a:rPr lang="en-US" b="1" dirty="0"/>
              <a:t>HRS</a:t>
            </a:r>
            <a:r>
              <a:rPr lang="en-US" dirty="0"/>
              <a:t> as an YTD average and </a:t>
            </a:r>
            <a:r>
              <a:rPr lang="en-US" b="1" dirty="0" smtClean="0"/>
              <a:t>580 </a:t>
            </a:r>
            <a:r>
              <a:rPr lang="en-US" b="1" dirty="0"/>
              <a:t>HRS </a:t>
            </a:r>
            <a:r>
              <a:rPr lang="en-US" dirty="0"/>
              <a:t>as a QTD average.</a:t>
            </a:r>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r>
              <a:rPr lang="en-US" dirty="0"/>
              <a:t>STD: </a:t>
            </a:r>
            <a:r>
              <a:rPr lang="en-US" b="1" dirty="0"/>
              <a:t>≤ 372 HRS</a:t>
            </a:r>
            <a:r>
              <a:rPr lang="en-US" dirty="0"/>
              <a:t>   Achieved: </a:t>
            </a:r>
            <a:r>
              <a:rPr lang="en-US" b="1" dirty="0" smtClean="0"/>
              <a:t>238 </a:t>
            </a:r>
            <a:r>
              <a:rPr lang="en-US" b="1" dirty="0"/>
              <a:t>HRS</a:t>
            </a:r>
            <a:r>
              <a:rPr lang="en-US" dirty="0"/>
              <a:t> as an YTD average and </a:t>
            </a:r>
            <a:r>
              <a:rPr lang="en-US" b="1" dirty="0" smtClean="0"/>
              <a:t>166</a:t>
            </a:r>
            <a:r>
              <a:rPr lang="en-US" b="1" baseline="0" dirty="0" smtClean="0"/>
              <a:t> </a:t>
            </a:r>
            <a:r>
              <a:rPr lang="en-US" b="1" dirty="0" smtClean="0"/>
              <a:t>HRS </a:t>
            </a:r>
            <a:r>
              <a:rPr lang="en-US" dirty="0"/>
              <a:t>as a QTD average</a:t>
            </a:r>
            <a:r>
              <a:rPr lang="en-US" dirty="0" smtClean="0"/>
              <a:t>.  The last month of the quarter was RED with 409 HRS</a:t>
            </a: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095695-8332-4212-A11F-12DBFE9ECF11}" type="slidenum">
              <a:rPr lang="en-US" smtClean="0"/>
              <a:t>9</a:t>
            </a:fld>
            <a:endParaRPr lang="en-US"/>
          </a:p>
        </p:txBody>
      </p:sp>
    </p:spTree>
    <p:extLst>
      <p:ext uri="{BB962C8B-B14F-4D97-AF65-F5344CB8AC3E}">
        <p14:creationId xmlns:p14="http://schemas.microsoft.com/office/powerpoint/2010/main" val="891336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3700" y="76200"/>
            <a:ext cx="6083762" cy="1143000"/>
          </a:xfrm>
        </p:spPr>
        <p:txBody>
          <a:bodyPr/>
          <a:lstStyle>
            <a:lvl1pPr algn="ctr">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417E6AB8-79E7-49F5-9855-3CFE8872B5B3}" type="datetimeFigureOut">
              <a:rPr lang="en-US" smtClean="0"/>
              <a:t>10/25/2019</a:t>
            </a:fld>
            <a:endParaRPr lang="en-US"/>
          </a:p>
        </p:txBody>
      </p:sp>
      <p:sp>
        <p:nvSpPr>
          <p:cNvPr id="6" name="Slide Number Placeholder 5"/>
          <p:cNvSpPr>
            <a:spLocks noGrp="1"/>
          </p:cNvSpPr>
          <p:nvPr>
            <p:ph type="sldNum" sz="quarter" idx="12"/>
          </p:nvPr>
        </p:nvSpPr>
        <p:spPr/>
        <p:txBody>
          <a:bodyPr/>
          <a:lstStyle/>
          <a:p>
            <a:fld id="{0B8F6B99-9189-45A5-8D36-645CEF8EF2DB}"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300" y="208984"/>
            <a:ext cx="990657" cy="978196"/>
          </a:xfrm>
          <a:prstGeom prst="rect">
            <a:avLst/>
          </a:prstGeom>
        </p:spPr>
      </p:pic>
      <p:pic>
        <p:nvPicPr>
          <p:cNvPr id="9" name="Picture 2" descr="C:\Users\Robert.Thorne\Desktop\3_D AFGSC shield_ no background.gif"/>
          <p:cNvPicPr>
            <a:picLocks noChangeAspect="1" noChangeArrowheads="1"/>
          </p:cNvPicPr>
          <p:nvPr userDrawn="1"/>
        </p:nvPicPr>
        <p:blipFill>
          <a:blip r:embed="rId3" cstate="print"/>
          <a:srcRect/>
          <a:stretch>
            <a:fillRect/>
          </a:stretch>
        </p:blipFill>
        <p:spPr bwMode="auto">
          <a:xfrm>
            <a:off x="185259" y="144944"/>
            <a:ext cx="1010331" cy="1042236"/>
          </a:xfrm>
          <a:prstGeom prst="rect">
            <a:avLst/>
          </a:prstGeom>
          <a:noFill/>
          <a:ln w="9525">
            <a:noFill/>
            <a:miter lim="800000"/>
            <a:headEnd/>
            <a:tailEnd/>
          </a:ln>
        </p:spPr>
      </p:pic>
    </p:spTree>
    <p:extLst>
      <p:ext uri="{BB962C8B-B14F-4D97-AF65-F5344CB8AC3E}">
        <p14:creationId xmlns:p14="http://schemas.microsoft.com/office/powerpoint/2010/main" val="2340230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3063" y="1325880"/>
            <a:ext cx="8397875" cy="4998720"/>
          </a:xfrm>
        </p:spPr>
        <p:txBody>
          <a:bodyPr/>
          <a:lstStyle>
            <a:lvl1pPr marL="342900" indent="-342900">
              <a:spcBef>
                <a:spcPts val="1000"/>
              </a:spcBef>
              <a:defRPr/>
            </a:lvl1pPr>
            <a:lvl2pPr marL="685800" indent="-342900">
              <a:spcBef>
                <a:spcPts val="480"/>
              </a:spcBef>
              <a:defRPr sz="1900"/>
            </a:lvl2pPr>
            <a:lvl3pPr marL="1028700" indent="-342900">
              <a:spcBef>
                <a:spcPts val="450"/>
              </a:spcBef>
              <a:defRPr sz="1800"/>
            </a:lvl3pPr>
            <a:lvl4pPr marL="1371600" indent="-342900" algn="l" rtl="0" eaLnBrk="1" fontAlgn="base" hangingPunct="1">
              <a:spcBef>
                <a:spcPts val="430"/>
              </a:spcBef>
              <a:spcAft>
                <a:spcPct val="0"/>
              </a:spcAft>
              <a:buClr>
                <a:srgbClr val="0C2D83"/>
              </a:buClr>
              <a:buSzPct val="80000"/>
              <a:buFont typeface="Wingdings" pitchFamily="2" charset="2"/>
              <a:buChar char="n"/>
              <a:defRPr lang="en-US" sz="1700" b="1" dirty="0" smtClean="0">
                <a:solidFill>
                  <a:schemeClr val="tx1"/>
                </a:solidFill>
                <a:latin typeface="+mn-lt"/>
              </a:defRPr>
            </a:lvl4pPr>
            <a:lvl5pPr marL="1714500" indent="-342900" algn="l" rtl="0" eaLnBrk="1" fontAlgn="base" hangingPunct="1">
              <a:spcBef>
                <a:spcPts val="400"/>
              </a:spcBef>
              <a:spcAft>
                <a:spcPct val="0"/>
              </a:spcAft>
              <a:buClr>
                <a:srgbClr val="0C2D83"/>
              </a:buClr>
              <a:buSzPct val="80000"/>
              <a:buFont typeface="Wingdings" pitchFamily="2" charset="2"/>
              <a:buChar char="n"/>
              <a:defRPr lang="en-US" sz="1600" b="1" dirty="0" smtClean="0">
                <a:solidFill>
                  <a:schemeClr val="tx1"/>
                </a:solidFill>
                <a:latin typeface="+mn-lt"/>
              </a:defRPr>
            </a:lvl5pPr>
            <a:lvl6pPr marL="685800" indent="-228600">
              <a:defRPr b="1"/>
            </a:lvl6pPr>
          </a:lstStyle>
          <a:p>
            <a:pPr lvl="0"/>
            <a:r>
              <a:rPr lang="en-US" dirty="0" smtClean="0"/>
              <a:t>Do not change font size indentation or spacing</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Slide Number Placeholder 2"/>
          <p:cNvSpPr>
            <a:spLocks noGrp="1"/>
          </p:cNvSpPr>
          <p:nvPr>
            <p:ph type="sldNum" sz="quarter" idx="11"/>
          </p:nvPr>
        </p:nvSpPr>
        <p:spPr>
          <a:xfrm>
            <a:off x="8823960" y="6581001"/>
            <a:ext cx="320040" cy="276999"/>
          </a:xfrm>
          <a:prstGeom prst="rect">
            <a:avLst/>
          </a:prstGeom>
        </p:spPr>
        <p:txBody>
          <a:bodyPr wrap="square" lIns="45720" rIns="45720" anchor="b">
            <a:spAutoFit/>
          </a:bodyPr>
          <a:lstStyle>
            <a:lvl1pPr algn="r">
              <a:defRPr sz="1200">
                <a:solidFill>
                  <a:schemeClr val="bg1">
                    <a:lumMod val="65000"/>
                  </a:schemeClr>
                </a:solidFill>
              </a:defRPr>
            </a:lvl1pPr>
          </a:lstStyle>
          <a:p>
            <a:fld id="{4C271F6E-B663-47E9-A91A-64DF1B1A4211}" type="slidenum">
              <a:rPr lang="en-US" smtClean="0">
                <a:solidFill>
                  <a:srgbClr val="FFFFFF">
                    <a:lumMod val="65000"/>
                  </a:srgbClr>
                </a:solidFill>
              </a:rPr>
              <a:pPr/>
              <a:t>‹#›</a:t>
            </a:fld>
            <a:endParaRPr lang="en-US">
              <a:solidFill>
                <a:srgbClr val="FFFFFF">
                  <a:lumMod val="65000"/>
                </a:srgbClr>
              </a:solidFill>
            </a:endParaRPr>
          </a:p>
        </p:txBody>
      </p:sp>
      <p:sp>
        <p:nvSpPr>
          <p:cNvPr id="11" name="Rectangle 1030"/>
          <p:cNvSpPr>
            <a:spLocks noGrp="1" noChangeArrowheads="1"/>
          </p:cNvSpPr>
          <p:nvPr>
            <p:ph type="title"/>
          </p:nvPr>
        </p:nvSpPr>
        <p:spPr bwMode="auto">
          <a:xfrm>
            <a:off x="1172438" y="76200"/>
            <a:ext cx="7590562" cy="11260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smtClean="0"/>
            </a:lvl1pPr>
          </a:lstStyle>
          <a:p>
            <a:pPr lvl="0"/>
            <a:r>
              <a:rPr lang="en-US" smtClean="0"/>
              <a:t>Click to edit Master title style</a:t>
            </a:r>
            <a:endParaRPr lang="en-US" dirty="0" smtClean="0"/>
          </a:p>
        </p:txBody>
      </p:sp>
      <p:sp>
        <p:nvSpPr>
          <p:cNvPr id="12" name="Text Placeholder 3"/>
          <p:cNvSpPr>
            <a:spLocks noGrp="1"/>
          </p:cNvSpPr>
          <p:nvPr>
            <p:ph type="body" sz="quarter" idx="12" hasCustomPrompt="1"/>
          </p:nvPr>
        </p:nvSpPr>
        <p:spPr>
          <a:xfrm>
            <a:off x="6731481" y="0"/>
            <a:ext cx="2412519" cy="215444"/>
          </a:xfrm>
        </p:spPr>
        <p:txBody>
          <a:bodyPr wrap="none" lIns="0" tIns="0" rIns="0" bIns="0">
            <a:spAutoFit/>
          </a:bodyPr>
          <a:lstStyle>
            <a:lvl1pPr marL="0" indent="0" algn="r">
              <a:buNone/>
              <a:defRPr sz="1400" cap="all" baseline="0">
                <a:solidFill>
                  <a:schemeClr val="accent1">
                    <a:lumMod val="50000"/>
                  </a:schemeClr>
                </a:solidFill>
              </a:defRPr>
            </a:lvl1pPr>
          </a:lstStyle>
          <a:p>
            <a:pPr lvl="0"/>
            <a:r>
              <a:rPr lang="en-US" dirty="0" smtClean="0"/>
              <a:t>Classification marking</a:t>
            </a:r>
            <a:endParaRPr lang="en-US" dirty="0"/>
          </a:p>
        </p:txBody>
      </p:sp>
      <p:sp>
        <p:nvSpPr>
          <p:cNvPr id="8" name="Text Placeholder 3"/>
          <p:cNvSpPr>
            <a:spLocks noGrp="1"/>
          </p:cNvSpPr>
          <p:nvPr>
            <p:ph type="body" sz="quarter" idx="13" hasCustomPrompt="1"/>
          </p:nvPr>
        </p:nvSpPr>
        <p:spPr>
          <a:xfrm>
            <a:off x="0" y="6642556"/>
            <a:ext cx="2412519" cy="215444"/>
          </a:xfrm>
        </p:spPr>
        <p:txBody>
          <a:bodyPr wrap="none" lIns="0" tIns="0" rIns="0" bIns="0" anchor="b">
            <a:spAutoFit/>
          </a:bodyPr>
          <a:lstStyle>
            <a:lvl1pPr marL="0" indent="0" algn="l">
              <a:buNone/>
              <a:defRPr sz="1400" cap="all" baseline="0">
                <a:solidFill>
                  <a:schemeClr val="accent1">
                    <a:lumMod val="50000"/>
                  </a:schemeClr>
                </a:solidFill>
              </a:defRPr>
            </a:lvl1pPr>
          </a:lstStyle>
          <a:p>
            <a:pPr lvl="0"/>
            <a:r>
              <a:rPr lang="en-US" dirty="0" smtClean="0"/>
              <a:t>Classification marking</a:t>
            </a:r>
            <a:endParaRPr lang="en-US" dirty="0"/>
          </a:p>
        </p:txBody>
      </p:sp>
    </p:spTree>
    <p:extLst>
      <p:ext uri="{BB962C8B-B14F-4D97-AF65-F5344CB8AC3E}">
        <p14:creationId xmlns:p14="http://schemas.microsoft.com/office/powerpoint/2010/main" val="33047327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5" name="Line 5"/>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6" name="Text Box 14"/>
          <p:cNvSpPr txBox="1">
            <a:spLocks noChangeArrowheads="1"/>
          </p:cNvSpPr>
          <p:nvPr/>
        </p:nvSpPr>
        <p:spPr bwMode="auto">
          <a:xfrm>
            <a:off x="2992339" y="500067"/>
            <a:ext cx="3108544" cy="507831"/>
          </a:xfrm>
          <a:prstGeom prst="rect">
            <a:avLst/>
          </a:prstGeom>
          <a:noFill/>
          <a:ln w="9525">
            <a:noFill/>
            <a:miter lim="800000"/>
            <a:headEnd/>
            <a:tailEnd/>
          </a:ln>
          <a:effectLst/>
        </p:spPr>
        <p:txBody>
          <a:bodyPr wrap="none">
            <a:spAutoFit/>
          </a:bodyPr>
          <a:lstStyle/>
          <a:p>
            <a:pPr algn="ctr" eaLnBrk="0" hangingPunct="0">
              <a:defRPr/>
            </a:pPr>
            <a:r>
              <a:rPr lang="en-US" sz="2700" b="1" i="1" dirty="0" smtClean="0">
                <a:cs typeface="+mn-cs"/>
              </a:rPr>
              <a:t>USAF NC3 Center</a:t>
            </a:r>
            <a:endParaRPr lang="en-US" sz="2700" b="1" i="1" dirty="0">
              <a:cs typeface="+mn-cs"/>
            </a:endParaRPr>
          </a:p>
        </p:txBody>
      </p:sp>
      <p:sp>
        <p:nvSpPr>
          <p:cNvPr id="50191" name="Rectangle 15"/>
          <p:cNvSpPr>
            <a:spLocks noGrp="1" noChangeArrowheads="1"/>
          </p:cNvSpPr>
          <p:nvPr>
            <p:ph type="ctrTitle"/>
          </p:nvPr>
        </p:nvSpPr>
        <p:spPr>
          <a:xfrm>
            <a:off x="276227" y="1962150"/>
            <a:ext cx="8486775" cy="1600200"/>
          </a:xfrm>
        </p:spPr>
        <p:txBody>
          <a:bodyPr/>
          <a:lstStyle>
            <a:lvl1pPr>
              <a:defRPr sz="3300" i="0"/>
            </a:lvl1pPr>
          </a:lstStyle>
          <a:p>
            <a:r>
              <a:rPr lang="en-US" dirty="0"/>
              <a:t>Click to edit Master title style</a:t>
            </a:r>
          </a:p>
        </p:txBody>
      </p:sp>
      <p:sp>
        <p:nvSpPr>
          <p:cNvPr id="8" name="Rectangle 6"/>
          <p:cNvSpPr>
            <a:spLocks noGrp="1" noChangeArrowheads="1"/>
          </p:cNvSpPr>
          <p:nvPr>
            <p:ph type="dt" sz="half" idx="10"/>
          </p:nvPr>
        </p:nvSpPr>
        <p:spPr>
          <a:xfrm>
            <a:off x="0" y="6524625"/>
            <a:ext cx="1219200" cy="304800"/>
          </a:xfrm>
          <a:prstGeom prst="rect">
            <a:avLst/>
          </a:prstGeom>
        </p:spPr>
        <p:txBody>
          <a:bodyPr/>
          <a:lstStyle>
            <a:lvl1pPr algn="ctr" eaLnBrk="0" hangingPunct="0">
              <a:defRPr>
                <a:cs typeface="+mn-cs"/>
              </a:defRPr>
            </a:lvl1pPr>
          </a:lstStyle>
          <a:p>
            <a:pPr>
              <a:defRPr/>
            </a:pPr>
            <a:r>
              <a:rPr lang="en-US"/>
              <a:t>As of: </a:t>
            </a:r>
          </a:p>
        </p:txBody>
      </p:sp>
      <p:sp>
        <p:nvSpPr>
          <p:cNvPr id="9" name="Rectangle 7"/>
          <p:cNvSpPr>
            <a:spLocks noGrp="1" noChangeArrowheads="1"/>
          </p:cNvSpPr>
          <p:nvPr>
            <p:ph type="sldNum" sz="quarter" idx="11"/>
          </p:nvPr>
        </p:nvSpPr>
        <p:spPr/>
        <p:txBody>
          <a:bodyPr/>
          <a:lstStyle>
            <a:lvl1pPr>
              <a:defRPr/>
            </a:lvl1pPr>
          </a:lstStyle>
          <a:p>
            <a:pPr>
              <a:defRPr/>
            </a:pPr>
            <a:fld id="{E1D78F1E-91AE-4E19-9747-694F7AB9FBC3}"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2235112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pPr>
              <a:defRPr/>
            </a:pPr>
            <a:fld id="{420C1EC0-2BC0-4D14-BC6F-1841D55BB1C4}" type="slidenum">
              <a:rPr lang="en-US">
                <a:solidFill>
                  <a:srgbClr val="FFFFFF">
                    <a:lumMod val="50000"/>
                  </a:srgbClr>
                </a:solidFill>
              </a:rPr>
              <a:pPr>
                <a:defRPr/>
              </a:pPr>
              <a:t>‹#›</a:t>
            </a:fld>
            <a:endParaRPr lang="en-US" dirty="0">
              <a:solidFill>
                <a:srgbClr val="808080"/>
              </a:solidFill>
            </a:endParaRPr>
          </a:p>
        </p:txBody>
      </p:sp>
    </p:spTree>
    <p:extLst>
      <p:ext uri="{BB962C8B-B14F-4D97-AF65-F5344CB8AC3E}">
        <p14:creationId xmlns:p14="http://schemas.microsoft.com/office/powerpoint/2010/main" val="3182348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750" baseline="0">
                <a:solidFill>
                  <a:schemeClr val="bg1">
                    <a:lumMod val="50000"/>
                  </a:schemeClr>
                </a:solidFill>
                <a:cs typeface="+mn-cs"/>
              </a:defRPr>
            </a:lvl1pPr>
          </a:lstStyle>
          <a:p>
            <a:pPr>
              <a:defRPr/>
            </a:pPr>
            <a:fld id="{878F869D-3237-46DC-8486-65181B626BE7}" type="slidenum">
              <a:rPr lang="en-US">
                <a:solidFill>
                  <a:srgbClr val="FFFFFF">
                    <a:lumMod val="50000"/>
                  </a:srgbClr>
                </a:solidFill>
              </a:rPr>
              <a:pPr>
                <a:defRPr/>
              </a:pPr>
              <a:t>‹#›</a:t>
            </a:fld>
            <a:endParaRPr lang="en-US" dirty="0">
              <a:solidFill>
                <a:srgbClr val="FFFFFF">
                  <a:lumMod val="50000"/>
                </a:srgbClr>
              </a:solidFill>
            </a:endParaRPr>
          </a:p>
        </p:txBody>
      </p:sp>
      <p:sp>
        <p:nvSpPr>
          <p:cNvPr id="1028" name="Rectangle 1030"/>
          <p:cNvSpPr>
            <a:spLocks noGrp="1" noChangeArrowheads="1"/>
          </p:cNvSpPr>
          <p:nvPr>
            <p:ph type="title"/>
          </p:nvPr>
        </p:nvSpPr>
        <p:spPr bwMode="auto">
          <a:xfrm>
            <a:off x="1663700" y="76200"/>
            <a:ext cx="7143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63" name="Line 103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49164" name="Line 1036"/>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1031" name="Rectangle 1040"/>
          <p:cNvSpPr>
            <a:spLocks noGrp="1" noChangeArrowheads="1"/>
          </p:cNvSpPr>
          <p:nvPr>
            <p:ph type="body" idx="1"/>
          </p:nvPr>
        </p:nvSpPr>
        <p:spPr bwMode="auto">
          <a:xfrm>
            <a:off x="276227" y="1504950"/>
            <a:ext cx="8397875"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r>
              <a:rPr lang="en-US" dirty="0" smtClean="0"/>
              <a:t>2nd Bullet</a:t>
            </a:r>
          </a:p>
        </p:txBody>
      </p:sp>
      <p:sp>
        <p:nvSpPr>
          <p:cNvPr id="11" name="Text Box 135"/>
          <p:cNvSpPr txBox="1">
            <a:spLocks noChangeArrowheads="1"/>
          </p:cNvSpPr>
          <p:nvPr userDrawn="1"/>
        </p:nvSpPr>
        <p:spPr bwMode="auto">
          <a:xfrm>
            <a:off x="1" y="6488668"/>
            <a:ext cx="1444626" cy="300082"/>
          </a:xfrm>
          <a:prstGeom prst="rect">
            <a:avLst/>
          </a:prstGeom>
          <a:noFill/>
          <a:ln w="9525">
            <a:noFill/>
            <a:miter lim="800000"/>
            <a:headEnd/>
            <a:tailEnd/>
          </a:ln>
          <a:effectLst/>
        </p:spPr>
        <p:txBody>
          <a:bodyPr wrap="none">
            <a:spAutoFit/>
          </a:bodyPr>
          <a:lstStyle/>
          <a:p>
            <a:pPr eaLnBrk="0" hangingPunct="0">
              <a:defRPr/>
            </a:pPr>
            <a:r>
              <a:rPr lang="en-US" sz="1350" dirty="0">
                <a:solidFill>
                  <a:srgbClr val="00B050"/>
                </a:solidFill>
              </a:rPr>
              <a:t>UNCLASSIFIED</a:t>
            </a:r>
          </a:p>
        </p:txBody>
      </p:sp>
      <p:sp>
        <p:nvSpPr>
          <p:cNvPr id="12" name="Text Box 135"/>
          <p:cNvSpPr txBox="1">
            <a:spLocks noChangeArrowheads="1"/>
          </p:cNvSpPr>
          <p:nvPr userDrawn="1"/>
        </p:nvSpPr>
        <p:spPr bwMode="auto">
          <a:xfrm>
            <a:off x="7699374" y="0"/>
            <a:ext cx="1444627" cy="300082"/>
          </a:xfrm>
          <a:prstGeom prst="rect">
            <a:avLst/>
          </a:prstGeom>
          <a:noFill/>
          <a:ln w="9525">
            <a:noFill/>
            <a:miter lim="800000"/>
            <a:headEnd/>
            <a:tailEnd/>
          </a:ln>
          <a:effectLst/>
        </p:spPr>
        <p:txBody>
          <a:bodyPr wrap="none">
            <a:spAutoFit/>
          </a:bodyPr>
          <a:lstStyle/>
          <a:p>
            <a:pPr algn="r" eaLnBrk="0" hangingPunct="0">
              <a:defRPr/>
            </a:pPr>
            <a:r>
              <a:rPr lang="en-US" sz="1350" dirty="0" smtClean="0">
                <a:solidFill>
                  <a:srgbClr val="00B050"/>
                </a:solidFill>
              </a:rPr>
              <a:t>UNCLASSIFIED</a:t>
            </a:r>
            <a:endParaRPr lang="en-US" sz="1350" dirty="0">
              <a:solidFill>
                <a:srgbClr val="00B050"/>
              </a:solidFill>
            </a:endParaRPr>
          </a:p>
        </p:txBody>
      </p:sp>
    </p:spTree>
    <p:extLst>
      <p:ext uri="{BB962C8B-B14F-4D97-AF65-F5344CB8AC3E}">
        <p14:creationId xmlns:p14="http://schemas.microsoft.com/office/powerpoint/2010/main" val="6564352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p:titleStyle>
    <p:body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slide" Target="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slide" Target="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slide" Target="slide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slide" Target="slide15.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slide" Target="slide15.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8315" y="76200"/>
            <a:ext cx="3459241" cy="1143000"/>
          </a:xfrm>
        </p:spPr>
        <p:txBody>
          <a:bodyPr/>
          <a:lstStyle/>
          <a:p>
            <a:r>
              <a:rPr lang="en-US" sz="3200" dirty="0" smtClean="0"/>
              <a:t>AF NC3 CENTER</a:t>
            </a:r>
            <a:endParaRPr lang="en-US" sz="3200" dirty="0"/>
          </a:p>
        </p:txBody>
      </p:sp>
      <p:sp>
        <p:nvSpPr>
          <p:cNvPr id="4" name="Rectangle 7"/>
          <p:cNvSpPr>
            <a:spLocks noGrp="1" noChangeArrowheads="1"/>
          </p:cNvSpPr>
          <p:nvPr>
            <p:ph type="sldNum" sz="quarter" idx="4294967295"/>
          </p:nvPr>
        </p:nvSpPr>
        <p:spPr>
          <a:xfrm>
            <a:off x="8001000" y="6524625"/>
            <a:ext cx="1143000" cy="304800"/>
          </a:xfrm>
        </p:spPr>
        <p:txBody>
          <a:bodyPr/>
          <a:lstStyle/>
          <a:p>
            <a:pPr>
              <a:defRPr/>
            </a:pPr>
            <a:fld id="{61ECC61E-5D10-49B4-8659-92184D695E47}" type="slidenum">
              <a:rPr lang="en-US">
                <a:solidFill>
                  <a:srgbClr val="FFFFFF">
                    <a:lumMod val="50000"/>
                  </a:srgbClr>
                </a:solidFill>
              </a:rPr>
              <a:pPr>
                <a:defRPr/>
              </a:pPr>
              <a:t>1</a:t>
            </a:fld>
            <a:endParaRPr lang="en-US" dirty="0">
              <a:solidFill>
                <a:srgbClr val="80808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462" y="2523974"/>
            <a:ext cx="2518978" cy="2487293"/>
          </a:xfrm>
          <a:prstGeom prst="rect">
            <a:avLst/>
          </a:prstGeom>
        </p:spPr>
      </p:pic>
      <p:sp>
        <p:nvSpPr>
          <p:cNvPr id="9" name="Rectangle 3"/>
          <p:cNvSpPr>
            <a:spLocks noChangeArrowheads="1"/>
          </p:cNvSpPr>
          <p:nvPr/>
        </p:nvSpPr>
        <p:spPr bwMode="auto">
          <a:xfrm>
            <a:off x="4639035" y="3455714"/>
            <a:ext cx="2941979" cy="1088509"/>
          </a:xfrm>
          <a:prstGeom prst="rect">
            <a:avLst/>
          </a:prstGeom>
          <a:noFill/>
          <a:ln w="9525">
            <a:noFill/>
            <a:miter lim="800000"/>
            <a:headEnd/>
            <a:tailEnd/>
          </a:ln>
        </p:spPr>
        <p:txBody>
          <a:bodyPr anchor="ctr"/>
          <a:lstStyle/>
          <a:p>
            <a:pPr algn="ctr" eaLnBrk="0" fontAlgn="base" hangingPunct="0">
              <a:spcBef>
                <a:spcPct val="0"/>
              </a:spcBef>
              <a:spcAft>
                <a:spcPct val="0"/>
              </a:spcAft>
            </a:pPr>
            <a:endParaRPr lang="en-US" sz="2700" b="1" dirty="0">
              <a:solidFill>
                <a:srgbClr val="151C77"/>
              </a:solidFill>
            </a:endParaRPr>
          </a:p>
        </p:txBody>
      </p:sp>
      <p:sp>
        <p:nvSpPr>
          <p:cNvPr id="8" name="TextBox 7"/>
          <p:cNvSpPr txBox="1"/>
          <p:nvPr/>
        </p:nvSpPr>
        <p:spPr>
          <a:xfrm>
            <a:off x="4639035" y="5938982"/>
            <a:ext cx="3778342" cy="400110"/>
          </a:xfrm>
          <a:prstGeom prst="rect">
            <a:avLst/>
          </a:prstGeom>
        </p:spPr>
        <p:txBody>
          <a:bodyPr wrap="none" rtlCol="0">
            <a:spAutoFit/>
          </a:bodyPr>
          <a:lstStyle/>
          <a:p>
            <a:pPr algn="ctr" eaLnBrk="0" fontAlgn="base" hangingPunct="0">
              <a:spcBef>
                <a:spcPct val="0"/>
              </a:spcBef>
              <a:spcAft>
                <a:spcPct val="0"/>
              </a:spcAft>
            </a:pPr>
            <a:r>
              <a:rPr lang="en-US" sz="2000" b="1" i="1" dirty="0">
                <a:solidFill>
                  <a:srgbClr val="002060"/>
                </a:solidFill>
                <a:ea typeface="+mj-ea"/>
                <a:cs typeface="+mj-cs"/>
              </a:rPr>
              <a:t>Mr. Jonathan Wilson AFNC3C</a:t>
            </a:r>
          </a:p>
        </p:txBody>
      </p:sp>
      <p:sp>
        <p:nvSpPr>
          <p:cNvPr id="6" name="TextBox 5"/>
          <p:cNvSpPr txBox="1"/>
          <p:nvPr/>
        </p:nvSpPr>
        <p:spPr>
          <a:xfrm>
            <a:off x="3668107" y="2743374"/>
            <a:ext cx="5015060" cy="1384995"/>
          </a:xfrm>
          <a:prstGeom prst="rect">
            <a:avLst/>
          </a:prstGeom>
          <a:noFill/>
        </p:spPr>
        <p:txBody>
          <a:bodyPr wrap="square" rtlCol="0">
            <a:spAutoFit/>
          </a:bodyPr>
          <a:lstStyle/>
          <a:p>
            <a:pPr algn="ctr" eaLnBrk="0" fontAlgn="base" hangingPunct="0">
              <a:spcBef>
                <a:spcPct val="0"/>
              </a:spcBef>
              <a:spcAft>
                <a:spcPct val="0"/>
              </a:spcAft>
            </a:pPr>
            <a:r>
              <a:rPr lang="en-US" sz="2800" b="1" i="1" dirty="0">
                <a:solidFill>
                  <a:srgbClr val="151C77"/>
                </a:solidFill>
                <a:ea typeface="+mj-ea"/>
                <a:cs typeface="+mj-cs"/>
              </a:rPr>
              <a:t>AF NC3 Weapons System </a:t>
            </a:r>
          </a:p>
          <a:p>
            <a:pPr algn="ctr" eaLnBrk="0" fontAlgn="base" hangingPunct="0">
              <a:spcBef>
                <a:spcPct val="0"/>
              </a:spcBef>
              <a:spcAft>
                <a:spcPct val="0"/>
              </a:spcAft>
            </a:pPr>
            <a:r>
              <a:rPr lang="en-US" sz="2800" b="1" i="1" dirty="0">
                <a:solidFill>
                  <a:srgbClr val="151C77"/>
                </a:solidFill>
                <a:ea typeface="+mj-ea"/>
                <a:cs typeface="+mj-cs"/>
              </a:rPr>
              <a:t>Mission Performance Brief</a:t>
            </a:r>
          </a:p>
          <a:p>
            <a:pPr algn="ctr" eaLnBrk="0" fontAlgn="base" hangingPunct="0">
              <a:spcBef>
                <a:spcPct val="0"/>
              </a:spcBef>
              <a:spcAft>
                <a:spcPct val="0"/>
              </a:spcAft>
            </a:pPr>
            <a:r>
              <a:rPr lang="en-US" sz="2800" b="1" i="1" dirty="0" smtClean="0">
                <a:solidFill>
                  <a:srgbClr val="151C77"/>
                </a:solidFill>
                <a:ea typeface="+mj-ea"/>
                <a:cs typeface="+mj-cs"/>
              </a:rPr>
              <a:t>September </a:t>
            </a:r>
            <a:r>
              <a:rPr lang="en-US" sz="2800" b="1" i="1" dirty="0">
                <a:solidFill>
                  <a:srgbClr val="151C77"/>
                </a:solidFill>
                <a:ea typeface="+mj-ea"/>
                <a:cs typeface="+mj-cs"/>
              </a:rPr>
              <a:t>2019</a:t>
            </a:r>
          </a:p>
        </p:txBody>
      </p:sp>
    </p:spTree>
    <p:extLst>
      <p:ext uri="{BB962C8B-B14F-4D97-AF65-F5344CB8AC3E}">
        <p14:creationId xmlns:p14="http://schemas.microsoft.com/office/powerpoint/2010/main" val="1555848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53088" y="3075122"/>
            <a:ext cx="3041218" cy="715581"/>
          </a:xfrm>
          <a:prstGeom prst="rect">
            <a:avLst/>
          </a:prstGeom>
        </p:spPr>
        <p:txBody>
          <a:bodyPr wrap="none">
            <a:spAutoFit/>
          </a:bodyPr>
          <a:lstStyle/>
          <a:p>
            <a:pPr algn="ctr"/>
            <a:r>
              <a:rPr lang="en-US" sz="4050" b="1" i="1" kern="0" dirty="0" smtClean="0">
                <a:solidFill>
                  <a:srgbClr val="0C2D83"/>
                </a:solidFill>
              </a:rPr>
              <a:t>Questions?</a:t>
            </a:r>
            <a:endParaRPr lang="en-US" sz="4050" b="1" i="1" kern="0" dirty="0">
              <a:solidFill>
                <a:srgbClr val="0C2D83"/>
              </a:solidFill>
            </a:endParaRPr>
          </a:p>
        </p:txBody>
      </p:sp>
    </p:spTree>
    <p:extLst>
      <p:ext uri="{BB962C8B-B14F-4D97-AF65-F5344CB8AC3E}">
        <p14:creationId xmlns:p14="http://schemas.microsoft.com/office/powerpoint/2010/main" val="360043973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11</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398709" y="1979791"/>
            <a:ext cx="8348537" cy="4480714"/>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a:solidFill>
                  <a:srgbClr val="000000"/>
                </a:solidFill>
                <a:cs typeface="Arial" pitchFamily="34" charset="0"/>
              </a:rPr>
              <a:t>In </a:t>
            </a:r>
            <a:r>
              <a:rPr lang="en-US" sz="1600" dirty="0" smtClean="0">
                <a:solidFill>
                  <a:srgbClr val="000000"/>
                </a:solidFill>
                <a:cs typeface="Arial" pitchFamily="34" charset="0"/>
              </a:rPr>
              <a:t>FY-19, </a:t>
            </a:r>
            <a:r>
              <a:rPr lang="en-US" sz="1600" dirty="0">
                <a:solidFill>
                  <a:srgbClr val="000000"/>
                </a:solidFill>
                <a:cs typeface="Arial" pitchFamily="34" charset="0"/>
              </a:rPr>
              <a:t>there was an average of </a:t>
            </a:r>
            <a:r>
              <a:rPr lang="en-US" sz="1600" dirty="0" smtClean="0">
                <a:solidFill>
                  <a:srgbClr val="000000"/>
                </a:solidFill>
                <a:cs typeface="Arial" pitchFamily="34" charset="0"/>
              </a:rPr>
              <a:t>14 </a:t>
            </a:r>
            <a:r>
              <a:rPr lang="en-US" sz="1600" dirty="0">
                <a:solidFill>
                  <a:srgbClr val="000000"/>
                </a:solidFill>
                <a:cs typeface="Arial" pitchFamily="34" charset="0"/>
              </a:rPr>
              <a:t>events logged per month, against an average of </a:t>
            </a:r>
            <a:r>
              <a:rPr lang="en-US" sz="1600" dirty="0" smtClean="0">
                <a:solidFill>
                  <a:srgbClr val="000000"/>
                </a:solidFill>
                <a:cs typeface="Arial" pitchFamily="34" charset="0"/>
              </a:rPr>
              <a:t>3653 </a:t>
            </a:r>
            <a:r>
              <a:rPr lang="en-US" sz="1600" dirty="0">
                <a:solidFill>
                  <a:srgbClr val="000000"/>
                </a:solidFill>
                <a:cs typeface="Arial" pitchFamily="34" charset="0"/>
              </a:rPr>
              <a:t>hours of total (maintenance, supply, and deferred) downtime. </a:t>
            </a:r>
            <a:r>
              <a:rPr lang="en-US" sz="1600" dirty="0" smtClean="0">
                <a:solidFill>
                  <a:srgbClr val="000000"/>
                </a:solidFill>
                <a:cs typeface="Arial" pitchFamily="34" charset="0"/>
              </a:rPr>
              <a:t>Based on the high downtime hours average, the Mean Down Time rate was up significantly beyond the standard.</a:t>
            </a:r>
          </a:p>
          <a:p>
            <a:pPr eaLnBrk="0" fontAlgn="base" hangingPunct="0">
              <a:spcBef>
                <a:spcPts val="450"/>
              </a:spcBef>
              <a:spcAft>
                <a:spcPct val="0"/>
              </a:spcAft>
            </a:pPr>
            <a:r>
              <a:rPr lang="en-US" sz="1600" dirty="0" smtClean="0">
                <a:solidFill>
                  <a:srgbClr val="000000"/>
                </a:solidFill>
                <a:cs typeface="Arial" pitchFamily="34" charset="0"/>
              </a:rPr>
              <a:t>Drivers were:</a:t>
            </a:r>
          </a:p>
          <a:p>
            <a:pPr eaLnBrk="0" fontAlgn="base" hangingPunct="0">
              <a:spcBef>
                <a:spcPts val="450"/>
              </a:spcBef>
              <a:spcAft>
                <a:spcPct val="0"/>
              </a:spcAft>
            </a:pPr>
            <a:r>
              <a:rPr lang="en-US" sz="1600" dirty="0" smtClean="0">
                <a:solidFill>
                  <a:srgbClr val="000000"/>
                </a:solidFill>
                <a:cs typeface="Arial" pitchFamily="34" charset="0"/>
              </a:rPr>
              <a:t>Antenna Pedestal Assembly (APA) outages </a:t>
            </a:r>
          </a:p>
          <a:p>
            <a:pPr eaLnBrk="0" fontAlgn="base" hangingPunct="0">
              <a:spcBef>
                <a:spcPts val="450"/>
              </a:spcBef>
              <a:spcAft>
                <a:spcPct val="0"/>
              </a:spcAft>
            </a:pPr>
            <a:r>
              <a:rPr lang="en-US" sz="1600" dirty="0" smtClean="0">
                <a:solidFill>
                  <a:srgbClr val="000000"/>
                </a:solidFill>
                <a:cs typeface="Arial" pitchFamily="34" charset="0"/>
              </a:rPr>
              <a:t>FRC-175 outages/ Transceiver Receiver (TR)</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rgbClr val="000000"/>
                </a:solidFill>
                <a:cs typeface="Arial" pitchFamily="34" charset="0"/>
              </a:rPr>
              <a:t>TX/RX capability</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a:solidFill>
                  <a:srgbClr val="000000"/>
                </a:solidFill>
                <a:cs typeface="Arial" pitchFamily="34" charset="0"/>
              </a:rPr>
              <a:t>Way </a:t>
            </a:r>
            <a:r>
              <a:rPr lang="en-US" sz="1600" b="1" dirty="0" smtClean="0">
                <a:solidFill>
                  <a:srgbClr val="000000"/>
                </a:solidFill>
                <a:cs typeface="Arial" pitchFamily="34" charset="0"/>
              </a:rPr>
              <a:t>Ahead: </a:t>
            </a:r>
            <a:r>
              <a:rPr lang="en-US" sz="1600" b="1" dirty="0">
                <a:solidFill>
                  <a:srgbClr val="000000"/>
                </a:solidFill>
                <a:cs typeface="Arial" pitchFamily="34" charset="0"/>
              </a:rPr>
              <a:t>:  </a:t>
            </a:r>
            <a:r>
              <a:rPr lang="en-US" sz="1600" dirty="0">
                <a:solidFill>
                  <a:srgbClr val="000000"/>
                </a:solidFill>
                <a:cs typeface="Arial" pitchFamily="34" charset="0"/>
              </a:rPr>
              <a:t>The APA is a known issue </a:t>
            </a:r>
            <a:r>
              <a:rPr lang="en-US" sz="1600" dirty="0" smtClean="0">
                <a:solidFill>
                  <a:srgbClr val="000000"/>
                </a:solidFill>
                <a:cs typeface="Arial" pitchFamily="34" charset="0"/>
              </a:rPr>
              <a:t>trending up in the 2 months prior to </a:t>
            </a:r>
            <a:r>
              <a:rPr lang="en-US" sz="1600" dirty="0">
                <a:solidFill>
                  <a:srgbClr val="000000"/>
                </a:solidFill>
                <a:cs typeface="Arial" pitchFamily="34" charset="0"/>
              </a:rPr>
              <a:t>MMPU </a:t>
            </a:r>
            <a:r>
              <a:rPr lang="en-US" sz="1600" dirty="0" smtClean="0">
                <a:solidFill>
                  <a:srgbClr val="000000"/>
                </a:solidFill>
                <a:cs typeface="Arial" pitchFamily="34" charset="0"/>
              </a:rPr>
              <a:t>deployment. </a:t>
            </a:r>
            <a:r>
              <a:rPr lang="en-US" sz="1600" dirty="0">
                <a:solidFill>
                  <a:srgbClr val="000000"/>
                </a:solidFill>
                <a:cs typeface="Arial" pitchFamily="34" charset="0"/>
              </a:rPr>
              <a:t>The </a:t>
            </a:r>
            <a:r>
              <a:rPr lang="en-US" sz="1600" dirty="0" smtClean="0">
                <a:solidFill>
                  <a:srgbClr val="000000"/>
                </a:solidFill>
                <a:cs typeface="Arial" pitchFamily="34" charset="0"/>
              </a:rPr>
              <a:t>numbers were </a:t>
            </a:r>
            <a:r>
              <a:rPr lang="en-US" sz="1600" dirty="0">
                <a:solidFill>
                  <a:srgbClr val="000000"/>
                </a:solidFill>
                <a:cs typeface="Arial" pitchFamily="34" charset="0"/>
              </a:rPr>
              <a:t>driven higher than normal due to extensive baseline testing of systems in preparation for </a:t>
            </a:r>
            <a:r>
              <a:rPr lang="en-US" sz="1600" dirty="0" smtClean="0">
                <a:solidFill>
                  <a:srgbClr val="000000"/>
                </a:solidFill>
                <a:cs typeface="Arial" pitchFamily="34" charset="0"/>
              </a:rPr>
              <a:t>deployment, creating a shortage in </a:t>
            </a:r>
            <a:r>
              <a:rPr lang="en-US" sz="1600" dirty="0" smtClean="0">
                <a:solidFill>
                  <a:srgbClr val="000000"/>
                </a:solidFill>
                <a:cs typeface="Arial" pitchFamily="34" charset="0"/>
              </a:rPr>
              <a:t>equipment </a:t>
            </a:r>
            <a:r>
              <a:rPr lang="en-US" sz="1600" dirty="0" smtClean="0">
                <a:solidFill>
                  <a:srgbClr val="000000"/>
                </a:solidFill>
                <a:cs typeface="Arial" pitchFamily="34" charset="0"/>
              </a:rPr>
              <a:t>and personnel…as deployment subsides, resources should become available. The FRC-175 (TR) was a victim of  funding for higher priority resources, creating extended outages at two sites.</a:t>
            </a: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Jul-19</a:t>
                      </a:r>
                      <a:endParaRPr lang="en-US" sz="1400" b="1" dirty="0"/>
                    </a:p>
                  </a:txBody>
                  <a:tcPr marL="68580" marR="68580" marT="34290" marB="34290"/>
                </a:tc>
                <a:tc>
                  <a:txBody>
                    <a:bodyPr/>
                    <a:lstStyle/>
                    <a:p>
                      <a:pPr algn="ctr"/>
                      <a:r>
                        <a:rPr lang="en-US" sz="1400" b="1" dirty="0" smtClean="0"/>
                        <a:t>Aug-19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Sept-19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rgbClr val="00B050"/>
                    </a:solidFill>
                  </a:tcPr>
                </a:tc>
                <a:tc>
                  <a:txBody>
                    <a:bodyPr/>
                    <a:lstStyle/>
                    <a:p>
                      <a:pPr algn="ctr"/>
                      <a:r>
                        <a:rPr lang="en-US" sz="1400" dirty="0">
                          <a:solidFill>
                            <a:schemeClr val="bg1"/>
                          </a:solidFill>
                        </a:rPr>
                        <a:t> </a:t>
                      </a:r>
                    </a:p>
                  </a:txBody>
                  <a:tcPr marL="68580" marR="68580" marT="34290" marB="34290">
                    <a:solidFill>
                      <a:srgbClr val="FF000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1448233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12</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398709" y="1979791"/>
            <a:ext cx="8348537" cy="4544834"/>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a:solidFill>
                  <a:srgbClr val="000000"/>
                </a:solidFill>
                <a:cs typeface="Arial" pitchFamily="34" charset="0"/>
              </a:rPr>
              <a:t>In Quarter 4, there was an average of 18 events logged per month, against an average of </a:t>
            </a:r>
            <a:r>
              <a:rPr lang="en-US" sz="1600" dirty="0" smtClean="0">
                <a:solidFill>
                  <a:srgbClr val="000000"/>
                </a:solidFill>
                <a:cs typeface="Arial" pitchFamily="34" charset="0"/>
              </a:rPr>
              <a:t>6381 </a:t>
            </a:r>
            <a:r>
              <a:rPr lang="en-US" sz="1600" dirty="0">
                <a:solidFill>
                  <a:srgbClr val="000000"/>
                </a:solidFill>
                <a:cs typeface="Arial" pitchFamily="34" charset="0"/>
              </a:rPr>
              <a:t>hours of total (maintenance, supply, and deferred) downtime. </a:t>
            </a:r>
            <a:r>
              <a:rPr lang="en-US" sz="1600" dirty="0" smtClean="0">
                <a:solidFill>
                  <a:srgbClr val="000000"/>
                </a:solidFill>
                <a:cs typeface="Arial" pitchFamily="34" charset="0"/>
              </a:rPr>
              <a:t>Even with events over monthly average, the high downtime hours drove the Mean Down Time rate up significantly beyond standard.</a:t>
            </a:r>
          </a:p>
          <a:p>
            <a:pPr eaLnBrk="0" fontAlgn="base" hangingPunct="0">
              <a:spcBef>
                <a:spcPts val="450"/>
              </a:spcBef>
              <a:spcAft>
                <a:spcPct val="0"/>
              </a:spcAft>
            </a:pPr>
            <a:r>
              <a:rPr lang="en-US" sz="1600" dirty="0">
                <a:solidFill>
                  <a:srgbClr val="000000"/>
                </a:solidFill>
                <a:cs typeface="Arial" pitchFamily="34" charset="0"/>
              </a:rPr>
              <a:t>D</a:t>
            </a:r>
            <a:r>
              <a:rPr lang="en-US" sz="1600" dirty="0" smtClean="0">
                <a:solidFill>
                  <a:srgbClr val="000000"/>
                </a:solidFill>
                <a:cs typeface="Arial" pitchFamily="34" charset="0"/>
              </a:rPr>
              <a:t>rivers were:</a:t>
            </a:r>
          </a:p>
          <a:p>
            <a:pPr eaLnBrk="0" fontAlgn="base" hangingPunct="0">
              <a:spcBef>
                <a:spcPts val="450"/>
              </a:spcBef>
              <a:spcAft>
                <a:spcPct val="0"/>
              </a:spcAft>
            </a:pPr>
            <a:r>
              <a:rPr lang="en-US" sz="1600" dirty="0" smtClean="0">
                <a:solidFill>
                  <a:srgbClr val="000000"/>
                </a:solidFill>
                <a:cs typeface="Arial" pitchFamily="34" charset="0"/>
              </a:rPr>
              <a:t>12 Antenna Pedestal Assembly (APA) outages (7655 hrs.)</a:t>
            </a:r>
          </a:p>
          <a:p>
            <a:pPr eaLnBrk="0" fontAlgn="base" hangingPunct="0">
              <a:spcBef>
                <a:spcPts val="450"/>
              </a:spcBef>
              <a:spcAft>
                <a:spcPct val="0"/>
              </a:spcAft>
            </a:pPr>
            <a:r>
              <a:rPr lang="en-US" sz="1600" dirty="0" smtClean="0">
                <a:solidFill>
                  <a:srgbClr val="000000"/>
                </a:solidFill>
                <a:cs typeface="Arial" pitchFamily="34" charset="0"/>
              </a:rPr>
              <a:t>2 Terminal Electronics Unit (TEU) outages (1261 hrs.)</a:t>
            </a:r>
          </a:p>
          <a:p>
            <a:pPr eaLnBrk="0" fontAlgn="base" hangingPunct="0">
              <a:spcBef>
                <a:spcPts val="450"/>
              </a:spcBef>
              <a:spcAft>
                <a:spcPct val="0"/>
              </a:spcAft>
            </a:pPr>
            <a:r>
              <a:rPr lang="en-US" sz="1600" dirty="0" smtClean="0">
                <a:solidFill>
                  <a:srgbClr val="000000"/>
                </a:solidFill>
                <a:cs typeface="Arial" pitchFamily="34" charset="0"/>
              </a:rPr>
              <a:t>4 FRC-175 outages (2524 hrs.)</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rgbClr val="000000"/>
                </a:solidFill>
                <a:cs typeface="Arial" pitchFamily="34" charset="0"/>
              </a:rPr>
              <a:t>TX/RX capability</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a:solidFill>
                  <a:srgbClr val="000000"/>
                </a:solidFill>
                <a:cs typeface="Arial" pitchFamily="34" charset="0"/>
              </a:rPr>
              <a:t>Way </a:t>
            </a:r>
            <a:r>
              <a:rPr lang="en-US" sz="1600" b="1" dirty="0" smtClean="0">
                <a:solidFill>
                  <a:srgbClr val="000000"/>
                </a:solidFill>
                <a:cs typeface="Arial" pitchFamily="34" charset="0"/>
              </a:rPr>
              <a:t>Ahead:  </a:t>
            </a:r>
            <a:r>
              <a:rPr lang="en-US" sz="1600" dirty="0" smtClean="0">
                <a:solidFill>
                  <a:srgbClr val="000000"/>
                </a:solidFill>
                <a:cs typeface="Arial" pitchFamily="34" charset="0"/>
              </a:rPr>
              <a:t>The APA issue, main driver, was exasperated by MMPU deployment at 90 MW. Resources (equipment/personnel) were prioritized for MMPU deployment, deferring equipment from 91 MW/341 MW and personnel from lower priority jobs at the 90 MW that would be utilized to sustain MMP operations…as deployment subsides, resources should become available. For TEU/FRC-175, no </a:t>
            </a:r>
            <a:r>
              <a:rPr lang="en-US" sz="1600" dirty="0">
                <a:solidFill>
                  <a:srgbClr val="000000"/>
                </a:solidFill>
                <a:cs typeface="Arial" pitchFamily="34" charset="0"/>
              </a:rPr>
              <a:t>trend noted at this time, will continue to monitor</a:t>
            </a:r>
            <a:r>
              <a:rPr lang="en-US" sz="1600" dirty="0" smtClean="0">
                <a:solidFill>
                  <a:srgbClr val="000000"/>
                </a:solidFill>
                <a:cs typeface="Arial" pitchFamily="34" charset="0"/>
              </a:rPr>
              <a:t>.</a:t>
            </a: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Jul-19</a:t>
                      </a:r>
                      <a:endParaRPr lang="en-US" sz="1400" b="1" dirty="0"/>
                    </a:p>
                  </a:txBody>
                  <a:tcPr marL="68580" marR="68580" marT="34290" marB="34290"/>
                </a:tc>
                <a:tc>
                  <a:txBody>
                    <a:bodyPr/>
                    <a:lstStyle/>
                    <a:p>
                      <a:pPr algn="ctr"/>
                      <a:r>
                        <a:rPr lang="en-US" sz="1400" b="1" dirty="0" smtClean="0"/>
                        <a:t>Aug-19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Sept-19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FF0000"/>
                    </a:solidFill>
                  </a:tcPr>
                </a:tc>
                <a:tc>
                  <a:txBody>
                    <a:bodyPr/>
                    <a:lstStyle/>
                    <a:p>
                      <a:pPr algn="ctr"/>
                      <a:endParaRPr lang="en-US" sz="1400" dirty="0">
                        <a:solidFill>
                          <a:srgbClr val="FF0000"/>
                        </a:solidFill>
                      </a:endParaRPr>
                    </a:p>
                  </a:txBody>
                  <a:tcPr marL="68580" marR="68580" marT="34290" marB="34290">
                    <a:solidFill>
                      <a:srgbClr val="00B050"/>
                    </a:solidFill>
                  </a:tcPr>
                </a:tc>
                <a:tc>
                  <a:txBody>
                    <a:bodyPr/>
                    <a:lstStyle/>
                    <a:p>
                      <a:pPr algn="ctr"/>
                      <a:r>
                        <a:rPr lang="en-US" sz="1400" dirty="0">
                          <a:solidFill>
                            <a:schemeClr val="bg1"/>
                          </a:solidFill>
                        </a:rPr>
                        <a:t> </a:t>
                      </a:r>
                    </a:p>
                  </a:txBody>
                  <a:tcPr marL="68580" marR="68580" marT="34290" marB="34290">
                    <a:solidFill>
                      <a:srgbClr val="FF000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3459432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13</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TIME BETWEEN FAILURES</a:t>
            </a:r>
            <a:endParaRPr lang="en-US" sz="3200" dirty="0"/>
          </a:p>
        </p:txBody>
      </p:sp>
      <p:sp>
        <p:nvSpPr>
          <p:cNvPr id="10" name="TextBox 10"/>
          <p:cNvSpPr txBox="1">
            <a:spLocks noChangeArrowheads="1"/>
          </p:cNvSpPr>
          <p:nvPr/>
        </p:nvSpPr>
        <p:spPr bwMode="auto">
          <a:xfrm>
            <a:off x="377017" y="2138351"/>
            <a:ext cx="8348537" cy="4170372"/>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smtClean="0">
                <a:solidFill>
                  <a:srgbClr val="000000"/>
                </a:solidFill>
                <a:cs typeface="Arial" pitchFamily="34" charset="0"/>
              </a:rPr>
              <a:t>In Quarter 4, there was an average of 18 events logged per month, against an average of 6381 hours of total (maintenance, supply, and deferred) downtime. Based on the higher than usual average events per month, the Mean Time Between Failures (MTBF) rate did not meet the standard for the quarter.</a:t>
            </a:r>
          </a:p>
          <a:p>
            <a:pPr eaLnBrk="0" fontAlgn="base" hangingPunct="0">
              <a:spcBef>
                <a:spcPts val="450"/>
              </a:spcBef>
              <a:spcAft>
                <a:spcPct val="0"/>
              </a:spcAft>
            </a:pPr>
            <a:r>
              <a:rPr lang="en-US" sz="1600" dirty="0" smtClean="0">
                <a:solidFill>
                  <a:srgbClr val="000000"/>
                </a:solidFill>
                <a:cs typeface="Arial" pitchFamily="34" charset="0"/>
              </a:rPr>
              <a:t>Frequent outage areas were:</a:t>
            </a:r>
          </a:p>
          <a:p>
            <a:pPr eaLnBrk="0" fontAlgn="base" hangingPunct="0">
              <a:spcBef>
                <a:spcPts val="450"/>
              </a:spcBef>
              <a:spcAft>
                <a:spcPct val="0"/>
              </a:spcAft>
            </a:pPr>
            <a:r>
              <a:rPr lang="en-US" sz="1600" dirty="0" smtClean="0">
                <a:solidFill>
                  <a:srgbClr val="000000"/>
                </a:solidFill>
                <a:cs typeface="Arial" pitchFamily="34" charset="0"/>
              </a:rPr>
              <a:t>MMP-ET outages (an average of 9 MMP-ET outages per month against what would normally be an average of 11 outages per month for all systems combined)</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rgbClr val="000000"/>
                </a:solidFill>
                <a:cs typeface="Arial" pitchFamily="34" charset="0"/>
              </a:rPr>
              <a:t>TX/RX capability</a:t>
            </a:r>
          </a:p>
          <a:p>
            <a:pPr eaLnBrk="0" fontAlgn="base" hangingPunct="0">
              <a:spcBef>
                <a:spcPts val="450"/>
              </a:spcBef>
              <a:spcAft>
                <a:spcPct val="0"/>
              </a:spcAft>
            </a:pPr>
            <a:r>
              <a:rPr lang="en-US" sz="1600" b="1" dirty="0" smtClean="0">
                <a:solidFill>
                  <a:srgbClr val="000000"/>
                </a:solidFill>
                <a:cs typeface="Arial" pitchFamily="34" charset="0"/>
              </a:rPr>
              <a:t>Way Ahead:  </a:t>
            </a:r>
            <a:r>
              <a:rPr lang="en-US" sz="1600" dirty="0" smtClean="0">
                <a:solidFill>
                  <a:srgbClr val="000000"/>
                </a:solidFill>
                <a:cs typeface="Arial" pitchFamily="34" charset="0"/>
              </a:rPr>
              <a:t>The number of events were driven higher than normal due to extensive baseline testing of systems in preparation for MMPU deployment at 90 MW sites…consequently, this combined testing overtaxed the systems, identifying faults that normally would have surfaced over an extended period of time, all at once. Resumption of normal maintenance cycles, post MMPU deployment, should alleviate the issue.</a:t>
            </a:r>
            <a:endParaRPr lang="en-US" sz="1600" b="1"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Jul-19</a:t>
                      </a:r>
                      <a:endParaRPr lang="en-US" sz="1400" b="1" dirty="0"/>
                    </a:p>
                  </a:txBody>
                  <a:tcPr marL="68580" marR="68580" marT="34290" marB="34290"/>
                </a:tc>
                <a:tc>
                  <a:txBody>
                    <a:bodyPr/>
                    <a:lstStyle/>
                    <a:p>
                      <a:pPr algn="ctr"/>
                      <a:r>
                        <a:rPr lang="en-US" sz="1400" b="1" dirty="0" smtClean="0"/>
                        <a:t>Aug-19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Sept-19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00B05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rgbClr val="FFFF0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52363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14</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ICBM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377017" y="2138351"/>
            <a:ext cx="8348537" cy="4298613"/>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smtClean="0">
                <a:solidFill>
                  <a:srgbClr val="000000"/>
                </a:solidFill>
                <a:cs typeface="Arial" pitchFamily="34" charset="0"/>
              </a:rPr>
              <a:t>In September, there were 20 events logged, totaling 8101 hours of total (maintenance, supply, and deferred) downtime. Even with events double the monthly average, the high downtime hours drove the Mean Down Time rate up significantly.</a:t>
            </a:r>
          </a:p>
          <a:p>
            <a:pPr eaLnBrk="0" fontAlgn="base" hangingPunct="0">
              <a:spcBef>
                <a:spcPts val="450"/>
              </a:spcBef>
              <a:spcAft>
                <a:spcPct val="0"/>
              </a:spcAft>
            </a:pPr>
            <a:r>
              <a:rPr lang="en-US" sz="1600" dirty="0" smtClean="0">
                <a:solidFill>
                  <a:srgbClr val="000000"/>
                </a:solidFill>
                <a:cs typeface="Arial" pitchFamily="34" charset="0"/>
              </a:rPr>
              <a:t>Critical drivers were:</a:t>
            </a:r>
          </a:p>
          <a:p>
            <a:pPr eaLnBrk="0" fontAlgn="base" hangingPunct="0">
              <a:spcBef>
                <a:spcPts val="450"/>
              </a:spcBef>
              <a:spcAft>
                <a:spcPct val="0"/>
              </a:spcAft>
            </a:pPr>
            <a:r>
              <a:rPr lang="en-US" sz="1600" dirty="0">
                <a:solidFill>
                  <a:srgbClr val="000000"/>
                </a:solidFill>
                <a:cs typeface="Arial" pitchFamily="34" charset="0"/>
              </a:rPr>
              <a:t>6</a:t>
            </a:r>
            <a:r>
              <a:rPr lang="en-US" sz="1600" dirty="0" smtClean="0">
                <a:solidFill>
                  <a:srgbClr val="000000"/>
                </a:solidFill>
                <a:cs typeface="Arial" pitchFamily="34" charset="0"/>
              </a:rPr>
              <a:t> Antenna Pedestal Assembly (APA) outages (3866 hrs.)</a:t>
            </a:r>
          </a:p>
          <a:p>
            <a:pPr eaLnBrk="0" fontAlgn="base" hangingPunct="0">
              <a:spcBef>
                <a:spcPts val="450"/>
              </a:spcBef>
              <a:spcAft>
                <a:spcPct val="0"/>
              </a:spcAft>
            </a:pPr>
            <a:r>
              <a:rPr lang="en-US" sz="1600" dirty="0">
                <a:solidFill>
                  <a:srgbClr val="000000"/>
                </a:solidFill>
                <a:cs typeface="Arial" pitchFamily="34" charset="0"/>
              </a:rPr>
              <a:t>2</a:t>
            </a:r>
            <a:r>
              <a:rPr lang="en-US" sz="1600" dirty="0" smtClean="0">
                <a:solidFill>
                  <a:srgbClr val="000000"/>
                </a:solidFill>
                <a:cs typeface="Arial" pitchFamily="34" charset="0"/>
              </a:rPr>
              <a:t> FRC-175 outages (1289 hrs.)</a:t>
            </a: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rgbClr val="000000"/>
                </a:solidFill>
                <a:cs typeface="Arial" pitchFamily="34" charset="0"/>
              </a:rPr>
              <a:t>TX/RX capability</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a:solidFill>
                  <a:srgbClr val="000000"/>
                </a:solidFill>
                <a:cs typeface="Arial" pitchFamily="34" charset="0"/>
              </a:rPr>
              <a:t>Way </a:t>
            </a:r>
            <a:r>
              <a:rPr lang="en-US" sz="1600" b="1" dirty="0" smtClean="0">
                <a:solidFill>
                  <a:srgbClr val="000000"/>
                </a:solidFill>
                <a:cs typeface="Arial" pitchFamily="34" charset="0"/>
              </a:rPr>
              <a:t>Ahead:  </a:t>
            </a:r>
            <a:r>
              <a:rPr lang="en-US" sz="1600" dirty="0" smtClean="0">
                <a:solidFill>
                  <a:srgbClr val="000000"/>
                </a:solidFill>
                <a:cs typeface="Arial" pitchFamily="34" charset="0"/>
              </a:rPr>
              <a:t>The APA is a known issue that was exasperated by MMPU deployment at 90 MW. Resources (equipment/personnel) were prioritized for MMPU deployment, deferring equipment from 91 MW/341 MW and personnel from lower priority jobs at the 90 MW that would be utilized to sustain MMP operations…as deployment subsides, resources should become available. For FRC-175, no </a:t>
            </a:r>
            <a:r>
              <a:rPr lang="en-US" sz="1600" dirty="0">
                <a:solidFill>
                  <a:srgbClr val="000000"/>
                </a:solidFill>
                <a:cs typeface="Arial" pitchFamily="34" charset="0"/>
              </a:rPr>
              <a:t>trend noted at this time, will continue to monitor</a:t>
            </a:r>
            <a:r>
              <a:rPr lang="en-US" sz="1600" dirty="0" smtClean="0">
                <a:solidFill>
                  <a:srgbClr val="000000"/>
                </a:solidFill>
                <a:cs typeface="Arial" pitchFamily="34" charset="0"/>
              </a:rPr>
              <a:t>.</a:t>
            </a:r>
          </a:p>
          <a:p>
            <a:pPr eaLnBrk="0" fontAlgn="base" hangingPunct="0">
              <a:spcBef>
                <a:spcPts val="450"/>
              </a:spcBef>
              <a:spcAft>
                <a:spcPct val="0"/>
              </a:spcAft>
            </a:pPr>
            <a:endParaRPr lang="en-US" sz="1600" b="1"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Jul-19</a:t>
                      </a:r>
                      <a:endParaRPr lang="en-US" sz="1400" b="1" dirty="0"/>
                    </a:p>
                  </a:txBody>
                  <a:tcPr marL="68580" marR="68580" marT="34290" marB="34290"/>
                </a:tc>
                <a:tc>
                  <a:txBody>
                    <a:bodyPr/>
                    <a:lstStyle/>
                    <a:p>
                      <a:pPr algn="ctr"/>
                      <a:r>
                        <a:rPr lang="en-US" sz="1400" b="1" dirty="0" smtClean="0"/>
                        <a:t>Aug-19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Sept-19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00B050"/>
                    </a:solidFill>
                  </a:tcPr>
                </a:tc>
                <a:tc>
                  <a:txBody>
                    <a:bodyPr/>
                    <a:lstStyle/>
                    <a:p>
                      <a:pPr algn="ctr"/>
                      <a:endParaRPr lang="en-US" sz="1400" dirty="0">
                        <a:solidFill>
                          <a:srgbClr val="FF0000"/>
                        </a:solidFill>
                      </a:endParaRPr>
                    </a:p>
                  </a:txBody>
                  <a:tcPr marL="68580" marR="68580" marT="34290" marB="34290">
                    <a:solidFill>
                      <a:srgbClr val="FF0000"/>
                    </a:solidFill>
                  </a:tcPr>
                </a:tc>
                <a:tc>
                  <a:txBody>
                    <a:bodyPr/>
                    <a:lstStyle/>
                    <a:p>
                      <a:pPr algn="ctr"/>
                      <a:r>
                        <a:rPr lang="en-US" sz="1400" dirty="0">
                          <a:solidFill>
                            <a:schemeClr val="bg1"/>
                          </a:solidFill>
                        </a:rPr>
                        <a:t> </a:t>
                      </a:r>
                    </a:p>
                  </a:txBody>
                  <a:tcPr marL="68580" marR="68580" marT="34290" marB="34290">
                    <a:solidFill>
                      <a:srgbClr val="FF000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000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1206222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1"/>
          </p:nvPr>
        </p:nvSpPr>
        <p:spPr>
          <a:prstGeom prst="rect">
            <a:avLst/>
          </a:prstGeom>
          <a:noFill/>
        </p:spPr>
        <p:txBody>
          <a:bodyPr/>
          <a:lstStyle/>
          <a:p>
            <a:fld id="{27E493D0-3240-45DD-A3A7-4CA6E99EFBFB}" type="slidenum">
              <a:rPr lang="en-US" sz="1200" smtClean="0">
                <a:solidFill>
                  <a:srgbClr val="FFFFFF">
                    <a:lumMod val="65000"/>
                  </a:srgbClr>
                </a:solidFill>
              </a:rPr>
              <a:pPr/>
              <a:t>15</a:t>
            </a:fld>
            <a:endParaRPr lang="en-US" sz="1200" dirty="0">
              <a:solidFill>
                <a:srgbClr val="FFFFFF">
                  <a:lumMod val="65000"/>
                </a:srgbClr>
              </a:solidFill>
            </a:endParaRPr>
          </a:p>
        </p:txBody>
      </p:sp>
      <p:sp>
        <p:nvSpPr>
          <p:cNvPr id="9223" name="Title 15"/>
          <p:cNvSpPr>
            <a:spLocks noGrp="1"/>
          </p:cNvSpPr>
          <p:nvPr>
            <p:ph type="title" idx="4294967295"/>
          </p:nvPr>
        </p:nvSpPr>
        <p:spPr>
          <a:xfrm>
            <a:off x="1004824" y="119088"/>
            <a:ext cx="714375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67" tIns="45681" rIns="91367" bIns="45681" numCol="1" anchor="ctr" anchorCtr="0" compatLnSpc="1">
            <a:prstTxWarp prst="textNoShape">
              <a:avLst/>
            </a:prstTxWarp>
          </a:bodyPr>
          <a:lstStyle/>
          <a:p>
            <a:pPr algn="ctr"/>
            <a:r>
              <a:rPr lang="en-US" sz="3200" dirty="0" smtClean="0"/>
              <a:t>Fixed Support CE </a:t>
            </a:r>
            <a:br>
              <a:rPr lang="en-US" sz="3200" dirty="0" smtClean="0"/>
            </a:br>
            <a:r>
              <a:rPr lang="en-US" sz="3200" dirty="0" smtClean="0"/>
              <a:t>MEAN DOWN TIME</a:t>
            </a:r>
            <a:endParaRPr lang="en-US" sz="3200" dirty="0"/>
          </a:p>
        </p:txBody>
      </p:sp>
      <p:sp>
        <p:nvSpPr>
          <p:cNvPr id="10" name="TextBox 10"/>
          <p:cNvSpPr txBox="1">
            <a:spLocks noChangeArrowheads="1"/>
          </p:cNvSpPr>
          <p:nvPr/>
        </p:nvSpPr>
        <p:spPr bwMode="auto">
          <a:xfrm>
            <a:off x="377017" y="2138351"/>
            <a:ext cx="8348537" cy="3924151"/>
          </a:xfrm>
          <a:prstGeom prst="rect">
            <a:avLst/>
          </a:prstGeom>
          <a:noFill/>
          <a:ln w="9525">
            <a:noFill/>
            <a:miter lim="800000"/>
            <a:headEnd/>
            <a:tailEnd/>
          </a:ln>
        </p:spPr>
        <p:txBody>
          <a:bodyPr wrap="square">
            <a:spAutoFit/>
          </a:bodyPr>
          <a:lstStyle/>
          <a:p>
            <a:pPr eaLnBrk="0" fontAlgn="base" hangingPunct="0">
              <a:spcBef>
                <a:spcPts val="450"/>
              </a:spcBef>
              <a:spcAft>
                <a:spcPct val="0"/>
              </a:spcAft>
            </a:pPr>
            <a:r>
              <a:rPr lang="en-US" sz="1600" b="1" dirty="0" smtClean="0">
                <a:solidFill>
                  <a:srgbClr val="000000"/>
                </a:solidFill>
                <a:cs typeface="Arial" pitchFamily="34" charset="0"/>
              </a:rPr>
              <a:t>Issue: </a:t>
            </a:r>
            <a:r>
              <a:rPr lang="en-US" sz="1600" dirty="0" smtClean="0">
                <a:solidFill>
                  <a:srgbClr val="000000"/>
                </a:solidFill>
                <a:cs typeface="Arial" pitchFamily="34" charset="0"/>
              </a:rPr>
              <a:t>In September two maintenance events occurred totaling 817 hours of maintenance and supply downtime. Due to the low number of events and the high amount of downtime, we exceeded our Mean Down Time standard of 372 hours by 37 hours. </a:t>
            </a:r>
          </a:p>
          <a:p>
            <a:pPr eaLnBrk="0" fontAlgn="base" hangingPunct="0">
              <a:spcBef>
                <a:spcPts val="450"/>
              </a:spcBef>
              <a:spcAft>
                <a:spcPct val="0"/>
              </a:spcAft>
            </a:pPr>
            <a:r>
              <a:rPr lang="en-US" sz="1600" dirty="0" smtClean="0">
                <a:solidFill>
                  <a:srgbClr val="000000"/>
                </a:solidFill>
                <a:cs typeface="Arial" pitchFamily="34" charset="0"/>
              </a:rPr>
              <a:t>Critical driver:</a:t>
            </a:r>
          </a:p>
          <a:p>
            <a:pPr eaLnBrk="0" fontAlgn="base" hangingPunct="0">
              <a:spcBef>
                <a:spcPts val="450"/>
              </a:spcBef>
              <a:spcAft>
                <a:spcPct val="0"/>
              </a:spcAft>
            </a:pPr>
            <a:r>
              <a:rPr lang="en-US" sz="1600" dirty="0" smtClean="0">
                <a:solidFill>
                  <a:srgbClr val="000000"/>
                </a:solidFill>
                <a:cs typeface="Arial" pitchFamily="34" charset="0"/>
              </a:rPr>
              <a:t>AACE was down for 407 hours due to a faulty Console Penetration Panel (CPP) </a:t>
            </a:r>
            <a:r>
              <a:rPr lang="en-US" sz="1600" dirty="0" err="1" smtClean="0">
                <a:solidFill>
                  <a:srgbClr val="000000"/>
                </a:solidFill>
                <a:cs typeface="Arial" pitchFamily="34" charset="0"/>
              </a:rPr>
              <a:t>Assy</a:t>
            </a:r>
            <a:endParaRPr lang="en-US" sz="1600"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Impact: </a:t>
            </a:r>
            <a:r>
              <a:rPr lang="en-US" sz="1600" dirty="0" smtClean="0">
                <a:solidFill>
                  <a:srgbClr val="000000"/>
                </a:solidFill>
                <a:cs typeface="Arial" pitchFamily="34" charset="0"/>
              </a:rPr>
              <a:t>TX/RX capability</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a:solidFill>
                  <a:srgbClr val="000000"/>
                </a:solidFill>
                <a:cs typeface="Arial" pitchFamily="34" charset="0"/>
              </a:rPr>
              <a:t>Way </a:t>
            </a:r>
            <a:r>
              <a:rPr lang="en-US" sz="1600" b="1" dirty="0" smtClean="0">
                <a:solidFill>
                  <a:srgbClr val="000000"/>
                </a:solidFill>
                <a:cs typeface="Arial" pitchFamily="34" charset="0"/>
              </a:rPr>
              <a:t>Ahead: </a:t>
            </a:r>
            <a:r>
              <a:rPr lang="en-US" sz="1600" dirty="0" smtClean="0">
                <a:solidFill>
                  <a:srgbClr val="000000"/>
                </a:solidFill>
                <a:cs typeface="Arial" pitchFamily="34" charset="0"/>
              </a:rPr>
              <a:t>Beale’s AACE was down from 25 February to 17 September due to a faulty CPP.  Beale sourced three panels outside of depot that were unserviceable. A fourth CPP sourced from depot arrived in September fixed the AACE. NG contract to repair unserviceable CPP assets is INWK.  AFNC3C/NSP will continue to work with program office, depot and units to ensure serviceable parts are available and PQDRs are submitted.</a:t>
            </a:r>
            <a:endParaRPr lang="en-US" sz="1600" b="1" dirty="0" smtClean="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Contract </a:t>
            </a:r>
            <a:r>
              <a:rPr lang="en-US" sz="1600" b="1" dirty="0">
                <a:solidFill>
                  <a:srgbClr val="000000"/>
                </a:solidFill>
                <a:cs typeface="Arial" pitchFamily="34" charset="0"/>
              </a:rPr>
              <a:t>Logistics Support: </a:t>
            </a:r>
            <a:r>
              <a:rPr lang="en-US" sz="1600" dirty="0" smtClean="0">
                <a:solidFill>
                  <a:srgbClr val="000000"/>
                </a:solidFill>
                <a:cs typeface="Arial" pitchFamily="34" charset="0"/>
              </a:rPr>
              <a:t>N/A</a:t>
            </a:r>
            <a:endParaRPr lang="en-US" sz="1600" dirty="0">
              <a:solidFill>
                <a:srgbClr val="000000"/>
              </a:solidFill>
              <a:cs typeface="Arial" pitchFamily="34" charset="0"/>
            </a:endParaRPr>
          </a:p>
          <a:p>
            <a:pPr eaLnBrk="0" fontAlgn="base" hangingPunct="0">
              <a:spcBef>
                <a:spcPts val="450"/>
              </a:spcBef>
              <a:spcAft>
                <a:spcPct val="0"/>
              </a:spcAft>
            </a:pPr>
            <a:r>
              <a:rPr lang="en-US" sz="1600" b="1" dirty="0" smtClean="0">
                <a:solidFill>
                  <a:srgbClr val="000000"/>
                </a:solidFill>
                <a:cs typeface="Arial" pitchFamily="34" charset="0"/>
              </a:rPr>
              <a:t>Start </a:t>
            </a:r>
            <a:r>
              <a:rPr lang="en-US" sz="1600" b="1" dirty="0">
                <a:solidFill>
                  <a:srgbClr val="000000"/>
                </a:solidFill>
                <a:cs typeface="Arial" pitchFamily="34" charset="0"/>
              </a:rPr>
              <a:t>Date / Get Well Date:  </a:t>
            </a:r>
            <a:r>
              <a:rPr lang="en-US" sz="1600" dirty="0" smtClean="0">
                <a:solidFill>
                  <a:srgbClr val="000000"/>
                </a:solidFill>
                <a:cs typeface="Arial" pitchFamily="34" charset="0"/>
              </a:rPr>
              <a:t>N/A</a:t>
            </a:r>
            <a:endParaRPr lang="en-US" sz="1600" dirty="0">
              <a:solidFill>
                <a:srgbClr val="000000"/>
              </a:solidFill>
              <a:cs typeface="Arial" pitchFamily="34" charset="0"/>
            </a:endParaRPr>
          </a:p>
        </p:txBody>
      </p:sp>
      <p:graphicFrame>
        <p:nvGraphicFramePr>
          <p:cNvPr id="18" name="Table 17"/>
          <p:cNvGraphicFramePr>
            <a:graphicFrameLocks noGrp="1"/>
          </p:cNvGraphicFramePr>
          <p:nvPr>
            <p:extLst/>
          </p:nvPr>
        </p:nvGraphicFramePr>
        <p:xfrm>
          <a:off x="2849078" y="1257172"/>
          <a:ext cx="3170722" cy="563880"/>
        </p:xfrm>
        <a:graphic>
          <a:graphicData uri="http://schemas.openxmlformats.org/drawingml/2006/table">
            <a:tbl>
              <a:tblPr firstRow="1" bandRow="1">
                <a:tableStyleId>{5940675A-B579-460E-94D1-54222C63F5DA}</a:tableStyleId>
              </a:tblPr>
              <a:tblGrid>
                <a:gridCol w="808522">
                  <a:extLst>
                    <a:ext uri="{9D8B030D-6E8A-4147-A177-3AD203B41FA5}">
                      <a16:colId xmlns:a16="http://schemas.microsoft.com/office/drawing/2014/main" val="20000"/>
                    </a:ext>
                  </a:extLst>
                </a:gridCol>
                <a:gridCol w="777193">
                  <a:extLst>
                    <a:ext uri="{9D8B030D-6E8A-4147-A177-3AD203B41FA5}">
                      <a16:colId xmlns:a16="http://schemas.microsoft.com/office/drawing/2014/main" val="20001"/>
                    </a:ext>
                  </a:extLst>
                </a:gridCol>
                <a:gridCol w="823007">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3909">
                <a:tc>
                  <a:txBody>
                    <a:bodyPr/>
                    <a:lstStyle/>
                    <a:p>
                      <a:pPr algn="ctr"/>
                      <a:r>
                        <a:rPr lang="en-US" sz="1400" b="1" dirty="0" smtClean="0"/>
                        <a:t>Jul-19</a:t>
                      </a:r>
                      <a:endParaRPr lang="en-US" sz="1400" b="1" dirty="0"/>
                    </a:p>
                  </a:txBody>
                  <a:tcPr marL="68580" marR="68580" marT="34290" marB="34290"/>
                </a:tc>
                <a:tc>
                  <a:txBody>
                    <a:bodyPr/>
                    <a:lstStyle/>
                    <a:p>
                      <a:pPr algn="ctr"/>
                      <a:r>
                        <a:rPr lang="en-US" sz="1400" b="1" dirty="0" smtClean="0"/>
                        <a:t>Aug-19</a:t>
                      </a:r>
                      <a:endParaRPr lang="en-US" sz="1400" b="1" dirty="0"/>
                    </a:p>
                  </a:txBody>
                  <a:tcPr marL="68580" marR="68580"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smtClean="0"/>
                        <a:t>Sept-19</a:t>
                      </a:r>
                    </a:p>
                  </a:txBody>
                  <a:tcPr marL="68580" marR="68580" marT="34290" marB="34290">
                    <a:lnR w="12700" cap="flat" cmpd="sng" algn="ctr">
                      <a:solidFill>
                        <a:schemeClr val="tx1"/>
                      </a:solidFill>
                      <a:prstDash val="solid"/>
                      <a:round/>
                      <a:headEnd type="none" w="med" len="med"/>
                      <a:tailEnd type="none" w="med" len="med"/>
                    </a:lnR>
                  </a:tcPr>
                </a:tc>
                <a:tc>
                  <a:txBody>
                    <a:bodyPr/>
                    <a:lstStyle/>
                    <a:p>
                      <a:pPr marL="0" lvl="0" algn="ctr" defTabSz="914400" rtl="0" eaLnBrk="1" latinLnBrk="0" hangingPunct="1"/>
                      <a:r>
                        <a:rPr lang="en-US" sz="1400" b="1" kern="1200" dirty="0" smtClean="0">
                          <a:solidFill>
                            <a:schemeClr val="tx1"/>
                          </a:solidFill>
                          <a:latin typeface="+mn-lt"/>
                          <a:ea typeface="+mn-ea"/>
                          <a:cs typeface="+mn-cs"/>
                        </a:rPr>
                        <a:t>Overall</a:t>
                      </a:r>
                      <a:endParaRPr lang="en-US" sz="1400" b="1" kern="1200" dirty="0">
                        <a:solidFill>
                          <a:schemeClr val="tx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5917">
                <a:tc>
                  <a:txBody>
                    <a:bodyPr/>
                    <a:lstStyle/>
                    <a:p>
                      <a:pPr algn="ctr"/>
                      <a:endParaRPr lang="en-US" sz="1400" dirty="0">
                        <a:solidFill>
                          <a:schemeClr val="tx1"/>
                        </a:solidFill>
                      </a:endParaRPr>
                    </a:p>
                  </a:txBody>
                  <a:tcPr marL="68580" marR="68580" marT="34290" marB="34290">
                    <a:solidFill>
                      <a:srgbClr val="00B050"/>
                    </a:solidFill>
                  </a:tcPr>
                </a:tc>
                <a:tc>
                  <a:txBody>
                    <a:bodyPr/>
                    <a:lstStyle/>
                    <a:p>
                      <a:pPr algn="ctr"/>
                      <a:endParaRPr lang="en-US" sz="1400" dirty="0">
                        <a:solidFill>
                          <a:srgbClr val="FF0000"/>
                        </a:solidFill>
                      </a:endParaRPr>
                    </a:p>
                  </a:txBody>
                  <a:tcPr marL="68580" marR="68580" marT="34290" marB="34290">
                    <a:solidFill>
                      <a:srgbClr val="00B050"/>
                    </a:solidFill>
                  </a:tcPr>
                </a:tc>
                <a:tc>
                  <a:txBody>
                    <a:bodyPr/>
                    <a:lstStyle/>
                    <a:p>
                      <a:pPr algn="ctr"/>
                      <a:r>
                        <a:rPr lang="en-US" sz="1400" dirty="0">
                          <a:solidFill>
                            <a:schemeClr val="bg1"/>
                          </a:solidFill>
                        </a:rPr>
                        <a:t> </a:t>
                      </a:r>
                    </a:p>
                  </a:txBody>
                  <a:tcPr marL="68580" marR="68580" marT="34290" marB="34290">
                    <a:solidFill>
                      <a:srgbClr val="FF0000"/>
                    </a:solidFill>
                  </a:tcPr>
                </a:tc>
                <a:tc>
                  <a:txBody>
                    <a:bodyPr/>
                    <a:lstStyle/>
                    <a:p>
                      <a:pPr algn="ctr"/>
                      <a:endParaRPr lang="en-US" sz="1400" dirty="0">
                        <a:solidFill>
                          <a:schemeClr val="tx1"/>
                        </a:solidFill>
                      </a:endParaRP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B050"/>
                    </a:solidFill>
                  </a:tcPr>
                </a:tc>
                <a:extLst>
                  <a:ext uri="{0D108BD9-81ED-4DB2-BD59-A6C34878D82A}">
                    <a16:rowId xmlns:a16="http://schemas.microsoft.com/office/drawing/2014/main" val="10001"/>
                  </a:ext>
                </a:extLst>
              </a:tr>
            </a:tbl>
          </a:graphicData>
        </a:graphic>
      </p:graphicFrame>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53362" y="285012"/>
            <a:ext cx="904875" cy="894474"/>
          </a:xfrm>
          <a:prstGeom prst="rect">
            <a:avLst/>
          </a:prstGeom>
          <a:noFill/>
          <a:ln w="9525">
            <a:noFill/>
            <a:miter lim="800000"/>
            <a:headEnd/>
            <a:tailEnd/>
          </a:ln>
        </p:spPr>
      </p:pic>
      <p:sp>
        <p:nvSpPr>
          <p:cNvPr id="12" name="Action Button: Back or Previous 11">
            <a:hlinkClick r:id="rId4" action="ppaction://hlinksldjump" highlightClick="1"/>
          </p:cNvPr>
          <p:cNvSpPr/>
          <p:nvPr/>
        </p:nvSpPr>
        <p:spPr bwMode="auto">
          <a:xfrm>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3896420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236" y="76200"/>
            <a:ext cx="6083762" cy="1143000"/>
          </a:xfrm>
        </p:spPr>
        <p:txBody>
          <a:bodyPr/>
          <a:lstStyle/>
          <a:p>
            <a:r>
              <a:rPr lang="en-US" sz="3200" dirty="0">
                <a:solidFill>
                  <a:srgbClr val="2D2DB9">
                    <a:lumMod val="75000"/>
                  </a:srgbClr>
                </a:solidFill>
              </a:rPr>
              <a:t>NC3 MPI Dashboard</a:t>
            </a:r>
            <a:endParaRPr lang="en-US" sz="3200" dirty="0"/>
          </a:p>
        </p:txBody>
      </p:sp>
      <p:sp>
        <p:nvSpPr>
          <p:cNvPr id="4" name="Slide Number Placeholder 3"/>
          <p:cNvSpPr>
            <a:spLocks noGrp="1"/>
          </p:cNvSpPr>
          <p:nvPr>
            <p:ph type="sldNum" sz="quarter" idx="12"/>
          </p:nvPr>
        </p:nvSpPr>
        <p:spPr/>
        <p:txBody>
          <a:bodyPr/>
          <a:lstStyle/>
          <a:p>
            <a:fld id="{0B8F6B99-9189-45A5-8D36-645CEF8EF2DB}" type="slidenum">
              <a:rPr lang="en-US" smtClean="0"/>
              <a:t>2</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900193862"/>
              </p:ext>
            </p:extLst>
          </p:nvPr>
        </p:nvGraphicFramePr>
        <p:xfrm>
          <a:off x="464536" y="4876396"/>
          <a:ext cx="8214928" cy="906332"/>
        </p:xfrm>
        <a:graphic>
          <a:graphicData uri="http://schemas.openxmlformats.org/drawingml/2006/table">
            <a:tbl>
              <a:tblPr firstRow="1" bandRow="1"/>
              <a:tblGrid>
                <a:gridCol w="908044">
                  <a:extLst>
                    <a:ext uri="{9D8B030D-6E8A-4147-A177-3AD203B41FA5}">
                      <a16:colId xmlns:a16="http://schemas.microsoft.com/office/drawing/2014/main" val="20000"/>
                    </a:ext>
                  </a:extLst>
                </a:gridCol>
                <a:gridCol w="606504">
                  <a:extLst>
                    <a:ext uri="{9D8B030D-6E8A-4147-A177-3AD203B41FA5}">
                      <a16:colId xmlns:a16="http://schemas.microsoft.com/office/drawing/2014/main" val="20001"/>
                    </a:ext>
                  </a:extLst>
                </a:gridCol>
                <a:gridCol w="576779">
                  <a:extLst>
                    <a:ext uri="{9D8B030D-6E8A-4147-A177-3AD203B41FA5}">
                      <a16:colId xmlns:a16="http://schemas.microsoft.com/office/drawing/2014/main" val="20002"/>
                    </a:ext>
                  </a:extLst>
                </a:gridCol>
                <a:gridCol w="637179">
                  <a:extLst>
                    <a:ext uri="{9D8B030D-6E8A-4147-A177-3AD203B41FA5}">
                      <a16:colId xmlns:a16="http://schemas.microsoft.com/office/drawing/2014/main" val="20003"/>
                    </a:ext>
                  </a:extLst>
                </a:gridCol>
                <a:gridCol w="609824">
                  <a:extLst>
                    <a:ext uri="{9D8B030D-6E8A-4147-A177-3AD203B41FA5}">
                      <a16:colId xmlns:a16="http://schemas.microsoft.com/office/drawing/2014/main" val="20004"/>
                    </a:ext>
                  </a:extLst>
                </a:gridCol>
                <a:gridCol w="645175">
                  <a:extLst>
                    <a:ext uri="{9D8B030D-6E8A-4147-A177-3AD203B41FA5}">
                      <a16:colId xmlns:a16="http://schemas.microsoft.com/office/drawing/2014/main" val="20005"/>
                    </a:ext>
                  </a:extLst>
                </a:gridCol>
                <a:gridCol w="609823">
                  <a:extLst>
                    <a:ext uri="{9D8B030D-6E8A-4147-A177-3AD203B41FA5}">
                      <a16:colId xmlns:a16="http://schemas.microsoft.com/office/drawing/2014/main" val="20006"/>
                    </a:ext>
                  </a:extLst>
                </a:gridCol>
                <a:gridCol w="574471">
                  <a:extLst>
                    <a:ext uri="{9D8B030D-6E8A-4147-A177-3AD203B41FA5}">
                      <a16:colId xmlns:a16="http://schemas.microsoft.com/office/drawing/2014/main" val="20007"/>
                    </a:ext>
                  </a:extLst>
                </a:gridCol>
                <a:gridCol w="539118">
                  <a:extLst>
                    <a:ext uri="{9D8B030D-6E8A-4147-A177-3AD203B41FA5}">
                      <a16:colId xmlns:a16="http://schemas.microsoft.com/office/drawing/2014/main" val="20008"/>
                    </a:ext>
                  </a:extLst>
                </a:gridCol>
                <a:gridCol w="584552">
                  <a:extLst>
                    <a:ext uri="{9D8B030D-6E8A-4147-A177-3AD203B41FA5}">
                      <a16:colId xmlns:a16="http://schemas.microsoft.com/office/drawing/2014/main" val="20009"/>
                    </a:ext>
                  </a:extLst>
                </a:gridCol>
                <a:gridCol w="659091">
                  <a:extLst>
                    <a:ext uri="{9D8B030D-6E8A-4147-A177-3AD203B41FA5}">
                      <a16:colId xmlns:a16="http://schemas.microsoft.com/office/drawing/2014/main" val="20010"/>
                    </a:ext>
                  </a:extLst>
                </a:gridCol>
                <a:gridCol w="623465">
                  <a:extLst>
                    <a:ext uri="{9D8B030D-6E8A-4147-A177-3AD203B41FA5}">
                      <a16:colId xmlns:a16="http://schemas.microsoft.com/office/drawing/2014/main" val="20011"/>
                    </a:ext>
                  </a:extLst>
                </a:gridCol>
                <a:gridCol w="640903">
                  <a:extLst>
                    <a:ext uri="{9D8B030D-6E8A-4147-A177-3AD203B41FA5}">
                      <a16:colId xmlns:a16="http://schemas.microsoft.com/office/drawing/2014/main" val="20012"/>
                    </a:ext>
                  </a:extLst>
                </a:gridCol>
              </a:tblGrid>
              <a:tr h="453166">
                <a:tc>
                  <a:txBody>
                    <a:bodyPr/>
                    <a:lstStyle/>
                    <a:p>
                      <a:pPr algn="ctr"/>
                      <a:r>
                        <a:rPr lang="en-US" sz="900" b="1" dirty="0">
                          <a:solidFill>
                            <a:schemeClr val="bg1"/>
                          </a:solidFill>
                          <a:latin typeface="Calibri" panose="020F0502020204030204" pitchFamily="34" charset="0"/>
                        </a:rPr>
                        <a:t>FUNCTIONAL </a:t>
                      </a:r>
                    </a:p>
                    <a:p>
                      <a:pPr algn="ctr"/>
                      <a:r>
                        <a:rPr lang="en-US" sz="900" b="1" dirty="0">
                          <a:solidFill>
                            <a:schemeClr val="bg1"/>
                          </a:solidFill>
                          <a:latin typeface="Calibri" panose="020F0502020204030204" pitchFamily="34" charset="0"/>
                        </a:rPr>
                        <a:t>GROUP</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gridSpan="2">
                  <a:txBody>
                    <a:bodyPr/>
                    <a:lstStyle/>
                    <a:p>
                      <a:pPr algn="ctr"/>
                      <a:r>
                        <a:rPr lang="en-US" sz="900" b="1" dirty="0">
                          <a:solidFill>
                            <a:schemeClr val="tx1"/>
                          </a:solidFill>
                          <a:latin typeface="Calibri" panose="020F0502020204030204" pitchFamily="34" charset="0"/>
                        </a:rPr>
                        <a:t>NC3</a:t>
                      </a:r>
                      <a:r>
                        <a:rPr lang="en-US" sz="900" b="1" baseline="0" dirty="0">
                          <a:solidFill>
                            <a:schemeClr val="tx1"/>
                          </a:solidFill>
                          <a:latin typeface="Calibri" panose="020F0502020204030204" pitchFamily="34" charset="0"/>
                        </a:rPr>
                        <a:t> SENIOR </a:t>
                      </a:r>
                    </a:p>
                    <a:p>
                      <a:pPr algn="ctr"/>
                      <a:r>
                        <a:rPr lang="en-US" sz="900" b="1" baseline="0" dirty="0">
                          <a:solidFill>
                            <a:schemeClr val="tx1"/>
                          </a:solidFill>
                          <a:latin typeface="Calibri" panose="020F0502020204030204" pitchFamily="34" charset="0"/>
                        </a:rPr>
                        <a:t>LEADER COMMS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gridSpan="3">
                  <a:txBody>
                    <a:bodyPr/>
                    <a:lstStyle/>
                    <a:p>
                      <a:pPr algn="ctr"/>
                      <a:r>
                        <a:rPr lang="en-US" sz="900" b="1" dirty="0">
                          <a:solidFill>
                            <a:schemeClr val="tx1"/>
                          </a:solidFill>
                          <a:latin typeface="Calibri" panose="020F0502020204030204" pitchFamily="34" charset="0"/>
                        </a:rPr>
                        <a:t>NC3 PRIMARY</a:t>
                      </a:r>
                      <a:r>
                        <a:rPr lang="en-US" sz="900" b="1" baseline="0" dirty="0">
                          <a:solidFill>
                            <a:schemeClr val="tx1"/>
                          </a:solidFill>
                          <a:latin typeface="Calibri" panose="020F0502020204030204" pitchFamily="34" charset="0"/>
                        </a:rPr>
                        <a:t> CONTROL </a:t>
                      </a:r>
                    </a:p>
                    <a:p>
                      <a:pPr algn="ctr"/>
                      <a:r>
                        <a:rPr lang="en-US" sz="900" b="1" baseline="0" dirty="0">
                          <a:solidFill>
                            <a:schemeClr val="tx1"/>
                          </a:solidFill>
                          <a:latin typeface="Calibri" panose="020F0502020204030204" pitchFamily="34" charset="0"/>
                        </a:rPr>
                        <a:t>CENTERS &amp; SENSORS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900" b="1" dirty="0">
                          <a:solidFill>
                            <a:schemeClr val="tx1"/>
                          </a:solidFill>
                          <a:latin typeface="Calibri" panose="020F0502020204030204" pitchFamily="34" charset="0"/>
                        </a:rPr>
                        <a:t>AF NUCLEAR </a:t>
                      </a:r>
                    </a:p>
                    <a:p>
                      <a:pPr algn="ctr"/>
                      <a:r>
                        <a:rPr lang="en-US" sz="900" b="1" dirty="0">
                          <a:solidFill>
                            <a:schemeClr val="tx1"/>
                          </a:solidFill>
                          <a:latin typeface="Calibri" panose="020F0502020204030204" pitchFamily="34" charset="0"/>
                        </a:rPr>
                        <a:t>DELIVERY SYSTEMS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900" b="1" dirty="0">
                          <a:solidFill>
                            <a:schemeClr val="tx1"/>
                          </a:solidFill>
                          <a:latin typeface="Calibri" panose="020F0502020204030204" pitchFamily="34" charset="0"/>
                        </a:rPr>
                        <a:t>NUCLEAR SUPPORT AND </a:t>
                      </a:r>
                    </a:p>
                    <a:p>
                      <a:pPr algn="ctr"/>
                      <a:r>
                        <a:rPr lang="en-US" sz="900" b="1" dirty="0">
                          <a:solidFill>
                            <a:schemeClr val="tx1"/>
                          </a:solidFill>
                          <a:latin typeface="Calibri" panose="020F0502020204030204" pitchFamily="34" charset="0"/>
                        </a:rPr>
                        <a:t>RECOVERY </a:t>
                      </a:r>
                      <a:r>
                        <a:rPr lang="en-US" sz="900" b="1" dirty="0" smtClean="0">
                          <a:solidFill>
                            <a:schemeClr val="tx1"/>
                          </a:solidFill>
                          <a:latin typeface="Calibri" panose="020F0502020204030204" pitchFamily="34" charset="0"/>
                        </a:rPr>
                        <a:t>TEAM</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3166">
                <a:tc>
                  <a:txBody>
                    <a:bodyPr/>
                    <a:lstStyle/>
                    <a:p>
                      <a:pPr algn="ctr"/>
                      <a:r>
                        <a:rPr lang="en-US" sz="900" b="1" baseline="0" dirty="0" smtClean="0">
                          <a:solidFill>
                            <a:schemeClr val="bg1"/>
                          </a:solidFill>
                          <a:latin typeface="Calibri" panose="020F0502020204030204" pitchFamily="34" charset="0"/>
                        </a:rPr>
                        <a:t>CONFIG ELEMENT</a:t>
                      </a:r>
                      <a:endParaRPr lang="en-US" sz="900" b="1" dirty="0">
                        <a:solidFill>
                          <a:schemeClr val="bg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VC-25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SLC</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EA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a:t>
                      </a:r>
                      <a:r>
                        <a:rPr lang="en-US" sz="900" dirty="0">
                          <a:solidFill>
                            <a:schemeClr val="tx1"/>
                          </a:solidFill>
                          <a:latin typeface="Calibri" panose="020F0502020204030204" pitchFamily="34" charset="0"/>
                        </a:rPr>
                        <a:t> SLC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 NC3 </a:t>
                      </a:r>
                    </a:p>
                    <a:p>
                      <a:pPr algn="ctr"/>
                      <a:r>
                        <a:rPr lang="en-US" sz="900" dirty="0">
                          <a:solidFill>
                            <a:schemeClr val="tx1"/>
                          </a:solidFill>
                          <a:latin typeface="Calibri" panose="020F0502020204030204" pitchFamily="34" charset="0"/>
                        </a:rPr>
                        <a:t>SLC-CC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PCC</a:t>
                      </a:r>
                      <a:r>
                        <a:rPr lang="en-US" sz="900" baseline="0" dirty="0">
                          <a:solidFill>
                            <a:schemeClr val="tx1"/>
                          </a:solidFill>
                          <a:latin typeface="Calibri" panose="020F0502020204030204" pitchFamily="34" charset="0"/>
                        </a:rPr>
                        <a:t> </a:t>
                      </a:r>
                    </a:p>
                    <a:p>
                      <a:pPr algn="ctr"/>
                      <a:r>
                        <a:rPr lang="en-US" sz="900" baseline="0" dirty="0">
                          <a:solidFill>
                            <a:schemeClr val="tx1"/>
                          </a:solidFill>
                          <a:latin typeface="Calibri" panose="020F0502020204030204" pitchFamily="34" charset="0"/>
                        </a:rPr>
                        <a:t>SENSOR</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Trans  PCC </a:t>
                      </a:r>
                    </a:p>
                    <a:p>
                      <a:pPr algn="ctr"/>
                      <a:r>
                        <a:rPr lang="en-US" sz="900" dirty="0">
                          <a:solidFill>
                            <a:schemeClr val="tx1"/>
                          </a:solidFill>
                          <a:latin typeface="Calibri" panose="020F0502020204030204" pitchFamily="34" charset="0"/>
                        </a:rPr>
                        <a:t>SENSOR</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B-52</a:t>
                      </a:r>
                    </a:p>
                    <a:p>
                      <a:pPr algn="ctr"/>
                      <a:r>
                        <a:rPr lang="en-US" sz="900" dirty="0" smtClean="0">
                          <a:solidFill>
                            <a:schemeClr val="tx1"/>
                          </a:solidFill>
                          <a:latin typeface="Calibri" panose="020F0502020204030204" pitchFamily="34" charset="0"/>
                        </a:rPr>
                        <a:t>NC3</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B-2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DCA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ICBM</a:t>
                      </a:r>
                      <a:endParaRPr lang="en-US" sz="900" dirty="0">
                        <a:solidFill>
                          <a:schemeClr val="tx1"/>
                        </a:solidFill>
                        <a:latin typeface="Calibri" panose="020F0502020204030204" pitchFamily="34" charset="0"/>
                      </a:endParaRP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a:t>
                      </a:r>
                    </a:p>
                    <a:p>
                      <a:pPr algn="ctr"/>
                      <a:r>
                        <a:rPr lang="en-US" sz="900" dirty="0">
                          <a:solidFill>
                            <a:schemeClr val="tx1"/>
                          </a:solidFill>
                          <a:latin typeface="Calibri" panose="020F0502020204030204" pitchFamily="34" charset="0"/>
                        </a:rPr>
                        <a:t> 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a:t>
                      </a:r>
                    </a:p>
                    <a:p>
                      <a:pPr algn="ctr"/>
                      <a:r>
                        <a:rPr lang="en-US" sz="900" dirty="0">
                          <a:solidFill>
                            <a:schemeClr val="tx1"/>
                          </a:solidFill>
                          <a:latin typeface="Calibri" panose="020F0502020204030204" pitchFamily="34" charset="0"/>
                        </a:rPr>
                        <a:t>NC3 SUPT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smtClean="0">
                          <a:solidFill>
                            <a:schemeClr val="tx1"/>
                          </a:solidFill>
                          <a:latin typeface="Calibri" panose="020F0502020204030204" pitchFamily="34" charset="0"/>
                        </a:rPr>
                        <a:t>Mobile  </a:t>
                      </a:r>
                      <a:endParaRPr lang="en-US" sz="900" dirty="0">
                        <a:solidFill>
                          <a:schemeClr val="tx1"/>
                        </a:solidFill>
                        <a:latin typeface="Calibri" panose="020F0502020204030204" pitchFamily="34" charset="0"/>
                      </a:endParaRPr>
                    </a:p>
                    <a:p>
                      <a:pPr algn="ctr"/>
                      <a:r>
                        <a:rPr lang="en-US" sz="900" dirty="0">
                          <a:solidFill>
                            <a:schemeClr val="tx1"/>
                          </a:solidFill>
                          <a:latin typeface="Calibri" panose="020F0502020204030204" pitchFamily="34" charset="0"/>
                        </a:rPr>
                        <a:t>NC3 </a:t>
                      </a:r>
                      <a:r>
                        <a:rPr lang="en-US" sz="900" dirty="0" smtClean="0">
                          <a:solidFill>
                            <a:schemeClr val="tx1"/>
                          </a:solidFill>
                          <a:latin typeface="Calibri" panose="020F0502020204030204" pitchFamily="34" charset="0"/>
                        </a:rPr>
                        <a:t>SUPT</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6" name="Content Placeholder 5"/>
          <p:cNvSpPr>
            <a:spLocks noGrp="1"/>
          </p:cNvSpPr>
          <p:nvPr>
            <p:ph idx="1"/>
          </p:nvPr>
        </p:nvSpPr>
        <p:spPr>
          <a:xfrm>
            <a:off x="357801" y="2074326"/>
            <a:ext cx="4201502" cy="2745557"/>
          </a:xfrm>
        </p:spPr>
        <p:txBody>
          <a:bodyPr/>
          <a:lstStyle/>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PCC CE (E-4B)</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(B-52H)</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(B-2)</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Airborne Delivery </a:t>
            </a:r>
            <a:r>
              <a:rPr lang="en-US" sz="1600" dirty="0">
                <a:solidFill>
                  <a:srgbClr val="3333CC">
                    <a:lumMod val="50000"/>
                  </a:srgbClr>
                </a:solidFill>
              </a:rPr>
              <a:t>CE </a:t>
            </a:r>
            <a:r>
              <a:rPr lang="en-US" sz="1600" dirty="0" smtClean="0">
                <a:solidFill>
                  <a:srgbClr val="3333CC">
                    <a:lumMod val="50000"/>
                  </a:srgbClr>
                </a:solidFill>
              </a:rPr>
              <a:t>(F-15E)</a:t>
            </a:r>
          </a:p>
          <a:p>
            <a:pPr marL="342900" lvl="0" indent="-342900">
              <a:buSzPct val="90000"/>
              <a:buFont typeface="Wingdings" panose="05000000000000000000" pitchFamily="2" charset="2"/>
              <a:buChar char=""/>
              <a:defRPr/>
            </a:pPr>
            <a:r>
              <a:rPr lang="en-US" sz="1600" dirty="0" smtClean="0">
                <a:solidFill>
                  <a:srgbClr val="3333CC">
                    <a:lumMod val="50000"/>
                  </a:srgbClr>
                </a:solidFill>
              </a:rPr>
              <a:t>Delivery </a:t>
            </a:r>
            <a:r>
              <a:rPr lang="en-US" sz="1600" dirty="0">
                <a:solidFill>
                  <a:srgbClr val="3333CC">
                    <a:lumMod val="50000"/>
                  </a:srgbClr>
                </a:solidFill>
              </a:rPr>
              <a:t>CE </a:t>
            </a:r>
            <a:r>
              <a:rPr lang="en-US" sz="1600" dirty="0" smtClean="0">
                <a:solidFill>
                  <a:srgbClr val="3333CC">
                    <a:lumMod val="50000"/>
                  </a:srgbClr>
                </a:solidFill>
              </a:rPr>
              <a:t>(ICBM)</a:t>
            </a:r>
            <a:endParaRPr lang="en-US" sz="1600" dirty="0">
              <a:solidFill>
                <a:srgbClr val="3333CC">
                  <a:lumMod val="50000"/>
                </a:srgbClr>
              </a:solidFill>
            </a:endParaRPr>
          </a:p>
          <a:p>
            <a:pPr marL="342900" lvl="0" indent="-342900">
              <a:buSzPct val="90000"/>
              <a:buFont typeface="Wingdings" panose="05000000000000000000" pitchFamily="2" charset="2"/>
              <a:buChar char=""/>
              <a:defRPr/>
            </a:pPr>
            <a:r>
              <a:rPr lang="en-US" sz="1600" dirty="0">
                <a:solidFill>
                  <a:srgbClr val="3333CC">
                    <a:lumMod val="50000"/>
                  </a:srgbClr>
                </a:solidFill>
              </a:rPr>
              <a:t>Airborne Support CE (U-2</a:t>
            </a:r>
            <a:r>
              <a:rPr lang="en-US" sz="1600" dirty="0" smtClean="0">
                <a:solidFill>
                  <a:srgbClr val="3333CC">
                    <a:lumMod val="50000"/>
                  </a:srgbClr>
                </a:solidFill>
              </a:rPr>
              <a:t>) </a:t>
            </a:r>
            <a:r>
              <a:rPr lang="en-US" sz="1600" dirty="0" smtClean="0">
                <a:solidFill>
                  <a:schemeClr val="tx1">
                    <a:lumMod val="50000"/>
                    <a:lumOff val="50000"/>
                  </a:schemeClr>
                </a:solidFill>
              </a:rPr>
              <a:t>(K/RC-135)</a:t>
            </a:r>
          </a:p>
          <a:p>
            <a:pPr marL="0" lvl="0" indent="0">
              <a:buSzPct val="90000"/>
              <a:buNone/>
              <a:defRPr/>
            </a:pPr>
            <a:r>
              <a:rPr lang="en-US" sz="2000" dirty="0" smtClean="0">
                <a:solidFill>
                  <a:srgbClr val="3333CC">
                    <a:lumMod val="50000"/>
                  </a:srgbClr>
                </a:solidFill>
              </a:rPr>
              <a:t>	</a:t>
            </a:r>
            <a:endParaRPr lang="en-US" sz="2000" dirty="0">
              <a:solidFill>
                <a:srgbClr val="002060"/>
              </a:solidFill>
            </a:endParaRPr>
          </a:p>
        </p:txBody>
      </p:sp>
      <p:sp>
        <p:nvSpPr>
          <p:cNvPr id="23" name="Content Placeholder 5"/>
          <p:cNvSpPr txBox="1">
            <a:spLocks/>
          </p:cNvSpPr>
          <p:nvPr/>
        </p:nvSpPr>
        <p:spPr bwMode="auto">
          <a:xfrm>
            <a:off x="4559303" y="2065855"/>
            <a:ext cx="4442457" cy="27455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a:lstStyle>
          <a:p>
            <a:pPr>
              <a:buSzPct val="90000"/>
              <a:buFont typeface="Wingdings" panose="05000000000000000000" pitchFamily="2" charset="2"/>
              <a:buChar char="q"/>
              <a:defRPr/>
            </a:pPr>
            <a:r>
              <a:rPr lang="en-US" sz="1600" kern="0" dirty="0" smtClean="0">
                <a:solidFill>
                  <a:srgbClr val="3333CC">
                    <a:lumMod val="50000"/>
                  </a:srgbClr>
                </a:solidFill>
              </a:rPr>
              <a:t>  </a:t>
            </a:r>
            <a:r>
              <a:rPr lang="en-US" sz="1600" kern="0" dirty="0" smtClean="0">
                <a:solidFill>
                  <a:schemeClr val="tx1">
                    <a:lumMod val="50000"/>
                    <a:lumOff val="50000"/>
                  </a:schemeClr>
                </a:solidFill>
              </a:rPr>
              <a:t>Fixed Support CE </a:t>
            </a:r>
          </a:p>
          <a:p>
            <a:pPr>
              <a:buSzPct val="90000"/>
              <a:buFont typeface="Wingdings" panose="05000000000000000000" pitchFamily="2" charset="2"/>
              <a:buChar char="q"/>
              <a:defRPr/>
            </a:pPr>
            <a:r>
              <a:rPr lang="en-US" sz="1600" kern="0" dirty="0" smtClean="0">
                <a:solidFill>
                  <a:srgbClr val="3333CC">
                    <a:lumMod val="50000"/>
                  </a:srgbClr>
                </a:solidFill>
              </a:rPr>
              <a:t>  Trans PCC Sensor CE</a:t>
            </a:r>
          </a:p>
          <a:p>
            <a:pPr>
              <a:buSzPct val="90000"/>
              <a:buFont typeface="Wingdings" panose="05000000000000000000" pitchFamily="2" charset="2"/>
              <a:buChar char="q"/>
              <a:defRPr/>
            </a:pPr>
            <a:r>
              <a:rPr lang="en-US" sz="1600" kern="0" dirty="0" smtClean="0">
                <a:solidFill>
                  <a:srgbClr val="3333CC">
                    <a:lumMod val="50000"/>
                  </a:srgbClr>
                </a:solidFill>
              </a:rPr>
              <a:t>  Fixed PCC Sensor CE </a:t>
            </a:r>
          </a:p>
          <a:p>
            <a:pPr>
              <a:buSzPct val="90000"/>
              <a:buFont typeface="Wingdings" panose="05000000000000000000" pitchFamily="2" charset="2"/>
              <a:buChar char="q"/>
              <a:defRPr/>
            </a:pPr>
            <a:r>
              <a:rPr lang="en-US" sz="1600" kern="0" dirty="0" smtClean="0">
                <a:solidFill>
                  <a:srgbClr val="3333CC">
                    <a:lumMod val="50000"/>
                  </a:srgbClr>
                </a:solidFill>
              </a:rPr>
              <a:t>  Mobile Support CE</a:t>
            </a:r>
          </a:p>
          <a:p>
            <a:pPr>
              <a:buSzPct val="90000"/>
              <a:buFont typeface="Wingdings" panose="05000000000000000000" pitchFamily="2" charset="2"/>
              <a:buChar char="q"/>
              <a:defRPr/>
            </a:pPr>
            <a:r>
              <a:rPr lang="en-US" sz="1600" kern="0" dirty="0">
                <a:solidFill>
                  <a:srgbClr val="3333CC">
                    <a:lumMod val="50000"/>
                  </a:srgbClr>
                </a:solidFill>
              </a:rPr>
              <a:t> </a:t>
            </a:r>
            <a:r>
              <a:rPr lang="en-US" sz="1600" kern="0" dirty="0" smtClean="0">
                <a:solidFill>
                  <a:srgbClr val="3333CC">
                    <a:lumMod val="50000"/>
                  </a:srgbClr>
                </a:solidFill>
              </a:rPr>
              <a:t> SLC CE</a:t>
            </a:r>
          </a:p>
          <a:p>
            <a:pPr>
              <a:buSzPct val="90000"/>
              <a:buFont typeface="Wingdings" panose="05000000000000000000" pitchFamily="2" charset="2"/>
              <a:buChar char="q"/>
              <a:defRPr/>
            </a:pPr>
            <a:r>
              <a:rPr lang="en-US" sz="1600" kern="0" dirty="0" smtClean="0">
                <a:solidFill>
                  <a:srgbClr val="3333CC">
                    <a:lumMod val="50000"/>
                  </a:srgbClr>
                </a:solidFill>
              </a:rPr>
              <a:t>  EA CE</a:t>
            </a:r>
          </a:p>
          <a:p>
            <a:pPr marL="0" indent="0">
              <a:buSzPct val="90000"/>
              <a:buNone/>
              <a:defRPr/>
            </a:pPr>
            <a:r>
              <a:rPr lang="en-US" sz="1600" kern="0" dirty="0">
                <a:solidFill>
                  <a:srgbClr val="3333CC">
                    <a:lumMod val="50000"/>
                  </a:srgbClr>
                </a:solidFill>
              </a:rPr>
              <a:t> </a:t>
            </a:r>
            <a:r>
              <a:rPr lang="en-US" sz="2000" kern="0" dirty="0" smtClean="0">
                <a:solidFill>
                  <a:srgbClr val="3333CC">
                    <a:lumMod val="50000"/>
                  </a:srgbClr>
                </a:solidFill>
              </a:rPr>
              <a:t>	</a:t>
            </a:r>
            <a:endParaRPr lang="en-US" sz="2000" kern="0" dirty="0">
              <a:solidFill>
                <a:srgbClr val="002060"/>
              </a:solidFill>
            </a:endParaRPr>
          </a:p>
        </p:txBody>
      </p:sp>
      <p:sp>
        <p:nvSpPr>
          <p:cNvPr id="24" name="Title 1"/>
          <p:cNvSpPr txBox="1">
            <a:spLocks/>
          </p:cNvSpPr>
          <p:nvPr/>
        </p:nvSpPr>
        <p:spPr bwMode="auto">
          <a:xfrm>
            <a:off x="1537236" y="1436971"/>
            <a:ext cx="6083762" cy="682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a:lstStyle>
          <a:p>
            <a:pPr marL="214313" indent="-214313">
              <a:spcBef>
                <a:spcPct val="50000"/>
              </a:spcBef>
            </a:pPr>
            <a:r>
              <a:rPr lang="en-US" sz="2000" i="0" kern="0" dirty="0" smtClean="0">
                <a:solidFill>
                  <a:srgbClr val="002060"/>
                </a:solidFill>
                <a:latin typeface="+mn-lt"/>
                <a:ea typeface="+mn-ea"/>
                <a:cs typeface="+mn-cs"/>
              </a:rPr>
              <a:t>Weapons System Configuration Elements (CE)</a:t>
            </a:r>
            <a:endParaRPr lang="en-US" sz="3200" kern="0" dirty="0">
              <a:latin typeface="+mn-lt"/>
            </a:endParaRPr>
          </a:p>
        </p:txBody>
      </p:sp>
      <p:sp>
        <p:nvSpPr>
          <p:cNvPr id="25" name="TextBox 24"/>
          <p:cNvSpPr txBox="1"/>
          <p:nvPr/>
        </p:nvSpPr>
        <p:spPr>
          <a:xfrm>
            <a:off x="390250" y="6045199"/>
            <a:ext cx="5034604" cy="338554"/>
          </a:xfrm>
          <a:prstGeom prst="rect">
            <a:avLst/>
          </a:prstGeom>
          <a:noFill/>
        </p:spPr>
        <p:txBody>
          <a:bodyPr wrap="square" rtlCol="0">
            <a:spAutoFit/>
          </a:bodyPr>
          <a:lstStyle/>
          <a:p>
            <a:r>
              <a:rPr lang="en-US" sz="1600" b="1" dirty="0">
                <a:solidFill>
                  <a:schemeClr val="tx1">
                    <a:lumMod val="50000"/>
                    <a:lumOff val="50000"/>
                  </a:schemeClr>
                </a:solidFill>
              </a:rPr>
              <a:t>Denotes some data captured but not fully mature</a:t>
            </a:r>
          </a:p>
        </p:txBody>
      </p:sp>
    </p:spTree>
    <p:extLst>
      <p:ext uri="{BB962C8B-B14F-4D97-AF65-F5344CB8AC3E}">
        <p14:creationId xmlns:p14="http://schemas.microsoft.com/office/powerpoint/2010/main" val="2914428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3</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Airborne</a:t>
            </a:r>
            <a:r>
              <a:rPr kumimoji="0" lang="en-US" sz="3200" b="1" i="1" u="none" strike="noStrike" kern="0" cap="none" spc="0" normalizeH="0" noProof="0" dirty="0" smtClean="0">
                <a:ln>
                  <a:noFill/>
                </a:ln>
                <a:solidFill>
                  <a:srgbClr val="0C2D83"/>
                </a:solidFill>
                <a:effectLst/>
                <a:uLnTx/>
                <a:uFillTx/>
                <a:latin typeface="Arial"/>
                <a:ea typeface="+mn-ea"/>
                <a:cs typeface="+mn-cs"/>
              </a:rPr>
              <a:t> PCC (E-4B)</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3961609100"/>
              </p:ext>
            </p:extLst>
          </p:nvPr>
        </p:nvGraphicFramePr>
        <p:xfrm>
          <a:off x="184726" y="1472524"/>
          <a:ext cx="8424491" cy="640046"/>
        </p:xfrm>
        <a:graphic>
          <a:graphicData uri="http://schemas.openxmlformats.org/drawingml/2006/table">
            <a:tbl>
              <a:tblPr/>
              <a:tblGrid>
                <a:gridCol w="8424491">
                  <a:extLst>
                    <a:ext uri="{9D8B030D-6E8A-4147-A177-3AD203B41FA5}">
                      <a16:colId xmlns:a16="http://schemas.microsoft.com/office/drawing/2014/main" val="556986895"/>
                    </a:ext>
                  </a:extLst>
                </a:gridCol>
              </a:tblGrid>
              <a:tr h="640046">
                <a:tc>
                  <a:txBody>
                    <a:bodyPr/>
                    <a:lstStyle/>
                    <a:p>
                      <a:pPr algn="ctr" fontAlgn="t"/>
                      <a:r>
                        <a:rPr lang="en-US" sz="2000" b="1" i="1" kern="0" dirty="0" smtClean="0">
                          <a:solidFill>
                            <a:srgbClr val="0C2D83"/>
                          </a:solidFill>
                          <a:latin typeface="+mn-lt"/>
                          <a:ea typeface="+mj-ea"/>
                          <a:cs typeface="+mj-cs"/>
                        </a:rPr>
                        <a:t>E-4B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AN/ASC-46)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81593344"/>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99.94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99.92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0.73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0.84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0.86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550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490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553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531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12796052"/>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99.89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99.85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99.87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99.87</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1.40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1.89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1.67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1.66</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505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607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528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547</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13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400960611"/>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99.88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99.81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rgbClr val="000000"/>
                          </a:solidFill>
                          <a:effectLst/>
                          <a:latin typeface="+mn-lt"/>
                        </a:rPr>
                        <a:t>99.89</a:t>
                      </a: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99.86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1.55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2.41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1.40</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1.79</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1" i="0" u="none" strike="noStrike" dirty="0" smtClean="0">
                          <a:solidFill>
                            <a:srgbClr val="000000"/>
                          </a:solidFill>
                          <a:effectLst/>
                          <a:latin typeface="+mn-lt"/>
                        </a:rPr>
                        <a:t>0.00</a:t>
                      </a: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447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559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rgbClr val="000000"/>
                          </a:solidFill>
                          <a:effectLst/>
                          <a:latin typeface="+mn-lt"/>
                        </a:rPr>
                        <a:t>573</a:t>
                      </a: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526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12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rgbClr val="000000"/>
                          </a:solidFill>
                          <a:effectLst/>
                          <a:latin typeface="+mn-lt"/>
                        </a:rPr>
                        <a:t>11</a:t>
                      </a: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12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7934025"/>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1.31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545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13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90" y="2523390"/>
            <a:ext cx="2877860" cy="1721226"/>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1125160931"/>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rPr>
                        <a:t>Rate</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t>MC</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99.30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750762704"/>
                  </a:ext>
                </a:extLst>
              </a:tr>
              <a:tr h="277091">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3.80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1.10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0.67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1.02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0.93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61470888"/>
                  </a:ext>
                </a:extLst>
              </a:tr>
              <a:tr h="275475">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5.50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16527756"/>
                  </a:ext>
                </a:extLst>
              </a:tr>
              <a:tr h="283095">
                <a:tc>
                  <a:txBody>
                    <a:bodyPr/>
                    <a:lstStyle/>
                    <a:p>
                      <a:pPr algn="ctr"/>
                      <a:r>
                        <a:rPr lang="en-US" sz="1000" dirty="0" smtClean="0"/>
                        <a:t>MTBF</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424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618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574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536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576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23982552"/>
                  </a:ext>
                </a:extLst>
              </a:tr>
              <a:tr h="281478">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64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884723949"/>
                  </a:ext>
                </a:extLst>
              </a:tr>
            </a:tbl>
          </a:graphicData>
        </a:graphic>
      </p:graphicFrame>
      <p:sp>
        <p:nvSpPr>
          <p:cNvPr id="4" name="TextBox 3"/>
          <p:cNvSpPr txBox="1"/>
          <p:nvPr/>
        </p:nvSpPr>
        <p:spPr>
          <a:xfrm>
            <a:off x="3552092" y="2344578"/>
            <a:ext cx="5142316" cy="1336431"/>
          </a:xfrm>
          <a:prstGeom prst="rect">
            <a:avLst/>
          </a:prstGeom>
          <a:noFill/>
        </p:spPr>
        <p:txBody>
          <a:bodyPr wrap="square" rtlCol="0">
            <a:spAutoFit/>
          </a:bodyPr>
          <a:lstStyle/>
          <a:p>
            <a:endParaRPr lang="en-US" dirty="0"/>
          </a:p>
        </p:txBody>
      </p:sp>
      <p:sp>
        <p:nvSpPr>
          <p:cNvPr id="9" name="TextBox 8"/>
          <p:cNvSpPr txBox="1"/>
          <p:nvPr/>
        </p:nvSpPr>
        <p:spPr>
          <a:xfrm>
            <a:off x="3420208" y="2523390"/>
            <a:ext cx="5563454" cy="1384995"/>
          </a:xfrm>
          <a:prstGeom prst="rect">
            <a:avLst/>
          </a:prstGeom>
          <a:noFill/>
        </p:spPr>
        <p:txBody>
          <a:bodyPr wrap="square" rtlCol="0">
            <a:spAutoFit/>
          </a:bodyPr>
          <a:lstStyle/>
          <a:p>
            <a:r>
              <a:rPr lang="en-US" sz="1400" b="1" i="1" dirty="0" smtClean="0">
                <a:solidFill>
                  <a:srgbClr val="002060"/>
                </a:solidFill>
              </a:rPr>
              <a:t>- USC-42 (UHF SATCOM)	- AAR-88 </a:t>
            </a:r>
            <a:r>
              <a:rPr lang="en-US" sz="1400" b="1" i="1" dirty="0">
                <a:solidFill>
                  <a:srgbClr val="002060"/>
                </a:solidFill>
              </a:rPr>
              <a:t>(MMRT, LF/VLF</a:t>
            </a:r>
            <a:r>
              <a:rPr lang="en-US" sz="1400" b="1" i="1" dirty="0" smtClean="0">
                <a:solidFill>
                  <a:srgbClr val="002060"/>
                </a:solidFill>
              </a:rPr>
              <a:t>) </a:t>
            </a:r>
          </a:p>
          <a:p>
            <a:r>
              <a:rPr lang="en-US" sz="1400" b="1" i="1" dirty="0" smtClean="0">
                <a:solidFill>
                  <a:srgbClr val="002060"/>
                </a:solidFill>
              </a:rPr>
              <a:t>- USC-28 (SHF VOICE)	- ARC-210 </a:t>
            </a:r>
            <a:r>
              <a:rPr lang="en-US" sz="1400" b="1" i="1" dirty="0">
                <a:solidFill>
                  <a:srgbClr val="002060"/>
                </a:solidFill>
              </a:rPr>
              <a:t>(</a:t>
            </a:r>
            <a:r>
              <a:rPr lang="en-US" sz="1400" b="1" i="1" dirty="0" smtClean="0">
                <a:solidFill>
                  <a:srgbClr val="002060"/>
                </a:solidFill>
              </a:rPr>
              <a:t>UHF)</a:t>
            </a:r>
          </a:p>
          <a:p>
            <a:r>
              <a:rPr lang="en-US" sz="1400" b="1" i="1" dirty="0" smtClean="0">
                <a:solidFill>
                  <a:srgbClr val="002060"/>
                </a:solidFill>
              </a:rPr>
              <a:t>- SECN (EHF VOICE)		- </a:t>
            </a:r>
            <a:r>
              <a:rPr lang="en-US" sz="1400" b="1" i="1" dirty="0">
                <a:solidFill>
                  <a:srgbClr val="002060"/>
                </a:solidFill>
              </a:rPr>
              <a:t>ARC-208 </a:t>
            </a:r>
            <a:r>
              <a:rPr lang="en-US" sz="1400" b="1" i="1" dirty="0" smtClean="0">
                <a:solidFill>
                  <a:srgbClr val="002060"/>
                </a:solidFill>
              </a:rPr>
              <a:t>(MILSTAR) </a:t>
            </a:r>
          </a:p>
          <a:p>
            <a:r>
              <a:rPr lang="en-US" sz="1400" b="1" i="1" dirty="0" smtClean="0">
                <a:solidFill>
                  <a:srgbClr val="002060"/>
                </a:solidFill>
              </a:rPr>
              <a:t>- NPES (SOFTWARE)		- ARC-190 </a:t>
            </a:r>
            <a:r>
              <a:rPr lang="en-US" sz="1400" b="1" i="1" dirty="0">
                <a:solidFill>
                  <a:srgbClr val="002060"/>
                </a:solidFill>
              </a:rPr>
              <a:t>(HF</a:t>
            </a:r>
            <a:r>
              <a:rPr lang="en-US" sz="1400" b="1" i="1" dirty="0" smtClean="0">
                <a:solidFill>
                  <a:srgbClr val="002060"/>
                </a:solidFill>
              </a:rPr>
              <a:t>) </a:t>
            </a:r>
          </a:p>
          <a:p>
            <a:r>
              <a:rPr lang="en-US" sz="1400" b="1" i="1" dirty="0" smtClean="0">
                <a:solidFill>
                  <a:srgbClr val="002060"/>
                </a:solidFill>
              </a:rPr>
              <a:t>- MPS (SOFTWARE)		- ARC-171 </a:t>
            </a:r>
            <a:r>
              <a:rPr lang="en-US" sz="1400" b="1" i="1" dirty="0">
                <a:solidFill>
                  <a:srgbClr val="002060"/>
                </a:solidFill>
              </a:rPr>
              <a:t>(UHF</a:t>
            </a:r>
            <a:r>
              <a:rPr lang="en-US" sz="1400" b="1" i="1" dirty="0" smtClean="0">
                <a:solidFill>
                  <a:srgbClr val="002060"/>
                </a:solidFill>
              </a:rPr>
              <a:t>)</a:t>
            </a:r>
          </a:p>
          <a:p>
            <a:r>
              <a:rPr lang="en-US" sz="1400" b="1" i="1" dirty="0" smtClean="0">
                <a:solidFill>
                  <a:srgbClr val="002060"/>
                </a:solidFill>
              </a:rPr>
              <a:t>- ACS-24 (SHF SATCOM)</a:t>
            </a:r>
            <a:endParaRPr lang="en-US" sz="1400" b="1" i="1" dirty="0">
              <a:solidFill>
                <a:srgbClr val="002060"/>
              </a:solidFill>
            </a:endParaRPr>
          </a:p>
        </p:txBody>
      </p:sp>
    </p:spTree>
    <p:extLst>
      <p:ext uri="{BB962C8B-B14F-4D97-AF65-F5344CB8AC3E}">
        <p14:creationId xmlns:p14="http://schemas.microsoft.com/office/powerpoint/2010/main" val="1368159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4</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B-52H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1312730297"/>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rPr>
                        <a:t>Rate</a:t>
                      </a:r>
                      <a:endParaRPr 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t>MC</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98.70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750762704"/>
                  </a:ext>
                </a:extLst>
              </a:tr>
              <a:tr h="277091">
                <a:tc>
                  <a:txBody>
                    <a:bodyPr/>
                    <a:lstStyle/>
                    <a:p>
                      <a:pPr algn="ctr"/>
                      <a:r>
                        <a:rPr lang="en-US" sz="1000" dirty="0" smtClean="0"/>
                        <a:t>TM</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6.40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0.27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0.14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0.11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61470888"/>
                  </a:ext>
                </a:extLst>
              </a:tr>
              <a:tr h="275475">
                <a:tc>
                  <a:txBody>
                    <a:bodyPr/>
                    <a:lstStyle/>
                    <a:p>
                      <a:pPr algn="ctr"/>
                      <a:r>
                        <a:rPr lang="en-US" sz="1000" dirty="0" smtClean="0"/>
                        <a:t>TS</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0.40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16527756"/>
                  </a:ext>
                </a:extLst>
              </a:tr>
              <a:tr h="283095">
                <a:tc>
                  <a:txBody>
                    <a:bodyPr/>
                    <a:lstStyle/>
                    <a:p>
                      <a:pPr algn="ctr"/>
                      <a:r>
                        <a:rPr lang="en-US" sz="1000" dirty="0" smtClean="0"/>
                        <a:t>MTBF</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131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202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244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192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23982552"/>
                  </a:ext>
                </a:extLst>
              </a:tr>
              <a:tr h="281478">
                <a:tc>
                  <a:txBody>
                    <a:bodyPr/>
                    <a:lstStyle/>
                    <a:p>
                      <a:pPr algn="ctr"/>
                      <a:r>
                        <a:rPr lang="en-US" sz="1000" dirty="0" smtClean="0"/>
                        <a:t>MDT</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26</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70359143"/>
              </p:ext>
            </p:extLst>
          </p:nvPr>
        </p:nvGraphicFramePr>
        <p:xfrm>
          <a:off x="1047981" y="1435318"/>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B-52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AN/ASC-48)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a:t>
                      </a:r>
                      <a:r>
                        <a:rPr lang="en-US" sz="2000" b="1" i="1" kern="0" baseline="0" dirty="0" smtClean="0">
                          <a:solidFill>
                            <a:srgbClr val="0C2D83"/>
                          </a:solidFill>
                          <a:latin typeface="+mn-lt"/>
                          <a:ea typeface="+mj-ea"/>
                          <a:cs typeface="+mj-cs"/>
                        </a:rPr>
                        <a:t> </a:t>
                      </a:r>
                      <a:r>
                        <a:rPr lang="en-US" sz="2000" b="1" i="1" kern="0" dirty="0" smtClean="0">
                          <a:solidFill>
                            <a:srgbClr val="0C2D83"/>
                          </a:solidFill>
                          <a:latin typeface="+mn-lt"/>
                          <a:ea typeface="+mj-ea"/>
                          <a:cs typeface="+mj-cs"/>
                        </a:rPr>
                        <a:t>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29025219"/>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99.97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99.97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0.07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0.17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0.13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182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142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126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150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21659017"/>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99.97</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0.14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0.22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0.15</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220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136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112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156</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19438507"/>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403466">
                  <a:extLst>
                    <a:ext uri="{9D8B030D-6E8A-4147-A177-3AD203B41FA5}">
                      <a16:colId xmlns:a16="http://schemas.microsoft.com/office/drawing/2014/main" val="460490341"/>
                    </a:ext>
                  </a:extLst>
                </a:gridCol>
                <a:gridCol w="565452">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99.96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rgbClr val="000000"/>
                          </a:solidFill>
                          <a:effectLst/>
                          <a:latin typeface="+mn-lt"/>
                        </a:rPr>
                        <a:t>99.95</a:t>
                      </a: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99.96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0.10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0.19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0.25</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0.18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0.00</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88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rgbClr val="000000"/>
                          </a:solidFill>
                          <a:effectLst/>
                          <a:latin typeface="+mn-lt"/>
                        </a:rPr>
                        <a:t>85</a:t>
                      </a: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91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rgbClr val="000000"/>
                          </a:solidFill>
                          <a:effectLst/>
                          <a:latin typeface="+mn-lt"/>
                        </a:rPr>
                        <a:t>3</a:t>
                      </a: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46461255"/>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0.16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147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11" y="2527460"/>
            <a:ext cx="2863187" cy="1724879"/>
          </a:xfrm>
          <a:prstGeom prst="rect">
            <a:avLst/>
          </a:prstGeom>
        </p:spPr>
      </p:pic>
      <p:sp>
        <p:nvSpPr>
          <p:cNvPr id="4" name="TextBox 3"/>
          <p:cNvSpPr txBox="1"/>
          <p:nvPr/>
        </p:nvSpPr>
        <p:spPr>
          <a:xfrm>
            <a:off x="3666394" y="2536252"/>
            <a:ext cx="5095387" cy="1169551"/>
          </a:xfrm>
          <a:prstGeom prst="rect">
            <a:avLst/>
          </a:prstGeom>
          <a:noFill/>
        </p:spPr>
        <p:txBody>
          <a:bodyPr wrap="square" rtlCol="0">
            <a:spAutoFit/>
          </a:bodyPr>
          <a:lstStyle/>
          <a:p>
            <a:pPr fontAlgn="t"/>
            <a:r>
              <a:rPr lang="en-US" sz="1400" b="1" i="1" kern="0" dirty="0" smtClean="0">
                <a:solidFill>
                  <a:srgbClr val="002060"/>
                </a:solidFill>
              </a:rPr>
              <a:t>- ARR-85 </a:t>
            </a:r>
            <a:r>
              <a:rPr lang="en-US" sz="1400" b="1" i="1" kern="0" dirty="0">
                <a:solidFill>
                  <a:srgbClr val="002060"/>
                </a:solidFill>
              </a:rPr>
              <a:t>(</a:t>
            </a:r>
            <a:r>
              <a:rPr lang="en-US" sz="1400" b="1" i="1" kern="0" dirty="0" smtClean="0">
                <a:solidFill>
                  <a:srgbClr val="002060"/>
                </a:solidFill>
              </a:rPr>
              <a:t>MRT, LF/VLF)</a:t>
            </a:r>
          </a:p>
          <a:p>
            <a:pPr fontAlgn="t"/>
            <a:r>
              <a:rPr lang="en-US" sz="1400" b="1" i="1" kern="0" dirty="0" smtClean="0">
                <a:solidFill>
                  <a:srgbClr val="002060"/>
                </a:solidFill>
              </a:rPr>
              <a:t>- ARC-164 (UHF),</a:t>
            </a:r>
          </a:p>
          <a:p>
            <a:pPr fontAlgn="t"/>
            <a:r>
              <a:rPr lang="en-US" sz="1400" b="1" i="1" kern="0" dirty="0" smtClean="0">
                <a:solidFill>
                  <a:srgbClr val="002060"/>
                </a:solidFill>
              </a:rPr>
              <a:t>- ARC-190 (HF)</a:t>
            </a:r>
          </a:p>
          <a:p>
            <a:pPr fontAlgn="t"/>
            <a:r>
              <a:rPr lang="en-US" sz="1400" b="1" i="1" kern="0" dirty="0" smtClean="0">
                <a:solidFill>
                  <a:srgbClr val="002060"/>
                </a:solidFill>
              </a:rPr>
              <a:t>- ARC-210 (UHF/VHF)</a:t>
            </a:r>
          </a:p>
          <a:p>
            <a:pPr fontAlgn="t"/>
            <a:r>
              <a:rPr lang="en-US" sz="1400" b="1" i="1" kern="0" dirty="0" smtClean="0">
                <a:solidFill>
                  <a:srgbClr val="002060"/>
                </a:solidFill>
              </a:rPr>
              <a:t>- ASC-19 (UHF AFSATCOM)</a:t>
            </a:r>
            <a:endParaRPr lang="en-US" sz="1400" b="1" i="1" kern="0" dirty="0">
              <a:solidFill>
                <a:srgbClr val="002060"/>
              </a:solidFill>
            </a:endParaRPr>
          </a:p>
        </p:txBody>
      </p:sp>
    </p:spTree>
    <p:extLst>
      <p:ext uri="{BB962C8B-B14F-4D97-AF65-F5344CB8AC3E}">
        <p14:creationId xmlns:p14="http://schemas.microsoft.com/office/powerpoint/2010/main" val="3924613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5</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B-2</a:t>
            </a:r>
            <a:r>
              <a:rPr kumimoji="0" lang="en-US" sz="3200" b="1" i="1" u="none" strike="noStrike" kern="0" cap="none" spc="0" normalizeH="0" noProof="0" dirty="0" smtClean="0">
                <a:ln>
                  <a:noFill/>
                </a:ln>
                <a:solidFill>
                  <a:srgbClr val="0C2D83"/>
                </a:solidFill>
                <a:effectLst/>
                <a:uLnTx/>
                <a:uFillTx/>
                <a:latin typeface="Arial"/>
                <a:ea typeface="+mn-ea"/>
                <a:cs typeface="+mn-cs"/>
              </a:rPr>
              <a:t>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1509596778"/>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98.20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99.89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5.30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0.10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0.13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0.34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72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163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185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233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16</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72625841"/>
              </p:ext>
            </p:extLst>
          </p:nvPr>
        </p:nvGraphicFramePr>
        <p:xfrm>
          <a:off x="914400" y="1434847"/>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B-2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AN/ASC-47)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69716113"/>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99.88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99.98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99.97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0.35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85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269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360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238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24785936"/>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99.98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99.96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99.94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99.96</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0.06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0.11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0.17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0.11</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0.02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0.01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0.01</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394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331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354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360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361505274"/>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99.99</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99.99</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0.01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0.04</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0.02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0.01</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744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744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540</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676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1</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6787188"/>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0.12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377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02" y="2514600"/>
            <a:ext cx="2877860" cy="1745590"/>
          </a:xfrm>
          <a:prstGeom prst="rect">
            <a:avLst/>
          </a:prstGeom>
        </p:spPr>
      </p:pic>
      <p:sp>
        <p:nvSpPr>
          <p:cNvPr id="4" name="TextBox 3"/>
          <p:cNvSpPr txBox="1"/>
          <p:nvPr/>
        </p:nvSpPr>
        <p:spPr>
          <a:xfrm>
            <a:off x="3666397" y="2531628"/>
            <a:ext cx="4791807" cy="1384995"/>
          </a:xfrm>
          <a:prstGeom prst="rect">
            <a:avLst/>
          </a:prstGeom>
          <a:noFill/>
        </p:spPr>
        <p:txBody>
          <a:bodyPr wrap="square" rtlCol="0">
            <a:spAutoFit/>
          </a:bodyPr>
          <a:lstStyle/>
          <a:p>
            <a:pPr fontAlgn="t"/>
            <a:r>
              <a:rPr lang="en-US" sz="1400" b="1" i="1" kern="0" dirty="0" smtClean="0">
                <a:solidFill>
                  <a:srgbClr val="0C2D83"/>
                </a:solidFill>
              </a:rPr>
              <a:t>- ARC-234 (UHF LOS)</a:t>
            </a:r>
          </a:p>
          <a:p>
            <a:pPr fontAlgn="t"/>
            <a:r>
              <a:rPr lang="en-US" sz="1400" b="1" i="1" kern="0" dirty="0" smtClean="0">
                <a:solidFill>
                  <a:srgbClr val="0C2D83"/>
                </a:solidFill>
              </a:rPr>
              <a:t>- ARC-211 (HF)</a:t>
            </a:r>
          </a:p>
          <a:p>
            <a:pPr fontAlgn="t"/>
            <a:r>
              <a:rPr lang="en-US" sz="1400" b="1" i="1" kern="0" dirty="0" smtClean="0">
                <a:solidFill>
                  <a:srgbClr val="0C2D83"/>
                </a:solidFill>
              </a:rPr>
              <a:t>- ASC-36 (UHF SATCOM)</a:t>
            </a:r>
          </a:p>
          <a:p>
            <a:pPr marL="285750" indent="-285750" fontAlgn="t">
              <a:buFontTx/>
              <a:buChar char="-"/>
            </a:pPr>
            <a:endParaRPr lang="en-US" sz="1400" b="1" i="1" kern="0" dirty="0">
              <a:solidFill>
                <a:srgbClr val="0C2D83"/>
              </a:solidFill>
            </a:endParaRPr>
          </a:p>
          <a:p>
            <a:pPr marL="285750" indent="-285750" fontAlgn="t">
              <a:buFontTx/>
              <a:buChar char="-"/>
            </a:pPr>
            <a:endParaRPr lang="en-US" sz="1400" b="1" i="1" kern="0" dirty="0" smtClean="0">
              <a:solidFill>
                <a:srgbClr val="0C2D83"/>
              </a:solidFill>
            </a:endParaRPr>
          </a:p>
          <a:p>
            <a:pPr marL="285750" indent="-285750" fontAlgn="t">
              <a:buFontTx/>
              <a:buChar char="-"/>
            </a:pPr>
            <a:endParaRPr lang="en-US" sz="1400" b="1" i="1" kern="0" dirty="0">
              <a:solidFill>
                <a:srgbClr val="0C2D83"/>
              </a:solidFill>
            </a:endParaRPr>
          </a:p>
        </p:txBody>
      </p:sp>
    </p:spTree>
    <p:extLst>
      <p:ext uri="{BB962C8B-B14F-4D97-AF65-F5344CB8AC3E}">
        <p14:creationId xmlns:p14="http://schemas.microsoft.com/office/powerpoint/2010/main" val="220470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6</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DCA</a:t>
            </a:r>
            <a:r>
              <a:rPr kumimoji="0" lang="en-US" sz="3200" b="1" i="1" u="none" strike="noStrike" kern="0" cap="none" spc="0" normalizeH="0" noProof="0" dirty="0" smtClean="0">
                <a:ln>
                  <a:noFill/>
                </a:ln>
                <a:solidFill>
                  <a:srgbClr val="0C2D83"/>
                </a:solidFill>
                <a:effectLst/>
                <a:uLnTx/>
                <a:uFillTx/>
                <a:latin typeface="Arial"/>
                <a:ea typeface="+mn-ea"/>
                <a:cs typeface="+mn-cs"/>
              </a:rPr>
              <a:t> (F-15E)</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635151349"/>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99.80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0.30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0.50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102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fontAlgn="ctr" latinLnBrk="0" hangingPunct="1"/>
                      <a:r>
                        <a:rPr lang="en-US" sz="1000" kern="1200" dirty="0" smtClean="0">
                          <a:solidFill>
                            <a:schemeClr val="dk1"/>
                          </a:solidFill>
                          <a:latin typeface="+mn-lt"/>
                          <a:ea typeface="+mn-ea"/>
                          <a:cs typeface="+mn-cs"/>
                        </a:rPr>
                        <a:t>82</a:t>
                      </a:r>
                      <a:endParaRPr lang="en-US" sz="1000" kern="1200" dirty="0">
                        <a:solidFill>
                          <a:schemeClr val="dk1"/>
                        </a:solidFill>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180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248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170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7</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11357989"/>
              </p:ext>
            </p:extLst>
          </p:nvPr>
        </p:nvGraphicFramePr>
        <p:xfrm>
          <a:off x="1824953" y="1434460"/>
          <a:ext cx="5494093" cy="1004222"/>
        </p:xfrm>
        <a:graphic>
          <a:graphicData uri="http://schemas.openxmlformats.org/drawingml/2006/table">
            <a:tbl>
              <a:tblPr/>
              <a:tblGrid>
                <a:gridCol w="5494093">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F-15E</a:t>
                      </a:r>
                      <a:r>
                        <a:rPr lang="en-US" sz="2000" b="1" i="1" kern="0" baseline="0" dirty="0" smtClean="0">
                          <a:solidFill>
                            <a:srgbClr val="0C2D83"/>
                          </a:solidFill>
                          <a:latin typeface="+mn-lt"/>
                          <a:ea typeface="+mj-ea"/>
                          <a:cs typeface="+mj-cs"/>
                        </a:rPr>
                        <a:t> (AN/ASC-49) </a:t>
                      </a:r>
                      <a:r>
                        <a:rPr lang="en-US" sz="2000" b="1" i="1" kern="0" dirty="0" smtClean="0">
                          <a:solidFill>
                            <a:srgbClr val="0C2D83"/>
                          </a:solidFill>
                          <a:latin typeface="+mn-lt"/>
                          <a:ea typeface="+mj-ea"/>
                          <a:cs typeface="+mj-cs"/>
                        </a:rPr>
                        <a:t>CE SCORECARD 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54536860"/>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99.99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0.02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116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504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239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286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475686136"/>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100.00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99.99</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0.02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0.01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0.01</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180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744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120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368</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1</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852363830"/>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99.96</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99.98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0.02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0.08</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0.04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0.00</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248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446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105</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266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3</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75780280"/>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99.99</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0.02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269</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19" y="2523392"/>
            <a:ext cx="2877860" cy="1745601"/>
          </a:xfrm>
          <a:prstGeom prst="rect">
            <a:avLst/>
          </a:prstGeom>
        </p:spPr>
      </p:pic>
      <p:sp>
        <p:nvSpPr>
          <p:cNvPr id="4" name="TextBox 3"/>
          <p:cNvSpPr txBox="1"/>
          <p:nvPr/>
        </p:nvSpPr>
        <p:spPr>
          <a:xfrm>
            <a:off x="3666396" y="2522062"/>
            <a:ext cx="4049455" cy="1231106"/>
          </a:xfrm>
          <a:prstGeom prst="rect">
            <a:avLst/>
          </a:prstGeom>
          <a:noFill/>
        </p:spPr>
        <p:txBody>
          <a:bodyPr wrap="square" rtlCol="0">
            <a:spAutoFit/>
          </a:bodyPr>
          <a:lstStyle/>
          <a:p>
            <a:r>
              <a:rPr lang="en-US" sz="1400" b="1" i="1" kern="0" dirty="0" smtClean="0">
                <a:solidFill>
                  <a:srgbClr val="0C2D83"/>
                </a:solidFill>
              </a:rPr>
              <a:t>- ARC-164(UHF)</a:t>
            </a:r>
          </a:p>
          <a:p>
            <a:r>
              <a:rPr lang="en-US" sz="1400" b="1" i="1" kern="0" dirty="0" smtClean="0">
                <a:solidFill>
                  <a:srgbClr val="0C2D83"/>
                </a:solidFill>
              </a:rPr>
              <a:t>-</a:t>
            </a:r>
            <a:r>
              <a:rPr lang="en-US" b="1" i="1" kern="0" dirty="0" smtClean="0">
                <a:solidFill>
                  <a:srgbClr val="0C2D83"/>
                </a:solidFill>
              </a:rPr>
              <a:t> </a:t>
            </a:r>
            <a:r>
              <a:rPr lang="en-US" sz="1400" b="1" i="1" kern="0" dirty="0" smtClean="0">
                <a:solidFill>
                  <a:srgbClr val="0C2D83"/>
                </a:solidFill>
              </a:rPr>
              <a:t>ARC-210 (UHF/VHF)</a:t>
            </a:r>
          </a:p>
          <a:p>
            <a:endParaRPr lang="en-US" sz="1400" b="1" i="1" kern="0" dirty="0">
              <a:solidFill>
                <a:srgbClr val="0C2D83"/>
              </a:solidFill>
            </a:endParaRPr>
          </a:p>
          <a:p>
            <a:endParaRPr lang="en-US" sz="1400" b="1" i="1" kern="0" dirty="0" smtClean="0">
              <a:solidFill>
                <a:srgbClr val="0C2D83"/>
              </a:solidFill>
            </a:endParaRPr>
          </a:p>
          <a:p>
            <a:endParaRPr lang="en-US" sz="1400" dirty="0"/>
          </a:p>
        </p:txBody>
      </p:sp>
    </p:spTree>
    <p:extLst>
      <p:ext uri="{BB962C8B-B14F-4D97-AF65-F5344CB8AC3E}">
        <p14:creationId xmlns:p14="http://schemas.microsoft.com/office/powerpoint/2010/main" val="3160873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7</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838528" y="109091"/>
            <a:ext cx="5484365"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a:t>
            </a:r>
            <a:r>
              <a:rPr lang="en-US" sz="3200" b="1" i="1" kern="0" dirty="0" smtClean="0">
                <a:solidFill>
                  <a:srgbClr val="0C2D83"/>
                </a:solidFill>
                <a:latin typeface="Arial"/>
              </a:rPr>
              <a:t>Airborne Support (U-2) </a:t>
            </a:r>
            <a:r>
              <a:rPr kumimoji="0" lang="en-US" sz="3200" b="1" i="1" u="none" strike="noStrike" kern="0" cap="none" spc="0" normalizeH="0" baseline="0" noProof="0" dirty="0" smtClean="0">
                <a:ln>
                  <a:noFill/>
                </a:ln>
                <a:solidFill>
                  <a:srgbClr val="0C2D83"/>
                </a:solidFill>
                <a:effectLst/>
                <a:uLnTx/>
                <a:uFillTx/>
                <a:latin typeface="Arial"/>
                <a:ea typeface="+mn-ea"/>
                <a:cs typeface="+mn-cs"/>
              </a:rPr>
              <a:t>CE 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413943745"/>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99.90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99.99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0.04</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0.13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165</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260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432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232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308</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30995820"/>
              </p:ext>
            </p:extLst>
          </p:nvPr>
        </p:nvGraphicFramePr>
        <p:xfrm>
          <a:off x="921630" y="1433748"/>
          <a:ext cx="7300739" cy="1004222"/>
        </p:xfrm>
        <a:graphic>
          <a:graphicData uri="http://schemas.openxmlformats.org/drawingml/2006/table">
            <a:tbl>
              <a:tblPr/>
              <a:tblGrid>
                <a:gridCol w="7300739">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U-2</a:t>
                      </a:r>
                      <a:r>
                        <a:rPr lang="en-US" sz="2000" b="1" i="1" kern="0" baseline="0" dirty="0" smtClean="0">
                          <a:solidFill>
                            <a:srgbClr val="0C2D83"/>
                          </a:solidFill>
                          <a:latin typeface="+mn-lt"/>
                          <a:ea typeface="+mj-ea"/>
                          <a:cs typeface="+mj-cs"/>
                        </a:rPr>
                        <a:t> AN/ASC-50(V)3</a:t>
                      </a:r>
                      <a:r>
                        <a:rPr lang="en-US" sz="2000" b="1" i="1" kern="0" dirty="0" smtClean="0">
                          <a:solidFill>
                            <a:srgbClr val="0C2D83"/>
                          </a:solidFill>
                          <a:latin typeface="+mn-lt"/>
                          <a:ea typeface="+mj-ea"/>
                          <a:cs typeface="+mj-cs"/>
                        </a:rPr>
                        <a:t> </a:t>
                      </a:r>
                      <a:r>
                        <a:rPr lang="en-US" sz="2000" b="1" i="1" kern="0" dirty="0">
                          <a:solidFill>
                            <a:srgbClr val="0C2D83"/>
                          </a:solidFill>
                          <a:latin typeface="+mn-lt"/>
                          <a:ea typeface="+mj-ea"/>
                          <a:cs typeface="+mj-cs"/>
                        </a:rPr>
                        <a:t>CE </a:t>
                      </a:r>
                      <a:r>
                        <a:rPr lang="en-US" sz="2000" b="1" i="1" kern="0" dirty="0" smtClean="0">
                          <a:solidFill>
                            <a:srgbClr val="0C2D83"/>
                          </a:solidFill>
                          <a:latin typeface="+mn-lt"/>
                          <a:ea typeface="+mj-ea"/>
                          <a:cs typeface="+mj-cs"/>
                        </a:rPr>
                        <a:t>SCORECARD 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82495023"/>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99.99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99.99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0.02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248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504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558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437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61700490"/>
              </p:ext>
            </p:extLst>
          </p:nvPr>
        </p:nvGraphicFramePr>
        <p:xfrm>
          <a:off x="4844561" y="4268992"/>
          <a:ext cx="1777397" cy="1801225"/>
        </p:xfrm>
        <a:graphic>
          <a:graphicData uri="http://schemas.openxmlformats.org/drawingml/2006/table">
            <a:tbl>
              <a:tblPr firstRow="1" bandRow="1">
                <a:tableStyleId>{5C22544A-7EE6-4342-B048-85BDC9FD1C3A}</a:tableStyleId>
              </a:tblPr>
              <a:tblGrid>
                <a:gridCol w="38812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99.97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99.92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99.95</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0.16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0.10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0.01</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93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177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148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139</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554002196"/>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99.94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99.98</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99.96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0.07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0.11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0.05</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0.08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0.00</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186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167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405</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253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1</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37399222"/>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99.97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0.05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0.00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284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219" y="2514600"/>
            <a:ext cx="2877860" cy="1754390"/>
          </a:xfrm>
          <a:prstGeom prst="rect">
            <a:avLst/>
          </a:prstGeom>
        </p:spPr>
      </p:pic>
      <p:sp>
        <p:nvSpPr>
          <p:cNvPr id="15" name="Action Button: Back or Previous 14">
            <a:hlinkClick r:id="" action="ppaction://noaction"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
        <p:nvSpPr>
          <p:cNvPr id="2" name="TextBox 1"/>
          <p:cNvSpPr txBox="1"/>
          <p:nvPr/>
        </p:nvSpPr>
        <p:spPr>
          <a:xfrm>
            <a:off x="3662672" y="2526672"/>
            <a:ext cx="4053253" cy="1169551"/>
          </a:xfrm>
          <a:prstGeom prst="rect">
            <a:avLst/>
          </a:prstGeom>
          <a:noFill/>
        </p:spPr>
        <p:txBody>
          <a:bodyPr wrap="square" rtlCol="0">
            <a:spAutoFit/>
          </a:bodyPr>
          <a:lstStyle/>
          <a:p>
            <a:r>
              <a:rPr lang="en-US" sz="1400" b="1" i="1" kern="0" dirty="0" smtClean="0">
                <a:solidFill>
                  <a:srgbClr val="0C2D83"/>
                </a:solidFill>
              </a:rPr>
              <a:t>- ARC-217 (HF)</a:t>
            </a:r>
          </a:p>
          <a:p>
            <a:r>
              <a:rPr lang="en-US" sz="1400" b="1" i="1" kern="0" dirty="0" smtClean="0">
                <a:solidFill>
                  <a:srgbClr val="0C2D83"/>
                </a:solidFill>
              </a:rPr>
              <a:t>- ARC-210 (UHF/VHF)</a:t>
            </a:r>
          </a:p>
          <a:p>
            <a:endParaRPr lang="en-US" sz="1400" b="1" i="1" kern="0" dirty="0">
              <a:solidFill>
                <a:srgbClr val="0C2D83"/>
              </a:solidFill>
            </a:endParaRPr>
          </a:p>
          <a:p>
            <a:endParaRPr lang="en-US" sz="1400" b="1" i="1" kern="0" dirty="0" smtClean="0">
              <a:solidFill>
                <a:srgbClr val="0C2D83"/>
              </a:solidFill>
            </a:endParaRPr>
          </a:p>
          <a:p>
            <a:endParaRPr lang="en-US" sz="1400" dirty="0"/>
          </a:p>
        </p:txBody>
      </p:sp>
    </p:spTree>
    <p:extLst>
      <p:ext uri="{BB962C8B-B14F-4D97-AF65-F5344CB8AC3E}">
        <p14:creationId xmlns:p14="http://schemas.microsoft.com/office/powerpoint/2010/main" val="1050190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8</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smtClean="0">
                <a:ln>
                  <a:noFill/>
                </a:ln>
                <a:solidFill>
                  <a:srgbClr val="0C2D83"/>
                </a:solidFill>
                <a:effectLst/>
                <a:uLnTx/>
                <a:uFillTx/>
                <a:latin typeface="Arial"/>
                <a:ea typeface="+mn-ea"/>
                <a:cs typeface="+mn-cs"/>
              </a:rPr>
              <a:t> ICBM CE </a:t>
            </a:r>
            <a:r>
              <a:rPr kumimoji="0" lang="en-US" sz="3200" b="1" i="1" u="none" strike="noStrike" kern="0" cap="none" spc="0" normalizeH="0" baseline="0" noProof="0" dirty="0">
                <a:ln>
                  <a:noFill/>
                </a:ln>
                <a:solidFill>
                  <a:srgbClr val="0C2D83"/>
                </a:solidFill>
                <a:effectLst/>
                <a:uLnTx/>
                <a:uFillTx/>
                <a:latin typeface="Arial"/>
                <a:ea typeface="+mn-ea"/>
                <a:cs typeface="+mn-cs"/>
              </a:rPr>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3400960974"/>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97.10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99.29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98.69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97.79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98.6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6.1</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1.85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2.86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5.02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0.20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0.48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0.16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300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350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491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447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205</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102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163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225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163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72095056"/>
              </p:ext>
            </p:extLst>
          </p:nvPr>
        </p:nvGraphicFramePr>
        <p:xfrm>
          <a:off x="1371584" y="1434451"/>
          <a:ext cx="6405794" cy="1004222"/>
        </p:xfrm>
        <a:graphic>
          <a:graphicData uri="http://schemas.openxmlformats.org/drawingml/2006/table">
            <a:tbl>
              <a:tblPr/>
              <a:tblGrid>
                <a:gridCol w="6405794">
                  <a:extLst>
                    <a:ext uri="{9D8B030D-6E8A-4147-A177-3AD203B41FA5}">
                      <a16:colId xmlns:a16="http://schemas.microsoft.com/office/drawing/2014/main" val="556986895"/>
                    </a:ext>
                  </a:extLst>
                </a:gridCol>
              </a:tblGrid>
              <a:tr h="1004222">
                <a:tc>
                  <a:txBody>
                    <a:bodyPr/>
                    <a:lstStyle/>
                    <a:p>
                      <a:pPr algn="ctr" fontAlgn="t"/>
                      <a:r>
                        <a:rPr lang="en-US" sz="2000" b="1" i="1" kern="0" dirty="0" smtClean="0">
                          <a:solidFill>
                            <a:srgbClr val="0C2D83"/>
                          </a:solidFill>
                          <a:latin typeface="+mn-lt"/>
                          <a:ea typeface="+mj-ea"/>
                          <a:cs typeface="+mj-cs"/>
                        </a:rPr>
                        <a:t>ICBM </a:t>
                      </a:r>
                      <a:r>
                        <a:rPr lang="en-US" sz="2000" b="1" i="1" kern="0" dirty="0">
                          <a:solidFill>
                            <a:srgbClr val="0C2D83"/>
                          </a:solidFill>
                          <a:latin typeface="+mn-lt"/>
                          <a:ea typeface="+mj-ea"/>
                          <a:cs typeface="+mj-cs"/>
                        </a:rPr>
                        <a:t>(</a:t>
                      </a:r>
                      <a:r>
                        <a:rPr lang="en-US" sz="2000" b="1" i="1" kern="0" dirty="0" smtClean="0">
                          <a:solidFill>
                            <a:srgbClr val="0C2D83"/>
                          </a:solidFill>
                          <a:latin typeface="+mn-lt"/>
                          <a:ea typeface="+mj-ea"/>
                          <a:cs typeface="+mj-cs"/>
                        </a:rPr>
                        <a:t>AN/FSC-151V1) SCORECARD FY-19</a:t>
                      </a:r>
                      <a:r>
                        <a:rPr lang="en-US" sz="2000" b="1" i="1" kern="0" dirty="0">
                          <a:solidFill>
                            <a:srgbClr val="0C2D83"/>
                          </a:solidFill>
                          <a:latin typeface="+mn-lt"/>
                          <a:ea typeface="+mj-ea"/>
                          <a:cs typeface="+mj-cs"/>
                        </a:rPr>
                        <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21786811"/>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2</a:t>
                      </a:r>
                      <a:r>
                        <a:rPr lang="en-US" sz="1000" kern="1200" baseline="30000" dirty="0" smtClean="0">
                          <a:solidFill>
                            <a:schemeClr val="dk1"/>
                          </a:solidFill>
                          <a:latin typeface="+mn-lt"/>
                          <a:ea typeface="+mn-ea"/>
                          <a:cs typeface="+mn-cs"/>
                        </a:rPr>
                        <a:t>nd</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98.63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97.89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97.86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98.2</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3.76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5.8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6.13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4.9</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0.0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438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282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240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320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177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184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159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173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4420577"/>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98.6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95.9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96.5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97.0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chemeClr val="tx1"/>
                          </a:solidFill>
                          <a:effectLst/>
                          <a:latin typeface="+mn-lt"/>
                        </a:rPr>
                        <a:t>5.5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4.4</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0.00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453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308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253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338</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184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327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363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291</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513836227"/>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95.7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96.1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93.7</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95.2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4.2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5.1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7</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5.4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1.5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0.2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0.6</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0.8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309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226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293</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276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436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smtClean="0">
                          <a:solidFill>
                            <a:srgbClr val="000000"/>
                          </a:solidFill>
                          <a:effectLst/>
                          <a:latin typeface="+mn-lt"/>
                        </a:rPr>
                        <a:t>198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369</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334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03825885"/>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97.3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4.6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0.2</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345</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241</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00" y="2514600"/>
            <a:ext cx="4542181" cy="1754390"/>
          </a:xfrm>
          <a:prstGeom prst="rect">
            <a:avLst/>
          </a:prstGeom>
        </p:spPr>
      </p:pic>
      <p:sp>
        <p:nvSpPr>
          <p:cNvPr id="15" name="Action Button: Back or Previous 14">
            <a:hlinkClick r:id="rId4" action="ppaction://hlinksldjump" highlightClick="1"/>
          </p:cNvPr>
          <p:cNvSpPr/>
          <p:nvPr/>
        </p:nvSpPr>
        <p:spPr bwMode="auto">
          <a:xfrm rot="10800000">
            <a:off x="8782582" y="64774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
        <p:nvSpPr>
          <p:cNvPr id="4" name="TextBox 3"/>
          <p:cNvSpPr txBox="1"/>
          <p:nvPr/>
        </p:nvSpPr>
        <p:spPr>
          <a:xfrm>
            <a:off x="5363308" y="2514600"/>
            <a:ext cx="3460017" cy="954107"/>
          </a:xfrm>
          <a:prstGeom prst="rect">
            <a:avLst/>
          </a:prstGeom>
          <a:noFill/>
        </p:spPr>
        <p:txBody>
          <a:bodyPr wrap="square" rtlCol="0">
            <a:spAutoFit/>
          </a:bodyPr>
          <a:lstStyle/>
          <a:p>
            <a:r>
              <a:rPr lang="en-US" sz="1400" b="1" i="1" kern="0" dirty="0" smtClean="0">
                <a:solidFill>
                  <a:srgbClr val="0C2D83"/>
                </a:solidFill>
              </a:rPr>
              <a:t>- MMP-ET (EHF) </a:t>
            </a:r>
          </a:p>
          <a:p>
            <a:r>
              <a:rPr lang="en-US" sz="1400" b="1" i="1" kern="0" dirty="0" smtClean="0">
                <a:solidFill>
                  <a:srgbClr val="0C2D83"/>
                </a:solidFill>
              </a:rPr>
              <a:t>- MMP-VT (VLF/LF) </a:t>
            </a:r>
          </a:p>
          <a:p>
            <a:r>
              <a:rPr lang="en-US" sz="1400" b="1" i="1" kern="0" dirty="0" smtClean="0">
                <a:solidFill>
                  <a:srgbClr val="0C2D83"/>
                </a:solidFill>
              </a:rPr>
              <a:t>- FRC-175 (UHF MILSTAR) </a:t>
            </a:r>
          </a:p>
          <a:p>
            <a:r>
              <a:rPr lang="en-US" sz="1400" b="1" i="1" kern="0" dirty="0" smtClean="0">
                <a:solidFill>
                  <a:srgbClr val="0C2D83"/>
                </a:solidFill>
              </a:rPr>
              <a:t>- GRC-208 (UHF LOS)</a:t>
            </a:r>
            <a:endParaRPr lang="en-US" sz="1400" dirty="0"/>
          </a:p>
        </p:txBody>
      </p:sp>
    </p:spTree>
    <p:extLst>
      <p:ext uri="{BB962C8B-B14F-4D97-AF65-F5344CB8AC3E}">
        <p14:creationId xmlns:p14="http://schemas.microsoft.com/office/powerpoint/2010/main" val="336686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r>
              <a:rPr lang="en-US" kern="1200" dirty="0"/>
              <a:t/>
            </a:r>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fld id="{4C271F6E-B663-47E9-A91A-64DF1B1A4211}" type="slidenum">
              <a:rPr lang="en-US" smtClean="0">
                <a:solidFill>
                  <a:srgbClr val="FFFFFF">
                    <a:lumMod val="65000"/>
                  </a:srgbClr>
                </a:solidFill>
              </a:rPr>
              <a:pPr/>
              <a:t>9</a:t>
            </a:fld>
            <a:endParaRPr lang="en-US">
              <a:solidFill>
                <a:srgbClr val="FFFFFF">
                  <a:lumMod val="65000"/>
                </a:srgbClr>
              </a:solidFill>
            </a:endParaRPr>
          </a:p>
        </p:txBody>
      </p:sp>
      <p:sp>
        <p:nvSpPr>
          <p:cNvPr id="5" name="Rectangle 4"/>
          <p:cNvSpPr/>
          <p:nvPr/>
        </p:nvSpPr>
        <p:spPr>
          <a:xfrm>
            <a:off x="1971533" y="109091"/>
            <a:ext cx="5215168" cy="1077218"/>
          </a:xfrm>
          <a:prstGeom prst="rect">
            <a:avLst/>
          </a:prstGeom>
        </p:spPr>
        <p:txBody>
          <a:bodyPr wrap="square">
            <a:spAutoFit/>
          </a:bodyPr>
          <a:lstStyle/>
          <a:p>
            <a:pPr algn="ctr"/>
            <a:r>
              <a:rPr lang="en-US" sz="3200" b="1" i="1" kern="0" dirty="0" smtClean="0">
                <a:solidFill>
                  <a:srgbClr val="0C2D83"/>
                </a:solidFill>
                <a:ea typeface="+mj-ea"/>
                <a:cs typeface="+mj-cs"/>
              </a:rPr>
              <a:t> Fixed Support CE </a:t>
            </a:r>
            <a:r>
              <a:rPr lang="en-US" sz="3200" b="1" i="1" kern="0" dirty="0">
                <a:solidFill>
                  <a:srgbClr val="0C2D83"/>
                </a:solidFill>
                <a:ea typeface="+mj-ea"/>
                <a:cs typeface="+mj-cs"/>
              </a:rPr>
              <a:t/>
            </a:r>
            <a:br>
              <a:rPr lang="en-US" sz="3200" b="1" i="1" kern="0" dirty="0">
                <a:solidFill>
                  <a:srgbClr val="0C2D83"/>
                </a:solidFill>
                <a:ea typeface="+mj-ea"/>
                <a:cs typeface="+mj-cs"/>
              </a:rPr>
            </a:br>
            <a:r>
              <a:rPr lang="en-US" sz="3200" b="1" i="1" kern="0" dirty="0">
                <a:solidFill>
                  <a:srgbClr val="0C2D83"/>
                </a:solidFill>
                <a:ea typeface="+mj-ea"/>
                <a:cs typeface="+mj-cs"/>
              </a:rPr>
              <a:t>SCORECARD</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201635481"/>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smtClean="0">
                          <a:solidFill>
                            <a:schemeClr val="tx1"/>
                          </a:solidFill>
                          <a:latin typeface="+mn-lt"/>
                        </a:rPr>
                        <a:t>Rate</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smtClean="0">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smtClean="0">
                          <a:solidFill>
                            <a:schemeClr val="dk1"/>
                          </a:solidFill>
                          <a:latin typeface="+mn-lt"/>
                          <a:ea typeface="+mn-ea"/>
                          <a:cs typeface="+mn-cs"/>
                        </a:rPr>
                        <a:t>1</a:t>
                      </a:r>
                      <a:r>
                        <a:rPr lang="en-US" sz="1000" kern="1200" baseline="30000" dirty="0" smtClean="0">
                          <a:solidFill>
                            <a:schemeClr val="dk1"/>
                          </a:solidFill>
                          <a:latin typeface="+mn-lt"/>
                          <a:ea typeface="+mn-ea"/>
                          <a:cs typeface="+mn-cs"/>
                        </a:rPr>
                        <a:t>st</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smtClean="0">
                          <a:latin typeface="+mn-lt"/>
                        </a:rPr>
                        <a:t>MC</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86.80</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89.49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96.50</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750762704"/>
                  </a:ext>
                </a:extLst>
              </a:tr>
              <a:tr h="277091">
                <a:tc>
                  <a:txBody>
                    <a:bodyPr/>
                    <a:lstStyle/>
                    <a:p>
                      <a:pPr algn="ctr"/>
                      <a:r>
                        <a:rPr lang="en-US" sz="1000" dirty="0" smtClean="0">
                          <a:latin typeface="+mn-lt"/>
                        </a:rPr>
                        <a:t>TM</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8.2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chemeClr val="tx1"/>
                          </a:solidFill>
                          <a:effectLst/>
                          <a:latin typeface="+mn-lt"/>
                        </a:rPr>
                        <a:t>15.46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5.15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61470888"/>
                  </a:ext>
                </a:extLst>
              </a:tr>
              <a:tr h="275475">
                <a:tc>
                  <a:txBody>
                    <a:bodyPr/>
                    <a:lstStyle/>
                    <a:p>
                      <a:pPr algn="ctr"/>
                      <a:r>
                        <a:rPr lang="en-US" sz="1000" dirty="0" smtClean="0">
                          <a:latin typeface="+mn-lt"/>
                        </a:rPr>
                        <a:t>TS</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smtClean="0">
                          <a:latin typeface="+mn-lt"/>
                        </a:rPr>
                        <a:t>22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a:solidFill>
                            <a:srgbClr val="000000"/>
                          </a:solidFill>
                          <a:effectLst/>
                          <a:latin typeface="+mn-lt"/>
                        </a:rPr>
                        <a:t>5.57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1.86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16527756"/>
                  </a:ext>
                </a:extLst>
              </a:tr>
              <a:tr h="283095">
                <a:tc>
                  <a:txBody>
                    <a:bodyPr/>
                    <a:lstStyle/>
                    <a:p>
                      <a:pPr algn="ctr"/>
                      <a:r>
                        <a:rPr lang="en-US" sz="1000" dirty="0" smtClean="0">
                          <a:latin typeface="+mn-lt"/>
                        </a:rPr>
                        <a:t>MTBF</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478</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744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720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472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645</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23982552"/>
                  </a:ext>
                </a:extLst>
              </a:tr>
              <a:tr h="281478">
                <a:tc>
                  <a:txBody>
                    <a:bodyPr/>
                    <a:lstStyle/>
                    <a:p>
                      <a:pPr algn="ctr"/>
                      <a:r>
                        <a:rPr lang="en-US" sz="1000" dirty="0" smtClean="0">
                          <a:latin typeface="+mn-lt"/>
                        </a:rPr>
                        <a:t>MDT</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smtClean="0">
                          <a:latin typeface="+mn-lt"/>
                        </a:rPr>
                        <a:t>372</a:t>
                      </a:r>
                      <a:endParaRPr lang="en-US" sz="1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287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96</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884723949"/>
                  </a:ext>
                </a:extLst>
              </a:tr>
            </a:tbl>
          </a:graphicData>
        </a:graphic>
      </p:graphicFrame>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3887" y="2523388"/>
            <a:ext cx="1398886" cy="17456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913" y="2523392"/>
            <a:ext cx="1478974" cy="1745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186453165"/>
              </p:ext>
            </p:extLst>
          </p:nvPr>
        </p:nvGraphicFramePr>
        <p:xfrm>
          <a:off x="914400" y="1432735"/>
          <a:ext cx="7310466" cy="1004222"/>
        </p:xfrm>
        <a:graphic>
          <a:graphicData uri="http://schemas.openxmlformats.org/drawingml/2006/table">
            <a:tbl>
              <a:tblPr/>
              <a:tblGrid>
                <a:gridCol w="7310466">
                  <a:extLst>
                    <a:ext uri="{9D8B030D-6E8A-4147-A177-3AD203B41FA5}">
                      <a16:colId xmlns:a16="http://schemas.microsoft.com/office/drawing/2014/main" val="556986895"/>
                    </a:ext>
                  </a:extLst>
                </a:gridCol>
              </a:tblGrid>
              <a:tr h="1004222">
                <a:tc>
                  <a:txBody>
                    <a:bodyPr/>
                    <a:lstStyle/>
                    <a:p>
                      <a:pPr algn="ctr" fontAlgn="t"/>
                      <a:r>
                        <a:rPr lang="en-US" sz="2000" b="1" i="1" kern="0" dirty="0">
                          <a:solidFill>
                            <a:schemeClr val="tx1">
                              <a:lumMod val="50000"/>
                              <a:lumOff val="50000"/>
                            </a:schemeClr>
                          </a:solidFill>
                          <a:latin typeface="+mn-lt"/>
                          <a:ea typeface="+mj-ea"/>
                          <a:cs typeface="+mj-cs"/>
                        </a:rPr>
                        <a:t>Fixed Support CE (AN/FSC-150) CE </a:t>
                      </a:r>
                      <a:r>
                        <a:rPr lang="en-US" sz="2000" b="1" i="1" kern="0" dirty="0" smtClean="0">
                          <a:solidFill>
                            <a:schemeClr val="tx1">
                              <a:lumMod val="50000"/>
                              <a:lumOff val="50000"/>
                            </a:schemeClr>
                          </a:solidFill>
                          <a:latin typeface="+mn-lt"/>
                          <a:ea typeface="+mj-ea"/>
                          <a:cs typeface="+mj-cs"/>
                        </a:rPr>
                        <a:t>SCORECARD</a:t>
                      </a:r>
                      <a:r>
                        <a:rPr lang="en-US" sz="2000" b="1" i="1" kern="0" baseline="0" dirty="0" smtClean="0">
                          <a:solidFill>
                            <a:schemeClr val="tx1">
                              <a:lumMod val="50000"/>
                              <a:lumOff val="50000"/>
                            </a:schemeClr>
                          </a:solidFill>
                          <a:latin typeface="+mn-lt"/>
                          <a:ea typeface="+mj-ea"/>
                          <a:cs typeface="+mj-cs"/>
                        </a:rPr>
                        <a:t> </a:t>
                      </a:r>
                      <a:r>
                        <a:rPr lang="en-US" sz="2000" b="1" i="1" kern="0" dirty="0" smtClean="0">
                          <a:solidFill>
                            <a:schemeClr val="tx1">
                              <a:lumMod val="50000"/>
                              <a:lumOff val="50000"/>
                            </a:schemeClr>
                          </a:solidFill>
                          <a:latin typeface="+mn-lt"/>
                          <a:ea typeface="+mj-ea"/>
                          <a:cs typeface="+mj-cs"/>
                        </a:rPr>
                        <a:t>FY-19</a:t>
                      </a:r>
                      <a:r>
                        <a:rPr lang="en-US" sz="2000" b="1" i="1" kern="0" dirty="0">
                          <a:solidFill>
                            <a:schemeClr val="tx1">
                              <a:lumMod val="50000"/>
                              <a:lumOff val="50000"/>
                            </a:schemeClr>
                          </a:solidFill>
                          <a:latin typeface="+mn-lt"/>
                          <a:ea typeface="+mj-ea"/>
                          <a:cs typeface="+mj-cs"/>
                        </a:rPr>
                        <a:t/>
                      </a:r>
                      <a:br>
                        <a:rPr lang="en-US" sz="2000" b="1" i="1" kern="0" dirty="0">
                          <a:solidFill>
                            <a:schemeClr val="tx1">
                              <a:lumMod val="50000"/>
                              <a:lumOff val="50000"/>
                            </a:schemeClr>
                          </a:solidFill>
                          <a:latin typeface="+mn-lt"/>
                          <a:ea typeface="+mj-ea"/>
                          <a:cs typeface="+mj-cs"/>
                        </a:rPr>
                      </a:br>
                      <a:endParaRPr lang="en-US" sz="2000" b="1" i="1" kern="0" dirty="0">
                        <a:solidFill>
                          <a:schemeClr val="tx1">
                            <a:lumMod val="50000"/>
                            <a:lumOff val="50000"/>
                          </a:schemeClr>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65342197"/>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tx1"/>
                          </a:solidFill>
                          <a:latin typeface="+mn-lt"/>
                          <a:ea typeface="+mn-ea"/>
                          <a:cs typeface="+mn-cs"/>
                        </a:rPr>
                        <a:t>2</a:t>
                      </a:r>
                      <a:r>
                        <a:rPr lang="en-US" sz="1000" kern="1200" baseline="30000" dirty="0" smtClean="0">
                          <a:solidFill>
                            <a:schemeClr val="tx1"/>
                          </a:solidFill>
                          <a:latin typeface="+mn-lt"/>
                          <a:ea typeface="+mn-ea"/>
                          <a:cs typeface="+mn-cs"/>
                        </a:rPr>
                        <a:t>nd</a:t>
                      </a:r>
                      <a:r>
                        <a:rPr lang="en-US" sz="1000" kern="1200" dirty="0" smtClean="0">
                          <a:solidFill>
                            <a:schemeClr val="tx1"/>
                          </a:solidFill>
                          <a:latin typeface="+mn-lt"/>
                          <a:ea typeface="+mn-ea"/>
                          <a:cs typeface="+mn-cs"/>
                        </a:rPr>
                        <a:t>  Quarter 19</a:t>
                      </a:r>
                      <a:endParaRPr lang="en-US" sz="1000" kern="1200" dirty="0">
                        <a:solidFill>
                          <a:schemeClr val="tx1"/>
                        </a:solidFill>
                        <a:latin typeface="+mn-lt"/>
                        <a:ea typeface="+mn-ea"/>
                        <a:cs typeface="+mn-cs"/>
                      </a:endParaRP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chemeClr val="tx1"/>
                          </a:solidFill>
                          <a:effectLst/>
                          <a:latin typeface="+mn-lt"/>
                        </a:rPr>
                        <a:t>99.96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89.84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90.91</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93.57</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chemeClr val="tx1"/>
                          </a:solidFill>
                          <a:effectLst/>
                          <a:latin typeface="+mn-lt"/>
                        </a:rPr>
                        <a:t>0.09</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3.65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2.05</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1.93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chemeClr val="tx1"/>
                          </a:solidFill>
                          <a:effectLst/>
                          <a:latin typeface="+mn-lt"/>
                        </a:rPr>
                        <a:t>0.00</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16.67</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16.13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10.93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chemeClr val="tx1"/>
                          </a:solidFill>
                          <a:effectLst/>
                          <a:latin typeface="+mn-lt"/>
                        </a:rPr>
                        <a:t>744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473</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682</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633</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chemeClr val="tx1"/>
                          </a:solidFill>
                          <a:effectLst/>
                          <a:latin typeface="+mn-lt"/>
                        </a:rPr>
                        <a:t>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376</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744</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smtClean="0">
                          <a:solidFill>
                            <a:schemeClr val="tx1"/>
                          </a:solidFill>
                          <a:latin typeface="+mn-lt"/>
                          <a:ea typeface="+mn-ea"/>
                          <a:cs typeface="+mn-cs"/>
                        </a:rPr>
                        <a:t>374</a:t>
                      </a:r>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8463838"/>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3</a:t>
                      </a:r>
                      <a:r>
                        <a:rPr lang="en-US" sz="1000" kern="1200" baseline="30000" dirty="0" smtClean="0">
                          <a:solidFill>
                            <a:schemeClr val="dk1"/>
                          </a:solidFill>
                          <a:latin typeface="+mn-lt"/>
                          <a:ea typeface="+mn-ea"/>
                          <a:cs typeface="+mn-cs"/>
                        </a:rPr>
                        <a:t>rd</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95.35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88.21</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92.96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92.18</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6.57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5.39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chemeClr val="tx1"/>
                          </a:solidFill>
                          <a:effectLst/>
                          <a:latin typeface="+mn-lt"/>
                        </a:rPr>
                        <a:t>14.08</a:t>
                      </a: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8.68</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2.73</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18.18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6.97</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525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518</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517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520</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184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482</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279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r>
                        <a:rPr lang="en-US" sz="1000" b="0" kern="1200" dirty="0" smtClean="0">
                          <a:solidFill>
                            <a:schemeClr val="tx1"/>
                          </a:solidFill>
                          <a:latin typeface="+mn-lt"/>
                          <a:ea typeface="+mn-ea"/>
                          <a:cs typeface="+mn-cs"/>
                        </a:rPr>
                        <a:t>315</a:t>
                      </a:r>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212253713"/>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smtClean="0">
                          <a:solidFill>
                            <a:schemeClr val="dk1"/>
                          </a:solidFill>
                          <a:latin typeface="+mn-lt"/>
                          <a:ea typeface="+mn-ea"/>
                          <a:cs typeface="+mn-cs"/>
                        </a:rPr>
                        <a:t>4</a:t>
                      </a:r>
                      <a:r>
                        <a:rPr lang="en-US" sz="1000" kern="1200" baseline="30000" dirty="0" smtClean="0">
                          <a:solidFill>
                            <a:schemeClr val="dk1"/>
                          </a:solidFill>
                          <a:latin typeface="+mn-lt"/>
                          <a:ea typeface="+mn-ea"/>
                          <a:cs typeface="+mn-cs"/>
                        </a:rPr>
                        <a:t>th</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 Quarter 19</a:t>
                      </a:r>
                      <a:endParaRPr lang="en-US" sz="1000" kern="1200" dirty="0">
                        <a:solidFill>
                          <a:schemeClr val="dk1"/>
                        </a:solidFill>
                        <a:latin typeface="+mn-lt"/>
                        <a:ea typeface="+mn-ea"/>
                        <a:cs typeface="+mn-cs"/>
                      </a:endParaRP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smtClean="0">
                          <a:solidFill>
                            <a:schemeClr val="tx1"/>
                          </a:solidFill>
                          <a:latin typeface="+mn-lt"/>
                          <a:ea typeface="+mn-ea"/>
                          <a:cs typeface="+mn-cs"/>
                        </a:rPr>
                        <a:t>QTD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smtClean="0">
                          <a:solidFill>
                            <a:srgbClr val="000000"/>
                          </a:solidFill>
                          <a:effectLst/>
                          <a:latin typeface="+mn-lt"/>
                        </a:rPr>
                        <a:t>99.95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96.87</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89.68</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95.50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smtClean="0">
                          <a:solidFill>
                            <a:srgbClr val="000000"/>
                          </a:solidFill>
                          <a:effectLst/>
                          <a:latin typeface="+mn-lt"/>
                        </a:rPr>
                        <a:t>0.10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6.26</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10.63</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5.66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0.00</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10.00</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3.33</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smtClean="0">
                          <a:solidFill>
                            <a:srgbClr val="000000"/>
                          </a:solidFill>
                          <a:effectLst/>
                          <a:latin typeface="+mn-lt"/>
                        </a:rPr>
                        <a:t>744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489</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506</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580</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smtClean="0">
                          <a:solidFill>
                            <a:srgbClr val="000000"/>
                          </a:solidFill>
                          <a:effectLst/>
                          <a:latin typeface="+mn-lt"/>
                        </a:rPr>
                        <a:t>4</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smtClean="0">
                          <a:solidFill>
                            <a:srgbClr val="000000"/>
                          </a:solidFill>
                          <a:effectLst/>
                          <a:latin typeface="+mn-lt"/>
                        </a:rPr>
                        <a:t>85</a:t>
                      </a: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1" i="0" u="none" strike="noStrike" dirty="0" smtClean="0">
                          <a:solidFill>
                            <a:schemeClr val="tx1"/>
                          </a:solidFill>
                          <a:effectLst/>
                          <a:latin typeface="+mn-lt"/>
                        </a:rPr>
                        <a:t>409</a:t>
                      </a: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685800" rtl="0" eaLnBrk="1" latinLnBrk="0" hangingPunct="1"/>
                      <a:r>
                        <a:rPr lang="en-US" sz="1000" b="1" kern="1200" dirty="0" smtClean="0">
                          <a:solidFill>
                            <a:schemeClr val="tx1"/>
                          </a:solidFill>
                          <a:latin typeface="+mn-lt"/>
                          <a:ea typeface="+mn-ea"/>
                          <a:cs typeface="+mn-cs"/>
                        </a:rPr>
                        <a:t>166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41375254"/>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smtClean="0">
                          <a:solidFill>
                            <a:schemeClr val="tx1"/>
                          </a:solidFill>
                          <a:latin typeface="+mn-lt"/>
                          <a:ea typeface="+mn-ea"/>
                          <a:cs typeface="+mn-cs"/>
                        </a:rPr>
                        <a:t>YTD</a:t>
                      </a:r>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smtClean="0">
                          <a:solidFill>
                            <a:schemeClr val="tx1"/>
                          </a:solidFill>
                          <a:latin typeface="+mn-lt"/>
                          <a:ea typeface="+mn-ea"/>
                          <a:cs typeface="+mn-cs"/>
                        </a:rPr>
                        <a:t>94.44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smtClean="0">
                          <a:solidFill>
                            <a:schemeClr val="tx1"/>
                          </a:solidFill>
                          <a:latin typeface="+mn-lt"/>
                          <a:ea typeface="+mn-ea"/>
                          <a:cs typeface="+mn-cs"/>
                        </a:rPr>
                        <a:t>5.36</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smtClean="0">
                          <a:solidFill>
                            <a:schemeClr val="tx1"/>
                          </a:solidFill>
                          <a:latin typeface="+mn-lt"/>
                          <a:ea typeface="+mn-ea"/>
                          <a:cs typeface="+mn-cs"/>
                        </a:rPr>
                        <a:t>5.77</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smtClean="0">
                          <a:solidFill>
                            <a:schemeClr val="tx1"/>
                          </a:solidFill>
                          <a:latin typeface="+mn-lt"/>
                          <a:ea typeface="+mn-ea"/>
                          <a:cs typeface="+mn-cs"/>
                        </a:rPr>
                        <a:t>594</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smtClean="0">
                          <a:solidFill>
                            <a:schemeClr val="tx1"/>
                          </a:solidFill>
                          <a:latin typeface="+mn-lt"/>
                          <a:ea typeface="+mn-ea"/>
                          <a:cs typeface="+mn-cs"/>
                        </a:rPr>
                        <a:t>238</a:t>
                      </a:r>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sp>
        <p:nvSpPr>
          <p:cNvPr id="2" name="TextBox 1"/>
          <p:cNvSpPr txBox="1"/>
          <p:nvPr/>
        </p:nvSpPr>
        <p:spPr>
          <a:xfrm>
            <a:off x="3666390" y="2526410"/>
            <a:ext cx="4554416" cy="523220"/>
          </a:xfrm>
          <a:prstGeom prst="rect">
            <a:avLst/>
          </a:prstGeom>
          <a:noFill/>
        </p:spPr>
        <p:txBody>
          <a:bodyPr wrap="square" rtlCol="0">
            <a:spAutoFit/>
          </a:bodyPr>
          <a:lstStyle/>
          <a:p>
            <a:r>
              <a:rPr lang="en-US" sz="1400" b="1" i="1" kern="0" dirty="0" smtClean="0">
                <a:solidFill>
                  <a:schemeClr val="tx1">
                    <a:lumMod val="50000"/>
                    <a:lumOff val="50000"/>
                  </a:schemeClr>
                </a:solidFill>
              </a:rPr>
              <a:t>- GRC-221 AACE (UHF LOS)</a:t>
            </a:r>
          </a:p>
          <a:p>
            <a:r>
              <a:rPr lang="en-US" sz="1400" b="1" i="1" kern="0" dirty="0" smtClean="0">
                <a:solidFill>
                  <a:schemeClr val="tx1">
                    <a:lumMod val="50000"/>
                    <a:lumOff val="50000"/>
                  </a:schemeClr>
                </a:solidFill>
              </a:rPr>
              <a:t>- FSC-125 SCAMP (EHF/SHF LDR SACTOM)</a:t>
            </a:r>
            <a:endParaRPr lang="en-US" sz="1400" dirty="0"/>
          </a:p>
        </p:txBody>
      </p:sp>
      <p:sp>
        <p:nvSpPr>
          <p:cNvPr id="15" name="Action Button: Back or Previous 14">
            <a:hlinkClick r:id="rId5" action="ppaction://hlinksldjump"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2363947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5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CA937C18661340B9BF42E1E736A177" ma:contentTypeVersion="0" ma:contentTypeDescription="Create a new document." ma:contentTypeScope="" ma:versionID="7ea8e3d316e13a6d6eb681891f960aea">
  <xsd:schema xmlns:xsd="http://www.w3.org/2001/XMLSchema" xmlns:xs="http://www.w3.org/2001/XMLSchema" xmlns:p="http://schemas.microsoft.com/office/2006/metadata/properties" targetNamespace="http://schemas.microsoft.com/office/2006/metadata/properties" ma:root="true" ma:fieldsID="5e97a6f37767e4c84f18c2cfb95bf7a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17ADC2-65CA-4FAD-8B1C-B56FCB63598D}">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F19E291-5A1C-42C4-AF66-318D9004CB0B}"/>
</file>

<file path=customXml/itemProps3.xml><?xml version="1.0" encoding="utf-8"?>
<ds:datastoreItem xmlns:ds="http://schemas.openxmlformats.org/officeDocument/2006/customXml" ds:itemID="{24DA4C2A-F9FC-427E-B64A-F4B9A19D16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15373</TotalTime>
  <Words>3748</Words>
  <Application>Microsoft Office PowerPoint</Application>
  <PresentationFormat>On-screen Show (4:3)</PresentationFormat>
  <Paragraphs>1222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5_USAF(Unclas)</vt:lpstr>
      <vt:lpstr>AF NC3 CENTER</vt:lpstr>
      <vt:lpstr>NC3 MPI Dashboard</vt:lpstr>
      <vt:lpstr> </vt:lpstr>
      <vt:lpstr> </vt:lpstr>
      <vt:lpstr> </vt:lpstr>
      <vt:lpstr> </vt:lpstr>
      <vt:lpstr> </vt:lpstr>
      <vt:lpstr> </vt:lpstr>
      <vt:lpstr> </vt:lpstr>
      <vt:lpstr>PowerPoint Presentation</vt:lpstr>
      <vt:lpstr>ICBM  MEAN DOWN TIME</vt:lpstr>
      <vt:lpstr>ICBM  MEAN DOWN TIME</vt:lpstr>
      <vt:lpstr>ICBM  MEAN TIME BETWEEN FAILURES</vt:lpstr>
      <vt:lpstr>ICBM  MEAN DOWN TIME</vt:lpstr>
      <vt:lpstr>Fixed Support CE  MEAN DOWN TIME</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Damon Thomas</dc:creator>
  <cp:lastModifiedBy>RICHTER, LANCE T GS-12 USAF AFGSC AFNC3C/NLB</cp:lastModifiedBy>
  <cp:revision>1461</cp:revision>
  <cp:lastPrinted>2019-08-09T14:24:50Z</cp:lastPrinted>
  <dcterms:created xsi:type="dcterms:W3CDTF">2016-04-21T20:24:54Z</dcterms:created>
  <dcterms:modified xsi:type="dcterms:W3CDTF">2019-10-25T12:42:05Z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0x0101002CCA937C18661340B9BF42E1E736A177</vt:lpwstr>
  </property>
  <property fmtid="{D5CDD505-2E9C-101B-9397-08002B2CF9AE}" pid="3" name="Order">
    <vt:r8>500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