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1"/>
  </p:notesMasterIdLst>
  <p:handoutMasterIdLst>
    <p:handoutMasterId r:id="rId22"/>
  </p:handoutMasterIdLst>
  <p:sldIdLst>
    <p:sldId id="767" r:id="rId5"/>
    <p:sldId id="794" r:id="rId6"/>
    <p:sldId id="795" r:id="rId7"/>
    <p:sldId id="796" r:id="rId8"/>
    <p:sldId id="797" r:id="rId9"/>
    <p:sldId id="798" r:id="rId10"/>
    <p:sldId id="799" r:id="rId11"/>
    <p:sldId id="800" r:id="rId12"/>
    <p:sldId id="780" r:id="rId13"/>
    <p:sldId id="768" r:id="rId14"/>
    <p:sldId id="773" r:id="rId15"/>
    <p:sldId id="801" r:id="rId16"/>
    <p:sldId id="802" r:id="rId17"/>
    <p:sldId id="791" r:id="rId18"/>
    <p:sldId id="790" r:id="rId19"/>
    <p:sldId id="793" r:id="rId20"/>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 JONATHAN L GS-12 USAF AFGSC AFNC3C/NCCN" initials="WJLGUAA" lastIdx="2" clrIdx="0">
    <p:extLst>
      <p:ext uri="{19B8F6BF-5375-455C-9EA6-DF929625EA0E}">
        <p15:presenceInfo xmlns:p15="http://schemas.microsoft.com/office/powerpoint/2012/main" userId="S-1-5-21-1271409858-1095883707-2794662393-4469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0000"/>
    <a:srgbClr val="0000FF"/>
    <a:srgbClr val="FFFF99"/>
    <a:srgbClr val="CC66FF"/>
    <a:srgbClr val="CC9900"/>
    <a:srgbClr val="FFCC66"/>
    <a:srgbClr val="80C5F4"/>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85697" autoAdjust="0"/>
  </p:normalViewPr>
  <p:slideViewPr>
    <p:cSldViewPr snapToGrid="0">
      <p:cViewPr varScale="1">
        <p:scale>
          <a:sx n="49" d="100"/>
          <a:sy n="49" d="100"/>
        </p:scale>
        <p:origin x="1596"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194"/>
    </p:cViewPr>
  </p:sorterViewPr>
  <p:notesViewPr>
    <p:cSldViewPr snapToGrid="0">
      <p:cViewPr>
        <p:scale>
          <a:sx n="140" d="100"/>
          <a:sy n="140" d="100"/>
        </p:scale>
        <p:origin x="708" y="-16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sz="quarter" idx="1"/>
          </p:nvPr>
        </p:nvSpPr>
        <p:spPr>
          <a:xfrm>
            <a:off x="3956554" y="2"/>
            <a:ext cx="3026833" cy="465797"/>
          </a:xfrm>
          <a:prstGeom prst="rect">
            <a:avLst/>
          </a:prstGeom>
        </p:spPr>
        <p:txBody>
          <a:bodyPr vert="horz" lIns="92639" tIns="46320" rIns="92639" bIns="46320" rtlCol="0"/>
          <a:lstStyle>
            <a:lvl1pPr algn="r">
              <a:defRPr sz="1200"/>
            </a:lvl1pPr>
          </a:lstStyle>
          <a:p>
            <a:fld id="{BF95DAC6-FE46-462B-999E-01B4AA34F5BD}" type="datetimeFigureOut">
              <a:rPr lang="en-US" smtClean="0"/>
              <a:t>1/30/2020</a:t>
            </a:fld>
            <a:endParaRPr lang="en-US"/>
          </a:p>
        </p:txBody>
      </p:sp>
      <p:sp>
        <p:nvSpPr>
          <p:cNvPr id="4" name="Footer Placeholder 3"/>
          <p:cNvSpPr>
            <a:spLocks noGrp="1"/>
          </p:cNvSpPr>
          <p:nvPr>
            <p:ph type="ftr" sz="quarter" idx="2"/>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5" name="Slide Number Placeholder 4"/>
          <p:cNvSpPr>
            <a:spLocks noGrp="1"/>
          </p:cNvSpPr>
          <p:nvPr>
            <p:ph type="sldNum" sz="quarter" idx="3"/>
          </p:nvPr>
        </p:nvSpPr>
        <p:spPr>
          <a:xfrm>
            <a:off x="3956554" y="8817910"/>
            <a:ext cx="3026833" cy="465796"/>
          </a:xfrm>
          <a:prstGeom prst="rect">
            <a:avLst/>
          </a:prstGeom>
        </p:spPr>
        <p:txBody>
          <a:bodyPr vert="horz" lIns="92639" tIns="46320" rIns="92639" bIns="46320" rtlCol="0" anchor="b"/>
          <a:lstStyle>
            <a:lvl1pPr algn="r">
              <a:defRPr sz="1200"/>
            </a:lvl1pPr>
          </a:lstStyle>
          <a:p>
            <a:fld id="{A98AEA46-9997-4F42-A66E-8E3B720A0AC0}" type="slidenum">
              <a:rPr lang="en-US" smtClean="0"/>
              <a:t>‹#›</a:t>
            </a:fld>
            <a:endParaRPr lang="en-US"/>
          </a:p>
        </p:txBody>
      </p:sp>
    </p:spTree>
    <p:extLst>
      <p:ext uri="{BB962C8B-B14F-4D97-AF65-F5344CB8AC3E}">
        <p14:creationId xmlns:p14="http://schemas.microsoft.com/office/powerpoint/2010/main" val="385989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idx="1"/>
          </p:nvPr>
        </p:nvSpPr>
        <p:spPr>
          <a:xfrm>
            <a:off x="3956554" y="2"/>
            <a:ext cx="3026833" cy="465797"/>
          </a:xfrm>
          <a:prstGeom prst="rect">
            <a:avLst/>
          </a:prstGeom>
        </p:spPr>
        <p:txBody>
          <a:bodyPr vert="horz" lIns="92639" tIns="46320" rIns="92639" bIns="46320" rtlCol="0"/>
          <a:lstStyle>
            <a:lvl1pPr algn="r">
              <a:defRPr sz="1200"/>
            </a:lvl1pPr>
          </a:lstStyle>
          <a:p>
            <a:fld id="{82DD2183-5574-4624-BE22-8E9653680A79}" type="datetimeFigureOut">
              <a:rPr lang="en-US" smtClean="0"/>
              <a:t>1/30/2020</a:t>
            </a:fld>
            <a:endParaRPr lang="en-US"/>
          </a:p>
        </p:txBody>
      </p:sp>
      <p:sp>
        <p:nvSpPr>
          <p:cNvPr id="4" name="Slide Image Placeholder 3"/>
          <p:cNvSpPr>
            <a:spLocks noGrp="1" noRot="1" noChangeAspect="1"/>
          </p:cNvSpPr>
          <p:nvPr>
            <p:ph type="sldImg" idx="2"/>
          </p:nvPr>
        </p:nvSpPr>
        <p:spPr>
          <a:xfrm>
            <a:off x="1404938" y="1160463"/>
            <a:ext cx="4175125" cy="3132137"/>
          </a:xfrm>
          <a:prstGeom prst="rect">
            <a:avLst/>
          </a:prstGeom>
          <a:noFill/>
          <a:ln w="12700">
            <a:solidFill>
              <a:prstClr val="black"/>
            </a:solidFill>
          </a:ln>
        </p:spPr>
        <p:txBody>
          <a:bodyPr vert="horz" lIns="92639" tIns="46320" rIns="92639" bIns="46320" rtlCol="0" anchor="ctr"/>
          <a:lstStyle/>
          <a:p>
            <a:endParaRPr lang="en-US"/>
          </a:p>
        </p:txBody>
      </p:sp>
      <p:sp>
        <p:nvSpPr>
          <p:cNvPr id="5" name="Notes Placeholder 4"/>
          <p:cNvSpPr>
            <a:spLocks noGrp="1"/>
          </p:cNvSpPr>
          <p:nvPr>
            <p:ph type="body" sz="quarter" idx="3"/>
          </p:nvPr>
        </p:nvSpPr>
        <p:spPr>
          <a:xfrm>
            <a:off x="698501" y="4467787"/>
            <a:ext cx="5588000" cy="3655456"/>
          </a:xfrm>
          <a:prstGeom prst="rect">
            <a:avLst/>
          </a:prstGeom>
        </p:spPr>
        <p:txBody>
          <a:bodyPr vert="horz" lIns="92639" tIns="46320" rIns="92639" bIns="463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7" name="Slide Number Placeholder 6"/>
          <p:cNvSpPr>
            <a:spLocks noGrp="1"/>
          </p:cNvSpPr>
          <p:nvPr>
            <p:ph type="sldNum" sz="quarter" idx="5"/>
          </p:nvPr>
        </p:nvSpPr>
        <p:spPr>
          <a:xfrm>
            <a:off x="3956554" y="8817910"/>
            <a:ext cx="3026833" cy="465796"/>
          </a:xfrm>
          <a:prstGeom prst="rect">
            <a:avLst/>
          </a:prstGeom>
        </p:spPr>
        <p:txBody>
          <a:bodyPr vert="horz" lIns="92639" tIns="46320" rIns="92639" bIns="46320" rtlCol="0" anchor="b"/>
          <a:lstStyle>
            <a:lvl1pPr algn="r">
              <a:defRPr sz="1200"/>
            </a:lvl1pPr>
          </a:lstStyle>
          <a:p>
            <a:fld id="{8B095695-8332-4212-A11F-12DBFE9ECF11}" type="slidenum">
              <a:rPr lang="en-US" smtClean="0"/>
              <a:t>‹#›</a:t>
            </a:fld>
            <a:endParaRPr lang="en-US"/>
          </a:p>
        </p:txBody>
      </p:sp>
    </p:spTree>
    <p:extLst>
      <p:ext uri="{BB962C8B-B14F-4D97-AF65-F5344CB8AC3E}">
        <p14:creationId xmlns:p14="http://schemas.microsoft.com/office/powerpoint/2010/main" val="407448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75071E5-11F2-4A14-A89E-322B6453789B}" type="slidenum">
              <a:rPr lang="en-US" smtClean="0">
                <a:solidFill>
                  <a:prstClr val="black"/>
                </a:solidFill>
              </a:rPr>
              <a:pPr/>
              <a:t>1</a:t>
            </a:fld>
            <a:endParaRPr lang="en-US" dirty="0" smtClean="0">
              <a:solidFill>
                <a:prstClr val="black"/>
              </a:solidFill>
            </a:endParaRPr>
          </a:p>
        </p:txBody>
      </p:sp>
      <p:sp>
        <p:nvSpPr>
          <p:cNvPr id="19459" name="Rectangle 2"/>
          <p:cNvSpPr>
            <a:spLocks noGrp="1" noRot="1" noChangeAspect="1" noChangeArrowheads="1" noTextEdit="1"/>
          </p:cNvSpPr>
          <p:nvPr>
            <p:ph type="sldImg"/>
          </p:nvPr>
        </p:nvSpPr>
        <p:spPr>
          <a:xfrm>
            <a:off x="1470025" y="1160463"/>
            <a:ext cx="4175125" cy="3132137"/>
          </a:xfrm>
          <a:ln/>
        </p:spPr>
      </p:sp>
      <p:sp>
        <p:nvSpPr>
          <p:cNvPr id="19460" name="Rectangle 3"/>
          <p:cNvSpPr>
            <a:spLocks noGrp="1" noChangeArrowheads="1"/>
          </p:cNvSpPr>
          <p:nvPr>
            <p:ph type="body" idx="1"/>
          </p:nvPr>
        </p:nvSpPr>
        <p:spPr>
          <a:noFill/>
          <a:ln/>
        </p:spPr>
        <p:txBody>
          <a:bodyPr/>
          <a:lstStyle/>
          <a:p>
            <a:r>
              <a:rPr lang="en-US" dirty="0" smtClean="0"/>
              <a:t>Good</a:t>
            </a:r>
            <a:r>
              <a:rPr lang="en-US" baseline="0" dirty="0" smtClean="0"/>
              <a:t> Day</a:t>
            </a:r>
            <a:r>
              <a:rPr lang="en-US" dirty="0" smtClean="0"/>
              <a:t> ???,</a:t>
            </a:r>
          </a:p>
          <a:p>
            <a:r>
              <a:rPr lang="en-US" dirty="0" smtClean="0"/>
              <a:t>Welcome</a:t>
            </a:r>
            <a:r>
              <a:rPr lang="en-US" baseline="0" dirty="0" smtClean="0"/>
              <a:t> to the</a:t>
            </a:r>
            <a:r>
              <a:rPr lang="en-US" dirty="0" smtClean="0"/>
              <a:t> NC3 Mission Performance Briefing for December,</a:t>
            </a:r>
            <a:r>
              <a:rPr lang="en-US" baseline="0" dirty="0" smtClean="0"/>
              <a:t> 2019</a:t>
            </a:r>
            <a:r>
              <a:rPr lang="en-US" dirty="0" smtClean="0"/>
              <a:t>.</a:t>
            </a:r>
          </a:p>
          <a:p>
            <a:endParaRPr lang="en-US" dirty="0" smtClean="0"/>
          </a:p>
        </p:txBody>
      </p:sp>
    </p:spTree>
    <p:extLst>
      <p:ext uri="{BB962C8B-B14F-4D97-AF65-F5344CB8AC3E}">
        <p14:creationId xmlns:p14="http://schemas.microsoft.com/office/powerpoint/2010/main" val="87670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5"/>
          </p:nvPr>
        </p:nvSpPr>
        <p:spPr>
          <a:ln/>
        </p:spPr>
        <p:txBody>
          <a:bodyPr/>
          <a:lstStyle/>
          <a:p>
            <a:fld id="{24903880-04A1-45A3-BC1A-4C7560FF6F73}" type="slidenum">
              <a:rPr lang="en-US">
                <a:solidFill>
                  <a:prstClr val="black"/>
                </a:solidFill>
              </a:rPr>
              <a:pPr/>
              <a:t>10</a:t>
            </a:fld>
            <a:endParaRPr lang="en-US">
              <a:solidFill>
                <a:prstClr val="black"/>
              </a:solidFill>
            </a:endParaRPr>
          </a:p>
        </p:txBody>
      </p:sp>
      <p:sp>
        <p:nvSpPr>
          <p:cNvPr id="2971650" name="Rectangle 2"/>
          <p:cNvSpPr>
            <a:spLocks noGrp="1" noRot="1" noChangeAspect="1" noChangeArrowheads="1" noTextEdit="1"/>
          </p:cNvSpPr>
          <p:nvPr>
            <p:ph type="sldImg"/>
          </p:nvPr>
        </p:nvSpPr>
        <p:spPr bwMode="auto">
          <a:xfrm>
            <a:off x="1192213" y="674688"/>
            <a:ext cx="4602162" cy="3452812"/>
          </a:xfrm>
          <a:prstGeom prst="rect">
            <a:avLst/>
          </a:prstGeom>
          <a:noFill/>
          <a:ln>
            <a:solidFill>
              <a:srgbClr val="000000"/>
            </a:solidFill>
            <a:miter lim="800000"/>
            <a:headEnd/>
            <a:tailEnd/>
          </a:ln>
        </p:spPr>
      </p:sp>
      <p:sp>
        <p:nvSpPr>
          <p:cNvPr id="2971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550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FIXED SUPPORT CE NC3 Availability Chart</a:t>
            </a:r>
            <a:endParaRPr lang="en-US" dirty="0">
              <a:solidFill>
                <a:prstClr val="black"/>
              </a:solidFill>
            </a:endParaRP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r>
              <a:rPr lang="en-US" b="1" u="sng" dirty="0"/>
              <a:t>Scoreboard Indicators</a:t>
            </a:r>
            <a:r>
              <a:rPr lang="en-US" b="1" dirty="0"/>
              <a:t>:  </a:t>
            </a:r>
            <a:endParaRPr lang="en-US" dirty="0"/>
          </a:p>
          <a:p>
            <a:r>
              <a:rPr lang="en-US" dirty="0"/>
              <a:t>The combined </a:t>
            </a:r>
            <a:r>
              <a:rPr lang="en-US" b="1" dirty="0"/>
              <a:t>Fixed Support </a:t>
            </a:r>
            <a:r>
              <a:rPr lang="en-US" dirty="0"/>
              <a:t>Mission Capability rate takes into account the </a:t>
            </a:r>
            <a:r>
              <a:rPr lang="en-US" b="1" dirty="0"/>
              <a:t>GRC-221 AACE and FSC-125 SCAMP </a:t>
            </a:r>
            <a:r>
              <a:rPr lang="en-US" dirty="0"/>
              <a:t>individual systems.</a:t>
            </a:r>
          </a:p>
          <a:p>
            <a:r>
              <a:rPr lang="en-US" dirty="0"/>
              <a:t> </a:t>
            </a:r>
          </a:p>
          <a:p>
            <a:r>
              <a:rPr lang="en-US" dirty="0"/>
              <a:t>The </a:t>
            </a:r>
            <a:r>
              <a:rPr lang="en-US" b="1" dirty="0"/>
              <a:t>Fixed Support </a:t>
            </a:r>
            <a:r>
              <a:rPr lang="en-US" dirty="0"/>
              <a:t>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36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r>
              <a:rPr lang="en-US" dirty="0"/>
              <a:t>STD: </a:t>
            </a:r>
            <a:r>
              <a:rPr lang="en-US" b="1" dirty="0"/>
              <a:t>≥ 86.80%   </a:t>
            </a:r>
            <a:r>
              <a:rPr lang="en-US" dirty="0"/>
              <a:t>Achieved: </a:t>
            </a:r>
            <a:r>
              <a:rPr lang="en-US" b="1" dirty="0" smtClean="0"/>
              <a:t>98.56% </a:t>
            </a:r>
            <a:r>
              <a:rPr lang="en-US" dirty="0"/>
              <a:t>as an YTD average and a </a:t>
            </a:r>
            <a:r>
              <a:rPr lang="en-US" b="1" dirty="0" smtClean="0"/>
              <a:t>98.56% </a:t>
            </a:r>
            <a:r>
              <a:rPr lang="en-US" dirty="0"/>
              <a:t>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Non-Mission Capable for Maintenance (NMCM)+ Non-Mission Capable for Both (NMCB) divided by Possession Hours (POSS HRS).</a:t>
            </a:r>
          </a:p>
          <a:p>
            <a:r>
              <a:rPr lang="en-US" dirty="0"/>
              <a:t>STD: </a:t>
            </a:r>
            <a:r>
              <a:rPr lang="en-US" b="1" dirty="0"/>
              <a:t>≤ 8.2%  </a:t>
            </a:r>
            <a:r>
              <a:rPr lang="en-US" dirty="0"/>
              <a:t>Achieved</a:t>
            </a:r>
            <a:r>
              <a:rPr lang="en-US" dirty="0" smtClean="0"/>
              <a:t>:</a:t>
            </a:r>
            <a:r>
              <a:rPr lang="en-US" baseline="0" dirty="0" smtClean="0"/>
              <a:t> </a:t>
            </a:r>
            <a:r>
              <a:rPr lang="en-US" b="1" baseline="0" dirty="0" smtClean="0"/>
              <a:t>2.76</a:t>
            </a:r>
            <a:r>
              <a:rPr lang="en-US" b="1" dirty="0" smtClean="0"/>
              <a:t>% </a:t>
            </a:r>
            <a:r>
              <a:rPr lang="en-US" dirty="0"/>
              <a:t>as an YTD average and a </a:t>
            </a:r>
            <a:r>
              <a:rPr lang="en-US" b="1" dirty="0" smtClean="0"/>
              <a:t>2.76% </a:t>
            </a:r>
            <a:r>
              <a:rPr lang="en-US" dirty="0"/>
              <a:t>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r>
              <a:rPr lang="en-US" dirty="0"/>
              <a:t>STD: </a:t>
            </a:r>
            <a:r>
              <a:rPr lang="en-US" b="1" dirty="0"/>
              <a:t>≤ 22.0%   </a:t>
            </a:r>
            <a:r>
              <a:rPr lang="en-US" dirty="0"/>
              <a:t>Achieved: </a:t>
            </a:r>
            <a:r>
              <a:rPr lang="en-US" b="1" dirty="0" smtClean="0"/>
              <a:t>0.13% </a:t>
            </a:r>
            <a:r>
              <a:rPr lang="en-US" dirty="0"/>
              <a:t>as an YTD average and a </a:t>
            </a:r>
            <a:r>
              <a:rPr lang="en-US" b="1" dirty="0" smtClean="0"/>
              <a:t>0.13% </a:t>
            </a:r>
            <a:r>
              <a:rPr lang="en-US" dirty="0"/>
              <a:t>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r>
              <a:rPr lang="en-US" dirty="0"/>
              <a:t>STD: </a:t>
            </a:r>
            <a:r>
              <a:rPr lang="en-US" b="1" dirty="0"/>
              <a:t>≥ 478 HRS</a:t>
            </a:r>
            <a:r>
              <a:rPr lang="en-US" dirty="0"/>
              <a:t>  Achieved: </a:t>
            </a:r>
            <a:r>
              <a:rPr lang="en-US" b="1" dirty="0" smtClean="0"/>
              <a:t>576 </a:t>
            </a:r>
            <a:r>
              <a:rPr lang="en-US" b="1" dirty="0"/>
              <a:t>HRS</a:t>
            </a:r>
            <a:r>
              <a:rPr lang="en-US" dirty="0"/>
              <a:t> as an YTD average and </a:t>
            </a:r>
            <a:r>
              <a:rPr lang="en-US" b="1" dirty="0" smtClean="0"/>
              <a:t>576 </a:t>
            </a:r>
            <a:r>
              <a:rPr lang="en-US" b="1" dirty="0"/>
              <a:t>HRS </a:t>
            </a:r>
            <a:r>
              <a:rPr lang="en-US" dirty="0"/>
              <a:t>as a QTD average.</a:t>
            </a:r>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r>
              <a:rPr lang="en-US" dirty="0"/>
              <a:t>STD: </a:t>
            </a:r>
            <a:r>
              <a:rPr lang="en-US" b="1" dirty="0"/>
              <a:t>≤ 372 HRS</a:t>
            </a:r>
            <a:r>
              <a:rPr lang="en-US" dirty="0"/>
              <a:t>   Achieved: </a:t>
            </a:r>
            <a:r>
              <a:rPr lang="en-US" b="1" dirty="0" smtClean="0"/>
              <a:t>95 </a:t>
            </a:r>
            <a:r>
              <a:rPr lang="en-US" b="1" dirty="0"/>
              <a:t>HRS</a:t>
            </a:r>
            <a:r>
              <a:rPr lang="en-US" dirty="0"/>
              <a:t> as an YTD average and </a:t>
            </a:r>
            <a:r>
              <a:rPr lang="en-US" b="1" dirty="0" smtClean="0"/>
              <a:t>95</a:t>
            </a:r>
            <a:r>
              <a:rPr lang="en-US" b="1" baseline="0" dirty="0" smtClean="0"/>
              <a:t> </a:t>
            </a:r>
            <a:r>
              <a:rPr lang="en-US" b="1" dirty="0" smtClean="0"/>
              <a:t>HRS </a:t>
            </a:r>
            <a:r>
              <a:rPr lang="en-US" dirty="0"/>
              <a:t>as a QTD average</a:t>
            </a:r>
            <a:r>
              <a:rPr lang="en-US" dirty="0" smtClean="0"/>
              <a:t>.  The last month of the quarter was RED with 409 HRS</a:t>
            </a: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11</a:t>
            </a:fld>
            <a:endParaRPr lang="en-US"/>
          </a:p>
        </p:txBody>
      </p:sp>
    </p:spTree>
    <p:extLst>
      <p:ext uri="{BB962C8B-B14F-4D97-AF65-F5344CB8AC3E}">
        <p14:creationId xmlns:p14="http://schemas.microsoft.com/office/powerpoint/2010/main" val="89133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FY20</a:t>
            </a:r>
            <a:r>
              <a:rPr lang="en-US" baseline="0" dirty="0" smtClean="0"/>
              <a:t> average amount of maintenance events: </a:t>
            </a:r>
            <a:r>
              <a:rPr lang="en-US" b="1" baseline="0" dirty="0" smtClean="0"/>
              <a:t>155</a:t>
            </a:r>
          </a:p>
          <a:p>
            <a:r>
              <a:rPr lang="en-US" baseline="0" dirty="0" smtClean="0"/>
              <a:t>Greatest Number of events in </a:t>
            </a:r>
            <a:r>
              <a:rPr lang="en-US" b="1" baseline="0" dirty="0" smtClean="0"/>
              <a:t>OCTOBER 19</a:t>
            </a:r>
            <a:r>
              <a:rPr lang="en-US" b="0" baseline="0" dirty="0" smtClean="0"/>
              <a:t>:</a:t>
            </a:r>
            <a:r>
              <a:rPr lang="en-US" b="1" baseline="0" dirty="0" smtClean="0"/>
              <a:t> 179.0</a:t>
            </a:r>
          </a:p>
          <a:p>
            <a:r>
              <a:rPr lang="en-US" b="1" baseline="0" dirty="0" smtClean="0"/>
              <a:t>FY20</a:t>
            </a:r>
            <a:r>
              <a:rPr lang="en-US" baseline="0" dirty="0" smtClean="0"/>
              <a:t> average of total downtime hours: </a:t>
            </a:r>
            <a:r>
              <a:rPr lang="en-US" b="1" baseline="0" dirty="0" smtClean="0"/>
              <a:t>1 </a:t>
            </a:r>
            <a:r>
              <a:rPr lang="en-US" baseline="0" dirty="0" smtClean="0"/>
              <a:t>hrs.</a:t>
            </a:r>
          </a:p>
          <a:p>
            <a:r>
              <a:rPr lang="en-US" baseline="0" dirty="0" smtClean="0"/>
              <a:t>Amount of downtime hours in </a:t>
            </a:r>
            <a:r>
              <a:rPr lang="en-US" b="1" baseline="0" dirty="0" smtClean="0"/>
              <a:t>December</a:t>
            </a:r>
            <a:r>
              <a:rPr lang="en-US" baseline="0" dirty="0" smtClean="0"/>
              <a:t>: </a:t>
            </a:r>
            <a:r>
              <a:rPr lang="en-US" b="1" baseline="0" dirty="0" smtClean="0"/>
              <a:t>2</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11796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FY20</a:t>
            </a:r>
            <a:r>
              <a:rPr lang="en-US" baseline="0" dirty="0" smtClean="0"/>
              <a:t> average amount of maintenance events: </a:t>
            </a:r>
            <a:r>
              <a:rPr lang="en-US" b="1" baseline="0" dirty="0" smtClean="0"/>
              <a:t>28</a:t>
            </a:r>
          </a:p>
          <a:p>
            <a:r>
              <a:rPr lang="en-US" baseline="0" dirty="0" smtClean="0"/>
              <a:t>Number of events in </a:t>
            </a:r>
            <a:r>
              <a:rPr lang="en-US" b="1" baseline="0" dirty="0" smtClean="0"/>
              <a:t>December</a:t>
            </a:r>
            <a:r>
              <a:rPr lang="en-US" b="0" baseline="0" dirty="0" smtClean="0"/>
              <a:t>:</a:t>
            </a:r>
            <a:r>
              <a:rPr lang="en-US" b="1" baseline="0" dirty="0" smtClean="0"/>
              <a:t> 44</a:t>
            </a:r>
          </a:p>
          <a:p>
            <a:r>
              <a:rPr lang="en-US" b="1" baseline="0" dirty="0" smtClean="0"/>
              <a:t>FY19</a:t>
            </a:r>
            <a:r>
              <a:rPr lang="en-US" baseline="0" dirty="0" smtClean="0"/>
              <a:t> average of total downtime hours: </a:t>
            </a:r>
            <a:r>
              <a:rPr lang="en-US" b="1" baseline="0" dirty="0" smtClean="0"/>
              <a:t>30.93</a:t>
            </a:r>
            <a:r>
              <a:rPr lang="en-US" baseline="0" dirty="0" smtClean="0"/>
              <a:t> hrs.</a:t>
            </a:r>
          </a:p>
          <a:p>
            <a:r>
              <a:rPr lang="en-US" baseline="0" dirty="0" smtClean="0"/>
              <a:t>Amount of downtime hours in </a:t>
            </a:r>
            <a:r>
              <a:rPr lang="en-US" b="1" baseline="0" dirty="0" smtClean="0"/>
              <a:t>December</a:t>
            </a:r>
            <a:r>
              <a:rPr lang="en-US" baseline="0" dirty="0" smtClean="0"/>
              <a:t>: </a:t>
            </a:r>
            <a:r>
              <a:rPr lang="en-US" b="1" baseline="0" dirty="0" smtClean="0"/>
              <a:t>44</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365873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December: 21</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December: 7949 </a:t>
            </a:r>
            <a:r>
              <a:rPr lang="en-US" baseline="0" dirty="0" smtClean="0"/>
              <a:t>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204822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December: 21</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December: 7949</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15</a:t>
            </a:fld>
            <a:endParaRPr lang="en-US" dirty="0">
              <a:solidFill>
                <a:srgbClr val="000000"/>
              </a:solidFill>
            </a:endParaRPr>
          </a:p>
        </p:txBody>
      </p:sp>
    </p:spTree>
    <p:extLst>
      <p:ext uri="{BB962C8B-B14F-4D97-AF65-F5344CB8AC3E}">
        <p14:creationId xmlns:p14="http://schemas.microsoft.com/office/powerpoint/2010/main" val="3356590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16</a:t>
            </a:fld>
            <a:endParaRPr lang="en-US" dirty="0">
              <a:solidFill>
                <a:srgbClr val="000000"/>
              </a:solidFill>
            </a:endParaRPr>
          </a:p>
        </p:txBody>
      </p:sp>
    </p:spTree>
    <p:extLst>
      <p:ext uri="{BB962C8B-B14F-4D97-AF65-F5344CB8AC3E}">
        <p14:creationId xmlns:p14="http://schemas.microsoft.com/office/powerpoint/2010/main" val="307465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275">
              <a:defRPr/>
            </a:pPr>
            <a:r>
              <a:rPr lang="en-US" dirty="0" smtClean="0"/>
              <a:t>Sir, the NC3 Dashboard depicts the AF NC3 WS (AN/USQ-225)</a:t>
            </a:r>
            <a:r>
              <a:rPr lang="en-US" baseline="0" dirty="0" smtClean="0"/>
              <a:t> Configuration Elements (CE’s).  The CE’s with check marks/highlighted will be briefed, the CE’s not checked for this iteration and will become available as data mining matures.  The NC3 MPI is structured to show performance indicators of NC3 Systems that reside within/on the CE’s.  This iteration of the NC3 MPI Brief will capture the Airborne PCC (E-4B) CE, KC-135 CE, B-52H CE, B-2 CE, DCA CE, Airborne Support CE (U-2), ICBM CE and Fixed Support CE.</a:t>
            </a:r>
          </a:p>
          <a:p>
            <a:endParaRPr lang="en-US" baseline="0" dirty="0" smtClean="0"/>
          </a:p>
          <a:p>
            <a:r>
              <a:rPr lang="en-US" dirty="0" smtClean="0"/>
              <a:t>1.  In this brief we will be addressing constituent systems for each Configuration Element as; GREEN meaning the system has met all standards OR if the system has not met ONLY one standard within the lagging and/or leading indicators, and RED meaning the system did not meet two or more standards within the lagging and/or leading indicators.</a:t>
            </a:r>
          </a:p>
          <a:p>
            <a:r>
              <a:rPr lang="en-US" dirty="0" smtClean="0"/>
              <a:t>2.  For slide justification purposes, the "Red" indicated systems will be explained further with an issue slide.  Those issue slides will be accompanied by that specific systems’ lagging and leading indicator charts themselves. </a:t>
            </a:r>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2</a:t>
            </a:fld>
            <a:endParaRPr lang="en-US"/>
          </a:p>
        </p:txBody>
      </p:sp>
    </p:spTree>
    <p:extLst>
      <p:ext uri="{BB962C8B-B14F-4D97-AF65-F5344CB8AC3E}">
        <p14:creationId xmlns:p14="http://schemas.microsoft.com/office/powerpoint/2010/main" val="137373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(E-4B) Configuration Element (CE) Maintenance Performance Indicators.</a:t>
            </a:r>
          </a:p>
          <a:p>
            <a:r>
              <a:rPr lang="en-US" b="1" u="sng" dirty="0"/>
              <a:t>Scoreboard Indicators</a:t>
            </a:r>
            <a:r>
              <a:rPr lang="en-US" b="1" dirty="0"/>
              <a:t>:  </a:t>
            </a:r>
            <a:endParaRPr lang="en-US" dirty="0"/>
          </a:p>
          <a:p>
            <a:r>
              <a:rPr lang="en-US" dirty="0"/>
              <a:t>The combined Airborne (E-4B) PCC CE Mission Capability rate takes into account the USC-42, USC-28, SECN, NPES, MPS, FDMA, ASC-24, ARR-88 (MMRT) ARC-210, ARC-208, ARC-190, ARC-183 (DTWA) and ARC-171 individual systems.</a:t>
            </a:r>
          </a:p>
          <a:p>
            <a:r>
              <a:rPr lang="en-US" dirty="0"/>
              <a:t>The overall E-4B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a:t>
            </a:r>
            <a:r>
              <a:rPr lang="en-US" dirty="0" smtClean="0"/>
              <a:t>36 </a:t>
            </a:r>
            <a:r>
              <a:rPr lang="en-US" dirty="0"/>
              <a:t>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99.30%   </a:t>
            </a:r>
            <a:r>
              <a:rPr lang="en-US" dirty="0"/>
              <a:t>Achieved: </a:t>
            </a:r>
            <a:r>
              <a:rPr lang="en-US" b="1" dirty="0" smtClean="0"/>
              <a:t>99.92%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t>99.92%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3.80%   </a:t>
            </a:r>
            <a:r>
              <a:rPr lang="en-US" dirty="0"/>
              <a:t>Achieved: </a:t>
            </a:r>
            <a:r>
              <a:rPr lang="en-US" b="1" dirty="0" smtClean="0"/>
              <a:t>1.10% </a:t>
            </a:r>
            <a:r>
              <a:rPr lang="en-US" dirty="0"/>
              <a:t>as an </a:t>
            </a:r>
            <a:r>
              <a:rPr lang="en-US" dirty="0">
                <a:latin typeface="Arial" charset="0"/>
              </a:rPr>
              <a:t>YTD average and  </a:t>
            </a:r>
            <a:r>
              <a:rPr lang="en-US" b="1" dirty="0" smtClean="0">
                <a:latin typeface="+mn-lt"/>
              </a:rPr>
              <a:t>1.10</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5.50%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424 HRS</a:t>
            </a:r>
            <a:r>
              <a:rPr lang="en-US" dirty="0" smtClean="0"/>
              <a:t>    Achieved: </a:t>
            </a:r>
            <a:r>
              <a:rPr lang="en-US" b="1" dirty="0" smtClean="0"/>
              <a:t>560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560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64 HRS</a:t>
            </a:r>
            <a:r>
              <a:rPr lang="en-US" dirty="0" smtClean="0"/>
              <a:t>    Achieved: </a:t>
            </a:r>
            <a:r>
              <a:rPr lang="en-US" b="1" dirty="0" smtClean="0"/>
              <a:t>8 HRS</a:t>
            </a:r>
            <a:r>
              <a:rPr lang="en-US" dirty="0" smtClean="0"/>
              <a:t> as an </a:t>
            </a:r>
            <a:r>
              <a:rPr lang="en-US" dirty="0" smtClean="0">
                <a:latin typeface="Arial" charset="0"/>
              </a:rPr>
              <a:t>YTD average and  </a:t>
            </a:r>
            <a:r>
              <a:rPr lang="en-US" b="1" dirty="0" smtClean="0">
                <a:latin typeface="Arial" charset="0"/>
              </a:rPr>
              <a:t>8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748052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a:t>
            </a:r>
            <a:r>
              <a:rPr lang="en-US" dirty="0" smtClean="0"/>
              <a:t>(KC-135) </a:t>
            </a:r>
            <a:r>
              <a:rPr lang="en-US" dirty="0"/>
              <a:t>Configuration Element (CE) Maintenance Performance Indicators.</a:t>
            </a:r>
          </a:p>
          <a:p>
            <a:r>
              <a:rPr lang="en-US" b="1" u="sng" dirty="0"/>
              <a:t>Scoreboard Indicators</a:t>
            </a:r>
            <a:r>
              <a:rPr lang="en-US" b="1" dirty="0"/>
              <a:t>:  </a:t>
            </a:r>
            <a:endParaRPr lang="en-US" dirty="0"/>
          </a:p>
          <a:p>
            <a:r>
              <a:rPr lang="en-US" dirty="0"/>
              <a:t>The combined Airborne </a:t>
            </a:r>
            <a:r>
              <a:rPr lang="en-US" dirty="0" smtClean="0"/>
              <a:t>(KC-135) </a:t>
            </a:r>
            <a:r>
              <a:rPr lang="en-US" dirty="0"/>
              <a:t>PCC CE Mission Capability rate takes into account the </a:t>
            </a:r>
            <a:r>
              <a:rPr lang="en-US" dirty="0" smtClean="0"/>
              <a:t>ARC-164, ARC-210, and</a:t>
            </a:r>
            <a:r>
              <a:rPr lang="en-US" baseline="0" dirty="0" smtClean="0"/>
              <a:t> ARC-210</a:t>
            </a:r>
            <a:r>
              <a:rPr lang="en-US" dirty="0" smtClean="0"/>
              <a:t> </a:t>
            </a:r>
            <a:r>
              <a:rPr lang="en-US" dirty="0"/>
              <a:t>individual systems.</a:t>
            </a:r>
          </a:p>
          <a:p>
            <a:r>
              <a:rPr lang="en-US" dirty="0"/>
              <a:t>The overall </a:t>
            </a:r>
            <a:r>
              <a:rPr lang="en-US" dirty="0" smtClean="0"/>
              <a:t>KC-135 </a:t>
            </a:r>
            <a:r>
              <a:rPr lang="en-US" dirty="0"/>
              <a:t>Configuration Element met </a:t>
            </a:r>
            <a:r>
              <a:rPr lang="en-US" b="1" dirty="0"/>
              <a:t>3</a:t>
            </a:r>
            <a:r>
              <a:rPr lang="en-US" b="1" dirty="0" smtClean="0"/>
              <a:t> </a:t>
            </a:r>
            <a:r>
              <a:rPr lang="en-US" b="1" dirty="0"/>
              <a:t>of </a:t>
            </a:r>
            <a:r>
              <a:rPr lang="en-US" b="1" dirty="0" smtClean="0"/>
              <a:t>3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a:t>
            </a:r>
            <a:r>
              <a:rPr lang="en-US" dirty="0" smtClean="0"/>
              <a:t>36 </a:t>
            </a:r>
            <a:r>
              <a:rPr lang="en-US" dirty="0"/>
              <a:t>months </a:t>
            </a:r>
            <a:r>
              <a:rPr lang="en-US" dirty="0" smtClean="0"/>
              <a:t>of </a:t>
            </a:r>
            <a:r>
              <a:rPr lang="en-US" dirty="0"/>
              <a:t>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a:t>
            </a:r>
            <a:r>
              <a:rPr lang="en-US" b="1" dirty="0" smtClean="0"/>
              <a:t>99.70%   </a:t>
            </a:r>
            <a:r>
              <a:rPr lang="en-US" dirty="0"/>
              <a:t>Achieved: </a:t>
            </a:r>
            <a:r>
              <a:rPr lang="en-US" b="1" dirty="0" smtClean="0"/>
              <a:t>99.47%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t>99.47%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a:t>
            </a:r>
            <a:r>
              <a:rPr lang="en-US" b="1" dirty="0" smtClean="0"/>
              <a:t>0.60%   </a:t>
            </a:r>
            <a:r>
              <a:rPr lang="en-US" dirty="0"/>
              <a:t>Achieved: </a:t>
            </a:r>
            <a:r>
              <a:rPr lang="en-US" b="1" dirty="0" smtClean="0"/>
              <a:t>1.59% </a:t>
            </a:r>
            <a:r>
              <a:rPr lang="en-US" dirty="0"/>
              <a:t>as an </a:t>
            </a:r>
            <a:r>
              <a:rPr lang="en-US" dirty="0">
                <a:latin typeface="Arial" charset="0"/>
              </a:rPr>
              <a:t>YTD average and  </a:t>
            </a:r>
            <a:r>
              <a:rPr lang="en-US" b="1" dirty="0" smtClean="0">
                <a:latin typeface="+mn-lt"/>
              </a:rPr>
              <a:t>1.59</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0.20%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7.5 HRS</a:t>
            </a:r>
            <a:r>
              <a:rPr lang="en-US" dirty="0" smtClean="0"/>
              <a:t>    Achieved: </a:t>
            </a:r>
            <a:r>
              <a:rPr lang="en-US" b="1" dirty="0" smtClean="0"/>
              <a:t>1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1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3 HRS</a:t>
            </a:r>
            <a:r>
              <a:rPr lang="en-US" dirty="0" smtClean="0"/>
              <a:t>    Achieved: </a:t>
            </a:r>
            <a:r>
              <a:rPr lang="en-US" b="1" dirty="0" smtClean="0"/>
              <a:t>1 HRS</a:t>
            </a:r>
            <a:r>
              <a:rPr lang="en-US" dirty="0" smtClean="0"/>
              <a:t> as an </a:t>
            </a:r>
            <a:r>
              <a:rPr lang="en-US" dirty="0" smtClean="0">
                <a:latin typeface="Arial" charset="0"/>
              </a:rPr>
              <a:t>YTD average and  </a:t>
            </a:r>
            <a:r>
              <a:rPr lang="en-US" b="1" dirty="0" smtClean="0">
                <a:latin typeface="Arial" charset="0"/>
              </a:rPr>
              <a:t>1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314234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B-52H NC3 Availability Chart</a:t>
            </a:r>
          </a:p>
          <a:p>
            <a:pPr defTabSz="912205">
              <a:defRPr/>
            </a:pPr>
            <a:endParaRPr lang="en-US" b="1" u="sng" dirty="0">
              <a:solidFill>
                <a:prstClr val="black"/>
              </a:solidFill>
            </a:endParaRPr>
          </a:p>
          <a:p>
            <a:r>
              <a:rPr lang="en-US" b="1" u="sng" dirty="0"/>
              <a:t>Scoreboard Indicators</a:t>
            </a:r>
            <a:r>
              <a:rPr lang="en-US" b="1" dirty="0"/>
              <a:t>:  </a:t>
            </a:r>
            <a:endParaRPr lang="en-US" dirty="0"/>
          </a:p>
          <a:p>
            <a:r>
              <a:rPr lang="en-US" dirty="0"/>
              <a:t>The combined B-52H Mission Capability rate takes into account the ARR-85, ARC-164, ARC-190, ARC-210 and ASC-19 individual systems.</a:t>
            </a:r>
          </a:p>
          <a:p>
            <a:r>
              <a:rPr lang="en-US" dirty="0"/>
              <a:t>The overall B-52H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24 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smtClean="0"/>
          </a:p>
          <a:p>
            <a:endParaRPr lang="en-US" dirty="0"/>
          </a:p>
          <a:p>
            <a:pPr defTabSz="912205">
              <a:defRPr/>
            </a:pPr>
            <a:endParaRPr lang="en-US" dirty="0" smtClean="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98.70%    </a:t>
            </a:r>
            <a:r>
              <a:rPr lang="en-US" dirty="0"/>
              <a:t>Achieved: </a:t>
            </a:r>
            <a:r>
              <a:rPr lang="en-US" b="1" dirty="0" smtClean="0"/>
              <a:t>99.95% </a:t>
            </a:r>
            <a:r>
              <a:rPr lang="en-US" dirty="0"/>
              <a:t>as an </a:t>
            </a:r>
            <a:r>
              <a:rPr lang="en-US" dirty="0">
                <a:latin typeface="Arial" charset="0"/>
              </a:rPr>
              <a:t>YTD average and  </a:t>
            </a:r>
            <a:r>
              <a:rPr lang="en-US" b="1" dirty="0" smtClean="0"/>
              <a:t>99.95%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6.40%   </a:t>
            </a:r>
            <a:r>
              <a:rPr lang="en-US" dirty="0"/>
              <a:t>Achieved: </a:t>
            </a:r>
            <a:r>
              <a:rPr lang="en-US" b="1" dirty="0" smtClean="0"/>
              <a:t>.21% </a:t>
            </a:r>
            <a:r>
              <a:rPr lang="en-US" dirty="0"/>
              <a:t>as an </a:t>
            </a:r>
            <a:r>
              <a:rPr lang="en-US" dirty="0">
                <a:latin typeface="Arial" charset="0"/>
              </a:rPr>
              <a:t>YTD average and  </a:t>
            </a:r>
            <a:r>
              <a:rPr lang="en-US" b="1" dirty="0" smtClean="0"/>
              <a:t>.21%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0.40%    </a:t>
            </a:r>
            <a:r>
              <a:rPr lang="en-US" dirty="0"/>
              <a:t>Achieved: </a:t>
            </a:r>
            <a:r>
              <a:rPr lang="en-US" b="1" dirty="0" smtClean="0"/>
              <a:t>.01% </a:t>
            </a:r>
            <a:r>
              <a:rPr lang="en-US" dirty="0"/>
              <a:t>as an </a:t>
            </a:r>
            <a:r>
              <a:rPr lang="en-US" dirty="0">
                <a:latin typeface="Arial" charset="0"/>
              </a:rPr>
              <a:t>YTD average and  </a:t>
            </a:r>
            <a:r>
              <a:rPr lang="en-US" b="1" dirty="0" smtClean="0">
                <a:latin typeface="+mn-lt"/>
              </a:rPr>
              <a:t>.01</a:t>
            </a:r>
            <a:r>
              <a:rPr lang="en-US" b="1" dirty="0" smtClean="0"/>
              <a:t>%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24 HRS</a:t>
            </a:r>
            <a:r>
              <a:rPr lang="en-US" dirty="0"/>
              <a:t>    Achieved: </a:t>
            </a:r>
            <a:r>
              <a:rPr lang="en-US" b="1" dirty="0" smtClean="0"/>
              <a:t>115 </a:t>
            </a:r>
            <a:r>
              <a:rPr lang="en-US" b="1" dirty="0"/>
              <a:t>HRS  </a:t>
            </a:r>
            <a:r>
              <a:rPr lang="en-US" dirty="0"/>
              <a:t>as an YTD</a:t>
            </a:r>
            <a:r>
              <a:rPr lang="en-US" b="1" dirty="0"/>
              <a:t> </a:t>
            </a:r>
            <a:r>
              <a:rPr lang="en-US" dirty="0"/>
              <a:t>average</a:t>
            </a:r>
            <a:r>
              <a:rPr lang="en-US" b="1" dirty="0"/>
              <a:t> </a:t>
            </a:r>
            <a:r>
              <a:rPr lang="en-US" dirty="0"/>
              <a:t>and </a:t>
            </a:r>
            <a:r>
              <a:rPr lang="en-US" b="1" baseline="0" dirty="0" smtClean="0"/>
              <a:t>115</a:t>
            </a:r>
            <a:r>
              <a:rPr lang="en-US" b="1" dirty="0" smtClean="0"/>
              <a:t> </a:t>
            </a:r>
            <a:r>
              <a:rPr lang="en-US" b="1" dirty="0"/>
              <a:t>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26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106854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B-2 NC3 Availability Chart</a:t>
            </a:r>
          </a:p>
          <a:p>
            <a:endParaRPr lang="en-US" b="1" u="sng" dirty="0"/>
          </a:p>
          <a:p>
            <a:r>
              <a:rPr lang="en-US" b="1" u="sng" dirty="0"/>
              <a:t>Scoreboard Indicators</a:t>
            </a:r>
            <a:r>
              <a:rPr lang="en-US" b="1" dirty="0"/>
              <a:t>:  </a:t>
            </a:r>
            <a:endParaRPr lang="en-US" dirty="0"/>
          </a:p>
          <a:p>
            <a:r>
              <a:rPr lang="en-US" dirty="0"/>
              <a:t>The combined B-2 Mission Capability rate takes into account the ARC-234, ARC-211 and ASC-36 individual systems.</a:t>
            </a:r>
          </a:p>
          <a:p>
            <a:r>
              <a:rPr lang="en-US" dirty="0"/>
              <a:t>Starting with the Lagging Indicators, the B-2 Configuration Element met </a:t>
            </a:r>
            <a:r>
              <a:rPr lang="en-US" b="1" dirty="0"/>
              <a:t>5 of 5 </a:t>
            </a:r>
            <a:r>
              <a:rPr lang="en-US" dirty="0"/>
              <a:t>reported maintenance </a:t>
            </a:r>
            <a:r>
              <a:rPr lang="en-US" dirty="0" smtClean="0"/>
              <a:t>indicators</a:t>
            </a:r>
            <a:r>
              <a:rPr lang="en-US" baseline="0" dirty="0" smtClean="0"/>
              <a:t> </a:t>
            </a:r>
            <a:r>
              <a:rPr lang="en-US" dirty="0" smtClean="0"/>
              <a:t>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98.20%    </a:t>
            </a:r>
            <a:r>
              <a:rPr lang="en-US" dirty="0"/>
              <a:t>Achieved: </a:t>
            </a:r>
            <a:r>
              <a:rPr lang="en-US" b="1" dirty="0" smtClean="0"/>
              <a:t>99.96% </a:t>
            </a:r>
            <a:r>
              <a:rPr lang="en-US" dirty="0"/>
              <a:t>as an </a:t>
            </a:r>
            <a:r>
              <a:rPr lang="en-US" dirty="0">
                <a:latin typeface="Arial" charset="0"/>
              </a:rPr>
              <a:t>YTD average and </a:t>
            </a:r>
            <a:r>
              <a:rPr lang="en-US" b="1" dirty="0" smtClean="0">
                <a:latin typeface="Arial" charset="0"/>
              </a:rPr>
              <a:t>99.99%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5.30%   </a:t>
            </a:r>
            <a:r>
              <a:rPr lang="en-US" dirty="0"/>
              <a:t>Achieved: </a:t>
            </a:r>
            <a:r>
              <a:rPr lang="en-US" b="1" dirty="0" smtClean="0"/>
              <a:t>.12% </a:t>
            </a:r>
            <a:r>
              <a:rPr lang="en-US" dirty="0"/>
              <a:t>as an </a:t>
            </a:r>
            <a:r>
              <a:rPr lang="en-US" dirty="0">
                <a:latin typeface="Arial" charset="0"/>
              </a:rPr>
              <a:t>YTD average and </a:t>
            </a:r>
            <a:r>
              <a:rPr lang="en-US" b="1" dirty="0" smtClean="0">
                <a:latin typeface="Arial" charset="0"/>
              </a:rPr>
              <a:t>.02% </a:t>
            </a:r>
            <a:r>
              <a:rPr lang="en-US" dirty="0">
                <a:latin typeface="Arial" charset="0"/>
              </a:rPr>
              <a:t>as an QTD average</a:t>
            </a:r>
            <a:r>
              <a:rPr lang="en-US" b="1" dirty="0"/>
              <a:t>.</a:t>
            </a:r>
            <a:endParaRPr lang="en-US" dirty="0"/>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0.30%    </a:t>
            </a:r>
            <a:r>
              <a:rPr lang="en-US" dirty="0"/>
              <a:t>Achieved: </a:t>
            </a:r>
            <a:r>
              <a:rPr lang="en-US" b="1" dirty="0"/>
              <a:t>0% </a:t>
            </a:r>
            <a:r>
              <a:rPr lang="en-US" dirty="0"/>
              <a:t>as an </a:t>
            </a:r>
            <a:r>
              <a:rPr lang="en-US" dirty="0">
                <a:latin typeface="Arial" charset="0"/>
              </a:rPr>
              <a:t>YTD average and </a:t>
            </a:r>
            <a:r>
              <a:rPr lang="en-US" b="1" dirty="0" smtClean="0">
                <a:latin typeface="Arial" charset="0"/>
              </a:rPr>
              <a:t>0% </a:t>
            </a:r>
            <a:r>
              <a:rPr lang="en-US" dirty="0">
                <a:latin typeface="Arial" charset="0"/>
              </a:rPr>
              <a:t>as an QTD average</a:t>
            </a:r>
            <a:r>
              <a:rPr lang="en-US" b="1" dirty="0"/>
              <a:t>.</a:t>
            </a:r>
            <a:endParaRPr lang="en-US" dirty="0"/>
          </a:p>
          <a:p>
            <a:r>
              <a:rPr lang="en-US" dirty="0"/>
              <a:t> </a:t>
            </a:r>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72 HRS</a:t>
            </a:r>
            <a:r>
              <a:rPr lang="en-US" dirty="0"/>
              <a:t>    Achieved: </a:t>
            </a:r>
            <a:r>
              <a:rPr lang="en-US" b="1" dirty="0" smtClean="0"/>
              <a:t>377 </a:t>
            </a:r>
            <a:r>
              <a:rPr lang="en-US" b="1" dirty="0"/>
              <a:t>HRS</a:t>
            </a:r>
            <a:r>
              <a:rPr lang="en-US" dirty="0"/>
              <a:t> as an </a:t>
            </a:r>
            <a:r>
              <a:rPr lang="en-US" dirty="0">
                <a:latin typeface="Arial" charset="0"/>
              </a:rPr>
              <a:t>YTD average and </a:t>
            </a:r>
            <a:r>
              <a:rPr lang="en-US" b="1" dirty="0" smtClean="0">
                <a:latin typeface="Arial" charset="0"/>
              </a:rPr>
              <a:t>676 </a:t>
            </a:r>
            <a:r>
              <a:rPr lang="en-US" b="1" dirty="0">
                <a:latin typeface="Arial" charset="0"/>
              </a:rPr>
              <a:t>HRS </a:t>
            </a:r>
            <a:r>
              <a:rPr lang="en-US" dirty="0">
                <a:latin typeface="Arial" charset="0"/>
              </a:rPr>
              <a:t>as an QTD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16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 HRS </a:t>
            </a:r>
            <a:r>
              <a:rPr lang="en-US" dirty="0">
                <a:latin typeface="Arial" charset="0"/>
              </a:rPr>
              <a:t>as an QTD average</a:t>
            </a:r>
            <a:r>
              <a:rPr lang="en-US" b="1" dirty="0"/>
              <a:t>.</a:t>
            </a:r>
            <a:endParaRPr lang="en-US" dirty="0"/>
          </a:p>
          <a:p>
            <a:endParaRPr lang="en-US" dirty="0"/>
          </a:p>
          <a:p>
            <a:endParaRPr lang="en-US" b="1" u="sng" dirty="0"/>
          </a:p>
          <a:p>
            <a:pPr defTabSz="912205">
              <a:defRPr/>
            </a:pPr>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144304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DCA (F15-E)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DCA (F-15E) Mission Capability rate takes into account the ARC-164 and ARC-210 individual systems.</a:t>
            </a:r>
          </a:p>
          <a:p>
            <a:r>
              <a:rPr lang="en-US" dirty="0"/>
              <a:t> </a:t>
            </a:r>
          </a:p>
          <a:p>
            <a:r>
              <a:rPr lang="en-US" dirty="0"/>
              <a:t>The DCA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a:t>
            </a:r>
            <a:r>
              <a:rPr lang="en-US" dirty="0" smtClean="0"/>
              <a:t>36 </a:t>
            </a:r>
            <a:r>
              <a:rPr lang="en-US" dirty="0"/>
              <a:t>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 </a:t>
            </a:r>
            <a:r>
              <a:rPr lang="en-US" dirty="0" smtClean="0">
                <a:latin typeface="Arial" charset="0"/>
              </a:rPr>
              <a:t>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99.80%   </a:t>
            </a:r>
            <a:r>
              <a:rPr lang="en-US" dirty="0"/>
              <a:t>Achieved: </a:t>
            </a:r>
            <a:r>
              <a:rPr lang="en-US" b="1" dirty="0" smtClean="0"/>
              <a:t>99.97% </a:t>
            </a:r>
            <a:r>
              <a:rPr lang="en-US" dirty="0"/>
              <a:t>as an </a:t>
            </a:r>
            <a:r>
              <a:rPr lang="en-US" dirty="0">
                <a:latin typeface="Arial" charset="0"/>
              </a:rPr>
              <a:t>YTD average and </a:t>
            </a:r>
            <a:r>
              <a:rPr lang="en-US" b="1" dirty="0" smtClean="0">
                <a:latin typeface="Arial" charset="0"/>
              </a:rPr>
              <a:t>99.95%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0.30%  </a:t>
            </a:r>
            <a:r>
              <a:rPr lang="en-US" dirty="0"/>
              <a:t>Achieved: </a:t>
            </a:r>
            <a:r>
              <a:rPr lang="en-US" b="1" dirty="0"/>
              <a:t>.</a:t>
            </a:r>
            <a:r>
              <a:rPr lang="en-US" b="1" dirty="0" smtClean="0"/>
              <a:t>07% </a:t>
            </a:r>
            <a:r>
              <a:rPr lang="en-US" dirty="0"/>
              <a:t>as an </a:t>
            </a:r>
            <a:r>
              <a:rPr lang="en-US" dirty="0">
                <a:latin typeface="Arial" charset="0"/>
              </a:rPr>
              <a:t>YTD average and </a:t>
            </a:r>
            <a:r>
              <a:rPr lang="en-US" b="1" dirty="0">
                <a:latin typeface="Arial" charset="0"/>
              </a:rPr>
              <a:t>.</a:t>
            </a:r>
            <a:r>
              <a:rPr lang="en-US" b="1" dirty="0" smtClean="0">
                <a:latin typeface="Arial" charset="0"/>
              </a:rPr>
              <a:t>07%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0.50%   </a:t>
            </a:r>
            <a:r>
              <a:rPr lang="en-US" dirty="0"/>
              <a:t>Achieved: </a:t>
            </a:r>
            <a:r>
              <a:rPr lang="en-US" b="1" dirty="0"/>
              <a:t>0% </a:t>
            </a:r>
            <a:r>
              <a:rPr lang="en-US" dirty="0"/>
              <a:t>as an </a:t>
            </a:r>
            <a:r>
              <a:rPr lang="en-US" dirty="0">
                <a:latin typeface="Arial" charset="0"/>
              </a:rPr>
              <a:t>YTD average and </a:t>
            </a:r>
            <a:r>
              <a:rPr lang="en-US" b="1" dirty="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102 HRS</a:t>
            </a:r>
            <a:r>
              <a:rPr lang="en-US" dirty="0"/>
              <a:t>  Achieved: </a:t>
            </a:r>
            <a:r>
              <a:rPr lang="en-US" b="1" dirty="0" smtClean="0"/>
              <a:t>74 </a:t>
            </a:r>
            <a:r>
              <a:rPr lang="en-US" b="1" dirty="0"/>
              <a:t>HRS</a:t>
            </a:r>
            <a:r>
              <a:rPr lang="en-US" dirty="0"/>
              <a:t> as an </a:t>
            </a:r>
            <a:r>
              <a:rPr lang="en-US" dirty="0">
                <a:latin typeface="Arial" charset="0"/>
              </a:rPr>
              <a:t>YTD average and </a:t>
            </a:r>
            <a:r>
              <a:rPr lang="en-US" b="1" dirty="0" smtClean="0">
                <a:latin typeface="Arial" charset="0"/>
              </a:rPr>
              <a:t>74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7 HRS</a:t>
            </a:r>
            <a:r>
              <a:rPr lang="en-US" dirty="0"/>
              <a:t>   Achieved: </a:t>
            </a:r>
            <a:r>
              <a:rPr lang="en-US" b="1" dirty="0"/>
              <a:t>1 HRS</a:t>
            </a:r>
            <a:r>
              <a:rPr lang="en-US" dirty="0"/>
              <a:t> as an </a:t>
            </a:r>
            <a:r>
              <a:rPr lang="en-US" dirty="0">
                <a:latin typeface="Arial" charset="0"/>
              </a:rPr>
              <a:t>YTD average </a:t>
            </a:r>
            <a:r>
              <a:rPr lang="en-US">
                <a:latin typeface="Arial" charset="0"/>
              </a:rPr>
              <a:t>and </a:t>
            </a:r>
            <a:r>
              <a:rPr lang="en-US" b="1" dirty="0">
                <a:latin typeface="Arial" charset="0"/>
              </a:rPr>
              <a:t>1</a:t>
            </a:r>
            <a:r>
              <a:rPr lang="en-US" b="1"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285644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Airborne Support (U-2)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Airborne Support (U-2) Mission Capability rate takes into account the ARC-217 and ARC-210 individual systems.</a:t>
            </a:r>
          </a:p>
          <a:p>
            <a:r>
              <a:rPr lang="en-US" dirty="0"/>
              <a:t> </a:t>
            </a:r>
          </a:p>
          <a:p>
            <a:r>
              <a:rPr lang="en-US" dirty="0"/>
              <a:t>The Airborne Support (U-2) Configuration Element met </a:t>
            </a:r>
            <a:r>
              <a:rPr lang="en-US" b="1" dirty="0"/>
              <a:t>5</a:t>
            </a:r>
            <a:r>
              <a:rPr lang="en-US" b="1" dirty="0" smtClean="0"/>
              <a:t> </a:t>
            </a:r>
            <a:r>
              <a:rPr lang="en-US" b="1" dirty="0"/>
              <a:t>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99.90%   </a:t>
            </a:r>
            <a:r>
              <a:rPr lang="en-US" dirty="0"/>
              <a:t>Achieved: </a:t>
            </a:r>
            <a:r>
              <a:rPr lang="en-US" b="1" dirty="0" smtClean="0"/>
              <a:t>99.97% </a:t>
            </a:r>
            <a:r>
              <a:rPr lang="en-US" dirty="0"/>
              <a:t>as an </a:t>
            </a:r>
            <a:r>
              <a:rPr lang="en-US" dirty="0">
                <a:latin typeface="Arial" charset="0"/>
              </a:rPr>
              <a:t>YTD average and  </a:t>
            </a:r>
            <a:r>
              <a:rPr lang="en-US" b="1" dirty="0" smtClean="0">
                <a:latin typeface="Arial" charset="0"/>
              </a:rPr>
              <a:t>99.97%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0.04%  </a:t>
            </a:r>
            <a:r>
              <a:rPr lang="en-US" dirty="0"/>
              <a:t>Achieved: </a:t>
            </a:r>
            <a:r>
              <a:rPr lang="en-US" b="1" dirty="0" smtClean="0"/>
              <a:t>0.06% </a:t>
            </a:r>
            <a:r>
              <a:rPr lang="en-US" dirty="0"/>
              <a:t>as an </a:t>
            </a:r>
            <a:r>
              <a:rPr lang="en-US" dirty="0">
                <a:latin typeface="Arial" charset="0"/>
              </a:rPr>
              <a:t>YTD average and  </a:t>
            </a:r>
            <a:r>
              <a:rPr lang="en-US" b="1" dirty="0" smtClean="0">
                <a:latin typeface="Arial" charset="0"/>
              </a:rPr>
              <a:t>0.06%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0.13%   </a:t>
            </a:r>
            <a:r>
              <a:rPr lang="en-US" dirty="0"/>
              <a:t>Achieved: </a:t>
            </a:r>
            <a:r>
              <a:rPr lang="en-US" b="1" dirty="0" smtClean="0"/>
              <a:t>0% </a:t>
            </a:r>
            <a:r>
              <a:rPr lang="en-US" dirty="0"/>
              <a:t>as an </a:t>
            </a:r>
            <a:r>
              <a:rPr lang="en-US" dirty="0">
                <a:latin typeface="Arial" charset="0"/>
              </a:rPr>
              <a:t>YTD average and</a:t>
            </a:r>
            <a:r>
              <a:rPr lang="en-US" b="1" dirty="0">
                <a:latin typeface="Arial" charset="0"/>
              </a:rPr>
              <a:t> </a:t>
            </a:r>
            <a:r>
              <a:rPr lang="en-US" b="1" dirty="0" smtClean="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a:t>
            </a:r>
            <a:r>
              <a:rPr lang="en-US" b="1" dirty="0" smtClean="0"/>
              <a:t>167 </a:t>
            </a:r>
            <a:r>
              <a:rPr lang="en-US" b="1" dirty="0"/>
              <a:t>HRS</a:t>
            </a:r>
            <a:r>
              <a:rPr lang="en-US" dirty="0"/>
              <a:t>  Achieved: </a:t>
            </a:r>
            <a:r>
              <a:rPr lang="en-US" b="1" dirty="0" smtClean="0"/>
              <a:t>354 </a:t>
            </a:r>
            <a:r>
              <a:rPr lang="en-US" b="1" dirty="0"/>
              <a:t>HRS</a:t>
            </a:r>
            <a:r>
              <a:rPr lang="en-US" dirty="0"/>
              <a:t> as an </a:t>
            </a:r>
            <a:r>
              <a:rPr lang="en-US" dirty="0">
                <a:latin typeface="Arial" charset="0"/>
              </a:rPr>
              <a:t>YTD average and </a:t>
            </a:r>
            <a:r>
              <a:rPr lang="en-US" b="1" dirty="0" smtClean="0">
                <a:latin typeface="Arial" charset="0"/>
              </a:rPr>
              <a:t>354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3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409149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latin typeface="Arial" charset="0"/>
              </a:rPr>
              <a:t>ICBM NC3 Availability Chart</a:t>
            </a:r>
          </a:p>
          <a:p>
            <a:endParaRPr lang="en-US" b="1" u="sng" dirty="0">
              <a:latin typeface="Arial" charset="0"/>
            </a:endParaRPr>
          </a:p>
          <a:p>
            <a:r>
              <a:rPr lang="en-US" dirty="0">
                <a:latin typeface="Arial" charset="0"/>
              </a:rPr>
              <a:t>Good morning </a:t>
            </a:r>
            <a:r>
              <a:rPr lang="en-US" dirty="0" smtClean="0">
                <a:latin typeface="Arial" charset="0"/>
              </a:rPr>
              <a:t>???, </a:t>
            </a:r>
            <a:r>
              <a:rPr lang="en-US" dirty="0">
                <a:latin typeface="Arial" charset="0"/>
              </a:rPr>
              <a:t>I am Mr. </a:t>
            </a:r>
            <a:r>
              <a:rPr lang="en-US" dirty="0" smtClean="0">
                <a:latin typeface="Arial" charset="0"/>
              </a:rPr>
              <a:t>??? </a:t>
            </a:r>
            <a:r>
              <a:rPr lang="en-US" dirty="0">
                <a:latin typeface="Arial" charset="0"/>
              </a:rPr>
              <a:t>from the NC3 Center and I will be briefing the ICBM Configuration Element (CE) Maintenance Performance Indicators.</a:t>
            </a:r>
          </a:p>
          <a:p>
            <a:endParaRPr lang="en-US" b="1" u="sng" dirty="0">
              <a:latin typeface="Arial" charset="0"/>
            </a:endParaRPr>
          </a:p>
          <a:p>
            <a:r>
              <a:rPr lang="en-US" b="1" u="sng" dirty="0">
                <a:latin typeface="Arial" charset="0"/>
              </a:rPr>
              <a:t>Scoreboard Indicators</a:t>
            </a:r>
            <a:r>
              <a:rPr lang="en-US" b="1" dirty="0">
                <a:latin typeface="Arial" charset="0"/>
              </a:rPr>
              <a:t>:  </a:t>
            </a:r>
            <a:endParaRPr lang="en-US" dirty="0">
              <a:latin typeface="Arial" charset="0"/>
            </a:endParaRPr>
          </a:p>
          <a:p>
            <a:pPr defTabSz="929481">
              <a:defRPr/>
            </a:pPr>
            <a:r>
              <a:rPr lang="en-US" dirty="0">
                <a:latin typeface="Arial" charset="0"/>
              </a:rPr>
              <a:t>The combined NC3 Mission Capability rate takes into account MMP-EHF</a:t>
            </a:r>
            <a:r>
              <a:rPr lang="en-US" dirty="0" smtClean="0">
                <a:latin typeface="Arial" charset="0"/>
              </a:rPr>
              <a:t>, MMP-VLF</a:t>
            </a:r>
            <a:r>
              <a:rPr lang="en-US" dirty="0">
                <a:latin typeface="Arial" charset="0"/>
              </a:rPr>
              <a:t>, FRC-175 UHF MILSTAR and GRC-208 UHF LOS.  The ICBM CE met </a:t>
            </a:r>
            <a:r>
              <a:rPr lang="en-US" b="1" dirty="0" smtClean="0">
                <a:latin typeface="Arial" charset="0"/>
              </a:rPr>
              <a:t>3 </a:t>
            </a:r>
            <a:r>
              <a:rPr lang="en-US" b="1" dirty="0">
                <a:latin typeface="Arial" charset="0"/>
              </a:rPr>
              <a:t>of 5 </a:t>
            </a:r>
            <a:r>
              <a:rPr lang="en-US" dirty="0">
                <a:latin typeface="Arial" charset="0"/>
              </a:rPr>
              <a:t>reported maintenance indicators for the </a:t>
            </a:r>
            <a:r>
              <a:rPr lang="en-US" dirty="0" smtClean="0">
                <a:latin typeface="Arial" charset="0"/>
              </a:rPr>
              <a:t>quarterly average and </a:t>
            </a:r>
            <a:r>
              <a:rPr lang="en-US" b="1" dirty="0" smtClean="0">
                <a:latin typeface="Arial" charset="0"/>
              </a:rPr>
              <a:t>3</a:t>
            </a:r>
            <a:r>
              <a:rPr lang="en-US" b="1" baseline="0" dirty="0" smtClean="0">
                <a:latin typeface="Arial" charset="0"/>
              </a:rPr>
              <a:t> of 5 </a:t>
            </a:r>
            <a:r>
              <a:rPr lang="en-US" baseline="0" dirty="0" smtClean="0">
                <a:latin typeface="Arial" charset="0"/>
              </a:rPr>
              <a:t>for </a:t>
            </a:r>
            <a:r>
              <a:rPr lang="en-US" b="1" baseline="0" dirty="0" smtClean="0">
                <a:latin typeface="Arial" charset="0"/>
              </a:rPr>
              <a:t>FY 20</a:t>
            </a:r>
            <a:r>
              <a:rPr lang="en-US" b="1" dirty="0" smtClean="0">
                <a:latin typeface="Arial" charset="0"/>
              </a:rPr>
              <a:t>’s </a:t>
            </a:r>
            <a:r>
              <a:rPr lang="en-US" b="0" dirty="0" smtClean="0">
                <a:latin typeface="Arial" charset="0"/>
              </a:rPr>
              <a:t>yearly</a:t>
            </a:r>
            <a:r>
              <a:rPr lang="en-US" dirty="0" smtClean="0">
                <a:latin typeface="Arial" charset="0"/>
              </a:rPr>
              <a:t> </a:t>
            </a:r>
            <a:r>
              <a:rPr lang="en-US" dirty="0">
                <a:latin typeface="Arial" charset="0"/>
              </a:rPr>
              <a:t>average.  The MC </a:t>
            </a:r>
            <a:r>
              <a:rPr lang="en-US" dirty="0" smtClean="0">
                <a:latin typeface="Arial" charset="0"/>
              </a:rPr>
              <a:t>average </a:t>
            </a:r>
            <a:r>
              <a:rPr lang="en-US" dirty="0">
                <a:latin typeface="Arial" charset="0"/>
              </a:rPr>
              <a:t>was established by importing 36 months of data into </a:t>
            </a:r>
            <a:r>
              <a:rPr lang="en-US" dirty="0" smtClean="0">
                <a:latin typeface="Arial" charset="0"/>
              </a:rPr>
              <a:t>an</a:t>
            </a:r>
            <a:r>
              <a:rPr lang="en-US" baseline="0" dirty="0" smtClean="0">
                <a:latin typeface="Arial" charset="0"/>
              </a:rPr>
              <a:t> average</a:t>
            </a:r>
            <a:r>
              <a:rPr lang="en-US" dirty="0" smtClean="0">
                <a:latin typeface="Arial" charset="0"/>
              </a:rPr>
              <a:t> </a:t>
            </a:r>
            <a:r>
              <a:rPr lang="en-US" dirty="0">
                <a:latin typeface="Arial" charset="0"/>
              </a:rPr>
              <a:t>development workbook. </a:t>
            </a:r>
            <a:endParaRPr lang="en-US" dirty="0" smtClean="0">
              <a:latin typeface="Arial" charset="0"/>
            </a:endParaRPr>
          </a:p>
          <a:p>
            <a:pPr defTabSz="929481">
              <a:defRPr/>
            </a:pPr>
            <a:endParaRPr lang="en-US" dirty="0" smtClean="0">
              <a:latin typeface="Arial" charset="0"/>
            </a:endParaRPr>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pPr defTabSz="929481">
              <a:defRPr/>
            </a:pPr>
            <a:r>
              <a:rPr lang="en-US" baseline="0" dirty="0" smtClean="0">
                <a:latin typeface="Arial" charset="0"/>
              </a:rPr>
              <a:t> </a:t>
            </a:r>
            <a:endParaRPr lang="en-US" dirty="0">
              <a:latin typeface="Arial" charset="0"/>
            </a:endParaRPr>
          </a:p>
          <a:p>
            <a:pPr defTabSz="929481">
              <a:defRPr/>
            </a:pPr>
            <a:endParaRPr lang="en-US" dirty="0">
              <a:latin typeface="Arial" charset="0"/>
            </a:endParaRPr>
          </a:p>
          <a:p>
            <a:pPr defTabSz="929481">
              <a:defRPr/>
            </a:pPr>
            <a:r>
              <a:rPr lang="en-US" dirty="0">
                <a:latin typeface="Arial" charset="0"/>
              </a:rPr>
              <a:t>For the month </a:t>
            </a:r>
            <a:r>
              <a:rPr lang="en-US" dirty="0" smtClean="0">
                <a:latin typeface="Arial" charset="0"/>
              </a:rPr>
              <a:t>of</a:t>
            </a:r>
            <a:r>
              <a:rPr lang="en-US" baseline="0" dirty="0" smtClean="0">
                <a:latin typeface="Arial" charset="0"/>
              </a:rPr>
              <a:t> </a:t>
            </a:r>
            <a:r>
              <a:rPr lang="en-US" b="1" baseline="0" dirty="0" smtClean="0">
                <a:latin typeface="Arial" charset="0"/>
              </a:rPr>
              <a:t>December</a:t>
            </a:r>
            <a:r>
              <a:rPr lang="en-US" dirty="0" smtClean="0">
                <a:latin typeface="Arial" charset="0"/>
              </a:rPr>
              <a:t>, </a:t>
            </a:r>
            <a:r>
              <a:rPr lang="en-US" dirty="0">
                <a:latin typeface="Arial" charset="0"/>
              </a:rPr>
              <a:t>the ICBM CE accounted for </a:t>
            </a:r>
            <a:r>
              <a:rPr lang="en-US" b="1" dirty="0" smtClean="0">
                <a:latin typeface="Arial" charset="0"/>
              </a:rPr>
              <a:t>21</a:t>
            </a:r>
            <a:r>
              <a:rPr lang="en-US" dirty="0" smtClean="0">
                <a:latin typeface="Arial" charset="0"/>
              </a:rPr>
              <a:t> </a:t>
            </a:r>
            <a:r>
              <a:rPr lang="en-US" dirty="0">
                <a:latin typeface="Arial" charset="0"/>
              </a:rPr>
              <a:t>events, </a:t>
            </a:r>
            <a:r>
              <a:rPr lang="en-US" dirty="0" smtClean="0">
                <a:latin typeface="Arial" charset="0"/>
              </a:rPr>
              <a:t>totaling </a:t>
            </a:r>
            <a:r>
              <a:rPr lang="en-US" b="1" dirty="0" smtClean="0">
                <a:latin typeface="Arial" charset="0"/>
              </a:rPr>
              <a:t>7,950 </a:t>
            </a:r>
            <a:r>
              <a:rPr lang="en-US" dirty="0" smtClean="0">
                <a:latin typeface="Arial" charset="0"/>
              </a:rPr>
              <a:t>out </a:t>
            </a:r>
            <a:r>
              <a:rPr lang="en-US" dirty="0">
                <a:latin typeface="Arial" charset="0"/>
              </a:rPr>
              <a:t>of a possible </a:t>
            </a:r>
            <a:r>
              <a:rPr lang="en-US" b="1" dirty="0" smtClean="0">
                <a:latin typeface="Arial" charset="0"/>
              </a:rPr>
              <a:t>33,480</a:t>
            </a:r>
            <a:r>
              <a:rPr lang="en-US" dirty="0" smtClean="0">
                <a:latin typeface="Arial" charset="0"/>
              </a:rPr>
              <a:t> </a:t>
            </a:r>
            <a:r>
              <a:rPr lang="en-US" dirty="0">
                <a:latin typeface="Arial" charset="0"/>
              </a:rPr>
              <a:t>hours of total (maintenance, supply and deferred) </a:t>
            </a:r>
            <a:r>
              <a:rPr lang="en-US" dirty="0" smtClean="0">
                <a:latin typeface="Arial" charset="0"/>
              </a:rPr>
              <a:t>downtime.  </a:t>
            </a:r>
            <a:endParaRPr lang="en-US" dirty="0">
              <a:latin typeface="Arial" charset="0"/>
            </a:endParaRPr>
          </a:p>
          <a:p>
            <a:pPr defTabSz="929481">
              <a:defRPr/>
            </a:pPr>
            <a:endParaRPr lang="en-US" dirty="0">
              <a:latin typeface="Arial" charset="0"/>
            </a:endParaRPr>
          </a:p>
          <a:p>
            <a:r>
              <a:rPr lang="en-US" b="1" u="sng" dirty="0">
                <a:latin typeface="Arial" charset="0"/>
              </a:rPr>
              <a:t>MC Rate :</a:t>
            </a:r>
            <a:r>
              <a:rPr lang="en-US" dirty="0">
                <a:latin typeface="Arial" charset="0"/>
              </a:rPr>
              <a:t> % that is either Fully Mission </a:t>
            </a:r>
            <a:r>
              <a:rPr lang="en-US" dirty="0" smtClean="0">
                <a:latin typeface="Arial" charset="0"/>
              </a:rPr>
              <a:t>Capable,</a:t>
            </a:r>
            <a:r>
              <a:rPr lang="en-US" baseline="0" dirty="0" smtClean="0">
                <a:latin typeface="Arial" charset="0"/>
              </a:rPr>
              <a:t> Partially Mission Capable,</a:t>
            </a:r>
            <a:r>
              <a:rPr lang="en-US" dirty="0" smtClean="0">
                <a:latin typeface="Arial" charset="0"/>
              </a:rPr>
              <a:t> </a:t>
            </a:r>
            <a:r>
              <a:rPr lang="en-US" dirty="0">
                <a:latin typeface="Arial" charset="0"/>
              </a:rPr>
              <a:t>Non-Mission Capable</a:t>
            </a:r>
          </a:p>
          <a:p>
            <a:r>
              <a:rPr lang="en-US" dirty="0" smtClean="0">
                <a:latin typeface="Arial" charset="0"/>
              </a:rPr>
              <a:t>AVG: </a:t>
            </a:r>
            <a:r>
              <a:rPr lang="en-US" b="1" dirty="0">
                <a:latin typeface="Arial" charset="0"/>
              </a:rPr>
              <a:t>≥97.1%    </a:t>
            </a:r>
            <a:r>
              <a:rPr lang="en-US" dirty="0">
                <a:latin typeface="Arial" charset="0"/>
              </a:rPr>
              <a:t>Achieved: </a:t>
            </a:r>
            <a:r>
              <a:rPr lang="en-US" b="1" dirty="0" smtClean="0">
                <a:latin typeface="Arial" charset="0"/>
              </a:rPr>
              <a:t>94.8% </a:t>
            </a:r>
            <a:r>
              <a:rPr lang="en-US" dirty="0">
                <a:latin typeface="Arial" charset="0"/>
              </a:rPr>
              <a:t>as </a:t>
            </a:r>
            <a:r>
              <a:rPr lang="en-US" dirty="0" smtClean="0">
                <a:latin typeface="Arial" charset="0"/>
              </a:rPr>
              <a:t>a</a:t>
            </a:r>
            <a:r>
              <a:rPr lang="en-US" baseline="0" dirty="0" smtClean="0">
                <a:latin typeface="Arial" charset="0"/>
              </a:rPr>
              <a:t> YTD</a:t>
            </a:r>
            <a:r>
              <a:rPr lang="en-US" dirty="0" smtClean="0">
                <a:latin typeface="Arial" charset="0"/>
              </a:rPr>
              <a:t> </a:t>
            </a:r>
            <a:r>
              <a:rPr lang="en-US" dirty="0">
                <a:latin typeface="Arial" charset="0"/>
              </a:rPr>
              <a:t>average and </a:t>
            </a:r>
            <a:r>
              <a:rPr lang="en-US" b="1" dirty="0" smtClean="0">
                <a:latin typeface="Arial" charset="0"/>
              </a:rPr>
              <a:t>94.8%</a:t>
            </a:r>
            <a:r>
              <a:rPr lang="en-US" dirty="0" smtClean="0">
                <a:latin typeface="Arial" charset="0"/>
              </a:rPr>
              <a:t> QTD </a:t>
            </a:r>
            <a:r>
              <a:rPr lang="en-US" dirty="0">
                <a:latin typeface="Arial" charset="0"/>
              </a:rPr>
              <a:t>average</a:t>
            </a:r>
            <a:endParaRPr lang="en-US" b="1" dirty="0">
              <a:latin typeface="Arial" charset="0"/>
            </a:endParaRPr>
          </a:p>
          <a:p>
            <a:r>
              <a:rPr lang="en-US" dirty="0">
                <a:latin typeface="Arial" charset="0"/>
              </a:rPr>
              <a:t>This rate is driven by the Total Non-Mission Capable for Maintenance (TNMCM) and Total Non-Mission Capable for Supply (TNMCS) rates.</a:t>
            </a:r>
          </a:p>
          <a:p>
            <a:endParaRPr lang="en-US" dirty="0">
              <a:latin typeface="Arial" charset="0"/>
            </a:endParaRPr>
          </a:p>
          <a:p>
            <a:r>
              <a:rPr lang="en-US" b="1" u="sng" dirty="0">
                <a:latin typeface="Arial" charset="0"/>
              </a:rPr>
              <a:t>TM Rate:</a:t>
            </a:r>
            <a:r>
              <a:rPr lang="en-US" dirty="0">
                <a:latin typeface="Arial" charset="0"/>
              </a:rPr>
              <a:t>  </a:t>
            </a:r>
          </a:p>
          <a:p>
            <a:r>
              <a:rPr lang="en-US" dirty="0">
                <a:latin typeface="Arial" charset="0"/>
              </a:rPr>
              <a:t>TM Rate is a percentage of possessed or reported units unable to meet primary assigned missions for Fully Mission Capable for Maintenance/Possession HRS</a:t>
            </a:r>
          </a:p>
          <a:p>
            <a:r>
              <a:rPr lang="en-US" dirty="0" smtClean="0">
                <a:latin typeface="Arial" charset="0"/>
              </a:rPr>
              <a:t>AVG: </a:t>
            </a:r>
            <a:r>
              <a:rPr lang="en-US" b="1" dirty="0">
                <a:latin typeface="Arial" charset="0"/>
              </a:rPr>
              <a:t>≤6.1%    </a:t>
            </a:r>
            <a:r>
              <a:rPr lang="en-US" dirty="0">
                <a:latin typeface="Arial" charset="0"/>
              </a:rPr>
              <a:t>Achieved: </a:t>
            </a:r>
            <a:r>
              <a:rPr lang="en-US" b="1" dirty="0" smtClean="0">
                <a:latin typeface="Arial" charset="0"/>
              </a:rPr>
              <a:t>3.9%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 </a:t>
            </a:r>
            <a:r>
              <a:rPr lang="en-US" dirty="0">
                <a:latin typeface="Arial" charset="0"/>
              </a:rPr>
              <a:t>and </a:t>
            </a:r>
            <a:r>
              <a:rPr lang="en-US" b="1" dirty="0" smtClean="0">
                <a:latin typeface="Arial" charset="0"/>
              </a:rPr>
              <a:t>3.9%</a:t>
            </a:r>
            <a:r>
              <a:rPr lang="en-US" dirty="0" smtClean="0">
                <a:latin typeface="Arial" charset="0"/>
              </a:rPr>
              <a:t> </a:t>
            </a:r>
            <a:r>
              <a:rPr lang="en-US" dirty="0">
                <a:latin typeface="Arial" charset="0"/>
              </a:rPr>
              <a:t>as a </a:t>
            </a:r>
            <a:r>
              <a:rPr lang="en-US" dirty="0" smtClean="0">
                <a:latin typeface="Arial" charset="0"/>
              </a:rPr>
              <a:t>QTD </a:t>
            </a:r>
            <a:r>
              <a:rPr lang="en-US" dirty="0">
                <a:latin typeface="Arial" charset="0"/>
              </a:rPr>
              <a:t>average.</a:t>
            </a:r>
            <a:endParaRPr lang="en-US" b="1" dirty="0">
              <a:latin typeface="Arial" charset="0"/>
            </a:endParaRPr>
          </a:p>
          <a:p>
            <a:endParaRPr lang="en-US" b="1" u="sng" dirty="0">
              <a:latin typeface="Arial" charset="0"/>
            </a:endParaRPr>
          </a:p>
          <a:p>
            <a:r>
              <a:rPr lang="en-US" b="1" u="sng" dirty="0">
                <a:latin typeface="Arial" charset="0"/>
              </a:rPr>
              <a:t>TS Rate:</a:t>
            </a:r>
          </a:p>
          <a:p>
            <a:r>
              <a:rPr lang="en-US" dirty="0">
                <a:latin typeface="Arial" charset="0"/>
              </a:rPr>
              <a:t>TS Rate is a percentage of possessed or reported units unable to meet primary assigned missions for supply reasons Non-Mission Capable for Supply/Possession HRS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≤0.2%    </a:t>
            </a:r>
            <a:r>
              <a:rPr lang="en-US" dirty="0">
                <a:latin typeface="Arial" charset="0"/>
              </a:rPr>
              <a:t>Achieved: </a:t>
            </a:r>
            <a:r>
              <a:rPr lang="en-US" b="1" dirty="0" smtClean="0">
                <a:latin typeface="Arial" charset="0"/>
              </a:rPr>
              <a:t>0.6%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a:t>
            </a:r>
            <a:r>
              <a:rPr lang="en-US" baseline="0" dirty="0" smtClean="0">
                <a:latin typeface="Arial" charset="0"/>
              </a:rPr>
              <a:t> and a </a:t>
            </a:r>
            <a:r>
              <a:rPr lang="en-US" b="1" baseline="0" dirty="0" smtClean="0">
                <a:latin typeface="Arial" charset="0"/>
              </a:rPr>
              <a:t>0.6% </a:t>
            </a:r>
            <a:r>
              <a:rPr lang="en-US" baseline="0" dirty="0" smtClean="0">
                <a:latin typeface="Arial" charset="0"/>
              </a:rPr>
              <a:t>as a QTD average.</a:t>
            </a:r>
            <a:r>
              <a:rPr lang="en-US" dirty="0" smtClean="0">
                <a:latin typeface="Arial"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Arial" charset="0"/>
            </a:endParaRPr>
          </a:p>
          <a:p>
            <a:r>
              <a:rPr lang="en-US" b="1" u="sng" dirty="0">
                <a:latin typeface="Arial" charset="0"/>
              </a:rPr>
              <a:t>Mean Time Between Failures:</a:t>
            </a:r>
            <a:r>
              <a:rPr lang="en-US" dirty="0">
                <a:latin typeface="Arial" charset="0"/>
              </a:rPr>
              <a:t>   Indication in HRS of system performance between malfunction that is Possession HRS/# of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≥300 HRS    </a:t>
            </a:r>
            <a:r>
              <a:rPr lang="en-US" dirty="0">
                <a:latin typeface="Arial" charset="0"/>
              </a:rPr>
              <a:t>Achieved: </a:t>
            </a:r>
            <a:r>
              <a:rPr lang="en-US" b="1" dirty="0" smtClean="0">
                <a:latin typeface="Arial" charset="0"/>
              </a:rPr>
              <a:t>285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t>
            </a:r>
            <a:r>
              <a:rPr lang="en-US" dirty="0" smtClean="0">
                <a:latin typeface="Arial" charset="0"/>
              </a:rPr>
              <a:t>and</a:t>
            </a:r>
            <a:r>
              <a:rPr lang="en-US" baseline="0" dirty="0" smtClean="0">
                <a:latin typeface="Arial" charset="0"/>
              </a:rPr>
              <a:t> </a:t>
            </a:r>
            <a:r>
              <a:rPr lang="en-US" b="1" baseline="0" dirty="0" smtClean="0">
                <a:latin typeface="Arial" charset="0"/>
              </a:rPr>
              <a:t>285</a:t>
            </a:r>
            <a:r>
              <a:rPr lang="en-US" b="1" dirty="0" smtClean="0">
                <a:latin typeface="Arial" charset="0"/>
              </a:rPr>
              <a:t> </a:t>
            </a:r>
            <a:r>
              <a:rPr lang="en-US" b="1" dirty="0">
                <a:latin typeface="Arial" charset="0"/>
              </a:rPr>
              <a:t>HRS </a:t>
            </a:r>
            <a:r>
              <a:rPr lang="en-US" dirty="0">
                <a:latin typeface="Arial" charset="0"/>
              </a:rPr>
              <a:t>as a </a:t>
            </a:r>
            <a:r>
              <a:rPr lang="en-US" dirty="0" smtClean="0">
                <a:latin typeface="Arial" charset="0"/>
              </a:rPr>
              <a:t>QTD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pPr defTabSz="929481">
              <a:defRPr/>
            </a:pPr>
            <a:r>
              <a:rPr lang="en-US" b="1" u="sng" dirty="0">
                <a:latin typeface="Arial" charset="0"/>
              </a:rPr>
              <a:t>Mean Down Time:</a:t>
            </a:r>
            <a:r>
              <a:rPr lang="en-US" dirty="0">
                <a:latin typeface="Arial" charset="0"/>
              </a:rPr>
              <a:t>  Average # of HRS to restore functionality, that is Non-Mission Capable for Maintenance/# of EVENTS.</a:t>
            </a:r>
          </a:p>
          <a:p>
            <a:r>
              <a:rPr lang="en-US" dirty="0" smtClean="0">
                <a:latin typeface="Arial" charset="0"/>
              </a:rPr>
              <a:t>AVG: </a:t>
            </a:r>
            <a:r>
              <a:rPr lang="en-US" b="1" dirty="0">
                <a:latin typeface="Arial" charset="0"/>
              </a:rPr>
              <a:t>≤205 HRS    </a:t>
            </a:r>
            <a:r>
              <a:rPr lang="en-US" dirty="0">
                <a:latin typeface="Arial" charset="0"/>
              </a:rPr>
              <a:t>Achieved: </a:t>
            </a:r>
            <a:r>
              <a:rPr lang="en-US" b="1" dirty="0" smtClean="0">
                <a:latin typeface="Arial" charset="0"/>
              </a:rPr>
              <a:t>341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and </a:t>
            </a:r>
            <a:r>
              <a:rPr lang="en-US" b="1" dirty="0" smtClean="0">
                <a:latin typeface="Arial" charset="0"/>
              </a:rPr>
              <a:t>341 </a:t>
            </a:r>
            <a:r>
              <a:rPr lang="en-US" b="1" dirty="0">
                <a:latin typeface="Arial" charset="0"/>
              </a:rPr>
              <a:t>HRS </a:t>
            </a:r>
            <a:r>
              <a:rPr lang="en-US" dirty="0">
                <a:latin typeface="Arial" charset="0"/>
              </a:rPr>
              <a:t>as </a:t>
            </a:r>
            <a:r>
              <a:rPr lang="en-US" dirty="0" smtClean="0">
                <a:latin typeface="Arial" charset="0"/>
              </a:rPr>
              <a:t>a</a:t>
            </a:r>
            <a:r>
              <a:rPr lang="en-US" baseline="0" dirty="0" smtClean="0">
                <a:latin typeface="Arial" charset="0"/>
              </a:rPr>
              <a:t> QTD</a:t>
            </a:r>
            <a:r>
              <a:rPr lang="en-US" dirty="0" smtClean="0">
                <a:latin typeface="Arial" charset="0"/>
              </a:rPr>
              <a:t>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1108154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76200"/>
            <a:ext cx="6083762" cy="1143000"/>
          </a:xfrm>
        </p:spPr>
        <p:txBody>
          <a:bodyPr/>
          <a:lstStyle>
            <a:lvl1pPr algn="ctr">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417E6AB8-79E7-49F5-9855-3CFE8872B5B3}" type="datetimeFigureOut">
              <a:rPr lang="en-US" smtClean="0"/>
              <a:t>1/30/2020</a:t>
            </a:fld>
            <a:endParaRPr lang="en-US"/>
          </a:p>
        </p:txBody>
      </p:sp>
      <p:sp>
        <p:nvSpPr>
          <p:cNvPr id="6" name="Slide Number Placeholder 5"/>
          <p:cNvSpPr>
            <a:spLocks noGrp="1"/>
          </p:cNvSpPr>
          <p:nvPr>
            <p:ph type="sldNum" sz="quarter" idx="12"/>
          </p:nvPr>
        </p:nvSpPr>
        <p:spPr/>
        <p:txBody>
          <a:bodyPr/>
          <a:lstStyle/>
          <a:p>
            <a:fld id="{0B8F6B99-9189-45A5-8D36-645CEF8EF2DB}"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300" y="208984"/>
            <a:ext cx="990657" cy="978196"/>
          </a:xfrm>
          <a:prstGeom prst="rect">
            <a:avLst/>
          </a:prstGeom>
        </p:spPr>
      </p:pic>
      <p:pic>
        <p:nvPicPr>
          <p:cNvPr id="9" name="Picture 2" descr="C:\Users\Robert.Thorne\Desktop\3_D AFGSC shield_ no background.gif"/>
          <p:cNvPicPr>
            <a:picLocks noChangeAspect="1" noChangeArrowheads="1"/>
          </p:cNvPicPr>
          <p:nvPr userDrawn="1"/>
        </p:nvPicPr>
        <p:blipFill>
          <a:blip r:embed="rId3" cstate="print"/>
          <a:srcRect/>
          <a:stretch>
            <a:fillRect/>
          </a:stretch>
        </p:blipFill>
        <p:spPr bwMode="auto">
          <a:xfrm>
            <a:off x="185259" y="144944"/>
            <a:ext cx="1010331" cy="1042236"/>
          </a:xfrm>
          <a:prstGeom prst="rect">
            <a:avLst/>
          </a:prstGeom>
          <a:noFill/>
          <a:ln w="9525">
            <a:noFill/>
            <a:miter lim="800000"/>
            <a:headEnd/>
            <a:tailEnd/>
          </a:ln>
        </p:spPr>
      </p:pic>
    </p:spTree>
    <p:extLst>
      <p:ext uri="{BB962C8B-B14F-4D97-AF65-F5344CB8AC3E}">
        <p14:creationId xmlns:p14="http://schemas.microsoft.com/office/powerpoint/2010/main" val="234023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3063" y="1325880"/>
            <a:ext cx="8397875" cy="4998720"/>
          </a:xfrm>
        </p:spPr>
        <p:txBody>
          <a:bodyPr/>
          <a:lstStyle>
            <a:lvl1pPr marL="342900" indent="-342900">
              <a:spcBef>
                <a:spcPts val="1000"/>
              </a:spcBef>
              <a:defRPr/>
            </a:lvl1pPr>
            <a:lvl2pPr marL="685800" indent="-342900">
              <a:spcBef>
                <a:spcPts val="480"/>
              </a:spcBef>
              <a:defRPr sz="1900"/>
            </a:lvl2pPr>
            <a:lvl3pPr marL="1028700" indent="-342900">
              <a:spcBef>
                <a:spcPts val="450"/>
              </a:spcBef>
              <a:defRPr sz="1800"/>
            </a:lvl3pPr>
            <a:lvl4pPr marL="1371600" indent="-342900" algn="l" rtl="0" eaLnBrk="1" fontAlgn="base" hangingPunct="1">
              <a:spcBef>
                <a:spcPts val="430"/>
              </a:spcBef>
              <a:spcAft>
                <a:spcPct val="0"/>
              </a:spcAft>
              <a:buClr>
                <a:srgbClr val="0C2D83"/>
              </a:buClr>
              <a:buSzPct val="80000"/>
              <a:buFont typeface="Wingdings" pitchFamily="2" charset="2"/>
              <a:buChar char="n"/>
              <a:defRPr lang="en-US" sz="1700" b="1" dirty="0" smtClean="0">
                <a:solidFill>
                  <a:schemeClr val="tx1"/>
                </a:solidFill>
                <a:latin typeface="+mn-lt"/>
              </a:defRPr>
            </a:lvl4pPr>
            <a:lvl5pPr marL="1714500" indent="-342900" algn="l" rtl="0" eaLnBrk="1" fontAlgn="base" hangingPunct="1">
              <a:spcBef>
                <a:spcPts val="400"/>
              </a:spcBef>
              <a:spcAft>
                <a:spcPct val="0"/>
              </a:spcAft>
              <a:buClr>
                <a:srgbClr val="0C2D83"/>
              </a:buClr>
              <a:buSzPct val="80000"/>
              <a:buFont typeface="Wingdings" pitchFamily="2" charset="2"/>
              <a:buChar char="n"/>
              <a:defRPr lang="en-US" sz="1600" b="1" dirty="0" smtClean="0">
                <a:solidFill>
                  <a:schemeClr val="tx1"/>
                </a:solidFill>
                <a:latin typeface="+mn-lt"/>
              </a:defRPr>
            </a:lvl5pPr>
            <a:lvl6pPr marL="685800" indent="-228600">
              <a:defRPr b="1"/>
            </a:lvl6pPr>
          </a:lstStyle>
          <a:p>
            <a:pPr lvl="0"/>
            <a:r>
              <a:rPr lang="en-US" dirty="0" smtClean="0"/>
              <a:t>Do not change font size indentation or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2"/>
          <p:cNvSpPr>
            <a:spLocks noGrp="1"/>
          </p:cNvSpPr>
          <p:nvPr>
            <p:ph type="sldNum" sz="quarter" idx="11"/>
          </p:nvPr>
        </p:nvSpPr>
        <p:spPr>
          <a:xfrm>
            <a:off x="8823960" y="6581001"/>
            <a:ext cx="320040" cy="276999"/>
          </a:xfrm>
          <a:prstGeom prst="rect">
            <a:avLst/>
          </a:prstGeom>
        </p:spPr>
        <p:txBody>
          <a:bodyPr wrap="square" lIns="45720" rIns="45720" anchor="b">
            <a:spAutoFit/>
          </a:bodyPr>
          <a:lstStyle>
            <a:lvl1pPr algn="r">
              <a:defRPr sz="1200">
                <a:solidFill>
                  <a:schemeClr val="bg1">
                    <a:lumMod val="65000"/>
                  </a:schemeClr>
                </a:solidFill>
              </a:defRPr>
            </a:lvl1pPr>
          </a:lstStyle>
          <a:p>
            <a:fld id="{4C271F6E-B663-47E9-A91A-64DF1B1A4211}" type="slidenum">
              <a:rPr lang="en-US" smtClean="0">
                <a:solidFill>
                  <a:srgbClr val="FFFFFF">
                    <a:lumMod val="65000"/>
                  </a:srgbClr>
                </a:solidFill>
              </a:rPr>
              <a:pPr/>
              <a:t>‹#›</a:t>
            </a:fld>
            <a:endParaRPr lang="en-US">
              <a:solidFill>
                <a:srgbClr val="FFFFFF">
                  <a:lumMod val="65000"/>
                </a:srgbClr>
              </a:solidFill>
            </a:endParaRPr>
          </a:p>
        </p:txBody>
      </p:sp>
      <p:sp>
        <p:nvSpPr>
          <p:cNvPr id="11" name="Rectangle 1030"/>
          <p:cNvSpPr>
            <a:spLocks noGrp="1" noChangeArrowheads="1"/>
          </p:cNvSpPr>
          <p:nvPr>
            <p:ph type="title"/>
          </p:nvPr>
        </p:nvSpPr>
        <p:spPr bwMode="auto">
          <a:xfrm>
            <a:off x="1172438" y="76200"/>
            <a:ext cx="7590562" cy="11260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smtClean="0"/>
            </a:lvl1pPr>
          </a:lstStyle>
          <a:p>
            <a:pPr lvl="0"/>
            <a:r>
              <a:rPr lang="en-US" smtClean="0"/>
              <a:t>Click to edit Master title style</a:t>
            </a:r>
            <a:endParaRPr lang="en-US" dirty="0" smtClean="0"/>
          </a:p>
        </p:txBody>
      </p:sp>
      <p:sp>
        <p:nvSpPr>
          <p:cNvPr id="12" name="Text Placeholder 3"/>
          <p:cNvSpPr>
            <a:spLocks noGrp="1"/>
          </p:cNvSpPr>
          <p:nvPr>
            <p:ph type="body" sz="quarter" idx="12" hasCustomPrompt="1"/>
          </p:nvPr>
        </p:nvSpPr>
        <p:spPr>
          <a:xfrm>
            <a:off x="6731481" y="0"/>
            <a:ext cx="2412519" cy="215444"/>
          </a:xfrm>
        </p:spPr>
        <p:txBody>
          <a:bodyPr wrap="none" lIns="0" tIns="0" rIns="0" bIns="0">
            <a:spAutoFit/>
          </a:bodyPr>
          <a:lstStyle>
            <a:lvl1pPr marL="0" indent="0" algn="r">
              <a:buNone/>
              <a:defRPr sz="1400" cap="all" baseline="0">
                <a:solidFill>
                  <a:schemeClr val="accent1">
                    <a:lumMod val="50000"/>
                  </a:schemeClr>
                </a:solidFill>
              </a:defRPr>
            </a:lvl1pPr>
          </a:lstStyle>
          <a:p>
            <a:pPr lvl="0"/>
            <a:r>
              <a:rPr lang="en-US" dirty="0" smtClean="0"/>
              <a:t>Classification marking</a:t>
            </a:r>
            <a:endParaRPr lang="en-US" dirty="0"/>
          </a:p>
        </p:txBody>
      </p:sp>
      <p:sp>
        <p:nvSpPr>
          <p:cNvPr id="8" name="Text Placeholder 3"/>
          <p:cNvSpPr>
            <a:spLocks noGrp="1"/>
          </p:cNvSpPr>
          <p:nvPr>
            <p:ph type="body" sz="quarter" idx="13" hasCustomPrompt="1"/>
          </p:nvPr>
        </p:nvSpPr>
        <p:spPr>
          <a:xfrm>
            <a:off x="0" y="6642556"/>
            <a:ext cx="2412519" cy="215444"/>
          </a:xfrm>
        </p:spPr>
        <p:txBody>
          <a:bodyPr wrap="none" lIns="0" tIns="0" rIns="0" bIns="0" anchor="b">
            <a:spAutoFit/>
          </a:bodyPr>
          <a:lstStyle>
            <a:lvl1pPr marL="0" indent="0" algn="l">
              <a:buNone/>
              <a:defRPr sz="1400" cap="all" baseline="0">
                <a:solidFill>
                  <a:schemeClr val="accent1">
                    <a:lumMod val="50000"/>
                  </a:schemeClr>
                </a:solidFill>
              </a:defRPr>
            </a:lvl1pPr>
          </a:lstStyle>
          <a:p>
            <a:pPr lvl="0"/>
            <a:r>
              <a:rPr lang="en-US" dirty="0" smtClean="0"/>
              <a:t>Classification marking</a:t>
            </a:r>
            <a:endParaRPr lang="en-US" dirty="0"/>
          </a:p>
        </p:txBody>
      </p:sp>
    </p:spTree>
    <p:extLst>
      <p:ext uri="{BB962C8B-B14F-4D97-AF65-F5344CB8AC3E}">
        <p14:creationId xmlns:p14="http://schemas.microsoft.com/office/powerpoint/2010/main" val="3304732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6" name="Text Box 14"/>
          <p:cNvSpPr txBox="1">
            <a:spLocks noChangeArrowheads="1"/>
          </p:cNvSpPr>
          <p:nvPr/>
        </p:nvSpPr>
        <p:spPr bwMode="auto">
          <a:xfrm>
            <a:off x="2992339" y="500067"/>
            <a:ext cx="3108544" cy="507831"/>
          </a:xfrm>
          <a:prstGeom prst="rect">
            <a:avLst/>
          </a:prstGeom>
          <a:noFill/>
          <a:ln w="9525">
            <a:noFill/>
            <a:miter lim="800000"/>
            <a:headEnd/>
            <a:tailEnd/>
          </a:ln>
          <a:effectLst/>
        </p:spPr>
        <p:txBody>
          <a:bodyPr wrap="none">
            <a:spAutoFit/>
          </a:bodyPr>
          <a:lstStyle/>
          <a:p>
            <a:pPr algn="ctr" eaLnBrk="0" hangingPunct="0">
              <a:defRPr/>
            </a:pPr>
            <a:r>
              <a:rPr lang="en-US" sz="2700" b="1" i="1" dirty="0" smtClean="0">
                <a:cs typeface="+mn-cs"/>
              </a:rPr>
              <a:t>USAF NC3 Center</a:t>
            </a:r>
            <a:endParaRPr lang="en-US" sz="2700" b="1" i="1" dirty="0">
              <a:cs typeface="+mn-cs"/>
            </a:endParaRPr>
          </a:p>
        </p:txBody>
      </p:sp>
      <p:sp>
        <p:nvSpPr>
          <p:cNvPr id="50191" name="Rectangle 15"/>
          <p:cNvSpPr>
            <a:spLocks noGrp="1" noChangeArrowheads="1"/>
          </p:cNvSpPr>
          <p:nvPr>
            <p:ph type="ctrTitle"/>
          </p:nvPr>
        </p:nvSpPr>
        <p:spPr>
          <a:xfrm>
            <a:off x="276227" y="1962150"/>
            <a:ext cx="8486775" cy="1600200"/>
          </a:xfrm>
        </p:spPr>
        <p:txBody>
          <a:bodyPr/>
          <a:lstStyle>
            <a:lvl1pPr>
              <a:defRPr sz="33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a:defRPr/>
            </a:pPr>
            <a:r>
              <a:rPr lang="en-US"/>
              <a:t>As of: </a:t>
            </a:r>
          </a:p>
        </p:txBody>
      </p:sp>
      <p:sp>
        <p:nvSpPr>
          <p:cNvPr id="9" name="Rectangle 7"/>
          <p:cNvSpPr>
            <a:spLocks noGrp="1" noChangeArrowheads="1"/>
          </p:cNvSpPr>
          <p:nvPr>
            <p:ph type="sldNum" sz="quarter" idx="11"/>
          </p:nvPr>
        </p:nvSpPr>
        <p:spPr/>
        <p:txBody>
          <a:bodyPr/>
          <a:lstStyle>
            <a:lvl1pPr>
              <a:defRPr/>
            </a:lvl1pPr>
          </a:lstStyle>
          <a:p>
            <a:pPr>
              <a:defRPr/>
            </a:pPr>
            <a:fld id="{E1D78F1E-91AE-4E19-9747-694F7AB9FBC3}"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235112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420C1EC0-2BC0-4D14-BC6F-1841D55BB1C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182348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750" baseline="0">
                <a:solidFill>
                  <a:schemeClr val="bg1">
                    <a:lumMod val="50000"/>
                  </a:schemeClr>
                </a:solidFill>
                <a:cs typeface="+mn-cs"/>
              </a:defRPr>
            </a:lvl1pPr>
          </a:lstStyle>
          <a:p>
            <a:pPr>
              <a:defRPr/>
            </a:pPr>
            <a:fld id="{878F869D-3237-46DC-8486-65181B626BE7}" type="slidenum">
              <a:rPr lang="en-US">
                <a:solidFill>
                  <a:srgbClr val="FFFFFF">
                    <a:lumMod val="50000"/>
                  </a:srgbClr>
                </a:solidFill>
              </a:rPr>
              <a:pPr>
                <a:defRPr/>
              </a:pPr>
              <a:t>‹#›</a:t>
            </a:fld>
            <a:endParaRPr lang="en-US" dirty="0">
              <a:solidFill>
                <a:srgbClr val="FFFFFF">
                  <a:lumMod val="50000"/>
                </a:srgbClr>
              </a:solidFill>
            </a:endParaRPr>
          </a:p>
        </p:txBody>
      </p:sp>
      <p:sp>
        <p:nvSpPr>
          <p:cNvPr id="1028" name="Rectangle 1030"/>
          <p:cNvSpPr>
            <a:spLocks noGrp="1" noChangeArrowheads="1"/>
          </p:cNvSpPr>
          <p:nvPr>
            <p:ph type="title"/>
          </p:nvPr>
        </p:nvSpPr>
        <p:spPr bwMode="auto">
          <a:xfrm>
            <a:off x="1663700" y="76200"/>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1031" name="Rectangle 1040"/>
          <p:cNvSpPr>
            <a:spLocks noGrp="1" noChangeArrowheads="1"/>
          </p:cNvSpPr>
          <p:nvPr>
            <p:ph type="body" idx="1"/>
          </p:nvPr>
        </p:nvSpPr>
        <p:spPr bwMode="auto">
          <a:xfrm>
            <a:off x="276227" y="1504950"/>
            <a:ext cx="8397875"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r>
              <a:rPr lang="en-US" dirty="0" smtClean="0"/>
              <a:t>2nd Bullet</a:t>
            </a:r>
          </a:p>
        </p:txBody>
      </p:sp>
      <p:sp>
        <p:nvSpPr>
          <p:cNvPr id="11" name="Text Box 135"/>
          <p:cNvSpPr txBox="1">
            <a:spLocks noChangeArrowheads="1"/>
          </p:cNvSpPr>
          <p:nvPr userDrawn="1"/>
        </p:nvSpPr>
        <p:spPr bwMode="auto">
          <a:xfrm>
            <a:off x="1" y="6488668"/>
            <a:ext cx="1444626" cy="300082"/>
          </a:xfrm>
          <a:prstGeom prst="rect">
            <a:avLst/>
          </a:prstGeom>
          <a:noFill/>
          <a:ln w="9525">
            <a:noFill/>
            <a:miter lim="800000"/>
            <a:headEnd/>
            <a:tailEnd/>
          </a:ln>
          <a:effectLst/>
        </p:spPr>
        <p:txBody>
          <a:bodyPr wrap="none">
            <a:spAutoFit/>
          </a:bodyPr>
          <a:lstStyle/>
          <a:p>
            <a:pPr eaLnBrk="0" hangingPunct="0">
              <a:defRPr/>
            </a:pPr>
            <a:r>
              <a:rPr lang="en-US" sz="1350" dirty="0">
                <a:solidFill>
                  <a:srgbClr val="00B050"/>
                </a:solidFill>
              </a:rPr>
              <a:t>UNCLASSIFIED</a:t>
            </a:r>
          </a:p>
        </p:txBody>
      </p:sp>
      <p:sp>
        <p:nvSpPr>
          <p:cNvPr id="12" name="Text Box 135"/>
          <p:cNvSpPr txBox="1">
            <a:spLocks noChangeArrowheads="1"/>
          </p:cNvSpPr>
          <p:nvPr userDrawn="1"/>
        </p:nvSpPr>
        <p:spPr bwMode="auto">
          <a:xfrm>
            <a:off x="7699374" y="0"/>
            <a:ext cx="1444627" cy="300082"/>
          </a:xfrm>
          <a:prstGeom prst="rect">
            <a:avLst/>
          </a:prstGeom>
          <a:noFill/>
          <a:ln w="9525">
            <a:noFill/>
            <a:miter lim="800000"/>
            <a:headEnd/>
            <a:tailEnd/>
          </a:ln>
          <a:effectLst/>
        </p:spPr>
        <p:txBody>
          <a:bodyPr wrap="none">
            <a:spAutoFit/>
          </a:bodyPr>
          <a:lstStyle/>
          <a:p>
            <a:pPr algn="r" eaLnBrk="0" hangingPunct="0">
              <a:defRPr/>
            </a:pPr>
            <a:r>
              <a:rPr lang="en-US" sz="1350" dirty="0" smtClean="0">
                <a:solidFill>
                  <a:srgbClr val="00B050"/>
                </a:solidFill>
              </a:rPr>
              <a:t>UNCLASSIFIED</a:t>
            </a:r>
            <a:endParaRPr lang="en-US" sz="1350" dirty="0">
              <a:solidFill>
                <a:srgbClr val="00B050"/>
              </a:solidFill>
            </a:endParaRPr>
          </a:p>
        </p:txBody>
      </p:sp>
    </p:spTree>
    <p:extLst>
      <p:ext uri="{BB962C8B-B14F-4D97-AF65-F5344CB8AC3E}">
        <p14:creationId xmlns:p14="http://schemas.microsoft.com/office/powerpoint/2010/main" val="6564352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p:titleStyle>
    <p:body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8315" y="76200"/>
            <a:ext cx="3459241" cy="1143000"/>
          </a:xfrm>
        </p:spPr>
        <p:txBody>
          <a:bodyPr/>
          <a:lstStyle/>
          <a:p>
            <a:r>
              <a:rPr lang="en-US" sz="3200" dirty="0" smtClean="0"/>
              <a:t>AF NC3 CENTER</a:t>
            </a:r>
            <a:endParaRPr lang="en-US" sz="3200" dirty="0"/>
          </a:p>
        </p:txBody>
      </p:sp>
      <p:sp>
        <p:nvSpPr>
          <p:cNvPr id="4" name="Rectangle 7"/>
          <p:cNvSpPr>
            <a:spLocks noGrp="1" noChangeArrowheads="1"/>
          </p:cNvSpPr>
          <p:nvPr>
            <p:ph type="sldNum" sz="quarter" idx="4294967295"/>
          </p:nvPr>
        </p:nvSpPr>
        <p:spPr>
          <a:xfrm>
            <a:off x="8001000" y="6524625"/>
            <a:ext cx="1143000" cy="304800"/>
          </a:xfrm>
        </p:spPr>
        <p:txBody>
          <a:bodyPr/>
          <a:lstStyle/>
          <a:p>
            <a:pPr>
              <a:defRPr/>
            </a:pPr>
            <a:fld id="{61ECC61E-5D10-49B4-8659-92184D695E47}" type="slidenum">
              <a:rPr lang="en-US">
                <a:solidFill>
                  <a:srgbClr val="FFFFFF">
                    <a:lumMod val="50000"/>
                  </a:srgbClr>
                </a:solidFill>
              </a:rPr>
              <a:pPr>
                <a:defRPr/>
              </a:pPr>
              <a:t>1</a:t>
            </a:fld>
            <a:endParaRPr lang="en-US" dirty="0">
              <a:solidFill>
                <a:srgbClr val="80808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62" y="2523974"/>
            <a:ext cx="2518978" cy="2487293"/>
          </a:xfrm>
          <a:prstGeom prst="rect">
            <a:avLst/>
          </a:prstGeom>
        </p:spPr>
      </p:pic>
      <p:sp>
        <p:nvSpPr>
          <p:cNvPr id="9" name="Rectangle 3"/>
          <p:cNvSpPr>
            <a:spLocks noChangeArrowheads="1"/>
          </p:cNvSpPr>
          <p:nvPr/>
        </p:nvSpPr>
        <p:spPr bwMode="auto">
          <a:xfrm>
            <a:off x="4639035" y="3455714"/>
            <a:ext cx="2941979" cy="1088509"/>
          </a:xfrm>
          <a:prstGeom prst="rect">
            <a:avLst/>
          </a:prstGeom>
          <a:noFill/>
          <a:ln w="9525">
            <a:noFill/>
            <a:miter lim="800000"/>
            <a:headEnd/>
            <a:tailEnd/>
          </a:ln>
        </p:spPr>
        <p:txBody>
          <a:bodyPr anchor="ctr"/>
          <a:lstStyle/>
          <a:p>
            <a:pPr algn="ctr" eaLnBrk="0" fontAlgn="base" hangingPunct="0">
              <a:spcBef>
                <a:spcPct val="0"/>
              </a:spcBef>
              <a:spcAft>
                <a:spcPct val="0"/>
              </a:spcAft>
            </a:pPr>
            <a:endParaRPr lang="en-US" sz="2700" b="1" dirty="0">
              <a:solidFill>
                <a:srgbClr val="151C77"/>
              </a:solidFill>
            </a:endParaRPr>
          </a:p>
        </p:txBody>
      </p:sp>
      <p:sp>
        <p:nvSpPr>
          <p:cNvPr id="8" name="TextBox 7"/>
          <p:cNvSpPr txBox="1"/>
          <p:nvPr/>
        </p:nvSpPr>
        <p:spPr>
          <a:xfrm>
            <a:off x="4639035" y="5938982"/>
            <a:ext cx="3778342" cy="400110"/>
          </a:xfrm>
          <a:prstGeom prst="rect">
            <a:avLst/>
          </a:prstGeom>
        </p:spPr>
        <p:txBody>
          <a:bodyPr wrap="none" rtlCol="0">
            <a:spAutoFit/>
          </a:bodyPr>
          <a:lstStyle/>
          <a:p>
            <a:pPr algn="ctr" eaLnBrk="0" fontAlgn="base" hangingPunct="0">
              <a:spcBef>
                <a:spcPct val="0"/>
              </a:spcBef>
              <a:spcAft>
                <a:spcPct val="0"/>
              </a:spcAft>
            </a:pPr>
            <a:r>
              <a:rPr lang="en-US" sz="2000" b="1" i="1" dirty="0">
                <a:solidFill>
                  <a:srgbClr val="002060"/>
                </a:solidFill>
                <a:ea typeface="+mj-ea"/>
                <a:cs typeface="+mj-cs"/>
              </a:rPr>
              <a:t>Mr. Jonathan Wilson AFNC3C</a:t>
            </a:r>
          </a:p>
        </p:txBody>
      </p:sp>
      <p:sp>
        <p:nvSpPr>
          <p:cNvPr id="6" name="TextBox 5"/>
          <p:cNvSpPr txBox="1"/>
          <p:nvPr/>
        </p:nvSpPr>
        <p:spPr>
          <a:xfrm>
            <a:off x="3668107" y="2743374"/>
            <a:ext cx="5015060" cy="1384995"/>
          </a:xfrm>
          <a:prstGeom prst="rect">
            <a:avLst/>
          </a:prstGeom>
          <a:noFill/>
        </p:spPr>
        <p:txBody>
          <a:bodyPr wrap="square" rtlCol="0">
            <a:spAutoFit/>
          </a:bodyPr>
          <a:lstStyle/>
          <a:p>
            <a:pPr algn="ctr" eaLnBrk="0" fontAlgn="base" hangingPunct="0">
              <a:spcBef>
                <a:spcPct val="0"/>
              </a:spcBef>
              <a:spcAft>
                <a:spcPct val="0"/>
              </a:spcAft>
            </a:pPr>
            <a:r>
              <a:rPr lang="en-US" sz="2800" b="1" i="1" dirty="0">
                <a:solidFill>
                  <a:srgbClr val="151C77"/>
                </a:solidFill>
                <a:ea typeface="+mj-ea"/>
                <a:cs typeface="+mj-cs"/>
              </a:rPr>
              <a:t>AF NC3 Weapons System </a:t>
            </a:r>
          </a:p>
          <a:p>
            <a:pPr algn="ctr" eaLnBrk="0" fontAlgn="base" hangingPunct="0">
              <a:spcBef>
                <a:spcPct val="0"/>
              </a:spcBef>
              <a:spcAft>
                <a:spcPct val="0"/>
              </a:spcAft>
            </a:pPr>
            <a:r>
              <a:rPr lang="en-US" sz="2800" b="1" i="1" dirty="0">
                <a:solidFill>
                  <a:srgbClr val="151C77"/>
                </a:solidFill>
                <a:ea typeface="+mj-ea"/>
                <a:cs typeface="+mj-cs"/>
              </a:rPr>
              <a:t>Mission Performance Brief</a:t>
            </a:r>
          </a:p>
          <a:p>
            <a:pPr algn="ctr" eaLnBrk="0" fontAlgn="base" hangingPunct="0">
              <a:spcBef>
                <a:spcPct val="0"/>
              </a:spcBef>
              <a:spcAft>
                <a:spcPct val="0"/>
              </a:spcAft>
            </a:pPr>
            <a:r>
              <a:rPr lang="en-US" sz="2800" b="1" i="1" dirty="0" smtClean="0">
                <a:solidFill>
                  <a:srgbClr val="151C77"/>
                </a:solidFill>
                <a:ea typeface="+mj-ea"/>
                <a:cs typeface="+mj-cs"/>
              </a:rPr>
              <a:t>December </a:t>
            </a:r>
            <a:r>
              <a:rPr lang="en-US" sz="2800" b="1" i="1" dirty="0">
                <a:solidFill>
                  <a:srgbClr val="151C77"/>
                </a:solidFill>
                <a:ea typeface="+mj-ea"/>
                <a:cs typeface="+mj-cs"/>
              </a:rPr>
              <a:t>2019</a:t>
            </a:r>
          </a:p>
        </p:txBody>
      </p:sp>
    </p:spTree>
    <p:extLst>
      <p:ext uri="{BB962C8B-B14F-4D97-AF65-F5344CB8AC3E}">
        <p14:creationId xmlns:p14="http://schemas.microsoft.com/office/powerpoint/2010/main" val="155584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53088" y="3075122"/>
            <a:ext cx="3041218" cy="715581"/>
          </a:xfrm>
          <a:prstGeom prst="rect">
            <a:avLst/>
          </a:prstGeom>
        </p:spPr>
        <p:txBody>
          <a:bodyPr wrap="none">
            <a:spAutoFit/>
          </a:bodyPr>
          <a:lstStyle/>
          <a:p>
            <a:pPr algn="ctr"/>
            <a:r>
              <a:rPr lang="en-US" sz="4050" b="1" i="1" kern="0" dirty="0" smtClean="0">
                <a:solidFill>
                  <a:srgbClr val="0C2D83"/>
                </a:solidFill>
              </a:rPr>
              <a:t>Questions?</a:t>
            </a:r>
            <a:endParaRPr lang="en-US" sz="4050" b="1" i="1" kern="0" dirty="0">
              <a:solidFill>
                <a:srgbClr val="0C2D83"/>
              </a:solidFill>
            </a:endParaRPr>
          </a:p>
        </p:txBody>
      </p:sp>
    </p:spTree>
    <p:extLst>
      <p:ext uri="{BB962C8B-B14F-4D97-AF65-F5344CB8AC3E}">
        <p14:creationId xmlns:p14="http://schemas.microsoft.com/office/powerpoint/2010/main" val="36004397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fld id="{4C271F6E-B663-47E9-A91A-64DF1B1A4211}" type="slidenum">
              <a:rPr lang="en-US" smtClean="0">
                <a:solidFill>
                  <a:srgbClr val="FFFFFF">
                    <a:lumMod val="65000"/>
                  </a:srgbClr>
                </a:solidFill>
              </a:rPr>
              <a:pPr/>
              <a:t>11</a:t>
            </a:fld>
            <a:endParaRPr lang="en-US">
              <a:solidFill>
                <a:srgbClr val="FFFFFF">
                  <a:lumMod val="65000"/>
                </a:srgbClr>
              </a:solidFill>
            </a:endParaRPr>
          </a:p>
        </p:txBody>
      </p:sp>
      <p:sp>
        <p:nvSpPr>
          <p:cNvPr id="5" name="Rectangle 4"/>
          <p:cNvSpPr/>
          <p:nvPr/>
        </p:nvSpPr>
        <p:spPr>
          <a:xfrm>
            <a:off x="1971533" y="109091"/>
            <a:ext cx="5215168" cy="1077218"/>
          </a:xfrm>
          <a:prstGeom prst="rect">
            <a:avLst/>
          </a:prstGeom>
        </p:spPr>
        <p:txBody>
          <a:bodyPr wrap="square">
            <a:spAutoFit/>
          </a:bodyPr>
          <a:lstStyle/>
          <a:p>
            <a:pPr algn="ctr"/>
            <a:r>
              <a:rPr lang="en-US" sz="3200" b="1" i="1" kern="0" dirty="0" smtClean="0">
                <a:solidFill>
                  <a:srgbClr val="0C2D83"/>
                </a:solidFill>
                <a:ea typeface="+mj-ea"/>
                <a:cs typeface="+mj-cs"/>
              </a:rPr>
              <a:t> Fixed Support CE </a:t>
            </a:r>
            <a:r>
              <a:rPr lang="en-US" sz="3200" b="1" i="1" kern="0" dirty="0">
                <a:solidFill>
                  <a:srgbClr val="0C2D83"/>
                </a:solidFill>
                <a:ea typeface="+mj-ea"/>
                <a:cs typeface="+mj-cs"/>
              </a:rPr>
              <a:t/>
            </a:r>
            <a:br>
              <a:rPr lang="en-US" sz="3200" b="1" i="1" kern="0" dirty="0">
                <a:solidFill>
                  <a:srgbClr val="0C2D83"/>
                </a:solidFill>
                <a:ea typeface="+mj-ea"/>
                <a:cs typeface="+mj-cs"/>
              </a:rPr>
            </a:br>
            <a:r>
              <a:rPr lang="en-US" sz="3200" b="1" i="1" kern="0" dirty="0">
                <a:solidFill>
                  <a:srgbClr val="0C2D83"/>
                </a:solidFill>
                <a:ea typeface="+mj-ea"/>
                <a:cs typeface="+mj-cs"/>
              </a:rPr>
              <a:t>SCORECARD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08412478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86.80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99.29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97.02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98.56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1.05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5.95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22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0.38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478</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556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449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724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887" y="2523388"/>
            <a:ext cx="1398886" cy="174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3" y="2523392"/>
            <a:ext cx="1478974" cy="1745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186453165"/>
              </p:ext>
            </p:extLst>
          </p:nvPr>
        </p:nvGraphicFramePr>
        <p:xfrm>
          <a:off x="914400" y="1432735"/>
          <a:ext cx="7310466" cy="1004222"/>
        </p:xfrm>
        <a:graphic>
          <a:graphicData uri="http://schemas.openxmlformats.org/drawingml/2006/table">
            <a:tbl>
              <a:tblPr/>
              <a:tblGrid>
                <a:gridCol w="7310466">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chemeClr val="tx1">
                              <a:lumMod val="50000"/>
                              <a:lumOff val="50000"/>
                            </a:schemeClr>
                          </a:solidFill>
                          <a:latin typeface="+mn-lt"/>
                          <a:ea typeface="+mj-ea"/>
                          <a:cs typeface="+mj-cs"/>
                        </a:rPr>
                        <a:t>Fixed Support CE (AN/FSC-150) CE </a:t>
                      </a:r>
                      <a:r>
                        <a:rPr lang="en-US" sz="2000" b="1" i="1" kern="0" dirty="0" smtClean="0">
                          <a:solidFill>
                            <a:schemeClr val="tx1">
                              <a:lumMod val="50000"/>
                              <a:lumOff val="50000"/>
                            </a:schemeClr>
                          </a:solidFill>
                          <a:latin typeface="+mn-lt"/>
                          <a:ea typeface="+mj-ea"/>
                          <a:cs typeface="+mj-cs"/>
                        </a:rPr>
                        <a:t>SCORECARD</a:t>
                      </a:r>
                      <a:r>
                        <a:rPr lang="en-US" sz="2000" b="1" i="1" kern="0" baseline="0" dirty="0" smtClean="0">
                          <a:solidFill>
                            <a:schemeClr val="tx1">
                              <a:lumMod val="50000"/>
                              <a:lumOff val="50000"/>
                            </a:schemeClr>
                          </a:solidFill>
                          <a:latin typeface="+mn-lt"/>
                          <a:ea typeface="+mj-ea"/>
                          <a:cs typeface="+mj-cs"/>
                        </a:rPr>
                        <a:t> </a:t>
                      </a:r>
                      <a:r>
                        <a:rPr lang="en-US" sz="2000" b="1" i="1" kern="0" dirty="0" smtClean="0">
                          <a:solidFill>
                            <a:schemeClr val="tx1">
                              <a:lumMod val="50000"/>
                              <a:lumOff val="50000"/>
                            </a:schemeClr>
                          </a:solidFill>
                          <a:latin typeface="+mn-lt"/>
                          <a:ea typeface="+mj-ea"/>
                          <a:cs typeface="+mj-cs"/>
                        </a:rPr>
                        <a:t>FY-19</a:t>
                      </a:r>
                      <a:r>
                        <a:rPr lang="en-US" sz="2000" b="1" i="1" kern="0" dirty="0">
                          <a:solidFill>
                            <a:schemeClr val="tx1">
                              <a:lumMod val="50000"/>
                              <a:lumOff val="50000"/>
                            </a:schemeClr>
                          </a:solidFill>
                          <a:latin typeface="+mn-lt"/>
                          <a:ea typeface="+mj-ea"/>
                          <a:cs typeface="+mj-cs"/>
                        </a:rPr>
                        <a:t/>
                      </a:r>
                      <a:br>
                        <a:rPr lang="en-US" sz="2000" b="1" i="1" kern="0" dirty="0">
                          <a:solidFill>
                            <a:schemeClr val="tx1">
                              <a:lumMod val="50000"/>
                              <a:lumOff val="50000"/>
                            </a:schemeClr>
                          </a:solidFill>
                          <a:latin typeface="+mn-lt"/>
                          <a:ea typeface="+mj-ea"/>
                          <a:cs typeface="+mj-cs"/>
                        </a:rPr>
                      </a:br>
                      <a:endParaRPr lang="en-US" sz="2000" b="1" i="1" kern="0" dirty="0">
                        <a:solidFill>
                          <a:schemeClr val="tx1">
                            <a:lumMod val="50000"/>
                            <a:lumOff val="50000"/>
                          </a:schemeClr>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5280728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2228650"/>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81617424"/>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6902929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98.56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2.76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0.13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576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sp>
        <p:nvSpPr>
          <p:cNvPr id="2" name="TextBox 1"/>
          <p:cNvSpPr txBox="1"/>
          <p:nvPr/>
        </p:nvSpPr>
        <p:spPr>
          <a:xfrm>
            <a:off x="3666390" y="2526410"/>
            <a:ext cx="4554416" cy="523220"/>
          </a:xfrm>
          <a:prstGeom prst="rect">
            <a:avLst/>
          </a:prstGeom>
          <a:noFill/>
        </p:spPr>
        <p:txBody>
          <a:bodyPr wrap="square" rtlCol="0">
            <a:spAutoFit/>
          </a:bodyPr>
          <a:lstStyle/>
          <a:p>
            <a:r>
              <a:rPr lang="en-US" sz="1400" b="1" i="1" kern="0" dirty="0" smtClean="0">
                <a:solidFill>
                  <a:schemeClr val="tx1">
                    <a:lumMod val="50000"/>
                    <a:lumOff val="50000"/>
                  </a:schemeClr>
                </a:solidFill>
              </a:rPr>
              <a:t>- GRC-221 AACE (UHF LOS)</a:t>
            </a:r>
          </a:p>
          <a:p>
            <a:r>
              <a:rPr lang="en-US" sz="1400" b="1" i="1" kern="0" dirty="0" smtClean="0">
                <a:solidFill>
                  <a:schemeClr val="tx1">
                    <a:lumMod val="50000"/>
                    <a:lumOff val="50000"/>
                  </a:schemeClr>
                </a:solidFill>
              </a:rPr>
              <a:t>- FSC-125 SCAMP (EHF/SHF LDR SACTOM)</a:t>
            </a:r>
            <a:endParaRPr lang="en-US" sz="1400" dirty="0"/>
          </a:p>
        </p:txBody>
      </p:sp>
      <p:sp>
        <p:nvSpPr>
          <p:cNvPr id="15" name="Action Button: Back or Previous 14">
            <a:hlinkClick r:id="rId5" action="ppaction://hlinksldjump"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236394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12</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2400" dirty="0" smtClean="0"/>
              <a:t>AIRBORNE </a:t>
            </a:r>
            <a:br>
              <a:rPr lang="en-US" sz="2400" dirty="0" smtClean="0"/>
            </a:br>
            <a:r>
              <a:rPr lang="en-US" sz="2400" dirty="0" smtClean="0"/>
              <a:t>KC-135 MEAN TIME BETWEEN FAILURES</a:t>
            </a:r>
            <a:endParaRPr lang="en-US" sz="2400" dirty="0"/>
          </a:p>
        </p:txBody>
      </p:sp>
      <p:sp>
        <p:nvSpPr>
          <p:cNvPr id="10" name="TextBox 10"/>
          <p:cNvSpPr txBox="1">
            <a:spLocks noChangeArrowheads="1"/>
          </p:cNvSpPr>
          <p:nvPr/>
        </p:nvSpPr>
        <p:spPr bwMode="auto">
          <a:xfrm>
            <a:off x="398709" y="1979791"/>
            <a:ext cx="8348537" cy="2628925"/>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a:solidFill>
                  <a:srgbClr val="000000"/>
                </a:solidFill>
                <a:cs typeface="Arial" pitchFamily="34" charset="0"/>
              </a:rPr>
              <a:t>In </a:t>
            </a:r>
            <a:r>
              <a:rPr lang="en-US" sz="1600" dirty="0" smtClean="0">
                <a:solidFill>
                  <a:srgbClr val="000000"/>
                </a:solidFill>
                <a:cs typeface="Arial" pitchFamily="34" charset="0"/>
              </a:rPr>
              <a:t>FY-20, </a:t>
            </a:r>
            <a:r>
              <a:rPr lang="en-US" sz="1600" dirty="0">
                <a:solidFill>
                  <a:srgbClr val="000000"/>
                </a:solidFill>
                <a:cs typeface="Arial" pitchFamily="34" charset="0"/>
              </a:rPr>
              <a:t>there was an average of </a:t>
            </a:r>
            <a:r>
              <a:rPr lang="en-US" sz="1600" dirty="0" smtClean="0">
                <a:solidFill>
                  <a:srgbClr val="000000"/>
                </a:solidFill>
                <a:cs typeface="Arial" pitchFamily="34" charset="0"/>
              </a:rPr>
              <a:t>155 </a:t>
            </a:r>
            <a:r>
              <a:rPr lang="en-US" sz="1600" dirty="0">
                <a:solidFill>
                  <a:srgbClr val="000000"/>
                </a:solidFill>
                <a:cs typeface="Arial" pitchFamily="34" charset="0"/>
              </a:rPr>
              <a:t>events logged per month, against </a:t>
            </a:r>
            <a:r>
              <a:rPr lang="en-US" sz="1600" dirty="0" smtClean="0">
                <a:solidFill>
                  <a:srgbClr val="000000"/>
                </a:solidFill>
                <a:cs typeface="Arial" pitchFamily="34" charset="0"/>
              </a:rPr>
              <a:t>an average of 1 hour between failures, out </a:t>
            </a:r>
            <a:r>
              <a:rPr lang="en-US" sz="1600" dirty="0">
                <a:solidFill>
                  <a:srgbClr val="000000"/>
                </a:solidFill>
                <a:cs typeface="Arial" pitchFamily="34" charset="0"/>
              </a:rPr>
              <a:t>of </a:t>
            </a:r>
            <a:r>
              <a:rPr lang="en-US" sz="1600" dirty="0" smtClean="0">
                <a:solidFill>
                  <a:srgbClr val="000000"/>
                </a:solidFill>
                <a:cs typeface="Arial" pitchFamily="34" charset="0"/>
              </a:rPr>
              <a:t>736 average total monthly hours. Based on the high downtime hours average, the Mean Time Between Failure rate was down significantly beyond the standard down time of 7.5 hours between failures.</a:t>
            </a:r>
          </a:p>
          <a:p>
            <a:pPr eaLnBrk="0" fontAlgn="base" hangingPunct="0">
              <a:spcBef>
                <a:spcPts val="450"/>
              </a:spcBef>
              <a:spcAft>
                <a:spcPct val="0"/>
              </a:spcAft>
            </a:pPr>
            <a:r>
              <a:rPr lang="en-US" sz="1600" dirty="0" smtClean="0">
                <a:solidFill>
                  <a:srgbClr val="000000"/>
                </a:solidFill>
                <a:cs typeface="Arial" pitchFamily="34" charset="0"/>
              </a:rPr>
              <a:t>Drivers were: There were no significant drivers. </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cs typeface="Arial" pitchFamily="34" charset="0"/>
              </a:rPr>
              <a:t>N/A</a:t>
            </a: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Way Ahead:</a:t>
            </a:r>
            <a:r>
              <a:rPr lang="en-US" sz="1600" dirty="0">
                <a:cs typeface="Arial" pitchFamily="34" charset="0"/>
              </a:rPr>
              <a:t> No significant information to correct any drivers that indicates in the red. </a:t>
            </a:r>
            <a:endParaRPr lang="en-US" sz="1600" dirty="0" smtClean="0">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 action="ppaction://noaction"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921389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13</a:t>
            </a:fld>
            <a:endParaRPr lang="en-US" sz="1200" dirty="0">
              <a:solidFill>
                <a:srgbClr val="FFFFFF">
                  <a:lumMod val="65000"/>
                </a:srgbClr>
              </a:solidFill>
            </a:endParaRPr>
          </a:p>
        </p:txBody>
      </p:sp>
      <p:sp>
        <p:nvSpPr>
          <p:cNvPr id="9223" name="Title 15"/>
          <p:cNvSpPr>
            <a:spLocks noGrp="1"/>
          </p:cNvSpPr>
          <p:nvPr>
            <p:ph type="title" idx="4294967295"/>
          </p:nvPr>
        </p:nvSpPr>
        <p:spPr>
          <a:xfrm>
            <a:off x="862564" y="114172"/>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2800" dirty="0" smtClean="0"/>
              <a:t>AIRBORNE </a:t>
            </a:r>
            <a:br>
              <a:rPr lang="en-US" sz="2800" dirty="0" smtClean="0"/>
            </a:br>
            <a:r>
              <a:rPr lang="en-US" sz="2800" dirty="0" smtClean="0"/>
              <a:t>F-15E MEAN TIME BETWEEN FAILURE</a:t>
            </a:r>
            <a:endParaRPr lang="en-US" sz="2800" dirty="0"/>
          </a:p>
        </p:txBody>
      </p:sp>
      <p:sp>
        <p:nvSpPr>
          <p:cNvPr id="10" name="TextBox 10"/>
          <p:cNvSpPr txBox="1">
            <a:spLocks noChangeArrowheads="1"/>
          </p:cNvSpPr>
          <p:nvPr/>
        </p:nvSpPr>
        <p:spPr bwMode="auto">
          <a:xfrm>
            <a:off x="409700" y="1977153"/>
            <a:ext cx="8348537" cy="2628925"/>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a:solidFill>
                  <a:srgbClr val="000000"/>
                </a:solidFill>
                <a:cs typeface="Arial" pitchFamily="34" charset="0"/>
              </a:rPr>
              <a:t>In </a:t>
            </a:r>
            <a:r>
              <a:rPr lang="en-US" sz="1600" dirty="0" smtClean="0">
                <a:solidFill>
                  <a:srgbClr val="000000"/>
                </a:solidFill>
                <a:cs typeface="Arial" pitchFamily="34" charset="0"/>
              </a:rPr>
              <a:t>FY-20, </a:t>
            </a:r>
            <a:r>
              <a:rPr lang="en-US" sz="1600" dirty="0">
                <a:solidFill>
                  <a:srgbClr val="000000"/>
                </a:solidFill>
                <a:cs typeface="Arial" pitchFamily="34" charset="0"/>
              </a:rPr>
              <a:t>there was an average of </a:t>
            </a:r>
            <a:r>
              <a:rPr lang="en-US" sz="1600" dirty="0" smtClean="0">
                <a:solidFill>
                  <a:srgbClr val="000000"/>
                </a:solidFill>
                <a:cs typeface="Arial" pitchFamily="34" charset="0"/>
              </a:rPr>
              <a:t>28 </a:t>
            </a:r>
            <a:r>
              <a:rPr lang="en-US" sz="1600" dirty="0">
                <a:solidFill>
                  <a:srgbClr val="000000"/>
                </a:solidFill>
                <a:cs typeface="Arial" pitchFamily="34" charset="0"/>
              </a:rPr>
              <a:t>events logged per month, against </a:t>
            </a:r>
            <a:r>
              <a:rPr lang="en-US" sz="1600" dirty="0" smtClean="0">
                <a:solidFill>
                  <a:srgbClr val="000000"/>
                </a:solidFill>
                <a:cs typeface="Arial" pitchFamily="34" charset="0"/>
              </a:rPr>
              <a:t>an average of 74 hours between failures, out </a:t>
            </a:r>
            <a:r>
              <a:rPr lang="en-US" sz="1600" dirty="0">
                <a:solidFill>
                  <a:srgbClr val="000000"/>
                </a:solidFill>
                <a:cs typeface="Arial" pitchFamily="34" charset="0"/>
              </a:rPr>
              <a:t>of </a:t>
            </a:r>
            <a:r>
              <a:rPr lang="en-US" sz="1600" dirty="0" smtClean="0">
                <a:solidFill>
                  <a:srgbClr val="000000"/>
                </a:solidFill>
                <a:cs typeface="Arial" pitchFamily="34" charset="0"/>
              </a:rPr>
              <a:t>736 average total monthly hours. Based on the high downtime hours average, the Mean Time Between Failure rate was up significantly under the standard down time of 102 hours between failures.</a:t>
            </a:r>
          </a:p>
          <a:p>
            <a:pPr eaLnBrk="0" fontAlgn="base" hangingPunct="0">
              <a:spcBef>
                <a:spcPts val="450"/>
              </a:spcBef>
              <a:spcAft>
                <a:spcPct val="0"/>
              </a:spcAft>
            </a:pPr>
            <a:r>
              <a:rPr lang="en-US" sz="1600" dirty="0" smtClean="0">
                <a:solidFill>
                  <a:srgbClr val="000000"/>
                </a:solidFill>
                <a:cs typeface="Arial" pitchFamily="34" charset="0"/>
              </a:rPr>
              <a:t>Drivers were: There were no significant drivers.</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cs typeface="Arial" pitchFamily="34" charset="0"/>
              </a:rPr>
              <a:t>N/A</a:t>
            </a:r>
            <a:endParaRPr lang="en-US" sz="1600" dirty="0">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smtClean="0">
                <a:cs typeface="Arial" pitchFamily="34" charset="0"/>
              </a:rPr>
              <a:t>No significant information to correct any drivers that indicates in the red. </a:t>
            </a:r>
            <a:endParaRPr lang="en-US" sz="1600" dirty="0" smtClean="0">
              <a:solidFill>
                <a:schemeClr val="accent1">
                  <a:lumMod val="75000"/>
                </a:schemeClr>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 action="ppaction://noaction"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576829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14</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TIME BETWEEN FAILURES</a:t>
            </a:r>
            <a:endParaRPr lang="en-US" sz="3200" dirty="0"/>
          </a:p>
        </p:txBody>
      </p:sp>
      <p:sp>
        <p:nvSpPr>
          <p:cNvPr id="10" name="TextBox 10"/>
          <p:cNvSpPr txBox="1">
            <a:spLocks noChangeArrowheads="1"/>
          </p:cNvSpPr>
          <p:nvPr/>
        </p:nvSpPr>
        <p:spPr bwMode="auto">
          <a:xfrm>
            <a:off x="377017" y="2138351"/>
            <a:ext cx="8348537" cy="4234493"/>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500" b="1" dirty="0" smtClean="0">
                <a:solidFill>
                  <a:srgbClr val="000000"/>
                </a:solidFill>
                <a:cs typeface="Arial" pitchFamily="34" charset="0"/>
              </a:rPr>
              <a:t>Issue: </a:t>
            </a:r>
            <a:r>
              <a:rPr lang="en-US" sz="1500" dirty="0">
                <a:solidFill>
                  <a:srgbClr val="000000"/>
                </a:solidFill>
                <a:cs typeface="Arial" pitchFamily="34" charset="0"/>
              </a:rPr>
              <a:t>In December, there were 21 events logged, totaling 7949 hours of total (maintenance, supply, and deferred) downtime. With the average amount of events in FY19 being 14, the rise in events drove the Mean Time Between Failure rate up significantly</a:t>
            </a:r>
            <a:r>
              <a:rPr lang="en-US" sz="1500" dirty="0" smtClean="0">
                <a:solidFill>
                  <a:srgbClr val="000000"/>
                </a:solidFill>
                <a:cs typeface="Arial" pitchFamily="34" charset="0"/>
              </a:rPr>
              <a:t>.</a:t>
            </a:r>
            <a:endParaRPr lang="en-US" sz="1500" dirty="0">
              <a:solidFill>
                <a:srgbClr val="000000"/>
              </a:solidFill>
              <a:cs typeface="Arial" pitchFamily="34" charset="0"/>
            </a:endParaRPr>
          </a:p>
          <a:p>
            <a:pPr eaLnBrk="0" fontAlgn="base" hangingPunct="0">
              <a:spcBef>
                <a:spcPts val="450"/>
              </a:spcBef>
              <a:spcAft>
                <a:spcPct val="0"/>
              </a:spcAft>
            </a:pPr>
            <a:r>
              <a:rPr lang="en-US" sz="1500" dirty="0" smtClean="0">
                <a:solidFill>
                  <a:srgbClr val="000000"/>
                </a:solidFill>
                <a:cs typeface="Arial" pitchFamily="34" charset="0"/>
              </a:rPr>
              <a:t>Frequent outage areas were:</a:t>
            </a:r>
          </a:p>
          <a:p>
            <a:pPr eaLnBrk="0" fontAlgn="base" hangingPunct="0">
              <a:spcBef>
                <a:spcPts val="450"/>
              </a:spcBef>
              <a:spcAft>
                <a:spcPct val="0"/>
              </a:spcAft>
            </a:pPr>
            <a:r>
              <a:rPr lang="en-US" sz="1500" dirty="0" smtClean="0">
                <a:cs typeface="Arial" pitchFamily="34" charset="0"/>
              </a:rPr>
              <a:t>8 </a:t>
            </a:r>
            <a:r>
              <a:rPr lang="en-US" sz="1500" dirty="0">
                <a:cs typeface="Arial" pitchFamily="34" charset="0"/>
              </a:rPr>
              <a:t>EHF outages (4 at F.E. Warren)</a:t>
            </a:r>
          </a:p>
          <a:p>
            <a:pPr eaLnBrk="0" fontAlgn="base" hangingPunct="0">
              <a:spcBef>
                <a:spcPts val="450"/>
              </a:spcBef>
              <a:spcAft>
                <a:spcPct val="0"/>
              </a:spcAft>
            </a:pPr>
            <a:r>
              <a:rPr lang="en-US" sz="1500" dirty="0">
                <a:cs typeface="Arial" pitchFamily="34" charset="0"/>
              </a:rPr>
              <a:t>6 VLF outages (4 at F. E. Warren)</a:t>
            </a:r>
          </a:p>
          <a:p>
            <a:pPr eaLnBrk="0" fontAlgn="base" hangingPunct="0">
              <a:spcBef>
                <a:spcPts val="450"/>
              </a:spcBef>
              <a:spcAft>
                <a:spcPct val="0"/>
              </a:spcAft>
            </a:pPr>
            <a:r>
              <a:rPr lang="en-US" sz="1500" b="1" dirty="0" smtClean="0">
                <a:solidFill>
                  <a:srgbClr val="000000"/>
                </a:solidFill>
                <a:cs typeface="Arial" pitchFamily="34" charset="0"/>
              </a:rPr>
              <a:t>Impact: </a:t>
            </a:r>
            <a:r>
              <a:rPr lang="en-US" sz="1500" dirty="0" smtClean="0">
                <a:solidFill>
                  <a:srgbClr val="000000"/>
                </a:solidFill>
                <a:cs typeface="Arial" pitchFamily="34" charset="0"/>
              </a:rPr>
              <a:t>TX/RX capability</a:t>
            </a:r>
          </a:p>
          <a:p>
            <a:pPr eaLnBrk="0" fontAlgn="base" hangingPunct="0">
              <a:spcBef>
                <a:spcPts val="450"/>
              </a:spcBef>
              <a:spcAft>
                <a:spcPct val="0"/>
              </a:spcAft>
            </a:pPr>
            <a:r>
              <a:rPr lang="en-US" sz="1500" b="1" dirty="0" smtClean="0">
                <a:solidFill>
                  <a:srgbClr val="000000"/>
                </a:solidFill>
                <a:cs typeface="Arial" pitchFamily="34" charset="0"/>
              </a:rPr>
              <a:t>Way Ahead: </a:t>
            </a:r>
            <a:r>
              <a:rPr lang="en-US" sz="1500" dirty="0">
                <a:cs typeface="Arial" pitchFamily="34" charset="0"/>
              </a:rPr>
              <a:t>The APA issue is a result of MMP Upgrade at 90 MW. Early in the deployment, baseline testing created concurrent multiple outages that normally would have surfaced over an extended period of time. This month’s outcome was anticipated as the repair system struggled to adjust to the additional load. Modifications in the baseline </a:t>
            </a:r>
            <a:r>
              <a:rPr lang="en-US" sz="1500" dirty="0" smtClean="0">
                <a:cs typeface="Arial" pitchFamily="34" charset="0"/>
              </a:rPr>
              <a:t>testing </a:t>
            </a:r>
            <a:r>
              <a:rPr lang="en-US" sz="1500" dirty="0">
                <a:cs typeface="Arial" pitchFamily="34" charset="0"/>
              </a:rPr>
              <a:t>has since stemmed the flow of defective antennas, and is expected to reduce downs and break </a:t>
            </a:r>
            <a:r>
              <a:rPr lang="en-US" sz="1500" dirty="0" smtClean="0">
                <a:cs typeface="Arial" pitchFamily="34" charset="0"/>
              </a:rPr>
              <a:t>rates. Expectation </a:t>
            </a:r>
            <a:r>
              <a:rPr lang="en-US" sz="1500" dirty="0">
                <a:cs typeface="Arial" pitchFamily="34" charset="0"/>
              </a:rPr>
              <a:t>is </a:t>
            </a:r>
            <a:r>
              <a:rPr lang="en-US" sz="1500" dirty="0" smtClean="0">
                <a:cs typeface="Arial" pitchFamily="34" charset="0"/>
              </a:rPr>
              <a:t>a return </a:t>
            </a:r>
            <a:r>
              <a:rPr lang="en-US" sz="1500" dirty="0">
                <a:cs typeface="Arial" pitchFamily="34" charset="0"/>
              </a:rPr>
              <a:t>to normal levels during 2</a:t>
            </a:r>
            <a:r>
              <a:rPr lang="en-US" sz="1500" baseline="30000" dirty="0">
                <a:cs typeface="Arial" pitchFamily="34" charset="0"/>
              </a:rPr>
              <a:t>nd</a:t>
            </a:r>
            <a:r>
              <a:rPr lang="en-US" sz="1500" dirty="0">
                <a:cs typeface="Arial" pitchFamily="34" charset="0"/>
              </a:rPr>
              <a:t> quarter FY20. Three of the four VLF issues at FE Warren were related to improper key loads, resolved…Not a sustainment trend, however, being monitored.</a:t>
            </a:r>
          </a:p>
          <a:p>
            <a:pPr eaLnBrk="0" fontAlgn="base" hangingPunct="0">
              <a:spcBef>
                <a:spcPts val="450"/>
              </a:spcBef>
              <a:spcAft>
                <a:spcPct val="0"/>
              </a:spcAft>
            </a:pPr>
            <a:r>
              <a:rPr lang="en-US" sz="1500" b="1" dirty="0" smtClean="0">
                <a:solidFill>
                  <a:srgbClr val="000000"/>
                </a:solidFill>
                <a:cs typeface="Arial" pitchFamily="34" charset="0"/>
              </a:rPr>
              <a:t> Contract </a:t>
            </a:r>
            <a:r>
              <a:rPr lang="en-US" sz="1500" b="1" dirty="0">
                <a:solidFill>
                  <a:srgbClr val="000000"/>
                </a:solidFill>
                <a:cs typeface="Arial" pitchFamily="34" charset="0"/>
              </a:rPr>
              <a:t>Logistics Support: </a:t>
            </a:r>
            <a:r>
              <a:rPr lang="en-US" sz="1500" dirty="0" smtClean="0">
                <a:solidFill>
                  <a:srgbClr val="000000"/>
                </a:solidFill>
                <a:cs typeface="Arial" pitchFamily="34" charset="0"/>
              </a:rPr>
              <a:t>N/A</a:t>
            </a:r>
            <a:endParaRPr lang="en-US" sz="15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Start </a:t>
            </a:r>
            <a:r>
              <a:rPr lang="en-US" sz="1500" b="1" dirty="0">
                <a:solidFill>
                  <a:srgbClr val="000000"/>
                </a:solidFill>
                <a:cs typeface="Arial" pitchFamily="34" charset="0"/>
              </a:rPr>
              <a:t>Date / Get Well Date:  </a:t>
            </a:r>
            <a:r>
              <a:rPr lang="en-US" sz="1500" dirty="0" smtClean="0">
                <a:solidFill>
                  <a:srgbClr val="000000"/>
                </a:solidFill>
                <a:cs typeface="Arial" pitchFamily="34" charset="0"/>
              </a:rPr>
              <a:t>N/A</a:t>
            </a:r>
            <a:endParaRPr lang="en-US" sz="15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4109310501"/>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52363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15</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409700" y="2069092"/>
            <a:ext cx="8348537" cy="4095993"/>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500" b="1" dirty="0" smtClean="0">
                <a:solidFill>
                  <a:srgbClr val="000000"/>
                </a:solidFill>
                <a:cs typeface="Arial" pitchFamily="34" charset="0"/>
              </a:rPr>
              <a:t>Issue: </a:t>
            </a:r>
            <a:r>
              <a:rPr lang="en-US" sz="1400" dirty="0">
                <a:solidFill>
                  <a:srgbClr val="000000"/>
                </a:solidFill>
                <a:cs typeface="Arial" pitchFamily="34" charset="0"/>
              </a:rPr>
              <a:t>In December, there were 21 events logged, totaling 7949 hours of total (maintenance, supply, and deferred) downtime. Even with event amount being higher than the monthly average, the high downtime hours drove the Mean Down Time rate up significantly</a:t>
            </a:r>
            <a:r>
              <a:rPr lang="en-US" sz="1400" dirty="0" smtClean="0">
                <a:solidFill>
                  <a:srgbClr val="000000"/>
                </a:solidFill>
                <a:cs typeface="Arial" pitchFamily="34" charset="0"/>
              </a:rPr>
              <a:t>.</a:t>
            </a:r>
          </a:p>
          <a:p>
            <a:pPr eaLnBrk="0" fontAlgn="base" hangingPunct="0">
              <a:spcBef>
                <a:spcPts val="450"/>
              </a:spcBef>
              <a:spcAft>
                <a:spcPct val="0"/>
              </a:spcAft>
            </a:pPr>
            <a:r>
              <a:rPr lang="en-US" sz="1400" dirty="0" smtClean="0">
                <a:solidFill>
                  <a:srgbClr val="000000"/>
                </a:solidFill>
                <a:cs typeface="Arial" pitchFamily="34" charset="0"/>
              </a:rPr>
              <a:t>Critical drivers were:</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 </a:t>
            </a:r>
            <a:r>
              <a:rPr lang="en-US" sz="1400" dirty="0">
                <a:solidFill>
                  <a:srgbClr val="000000"/>
                </a:solidFill>
                <a:cs typeface="Arial" pitchFamily="34" charset="0"/>
              </a:rPr>
              <a:t>5</a:t>
            </a:r>
            <a:r>
              <a:rPr lang="en-US" sz="1400" dirty="0" smtClean="0">
                <a:solidFill>
                  <a:srgbClr val="000000"/>
                </a:solidFill>
                <a:cs typeface="Arial" pitchFamily="34" charset="0"/>
              </a:rPr>
              <a:t> Antenna Pedestal Assembly (APA) outages (3720 hrs.)</a:t>
            </a:r>
          </a:p>
          <a:p>
            <a:pPr eaLnBrk="0" fontAlgn="base" hangingPunct="0">
              <a:spcBef>
                <a:spcPts val="450"/>
              </a:spcBef>
              <a:spcAft>
                <a:spcPct val="0"/>
              </a:spcAft>
            </a:pPr>
            <a:r>
              <a:rPr lang="en-US" sz="1400" dirty="0" smtClean="0">
                <a:solidFill>
                  <a:srgbClr val="000000"/>
                </a:solidFill>
                <a:cs typeface="Arial" pitchFamily="34" charset="0"/>
              </a:rPr>
              <a:t>6 FRC-175 outages (2514 hrs.)</a:t>
            </a:r>
          </a:p>
          <a:p>
            <a:pPr eaLnBrk="0" fontAlgn="base" hangingPunct="0">
              <a:spcBef>
                <a:spcPts val="450"/>
              </a:spcBef>
              <a:spcAft>
                <a:spcPct val="0"/>
              </a:spcAft>
            </a:pPr>
            <a:r>
              <a:rPr lang="en-US" sz="1500" b="1" dirty="0" smtClean="0">
                <a:solidFill>
                  <a:srgbClr val="000000"/>
                </a:solidFill>
                <a:cs typeface="Arial" pitchFamily="34" charset="0"/>
              </a:rPr>
              <a:t>Impact:</a:t>
            </a:r>
            <a:r>
              <a:rPr lang="en-US" sz="1600" b="1" dirty="0" smtClean="0">
                <a:solidFill>
                  <a:srgbClr val="000000"/>
                </a:solidFill>
                <a:cs typeface="Arial" pitchFamily="34" charset="0"/>
              </a:rPr>
              <a:t> </a:t>
            </a:r>
            <a:r>
              <a:rPr lang="en-US" sz="1400" dirty="0" smtClean="0">
                <a:solidFill>
                  <a:srgbClr val="000000"/>
                </a:solidFill>
                <a:cs typeface="Arial" pitchFamily="34" charset="0"/>
              </a:rPr>
              <a:t>TX/RX capability</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a:solidFill>
                  <a:srgbClr val="000000"/>
                </a:solidFill>
                <a:cs typeface="Arial" pitchFamily="34" charset="0"/>
              </a:rPr>
              <a:t>Way </a:t>
            </a:r>
            <a:r>
              <a:rPr lang="en-US" sz="1500" b="1" dirty="0" smtClean="0">
                <a:solidFill>
                  <a:srgbClr val="000000"/>
                </a:solidFill>
                <a:cs typeface="Arial" pitchFamily="34" charset="0"/>
              </a:rPr>
              <a:t>Ahead: </a:t>
            </a:r>
            <a:r>
              <a:rPr lang="en-US" sz="1400" dirty="0">
                <a:cs typeface="Arial" pitchFamily="34" charset="0"/>
              </a:rPr>
              <a:t>The APA issue is a result of MMP Upgrade at 90 MW. Early in the deployment, baseline testing created concurrent multiple outages that normally would have surfaced over an extended period of time. This </a:t>
            </a:r>
            <a:r>
              <a:rPr lang="en-US" sz="1400" dirty="0" smtClean="0">
                <a:cs typeface="Arial" pitchFamily="34" charset="0"/>
              </a:rPr>
              <a:t>month’s </a:t>
            </a:r>
            <a:r>
              <a:rPr lang="en-US" sz="1400" dirty="0">
                <a:cs typeface="Arial" pitchFamily="34" charset="0"/>
              </a:rPr>
              <a:t>outcome was anticipated as the repair system struggled to adjust to the additional load. Modifications in the baseline </a:t>
            </a:r>
            <a:r>
              <a:rPr lang="en-US" sz="1400" dirty="0" smtClean="0">
                <a:cs typeface="Arial" pitchFamily="34" charset="0"/>
              </a:rPr>
              <a:t>testing </a:t>
            </a:r>
            <a:r>
              <a:rPr lang="en-US" sz="1400" dirty="0">
                <a:cs typeface="Arial" pitchFamily="34" charset="0"/>
              </a:rPr>
              <a:t>has since stemmed the flow of defective antennas, and is expected to </a:t>
            </a:r>
            <a:r>
              <a:rPr lang="en-US" sz="1400" dirty="0" smtClean="0">
                <a:cs typeface="Arial" pitchFamily="34" charset="0"/>
              </a:rPr>
              <a:t>return to normal levels during 2</a:t>
            </a:r>
            <a:r>
              <a:rPr lang="en-US" sz="1400" baseline="30000" dirty="0" smtClean="0">
                <a:cs typeface="Arial" pitchFamily="34" charset="0"/>
              </a:rPr>
              <a:t>nd</a:t>
            </a:r>
            <a:r>
              <a:rPr lang="en-US" sz="1400" dirty="0" smtClean="0">
                <a:cs typeface="Arial" pitchFamily="34" charset="0"/>
              </a:rPr>
              <a:t> quarter FY20. The FRC-175 issue at 90MW is related to the unit’s inability to obtain working replacement UHF MILSTAR Dual Modems. No EDD as of this moment.</a:t>
            </a:r>
            <a:endParaRPr lang="en-US" sz="1500" dirty="0">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Contract </a:t>
            </a:r>
            <a:r>
              <a:rPr lang="en-US" sz="1500" b="1" dirty="0">
                <a:solidFill>
                  <a:srgbClr val="000000"/>
                </a:solidFill>
                <a:cs typeface="Arial" pitchFamily="34" charset="0"/>
              </a:rPr>
              <a:t>Logistics Support: </a:t>
            </a:r>
            <a:r>
              <a:rPr lang="en-US" sz="1400" dirty="0" smtClean="0">
                <a:solidFill>
                  <a:srgbClr val="000000"/>
                </a:solidFill>
                <a:cs typeface="Arial" pitchFamily="34" charset="0"/>
              </a:rPr>
              <a:t>N/A</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Start </a:t>
            </a:r>
            <a:r>
              <a:rPr lang="en-US" sz="1500" b="1" dirty="0">
                <a:solidFill>
                  <a:srgbClr val="000000"/>
                </a:solidFill>
                <a:cs typeface="Arial" pitchFamily="34" charset="0"/>
              </a:rPr>
              <a:t>Date / Get Well Date:  </a:t>
            </a:r>
            <a:r>
              <a:rPr lang="en-US" sz="1400" dirty="0" smtClean="0">
                <a:solidFill>
                  <a:srgbClr val="000000"/>
                </a:solidFill>
                <a:cs typeface="Arial" pitchFamily="34" charset="0"/>
              </a:rPr>
              <a:t>N/A</a:t>
            </a:r>
            <a:endParaRPr lang="en-US" sz="14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887785001"/>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45943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16</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Fixed Support CE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77017" y="2138351"/>
            <a:ext cx="8348537" cy="4234493"/>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November four maintenance events occurred totaling 41.5 hours of maintenance and 15 hours supply downtime. Due to the higher number of events than normal, we fell short of our Mean Time Between Failure standard of 478 hours by 29 hours achieving 449 hours.  This was not significant enough to change the Quarter to Date or Year to Date. </a:t>
            </a:r>
          </a:p>
          <a:p>
            <a:pPr eaLnBrk="0" fontAlgn="base" hangingPunct="0">
              <a:spcBef>
                <a:spcPts val="450"/>
              </a:spcBef>
              <a:spcAft>
                <a:spcPct val="0"/>
              </a:spcAft>
            </a:pPr>
            <a:r>
              <a:rPr lang="en-US" sz="1600" dirty="0" smtClean="0">
                <a:solidFill>
                  <a:srgbClr val="000000"/>
                </a:solidFill>
                <a:cs typeface="Arial" pitchFamily="34" charset="0"/>
              </a:rPr>
              <a:t>Critical driver:</a:t>
            </a:r>
          </a:p>
          <a:p>
            <a:pPr eaLnBrk="0" fontAlgn="base" hangingPunct="0">
              <a:spcBef>
                <a:spcPts val="450"/>
              </a:spcBef>
              <a:spcAft>
                <a:spcPct val="0"/>
              </a:spcAft>
            </a:pPr>
            <a:r>
              <a:rPr lang="en-US" sz="1600" dirty="0" smtClean="0">
                <a:solidFill>
                  <a:srgbClr val="000000"/>
                </a:solidFill>
                <a:cs typeface="Arial" pitchFamily="34" charset="0"/>
              </a:rPr>
              <a:t>UHF MILSTAR intermittent outage issues/loss of signal fault</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err="1">
                <a:solidFill>
                  <a:srgbClr val="000000"/>
                </a:solidFill>
                <a:cs typeface="Arial" pitchFamily="34" charset="0"/>
              </a:rPr>
              <a:t>Malmstrom’s</a:t>
            </a:r>
            <a:r>
              <a:rPr lang="en-US" sz="1600" dirty="0">
                <a:solidFill>
                  <a:srgbClr val="000000"/>
                </a:solidFill>
                <a:cs typeface="Arial" pitchFamily="34" charset="0"/>
              </a:rPr>
              <a:t> UHF </a:t>
            </a:r>
            <a:r>
              <a:rPr lang="en-US" sz="1600" dirty="0" smtClean="0">
                <a:solidFill>
                  <a:srgbClr val="000000"/>
                </a:solidFill>
                <a:cs typeface="Arial" pitchFamily="34" charset="0"/>
              </a:rPr>
              <a:t>MILSTAR </a:t>
            </a:r>
            <a:r>
              <a:rPr lang="en-US" sz="1600" dirty="0">
                <a:solidFill>
                  <a:srgbClr val="000000"/>
                </a:solidFill>
                <a:cs typeface="Arial" pitchFamily="34" charset="0"/>
              </a:rPr>
              <a:t>terminal went down four times in November.  Initial troubleshooting revealed an inoperable fan in the receiver/transmitter.  Later in the month another outage occurred and the technicians changed a relay.  Since November the terminal has not experience an outage.  AFNC3C/NSP will continue to monitor maintenance on </a:t>
            </a:r>
            <a:r>
              <a:rPr lang="en-US" sz="1600" dirty="0" err="1">
                <a:solidFill>
                  <a:srgbClr val="000000"/>
                </a:solidFill>
                <a:cs typeface="Arial" pitchFamily="34" charset="0"/>
              </a:rPr>
              <a:t>Malmstrom’s</a:t>
            </a:r>
            <a:r>
              <a:rPr lang="en-US" sz="1600" dirty="0">
                <a:solidFill>
                  <a:srgbClr val="000000"/>
                </a:solidFill>
                <a:cs typeface="Arial" pitchFamily="34" charset="0"/>
              </a:rPr>
              <a:t> </a:t>
            </a:r>
            <a:r>
              <a:rPr lang="en-US" sz="1600" dirty="0" smtClean="0">
                <a:solidFill>
                  <a:srgbClr val="000000"/>
                </a:solidFill>
                <a:cs typeface="Arial" pitchFamily="34" charset="0"/>
              </a:rPr>
              <a:t>MILSTAR </a:t>
            </a:r>
            <a:r>
              <a:rPr lang="en-US" sz="1600" dirty="0">
                <a:solidFill>
                  <a:srgbClr val="000000"/>
                </a:solidFill>
                <a:cs typeface="Arial" pitchFamily="34" charset="0"/>
              </a:rPr>
              <a:t>terminal.  (16 Jan 2020/DEM)</a:t>
            </a:r>
            <a:endParaRPr lang="en-US" sz="1600" b="1" dirty="0">
              <a:solidFill>
                <a:srgbClr val="000000"/>
              </a:solidFill>
              <a:cs typeface="Arial" pitchFamily="34" charset="0"/>
            </a:endParaRPr>
          </a:p>
          <a:p>
            <a:pPr eaLnBrk="0" fontAlgn="base" hangingPunct="0">
              <a:spcBef>
                <a:spcPts val="450"/>
              </a:spcBef>
              <a:spcAft>
                <a:spcPct val="0"/>
              </a:spcAft>
            </a:pP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552044184"/>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00B05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5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896420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236" y="76200"/>
            <a:ext cx="6083762" cy="1143000"/>
          </a:xfrm>
        </p:spPr>
        <p:txBody>
          <a:bodyPr/>
          <a:lstStyle/>
          <a:p>
            <a:r>
              <a:rPr lang="en-US" sz="3200" dirty="0">
                <a:solidFill>
                  <a:srgbClr val="2D2DB9">
                    <a:lumMod val="75000"/>
                  </a:srgbClr>
                </a:solidFill>
              </a:rPr>
              <a:t>NC3 MPI Dashboard</a:t>
            </a:r>
            <a:endParaRPr lang="en-US" sz="3200" dirty="0"/>
          </a:p>
        </p:txBody>
      </p:sp>
      <p:sp>
        <p:nvSpPr>
          <p:cNvPr id="4" name="Slide Number Placeholder 3"/>
          <p:cNvSpPr>
            <a:spLocks noGrp="1"/>
          </p:cNvSpPr>
          <p:nvPr>
            <p:ph type="sldNum" sz="quarter" idx="12"/>
          </p:nvPr>
        </p:nvSpPr>
        <p:spPr/>
        <p:txBody>
          <a:bodyPr/>
          <a:lstStyle/>
          <a:p>
            <a:fld id="{0B8F6B99-9189-45A5-8D36-645CEF8EF2DB}" type="slidenum">
              <a:rPr lang="en-US" smtClean="0"/>
              <a:t>2</a:t>
            </a:fld>
            <a:endParaRPr lang="en-US"/>
          </a:p>
        </p:txBody>
      </p:sp>
      <p:graphicFrame>
        <p:nvGraphicFramePr>
          <p:cNvPr id="12" name="Table 11"/>
          <p:cNvGraphicFramePr>
            <a:graphicFrameLocks noGrp="1"/>
          </p:cNvGraphicFramePr>
          <p:nvPr>
            <p:extLst/>
          </p:nvPr>
        </p:nvGraphicFramePr>
        <p:xfrm>
          <a:off x="464536" y="4876396"/>
          <a:ext cx="8214928" cy="906332"/>
        </p:xfrm>
        <a:graphic>
          <a:graphicData uri="http://schemas.openxmlformats.org/drawingml/2006/table">
            <a:tbl>
              <a:tblPr firstRow="1" bandRow="1"/>
              <a:tblGrid>
                <a:gridCol w="908044">
                  <a:extLst>
                    <a:ext uri="{9D8B030D-6E8A-4147-A177-3AD203B41FA5}">
                      <a16:colId xmlns:a16="http://schemas.microsoft.com/office/drawing/2014/main" val="20000"/>
                    </a:ext>
                  </a:extLst>
                </a:gridCol>
                <a:gridCol w="606504">
                  <a:extLst>
                    <a:ext uri="{9D8B030D-6E8A-4147-A177-3AD203B41FA5}">
                      <a16:colId xmlns:a16="http://schemas.microsoft.com/office/drawing/2014/main" val="20001"/>
                    </a:ext>
                  </a:extLst>
                </a:gridCol>
                <a:gridCol w="576779">
                  <a:extLst>
                    <a:ext uri="{9D8B030D-6E8A-4147-A177-3AD203B41FA5}">
                      <a16:colId xmlns:a16="http://schemas.microsoft.com/office/drawing/2014/main" val="20002"/>
                    </a:ext>
                  </a:extLst>
                </a:gridCol>
                <a:gridCol w="637179">
                  <a:extLst>
                    <a:ext uri="{9D8B030D-6E8A-4147-A177-3AD203B41FA5}">
                      <a16:colId xmlns:a16="http://schemas.microsoft.com/office/drawing/2014/main" val="20003"/>
                    </a:ext>
                  </a:extLst>
                </a:gridCol>
                <a:gridCol w="609824">
                  <a:extLst>
                    <a:ext uri="{9D8B030D-6E8A-4147-A177-3AD203B41FA5}">
                      <a16:colId xmlns:a16="http://schemas.microsoft.com/office/drawing/2014/main" val="20004"/>
                    </a:ext>
                  </a:extLst>
                </a:gridCol>
                <a:gridCol w="645175">
                  <a:extLst>
                    <a:ext uri="{9D8B030D-6E8A-4147-A177-3AD203B41FA5}">
                      <a16:colId xmlns:a16="http://schemas.microsoft.com/office/drawing/2014/main" val="20005"/>
                    </a:ext>
                  </a:extLst>
                </a:gridCol>
                <a:gridCol w="609823">
                  <a:extLst>
                    <a:ext uri="{9D8B030D-6E8A-4147-A177-3AD203B41FA5}">
                      <a16:colId xmlns:a16="http://schemas.microsoft.com/office/drawing/2014/main" val="20006"/>
                    </a:ext>
                  </a:extLst>
                </a:gridCol>
                <a:gridCol w="574471">
                  <a:extLst>
                    <a:ext uri="{9D8B030D-6E8A-4147-A177-3AD203B41FA5}">
                      <a16:colId xmlns:a16="http://schemas.microsoft.com/office/drawing/2014/main" val="20007"/>
                    </a:ext>
                  </a:extLst>
                </a:gridCol>
                <a:gridCol w="539118">
                  <a:extLst>
                    <a:ext uri="{9D8B030D-6E8A-4147-A177-3AD203B41FA5}">
                      <a16:colId xmlns:a16="http://schemas.microsoft.com/office/drawing/2014/main" val="20008"/>
                    </a:ext>
                  </a:extLst>
                </a:gridCol>
                <a:gridCol w="584552">
                  <a:extLst>
                    <a:ext uri="{9D8B030D-6E8A-4147-A177-3AD203B41FA5}">
                      <a16:colId xmlns:a16="http://schemas.microsoft.com/office/drawing/2014/main" val="20009"/>
                    </a:ext>
                  </a:extLst>
                </a:gridCol>
                <a:gridCol w="659091">
                  <a:extLst>
                    <a:ext uri="{9D8B030D-6E8A-4147-A177-3AD203B41FA5}">
                      <a16:colId xmlns:a16="http://schemas.microsoft.com/office/drawing/2014/main" val="20010"/>
                    </a:ext>
                  </a:extLst>
                </a:gridCol>
                <a:gridCol w="623465">
                  <a:extLst>
                    <a:ext uri="{9D8B030D-6E8A-4147-A177-3AD203B41FA5}">
                      <a16:colId xmlns:a16="http://schemas.microsoft.com/office/drawing/2014/main" val="20011"/>
                    </a:ext>
                  </a:extLst>
                </a:gridCol>
                <a:gridCol w="640903">
                  <a:extLst>
                    <a:ext uri="{9D8B030D-6E8A-4147-A177-3AD203B41FA5}">
                      <a16:colId xmlns:a16="http://schemas.microsoft.com/office/drawing/2014/main" val="20012"/>
                    </a:ext>
                  </a:extLst>
                </a:gridCol>
              </a:tblGrid>
              <a:tr h="453166">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a:t>
                      </a:r>
                      <a:r>
                        <a:rPr lang="en-US" sz="900" b="1" dirty="0" smtClean="0">
                          <a:solidFill>
                            <a:schemeClr val="tx1"/>
                          </a:solidFill>
                          <a:latin typeface="Calibri" panose="020F0502020204030204" pitchFamily="34" charset="0"/>
                        </a:rPr>
                        <a:t>TEAM</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3166">
                <a:tc>
                  <a:txBody>
                    <a:bodyPr/>
                    <a:lstStyle/>
                    <a:p>
                      <a:pPr algn="ctr"/>
                      <a:r>
                        <a:rPr lang="en-US" sz="900" b="1" baseline="0" dirty="0" smtClean="0">
                          <a:solidFill>
                            <a:schemeClr val="bg1"/>
                          </a:solidFill>
                          <a:latin typeface="Calibri" panose="020F0502020204030204" pitchFamily="34" charset="0"/>
                        </a:rPr>
                        <a:t>CONFIG ELEMENT</a:t>
                      </a:r>
                      <a:endParaRPr lang="en-US" sz="900" b="1" dirty="0">
                        <a:solidFill>
                          <a:schemeClr val="bg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B-52</a:t>
                      </a:r>
                    </a:p>
                    <a:p>
                      <a:pPr algn="ctr"/>
                      <a:r>
                        <a:rPr lang="en-US" sz="900" dirty="0" smtClean="0">
                          <a:solidFill>
                            <a:schemeClr val="tx1"/>
                          </a:solidFill>
                          <a:latin typeface="Calibri" panose="020F0502020204030204" pitchFamily="34" charset="0"/>
                        </a:rPr>
                        <a:t>NC3</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ICBM</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Mobile  </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6" name="Content Placeholder 5"/>
          <p:cNvSpPr>
            <a:spLocks noGrp="1"/>
          </p:cNvSpPr>
          <p:nvPr>
            <p:ph idx="1"/>
          </p:nvPr>
        </p:nvSpPr>
        <p:spPr>
          <a:xfrm>
            <a:off x="357801" y="2074326"/>
            <a:ext cx="4201502" cy="2745557"/>
          </a:xfrm>
        </p:spPr>
        <p:txBody>
          <a:bodyPr/>
          <a:lstStyle/>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PCC CE (E-4B)</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(B-52H)</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(B-2)</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(F-15E)</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Delivery </a:t>
            </a:r>
            <a:r>
              <a:rPr lang="en-US" sz="1600" dirty="0">
                <a:solidFill>
                  <a:srgbClr val="3333CC">
                    <a:lumMod val="50000"/>
                  </a:srgbClr>
                </a:solidFill>
              </a:rPr>
              <a:t>CE </a:t>
            </a:r>
            <a:r>
              <a:rPr lang="en-US" sz="1600" dirty="0" smtClean="0">
                <a:solidFill>
                  <a:srgbClr val="3333CC">
                    <a:lumMod val="50000"/>
                  </a:srgbClr>
                </a:solidFill>
              </a:rPr>
              <a:t>(ICBM)</a:t>
            </a:r>
            <a:endParaRPr lang="en-US" sz="1600" dirty="0">
              <a:solidFill>
                <a:srgbClr val="3333CC">
                  <a:lumMod val="50000"/>
                </a:srgbClr>
              </a:solidFill>
            </a:endParaRPr>
          </a:p>
          <a:p>
            <a:pPr marL="342900" lvl="0" indent="-342900">
              <a:buSzPct val="90000"/>
              <a:buFont typeface="Wingdings" panose="05000000000000000000" pitchFamily="2" charset="2"/>
              <a:buChar char=""/>
              <a:defRPr/>
            </a:pPr>
            <a:r>
              <a:rPr lang="en-US" sz="1600" dirty="0">
                <a:solidFill>
                  <a:srgbClr val="3333CC">
                    <a:lumMod val="50000"/>
                  </a:srgbClr>
                </a:solidFill>
              </a:rPr>
              <a:t>Airborne Support CE (U-2</a:t>
            </a:r>
            <a:r>
              <a:rPr lang="en-US" sz="1600" dirty="0" smtClean="0">
                <a:solidFill>
                  <a:srgbClr val="3333CC">
                    <a:lumMod val="50000"/>
                  </a:srgbClr>
                </a:solidFill>
              </a:rPr>
              <a:t>) </a:t>
            </a:r>
            <a:r>
              <a:rPr lang="en-US" sz="1600" dirty="0" smtClean="0">
                <a:solidFill>
                  <a:schemeClr val="accent6">
                    <a:lumMod val="75000"/>
                  </a:schemeClr>
                </a:solidFill>
              </a:rPr>
              <a:t>(K</a:t>
            </a:r>
            <a:r>
              <a:rPr lang="en-US" sz="1600" dirty="0" smtClean="0">
                <a:solidFill>
                  <a:schemeClr val="tx1">
                    <a:lumMod val="50000"/>
                    <a:lumOff val="50000"/>
                  </a:schemeClr>
                </a:solidFill>
              </a:rPr>
              <a:t>/RC</a:t>
            </a:r>
            <a:r>
              <a:rPr lang="en-US" sz="1600" dirty="0" smtClean="0">
                <a:solidFill>
                  <a:schemeClr val="accent6">
                    <a:lumMod val="75000"/>
                  </a:schemeClr>
                </a:solidFill>
              </a:rPr>
              <a:t>-135)</a:t>
            </a:r>
          </a:p>
          <a:p>
            <a:pPr marL="0" lvl="0" indent="0">
              <a:buSzPct val="90000"/>
              <a:buNone/>
              <a:defRPr/>
            </a:pPr>
            <a:r>
              <a:rPr lang="en-US" sz="2000" dirty="0" smtClean="0">
                <a:solidFill>
                  <a:srgbClr val="3333CC">
                    <a:lumMod val="50000"/>
                  </a:srgbClr>
                </a:solidFill>
              </a:rPr>
              <a:t>	</a:t>
            </a:r>
            <a:endParaRPr lang="en-US" sz="2000" dirty="0">
              <a:solidFill>
                <a:srgbClr val="002060"/>
              </a:solidFill>
            </a:endParaRPr>
          </a:p>
        </p:txBody>
      </p:sp>
      <p:sp>
        <p:nvSpPr>
          <p:cNvPr id="23" name="Content Placeholder 5"/>
          <p:cNvSpPr txBox="1">
            <a:spLocks/>
          </p:cNvSpPr>
          <p:nvPr/>
        </p:nvSpPr>
        <p:spPr bwMode="auto">
          <a:xfrm>
            <a:off x="4559303" y="2074326"/>
            <a:ext cx="4442457" cy="2745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a:lstStyle>
          <a:p>
            <a:pPr>
              <a:buSzPct val="90000"/>
              <a:buFont typeface="Wingdings" panose="05000000000000000000" pitchFamily="2" charset="2"/>
              <a:buChar char="q"/>
              <a:defRPr/>
            </a:pPr>
            <a:r>
              <a:rPr lang="en-US" sz="1600" kern="0" dirty="0" smtClean="0">
                <a:solidFill>
                  <a:srgbClr val="3333CC">
                    <a:lumMod val="50000"/>
                  </a:srgbClr>
                </a:solidFill>
              </a:rPr>
              <a:t>  </a:t>
            </a:r>
            <a:r>
              <a:rPr lang="en-US" sz="1600" kern="0" dirty="0" smtClean="0">
                <a:solidFill>
                  <a:schemeClr val="tx1">
                    <a:lumMod val="50000"/>
                    <a:lumOff val="50000"/>
                  </a:schemeClr>
                </a:solidFill>
              </a:rPr>
              <a:t>Fixed Support CE </a:t>
            </a:r>
          </a:p>
          <a:p>
            <a:pPr>
              <a:buSzPct val="90000"/>
              <a:buFont typeface="Wingdings" panose="05000000000000000000" pitchFamily="2" charset="2"/>
              <a:buChar char="q"/>
              <a:defRPr/>
            </a:pPr>
            <a:r>
              <a:rPr lang="en-US" sz="1600" kern="0" dirty="0" smtClean="0">
                <a:solidFill>
                  <a:srgbClr val="3333CC">
                    <a:lumMod val="50000"/>
                  </a:srgbClr>
                </a:solidFill>
              </a:rPr>
              <a:t>  Trans PCC Sensor CE</a:t>
            </a:r>
          </a:p>
          <a:p>
            <a:pPr>
              <a:buSzPct val="90000"/>
              <a:buFont typeface="Wingdings" panose="05000000000000000000" pitchFamily="2" charset="2"/>
              <a:buChar char="q"/>
              <a:defRPr/>
            </a:pPr>
            <a:r>
              <a:rPr lang="en-US" sz="1600" kern="0" dirty="0" smtClean="0">
                <a:solidFill>
                  <a:srgbClr val="3333CC">
                    <a:lumMod val="50000"/>
                  </a:srgbClr>
                </a:solidFill>
              </a:rPr>
              <a:t>  Fixed PCC Sensor CE </a:t>
            </a:r>
          </a:p>
          <a:p>
            <a:pPr>
              <a:buSzPct val="90000"/>
              <a:buFont typeface="Wingdings" panose="05000000000000000000" pitchFamily="2" charset="2"/>
              <a:buChar char="q"/>
              <a:defRPr/>
            </a:pPr>
            <a:r>
              <a:rPr lang="en-US" sz="1600" kern="0" dirty="0" smtClean="0">
                <a:solidFill>
                  <a:srgbClr val="3333CC">
                    <a:lumMod val="50000"/>
                  </a:srgbClr>
                </a:solidFill>
              </a:rPr>
              <a:t>  Mobile Support CE</a:t>
            </a:r>
          </a:p>
          <a:p>
            <a:pPr>
              <a:buSzPct val="90000"/>
              <a:buFont typeface="Wingdings" panose="05000000000000000000" pitchFamily="2" charset="2"/>
              <a:buChar char="q"/>
              <a:defRPr/>
            </a:pPr>
            <a:r>
              <a:rPr lang="en-US" sz="1600" kern="0" dirty="0">
                <a:solidFill>
                  <a:srgbClr val="3333CC">
                    <a:lumMod val="50000"/>
                  </a:srgbClr>
                </a:solidFill>
              </a:rPr>
              <a:t> </a:t>
            </a:r>
            <a:r>
              <a:rPr lang="en-US" sz="1600" kern="0" dirty="0" smtClean="0">
                <a:solidFill>
                  <a:srgbClr val="3333CC">
                    <a:lumMod val="50000"/>
                  </a:srgbClr>
                </a:solidFill>
              </a:rPr>
              <a:t> SLC CE</a:t>
            </a:r>
          </a:p>
          <a:p>
            <a:pPr>
              <a:buSzPct val="90000"/>
              <a:buFont typeface="Wingdings" panose="05000000000000000000" pitchFamily="2" charset="2"/>
              <a:buChar char="q"/>
              <a:defRPr/>
            </a:pPr>
            <a:r>
              <a:rPr lang="en-US" sz="1600" kern="0" dirty="0" smtClean="0">
                <a:solidFill>
                  <a:srgbClr val="3333CC">
                    <a:lumMod val="50000"/>
                  </a:srgbClr>
                </a:solidFill>
              </a:rPr>
              <a:t>  EA CE</a:t>
            </a:r>
          </a:p>
          <a:p>
            <a:pPr marL="0" indent="0">
              <a:buSzPct val="90000"/>
              <a:buNone/>
              <a:defRPr/>
            </a:pPr>
            <a:r>
              <a:rPr lang="en-US" sz="1600" kern="0" dirty="0">
                <a:solidFill>
                  <a:srgbClr val="3333CC">
                    <a:lumMod val="50000"/>
                  </a:srgbClr>
                </a:solidFill>
              </a:rPr>
              <a:t> </a:t>
            </a:r>
            <a:r>
              <a:rPr lang="en-US" sz="2000" kern="0" dirty="0" smtClean="0">
                <a:solidFill>
                  <a:srgbClr val="3333CC">
                    <a:lumMod val="50000"/>
                  </a:srgbClr>
                </a:solidFill>
              </a:rPr>
              <a:t>	</a:t>
            </a:r>
            <a:endParaRPr lang="en-US" sz="2000" kern="0" dirty="0">
              <a:solidFill>
                <a:srgbClr val="002060"/>
              </a:solidFill>
            </a:endParaRPr>
          </a:p>
        </p:txBody>
      </p:sp>
      <p:sp>
        <p:nvSpPr>
          <p:cNvPr id="24" name="Title 1"/>
          <p:cNvSpPr txBox="1">
            <a:spLocks/>
          </p:cNvSpPr>
          <p:nvPr/>
        </p:nvSpPr>
        <p:spPr bwMode="auto">
          <a:xfrm>
            <a:off x="1537236" y="1436971"/>
            <a:ext cx="6083762" cy="682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a:lstStyle>
          <a:p>
            <a:pPr marL="214313" indent="-214313">
              <a:spcBef>
                <a:spcPct val="50000"/>
              </a:spcBef>
            </a:pPr>
            <a:r>
              <a:rPr lang="en-US" sz="2000" i="0" kern="0" dirty="0" smtClean="0">
                <a:solidFill>
                  <a:srgbClr val="002060"/>
                </a:solidFill>
                <a:latin typeface="+mn-lt"/>
                <a:ea typeface="+mn-ea"/>
                <a:cs typeface="+mn-cs"/>
              </a:rPr>
              <a:t>Weapons System Configuration Elements (CE)</a:t>
            </a:r>
            <a:endParaRPr lang="en-US" sz="3200" kern="0" dirty="0">
              <a:latin typeface="+mn-lt"/>
            </a:endParaRPr>
          </a:p>
        </p:txBody>
      </p:sp>
      <p:sp>
        <p:nvSpPr>
          <p:cNvPr id="25" name="TextBox 24"/>
          <p:cNvSpPr txBox="1"/>
          <p:nvPr/>
        </p:nvSpPr>
        <p:spPr>
          <a:xfrm>
            <a:off x="390250" y="6045199"/>
            <a:ext cx="5034604" cy="338554"/>
          </a:xfrm>
          <a:prstGeom prst="rect">
            <a:avLst/>
          </a:prstGeom>
          <a:noFill/>
        </p:spPr>
        <p:txBody>
          <a:bodyPr wrap="square" rtlCol="0">
            <a:spAutoFit/>
          </a:bodyPr>
          <a:lstStyle/>
          <a:p>
            <a:r>
              <a:rPr lang="en-US" sz="1600" b="1" dirty="0">
                <a:solidFill>
                  <a:schemeClr val="tx1">
                    <a:lumMod val="50000"/>
                    <a:lumOff val="50000"/>
                  </a:schemeClr>
                </a:solidFill>
              </a:rPr>
              <a:t>Denotes some data captured but not fully mature</a:t>
            </a:r>
          </a:p>
        </p:txBody>
      </p:sp>
    </p:spTree>
    <p:extLst>
      <p:ext uri="{BB962C8B-B14F-4D97-AF65-F5344CB8AC3E}">
        <p14:creationId xmlns:p14="http://schemas.microsoft.com/office/powerpoint/2010/main" val="390516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Airborne</a:t>
            </a:r>
            <a:r>
              <a:rPr kumimoji="0" lang="en-US" sz="3200" b="1" i="1" u="none" strike="noStrike" kern="0" cap="none" spc="0" normalizeH="0" noProof="0" dirty="0" smtClean="0">
                <a:ln>
                  <a:noFill/>
                </a:ln>
                <a:solidFill>
                  <a:srgbClr val="0C2D83"/>
                </a:solidFill>
                <a:effectLst/>
                <a:uLnTx/>
                <a:uFillTx/>
                <a:latin typeface="Arial"/>
                <a:ea typeface="+mn-ea"/>
                <a:cs typeface="+mn-cs"/>
              </a:rPr>
              <a:t> PCC (E-4B)</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E-4B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AN/ASC-46)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smtClean="0">
                          <a:solidFill>
                            <a:schemeClr val="tx1"/>
                          </a:solidFill>
                          <a:latin typeface="+mn-lt"/>
                          <a:ea typeface="+mn-ea"/>
                          <a:cs typeface="+mn-cs"/>
                        </a:rPr>
                        <a:t>99.92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smtClean="0">
                          <a:solidFill>
                            <a:schemeClr val="tx1"/>
                          </a:solidFill>
                          <a:latin typeface="+mn-lt"/>
                          <a:ea typeface="+mn-ea"/>
                          <a:cs typeface="+mn-cs"/>
                        </a:rPr>
                        <a:t>1.10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smtClean="0">
                          <a:solidFill>
                            <a:schemeClr val="tx1"/>
                          </a:solidFill>
                          <a:latin typeface="+mn-lt"/>
                          <a:ea typeface="+mn-ea"/>
                          <a:cs typeface="+mn-cs"/>
                        </a:rPr>
                        <a:t>560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smtClean="0">
                          <a:solidFill>
                            <a:schemeClr val="tx1"/>
                          </a:solidFill>
                          <a:latin typeface="+mn-lt"/>
                          <a:ea typeface="+mn-ea"/>
                          <a:cs typeface="+mn-cs"/>
                        </a:rPr>
                        <a:t>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0" y="2523390"/>
            <a:ext cx="2877860" cy="1721226"/>
          </a:xfrm>
          <a:prstGeom prst="rect">
            <a:avLst/>
          </a:prstGeom>
        </p:spPr>
      </p:pic>
      <p:graphicFrame>
        <p:nvGraphicFramePr>
          <p:cNvPr id="15" name="Table 14"/>
          <p:cNvGraphicFramePr>
            <a:graphicFrameLocks noGrp="1"/>
          </p:cNvGraphicFramePr>
          <p:nvPr>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99.30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89538">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3.80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0.89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1.25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1.10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87849">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5.50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95811">
                <a:tc>
                  <a:txBody>
                    <a:bodyPr/>
                    <a:lstStyle/>
                    <a:p>
                      <a:pPr algn="l"/>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569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559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560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94122">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552092" y="2344578"/>
            <a:ext cx="5142316" cy="1336431"/>
          </a:xfrm>
          <a:prstGeom prst="rect">
            <a:avLst/>
          </a:prstGeom>
          <a:noFill/>
        </p:spPr>
        <p:txBody>
          <a:bodyPr wrap="square" rtlCol="0">
            <a:spAutoFit/>
          </a:bodyPr>
          <a:lstStyle/>
          <a:p>
            <a:endParaRPr lang="en-US" dirty="0"/>
          </a:p>
        </p:txBody>
      </p:sp>
      <p:sp>
        <p:nvSpPr>
          <p:cNvPr id="9" name="TextBox 8"/>
          <p:cNvSpPr txBox="1"/>
          <p:nvPr/>
        </p:nvSpPr>
        <p:spPr>
          <a:xfrm>
            <a:off x="3420208" y="2523390"/>
            <a:ext cx="5563454" cy="1384995"/>
          </a:xfrm>
          <a:prstGeom prst="rect">
            <a:avLst/>
          </a:prstGeom>
          <a:noFill/>
        </p:spPr>
        <p:txBody>
          <a:bodyPr wrap="square" rtlCol="0">
            <a:spAutoFit/>
          </a:bodyPr>
          <a:lstStyle/>
          <a:p>
            <a:r>
              <a:rPr lang="en-US" sz="1400" b="1" i="1" dirty="0" smtClean="0">
                <a:solidFill>
                  <a:srgbClr val="002060"/>
                </a:solidFill>
              </a:rPr>
              <a:t>- USC-42 (UHF SATCOM)	- AAR-88 </a:t>
            </a:r>
            <a:r>
              <a:rPr lang="en-US" sz="1400" b="1" i="1" dirty="0">
                <a:solidFill>
                  <a:srgbClr val="002060"/>
                </a:solidFill>
              </a:rPr>
              <a:t>(MMRT, LF/VLF</a:t>
            </a:r>
            <a:r>
              <a:rPr lang="en-US" sz="1400" b="1" i="1" dirty="0" smtClean="0">
                <a:solidFill>
                  <a:srgbClr val="002060"/>
                </a:solidFill>
              </a:rPr>
              <a:t>) </a:t>
            </a:r>
          </a:p>
          <a:p>
            <a:r>
              <a:rPr lang="en-US" sz="1400" b="1" i="1" dirty="0" smtClean="0">
                <a:solidFill>
                  <a:srgbClr val="002060"/>
                </a:solidFill>
              </a:rPr>
              <a:t>- USC-28 (SHF VOICE)	- ARC-210 </a:t>
            </a:r>
            <a:r>
              <a:rPr lang="en-US" sz="1400" b="1" i="1" dirty="0">
                <a:solidFill>
                  <a:srgbClr val="002060"/>
                </a:solidFill>
              </a:rPr>
              <a:t>(</a:t>
            </a:r>
            <a:r>
              <a:rPr lang="en-US" sz="1400" b="1" i="1" dirty="0" smtClean="0">
                <a:solidFill>
                  <a:srgbClr val="002060"/>
                </a:solidFill>
              </a:rPr>
              <a:t>UHF)</a:t>
            </a:r>
          </a:p>
          <a:p>
            <a:r>
              <a:rPr lang="en-US" sz="1400" b="1" i="1" dirty="0" smtClean="0">
                <a:solidFill>
                  <a:srgbClr val="002060"/>
                </a:solidFill>
              </a:rPr>
              <a:t>- SECN (EHF VOICE)		- </a:t>
            </a:r>
            <a:r>
              <a:rPr lang="en-US" sz="1400" b="1" i="1" dirty="0">
                <a:solidFill>
                  <a:srgbClr val="002060"/>
                </a:solidFill>
              </a:rPr>
              <a:t>ARC-208 </a:t>
            </a:r>
            <a:r>
              <a:rPr lang="en-US" sz="1400" b="1" i="1" dirty="0" smtClean="0">
                <a:solidFill>
                  <a:srgbClr val="002060"/>
                </a:solidFill>
              </a:rPr>
              <a:t>(MILSTAR) </a:t>
            </a:r>
          </a:p>
          <a:p>
            <a:r>
              <a:rPr lang="en-US" sz="1400" b="1" i="1" dirty="0" smtClean="0">
                <a:solidFill>
                  <a:srgbClr val="002060"/>
                </a:solidFill>
              </a:rPr>
              <a:t>- NPES (SOFTWARE)		- ARC-190 </a:t>
            </a:r>
            <a:r>
              <a:rPr lang="en-US" sz="1400" b="1" i="1" dirty="0">
                <a:solidFill>
                  <a:srgbClr val="002060"/>
                </a:solidFill>
              </a:rPr>
              <a:t>(HF</a:t>
            </a:r>
            <a:r>
              <a:rPr lang="en-US" sz="1400" b="1" i="1" dirty="0" smtClean="0">
                <a:solidFill>
                  <a:srgbClr val="002060"/>
                </a:solidFill>
              </a:rPr>
              <a:t>) </a:t>
            </a:r>
          </a:p>
          <a:p>
            <a:r>
              <a:rPr lang="en-US" sz="1400" b="1" i="1" dirty="0" smtClean="0">
                <a:solidFill>
                  <a:srgbClr val="002060"/>
                </a:solidFill>
              </a:rPr>
              <a:t>- MPS (SOFTWARE)		- ARC-171 </a:t>
            </a:r>
            <a:r>
              <a:rPr lang="en-US" sz="1400" b="1" i="1" dirty="0">
                <a:solidFill>
                  <a:srgbClr val="002060"/>
                </a:solidFill>
              </a:rPr>
              <a:t>(UHF</a:t>
            </a:r>
            <a:r>
              <a:rPr lang="en-US" sz="1400" b="1" i="1" dirty="0" smtClean="0">
                <a:solidFill>
                  <a:srgbClr val="002060"/>
                </a:solidFill>
              </a:rPr>
              <a:t>)</a:t>
            </a:r>
          </a:p>
          <a:p>
            <a:r>
              <a:rPr lang="en-US" sz="1400" b="1" i="1" dirty="0" smtClean="0">
                <a:solidFill>
                  <a:srgbClr val="002060"/>
                </a:solidFill>
              </a:rPr>
              <a:t>- ACS-24 (SHF SATCOM)</a:t>
            </a:r>
            <a:endParaRPr lang="en-US" sz="1400" b="1" i="1" dirty="0">
              <a:solidFill>
                <a:srgbClr val="002060"/>
              </a:solidFill>
            </a:endParaRPr>
          </a:p>
        </p:txBody>
      </p:sp>
      <p:graphicFrame>
        <p:nvGraphicFramePr>
          <p:cNvPr id="16" name="Table 15"/>
          <p:cNvGraphicFramePr>
            <a:graphicFrameLocks noGrp="1"/>
          </p:cNvGraphicFramePr>
          <p:nvPr>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955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031132" y="109091"/>
            <a:ext cx="6716330"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Airborne</a:t>
            </a:r>
            <a:r>
              <a:rPr lang="en-US" sz="3200" b="1" i="1" kern="0" dirty="0">
                <a:solidFill>
                  <a:srgbClr val="0C2D83"/>
                </a:solidFill>
                <a:latin typeface="Arial"/>
              </a:rPr>
              <a:t> </a:t>
            </a:r>
            <a:r>
              <a:rPr lang="en-US" sz="3200" b="1" i="1" kern="0" dirty="0" smtClean="0">
                <a:solidFill>
                  <a:srgbClr val="0C2D83"/>
                </a:solidFill>
                <a:latin typeface="Arial"/>
              </a:rPr>
              <a:t>Support</a:t>
            </a:r>
            <a:r>
              <a:rPr kumimoji="0" lang="en-US" sz="3200" b="1" i="1" u="none" strike="noStrike" kern="0" cap="none" spc="0" normalizeH="0" noProof="0" dirty="0" smtClean="0">
                <a:ln>
                  <a:noFill/>
                </a:ln>
                <a:solidFill>
                  <a:srgbClr val="0C2D83"/>
                </a:solidFill>
                <a:effectLst/>
                <a:uLnTx/>
                <a:uFillTx/>
                <a:latin typeface="Arial"/>
                <a:ea typeface="+mn-ea"/>
                <a:cs typeface="+mn-cs"/>
              </a:rPr>
              <a:t> (KC-135)</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560214649"/>
              </p:ext>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KC-135 (ASC-50v1)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smtClean="0">
                          <a:solidFill>
                            <a:schemeClr val="tx1"/>
                          </a:solidFill>
                          <a:latin typeface="+mn-lt"/>
                          <a:ea typeface="+mn-ea"/>
                          <a:cs typeface="+mn-cs"/>
                        </a:rPr>
                        <a:t>99.47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smtClean="0">
                          <a:solidFill>
                            <a:schemeClr val="tx1"/>
                          </a:solidFill>
                          <a:latin typeface="+mn-lt"/>
                          <a:ea typeface="+mn-ea"/>
                          <a:cs typeface="+mn-cs"/>
                        </a:rPr>
                        <a:t>1.59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graphicFrame>
        <p:nvGraphicFramePr>
          <p:cNvPr id="15" name="Table 14"/>
          <p:cNvGraphicFramePr>
            <a:graphicFrameLocks noGrp="1"/>
          </p:cNvGraphicFramePr>
          <p:nvPr>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99.42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99.56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99.42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99.47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89538">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0.60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1.74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1.31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1.73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1.59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87849">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95811">
                <a:tc>
                  <a:txBody>
                    <a:bodyPr/>
                    <a:lstStyle/>
                    <a:p>
                      <a:pPr algn="l"/>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3982552"/>
                  </a:ext>
                </a:extLst>
              </a:tr>
              <a:tr h="294122">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552092" y="2344578"/>
            <a:ext cx="5142316" cy="1336431"/>
          </a:xfrm>
          <a:prstGeom prst="rect">
            <a:avLst/>
          </a:prstGeom>
          <a:noFill/>
        </p:spPr>
        <p:txBody>
          <a:bodyPr wrap="square" rtlCol="0">
            <a:spAutoFit/>
          </a:bodyPr>
          <a:lstStyle/>
          <a:p>
            <a:endParaRPr lang="en-US" dirty="0"/>
          </a:p>
        </p:txBody>
      </p:sp>
      <p:sp>
        <p:nvSpPr>
          <p:cNvPr id="9" name="TextBox 8"/>
          <p:cNvSpPr txBox="1"/>
          <p:nvPr/>
        </p:nvSpPr>
        <p:spPr>
          <a:xfrm>
            <a:off x="3420208" y="2523390"/>
            <a:ext cx="5563454" cy="954107"/>
          </a:xfrm>
          <a:prstGeom prst="rect">
            <a:avLst/>
          </a:prstGeom>
          <a:noFill/>
        </p:spPr>
        <p:txBody>
          <a:bodyPr wrap="square" rtlCol="0">
            <a:spAutoFit/>
          </a:bodyPr>
          <a:lstStyle/>
          <a:p>
            <a:r>
              <a:rPr lang="en-US" sz="1400" b="1" i="1" dirty="0" smtClean="0">
                <a:solidFill>
                  <a:srgbClr val="002060"/>
                </a:solidFill>
              </a:rPr>
              <a:t>- ARC 164 </a:t>
            </a:r>
          </a:p>
          <a:p>
            <a:r>
              <a:rPr lang="en-US" sz="1400" b="1" i="1" dirty="0" smtClean="0">
                <a:solidFill>
                  <a:srgbClr val="002060"/>
                </a:solidFill>
              </a:rPr>
              <a:t>- ARC-210 </a:t>
            </a:r>
          </a:p>
          <a:p>
            <a:r>
              <a:rPr lang="en-US" sz="1400" b="1" i="1" dirty="0" smtClean="0">
                <a:solidFill>
                  <a:srgbClr val="002060"/>
                </a:solidFill>
              </a:rPr>
              <a:t>- ARC-190  </a:t>
            </a:r>
          </a:p>
          <a:p>
            <a:r>
              <a:rPr lang="en-US" sz="1400" b="1" i="1" dirty="0" smtClean="0">
                <a:solidFill>
                  <a:srgbClr val="002060"/>
                </a:solidFill>
              </a:rPr>
              <a:t>		 </a:t>
            </a:r>
          </a:p>
        </p:txBody>
      </p:sp>
      <p:graphicFrame>
        <p:nvGraphicFramePr>
          <p:cNvPr id="16" name="Table 15"/>
          <p:cNvGraphicFramePr>
            <a:graphicFrameLocks noGrp="1"/>
          </p:cNvGraphicFramePr>
          <p:nvPr>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nvPicPr>
        <p:blipFill>
          <a:blip r:embed="rId3"/>
          <a:stretch>
            <a:fillRect/>
          </a:stretch>
        </p:blipFill>
        <p:spPr>
          <a:xfrm>
            <a:off x="121338" y="2365894"/>
            <a:ext cx="3141500" cy="1633941"/>
          </a:xfrm>
          <a:prstGeom prst="rect">
            <a:avLst/>
          </a:prstGeom>
        </p:spPr>
      </p:pic>
    </p:spTree>
    <p:extLst>
      <p:ext uri="{BB962C8B-B14F-4D97-AF65-F5344CB8AC3E}">
        <p14:creationId xmlns:p14="http://schemas.microsoft.com/office/powerpoint/2010/main" val="4270121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B-52H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rPr>
                        <a:t>Rate</a:t>
                      </a:r>
                    </a:p>
                    <a:p>
                      <a:pPr algn="ctr"/>
                      <a:r>
                        <a:rPr lang="en-US" sz="1000" dirty="0" smtClean="0">
                          <a:solidFill>
                            <a:schemeClr val="tx1"/>
                          </a:solidFill>
                        </a:rPr>
                        <a:t>&amp; STD </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6.40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0.43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0.26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0.40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121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112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1047981" y="1435318"/>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B-52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AN/ASC-48)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a:t>
                      </a:r>
                      <a:r>
                        <a:rPr lang="en-US" sz="2000" b="1" i="1" kern="0" baseline="0" dirty="0" smtClean="0">
                          <a:solidFill>
                            <a:srgbClr val="0C2D83"/>
                          </a:solidFill>
                          <a:latin typeface="+mn-lt"/>
                          <a:ea typeface="+mj-ea"/>
                          <a:cs typeface="+mj-cs"/>
                        </a:rPr>
                        <a:t> </a:t>
                      </a:r>
                      <a:r>
                        <a:rPr lang="en-US" sz="2000" b="1" i="1" kern="0" dirty="0" smtClean="0">
                          <a:solidFill>
                            <a:srgbClr val="0C2D83"/>
                          </a:solidFill>
                          <a:latin typeface="+mn-lt"/>
                          <a:ea typeface="+mj-ea"/>
                          <a:cs typeface="+mj-cs"/>
                        </a:rPr>
                        <a:t>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403466">
                  <a:extLst>
                    <a:ext uri="{9D8B030D-6E8A-4147-A177-3AD203B41FA5}">
                      <a16:colId xmlns:a16="http://schemas.microsoft.com/office/drawing/2014/main" val="460490341"/>
                    </a:ext>
                  </a:extLst>
                </a:gridCol>
                <a:gridCol w="565452">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0.21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115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1" y="2527460"/>
            <a:ext cx="2863187" cy="1724879"/>
          </a:xfrm>
          <a:prstGeom prst="rect">
            <a:avLst/>
          </a:prstGeom>
        </p:spPr>
      </p:pic>
      <p:sp>
        <p:nvSpPr>
          <p:cNvPr id="4" name="TextBox 3"/>
          <p:cNvSpPr txBox="1"/>
          <p:nvPr/>
        </p:nvSpPr>
        <p:spPr>
          <a:xfrm>
            <a:off x="3666394" y="2536252"/>
            <a:ext cx="5095387" cy="1169551"/>
          </a:xfrm>
          <a:prstGeom prst="rect">
            <a:avLst/>
          </a:prstGeom>
          <a:noFill/>
        </p:spPr>
        <p:txBody>
          <a:bodyPr wrap="square" rtlCol="0">
            <a:spAutoFit/>
          </a:bodyPr>
          <a:lstStyle/>
          <a:p>
            <a:pPr fontAlgn="t"/>
            <a:r>
              <a:rPr lang="en-US" sz="1400" b="1" i="1" kern="0" dirty="0" smtClean="0">
                <a:solidFill>
                  <a:srgbClr val="002060"/>
                </a:solidFill>
              </a:rPr>
              <a:t>- ARR-85 </a:t>
            </a:r>
            <a:r>
              <a:rPr lang="en-US" sz="1400" b="1" i="1" kern="0" dirty="0">
                <a:solidFill>
                  <a:srgbClr val="002060"/>
                </a:solidFill>
              </a:rPr>
              <a:t>(</a:t>
            </a:r>
            <a:r>
              <a:rPr lang="en-US" sz="1400" b="1" i="1" kern="0" dirty="0" smtClean="0">
                <a:solidFill>
                  <a:srgbClr val="002060"/>
                </a:solidFill>
              </a:rPr>
              <a:t>MRT, LF/VLF)</a:t>
            </a:r>
          </a:p>
          <a:p>
            <a:pPr fontAlgn="t"/>
            <a:r>
              <a:rPr lang="en-US" sz="1400" b="1" i="1" kern="0" dirty="0" smtClean="0">
                <a:solidFill>
                  <a:srgbClr val="002060"/>
                </a:solidFill>
              </a:rPr>
              <a:t>- ARC-164 (UHF),</a:t>
            </a:r>
          </a:p>
          <a:p>
            <a:pPr fontAlgn="t"/>
            <a:r>
              <a:rPr lang="en-US" sz="1400" b="1" i="1" kern="0" dirty="0" smtClean="0">
                <a:solidFill>
                  <a:srgbClr val="002060"/>
                </a:solidFill>
              </a:rPr>
              <a:t>- ARC-190 (HF)</a:t>
            </a:r>
          </a:p>
          <a:p>
            <a:pPr fontAlgn="t"/>
            <a:r>
              <a:rPr lang="en-US" sz="1400" b="1" i="1" kern="0" dirty="0" smtClean="0">
                <a:solidFill>
                  <a:srgbClr val="002060"/>
                </a:solidFill>
              </a:rPr>
              <a:t>- ARC-210 (UHF/VHF)</a:t>
            </a:r>
          </a:p>
          <a:p>
            <a:pPr fontAlgn="t"/>
            <a:r>
              <a:rPr lang="en-US" sz="1400" b="1" i="1" kern="0" dirty="0" smtClean="0">
                <a:solidFill>
                  <a:srgbClr val="002060"/>
                </a:solidFill>
              </a:rPr>
              <a:t>- ASC-19 (UHF AFSATCOM)</a:t>
            </a:r>
            <a:endParaRPr lang="en-US" sz="1400" b="1" i="1" kern="0" dirty="0">
              <a:solidFill>
                <a:srgbClr val="002060"/>
              </a:solidFill>
            </a:endParaRPr>
          </a:p>
        </p:txBody>
      </p:sp>
      <p:sp>
        <p:nvSpPr>
          <p:cNvPr id="8" name="Up Arrow 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5" name="Up Arrow 14"/>
          <p:cNvSpPr/>
          <p:nvPr/>
        </p:nvSpPr>
        <p:spPr bwMode="auto">
          <a:xfrm>
            <a:off x="621119" y="555577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50" y="525820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11373" y="58214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67157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B-2</a:t>
            </a:r>
            <a:r>
              <a:rPr kumimoji="0" lang="en-US" sz="3200" b="1" i="1" u="none" strike="noStrike" kern="0" cap="none" spc="0" normalizeH="0" noProof="0" dirty="0" smtClean="0">
                <a:ln>
                  <a:noFill/>
                </a:ln>
                <a:solidFill>
                  <a:srgbClr val="0C2D83"/>
                </a:solidFill>
                <a:effectLst/>
                <a:uLnTx/>
                <a:uFillTx/>
                <a:latin typeface="Arial"/>
                <a:ea typeface="+mn-ea"/>
                <a:cs typeface="+mn-cs"/>
              </a:rPr>
              <a:t>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98.20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5.30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254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914400" y="1434847"/>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AN/ASC-47)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0.19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254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02" y="2514600"/>
            <a:ext cx="2877860" cy="1745590"/>
          </a:xfrm>
          <a:prstGeom prst="rect">
            <a:avLst/>
          </a:prstGeom>
        </p:spPr>
      </p:pic>
      <p:sp>
        <p:nvSpPr>
          <p:cNvPr id="4" name="TextBox 3"/>
          <p:cNvSpPr txBox="1"/>
          <p:nvPr/>
        </p:nvSpPr>
        <p:spPr>
          <a:xfrm>
            <a:off x="3666397" y="2531628"/>
            <a:ext cx="4791807" cy="1384995"/>
          </a:xfrm>
          <a:prstGeom prst="rect">
            <a:avLst/>
          </a:prstGeom>
          <a:noFill/>
        </p:spPr>
        <p:txBody>
          <a:bodyPr wrap="square" rtlCol="0">
            <a:spAutoFit/>
          </a:bodyPr>
          <a:lstStyle/>
          <a:p>
            <a:pPr fontAlgn="t"/>
            <a:r>
              <a:rPr lang="en-US" sz="1400" b="1" i="1" kern="0" dirty="0" smtClean="0">
                <a:solidFill>
                  <a:srgbClr val="0C2D83"/>
                </a:solidFill>
              </a:rPr>
              <a:t>- ARC-234 (UHF LOS)</a:t>
            </a:r>
          </a:p>
          <a:p>
            <a:pPr fontAlgn="t"/>
            <a:r>
              <a:rPr lang="en-US" sz="1400" b="1" i="1" kern="0" dirty="0" smtClean="0">
                <a:solidFill>
                  <a:srgbClr val="0C2D83"/>
                </a:solidFill>
              </a:rPr>
              <a:t>- ARC-211 (HF)</a:t>
            </a:r>
          </a:p>
          <a:p>
            <a:pPr fontAlgn="t"/>
            <a:r>
              <a:rPr lang="en-US" sz="1400" b="1" i="1" kern="0" dirty="0" smtClean="0">
                <a:solidFill>
                  <a:srgbClr val="0C2D83"/>
                </a:solidFill>
              </a:rPr>
              <a:t>- ASC-36 (UHF SATCOM)</a:t>
            </a:r>
          </a:p>
          <a:p>
            <a:pPr marL="285750" indent="-285750" fontAlgn="t">
              <a:buFontTx/>
              <a:buChar char="-"/>
            </a:pPr>
            <a:endParaRPr lang="en-US" sz="1400" b="1" i="1" kern="0" dirty="0">
              <a:solidFill>
                <a:srgbClr val="0C2D83"/>
              </a:solidFill>
            </a:endParaRPr>
          </a:p>
          <a:p>
            <a:pPr marL="285750" indent="-285750" fontAlgn="t">
              <a:buFontTx/>
              <a:buChar char="-"/>
            </a:pPr>
            <a:endParaRPr lang="en-US" sz="1400" b="1" i="1" kern="0" dirty="0" smtClean="0">
              <a:solidFill>
                <a:srgbClr val="0C2D83"/>
              </a:solidFill>
            </a:endParaRPr>
          </a:p>
          <a:p>
            <a:pPr marL="285750" indent="-285750" fontAlgn="t">
              <a:buFontTx/>
              <a:buChar char="-"/>
            </a:pPr>
            <a:endParaRPr lang="en-US" sz="1400" b="1" i="1" kern="0" dirty="0">
              <a:solidFill>
                <a:srgbClr val="0C2D83"/>
              </a:solidFill>
            </a:endParaRPr>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9981" y="527904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2005" y="583705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80192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DCA</a:t>
            </a:r>
            <a:r>
              <a:rPr kumimoji="0" lang="en-US" sz="3200" b="1" i="1" u="none" strike="noStrike" kern="0" cap="none" spc="0" normalizeH="0" noProof="0" dirty="0" smtClean="0">
                <a:ln>
                  <a:noFill/>
                </a:ln>
                <a:solidFill>
                  <a:srgbClr val="0C2D83"/>
                </a:solidFill>
                <a:effectLst/>
                <a:uLnTx/>
                <a:uFillTx/>
                <a:latin typeface="Arial"/>
                <a:ea typeface="+mn-ea"/>
                <a:cs typeface="+mn-cs"/>
              </a:rPr>
              <a:t> (F-15E)</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0.30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fontAlgn="ctr" latinLnBrk="0" hangingPunct="1"/>
                      <a:r>
                        <a:rPr lang="en-US" sz="1000" kern="1200" dirty="0" smtClean="0">
                          <a:solidFill>
                            <a:schemeClr val="dk1"/>
                          </a:solidFill>
                          <a:latin typeface="+mn-lt"/>
                          <a:ea typeface="+mn-ea"/>
                          <a:cs typeface="+mn-cs"/>
                        </a:rPr>
                        <a:t>107</a:t>
                      </a:r>
                      <a:endParaRPr lang="en-US" sz="10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62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74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1824953" y="1434460"/>
          <a:ext cx="5494093" cy="1004222"/>
        </p:xfrm>
        <a:graphic>
          <a:graphicData uri="http://schemas.openxmlformats.org/drawingml/2006/table">
            <a:tbl>
              <a:tblPr/>
              <a:tblGrid>
                <a:gridCol w="5494093">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F-15E</a:t>
                      </a:r>
                      <a:r>
                        <a:rPr lang="en-US" sz="2000" b="1" i="1" kern="0" baseline="0" dirty="0" smtClean="0">
                          <a:solidFill>
                            <a:srgbClr val="0C2D83"/>
                          </a:solidFill>
                          <a:latin typeface="+mn-lt"/>
                          <a:ea typeface="+mj-ea"/>
                          <a:cs typeface="+mj-cs"/>
                        </a:rPr>
                        <a:t> (AN/ASC-49) </a:t>
                      </a:r>
                      <a:r>
                        <a:rPr lang="en-US" sz="2000" b="1" i="1" kern="0" dirty="0" smtClean="0">
                          <a:solidFill>
                            <a:srgbClr val="0C2D83"/>
                          </a:solidFill>
                          <a:latin typeface="+mn-lt"/>
                          <a:ea typeface="+mj-ea"/>
                          <a:cs typeface="+mj-cs"/>
                        </a:rPr>
                        <a:t>CE 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74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19" y="2523392"/>
            <a:ext cx="2877860" cy="1745601"/>
          </a:xfrm>
          <a:prstGeom prst="rect">
            <a:avLst/>
          </a:prstGeom>
        </p:spPr>
      </p:pic>
      <p:sp>
        <p:nvSpPr>
          <p:cNvPr id="4" name="TextBox 3"/>
          <p:cNvSpPr txBox="1"/>
          <p:nvPr/>
        </p:nvSpPr>
        <p:spPr>
          <a:xfrm>
            <a:off x="3666396" y="2522062"/>
            <a:ext cx="4049455" cy="1231106"/>
          </a:xfrm>
          <a:prstGeom prst="rect">
            <a:avLst/>
          </a:prstGeom>
          <a:noFill/>
        </p:spPr>
        <p:txBody>
          <a:bodyPr wrap="square" rtlCol="0">
            <a:spAutoFit/>
          </a:bodyPr>
          <a:lstStyle/>
          <a:p>
            <a:r>
              <a:rPr lang="en-US" sz="1400" b="1" i="1" kern="0" dirty="0" smtClean="0">
                <a:solidFill>
                  <a:srgbClr val="0C2D83"/>
                </a:solidFill>
              </a:rPr>
              <a:t>- ARC-164(UHF)</a:t>
            </a:r>
          </a:p>
          <a:p>
            <a:r>
              <a:rPr lang="en-US" sz="1400" b="1" i="1" kern="0" dirty="0" smtClean="0">
                <a:solidFill>
                  <a:srgbClr val="0C2D83"/>
                </a:solidFill>
              </a:rPr>
              <a:t>-</a:t>
            </a:r>
            <a:r>
              <a:rPr lang="en-US" b="1" i="1" kern="0" dirty="0" smtClean="0">
                <a:solidFill>
                  <a:srgbClr val="0C2D83"/>
                </a:solidFill>
              </a:rPr>
              <a:t> </a:t>
            </a:r>
            <a:r>
              <a:rPr lang="en-US" sz="1400" b="1" i="1" kern="0" dirty="0" smtClean="0">
                <a:solidFill>
                  <a:srgbClr val="0C2D83"/>
                </a:solidFill>
              </a:rPr>
              <a:t>ARC-210 (UHF/VHF)</a:t>
            </a:r>
          </a:p>
          <a:p>
            <a:endParaRPr lang="en-US" sz="1400" b="1" i="1" kern="0" dirty="0">
              <a:solidFill>
                <a:srgbClr val="0C2D83"/>
              </a:solidFill>
            </a:endParaRPr>
          </a:p>
          <a:p>
            <a:endParaRPr lang="en-US" sz="1400" b="1" i="1" kern="0" dirty="0" smtClean="0">
              <a:solidFill>
                <a:srgbClr val="0C2D83"/>
              </a:solidFill>
            </a:endParaRPr>
          </a:p>
          <a:p>
            <a:endParaRPr lang="en-US" sz="1400" dirty="0"/>
          </a:p>
        </p:txBody>
      </p:sp>
      <p:sp>
        <p:nvSpPr>
          <p:cNvPr id="15" name="Up Arrow 14"/>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49" y="528737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rot="10800000">
            <a:off x="625548" y="582642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a:off x="625548" y="5555290"/>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37241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838528" y="109091"/>
            <a:ext cx="548436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t>
            </a:r>
            <a:r>
              <a:rPr lang="en-US" sz="3200" b="1" i="1" kern="0" dirty="0" smtClean="0">
                <a:solidFill>
                  <a:srgbClr val="0C2D83"/>
                </a:solidFill>
                <a:latin typeface="Arial"/>
              </a:rPr>
              <a:t>Airborne Support (U-2)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42204">
                  <a:extLst>
                    <a:ext uri="{9D8B030D-6E8A-4147-A177-3AD203B41FA5}">
                      <a16:colId xmlns:a16="http://schemas.microsoft.com/office/drawing/2014/main" val="4092329649"/>
                    </a:ext>
                  </a:extLst>
                </a:gridCol>
                <a:gridCol w="376137">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99.90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0.04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0.13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425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318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921630" y="1433748"/>
          <a:ext cx="7300739" cy="1004222"/>
        </p:xfrm>
        <a:graphic>
          <a:graphicData uri="http://schemas.openxmlformats.org/drawingml/2006/table">
            <a:tbl>
              <a:tblPr/>
              <a:tblGrid>
                <a:gridCol w="7300739">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U-2</a:t>
                      </a:r>
                      <a:r>
                        <a:rPr lang="en-US" sz="2000" b="1" i="1" kern="0" baseline="0" dirty="0" smtClean="0">
                          <a:solidFill>
                            <a:srgbClr val="0C2D83"/>
                          </a:solidFill>
                          <a:latin typeface="+mn-lt"/>
                          <a:ea typeface="+mj-ea"/>
                          <a:cs typeface="+mj-cs"/>
                        </a:rPr>
                        <a:t> AN/ASC-50(V)3</a:t>
                      </a:r>
                      <a:r>
                        <a:rPr lang="en-US" sz="2000" b="1" i="1" kern="0" dirty="0" smtClean="0">
                          <a:solidFill>
                            <a:srgbClr val="0C2D83"/>
                          </a:solidFill>
                          <a:latin typeface="+mn-lt"/>
                          <a:ea typeface="+mj-ea"/>
                          <a:cs typeface="+mj-cs"/>
                        </a:rPr>
                        <a:t>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nvPr>
        </p:nvGraphicFramePr>
        <p:xfrm>
          <a:off x="4844561" y="4268992"/>
          <a:ext cx="1777397" cy="1801225"/>
        </p:xfrm>
        <a:graphic>
          <a:graphicData uri="http://schemas.openxmlformats.org/drawingml/2006/table">
            <a:tbl>
              <a:tblPr firstRow="1" bandRow="1">
                <a:tableStyleId>{5C22544A-7EE6-4342-B048-85BDC9FD1C3A}</a:tableStyleId>
              </a:tblPr>
              <a:tblGrid>
                <a:gridCol w="38812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354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19" y="2514600"/>
            <a:ext cx="2877860" cy="1754390"/>
          </a:xfrm>
          <a:prstGeom prst="rect">
            <a:avLst/>
          </a:prstGeom>
        </p:spPr>
      </p:pic>
      <p:sp>
        <p:nvSpPr>
          <p:cNvPr id="15" name="Action Button: Back or Previous 14">
            <a:hlinkClick r:id="" action="ppaction://noaction"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2" name="TextBox 1"/>
          <p:cNvSpPr txBox="1"/>
          <p:nvPr/>
        </p:nvSpPr>
        <p:spPr>
          <a:xfrm>
            <a:off x="3662672" y="2526672"/>
            <a:ext cx="4053253" cy="1169551"/>
          </a:xfrm>
          <a:prstGeom prst="rect">
            <a:avLst/>
          </a:prstGeom>
          <a:noFill/>
        </p:spPr>
        <p:txBody>
          <a:bodyPr wrap="square" rtlCol="0">
            <a:spAutoFit/>
          </a:bodyPr>
          <a:lstStyle/>
          <a:p>
            <a:r>
              <a:rPr lang="en-US" sz="1400" b="1" i="1" kern="0" dirty="0" smtClean="0">
                <a:solidFill>
                  <a:srgbClr val="0C2D83"/>
                </a:solidFill>
              </a:rPr>
              <a:t>- ARC-217 (HF)</a:t>
            </a:r>
          </a:p>
          <a:p>
            <a:r>
              <a:rPr lang="en-US" sz="1400" b="1" i="1" kern="0" dirty="0" smtClean="0">
                <a:solidFill>
                  <a:srgbClr val="0C2D83"/>
                </a:solidFill>
              </a:rPr>
              <a:t>- ARC-210 (UHF/VHF)</a:t>
            </a:r>
          </a:p>
          <a:p>
            <a:endParaRPr lang="en-US" sz="1400" b="1" i="1" kern="0" dirty="0">
              <a:solidFill>
                <a:srgbClr val="0C2D83"/>
              </a:solidFill>
            </a:endParaRPr>
          </a:p>
          <a:p>
            <a:endParaRPr lang="en-US" sz="1400" b="1" i="1" kern="0" dirty="0" smtClean="0">
              <a:solidFill>
                <a:srgbClr val="0C2D83"/>
              </a:solidFill>
            </a:endParaRPr>
          </a:p>
          <a:p>
            <a:endParaRPr lang="en-US" sz="1400" dirty="0"/>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49" y="582863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1119" y="528690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66431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9</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ICBM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882984844"/>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84061">
                  <a:extLst>
                    <a:ext uri="{9D8B030D-6E8A-4147-A177-3AD203B41FA5}">
                      <a16:colId xmlns:a16="http://schemas.microsoft.com/office/drawing/2014/main" val="1987102728"/>
                    </a:ext>
                  </a:extLst>
                </a:gridCol>
                <a:gridCol w="584857">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97.1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94.7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000" dirty="0" smtClean="0"/>
                        <a:t>94..8</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4.5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262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285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205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337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341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0027108"/>
              </p:ext>
            </p:extLst>
          </p:nvPr>
        </p:nvGraphicFramePr>
        <p:xfrm>
          <a:off x="1371584" y="1434451"/>
          <a:ext cx="6405794" cy="1004222"/>
        </p:xfrm>
        <a:graphic>
          <a:graphicData uri="http://schemas.openxmlformats.org/drawingml/2006/table">
            <a:tbl>
              <a:tblPr/>
              <a:tblGrid>
                <a:gridCol w="6405794">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ICBM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AN/FSC-151V1) 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13920692"/>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21158653"/>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34758570"/>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9309269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94.8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3.9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285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341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00" y="2514600"/>
            <a:ext cx="4542181" cy="1754390"/>
          </a:xfrm>
          <a:prstGeom prst="rect">
            <a:avLst/>
          </a:prstGeom>
        </p:spPr>
      </p:pic>
      <p:sp>
        <p:nvSpPr>
          <p:cNvPr id="15" name="Action Button: Back or Previous 14">
            <a:hlinkClick r:id="rId4" action="ppaction://hlinksldjump" highlightClick="1"/>
          </p:cNvPr>
          <p:cNvSpPr/>
          <p:nvPr/>
        </p:nvSpPr>
        <p:spPr bwMode="auto">
          <a:xfrm rot="10800000">
            <a:off x="8782582" y="64774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4" name="TextBox 3"/>
          <p:cNvSpPr txBox="1"/>
          <p:nvPr/>
        </p:nvSpPr>
        <p:spPr>
          <a:xfrm>
            <a:off x="5363308" y="2514600"/>
            <a:ext cx="3460017" cy="954107"/>
          </a:xfrm>
          <a:prstGeom prst="rect">
            <a:avLst/>
          </a:prstGeom>
          <a:noFill/>
        </p:spPr>
        <p:txBody>
          <a:bodyPr wrap="square" rtlCol="0">
            <a:spAutoFit/>
          </a:bodyPr>
          <a:lstStyle/>
          <a:p>
            <a:r>
              <a:rPr lang="en-US" sz="1400" b="1" i="1" kern="0" dirty="0" smtClean="0">
                <a:solidFill>
                  <a:srgbClr val="0C2D83"/>
                </a:solidFill>
              </a:rPr>
              <a:t>- MMP-ET (EHF) </a:t>
            </a:r>
          </a:p>
          <a:p>
            <a:r>
              <a:rPr lang="en-US" sz="1400" b="1" i="1" kern="0" dirty="0" smtClean="0">
                <a:solidFill>
                  <a:srgbClr val="0C2D83"/>
                </a:solidFill>
              </a:rPr>
              <a:t>- MMP-VT (VLF/LF) </a:t>
            </a:r>
          </a:p>
          <a:p>
            <a:r>
              <a:rPr lang="en-US" sz="1400" b="1" i="1" kern="0" dirty="0" smtClean="0">
                <a:solidFill>
                  <a:srgbClr val="0C2D83"/>
                </a:solidFill>
              </a:rPr>
              <a:t>- FRC-175 (UHF MILSTAR) </a:t>
            </a:r>
          </a:p>
          <a:p>
            <a:r>
              <a:rPr lang="en-US" sz="1400" b="1" i="1" kern="0" dirty="0" smtClean="0">
                <a:solidFill>
                  <a:srgbClr val="0C2D83"/>
                </a:solidFill>
              </a:rPr>
              <a:t>- GRC-208 (UHF LOS)</a:t>
            </a:r>
            <a:endParaRPr lang="en-US" sz="1400" dirty="0"/>
          </a:p>
        </p:txBody>
      </p:sp>
    </p:spTree>
    <p:extLst>
      <p:ext uri="{BB962C8B-B14F-4D97-AF65-F5344CB8AC3E}">
        <p14:creationId xmlns:p14="http://schemas.microsoft.com/office/powerpoint/2010/main" val="336686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CA937C18661340B9BF42E1E736A177" ma:contentTypeVersion="0" ma:contentTypeDescription="Create a new document." ma:contentTypeScope="" ma:versionID="7ea8e3d316e13a6d6eb681891f960aea">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17ADC2-65CA-4FAD-8B1C-B56FCB63598D}">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ED82C34-C8B6-43AF-BDE3-A5E465749888}"/>
</file>

<file path=customXml/itemProps3.xml><?xml version="1.0" encoding="utf-8"?>
<ds:datastoreItem xmlns:ds="http://schemas.openxmlformats.org/officeDocument/2006/customXml" ds:itemID="{24DA4C2A-F9FC-427E-B64A-F4B9A19D16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16430</TotalTime>
  <Words>3617</Words>
  <Application>Microsoft Office PowerPoint</Application>
  <PresentationFormat>On-screen Show (4:3)</PresentationFormat>
  <Paragraphs>888</Paragraphs>
  <Slides>16</Slides>
  <Notes>16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5_USAF(Unclas)</vt:lpstr>
      <vt:lpstr>AF NC3 CENTER</vt:lpstr>
      <vt:lpstr>NC3 MPI Dashboard</vt:lpstr>
      <vt:lpstr> </vt:lpstr>
      <vt:lpstr> </vt:lpstr>
      <vt:lpstr> </vt:lpstr>
      <vt:lpstr> </vt:lpstr>
      <vt:lpstr> </vt:lpstr>
      <vt:lpstr> </vt:lpstr>
      <vt:lpstr> </vt:lpstr>
      <vt:lpstr>PowerPoint Presentation</vt:lpstr>
      <vt:lpstr> </vt:lpstr>
      <vt:lpstr>AIRBORNE  KC-135 MEAN TIME BETWEEN FAILURES</vt:lpstr>
      <vt:lpstr>AIRBORNE  F-15E MEAN TIME BETWEEN FAILURE</vt:lpstr>
      <vt:lpstr>ICBM  MEAN TIME BETWEEN FAILURES</vt:lpstr>
      <vt:lpstr>ICBM  MEAN DOWN TIME</vt:lpstr>
      <vt:lpstr>Fixed Support CE  MEAN DOWN TIME</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 Thomas</dc:creator>
  <cp:lastModifiedBy>BAYNE, MICHAEL S GS-11 USAF AFGSC AFNC3C/NGAA</cp:lastModifiedBy>
  <cp:revision>1515</cp:revision>
  <cp:lastPrinted>2019-08-09T14:24:50Z</cp:lastPrinted>
  <dcterms:created xsi:type="dcterms:W3CDTF">2016-04-21T20:24:54Z</dcterms:created>
  <dcterms:modified xsi:type="dcterms:W3CDTF">2020-01-30T20:02:52Z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0x0101002CCA937C18661340B9BF42E1E736A177</vt:lpwstr>
  </property>
  <property fmtid="{D5CDD505-2E9C-101B-9397-08002B2CF9AE}" pid="3" name="Order">
    <vt:r8>1000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