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9"/>
  </p:notesMasterIdLst>
  <p:handoutMasterIdLst>
    <p:handoutMasterId r:id="rId20"/>
  </p:handoutMasterIdLst>
  <p:sldIdLst>
    <p:sldId id="767" r:id="rId5"/>
    <p:sldId id="781" r:id="rId6"/>
    <p:sldId id="779" r:id="rId7"/>
    <p:sldId id="778" r:id="rId8"/>
    <p:sldId id="777" r:id="rId9"/>
    <p:sldId id="776" r:id="rId10"/>
    <p:sldId id="775" r:id="rId11"/>
    <p:sldId id="780" r:id="rId12"/>
    <p:sldId id="773" r:id="rId13"/>
    <p:sldId id="768" r:id="rId14"/>
    <p:sldId id="789" r:id="rId15"/>
    <p:sldId id="790" r:id="rId16"/>
    <p:sldId id="791" r:id="rId17"/>
    <p:sldId id="793" r:id="rId1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3333CC"/>
    <a:srgbClr val="FFFF99"/>
    <a:srgbClr val="CC66FF"/>
    <a:srgbClr val="CC9900"/>
    <a:srgbClr val="FFCC66"/>
    <a:srgbClr val="80C5F4"/>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85697" autoAdjust="0"/>
  </p:normalViewPr>
  <p:slideViewPr>
    <p:cSldViewPr snapToGrid="0">
      <p:cViewPr varScale="1">
        <p:scale>
          <a:sx n="94" d="100"/>
          <a:sy n="94" d="100"/>
        </p:scale>
        <p:origin x="2154"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12/27/2019</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12/27/2019</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smtClean="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a:t>
            </a:r>
            <a:r>
              <a:rPr lang="en-US" baseline="0" smtClean="0"/>
              <a:t>Day</a:t>
            </a:r>
            <a:r>
              <a:rPr lang="en-US" smtClean="0"/>
              <a:t> ???,</a:t>
            </a:r>
            <a:endParaRPr lang="en-US" dirty="0" smtClean="0"/>
          </a:p>
          <a:p>
            <a:r>
              <a:rPr lang="en-US" dirty="0" smtClean="0"/>
              <a:t>Welcome</a:t>
            </a:r>
            <a:r>
              <a:rPr lang="en-US" baseline="0" dirty="0" smtClean="0"/>
              <a:t> to the</a:t>
            </a:r>
            <a:r>
              <a:rPr lang="en-US" dirty="0" smtClean="0"/>
              <a:t> NC3 Mission Performance Briefing for September,</a:t>
            </a:r>
            <a:r>
              <a:rPr lang="en-US" baseline="0" dirty="0" smtClean="0"/>
              <a:t> 2019</a:t>
            </a:r>
            <a:r>
              <a:rPr lang="en-US" dirty="0" smtClean="0"/>
              <a:t>.</a:t>
            </a:r>
          </a:p>
          <a:p>
            <a:endParaRPr lang="en-US" dirty="0" smtClean="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5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September</a:t>
            </a:r>
            <a:r>
              <a:rPr lang="en-US" b="0" baseline="0" dirty="0" smtClean="0"/>
              <a:t>:</a:t>
            </a:r>
            <a:r>
              <a:rPr lang="en-US" b="1" baseline="0" dirty="0" smtClean="0"/>
              <a:t>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September</a:t>
            </a:r>
            <a:r>
              <a:rPr lang="en-US" baseline="0" dirty="0" smtClean="0"/>
              <a:t>: </a:t>
            </a:r>
            <a:r>
              <a:rPr lang="en-US" b="1" baseline="0" dirty="0" smtClean="0"/>
              <a:t>8101</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285905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November: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November: 6895</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335659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October</a:t>
            </a:r>
            <a:r>
              <a:rPr lang="en-US" b="0" baseline="0" dirty="0" smtClean="0"/>
              <a:t>:</a:t>
            </a:r>
            <a:r>
              <a:rPr lang="en-US" b="1" baseline="0" dirty="0" smtClean="0"/>
              <a:t> 18</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October: 5715</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204822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30746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a:t>
            </a:r>
          </a:p>
          <a:p>
            <a:pPr defTabSz="879275">
              <a:defRPr/>
            </a:pPr>
            <a:r>
              <a:rPr lang="en-US" baseline="0" dirty="0" smtClean="0"/>
              <a:t>B-52H CE, B-2 CE, DCA CE, Airborne Support CE (U-2), ICBM CE and Fixed Support CE.</a:t>
            </a:r>
          </a:p>
          <a:p>
            <a:endParaRPr lang="en-US" baseline="0" dirty="0" smtClean="0"/>
          </a:p>
          <a:p>
            <a:r>
              <a:rPr lang="en-US" dirty="0" smtClean="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smtClean="0"/>
              <a:t>2.  For slide justification purposes, the "Red" indicated systems will be explained further with an issue slide.  Those issue slides will be accompanied by that specific systems’ lagging and leading indicator charts themselves. </a:t>
            </a:r>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9114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ARR-88 (MMRT) ARC-210, ARC-208, ARC-190, ARC-183 (DTWA) and ARC-171 individual systems.</a:t>
            </a:r>
          </a:p>
          <a:p>
            <a:r>
              <a:rPr lang="en-US" dirty="0"/>
              <a:t>The overall E-4B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smtClean="0"/>
              <a:t>99.90%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99.86%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smtClean="0"/>
              <a:t>1.31% </a:t>
            </a:r>
            <a:r>
              <a:rPr lang="en-US" dirty="0"/>
              <a:t>as an </a:t>
            </a:r>
            <a:r>
              <a:rPr lang="en-US" dirty="0">
                <a:latin typeface="Arial" charset="0"/>
              </a:rPr>
              <a:t>YTD average and  </a:t>
            </a:r>
            <a:r>
              <a:rPr lang="en-US" b="1" dirty="0" smtClean="0">
                <a:latin typeface="+mn-lt"/>
              </a:rPr>
              <a:t>1.79</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5.50%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424 HRS</a:t>
            </a:r>
            <a:r>
              <a:rPr lang="en-US" dirty="0" smtClean="0"/>
              <a:t>    Achieved: </a:t>
            </a:r>
            <a:r>
              <a:rPr lang="en-US" b="1" dirty="0" smtClean="0"/>
              <a:t>545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526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64 HRS</a:t>
            </a:r>
            <a:r>
              <a:rPr lang="en-US" dirty="0" smtClean="0"/>
              <a:t>    Achieved: </a:t>
            </a:r>
            <a:r>
              <a:rPr lang="en-US" b="1" dirty="0" smtClean="0"/>
              <a:t>13 HRS</a:t>
            </a:r>
            <a:r>
              <a:rPr lang="en-US" dirty="0" smtClean="0"/>
              <a:t> as an </a:t>
            </a:r>
            <a:r>
              <a:rPr lang="en-US" dirty="0" smtClean="0">
                <a:latin typeface="Arial" charset="0"/>
              </a:rPr>
              <a:t>YTD average and  </a:t>
            </a:r>
            <a:r>
              <a:rPr lang="en-US" b="1" dirty="0" smtClean="0">
                <a:latin typeface="Arial" charset="0"/>
              </a:rPr>
              <a:t>12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253317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smtClean="0"/>
          </a:p>
          <a:p>
            <a:endParaRPr lang="en-US" dirty="0"/>
          </a:p>
          <a:p>
            <a:pPr defTabSz="912205">
              <a:defRPr/>
            </a:pPr>
            <a:endParaRPr lang="en-US" dirty="0" smtClean="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a:t>99.97% </a:t>
            </a:r>
            <a:r>
              <a:rPr lang="en-US" dirty="0"/>
              <a:t>as an </a:t>
            </a:r>
            <a:r>
              <a:rPr lang="en-US" dirty="0">
                <a:latin typeface="Arial" charset="0"/>
              </a:rPr>
              <a:t>YTD average and  </a:t>
            </a:r>
            <a:r>
              <a:rPr lang="en-US" b="1" dirty="0" smtClean="0"/>
              <a:t>99.96%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a:t>.</a:t>
            </a:r>
            <a:r>
              <a:rPr lang="en-US" b="1" dirty="0" smtClean="0"/>
              <a:t>16% </a:t>
            </a:r>
            <a:r>
              <a:rPr lang="en-US" dirty="0"/>
              <a:t>as an </a:t>
            </a:r>
            <a:r>
              <a:rPr lang="en-US" dirty="0">
                <a:latin typeface="Arial" charset="0"/>
              </a:rPr>
              <a:t>YTD average and  </a:t>
            </a:r>
            <a:r>
              <a:rPr lang="en-US" b="1" dirty="0" smtClean="0"/>
              <a:t>.18%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a:t>0% </a:t>
            </a:r>
            <a:r>
              <a:rPr lang="en-US" dirty="0"/>
              <a:t>as an </a:t>
            </a:r>
            <a:r>
              <a:rPr lang="en-US" dirty="0">
                <a:latin typeface="Arial" charset="0"/>
              </a:rPr>
              <a:t>YTD average and  </a:t>
            </a:r>
            <a:r>
              <a:rPr lang="en-US" b="1" dirty="0"/>
              <a:t>0%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smtClean="0"/>
              <a:t>147 </a:t>
            </a:r>
            <a:r>
              <a:rPr lang="en-US" b="1" dirty="0"/>
              <a:t>HRS  </a:t>
            </a:r>
            <a:r>
              <a:rPr lang="en-US" dirty="0"/>
              <a:t>as an YTD</a:t>
            </a:r>
            <a:r>
              <a:rPr lang="en-US" b="1" dirty="0"/>
              <a:t> </a:t>
            </a:r>
            <a:r>
              <a:rPr lang="en-US" dirty="0"/>
              <a:t>average</a:t>
            </a:r>
            <a:r>
              <a:rPr lang="en-US" b="1" dirty="0"/>
              <a:t> </a:t>
            </a:r>
            <a:r>
              <a:rPr lang="en-US" dirty="0"/>
              <a:t>and </a:t>
            </a:r>
            <a:r>
              <a:rPr lang="en-US" b="1" baseline="0" dirty="0" smtClean="0"/>
              <a:t>91</a:t>
            </a:r>
            <a:r>
              <a:rPr lang="en-US" b="1" dirty="0" smtClean="0"/>
              <a:t> </a:t>
            </a:r>
            <a:r>
              <a:rPr lang="en-US" b="1" dirty="0"/>
              <a:t>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253899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a:t>
            </a:r>
            <a:r>
              <a:rPr lang="en-US" dirty="0" smtClean="0"/>
              <a:t>indicators</a:t>
            </a:r>
            <a:r>
              <a:rPr lang="en-US" baseline="0" dirty="0" smtClean="0"/>
              <a:t> </a:t>
            </a:r>
            <a:r>
              <a:rPr lang="en-US" dirty="0" smtClean="0"/>
              <a:t>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98.20%    </a:t>
            </a:r>
            <a:r>
              <a:rPr lang="en-US" dirty="0"/>
              <a:t>Achieved: </a:t>
            </a:r>
            <a:r>
              <a:rPr lang="en-US" b="1" dirty="0" smtClean="0"/>
              <a:t>99.96% </a:t>
            </a:r>
            <a:r>
              <a:rPr lang="en-US" dirty="0"/>
              <a:t>as an </a:t>
            </a:r>
            <a:r>
              <a:rPr lang="en-US" dirty="0">
                <a:latin typeface="Arial" charset="0"/>
              </a:rPr>
              <a:t>YTD average and </a:t>
            </a:r>
            <a:r>
              <a:rPr lang="en-US" b="1" dirty="0" smtClean="0">
                <a:latin typeface="Arial" charset="0"/>
              </a:rPr>
              <a:t>99.99%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smtClean="0"/>
              <a:t>.12% </a:t>
            </a:r>
            <a:r>
              <a:rPr lang="en-US" dirty="0"/>
              <a:t>as an </a:t>
            </a:r>
            <a:r>
              <a:rPr lang="en-US" dirty="0">
                <a:latin typeface="Arial" charset="0"/>
              </a:rPr>
              <a:t>YTD average and </a:t>
            </a:r>
            <a:r>
              <a:rPr lang="en-US" b="1" dirty="0" smtClean="0">
                <a:latin typeface="Arial" charset="0"/>
              </a:rPr>
              <a:t>.02%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a:t>0% </a:t>
            </a:r>
            <a:r>
              <a:rPr lang="en-US" dirty="0"/>
              <a:t>as an </a:t>
            </a:r>
            <a:r>
              <a:rPr lang="en-US" dirty="0">
                <a:latin typeface="Arial" charset="0"/>
              </a:rPr>
              <a:t>YTD average and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 </a:t>
            </a:r>
            <a:r>
              <a:rPr lang="en-US" b="1" dirty="0" smtClean="0"/>
              <a:t>377 </a:t>
            </a:r>
            <a:r>
              <a:rPr lang="en-US" b="1" dirty="0"/>
              <a:t>HRS</a:t>
            </a:r>
            <a:r>
              <a:rPr lang="en-US" dirty="0"/>
              <a:t> as an </a:t>
            </a:r>
            <a:r>
              <a:rPr lang="en-US" dirty="0">
                <a:latin typeface="Arial" charset="0"/>
              </a:rPr>
              <a:t>YTD average and </a:t>
            </a:r>
            <a:r>
              <a:rPr lang="en-US" b="1" dirty="0" smtClean="0">
                <a:latin typeface="Arial" charset="0"/>
              </a:rPr>
              <a:t>676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 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246310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 </a:t>
            </a:r>
            <a:r>
              <a:rPr lang="en-US" dirty="0" smtClean="0">
                <a:latin typeface="Arial" charset="0"/>
              </a:rPr>
              <a:t>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a:t>99.99% </a:t>
            </a:r>
            <a:r>
              <a:rPr lang="en-US" dirty="0"/>
              <a:t>as an </a:t>
            </a:r>
            <a:r>
              <a:rPr lang="en-US" dirty="0">
                <a:latin typeface="Arial" charset="0"/>
              </a:rPr>
              <a:t>YTD average and </a:t>
            </a:r>
            <a:r>
              <a:rPr lang="en-US" b="1" dirty="0" smtClean="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a:t>.</a:t>
            </a:r>
            <a:r>
              <a:rPr lang="en-US" b="1" dirty="0" smtClean="0"/>
              <a:t>02% </a:t>
            </a:r>
            <a:r>
              <a:rPr lang="en-US" dirty="0"/>
              <a:t>as an </a:t>
            </a:r>
            <a:r>
              <a:rPr lang="en-US" dirty="0">
                <a:latin typeface="Arial" charset="0"/>
              </a:rPr>
              <a:t>YTD average and </a:t>
            </a:r>
            <a:r>
              <a:rPr lang="en-US" b="1" dirty="0">
                <a:latin typeface="Arial" charset="0"/>
              </a:rPr>
              <a:t>.</a:t>
            </a:r>
            <a:r>
              <a:rPr lang="en-US" b="1" dirty="0" smtClean="0">
                <a:latin typeface="Arial" charset="0"/>
              </a:rPr>
              <a:t>04%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smtClean="0"/>
              <a:t>269 </a:t>
            </a:r>
            <a:r>
              <a:rPr lang="en-US" b="1" dirty="0"/>
              <a:t>HRS</a:t>
            </a:r>
            <a:r>
              <a:rPr lang="en-US" dirty="0"/>
              <a:t> as an </a:t>
            </a:r>
            <a:r>
              <a:rPr lang="en-US" dirty="0">
                <a:latin typeface="Arial" charset="0"/>
              </a:rPr>
              <a:t>YTD average and </a:t>
            </a:r>
            <a:r>
              <a:rPr lang="en-US" b="1" dirty="0" smtClean="0">
                <a:latin typeface="Arial" charset="0"/>
              </a:rPr>
              <a:t>266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0136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Airborne Support (U-2)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Airborne Support (U-2) Mission Capability rate takes into account the ARC-217 and ARC-210 individual systems.</a:t>
            </a:r>
          </a:p>
          <a:p>
            <a:r>
              <a:rPr lang="en-US" dirty="0"/>
              <a:t> </a:t>
            </a:r>
          </a:p>
          <a:p>
            <a:r>
              <a:rPr lang="en-US" dirty="0"/>
              <a:t>The Airborne Support (U-2) Configuration Element met </a:t>
            </a:r>
            <a:r>
              <a:rPr lang="en-US" b="1" dirty="0"/>
              <a:t>5</a:t>
            </a:r>
            <a:r>
              <a:rPr lang="en-US" b="1" dirty="0" smtClean="0"/>
              <a:t> </a:t>
            </a:r>
            <a:r>
              <a:rPr lang="en-US" b="1" dirty="0"/>
              <a:t>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99.90%   </a:t>
            </a:r>
            <a:r>
              <a:rPr lang="en-US" dirty="0"/>
              <a:t>Achieved: </a:t>
            </a:r>
            <a:r>
              <a:rPr lang="en-US" b="1" dirty="0" smtClean="0"/>
              <a:t>99.97% </a:t>
            </a:r>
            <a:r>
              <a:rPr lang="en-US" dirty="0"/>
              <a:t>as an </a:t>
            </a:r>
            <a:r>
              <a:rPr lang="en-US" dirty="0">
                <a:latin typeface="Arial" charset="0"/>
              </a:rPr>
              <a:t>YTD average and  </a:t>
            </a:r>
            <a:r>
              <a:rPr lang="en-US" b="1" dirty="0" smtClean="0">
                <a:latin typeface="Arial" charset="0"/>
              </a:rPr>
              <a:t>99.96%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0.04%  </a:t>
            </a:r>
            <a:r>
              <a:rPr lang="en-US" dirty="0"/>
              <a:t>Achieved: </a:t>
            </a:r>
            <a:r>
              <a:rPr lang="en-US" b="1" dirty="0" smtClean="0"/>
              <a:t>0.05% </a:t>
            </a:r>
            <a:r>
              <a:rPr lang="en-US" dirty="0"/>
              <a:t>as an </a:t>
            </a:r>
            <a:r>
              <a:rPr lang="en-US" dirty="0">
                <a:latin typeface="Arial" charset="0"/>
              </a:rPr>
              <a:t>YTD average and  </a:t>
            </a:r>
            <a:r>
              <a:rPr lang="en-US" b="1" dirty="0" smtClean="0">
                <a:latin typeface="Arial" charset="0"/>
              </a:rPr>
              <a:t>0.08%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0.13%   </a:t>
            </a:r>
            <a:r>
              <a:rPr lang="en-US" dirty="0"/>
              <a:t>Achieved: </a:t>
            </a:r>
            <a:r>
              <a:rPr lang="en-US" b="1" dirty="0" smtClean="0"/>
              <a:t>0% </a:t>
            </a:r>
            <a:r>
              <a:rPr lang="en-US" dirty="0"/>
              <a:t>as an </a:t>
            </a:r>
            <a:r>
              <a:rPr lang="en-US" dirty="0">
                <a:latin typeface="Arial" charset="0"/>
              </a:rPr>
              <a:t>YTD average and</a:t>
            </a:r>
            <a:r>
              <a:rPr lang="en-US" b="1" dirty="0">
                <a:latin typeface="Arial" charset="0"/>
              </a:rPr>
              <a:t>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a:t>
            </a:r>
            <a:r>
              <a:rPr lang="en-US" b="1" dirty="0" smtClean="0"/>
              <a:t>165 </a:t>
            </a:r>
            <a:r>
              <a:rPr lang="en-US" b="1" dirty="0"/>
              <a:t>HRS</a:t>
            </a:r>
            <a:r>
              <a:rPr lang="en-US" dirty="0"/>
              <a:t>  Achieved: </a:t>
            </a:r>
            <a:r>
              <a:rPr lang="en-US" b="1" dirty="0" smtClean="0"/>
              <a:t>284 </a:t>
            </a:r>
            <a:r>
              <a:rPr lang="en-US" b="1" dirty="0"/>
              <a:t>HRS</a:t>
            </a:r>
            <a:r>
              <a:rPr lang="en-US" dirty="0"/>
              <a:t> as an </a:t>
            </a:r>
            <a:r>
              <a:rPr lang="en-US" dirty="0">
                <a:latin typeface="Arial" charset="0"/>
              </a:rPr>
              <a:t>YTD average and </a:t>
            </a:r>
            <a:r>
              <a:rPr lang="en-US" b="1" dirty="0" smtClean="0">
                <a:latin typeface="Arial" charset="0"/>
              </a:rPr>
              <a:t>253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1 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6159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a:t>
            </a:r>
            <a:r>
              <a:rPr lang="en-US" dirty="0" smtClean="0">
                <a:latin typeface="Arial" charset="0"/>
              </a:rPr>
              <a:t>???, </a:t>
            </a:r>
            <a:r>
              <a:rPr lang="en-US" dirty="0">
                <a:latin typeface="Arial" charset="0"/>
              </a:rPr>
              <a:t>I am Mr. </a:t>
            </a:r>
            <a:r>
              <a:rPr lang="en-US" dirty="0" smtClean="0">
                <a:latin typeface="Arial" charset="0"/>
              </a:rPr>
              <a:t>??? </a:t>
            </a:r>
            <a:r>
              <a:rPr lang="en-US" dirty="0">
                <a:latin typeface="Arial" charset="0"/>
              </a:rPr>
              <a:t>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a:t>
            </a:r>
            <a:r>
              <a:rPr lang="en-US" dirty="0" smtClean="0">
                <a:latin typeface="Arial" charset="0"/>
              </a:rPr>
              <a:t>, MMP-VLF</a:t>
            </a:r>
            <a:r>
              <a:rPr lang="en-US" dirty="0">
                <a:latin typeface="Arial" charset="0"/>
              </a:rPr>
              <a:t>, FRC-175 UHF MILSTAR and GRC-208 UHF LOS.  The ICBM CE met </a:t>
            </a:r>
            <a:r>
              <a:rPr lang="en-US" b="1" dirty="0" smtClean="0">
                <a:latin typeface="Arial" charset="0"/>
              </a:rPr>
              <a:t>4 </a:t>
            </a:r>
            <a:r>
              <a:rPr lang="en-US" b="1" dirty="0">
                <a:latin typeface="Arial" charset="0"/>
              </a:rPr>
              <a:t>of 5 </a:t>
            </a:r>
            <a:r>
              <a:rPr lang="en-US" dirty="0">
                <a:latin typeface="Arial" charset="0"/>
              </a:rPr>
              <a:t>reported maintenance indicators for the </a:t>
            </a:r>
            <a:r>
              <a:rPr lang="en-US" dirty="0" smtClean="0">
                <a:latin typeface="Arial" charset="0"/>
              </a:rPr>
              <a:t>quarterly average and </a:t>
            </a:r>
            <a:r>
              <a:rPr lang="en-US" b="1" dirty="0" smtClean="0">
                <a:latin typeface="Arial" charset="0"/>
              </a:rPr>
              <a:t>4</a:t>
            </a:r>
            <a:r>
              <a:rPr lang="en-US" b="1" baseline="0" dirty="0" smtClean="0">
                <a:latin typeface="Arial" charset="0"/>
              </a:rPr>
              <a:t> of 5 </a:t>
            </a:r>
            <a:r>
              <a:rPr lang="en-US" baseline="0" dirty="0" smtClean="0">
                <a:latin typeface="Arial" charset="0"/>
              </a:rPr>
              <a:t>for </a:t>
            </a:r>
            <a:r>
              <a:rPr lang="en-US" b="1" baseline="0" dirty="0" smtClean="0">
                <a:latin typeface="Arial" charset="0"/>
              </a:rPr>
              <a:t>FY 20</a:t>
            </a:r>
            <a:r>
              <a:rPr lang="en-US" b="1" dirty="0" smtClean="0">
                <a:latin typeface="Arial" charset="0"/>
              </a:rPr>
              <a:t>’s </a:t>
            </a:r>
            <a:r>
              <a:rPr lang="en-US" b="0" dirty="0" smtClean="0">
                <a:latin typeface="Arial" charset="0"/>
              </a:rPr>
              <a:t>yearly</a:t>
            </a:r>
            <a:r>
              <a:rPr lang="en-US" dirty="0" smtClean="0">
                <a:latin typeface="Arial" charset="0"/>
              </a:rPr>
              <a:t> </a:t>
            </a:r>
            <a:r>
              <a:rPr lang="en-US" dirty="0">
                <a:latin typeface="Arial" charset="0"/>
              </a:rPr>
              <a:t>average.  The MC </a:t>
            </a:r>
            <a:r>
              <a:rPr lang="en-US" dirty="0" smtClean="0">
                <a:latin typeface="Arial" charset="0"/>
              </a:rPr>
              <a:t>average </a:t>
            </a:r>
            <a:r>
              <a:rPr lang="en-US" dirty="0">
                <a:latin typeface="Arial" charset="0"/>
              </a:rPr>
              <a:t>was established by importing 36 months of data into </a:t>
            </a:r>
            <a:r>
              <a:rPr lang="en-US" dirty="0" smtClean="0">
                <a:latin typeface="Arial" charset="0"/>
              </a:rPr>
              <a:t>an</a:t>
            </a:r>
            <a:r>
              <a:rPr lang="en-US" baseline="0" dirty="0" smtClean="0">
                <a:latin typeface="Arial" charset="0"/>
              </a:rPr>
              <a:t> average</a:t>
            </a:r>
            <a:r>
              <a:rPr lang="en-US" dirty="0" smtClean="0">
                <a:latin typeface="Arial" charset="0"/>
              </a:rPr>
              <a:t> </a:t>
            </a:r>
            <a:r>
              <a:rPr lang="en-US" dirty="0">
                <a:latin typeface="Arial" charset="0"/>
              </a:rPr>
              <a:t>development workbook. </a:t>
            </a:r>
            <a:endParaRPr lang="en-US" dirty="0" smtClean="0">
              <a:latin typeface="Arial" charset="0"/>
            </a:endParaRPr>
          </a:p>
          <a:p>
            <a:pPr defTabSz="929481">
              <a:defRPr/>
            </a:pPr>
            <a:endParaRPr lang="en-US" dirty="0" smtClean="0">
              <a:latin typeface="Arial" charset="0"/>
            </a:endParaRPr>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pPr defTabSz="929481">
              <a:defRPr/>
            </a:pPr>
            <a:r>
              <a:rPr lang="en-US" baseline="0" dirty="0" smtClean="0">
                <a:latin typeface="Arial" charset="0"/>
              </a:rPr>
              <a:t> </a:t>
            </a:r>
            <a:endParaRPr lang="en-US" dirty="0">
              <a:latin typeface="Arial" charset="0"/>
            </a:endParaRPr>
          </a:p>
          <a:p>
            <a:pPr defTabSz="929481">
              <a:defRPr/>
            </a:pPr>
            <a:endParaRPr lang="en-US" dirty="0">
              <a:latin typeface="Arial" charset="0"/>
            </a:endParaRPr>
          </a:p>
          <a:p>
            <a:pPr defTabSz="929481">
              <a:defRPr/>
            </a:pPr>
            <a:r>
              <a:rPr lang="en-US" dirty="0">
                <a:latin typeface="Arial" charset="0"/>
              </a:rPr>
              <a:t>For the month </a:t>
            </a:r>
            <a:r>
              <a:rPr lang="en-US" dirty="0" smtClean="0">
                <a:latin typeface="Arial" charset="0"/>
              </a:rPr>
              <a:t>of</a:t>
            </a:r>
            <a:r>
              <a:rPr lang="en-US" baseline="0" dirty="0" smtClean="0">
                <a:latin typeface="Arial" charset="0"/>
              </a:rPr>
              <a:t> </a:t>
            </a:r>
            <a:r>
              <a:rPr lang="en-US" b="1" baseline="0" dirty="0" smtClean="0">
                <a:latin typeface="Arial" charset="0"/>
              </a:rPr>
              <a:t>November</a:t>
            </a:r>
            <a:r>
              <a:rPr lang="en-US" dirty="0" smtClean="0">
                <a:latin typeface="Arial" charset="0"/>
              </a:rPr>
              <a:t>, </a:t>
            </a:r>
            <a:r>
              <a:rPr lang="en-US" dirty="0">
                <a:latin typeface="Arial" charset="0"/>
              </a:rPr>
              <a:t>the ICBM CE accounted for </a:t>
            </a:r>
            <a:r>
              <a:rPr lang="en-US" b="1" dirty="0" smtClean="0">
                <a:latin typeface="Arial" charset="0"/>
              </a:rPr>
              <a:t>20</a:t>
            </a:r>
            <a:r>
              <a:rPr lang="en-US" dirty="0" smtClean="0">
                <a:latin typeface="Arial" charset="0"/>
              </a:rPr>
              <a:t> </a:t>
            </a:r>
            <a:r>
              <a:rPr lang="en-US" dirty="0">
                <a:latin typeface="Arial" charset="0"/>
              </a:rPr>
              <a:t>events, averaging totals just over </a:t>
            </a:r>
            <a:r>
              <a:rPr lang="en-US" b="1" dirty="0" smtClean="0">
                <a:latin typeface="Arial" charset="0"/>
              </a:rPr>
              <a:t>6,895</a:t>
            </a:r>
            <a:r>
              <a:rPr lang="en-US" dirty="0" smtClean="0">
                <a:latin typeface="Arial" charset="0"/>
              </a:rPr>
              <a:t> </a:t>
            </a:r>
            <a:r>
              <a:rPr lang="en-US" dirty="0">
                <a:latin typeface="Arial" charset="0"/>
              </a:rPr>
              <a:t>out of a possible </a:t>
            </a:r>
            <a:r>
              <a:rPr lang="en-US" b="1" dirty="0" smtClean="0">
                <a:latin typeface="Arial" charset="0"/>
              </a:rPr>
              <a:t>32.400</a:t>
            </a:r>
            <a:r>
              <a:rPr lang="en-US" dirty="0" smtClean="0">
                <a:latin typeface="Arial" charset="0"/>
              </a:rPr>
              <a:t> </a:t>
            </a:r>
            <a:r>
              <a:rPr lang="en-US" dirty="0">
                <a:latin typeface="Arial" charset="0"/>
              </a:rPr>
              <a:t>hours of total (maintenance, supply and deferred) </a:t>
            </a:r>
            <a:r>
              <a:rPr lang="en-US" dirty="0" smtClean="0">
                <a:latin typeface="Arial" charset="0"/>
              </a:rPr>
              <a:t>downtime.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a:t>
            </a:r>
            <a:r>
              <a:rPr lang="en-US" dirty="0" smtClean="0">
                <a:latin typeface="Arial" charset="0"/>
              </a:rPr>
              <a:t>Capable,</a:t>
            </a:r>
            <a:r>
              <a:rPr lang="en-US" baseline="0" dirty="0" smtClean="0">
                <a:latin typeface="Arial" charset="0"/>
              </a:rPr>
              <a:t> Partially Mission Capable,</a:t>
            </a:r>
            <a:r>
              <a:rPr lang="en-US" dirty="0" smtClean="0">
                <a:latin typeface="Arial" charset="0"/>
              </a:rPr>
              <a:t> </a:t>
            </a:r>
            <a:r>
              <a:rPr lang="en-US" dirty="0">
                <a:latin typeface="Arial" charset="0"/>
              </a:rPr>
              <a:t>Non-Mission Capable</a:t>
            </a:r>
          </a:p>
          <a:p>
            <a:r>
              <a:rPr lang="en-US" dirty="0" smtClean="0">
                <a:latin typeface="Arial" charset="0"/>
              </a:rPr>
              <a:t>AVG: </a:t>
            </a:r>
            <a:r>
              <a:rPr lang="en-US" b="1" dirty="0">
                <a:latin typeface="Arial" charset="0"/>
              </a:rPr>
              <a:t>≥97.1%    </a:t>
            </a:r>
            <a:r>
              <a:rPr lang="en-US" dirty="0">
                <a:latin typeface="Arial" charset="0"/>
              </a:rPr>
              <a:t>Achieved: </a:t>
            </a:r>
            <a:r>
              <a:rPr lang="en-US" b="1" dirty="0" smtClean="0">
                <a:latin typeface="Arial" charset="0"/>
              </a:rPr>
              <a:t>95.2% </a:t>
            </a:r>
            <a:r>
              <a:rPr lang="en-US" dirty="0">
                <a:latin typeface="Arial" charset="0"/>
              </a:rPr>
              <a:t>as </a:t>
            </a:r>
            <a:r>
              <a:rPr lang="en-US" dirty="0" smtClean="0">
                <a:latin typeface="Arial" charset="0"/>
              </a:rPr>
              <a:t>a</a:t>
            </a:r>
            <a:r>
              <a:rPr lang="en-US" baseline="0" dirty="0" smtClean="0">
                <a:latin typeface="Arial" charset="0"/>
              </a:rPr>
              <a:t> YTD</a:t>
            </a:r>
            <a:r>
              <a:rPr lang="en-US" dirty="0" smtClean="0">
                <a:latin typeface="Arial" charset="0"/>
              </a:rPr>
              <a:t> </a:t>
            </a:r>
            <a:r>
              <a:rPr lang="en-US" dirty="0">
                <a:latin typeface="Arial" charset="0"/>
              </a:rPr>
              <a:t>average and </a:t>
            </a:r>
            <a:r>
              <a:rPr lang="en-US" b="1" dirty="0" smtClean="0">
                <a:latin typeface="Arial" charset="0"/>
              </a:rPr>
              <a:t>95.2%</a:t>
            </a:r>
            <a:r>
              <a:rPr lang="en-US" dirty="0" smtClean="0">
                <a:latin typeface="Arial" charset="0"/>
              </a:rPr>
              <a:t> QTD </a:t>
            </a:r>
            <a:r>
              <a:rPr lang="en-US" dirty="0">
                <a:latin typeface="Arial" charset="0"/>
              </a:rPr>
              <a:t>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smtClean="0">
                <a:latin typeface="Arial" charset="0"/>
              </a:rPr>
              <a:t>AVG: </a:t>
            </a:r>
            <a:r>
              <a:rPr lang="en-US" b="1" dirty="0">
                <a:latin typeface="Arial" charset="0"/>
              </a:rPr>
              <a:t>≤6.1%    </a:t>
            </a:r>
            <a:r>
              <a:rPr lang="en-US" dirty="0">
                <a:latin typeface="Arial" charset="0"/>
              </a:rPr>
              <a:t>Achieved: </a:t>
            </a:r>
            <a:r>
              <a:rPr lang="en-US" b="1" dirty="0" smtClean="0">
                <a:latin typeface="Arial" charset="0"/>
              </a:rPr>
              <a:t>3.6%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 </a:t>
            </a:r>
            <a:r>
              <a:rPr lang="en-US" dirty="0">
                <a:latin typeface="Arial" charset="0"/>
              </a:rPr>
              <a:t>and </a:t>
            </a:r>
            <a:r>
              <a:rPr lang="en-US" b="1" dirty="0" smtClean="0">
                <a:latin typeface="Arial" charset="0"/>
              </a:rPr>
              <a:t>3.6%</a:t>
            </a:r>
            <a:r>
              <a:rPr lang="en-US" dirty="0" smtClean="0">
                <a:latin typeface="Arial" charset="0"/>
              </a:rPr>
              <a:t> </a:t>
            </a:r>
            <a:r>
              <a:rPr lang="en-US" dirty="0">
                <a:latin typeface="Arial" charset="0"/>
              </a:rPr>
              <a:t>as a </a:t>
            </a:r>
            <a:r>
              <a:rPr lang="en-US" dirty="0" smtClean="0">
                <a:latin typeface="Arial" charset="0"/>
              </a:rPr>
              <a:t>QTD </a:t>
            </a:r>
            <a:r>
              <a:rPr lang="en-US" dirty="0">
                <a:latin typeface="Arial" charset="0"/>
              </a:rPr>
              <a:t>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≤0.2%    </a:t>
            </a:r>
            <a:r>
              <a:rPr lang="en-US" dirty="0">
                <a:latin typeface="Arial" charset="0"/>
              </a:rPr>
              <a:t>Achieved: </a:t>
            </a:r>
            <a:r>
              <a:rPr lang="en-US" b="1" dirty="0" smtClean="0">
                <a:latin typeface="Arial" charset="0"/>
              </a:rPr>
              <a:t>0.6%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a:t>
            </a:r>
            <a:r>
              <a:rPr lang="en-US" baseline="0" dirty="0" smtClean="0">
                <a:latin typeface="Arial" charset="0"/>
              </a:rPr>
              <a:t> and a </a:t>
            </a:r>
            <a:r>
              <a:rPr lang="en-US" b="1" baseline="0" dirty="0" smtClean="0">
                <a:latin typeface="Arial" charset="0"/>
              </a:rPr>
              <a:t>0.6% </a:t>
            </a:r>
            <a:r>
              <a:rPr lang="en-US" baseline="0" dirty="0" smtClean="0">
                <a:latin typeface="Arial" charset="0"/>
              </a:rPr>
              <a:t>as a QTD average.</a:t>
            </a:r>
            <a:r>
              <a:rPr lang="en-US" dirty="0" smtClean="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r>
              <a:rPr lang="en-US" dirty="0" smtClean="0">
                <a:latin typeface="Arial" charset="0"/>
              </a:rPr>
              <a:t>AVG: </a:t>
            </a:r>
            <a:r>
              <a:rPr lang="en-US" b="1" dirty="0">
                <a:latin typeface="Arial" charset="0"/>
              </a:rPr>
              <a:t>≥300 HRS    </a:t>
            </a:r>
            <a:r>
              <a:rPr lang="en-US" dirty="0">
                <a:latin typeface="Arial" charset="0"/>
              </a:rPr>
              <a:t>Achieved: </a:t>
            </a:r>
            <a:r>
              <a:rPr lang="en-US" b="1" dirty="0" smtClean="0">
                <a:latin typeface="Arial" charset="0"/>
              </a:rPr>
              <a:t>296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t>
            </a:r>
            <a:r>
              <a:rPr lang="en-US" dirty="0" smtClean="0">
                <a:latin typeface="Arial" charset="0"/>
              </a:rPr>
              <a:t>and</a:t>
            </a:r>
            <a:r>
              <a:rPr lang="en-US" baseline="0" dirty="0" smtClean="0">
                <a:latin typeface="Arial" charset="0"/>
              </a:rPr>
              <a:t> </a:t>
            </a:r>
            <a:r>
              <a:rPr lang="en-US" b="1" baseline="0" dirty="0" smtClean="0">
                <a:latin typeface="Arial" charset="0"/>
              </a:rPr>
              <a:t>296</a:t>
            </a:r>
            <a:r>
              <a:rPr lang="en-US" b="1" dirty="0" smtClean="0">
                <a:latin typeface="Arial" charset="0"/>
              </a:rPr>
              <a:t> </a:t>
            </a:r>
            <a:r>
              <a:rPr lang="en-US" b="1" dirty="0">
                <a:latin typeface="Arial" charset="0"/>
              </a:rPr>
              <a:t>HRS </a:t>
            </a:r>
            <a:r>
              <a:rPr lang="en-US" dirty="0">
                <a:latin typeface="Arial" charset="0"/>
              </a:rPr>
              <a:t>as a </a:t>
            </a:r>
            <a:r>
              <a:rPr lang="en-US" dirty="0" smtClean="0">
                <a:latin typeface="Arial" charset="0"/>
              </a:rPr>
              <a:t>QTD </a:t>
            </a:r>
            <a:r>
              <a:rPr lang="en-US" dirty="0">
                <a:latin typeface="Arial" charset="0"/>
              </a:rPr>
              <a:t>average</a:t>
            </a:r>
            <a:r>
              <a:rPr lang="en-US" dirty="0" smtClean="0">
                <a:latin typeface="Arial" charset="0"/>
              </a:rPr>
              <a:t>. </a:t>
            </a: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smtClean="0">
                <a:latin typeface="Arial" charset="0"/>
              </a:rPr>
              <a:t>AVG: </a:t>
            </a:r>
            <a:r>
              <a:rPr lang="en-US" b="1" dirty="0">
                <a:latin typeface="Arial" charset="0"/>
              </a:rPr>
              <a:t>≤205 HRS    </a:t>
            </a:r>
            <a:r>
              <a:rPr lang="en-US" dirty="0">
                <a:latin typeface="Arial" charset="0"/>
              </a:rPr>
              <a:t>Achieved: </a:t>
            </a:r>
            <a:r>
              <a:rPr lang="en-US" b="1" dirty="0" smtClean="0">
                <a:latin typeface="Arial" charset="0"/>
              </a:rPr>
              <a:t>314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314 </a:t>
            </a:r>
            <a:r>
              <a:rPr lang="en-US" b="1" dirty="0">
                <a:latin typeface="Arial" charset="0"/>
              </a:rPr>
              <a:t>HRS </a:t>
            </a:r>
            <a:r>
              <a:rPr lang="en-US" dirty="0">
                <a:latin typeface="Arial" charset="0"/>
              </a:rPr>
              <a:t>as </a:t>
            </a:r>
            <a:r>
              <a:rPr lang="en-US" dirty="0" smtClean="0">
                <a:latin typeface="Arial" charset="0"/>
              </a:rPr>
              <a:t>a</a:t>
            </a:r>
            <a:r>
              <a:rPr lang="en-US" baseline="0" dirty="0" smtClean="0">
                <a:latin typeface="Arial" charset="0"/>
              </a:rPr>
              <a:t> QTD</a:t>
            </a:r>
            <a:r>
              <a:rPr lang="en-US" dirty="0" smtClean="0">
                <a:latin typeface="Arial" charset="0"/>
              </a:rPr>
              <a:t>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11081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36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smtClean="0"/>
              <a:t>99.33% </a:t>
            </a:r>
            <a:r>
              <a:rPr lang="en-US" dirty="0"/>
              <a:t>as an YTD average and a </a:t>
            </a:r>
            <a:r>
              <a:rPr lang="en-US" b="1" dirty="0" smtClean="0"/>
              <a:t>99.33%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 </a:t>
            </a:r>
            <a:r>
              <a:rPr lang="en-US" b="1" dirty="0" smtClean="0"/>
              <a:t>1.17% </a:t>
            </a:r>
            <a:r>
              <a:rPr lang="en-US" dirty="0"/>
              <a:t>as an YTD average and a </a:t>
            </a:r>
            <a:r>
              <a:rPr lang="en-US" b="1" dirty="0" smtClean="0"/>
              <a:t>1.17%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smtClean="0"/>
              <a:t>0.19% </a:t>
            </a:r>
            <a:r>
              <a:rPr lang="en-US" dirty="0"/>
              <a:t>as an YTD average and a </a:t>
            </a:r>
            <a:r>
              <a:rPr lang="en-US" b="1" dirty="0" smtClean="0"/>
              <a:t>0.19%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smtClean="0"/>
              <a:t>503 </a:t>
            </a:r>
            <a:r>
              <a:rPr lang="en-US" b="1" dirty="0"/>
              <a:t>HRS</a:t>
            </a:r>
            <a:r>
              <a:rPr lang="en-US" dirty="0"/>
              <a:t> as an YTD average and </a:t>
            </a:r>
            <a:r>
              <a:rPr lang="en-US" b="1" dirty="0" smtClean="0"/>
              <a:t>503 </a:t>
            </a:r>
            <a:r>
              <a:rPr lang="en-US" b="1" dirty="0"/>
              <a:t>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smtClean="0"/>
              <a:t>20 </a:t>
            </a:r>
            <a:r>
              <a:rPr lang="en-US" b="1" dirty="0"/>
              <a:t>HRS</a:t>
            </a:r>
            <a:r>
              <a:rPr lang="en-US" dirty="0"/>
              <a:t> as an YTD average and </a:t>
            </a:r>
            <a:r>
              <a:rPr lang="en-US" b="1" dirty="0" smtClean="0"/>
              <a:t>20</a:t>
            </a:r>
            <a:r>
              <a:rPr lang="en-US" b="1" baseline="0" dirty="0" smtClean="0"/>
              <a:t> </a:t>
            </a:r>
            <a:r>
              <a:rPr lang="en-US" b="1" dirty="0" smtClean="0"/>
              <a:t>HRS </a:t>
            </a:r>
            <a:r>
              <a:rPr lang="en-US" dirty="0"/>
              <a:t>as a QTD average</a:t>
            </a:r>
            <a:r>
              <a:rPr lang="en-US" dirty="0" smtClean="0"/>
              <a:t>.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9</a:t>
            </a:fld>
            <a:endParaRPr lang="en-US"/>
          </a:p>
        </p:txBody>
      </p:sp>
    </p:spTree>
    <p:extLst>
      <p:ext uri="{BB962C8B-B14F-4D97-AF65-F5344CB8AC3E}">
        <p14:creationId xmlns:p14="http://schemas.microsoft.com/office/powerpoint/2010/main" val="891336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12/27/2019</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smtClean="0"/>
              <a:t>Do not change font size indentation or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smtClean="0"/>
              <a:t>Click to edit Master title style</a:t>
            </a:r>
            <a:endParaRPr lang="en-US" dirty="0" smtClean="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smtClean="0"/>
              <a:t>Classification marking</a:t>
            </a:r>
            <a:endParaRPr lang="en-US" dirty="0"/>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smtClean="0"/>
              <a:t>Classification marking</a:t>
            </a:r>
            <a:endParaRPr lang="en-US" dirty="0"/>
          </a:p>
        </p:txBody>
      </p:sp>
    </p:spTree>
    <p:extLst>
      <p:ext uri="{BB962C8B-B14F-4D97-AF65-F5344CB8AC3E}">
        <p14:creationId xmlns:p14="http://schemas.microsoft.com/office/powerpoint/2010/main" val="3304732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smtClean="0">
                <a:cs typeface="+mn-cs"/>
              </a:rPr>
              <a:t>USAF NC3 Center</a:t>
            </a:r>
            <a:endParaRPr lang="en-US" sz="2700" b="1" i="1" dirty="0">
              <a:cs typeface="+mn-cs"/>
            </a:endParaRP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18234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smtClean="0">
                <a:solidFill>
                  <a:srgbClr val="00B050"/>
                </a:solidFill>
              </a:rPr>
              <a:t>UNCLASSIFIED</a:t>
            </a:r>
            <a:endParaRPr lang="en-US" sz="1350" dirty="0">
              <a:solidFill>
                <a:srgbClr val="00B050"/>
              </a:solidFill>
            </a:endParaRP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14.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smtClean="0"/>
              <a:t>AF NC3 CENTER</a:t>
            </a:r>
            <a:endParaRPr lang="en-US" sz="3200" dirty="0"/>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Brief</a:t>
            </a:r>
          </a:p>
          <a:p>
            <a:pPr algn="ctr" eaLnBrk="0" fontAlgn="base" hangingPunct="0">
              <a:spcBef>
                <a:spcPct val="0"/>
              </a:spcBef>
              <a:spcAft>
                <a:spcPct val="0"/>
              </a:spcAft>
            </a:pPr>
            <a:r>
              <a:rPr lang="en-US" sz="2800" b="1" i="1" dirty="0" smtClean="0">
                <a:solidFill>
                  <a:srgbClr val="151C77"/>
                </a:solidFill>
                <a:ea typeface="+mj-ea"/>
                <a:cs typeface="+mj-cs"/>
              </a:rPr>
              <a:t>November </a:t>
            </a:r>
            <a:r>
              <a:rPr lang="en-US" sz="2800" b="1" i="1" dirty="0">
                <a:solidFill>
                  <a:srgbClr val="151C77"/>
                </a:solidFill>
                <a:ea typeface="+mj-ea"/>
                <a:cs typeface="+mj-cs"/>
              </a:rPr>
              <a:t>2019</a:t>
            </a:r>
          </a:p>
        </p:txBody>
      </p:sp>
    </p:spTree>
    <p:extLst>
      <p:ext uri="{BB962C8B-B14F-4D97-AF65-F5344CB8AC3E}">
        <p14:creationId xmlns:p14="http://schemas.microsoft.com/office/powerpoint/2010/main" val="155584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smtClean="0">
                <a:solidFill>
                  <a:srgbClr val="0C2D83"/>
                </a:solidFill>
              </a:rPr>
              <a:t>Questions?</a:t>
            </a:r>
            <a:endParaRPr lang="en-US" sz="4050" b="1" i="1" kern="0" dirty="0">
              <a:solidFill>
                <a:srgbClr val="0C2D83"/>
              </a:solidFill>
            </a:endParaRPr>
          </a:p>
        </p:txBody>
      </p:sp>
    </p:spTree>
    <p:extLst>
      <p:ext uri="{BB962C8B-B14F-4D97-AF65-F5344CB8AC3E}">
        <p14:creationId xmlns:p14="http://schemas.microsoft.com/office/powerpoint/2010/main" val="3600439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11</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AIRBORNE </a:t>
            </a:r>
            <a:br>
              <a:rPr lang="en-US" sz="3200" dirty="0" smtClean="0"/>
            </a:br>
            <a:r>
              <a:rPr lang="en-US" sz="3200" dirty="0" smtClean="0"/>
              <a:t>U2 MEAN DOWN TIME</a:t>
            </a:r>
            <a:endParaRPr lang="en-US" sz="3200" dirty="0"/>
          </a:p>
        </p:txBody>
      </p:sp>
      <p:sp>
        <p:nvSpPr>
          <p:cNvPr id="10" name="TextBox 10"/>
          <p:cNvSpPr txBox="1">
            <a:spLocks noChangeArrowheads="1"/>
          </p:cNvSpPr>
          <p:nvPr/>
        </p:nvSpPr>
        <p:spPr bwMode="auto">
          <a:xfrm>
            <a:off x="398709" y="1979791"/>
            <a:ext cx="8348537" cy="4480714"/>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a:solidFill>
                  <a:srgbClr val="000000"/>
                </a:solidFill>
                <a:cs typeface="Arial" pitchFamily="34" charset="0"/>
              </a:rPr>
              <a:t>In </a:t>
            </a:r>
            <a:r>
              <a:rPr lang="en-US" sz="1600" dirty="0" smtClean="0">
                <a:solidFill>
                  <a:srgbClr val="000000"/>
                </a:solidFill>
                <a:cs typeface="Arial" pitchFamily="34" charset="0"/>
              </a:rPr>
              <a:t>FY-19, </a:t>
            </a:r>
            <a:r>
              <a:rPr lang="en-US" sz="1600" dirty="0">
                <a:solidFill>
                  <a:srgbClr val="000000"/>
                </a:solidFill>
                <a:cs typeface="Arial" pitchFamily="34" charset="0"/>
              </a:rPr>
              <a:t>there was an average of </a:t>
            </a:r>
            <a:r>
              <a:rPr lang="en-US" sz="1600" dirty="0" smtClean="0">
                <a:solidFill>
                  <a:srgbClr val="000000"/>
                </a:solidFill>
                <a:cs typeface="Arial" pitchFamily="34" charset="0"/>
              </a:rPr>
              <a:t>13 </a:t>
            </a:r>
            <a:r>
              <a:rPr lang="en-US" sz="1600" dirty="0">
                <a:solidFill>
                  <a:srgbClr val="000000"/>
                </a:solidFill>
                <a:cs typeface="Arial" pitchFamily="34" charset="0"/>
              </a:rPr>
              <a:t>events logged per month, against </a:t>
            </a:r>
            <a:r>
              <a:rPr lang="en-US" sz="1600" dirty="0" smtClean="0">
                <a:solidFill>
                  <a:srgbClr val="000000"/>
                </a:solidFill>
                <a:cs typeface="Arial" pitchFamily="34" charset="0"/>
              </a:rPr>
              <a:t>an average of 134 hours between failures, out </a:t>
            </a:r>
            <a:r>
              <a:rPr lang="en-US" sz="1600" dirty="0">
                <a:solidFill>
                  <a:srgbClr val="000000"/>
                </a:solidFill>
                <a:cs typeface="Arial" pitchFamily="34" charset="0"/>
              </a:rPr>
              <a:t>of </a:t>
            </a:r>
            <a:r>
              <a:rPr lang="en-US" sz="1600" dirty="0" smtClean="0">
                <a:solidFill>
                  <a:srgbClr val="000000"/>
                </a:solidFill>
                <a:cs typeface="Arial" pitchFamily="34" charset="0"/>
              </a:rPr>
              <a:t>744 total monthly hours. Based on the high downtime hours average, the Mean Down Time rate was up significantly beyond the standard down time of 167 hours between failures.</a:t>
            </a:r>
          </a:p>
          <a:p>
            <a:pPr eaLnBrk="0" fontAlgn="base" hangingPunct="0">
              <a:spcBef>
                <a:spcPts val="450"/>
              </a:spcBef>
              <a:spcAft>
                <a:spcPct val="0"/>
              </a:spcAft>
            </a:pPr>
            <a:r>
              <a:rPr lang="en-US" sz="1600" dirty="0" smtClean="0">
                <a:solidFill>
                  <a:srgbClr val="000000"/>
                </a:solidFill>
                <a:cs typeface="Arial" pitchFamily="34" charset="0"/>
              </a:rPr>
              <a:t>Drivers were:</a:t>
            </a:r>
          </a:p>
          <a:p>
            <a:pPr eaLnBrk="0" fontAlgn="base" hangingPunct="0">
              <a:spcBef>
                <a:spcPts val="450"/>
              </a:spcBef>
              <a:spcAft>
                <a:spcPct val="0"/>
              </a:spcAft>
            </a:pPr>
            <a:r>
              <a:rPr lang="en-US" dirty="0">
                <a:solidFill>
                  <a:schemeClr val="accent1">
                    <a:lumMod val="75000"/>
                  </a:schemeClr>
                </a:solidFill>
              </a:rPr>
              <a:t>Antenna Pedestal Assembly (APA) outages </a:t>
            </a:r>
          </a:p>
          <a:p>
            <a:pPr eaLnBrk="0" fontAlgn="base" hangingPunct="0">
              <a:spcBef>
                <a:spcPts val="450"/>
              </a:spcBef>
              <a:spcAft>
                <a:spcPct val="0"/>
              </a:spcAft>
            </a:pPr>
            <a:r>
              <a:rPr lang="en-US" sz="1600" dirty="0" smtClean="0">
                <a:solidFill>
                  <a:schemeClr val="accent1">
                    <a:lumMod val="75000"/>
                  </a:schemeClr>
                </a:solidFill>
                <a:cs typeface="Arial" pitchFamily="34" charset="0"/>
              </a:rPr>
              <a:t>FRC-175 outages/ Transceiver Receiver (TR)</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chemeClr val="accent1">
                    <a:lumMod val="75000"/>
                  </a:schemeClr>
                </a:solidFill>
                <a:cs typeface="Arial" pitchFamily="34" charset="0"/>
              </a:rPr>
              <a:t>TX/RX capability</a:t>
            </a:r>
            <a:endParaRPr lang="en-US" sz="1600" dirty="0">
              <a:solidFill>
                <a:schemeClr val="accent1">
                  <a:lumMod val="75000"/>
                </a:schemeClr>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a:solidFill>
                  <a:schemeClr val="accent1">
                    <a:lumMod val="75000"/>
                  </a:schemeClr>
                </a:solidFill>
                <a:cs typeface="Arial" pitchFamily="34" charset="0"/>
              </a:rPr>
              <a:t>The APA is a known issue </a:t>
            </a:r>
            <a:r>
              <a:rPr lang="en-US" sz="1600" dirty="0" smtClean="0">
                <a:solidFill>
                  <a:schemeClr val="accent1">
                    <a:lumMod val="75000"/>
                  </a:schemeClr>
                </a:solidFill>
                <a:cs typeface="Arial" pitchFamily="34" charset="0"/>
              </a:rPr>
              <a:t>trending up in the 2 months prior to </a:t>
            </a:r>
            <a:r>
              <a:rPr lang="en-US" sz="1600" dirty="0">
                <a:solidFill>
                  <a:schemeClr val="accent1">
                    <a:lumMod val="75000"/>
                  </a:schemeClr>
                </a:solidFill>
                <a:cs typeface="Arial" pitchFamily="34" charset="0"/>
              </a:rPr>
              <a:t>MMPU </a:t>
            </a:r>
            <a:r>
              <a:rPr lang="en-US" sz="1600" dirty="0" smtClean="0">
                <a:solidFill>
                  <a:schemeClr val="accent1">
                    <a:lumMod val="75000"/>
                  </a:schemeClr>
                </a:solidFill>
                <a:cs typeface="Arial" pitchFamily="34" charset="0"/>
              </a:rPr>
              <a:t>deployment. </a:t>
            </a:r>
            <a:r>
              <a:rPr lang="en-US" sz="1600" dirty="0">
                <a:solidFill>
                  <a:schemeClr val="accent1">
                    <a:lumMod val="75000"/>
                  </a:schemeClr>
                </a:solidFill>
                <a:cs typeface="Arial" pitchFamily="34" charset="0"/>
              </a:rPr>
              <a:t>The </a:t>
            </a:r>
            <a:r>
              <a:rPr lang="en-US" sz="1600" dirty="0" smtClean="0">
                <a:solidFill>
                  <a:schemeClr val="accent1">
                    <a:lumMod val="75000"/>
                  </a:schemeClr>
                </a:solidFill>
                <a:cs typeface="Arial" pitchFamily="34" charset="0"/>
              </a:rPr>
              <a:t>numbers were </a:t>
            </a:r>
            <a:r>
              <a:rPr lang="en-US" sz="1600" dirty="0">
                <a:solidFill>
                  <a:schemeClr val="accent1">
                    <a:lumMod val="75000"/>
                  </a:schemeClr>
                </a:solidFill>
                <a:cs typeface="Arial" pitchFamily="34" charset="0"/>
              </a:rPr>
              <a:t>driven higher than normal due to extensive baseline testing of systems in preparation for </a:t>
            </a:r>
            <a:r>
              <a:rPr lang="en-US" sz="1600" dirty="0" smtClean="0">
                <a:solidFill>
                  <a:schemeClr val="accent1">
                    <a:lumMod val="75000"/>
                  </a:schemeClr>
                </a:solidFill>
                <a:cs typeface="Arial" pitchFamily="34" charset="0"/>
              </a:rPr>
              <a:t>deployment, creating a shortage in equipment and personnel…as deployment subsides, resources should become available. The FRC-175 (TR) was a victim of  funding for higher priority resources, creating extended outages at two sites.</a:t>
            </a: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949386690"/>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chemeClr val="bg1">
                        <a:lumMod val="85000"/>
                      </a:schemeClr>
                    </a:solidFill>
                  </a:tcPr>
                </a:tc>
                <a:tc>
                  <a:txBody>
                    <a:bodyPr/>
                    <a:lstStyle/>
                    <a:p>
                      <a:pPr algn="ctr"/>
                      <a:r>
                        <a:rPr lang="en-US" sz="1400" dirty="0">
                          <a:solidFill>
                            <a:schemeClr val="bg1"/>
                          </a:solidFill>
                        </a:rPr>
                        <a:t> </a:t>
                      </a:r>
                    </a:p>
                  </a:txBody>
                  <a:tcPr marL="68580" marR="68580" marT="34290" marB="34290">
                    <a:solidFill>
                      <a:schemeClr val="bg1">
                        <a:lumMod val="85000"/>
                      </a:schemeClr>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44823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12</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409700" y="2069092"/>
            <a:ext cx="8348537" cy="4111382"/>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  </a:t>
            </a:r>
            <a:r>
              <a:rPr lang="en-US" sz="1400" dirty="0">
                <a:solidFill>
                  <a:srgbClr val="000000"/>
                </a:solidFill>
                <a:cs typeface="Arial" pitchFamily="34" charset="0"/>
              </a:rPr>
              <a:t>In </a:t>
            </a:r>
            <a:r>
              <a:rPr lang="en-US" sz="1400" dirty="0" smtClean="0">
                <a:solidFill>
                  <a:srgbClr val="000000"/>
                </a:solidFill>
                <a:cs typeface="Arial" pitchFamily="34" charset="0"/>
              </a:rPr>
              <a:t>November, </a:t>
            </a:r>
            <a:r>
              <a:rPr lang="en-US" sz="1400" dirty="0">
                <a:solidFill>
                  <a:srgbClr val="000000"/>
                </a:solidFill>
                <a:cs typeface="Arial" pitchFamily="34" charset="0"/>
              </a:rPr>
              <a:t>there were </a:t>
            </a:r>
            <a:r>
              <a:rPr lang="en-US" sz="1400" dirty="0" smtClean="0">
                <a:solidFill>
                  <a:srgbClr val="000000"/>
                </a:solidFill>
                <a:cs typeface="Arial" pitchFamily="34" charset="0"/>
              </a:rPr>
              <a:t>20 </a:t>
            </a:r>
            <a:r>
              <a:rPr lang="en-US" sz="1400" dirty="0">
                <a:solidFill>
                  <a:srgbClr val="000000"/>
                </a:solidFill>
                <a:cs typeface="Arial" pitchFamily="34" charset="0"/>
              </a:rPr>
              <a:t>events logged, totaling </a:t>
            </a:r>
            <a:r>
              <a:rPr lang="en-US" sz="1400" dirty="0" smtClean="0">
                <a:solidFill>
                  <a:srgbClr val="000000"/>
                </a:solidFill>
                <a:cs typeface="Arial" pitchFamily="34" charset="0"/>
              </a:rPr>
              <a:t>6895 </a:t>
            </a:r>
            <a:r>
              <a:rPr lang="en-US" sz="1400" dirty="0">
                <a:solidFill>
                  <a:srgbClr val="000000"/>
                </a:solidFill>
                <a:cs typeface="Arial" pitchFamily="34" charset="0"/>
              </a:rPr>
              <a:t>hours of total (maintenance, supply, and deferred) downtime. Even with event amount being higher than the monthly average, the high downtime hours drove the Mean Down Time rate up significantly.</a:t>
            </a:r>
          </a:p>
          <a:p>
            <a:pPr eaLnBrk="0" fontAlgn="base" hangingPunct="0">
              <a:spcBef>
                <a:spcPts val="450"/>
              </a:spcBef>
              <a:spcAft>
                <a:spcPct val="0"/>
              </a:spcAft>
            </a:pPr>
            <a:r>
              <a:rPr lang="en-US" sz="1400" dirty="0" smtClean="0">
                <a:solidFill>
                  <a:srgbClr val="000000"/>
                </a:solidFill>
                <a:cs typeface="Arial" pitchFamily="34" charset="0"/>
              </a:rPr>
              <a:t>Critical drivers were:</a:t>
            </a:r>
          </a:p>
          <a:p>
            <a:pPr eaLnBrk="0" fontAlgn="base" hangingPunct="0">
              <a:spcBef>
                <a:spcPts val="450"/>
              </a:spcBef>
              <a:spcAft>
                <a:spcPct val="0"/>
              </a:spcAft>
            </a:pPr>
            <a:r>
              <a:rPr lang="en-US" sz="1400" dirty="0">
                <a:solidFill>
                  <a:srgbClr val="000000"/>
                </a:solidFill>
                <a:cs typeface="Arial" pitchFamily="34" charset="0"/>
              </a:rPr>
              <a:t>6</a:t>
            </a:r>
            <a:r>
              <a:rPr lang="en-US" sz="1400" dirty="0" smtClean="0">
                <a:solidFill>
                  <a:srgbClr val="000000"/>
                </a:solidFill>
                <a:cs typeface="Arial" pitchFamily="34" charset="0"/>
              </a:rPr>
              <a:t> Antenna Pedestal Assembly (APA) outages (3600 hrs.)</a:t>
            </a:r>
          </a:p>
          <a:p>
            <a:pPr eaLnBrk="0" fontAlgn="base" hangingPunct="0">
              <a:spcBef>
                <a:spcPts val="450"/>
              </a:spcBef>
              <a:spcAft>
                <a:spcPct val="0"/>
              </a:spcAft>
            </a:pPr>
            <a:r>
              <a:rPr lang="en-US" sz="1500" b="1" dirty="0" smtClean="0">
                <a:solidFill>
                  <a:srgbClr val="000000"/>
                </a:solidFill>
                <a:cs typeface="Arial" pitchFamily="34" charset="0"/>
              </a:rPr>
              <a:t>Impact:</a:t>
            </a:r>
            <a:r>
              <a:rPr lang="en-US" sz="1600" b="1" dirty="0" smtClean="0">
                <a:solidFill>
                  <a:srgbClr val="000000"/>
                </a:solidFill>
                <a:cs typeface="Arial" pitchFamily="34" charset="0"/>
              </a:rPr>
              <a:t> </a:t>
            </a:r>
            <a:r>
              <a:rPr lang="en-US" sz="1400" dirty="0" smtClean="0">
                <a:solidFill>
                  <a:srgbClr val="000000"/>
                </a:solidFill>
                <a:cs typeface="Arial" pitchFamily="34" charset="0"/>
              </a:rPr>
              <a:t>TX/RX capability</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a:solidFill>
                  <a:srgbClr val="000000"/>
                </a:solidFill>
                <a:cs typeface="Arial" pitchFamily="34" charset="0"/>
              </a:rPr>
              <a:t>Way </a:t>
            </a:r>
            <a:r>
              <a:rPr lang="en-US" sz="1500" b="1" dirty="0" smtClean="0">
                <a:solidFill>
                  <a:srgbClr val="000000"/>
                </a:solidFill>
                <a:cs typeface="Arial" pitchFamily="34" charset="0"/>
              </a:rPr>
              <a:t>Ahead: </a:t>
            </a:r>
            <a:r>
              <a:rPr lang="en-US" sz="1400" dirty="0">
                <a:cs typeface="Arial" pitchFamily="34" charset="0"/>
              </a:rPr>
              <a:t>The APA issue is a result of MMP Upgrade at 90 MW. Early in the deployment, baseline testing created concurrent multiple outages that normally would have surfaced over an extended period of time. This </a:t>
            </a:r>
            <a:r>
              <a:rPr lang="en-US" sz="1400" dirty="0" smtClean="0">
                <a:cs typeface="Arial" pitchFamily="34" charset="0"/>
              </a:rPr>
              <a:t>month’s </a:t>
            </a:r>
            <a:r>
              <a:rPr lang="en-US" sz="1400" dirty="0">
                <a:cs typeface="Arial" pitchFamily="34" charset="0"/>
              </a:rPr>
              <a:t>outcome was anticipated as the repair system struggled to adjust to the additional load. Modifications in the baseline </a:t>
            </a:r>
            <a:r>
              <a:rPr lang="en-US" sz="1400" dirty="0" smtClean="0">
                <a:cs typeface="Arial" pitchFamily="34" charset="0"/>
              </a:rPr>
              <a:t>testing </a:t>
            </a:r>
            <a:r>
              <a:rPr lang="en-US" sz="1400" dirty="0">
                <a:cs typeface="Arial" pitchFamily="34" charset="0"/>
              </a:rPr>
              <a:t>has since stemmed the flow of defective antennas, and is expected to bring down the APA down time as break rates return to normal. TSM issues at Minot related to training deficiencies, resolved; three (03) suspected defective batteries causing lack of sync and loss of TOD/WOD;. Not a trend, however, being monitored.</a:t>
            </a:r>
          </a:p>
          <a:p>
            <a:pPr eaLnBrk="0" fontAlgn="base" hangingPunct="0">
              <a:spcBef>
                <a:spcPts val="450"/>
              </a:spcBef>
              <a:spcAft>
                <a:spcPct val="0"/>
              </a:spcAft>
            </a:pPr>
            <a:r>
              <a:rPr lang="en-US" sz="1600" b="1" dirty="0" smtClean="0">
                <a:solidFill>
                  <a:srgbClr val="000000"/>
                </a:solidFill>
                <a:cs typeface="Arial" pitchFamily="34" charset="0"/>
              </a:rPr>
              <a:t> </a:t>
            </a:r>
            <a:endParaRPr lang="en-US" sz="1500" dirty="0">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Contract </a:t>
            </a:r>
            <a:r>
              <a:rPr lang="en-US" sz="1500" b="1" dirty="0">
                <a:solidFill>
                  <a:srgbClr val="000000"/>
                </a:solidFill>
                <a:cs typeface="Arial" pitchFamily="34" charset="0"/>
              </a:rPr>
              <a:t>Logistics Support: </a:t>
            </a:r>
            <a:r>
              <a:rPr lang="en-US" sz="1400" dirty="0" smtClean="0">
                <a:solidFill>
                  <a:srgbClr val="000000"/>
                </a:solidFill>
                <a:cs typeface="Arial" pitchFamily="34" charset="0"/>
              </a:rPr>
              <a:t>N/A</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Date:  </a:t>
            </a:r>
            <a:r>
              <a:rPr lang="en-US" sz="1400" dirty="0" smtClean="0">
                <a:solidFill>
                  <a:srgbClr val="000000"/>
                </a:solidFill>
                <a:cs typeface="Arial" pitchFamily="34" charset="0"/>
              </a:rPr>
              <a:t>N/A</a:t>
            </a:r>
            <a:endParaRPr lang="en-US" sz="14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812604175"/>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45943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13</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TIME BETWEEN FAILURES</a:t>
            </a:r>
            <a:endParaRPr lang="en-US" sz="3200" dirty="0"/>
          </a:p>
        </p:txBody>
      </p:sp>
      <p:sp>
        <p:nvSpPr>
          <p:cNvPr id="10" name="TextBox 10"/>
          <p:cNvSpPr txBox="1">
            <a:spLocks noChangeArrowheads="1"/>
          </p:cNvSpPr>
          <p:nvPr/>
        </p:nvSpPr>
        <p:spPr bwMode="auto">
          <a:xfrm>
            <a:off x="377017" y="2138351"/>
            <a:ext cx="8348537" cy="4170372"/>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Quarter 4, there was an average of 18 events logged per month, against an average of 6381 hours of total (maintenance, supply, and deferred) downtime. Based on the higher than usual average events per month, the Mean Time Between Failures (MTBF) rate did not meet the standard for the quarter.</a:t>
            </a:r>
          </a:p>
          <a:p>
            <a:pPr eaLnBrk="0" fontAlgn="base" hangingPunct="0">
              <a:spcBef>
                <a:spcPts val="450"/>
              </a:spcBef>
              <a:spcAft>
                <a:spcPct val="0"/>
              </a:spcAft>
            </a:pPr>
            <a:r>
              <a:rPr lang="en-US" sz="1600" dirty="0" smtClean="0">
                <a:solidFill>
                  <a:srgbClr val="000000"/>
                </a:solidFill>
                <a:cs typeface="Arial" pitchFamily="34" charset="0"/>
              </a:rPr>
              <a:t>Frequent outage areas were:</a:t>
            </a:r>
          </a:p>
          <a:p>
            <a:pPr eaLnBrk="0" fontAlgn="base" hangingPunct="0">
              <a:spcBef>
                <a:spcPts val="450"/>
              </a:spcBef>
              <a:spcAft>
                <a:spcPct val="0"/>
              </a:spcAft>
            </a:pPr>
            <a:r>
              <a:rPr lang="en-US" sz="1600" dirty="0" smtClean="0">
                <a:solidFill>
                  <a:srgbClr val="000000"/>
                </a:solidFill>
                <a:cs typeface="Arial" pitchFamily="34" charset="0"/>
              </a:rPr>
              <a:t>MMP-ET outages (an average of 9 MMP-ET outages per month against what would normally be an average of 11 outages per month for all systems combined)</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p>
          <a:p>
            <a:pPr eaLnBrk="0" fontAlgn="base" hangingPunct="0">
              <a:spcBef>
                <a:spcPts val="450"/>
              </a:spcBef>
              <a:spcAft>
                <a:spcPct val="0"/>
              </a:spcAft>
            </a:pPr>
            <a:r>
              <a:rPr lang="en-US" sz="1600" b="1" dirty="0" smtClean="0">
                <a:solidFill>
                  <a:srgbClr val="000000"/>
                </a:solidFill>
                <a:cs typeface="Arial" pitchFamily="34" charset="0"/>
              </a:rPr>
              <a:t>Way Ahead:  </a:t>
            </a:r>
            <a:r>
              <a:rPr lang="en-US" sz="1600" dirty="0" smtClean="0">
                <a:solidFill>
                  <a:srgbClr val="000000"/>
                </a:solidFill>
                <a:cs typeface="Arial" pitchFamily="34" charset="0"/>
              </a:rPr>
              <a:t>The number of events were driven higher than normal due to extensive baseline testing of systems in preparation for MMPU deployment at 90 MW sites…consequently, this combined testing overtaxed the systems, identifying faults that normally would have surfaced over an extended period of time, all at once. Resumption of normal maintenance cycles, post MMPU deployment, should alleviate the issue.</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576019245"/>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chemeClr val="bg1"/>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52363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14</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Fixed Support CE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3924151"/>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September two maintenance events occurred totaling 817 hours of maintenance and supply downtime. Due to the low number of events and the high amount of downtime, we exceeded our Mean Down Time standard of 372 hours by 37 hours. </a:t>
            </a:r>
          </a:p>
          <a:p>
            <a:pPr eaLnBrk="0" fontAlgn="base" hangingPunct="0">
              <a:spcBef>
                <a:spcPts val="450"/>
              </a:spcBef>
              <a:spcAft>
                <a:spcPct val="0"/>
              </a:spcAft>
            </a:pPr>
            <a:r>
              <a:rPr lang="en-US" sz="1600" dirty="0" smtClean="0">
                <a:solidFill>
                  <a:srgbClr val="000000"/>
                </a:solidFill>
                <a:cs typeface="Arial" pitchFamily="34" charset="0"/>
              </a:rPr>
              <a:t>Critical driver:</a:t>
            </a:r>
          </a:p>
          <a:p>
            <a:pPr eaLnBrk="0" fontAlgn="base" hangingPunct="0">
              <a:spcBef>
                <a:spcPts val="450"/>
              </a:spcBef>
              <a:spcAft>
                <a:spcPct val="0"/>
              </a:spcAft>
            </a:pPr>
            <a:r>
              <a:rPr lang="en-US" sz="1600" dirty="0" smtClean="0">
                <a:solidFill>
                  <a:srgbClr val="000000"/>
                </a:solidFill>
                <a:cs typeface="Arial" pitchFamily="34" charset="0"/>
              </a:rPr>
              <a:t>AACE was down for 407 hours due to a faulty Console Penetration Panel (CPP) </a:t>
            </a:r>
            <a:r>
              <a:rPr lang="en-US" sz="1600" dirty="0" err="1" smtClean="0">
                <a:solidFill>
                  <a:srgbClr val="000000"/>
                </a:solidFill>
                <a:cs typeface="Arial" pitchFamily="34" charset="0"/>
              </a:rPr>
              <a:t>Assy</a:t>
            </a:r>
            <a:endParaRPr lang="en-US" sz="1600"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solidFill>
                  <a:srgbClr val="000000"/>
                </a:solidFill>
                <a:cs typeface="Arial" pitchFamily="34" charset="0"/>
              </a:rPr>
              <a:t>Beale’s AACE was down from 25 February to 17 September due to a faulty CPP.  Beale sourced three panels outside of depot that were unserviceable. A fourth CPP sourced from depot arrived in September fixed the AACE. NG contract to repair unserviceable CPP assets is INWK.  AFNC3C/NSP will continue to work with program office, depot and units to ensure serviceable parts are available and PQDRs are submitted.</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00B05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8964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900193862"/>
              </p:ext>
            </p:extLst>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ICBM</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PCC CE (E-4B)</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(B-52H)</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(B-2)</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(F-15E)</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Delivery </a:t>
            </a:r>
            <a:r>
              <a:rPr lang="en-US" sz="1600" dirty="0">
                <a:solidFill>
                  <a:srgbClr val="3333CC">
                    <a:lumMod val="50000"/>
                  </a:srgbClr>
                </a:solidFill>
              </a:rPr>
              <a:t>CE </a:t>
            </a:r>
            <a:r>
              <a:rPr lang="en-US" sz="1600" dirty="0" smtClean="0">
                <a:solidFill>
                  <a:srgbClr val="3333CC">
                    <a:lumMod val="50000"/>
                  </a:srgbClr>
                </a:solidFill>
              </a:rPr>
              <a:t>(ICBM)</a:t>
            </a:r>
            <a:endParaRPr lang="en-US" sz="1600" dirty="0">
              <a:solidFill>
                <a:srgbClr val="3333CC">
                  <a:lumMod val="50000"/>
                </a:srgbClr>
              </a:solidFill>
            </a:endParaRPr>
          </a:p>
          <a:p>
            <a:pPr marL="342900" lvl="0" indent="-342900">
              <a:buSzPct val="90000"/>
              <a:buFont typeface="Wingdings" panose="05000000000000000000" pitchFamily="2" charset="2"/>
              <a:buChar char=""/>
              <a:defRPr/>
            </a:pPr>
            <a:r>
              <a:rPr lang="en-US" sz="1600" dirty="0">
                <a:solidFill>
                  <a:srgbClr val="3333CC">
                    <a:lumMod val="50000"/>
                  </a:srgbClr>
                </a:solidFill>
              </a:rPr>
              <a:t>Airborne Support CE (U-2</a:t>
            </a:r>
            <a:r>
              <a:rPr lang="en-US" sz="1600" dirty="0" smtClean="0">
                <a:solidFill>
                  <a:srgbClr val="3333CC">
                    <a:lumMod val="50000"/>
                  </a:srgbClr>
                </a:solidFill>
              </a:rPr>
              <a:t>) </a:t>
            </a:r>
            <a:r>
              <a:rPr lang="en-US" sz="1600" dirty="0" smtClean="0">
                <a:solidFill>
                  <a:schemeClr val="tx1">
                    <a:lumMod val="50000"/>
                    <a:lumOff val="50000"/>
                  </a:schemeClr>
                </a:solidFill>
              </a:rPr>
              <a:t>(K/RC-135)</a:t>
            </a:r>
          </a:p>
          <a:p>
            <a:pPr marL="0" lvl="0" indent="0">
              <a:buSzPct val="90000"/>
              <a:buNone/>
              <a:defRPr/>
            </a:pPr>
            <a:r>
              <a:rPr lang="en-US" sz="2000" dirty="0" smtClean="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65855"/>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smtClean="0">
                <a:solidFill>
                  <a:srgbClr val="3333CC">
                    <a:lumMod val="50000"/>
                  </a:srgbClr>
                </a:solidFill>
              </a:rPr>
              <a:t>  </a:t>
            </a:r>
            <a:r>
              <a:rPr lang="en-US" sz="1600" kern="0" dirty="0" smtClean="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smtClean="0">
                <a:solidFill>
                  <a:srgbClr val="3333CC">
                    <a:lumMod val="50000"/>
                  </a:srgbClr>
                </a:solidFill>
              </a:rPr>
              <a:t>  Trans PCC Sensor CE</a:t>
            </a:r>
          </a:p>
          <a:p>
            <a:pPr>
              <a:buSzPct val="90000"/>
              <a:buFont typeface="Wingdings" panose="05000000000000000000" pitchFamily="2" charset="2"/>
              <a:buChar char="q"/>
              <a:defRPr/>
            </a:pPr>
            <a:r>
              <a:rPr lang="en-US" sz="1600" kern="0" dirty="0" smtClean="0">
                <a:solidFill>
                  <a:srgbClr val="3333CC">
                    <a:lumMod val="50000"/>
                  </a:srgbClr>
                </a:solidFill>
              </a:rPr>
              <a:t>  Fixed PCC Sensor CE </a:t>
            </a:r>
          </a:p>
          <a:p>
            <a:pPr>
              <a:buSzPct val="90000"/>
              <a:buFont typeface="Wingdings" panose="05000000000000000000" pitchFamily="2" charset="2"/>
              <a:buChar char="q"/>
              <a:defRPr/>
            </a:pPr>
            <a:r>
              <a:rPr lang="en-US" sz="1600" kern="0" dirty="0" smtClean="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smtClean="0">
                <a:solidFill>
                  <a:srgbClr val="3333CC">
                    <a:lumMod val="50000"/>
                  </a:srgbClr>
                </a:solidFill>
              </a:rPr>
              <a:t> SLC CE</a:t>
            </a:r>
          </a:p>
          <a:p>
            <a:pPr>
              <a:buSzPct val="90000"/>
              <a:buFont typeface="Wingdings" panose="05000000000000000000" pitchFamily="2" charset="2"/>
              <a:buChar char="q"/>
              <a:defRPr/>
            </a:pPr>
            <a:r>
              <a:rPr lang="en-US" sz="1600" kern="0" dirty="0" smtClean="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smtClean="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smtClean="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2914428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kumimoji="0" lang="en-US" sz="3200" b="1" i="1" u="none" strike="noStrike" kern="0" cap="none" spc="0" normalizeH="0" noProof="0" dirty="0" smtClean="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961609100"/>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E-4B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AN/ASC-46)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9001437"/>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89526317"/>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99949045"/>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99.92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1.07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561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814753865"/>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1.07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5.50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569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561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384995"/>
          </a:xfrm>
          <a:prstGeom prst="rect">
            <a:avLst/>
          </a:prstGeom>
          <a:noFill/>
        </p:spPr>
        <p:txBody>
          <a:bodyPr wrap="square" rtlCol="0">
            <a:spAutoFit/>
          </a:bodyPr>
          <a:lstStyle/>
          <a:p>
            <a:r>
              <a:rPr lang="en-US" sz="1400" b="1" i="1" dirty="0" smtClean="0">
                <a:solidFill>
                  <a:srgbClr val="002060"/>
                </a:solidFill>
              </a:rPr>
              <a:t>- USC-42 (UHF SATCOM)	- AAR-88 </a:t>
            </a:r>
            <a:r>
              <a:rPr lang="en-US" sz="1400" b="1" i="1" dirty="0">
                <a:solidFill>
                  <a:srgbClr val="002060"/>
                </a:solidFill>
              </a:rPr>
              <a:t>(MMRT, LF/VLF</a:t>
            </a:r>
            <a:r>
              <a:rPr lang="en-US" sz="1400" b="1" i="1" dirty="0" smtClean="0">
                <a:solidFill>
                  <a:srgbClr val="002060"/>
                </a:solidFill>
              </a:rPr>
              <a:t>) </a:t>
            </a:r>
          </a:p>
          <a:p>
            <a:r>
              <a:rPr lang="en-US" sz="1400" b="1" i="1" dirty="0" smtClean="0">
                <a:solidFill>
                  <a:srgbClr val="002060"/>
                </a:solidFill>
              </a:rPr>
              <a:t>- USC-28 (SHF VOICE)	- ARC-210 </a:t>
            </a:r>
            <a:r>
              <a:rPr lang="en-US" sz="1400" b="1" i="1" dirty="0">
                <a:solidFill>
                  <a:srgbClr val="002060"/>
                </a:solidFill>
              </a:rPr>
              <a:t>(</a:t>
            </a:r>
            <a:r>
              <a:rPr lang="en-US" sz="1400" b="1" i="1" dirty="0" smtClean="0">
                <a:solidFill>
                  <a:srgbClr val="002060"/>
                </a:solidFill>
              </a:rPr>
              <a:t>UHF)</a:t>
            </a:r>
          </a:p>
          <a:p>
            <a:r>
              <a:rPr lang="en-US" sz="1400" b="1" i="1" dirty="0" smtClean="0">
                <a:solidFill>
                  <a:srgbClr val="002060"/>
                </a:solidFill>
              </a:rPr>
              <a:t>- SECN (EHF VOICE)		- </a:t>
            </a:r>
            <a:r>
              <a:rPr lang="en-US" sz="1400" b="1" i="1" dirty="0">
                <a:solidFill>
                  <a:srgbClr val="002060"/>
                </a:solidFill>
              </a:rPr>
              <a:t>ARC-208 </a:t>
            </a:r>
            <a:r>
              <a:rPr lang="en-US" sz="1400" b="1" i="1" dirty="0" smtClean="0">
                <a:solidFill>
                  <a:srgbClr val="002060"/>
                </a:solidFill>
              </a:rPr>
              <a:t>(MILSTAR) </a:t>
            </a:r>
          </a:p>
          <a:p>
            <a:r>
              <a:rPr lang="en-US" sz="1400" b="1" i="1" dirty="0" smtClean="0">
                <a:solidFill>
                  <a:srgbClr val="002060"/>
                </a:solidFill>
              </a:rPr>
              <a:t>- NPES (SOFTWARE)		- ARC-190 </a:t>
            </a:r>
            <a:r>
              <a:rPr lang="en-US" sz="1400" b="1" i="1" dirty="0">
                <a:solidFill>
                  <a:srgbClr val="002060"/>
                </a:solidFill>
              </a:rPr>
              <a:t>(HF</a:t>
            </a:r>
            <a:r>
              <a:rPr lang="en-US" sz="1400" b="1" i="1" dirty="0" smtClean="0">
                <a:solidFill>
                  <a:srgbClr val="002060"/>
                </a:solidFill>
              </a:rPr>
              <a:t>) </a:t>
            </a:r>
          </a:p>
          <a:p>
            <a:r>
              <a:rPr lang="en-US" sz="1400" b="1" i="1" dirty="0" smtClean="0">
                <a:solidFill>
                  <a:srgbClr val="002060"/>
                </a:solidFill>
              </a:rPr>
              <a:t>- MPS (SOFTWARE)		- ARC-171 </a:t>
            </a:r>
            <a:r>
              <a:rPr lang="en-US" sz="1400" b="1" i="1" dirty="0">
                <a:solidFill>
                  <a:srgbClr val="002060"/>
                </a:solidFill>
              </a:rPr>
              <a:t>(UHF</a:t>
            </a:r>
            <a:r>
              <a:rPr lang="en-US" sz="1400" b="1" i="1" dirty="0" smtClean="0">
                <a:solidFill>
                  <a:srgbClr val="002060"/>
                </a:solidFill>
              </a:rPr>
              <a:t>)</a:t>
            </a:r>
          </a:p>
          <a:p>
            <a:r>
              <a:rPr lang="en-US" sz="1400" b="1" i="1" dirty="0" smtClean="0">
                <a:solidFill>
                  <a:srgbClr val="002060"/>
                </a:solidFill>
              </a:rPr>
              <a:t>- ACS-24 (SHF SATCOM)</a:t>
            </a:r>
            <a:endParaRPr lang="en-US" sz="1400" b="1" i="1" dirty="0">
              <a:solidFill>
                <a:srgbClr val="00206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363752208"/>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68159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B-52H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576531696"/>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a:t>
                      </a:r>
                    </a:p>
                    <a:p>
                      <a:pPr algn="ctr"/>
                      <a:r>
                        <a:rPr lang="en-US" sz="1000" dirty="0" smtClean="0">
                          <a:solidFill>
                            <a:schemeClr val="tx1"/>
                          </a:solidFill>
                        </a:rPr>
                        <a:t>&amp; STD </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0.43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0.40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0359143"/>
              </p:ext>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B-52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AN/ASC-48)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a:t>
                      </a:r>
                      <a:r>
                        <a:rPr lang="en-US" sz="2000" b="1" i="1" kern="0" baseline="0" dirty="0" smtClean="0">
                          <a:solidFill>
                            <a:srgbClr val="0C2D83"/>
                          </a:solidFill>
                          <a:latin typeface="+mn-lt"/>
                          <a:ea typeface="+mj-ea"/>
                          <a:cs typeface="+mj-cs"/>
                        </a:rPr>
                        <a:t> </a:t>
                      </a:r>
                      <a:r>
                        <a:rPr lang="en-US" sz="2000" b="1" i="1" kern="0" dirty="0" smtClean="0">
                          <a:solidFill>
                            <a:srgbClr val="0C2D83"/>
                          </a:solidFill>
                          <a:latin typeface="+mn-lt"/>
                          <a:ea typeface="+mj-ea"/>
                          <a:cs typeface="+mj-cs"/>
                        </a:rPr>
                        <a:t>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5590045"/>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5320409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4895116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44564859"/>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0.26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112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666394" y="2536252"/>
            <a:ext cx="5095387" cy="1169551"/>
          </a:xfrm>
          <a:prstGeom prst="rect">
            <a:avLst/>
          </a:prstGeom>
          <a:noFill/>
        </p:spPr>
        <p:txBody>
          <a:bodyPr wrap="square" rtlCol="0">
            <a:spAutoFit/>
          </a:bodyPr>
          <a:lstStyle/>
          <a:p>
            <a:pPr fontAlgn="t"/>
            <a:r>
              <a:rPr lang="en-US" sz="1400" b="1" i="1" kern="0" dirty="0" smtClean="0">
                <a:solidFill>
                  <a:srgbClr val="002060"/>
                </a:solidFill>
              </a:rPr>
              <a:t>- ARR-85 </a:t>
            </a:r>
            <a:r>
              <a:rPr lang="en-US" sz="1400" b="1" i="1" kern="0" dirty="0">
                <a:solidFill>
                  <a:srgbClr val="002060"/>
                </a:solidFill>
              </a:rPr>
              <a:t>(</a:t>
            </a:r>
            <a:r>
              <a:rPr lang="en-US" sz="1400" b="1" i="1" kern="0" dirty="0" smtClean="0">
                <a:solidFill>
                  <a:srgbClr val="002060"/>
                </a:solidFill>
              </a:rPr>
              <a:t>MRT, LF/VLF)</a:t>
            </a:r>
          </a:p>
          <a:p>
            <a:pPr fontAlgn="t"/>
            <a:r>
              <a:rPr lang="en-US" sz="1400" b="1" i="1" kern="0" dirty="0" smtClean="0">
                <a:solidFill>
                  <a:srgbClr val="002060"/>
                </a:solidFill>
              </a:rPr>
              <a:t>- ARC-164 (UHF),</a:t>
            </a:r>
          </a:p>
          <a:p>
            <a:pPr fontAlgn="t"/>
            <a:r>
              <a:rPr lang="en-US" sz="1400" b="1" i="1" kern="0" dirty="0" smtClean="0">
                <a:solidFill>
                  <a:srgbClr val="002060"/>
                </a:solidFill>
              </a:rPr>
              <a:t>- ARC-190 (HF)</a:t>
            </a:r>
          </a:p>
          <a:p>
            <a:pPr fontAlgn="t"/>
            <a:r>
              <a:rPr lang="en-US" sz="1400" b="1" i="1" kern="0" dirty="0" smtClean="0">
                <a:solidFill>
                  <a:srgbClr val="002060"/>
                </a:solidFill>
              </a:rPr>
              <a:t>- ARC-210 (UHF/VHF)</a:t>
            </a:r>
          </a:p>
          <a:p>
            <a:pPr fontAlgn="t"/>
            <a:r>
              <a:rPr lang="en-US" sz="1400" b="1" i="1" kern="0" dirty="0" smtClean="0">
                <a:solidFill>
                  <a:srgbClr val="002060"/>
                </a:solidFill>
              </a:rPr>
              <a:t>- ASC-19 (UHF AFSATCOM)</a:t>
            </a:r>
            <a:endParaRPr lang="en-US" sz="1400" b="1" i="1" kern="0" dirty="0">
              <a:solidFill>
                <a:srgbClr val="002060"/>
              </a:solidFill>
            </a:endParaRPr>
          </a:p>
        </p:txBody>
      </p:sp>
      <p:sp>
        <p:nvSpPr>
          <p:cNvPr id="8" name="Up Arrow 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5" name="Up Arrow 14"/>
          <p:cNvSpPr/>
          <p:nvPr/>
        </p:nvSpPr>
        <p:spPr bwMode="auto">
          <a:xfrm>
            <a:off x="621119" y="555577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25820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11373" y="58214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2461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B-2</a:t>
            </a:r>
            <a:r>
              <a:rPr kumimoji="0" lang="en-US" sz="3200" b="1" i="1" u="none" strike="noStrike" kern="0" cap="none" spc="0" normalizeH="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469048688"/>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98.20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5.30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306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2625841"/>
              </p:ext>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AN/ASC-47)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1328697"/>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83014991"/>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37530398"/>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3052407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0.20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306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666397" y="2531628"/>
            <a:ext cx="4791807" cy="1384995"/>
          </a:xfrm>
          <a:prstGeom prst="rect">
            <a:avLst/>
          </a:prstGeom>
          <a:noFill/>
        </p:spPr>
        <p:txBody>
          <a:bodyPr wrap="square" rtlCol="0">
            <a:spAutoFit/>
          </a:bodyPr>
          <a:lstStyle/>
          <a:p>
            <a:pPr fontAlgn="t"/>
            <a:r>
              <a:rPr lang="en-US" sz="1400" b="1" i="1" kern="0" dirty="0" smtClean="0">
                <a:solidFill>
                  <a:srgbClr val="0C2D83"/>
                </a:solidFill>
              </a:rPr>
              <a:t>- ARC-234 (UHF LOS)</a:t>
            </a:r>
          </a:p>
          <a:p>
            <a:pPr fontAlgn="t"/>
            <a:r>
              <a:rPr lang="en-US" sz="1400" b="1" i="1" kern="0" dirty="0" smtClean="0">
                <a:solidFill>
                  <a:srgbClr val="0C2D83"/>
                </a:solidFill>
              </a:rPr>
              <a:t>- ARC-211 (HF)</a:t>
            </a:r>
          </a:p>
          <a:p>
            <a:pPr fontAlgn="t"/>
            <a:r>
              <a:rPr lang="en-US" sz="1400" b="1" i="1" kern="0" dirty="0" smtClean="0">
                <a:solidFill>
                  <a:srgbClr val="0C2D83"/>
                </a:solidFill>
              </a:rPr>
              <a:t>- ASC-36 (UHF SATCOM)</a:t>
            </a:r>
          </a:p>
          <a:p>
            <a:pPr marL="285750" indent="-285750" fontAlgn="t">
              <a:buFontTx/>
              <a:buChar char="-"/>
            </a:pPr>
            <a:endParaRPr lang="en-US" sz="1400" b="1" i="1" kern="0" dirty="0">
              <a:solidFill>
                <a:srgbClr val="0C2D83"/>
              </a:solidFill>
            </a:endParaRPr>
          </a:p>
          <a:p>
            <a:pPr marL="285750" indent="-285750" fontAlgn="t">
              <a:buFontTx/>
              <a:buChar char="-"/>
            </a:pPr>
            <a:endParaRPr lang="en-US" sz="1400" b="1" i="1" kern="0" dirty="0" smtClean="0">
              <a:solidFill>
                <a:srgbClr val="0C2D83"/>
              </a:solidFill>
            </a:endParaRPr>
          </a:p>
          <a:p>
            <a:pPr marL="285750" indent="-285750" fontAlgn="t">
              <a:buFontTx/>
              <a:buChar char="-"/>
            </a:pPr>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9981" y="527904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2005" y="583705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470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DCA</a:t>
            </a:r>
            <a:r>
              <a:rPr kumimoji="0" lang="en-US" sz="3200" b="1" i="1" u="none" strike="noStrike" kern="0" cap="none" spc="0" normalizeH="0" noProof="0" dirty="0" smtClean="0">
                <a:ln>
                  <a:noFill/>
                </a:ln>
                <a:solidFill>
                  <a:srgbClr val="0C2D83"/>
                </a:solidFill>
                <a:effectLst/>
                <a:uLnTx/>
                <a:uFillTx/>
                <a:latin typeface="Arial"/>
                <a:ea typeface="+mn-ea"/>
                <a:cs typeface="+mn-cs"/>
              </a:rPr>
              <a:t> (F-15E)</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953028229"/>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0.30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smtClean="0">
                          <a:solidFill>
                            <a:schemeClr val="dk1"/>
                          </a:solidFill>
                          <a:latin typeface="+mn-lt"/>
                          <a:ea typeface="+mn-ea"/>
                          <a:cs typeface="+mn-cs"/>
                        </a:rPr>
                        <a:t>107</a:t>
                      </a:r>
                      <a:endParaRPr lang="en-US" sz="10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1357989"/>
              </p:ext>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F-15E</a:t>
                      </a:r>
                      <a:r>
                        <a:rPr lang="en-US" sz="2000" b="1" i="1" kern="0" baseline="0" dirty="0" smtClean="0">
                          <a:solidFill>
                            <a:srgbClr val="0C2D83"/>
                          </a:solidFill>
                          <a:latin typeface="+mn-lt"/>
                          <a:ea typeface="+mj-ea"/>
                          <a:cs typeface="+mj-cs"/>
                        </a:rPr>
                        <a:t> (AN/ASC-49) </a:t>
                      </a:r>
                      <a:r>
                        <a:rPr lang="en-US" sz="2000" b="1" i="1" kern="0" dirty="0" smtClean="0">
                          <a:solidFill>
                            <a:srgbClr val="0C2D83"/>
                          </a:solidFill>
                          <a:latin typeface="+mn-lt"/>
                          <a:ea typeface="+mj-ea"/>
                          <a:cs typeface="+mj-cs"/>
                        </a:rPr>
                        <a:t>CE 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16223029"/>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59996891"/>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0383538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51501176"/>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80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666396" y="2522062"/>
            <a:ext cx="4049455" cy="1231106"/>
          </a:xfrm>
          <a:prstGeom prst="rect">
            <a:avLst/>
          </a:prstGeom>
          <a:noFill/>
        </p:spPr>
        <p:txBody>
          <a:bodyPr wrap="square" rtlCol="0">
            <a:spAutoFit/>
          </a:bodyPr>
          <a:lstStyle/>
          <a:p>
            <a:r>
              <a:rPr lang="en-US" sz="1400" b="1" i="1" kern="0" dirty="0" smtClean="0">
                <a:solidFill>
                  <a:srgbClr val="0C2D83"/>
                </a:solidFill>
              </a:rPr>
              <a:t>- ARC-164(UHF)</a:t>
            </a:r>
          </a:p>
          <a:p>
            <a:r>
              <a:rPr lang="en-US" sz="1400" b="1" i="1" kern="0" dirty="0" smtClean="0">
                <a:solidFill>
                  <a:srgbClr val="0C2D83"/>
                </a:solidFill>
              </a:rPr>
              <a:t>-</a:t>
            </a:r>
            <a:r>
              <a:rPr lang="en-US" b="1" i="1" kern="0" dirty="0" smtClean="0">
                <a:solidFill>
                  <a:srgbClr val="0C2D83"/>
                </a:solidFill>
              </a:rPr>
              <a:t> </a:t>
            </a:r>
            <a:r>
              <a:rPr lang="en-US" sz="1400" b="1" i="1" kern="0" dirty="0" smtClean="0">
                <a:solidFill>
                  <a:srgbClr val="0C2D83"/>
                </a:solidFill>
              </a:rPr>
              <a:t>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
        <p:nvSpPr>
          <p:cNvPr id="15" name="Up Arrow 14"/>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49" y="528737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rot="10800000">
            <a:off x="625548" y="582642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a:off x="625548" y="5555290"/>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6087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838528" y="109091"/>
            <a:ext cx="548436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lang="en-US" sz="3200" b="1" i="1" kern="0" dirty="0" smtClean="0">
                <a:solidFill>
                  <a:srgbClr val="0C2D83"/>
                </a:solidFill>
                <a:latin typeface="Arial"/>
              </a:rPr>
              <a:t>Airborne Support (U-2)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2398021449"/>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42204">
                  <a:extLst>
                    <a:ext uri="{9D8B030D-6E8A-4147-A177-3AD203B41FA5}">
                      <a16:colId xmlns:a16="http://schemas.microsoft.com/office/drawing/2014/main" val="4092329649"/>
                    </a:ext>
                  </a:extLst>
                </a:gridCol>
                <a:gridCol w="376137">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99.90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0.04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0.13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0995820"/>
              </p:ext>
            </p:extLst>
          </p:nvPr>
        </p:nvGraphicFramePr>
        <p:xfrm>
          <a:off x="921630" y="1433748"/>
          <a:ext cx="7300739" cy="1004222"/>
        </p:xfrm>
        <a:graphic>
          <a:graphicData uri="http://schemas.openxmlformats.org/drawingml/2006/table">
            <a:tbl>
              <a:tblPr/>
              <a:tblGrid>
                <a:gridCol w="7300739">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U-2</a:t>
                      </a:r>
                      <a:r>
                        <a:rPr lang="en-US" sz="2000" b="1" i="1" kern="0" baseline="0" dirty="0" smtClean="0">
                          <a:solidFill>
                            <a:srgbClr val="0C2D83"/>
                          </a:solidFill>
                          <a:latin typeface="+mn-lt"/>
                          <a:ea typeface="+mj-ea"/>
                          <a:cs typeface="+mj-cs"/>
                        </a:rPr>
                        <a:t> AN/ASC-50(V)3</a:t>
                      </a:r>
                      <a:r>
                        <a:rPr lang="en-US" sz="2000" b="1" i="1" kern="0" dirty="0" smtClean="0">
                          <a:solidFill>
                            <a:srgbClr val="0C2D83"/>
                          </a:solidFill>
                          <a:latin typeface="+mn-lt"/>
                          <a:ea typeface="+mj-ea"/>
                          <a:cs typeface="+mj-cs"/>
                        </a:rPr>
                        <a:t>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0429071"/>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94393511"/>
              </p:ext>
            </p:extLst>
          </p:nvPr>
        </p:nvGraphicFramePr>
        <p:xfrm>
          <a:off x="4844561" y="4268992"/>
          <a:ext cx="1777397" cy="1801225"/>
        </p:xfrm>
        <a:graphic>
          <a:graphicData uri="http://schemas.openxmlformats.org/drawingml/2006/table">
            <a:tbl>
              <a:tblPr firstRow="1" bandRow="1">
                <a:tableStyleId>{5C22544A-7EE6-4342-B048-85BDC9FD1C3A}</a:tableStyleId>
              </a:tblPr>
              <a:tblGrid>
                <a:gridCol w="38812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97826031"/>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20292958"/>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318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19" y="2514600"/>
            <a:ext cx="2877860" cy="1754390"/>
          </a:xfrm>
          <a:prstGeom prst="rect">
            <a:avLst/>
          </a:prstGeom>
        </p:spPr>
      </p:pic>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2" name="TextBox 1"/>
          <p:cNvSpPr txBox="1"/>
          <p:nvPr/>
        </p:nvSpPr>
        <p:spPr>
          <a:xfrm>
            <a:off x="3662672" y="2526672"/>
            <a:ext cx="4053253" cy="1169551"/>
          </a:xfrm>
          <a:prstGeom prst="rect">
            <a:avLst/>
          </a:prstGeom>
          <a:noFill/>
        </p:spPr>
        <p:txBody>
          <a:bodyPr wrap="square" rtlCol="0">
            <a:spAutoFit/>
          </a:bodyPr>
          <a:lstStyle/>
          <a:p>
            <a:r>
              <a:rPr lang="en-US" sz="1400" b="1" i="1" kern="0" dirty="0" smtClean="0">
                <a:solidFill>
                  <a:srgbClr val="0C2D83"/>
                </a:solidFill>
              </a:rPr>
              <a:t>- ARC-217 (HF)</a:t>
            </a:r>
          </a:p>
          <a:p>
            <a:r>
              <a:rPr lang="en-US" sz="1400" b="1" i="1" kern="0" dirty="0" smtClean="0">
                <a:solidFill>
                  <a:srgbClr val="0C2D83"/>
                </a:solidFill>
              </a:rPr>
              <a:t>- 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49" y="582863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1119" y="52869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5019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ICBM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54699382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97.1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smtClean="0"/>
                        <a:t>94.7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95.2</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264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205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337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0027108"/>
              </p:ext>
            </p:extLst>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ICBM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AN/FSC-151V1)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37369880"/>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3705705"/>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06770843"/>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0306422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95.2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3.6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296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rId4" action="ppaction://hlinksldjump"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63308" y="2514600"/>
            <a:ext cx="3460017" cy="954107"/>
          </a:xfrm>
          <a:prstGeom prst="rect">
            <a:avLst/>
          </a:prstGeom>
          <a:noFill/>
        </p:spPr>
        <p:txBody>
          <a:bodyPr wrap="square" rtlCol="0">
            <a:spAutoFit/>
          </a:bodyPr>
          <a:lstStyle/>
          <a:p>
            <a:r>
              <a:rPr lang="en-US" sz="1400" b="1" i="1" kern="0" dirty="0" smtClean="0">
                <a:solidFill>
                  <a:srgbClr val="0C2D83"/>
                </a:solidFill>
              </a:rPr>
              <a:t>- MMP-ET (EHF) </a:t>
            </a:r>
          </a:p>
          <a:p>
            <a:r>
              <a:rPr lang="en-US" sz="1400" b="1" i="1" kern="0" dirty="0" smtClean="0">
                <a:solidFill>
                  <a:srgbClr val="0C2D83"/>
                </a:solidFill>
              </a:rPr>
              <a:t>- MMP-VT (VLF/LF) </a:t>
            </a:r>
          </a:p>
          <a:p>
            <a:r>
              <a:rPr lang="en-US" sz="1400" b="1" i="1" kern="0" dirty="0" smtClean="0">
                <a:solidFill>
                  <a:srgbClr val="0C2D83"/>
                </a:solidFill>
              </a:rPr>
              <a:t>- FRC-175 (UHF MILSTAR) </a:t>
            </a:r>
          </a:p>
          <a:p>
            <a:r>
              <a:rPr lang="en-US" sz="1400" b="1" i="1" kern="0" dirty="0" smtClean="0">
                <a:solidFill>
                  <a:srgbClr val="0C2D83"/>
                </a:solidFill>
              </a:rPr>
              <a:t>- GRC-208 (UHF LOS)</a:t>
            </a:r>
            <a:endParaRPr lang="en-US" sz="1400" dirty="0"/>
          </a:p>
        </p:txBody>
      </p:sp>
    </p:spTree>
    <p:extLst>
      <p:ext uri="{BB962C8B-B14F-4D97-AF65-F5344CB8AC3E}">
        <p14:creationId xmlns:p14="http://schemas.microsoft.com/office/powerpoint/2010/main" val="33668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9</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smtClean="0">
                <a:solidFill>
                  <a:srgbClr val="0C2D83"/>
                </a:solidFill>
                <a:ea typeface="+mj-ea"/>
                <a:cs typeface="+mj-cs"/>
              </a:rPr>
              <a:t> Fixed Support CE </a:t>
            </a:r>
            <a:r>
              <a:rPr lang="en-US" sz="3200" b="1" i="1" kern="0" dirty="0">
                <a:solidFill>
                  <a:srgbClr val="0C2D83"/>
                </a:solidFill>
                <a:ea typeface="+mj-ea"/>
                <a:cs typeface="+mj-cs"/>
              </a:rPr>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58069360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86.80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0.38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478</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449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503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86453165"/>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a:t>
                      </a:r>
                      <a:r>
                        <a:rPr lang="en-US" sz="2000" b="1" i="1" kern="0" dirty="0" smtClean="0">
                          <a:solidFill>
                            <a:schemeClr val="tx1">
                              <a:lumMod val="50000"/>
                              <a:lumOff val="50000"/>
                            </a:schemeClr>
                          </a:solidFill>
                          <a:latin typeface="+mn-lt"/>
                          <a:ea typeface="+mj-ea"/>
                          <a:cs typeface="+mj-cs"/>
                        </a:rPr>
                        <a:t>SCORECARD</a:t>
                      </a:r>
                      <a:r>
                        <a:rPr lang="en-US" sz="2000" b="1" i="1" kern="0" baseline="0" dirty="0" smtClean="0">
                          <a:solidFill>
                            <a:schemeClr val="tx1">
                              <a:lumMod val="50000"/>
                              <a:lumOff val="50000"/>
                            </a:schemeClr>
                          </a:solidFill>
                          <a:latin typeface="+mn-lt"/>
                          <a:ea typeface="+mj-ea"/>
                          <a:cs typeface="+mj-cs"/>
                        </a:rPr>
                        <a:t> </a:t>
                      </a:r>
                      <a:r>
                        <a:rPr lang="en-US" sz="2000" b="1" i="1" kern="0" dirty="0" smtClean="0">
                          <a:solidFill>
                            <a:schemeClr val="tx1">
                              <a:lumMod val="50000"/>
                              <a:lumOff val="50000"/>
                            </a:schemeClr>
                          </a:solidFill>
                          <a:latin typeface="+mn-lt"/>
                          <a:ea typeface="+mj-ea"/>
                          <a:cs typeface="+mj-cs"/>
                        </a:rPr>
                        <a:t>FY-19</a:t>
                      </a:r>
                      <a:r>
                        <a:rPr lang="en-US" sz="2000" b="1" i="1" kern="0" dirty="0">
                          <a:solidFill>
                            <a:schemeClr val="tx1">
                              <a:lumMod val="50000"/>
                              <a:lumOff val="50000"/>
                            </a:schemeClr>
                          </a:solidFill>
                          <a:latin typeface="+mn-lt"/>
                          <a:ea typeface="+mj-ea"/>
                          <a:cs typeface="+mj-cs"/>
                        </a:rPr>
                        <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280728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222865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81617424"/>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5764891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99.33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1.17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0.19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503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smtClean="0">
                <a:solidFill>
                  <a:schemeClr val="tx1">
                    <a:lumMod val="50000"/>
                    <a:lumOff val="50000"/>
                  </a:schemeClr>
                </a:solidFill>
              </a:rPr>
              <a:t>- GRC-221 AACE (UHF LOS)</a:t>
            </a:r>
          </a:p>
          <a:p>
            <a:r>
              <a:rPr lang="en-US" sz="1400" b="1" i="1" kern="0" dirty="0" smtClean="0">
                <a:solidFill>
                  <a:schemeClr val="tx1">
                    <a:lumMod val="50000"/>
                    <a:lumOff val="50000"/>
                  </a:schemeClr>
                </a:solidFill>
              </a:rPr>
              <a:t>- FSC-125 SCAMP (EHF/SHF LDR SACTOM)</a:t>
            </a:r>
            <a:endParaRPr lang="en-US" sz="1400" dirty="0"/>
          </a:p>
        </p:txBody>
      </p:sp>
      <p:sp>
        <p:nvSpPr>
          <p:cNvPr id="15" name="Action Button: Back or Previous 14">
            <a:hlinkClick r:id="rId5"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17ADC2-65CA-4FAD-8B1C-B56FCB63598D}">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4DA4C2A-F9FC-427E-B64A-F4B9A19D165D}">
  <ds:schemaRefs>
    <ds:schemaRef ds:uri="http://schemas.microsoft.com/sharepoint/v3/contenttype/forms"/>
  </ds:schemaRefs>
</ds:datastoreItem>
</file>

<file path=customXml/itemProps3.xml><?xml version="1.0" encoding="utf-8"?>
<ds:datastoreItem xmlns:ds="http://schemas.openxmlformats.org/officeDocument/2006/customXml" ds:itemID="{D4C64588-C8DB-4375-BEB7-FDE9F27EA5DC}"/>
</file>

<file path=docProps/app.xml><?xml version="1.0" encoding="utf-8"?>
<Properties xmlns="http://schemas.openxmlformats.org/officeDocument/2006/extended-properties" xmlns:vt="http://schemas.openxmlformats.org/officeDocument/2006/docPropsVTypes">
  <TotalTime>15618</TotalTime>
  <Words>3099</Words>
  <Application>Microsoft Office PowerPoint</Application>
  <PresentationFormat>On-screen Show (4:3)</PresentationFormat>
  <Paragraphs>745</Paragraphs>
  <Slides>14</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5_USAF(Unclas)</vt:lpstr>
      <vt:lpstr>AF NC3 CENTER</vt:lpstr>
      <vt:lpstr>NC3 MPI Dashboard</vt:lpstr>
      <vt:lpstr> </vt:lpstr>
      <vt:lpstr> </vt:lpstr>
      <vt:lpstr> </vt:lpstr>
      <vt:lpstr> </vt:lpstr>
      <vt:lpstr> </vt:lpstr>
      <vt:lpstr> </vt:lpstr>
      <vt:lpstr> </vt:lpstr>
      <vt:lpstr>PowerPoint Presentation</vt:lpstr>
      <vt:lpstr>AIRBORNE  U2 MEAN DOWN TIME</vt:lpstr>
      <vt:lpstr>ICBM  MEAN DOWN TIME</vt:lpstr>
      <vt:lpstr>ICBM  MEAN TIME BETWEEN FAILURES</vt:lpstr>
      <vt:lpstr>Fixed Support CE  MEAN DOWN TIME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RICHTER, LANCE T GS-12 USAF AFGSC AFNC3C/NLB</cp:lastModifiedBy>
  <cp:revision>1493</cp:revision>
  <cp:lastPrinted>2019-08-09T14:24:50Z</cp:lastPrinted>
  <dcterms:created xsi:type="dcterms:W3CDTF">2016-04-21T20:24:54Z</dcterms:created>
  <dcterms:modified xsi:type="dcterms:W3CDTF">2019-12-27T15:54:50Z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1100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