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0" r:id="rId4"/>
  </p:sldMasterIdLst>
  <p:notesMasterIdLst>
    <p:notesMasterId r:id="rId19"/>
  </p:notesMasterIdLst>
  <p:handoutMasterIdLst>
    <p:handoutMasterId r:id="rId20"/>
  </p:handoutMasterIdLst>
  <p:sldIdLst>
    <p:sldId id="767" r:id="rId5"/>
    <p:sldId id="794" r:id="rId6"/>
    <p:sldId id="795" r:id="rId7"/>
    <p:sldId id="796" r:id="rId8"/>
    <p:sldId id="797" r:id="rId9"/>
    <p:sldId id="798" r:id="rId10"/>
    <p:sldId id="799" r:id="rId11"/>
    <p:sldId id="800" r:id="rId12"/>
    <p:sldId id="780" r:id="rId13"/>
    <p:sldId id="768" r:id="rId14"/>
    <p:sldId id="773" r:id="rId15"/>
    <p:sldId id="804" r:id="rId16"/>
    <p:sldId id="805" r:id="rId17"/>
    <p:sldId id="793" r:id="rId18"/>
  </p:sldIdLst>
  <p:sldSz cx="9144000" cy="6858000" type="screen4x3"/>
  <p:notesSz cx="6985000" cy="92837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ILSON, JONATHAN L GS-12 USAF AFGSC AFNC3C/NCCN" initials="WJLGUAA" lastIdx="2" clrIdx="0">
    <p:extLst>
      <p:ext uri="{19B8F6BF-5375-455C-9EA6-DF929625EA0E}">
        <p15:presenceInfo xmlns:p15="http://schemas.microsoft.com/office/powerpoint/2012/main" userId="S-1-5-21-1271409858-1095883707-2794662393-44693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3333CC"/>
    <a:srgbClr val="0000FF"/>
    <a:srgbClr val="FFFF99"/>
    <a:srgbClr val="CC66FF"/>
    <a:srgbClr val="CC9900"/>
    <a:srgbClr val="FFCC66"/>
    <a:srgbClr val="80C5F4"/>
    <a:srgbClr val="00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600" autoAdjust="0"/>
    <p:restoredTop sz="84441" autoAdjust="0"/>
  </p:normalViewPr>
  <p:slideViewPr>
    <p:cSldViewPr snapToGrid="0">
      <p:cViewPr varScale="1">
        <p:scale>
          <a:sx n="92" d="100"/>
          <a:sy n="92" d="100"/>
        </p:scale>
        <p:origin x="2214" y="90"/>
      </p:cViewPr>
      <p:guideLst>
        <p:guide orient="horz" pos="2160"/>
        <p:guide pos="2880"/>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00" d="100"/>
        <a:sy n="100" d="100"/>
      </p:scale>
      <p:origin x="0" y="-4194"/>
    </p:cViewPr>
  </p:sorterViewPr>
  <p:notesViewPr>
    <p:cSldViewPr snapToGrid="0">
      <p:cViewPr>
        <p:scale>
          <a:sx n="140" d="100"/>
          <a:sy n="140" d="100"/>
        </p:scale>
        <p:origin x="708" y="-169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2"/>
            <a:ext cx="3026833" cy="465797"/>
          </a:xfrm>
          <a:prstGeom prst="rect">
            <a:avLst/>
          </a:prstGeom>
        </p:spPr>
        <p:txBody>
          <a:bodyPr vert="horz" lIns="92639" tIns="46320" rIns="92639" bIns="46320" rtlCol="0"/>
          <a:lstStyle>
            <a:lvl1pPr algn="l">
              <a:defRPr sz="1200"/>
            </a:lvl1pPr>
          </a:lstStyle>
          <a:p>
            <a:endParaRPr lang="en-US"/>
          </a:p>
        </p:txBody>
      </p:sp>
      <p:sp>
        <p:nvSpPr>
          <p:cNvPr id="3" name="Date Placeholder 2"/>
          <p:cNvSpPr>
            <a:spLocks noGrp="1"/>
          </p:cNvSpPr>
          <p:nvPr>
            <p:ph type="dt" sz="quarter" idx="1"/>
          </p:nvPr>
        </p:nvSpPr>
        <p:spPr>
          <a:xfrm>
            <a:off x="3956554" y="2"/>
            <a:ext cx="3026833" cy="465797"/>
          </a:xfrm>
          <a:prstGeom prst="rect">
            <a:avLst/>
          </a:prstGeom>
        </p:spPr>
        <p:txBody>
          <a:bodyPr vert="horz" lIns="92639" tIns="46320" rIns="92639" bIns="46320" rtlCol="0"/>
          <a:lstStyle>
            <a:lvl1pPr algn="r">
              <a:defRPr sz="1200"/>
            </a:lvl1pPr>
          </a:lstStyle>
          <a:p>
            <a:fld id="{BF95DAC6-FE46-462B-999E-01B4AA34F5BD}" type="datetimeFigureOut">
              <a:rPr lang="en-US" smtClean="0"/>
              <a:t>7/2/2020</a:t>
            </a:fld>
            <a:endParaRPr lang="en-US"/>
          </a:p>
        </p:txBody>
      </p:sp>
      <p:sp>
        <p:nvSpPr>
          <p:cNvPr id="4" name="Footer Placeholder 3"/>
          <p:cNvSpPr>
            <a:spLocks noGrp="1"/>
          </p:cNvSpPr>
          <p:nvPr>
            <p:ph type="ftr" sz="quarter" idx="2"/>
          </p:nvPr>
        </p:nvSpPr>
        <p:spPr>
          <a:xfrm>
            <a:off x="2" y="8817910"/>
            <a:ext cx="3026833" cy="465796"/>
          </a:xfrm>
          <a:prstGeom prst="rect">
            <a:avLst/>
          </a:prstGeom>
        </p:spPr>
        <p:txBody>
          <a:bodyPr vert="horz" lIns="92639" tIns="46320" rIns="92639" bIns="46320" rtlCol="0" anchor="b"/>
          <a:lstStyle>
            <a:lvl1pPr algn="l">
              <a:defRPr sz="1200"/>
            </a:lvl1pPr>
          </a:lstStyle>
          <a:p>
            <a:endParaRPr lang="en-US"/>
          </a:p>
        </p:txBody>
      </p:sp>
      <p:sp>
        <p:nvSpPr>
          <p:cNvPr id="5" name="Slide Number Placeholder 4"/>
          <p:cNvSpPr>
            <a:spLocks noGrp="1"/>
          </p:cNvSpPr>
          <p:nvPr>
            <p:ph type="sldNum" sz="quarter" idx="3"/>
          </p:nvPr>
        </p:nvSpPr>
        <p:spPr>
          <a:xfrm>
            <a:off x="3956554" y="8817910"/>
            <a:ext cx="3026833" cy="465796"/>
          </a:xfrm>
          <a:prstGeom prst="rect">
            <a:avLst/>
          </a:prstGeom>
        </p:spPr>
        <p:txBody>
          <a:bodyPr vert="horz" lIns="92639" tIns="46320" rIns="92639" bIns="46320" rtlCol="0" anchor="b"/>
          <a:lstStyle>
            <a:lvl1pPr algn="r">
              <a:defRPr sz="1200"/>
            </a:lvl1pPr>
          </a:lstStyle>
          <a:p>
            <a:fld id="{A98AEA46-9997-4F42-A66E-8E3B720A0AC0}" type="slidenum">
              <a:rPr lang="en-US" smtClean="0"/>
              <a:t>‹#›</a:t>
            </a:fld>
            <a:endParaRPr lang="en-US"/>
          </a:p>
        </p:txBody>
      </p:sp>
    </p:spTree>
    <p:extLst>
      <p:ext uri="{BB962C8B-B14F-4D97-AF65-F5344CB8AC3E}">
        <p14:creationId xmlns:p14="http://schemas.microsoft.com/office/powerpoint/2010/main" val="385989854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2"/>
            <a:ext cx="3026833" cy="465797"/>
          </a:xfrm>
          <a:prstGeom prst="rect">
            <a:avLst/>
          </a:prstGeom>
        </p:spPr>
        <p:txBody>
          <a:bodyPr vert="horz" lIns="92639" tIns="46320" rIns="92639" bIns="46320" rtlCol="0"/>
          <a:lstStyle>
            <a:lvl1pPr algn="l">
              <a:defRPr sz="1200"/>
            </a:lvl1pPr>
          </a:lstStyle>
          <a:p>
            <a:endParaRPr lang="en-US"/>
          </a:p>
        </p:txBody>
      </p:sp>
      <p:sp>
        <p:nvSpPr>
          <p:cNvPr id="3" name="Date Placeholder 2"/>
          <p:cNvSpPr>
            <a:spLocks noGrp="1"/>
          </p:cNvSpPr>
          <p:nvPr>
            <p:ph type="dt" idx="1"/>
          </p:nvPr>
        </p:nvSpPr>
        <p:spPr>
          <a:xfrm>
            <a:off x="3956554" y="2"/>
            <a:ext cx="3026833" cy="465797"/>
          </a:xfrm>
          <a:prstGeom prst="rect">
            <a:avLst/>
          </a:prstGeom>
        </p:spPr>
        <p:txBody>
          <a:bodyPr vert="horz" lIns="92639" tIns="46320" rIns="92639" bIns="46320" rtlCol="0"/>
          <a:lstStyle>
            <a:lvl1pPr algn="r">
              <a:defRPr sz="1200"/>
            </a:lvl1pPr>
          </a:lstStyle>
          <a:p>
            <a:fld id="{82DD2183-5574-4624-BE22-8E9653680A79}" type="datetimeFigureOut">
              <a:rPr lang="en-US" smtClean="0"/>
              <a:t>7/2/2020</a:t>
            </a:fld>
            <a:endParaRPr lang="en-US"/>
          </a:p>
        </p:txBody>
      </p:sp>
      <p:sp>
        <p:nvSpPr>
          <p:cNvPr id="4" name="Slide Image Placeholder 3"/>
          <p:cNvSpPr>
            <a:spLocks noGrp="1" noRot="1" noChangeAspect="1"/>
          </p:cNvSpPr>
          <p:nvPr>
            <p:ph type="sldImg" idx="2"/>
          </p:nvPr>
        </p:nvSpPr>
        <p:spPr>
          <a:xfrm>
            <a:off x="1404938" y="1160463"/>
            <a:ext cx="4175125" cy="3132137"/>
          </a:xfrm>
          <a:prstGeom prst="rect">
            <a:avLst/>
          </a:prstGeom>
          <a:noFill/>
          <a:ln w="12700">
            <a:solidFill>
              <a:prstClr val="black"/>
            </a:solidFill>
          </a:ln>
        </p:spPr>
        <p:txBody>
          <a:bodyPr vert="horz" lIns="92639" tIns="46320" rIns="92639" bIns="46320" rtlCol="0" anchor="ctr"/>
          <a:lstStyle/>
          <a:p>
            <a:endParaRPr lang="en-US"/>
          </a:p>
        </p:txBody>
      </p:sp>
      <p:sp>
        <p:nvSpPr>
          <p:cNvPr id="5" name="Notes Placeholder 4"/>
          <p:cNvSpPr>
            <a:spLocks noGrp="1"/>
          </p:cNvSpPr>
          <p:nvPr>
            <p:ph type="body" sz="quarter" idx="3"/>
          </p:nvPr>
        </p:nvSpPr>
        <p:spPr>
          <a:xfrm>
            <a:off x="698501" y="4467787"/>
            <a:ext cx="5588000" cy="3655456"/>
          </a:xfrm>
          <a:prstGeom prst="rect">
            <a:avLst/>
          </a:prstGeom>
        </p:spPr>
        <p:txBody>
          <a:bodyPr vert="horz" lIns="92639" tIns="46320" rIns="92639" bIns="463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2" y="8817910"/>
            <a:ext cx="3026833" cy="465796"/>
          </a:xfrm>
          <a:prstGeom prst="rect">
            <a:avLst/>
          </a:prstGeom>
        </p:spPr>
        <p:txBody>
          <a:bodyPr vert="horz" lIns="92639" tIns="46320" rIns="92639" bIns="46320" rtlCol="0" anchor="b"/>
          <a:lstStyle>
            <a:lvl1pPr algn="l">
              <a:defRPr sz="1200"/>
            </a:lvl1pPr>
          </a:lstStyle>
          <a:p>
            <a:endParaRPr lang="en-US"/>
          </a:p>
        </p:txBody>
      </p:sp>
      <p:sp>
        <p:nvSpPr>
          <p:cNvPr id="7" name="Slide Number Placeholder 6"/>
          <p:cNvSpPr>
            <a:spLocks noGrp="1"/>
          </p:cNvSpPr>
          <p:nvPr>
            <p:ph type="sldNum" sz="quarter" idx="5"/>
          </p:nvPr>
        </p:nvSpPr>
        <p:spPr>
          <a:xfrm>
            <a:off x="3956554" y="8817910"/>
            <a:ext cx="3026833" cy="465796"/>
          </a:xfrm>
          <a:prstGeom prst="rect">
            <a:avLst/>
          </a:prstGeom>
        </p:spPr>
        <p:txBody>
          <a:bodyPr vert="horz" lIns="92639" tIns="46320" rIns="92639" bIns="46320" rtlCol="0" anchor="b"/>
          <a:lstStyle>
            <a:lvl1pPr algn="r">
              <a:defRPr sz="1200"/>
            </a:lvl1pPr>
          </a:lstStyle>
          <a:p>
            <a:fld id="{8B095695-8332-4212-A11F-12DBFE9ECF11}" type="slidenum">
              <a:rPr lang="en-US" smtClean="0"/>
              <a:t>‹#›</a:t>
            </a:fld>
            <a:endParaRPr lang="en-US"/>
          </a:p>
        </p:txBody>
      </p:sp>
    </p:spTree>
    <p:extLst>
      <p:ext uri="{BB962C8B-B14F-4D97-AF65-F5344CB8AC3E}">
        <p14:creationId xmlns:p14="http://schemas.microsoft.com/office/powerpoint/2010/main" val="40744831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p:spPr>
        <p:txBody>
          <a:bodyPr/>
          <a:lstStyle/>
          <a:p>
            <a:fld id="{A75071E5-11F2-4A14-A89E-322B6453789B}" type="slidenum">
              <a:rPr lang="en-US" smtClean="0">
                <a:solidFill>
                  <a:prstClr val="black"/>
                </a:solidFill>
              </a:rPr>
              <a:pPr/>
              <a:t>1</a:t>
            </a:fld>
            <a:endParaRPr lang="en-US" dirty="0" smtClean="0">
              <a:solidFill>
                <a:prstClr val="black"/>
              </a:solidFill>
            </a:endParaRPr>
          </a:p>
        </p:txBody>
      </p:sp>
      <p:sp>
        <p:nvSpPr>
          <p:cNvPr id="19459" name="Rectangle 2"/>
          <p:cNvSpPr>
            <a:spLocks noGrp="1" noRot="1" noChangeAspect="1" noChangeArrowheads="1" noTextEdit="1"/>
          </p:cNvSpPr>
          <p:nvPr>
            <p:ph type="sldImg"/>
          </p:nvPr>
        </p:nvSpPr>
        <p:spPr>
          <a:xfrm>
            <a:off x="1470025" y="1160463"/>
            <a:ext cx="4175125" cy="3132137"/>
          </a:xfrm>
          <a:ln/>
        </p:spPr>
      </p:sp>
      <p:sp>
        <p:nvSpPr>
          <p:cNvPr id="19460" name="Rectangle 3"/>
          <p:cNvSpPr>
            <a:spLocks noGrp="1" noChangeArrowheads="1"/>
          </p:cNvSpPr>
          <p:nvPr>
            <p:ph type="body" idx="1"/>
          </p:nvPr>
        </p:nvSpPr>
        <p:spPr>
          <a:noFill/>
          <a:ln/>
        </p:spPr>
        <p:txBody>
          <a:bodyPr/>
          <a:lstStyle/>
          <a:p>
            <a:r>
              <a:rPr lang="en-US" dirty="0" smtClean="0"/>
              <a:t>Good</a:t>
            </a:r>
            <a:r>
              <a:rPr lang="en-US" baseline="0" dirty="0" smtClean="0"/>
              <a:t> Day</a:t>
            </a:r>
            <a:r>
              <a:rPr lang="en-US" dirty="0" smtClean="0"/>
              <a:t> ???,</a:t>
            </a:r>
          </a:p>
          <a:p>
            <a:r>
              <a:rPr lang="en-US" dirty="0" smtClean="0"/>
              <a:t>Welcome</a:t>
            </a:r>
            <a:r>
              <a:rPr lang="en-US" baseline="0" dirty="0" smtClean="0"/>
              <a:t> to the</a:t>
            </a:r>
            <a:r>
              <a:rPr lang="en-US" dirty="0" smtClean="0"/>
              <a:t> NC3 Mission Performance Briefing for April,</a:t>
            </a:r>
            <a:r>
              <a:rPr lang="en-US" baseline="0" dirty="0" smtClean="0"/>
              <a:t> 2020</a:t>
            </a:r>
            <a:r>
              <a:rPr lang="en-US" dirty="0" smtClean="0"/>
              <a:t>.</a:t>
            </a:r>
          </a:p>
          <a:p>
            <a:endParaRPr lang="en-US" dirty="0" smtClean="0"/>
          </a:p>
        </p:txBody>
      </p:sp>
    </p:spTree>
    <p:extLst>
      <p:ext uri="{BB962C8B-B14F-4D97-AF65-F5344CB8AC3E}">
        <p14:creationId xmlns:p14="http://schemas.microsoft.com/office/powerpoint/2010/main" val="8767009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5"/>
          <p:cNvSpPr>
            <a:spLocks noGrp="1" noChangeArrowheads="1"/>
          </p:cNvSpPr>
          <p:nvPr>
            <p:ph type="sldNum" sz="quarter" idx="5"/>
          </p:nvPr>
        </p:nvSpPr>
        <p:spPr>
          <a:ln/>
        </p:spPr>
        <p:txBody>
          <a:bodyPr/>
          <a:lstStyle/>
          <a:p>
            <a:fld id="{24903880-04A1-45A3-BC1A-4C7560FF6F73}" type="slidenum">
              <a:rPr lang="en-US">
                <a:solidFill>
                  <a:prstClr val="black"/>
                </a:solidFill>
              </a:rPr>
              <a:pPr/>
              <a:t>10</a:t>
            </a:fld>
            <a:endParaRPr lang="en-US">
              <a:solidFill>
                <a:prstClr val="black"/>
              </a:solidFill>
            </a:endParaRPr>
          </a:p>
        </p:txBody>
      </p:sp>
      <p:sp>
        <p:nvSpPr>
          <p:cNvPr id="2971650" name="Rectangle 2"/>
          <p:cNvSpPr>
            <a:spLocks noGrp="1" noRot="1" noChangeAspect="1" noChangeArrowheads="1" noTextEdit="1"/>
          </p:cNvSpPr>
          <p:nvPr>
            <p:ph type="sldImg"/>
          </p:nvPr>
        </p:nvSpPr>
        <p:spPr bwMode="auto">
          <a:xfrm>
            <a:off x="1192213" y="674688"/>
            <a:ext cx="4602162" cy="3452812"/>
          </a:xfrm>
          <a:prstGeom prst="rect">
            <a:avLst/>
          </a:prstGeom>
          <a:noFill/>
          <a:ln>
            <a:solidFill>
              <a:srgbClr val="000000"/>
            </a:solidFill>
            <a:miter lim="800000"/>
            <a:headEnd/>
            <a:tailEnd/>
          </a:ln>
        </p:spPr>
      </p:sp>
      <p:sp>
        <p:nvSpPr>
          <p:cNvPr id="2971651"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34555034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12205">
              <a:defRPr/>
            </a:pPr>
            <a:r>
              <a:rPr lang="en-US" b="1" u="sng" dirty="0">
                <a:solidFill>
                  <a:prstClr val="black"/>
                </a:solidFill>
              </a:rPr>
              <a:t>FIXED SUPPORT CE NC3 Availability Chart</a:t>
            </a:r>
            <a:endParaRPr lang="en-US" dirty="0">
              <a:solidFill>
                <a:prstClr val="black"/>
              </a:solidFill>
            </a:endParaRPr>
          </a:p>
          <a:p>
            <a:pPr defTabSz="912205">
              <a:defRPr/>
            </a:pPr>
            <a:endParaRPr lang="en-US" dirty="0">
              <a:solidFill>
                <a:prstClr val="black"/>
              </a:solidFill>
              <a:latin typeface="Times New Roman" panose="02020603050405020304" pitchFamily="18" charset="0"/>
              <a:ea typeface="Times New Roman" panose="02020603050405020304" pitchFamily="18" charset="0"/>
            </a:endParaRPr>
          </a:p>
          <a:p>
            <a:r>
              <a:rPr lang="en-US" b="1" u="sng" dirty="0"/>
              <a:t>Scoreboard Indicators</a:t>
            </a:r>
            <a:r>
              <a:rPr lang="en-US" b="1" dirty="0"/>
              <a:t>:  </a:t>
            </a:r>
            <a:endParaRPr lang="en-US" dirty="0"/>
          </a:p>
          <a:p>
            <a:r>
              <a:rPr lang="en-US" dirty="0"/>
              <a:t>The combined </a:t>
            </a:r>
            <a:r>
              <a:rPr lang="en-US" b="1" dirty="0"/>
              <a:t>Fixed Support </a:t>
            </a:r>
            <a:r>
              <a:rPr lang="en-US" dirty="0"/>
              <a:t>Mission Capability rate takes into account the </a:t>
            </a:r>
            <a:r>
              <a:rPr lang="en-US" b="1" dirty="0"/>
              <a:t>GRC-221 AACE and FSC-125 SCAMP </a:t>
            </a:r>
            <a:r>
              <a:rPr lang="en-US" dirty="0"/>
              <a:t>individual systems.</a:t>
            </a:r>
          </a:p>
          <a:p>
            <a:r>
              <a:rPr lang="en-US" dirty="0"/>
              <a:t> </a:t>
            </a:r>
          </a:p>
          <a:p>
            <a:r>
              <a:rPr lang="en-US" dirty="0"/>
              <a:t>The </a:t>
            </a:r>
            <a:r>
              <a:rPr lang="en-US" b="1" dirty="0"/>
              <a:t>Fixed Support </a:t>
            </a:r>
            <a:r>
              <a:rPr lang="en-US" dirty="0"/>
              <a:t>Configuration Element met </a:t>
            </a:r>
            <a:r>
              <a:rPr lang="en-US" b="1" dirty="0"/>
              <a:t>5 of 5 </a:t>
            </a:r>
            <a:r>
              <a:rPr lang="en-US" dirty="0"/>
              <a:t>reported maintenance </a:t>
            </a:r>
            <a:r>
              <a:rPr lang="en-US" dirty="0" smtClean="0"/>
              <a:t>indicators for</a:t>
            </a:r>
            <a:r>
              <a:rPr lang="en-US" baseline="0" dirty="0" smtClean="0"/>
              <a:t> the Year To Date and Quarter To Date average</a:t>
            </a:r>
            <a:r>
              <a:rPr lang="en-US" dirty="0" smtClean="0"/>
              <a:t>. </a:t>
            </a:r>
            <a:r>
              <a:rPr lang="en-US" dirty="0"/>
              <a:t>All standards were established by importing 36 months of data into a standards development workbook.  First up is the Mission Capability (MC) rate</a:t>
            </a:r>
            <a:r>
              <a:rPr lang="en-US" dirty="0" smtClean="0"/>
              <a:t>.</a:t>
            </a:r>
          </a:p>
          <a:p>
            <a:endParaRPr lang="en-US" dirty="0" smtClean="0"/>
          </a:p>
          <a:p>
            <a:pPr defTabSz="929481">
              <a:defRPr/>
            </a:pPr>
            <a:r>
              <a:rPr lang="en-US" dirty="0" smtClean="0">
                <a:latin typeface="Arial" charset="0"/>
              </a:rPr>
              <a:t>The monthly</a:t>
            </a:r>
            <a:r>
              <a:rPr lang="en-US" baseline="0" dirty="0" smtClean="0">
                <a:latin typeface="Arial" charset="0"/>
              </a:rPr>
              <a:t> and</a:t>
            </a:r>
            <a:r>
              <a:rPr lang="en-US" dirty="0" smtClean="0">
                <a:latin typeface="Arial" charset="0"/>
              </a:rPr>
              <a:t> quarterly</a:t>
            </a:r>
            <a:r>
              <a:rPr lang="en-US" baseline="0" dirty="0" smtClean="0">
                <a:latin typeface="Arial" charset="0"/>
              </a:rPr>
              <a:t> data is color coded with either Green for Fully Mission Capable (FMC), Yellow for Partially Mission Capable (PMC), or Red for Non-Mission Capable (NMC).  These color codes are categorized using the following parameters:</a:t>
            </a:r>
          </a:p>
          <a:p>
            <a:pPr defTabSz="929481">
              <a:defRPr/>
            </a:pPr>
            <a:r>
              <a:rPr lang="en-US" baseline="0" dirty="0" smtClean="0">
                <a:latin typeface="Arial" charset="0"/>
              </a:rPr>
              <a:t>Green - At or less than 3% variance from the average</a:t>
            </a:r>
          </a:p>
          <a:p>
            <a:pPr defTabSz="929481">
              <a:defRPr/>
            </a:pPr>
            <a:r>
              <a:rPr lang="en-US" baseline="0" dirty="0" smtClean="0">
                <a:latin typeface="Arial" charset="0"/>
              </a:rPr>
              <a:t>Yellow - Between 3-5% variance from the average</a:t>
            </a:r>
          </a:p>
          <a:p>
            <a:pPr defTabSz="929481">
              <a:defRPr/>
            </a:pPr>
            <a:r>
              <a:rPr lang="en-US" baseline="0" dirty="0" smtClean="0">
                <a:latin typeface="Arial" charset="0"/>
              </a:rPr>
              <a:t>Red - Greater than 5% variance from the average</a:t>
            </a:r>
          </a:p>
          <a:p>
            <a:pPr defTabSz="929481">
              <a:defRPr/>
            </a:pPr>
            <a:endParaRPr lang="en-US" baseline="0" dirty="0" smtClean="0">
              <a:latin typeface="Arial" charset="0"/>
            </a:endParaRPr>
          </a:p>
          <a:p>
            <a:pPr defTabSz="929481">
              <a:defRPr/>
            </a:pPr>
            <a:r>
              <a:rPr lang="en-US" baseline="0" dirty="0" smtClean="0">
                <a:latin typeface="Arial" charset="0"/>
              </a:rPr>
              <a:t>This goes for all categories except for Total Supply Downtime (TS), which use &lt;10%, 10-15%, and &gt;15% respectively.</a:t>
            </a:r>
          </a:p>
          <a:p>
            <a:endParaRPr lang="en-US" dirty="0"/>
          </a:p>
          <a:p>
            <a:r>
              <a:rPr lang="en-US" dirty="0"/>
              <a:t> </a:t>
            </a:r>
          </a:p>
          <a:p>
            <a:r>
              <a:rPr lang="en-US" b="1" u="sng" dirty="0"/>
              <a:t>MC Rate :</a:t>
            </a:r>
            <a:r>
              <a:rPr lang="en-US" dirty="0"/>
              <a:t>  </a:t>
            </a:r>
          </a:p>
          <a:p>
            <a:r>
              <a:rPr lang="en-US" dirty="0"/>
              <a:t>MC rate is a percentage that is either Fully Mission Capable (FMC) or Non-Mission Capable (NMC). This rate is driven by the Total Non-Mission Capable for Maintenance, or TM rate and Total Non-Mission Capable for Supply, or TS rate. </a:t>
            </a:r>
          </a:p>
          <a:p>
            <a:r>
              <a:rPr lang="en-US" dirty="0"/>
              <a:t>STD: </a:t>
            </a:r>
            <a:r>
              <a:rPr lang="en-US" b="1" dirty="0"/>
              <a:t>≥ 86.80%   </a:t>
            </a:r>
            <a:r>
              <a:rPr lang="en-US" dirty="0"/>
              <a:t>Achieved: </a:t>
            </a:r>
            <a:r>
              <a:rPr lang="en-US" b="1" dirty="0" smtClean="0"/>
              <a:t>98.56% </a:t>
            </a:r>
            <a:r>
              <a:rPr lang="en-US" dirty="0"/>
              <a:t>as an YTD average and a </a:t>
            </a:r>
            <a:r>
              <a:rPr lang="en-US" b="1" dirty="0" smtClean="0"/>
              <a:t>98.56% </a:t>
            </a:r>
            <a:r>
              <a:rPr lang="en-US" dirty="0"/>
              <a:t>QTD average</a:t>
            </a:r>
            <a:r>
              <a:rPr lang="en-US" b="1" dirty="0"/>
              <a:t>.</a:t>
            </a:r>
            <a:endParaRPr lang="en-US" dirty="0"/>
          </a:p>
          <a:p>
            <a:r>
              <a:rPr lang="en-US" dirty="0"/>
              <a:t> </a:t>
            </a:r>
          </a:p>
          <a:p>
            <a:r>
              <a:rPr lang="en-US" b="1" u="sng" dirty="0"/>
              <a:t>TM Rate:</a:t>
            </a:r>
            <a:r>
              <a:rPr lang="en-US" dirty="0"/>
              <a:t>  </a:t>
            </a:r>
          </a:p>
          <a:p>
            <a:r>
              <a:rPr lang="en-US" dirty="0"/>
              <a:t>TM rate is a percentage of possessed or reported units unable to meet primary assigned missions for Non-Mission Capable for Maintenance (NMCM)+ Non-Mission Capable for Both (NMCB) divided by Possession Hours (POSS HRS).</a:t>
            </a:r>
          </a:p>
          <a:p>
            <a:r>
              <a:rPr lang="en-US" dirty="0"/>
              <a:t>STD: </a:t>
            </a:r>
            <a:r>
              <a:rPr lang="en-US" b="1" dirty="0"/>
              <a:t>≤ 8.2%  </a:t>
            </a:r>
            <a:r>
              <a:rPr lang="en-US" dirty="0"/>
              <a:t>Achieved</a:t>
            </a:r>
            <a:r>
              <a:rPr lang="en-US" dirty="0" smtClean="0"/>
              <a:t>:</a:t>
            </a:r>
            <a:r>
              <a:rPr lang="en-US" baseline="0" dirty="0" smtClean="0"/>
              <a:t> </a:t>
            </a:r>
            <a:r>
              <a:rPr lang="en-US" b="1" baseline="0" dirty="0" smtClean="0"/>
              <a:t>2.76</a:t>
            </a:r>
            <a:r>
              <a:rPr lang="en-US" b="1" dirty="0" smtClean="0"/>
              <a:t>% </a:t>
            </a:r>
            <a:r>
              <a:rPr lang="en-US" dirty="0"/>
              <a:t>as an YTD average and a </a:t>
            </a:r>
            <a:r>
              <a:rPr lang="en-US" b="1" dirty="0" smtClean="0"/>
              <a:t>2.76% </a:t>
            </a:r>
            <a:r>
              <a:rPr lang="en-US" dirty="0"/>
              <a:t>QTD average</a:t>
            </a:r>
            <a:r>
              <a:rPr lang="en-US" b="1" dirty="0"/>
              <a:t>.</a:t>
            </a:r>
            <a:endParaRPr lang="en-US" dirty="0"/>
          </a:p>
          <a:p>
            <a:r>
              <a:rPr lang="en-US" dirty="0"/>
              <a:t> </a:t>
            </a:r>
          </a:p>
          <a:p>
            <a:r>
              <a:rPr lang="en-US" b="1" dirty="0"/>
              <a:t> </a:t>
            </a:r>
            <a:endParaRPr lang="en-US" dirty="0"/>
          </a:p>
          <a:p>
            <a:r>
              <a:rPr lang="en-US" b="1" u="sng" dirty="0"/>
              <a:t>TS Rate:</a:t>
            </a:r>
            <a:endParaRPr lang="en-US" dirty="0"/>
          </a:p>
          <a:p>
            <a:r>
              <a:rPr lang="en-US" dirty="0"/>
              <a:t> TS Rate is a percentage of possessed or reported units unable to meet primary assigned missions for supply reasons Non-Mission Capable for Supply (NMCS) plus Non- Mission Capable for Both (NMCB) divided by Possession Hours (POSS HRS). </a:t>
            </a:r>
          </a:p>
          <a:p>
            <a:r>
              <a:rPr lang="en-US" dirty="0"/>
              <a:t>STD: </a:t>
            </a:r>
            <a:r>
              <a:rPr lang="en-US" b="1" dirty="0"/>
              <a:t>≤ 22.0%   </a:t>
            </a:r>
            <a:r>
              <a:rPr lang="en-US" dirty="0"/>
              <a:t>Achieved: </a:t>
            </a:r>
            <a:r>
              <a:rPr lang="en-US" b="1" dirty="0" smtClean="0"/>
              <a:t>0.13% </a:t>
            </a:r>
            <a:r>
              <a:rPr lang="en-US" dirty="0"/>
              <a:t>as an YTD average and a </a:t>
            </a:r>
            <a:r>
              <a:rPr lang="en-US" b="1" dirty="0" smtClean="0"/>
              <a:t>0.13% </a:t>
            </a:r>
            <a:r>
              <a:rPr lang="en-US" dirty="0"/>
              <a:t>QTD average</a:t>
            </a:r>
            <a:r>
              <a:rPr lang="en-US" b="1" dirty="0"/>
              <a:t>.</a:t>
            </a:r>
            <a:endParaRPr lang="en-US" dirty="0"/>
          </a:p>
          <a:p>
            <a:r>
              <a:rPr lang="en-US" dirty="0"/>
              <a:t> </a:t>
            </a:r>
          </a:p>
          <a:p>
            <a:r>
              <a:rPr lang="en-US" b="1" dirty="0"/>
              <a:t> </a:t>
            </a:r>
            <a:r>
              <a:rPr lang="en-US" b="1" u="sng" dirty="0"/>
              <a:t>Mean Time Between Failures:</a:t>
            </a:r>
            <a:r>
              <a:rPr lang="en-US" b="1" dirty="0"/>
              <a:t>  </a:t>
            </a:r>
            <a:endParaRPr lang="en-US" dirty="0"/>
          </a:p>
          <a:p>
            <a:r>
              <a:rPr lang="en-US" dirty="0"/>
              <a:t>Mean Time Between Failures is the Indication in Hours of system performance between malfunction that is Possession Hours divided by the Number of EVENTS.</a:t>
            </a:r>
          </a:p>
          <a:p>
            <a:r>
              <a:rPr lang="en-US" dirty="0"/>
              <a:t>STD: </a:t>
            </a:r>
            <a:r>
              <a:rPr lang="en-US" b="1" dirty="0"/>
              <a:t>≥ 478 HRS</a:t>
            </a:r>
            <a:r>
              <a:rPr lang="en-US" dirty="0"/>
              <a:t>  Achieved: </a:t>
            </a:r>
            <a:r>
              <a:rPr lang="en-US" b="1" dirty="0" smtClean="0"/>
              <a:t>576 </a:t>
            </a:r>
            <a:r>
              <a:rPr lang="en-US" b="1" dirty="0"/>
              <a:t>HRS</a:t>
            </a:r>
            <a:r>
              <a:rPr lang="en-US" dirty="0"/>
              <a:t> as an YTD average and </a:t>
            </a:r>
            <a:r>
              <a:rPr lang="en-US" b="1" dirty="0" smtClean="0"/>
              <a:t>576 </a:t>
            </a:r>
            <a:r>
              <a:rPr lang="en-US" b="1" dirty="0"/>
              <a:t>HRS </a:t>
            </a:r>
            <a:r>
              <a:rPr lang="en-US" dirty="0"/>
              <a:t>as a QTD average.</a:t>
            </a:r>
          </a:p>
          <a:p>
            <a:r>
              <a:rPr lang="en-US" b="1" dirty="0"/>
              <a:t> </a:t>
            </a:r>
            <a:endParaRPr lang="en-US" dirty="0"/>
          </a:p>
          <a:p>
            <a:r>
              <a:rPr lang="en-US" dirty="0"/>
              <a:t> </a:t>
            </a:r>
          </a:p>
          <a:p>
            <a:r>
              <a:rPr lang="en-US" b="1" u="sng" dirty="0"/>
              <a:t>Mean Down Time:</a:t>
            </a:r>
            <a:r>
              <a:rPr lang="en-US" b="1" dirty="0"/>
              <a:t> </a:t>
            </a:r>
            <a:endParaRPr lang="en-US" dirty="0"/>
          </a:p>
          <a:p>
            <a:r>
              <a:rPr lang="en-US" dirty="0"/>
              <a:t>Mean Down Time is the average number of hours to restore functionality that is Non-Mission Capable Maintenance divided by the number of EVENTS.</a:t>
            </a:r>
          </a:p>
          <a:p>
            <a:r>
              <a:rPr lang="en-US" dirty="0"/>
              <a:t>STD: </a:t>
            </a:r>
            <a:r>
              <a:rPr lang="en-US" b="1" dirty="0"/>
              <a:t>≤ 372 HRS</a:t>
            </a:r>
            <a:r>
              <a:rPr lang="en-US" dirty="0"/>
              <a:t>   Achieved: </a:t>
            </a:r>
            <a:r>
              <a:rPr lang="en-US" b="1" dirty="0" smtClean="0"/>
              <a:t>95 </a:t>
            </a:r>
            <a:r>
              <a:rPr lang="en-US" b="1" dirty="0"/>
              <a:t>HRS</a:t>
            </a:r>
            <a:r>
              <a:rPr lang="en-US" dirty="0"/>
              <a:t> as an YTD average and </a:t>
            </a:r>
            <a:r>
              <a:rPr lang="en-US" b="1" dirty="0" smtClean="0"/>
              <a:t>95</a:t>
            </a:r>
            <a:r>
              <a:rPr lang="en-US" b="1" baseline="0" dirty="0" smtClean="0"/>
              <a:t> </a:t>
            </a:r>
            <a:r>
              <a:rPr lang="en-US" b="1" dirty="0" smtClean="0"/>
              <a:t>HRS </a:t>
            </a:r>
            <a:r>
              <a:rPr lang="en-US" dirty="0"/>
              <a:t>as a QTD average</a:t>
            </a:r>
            <a:r>
              <a:rPr lang="en-US" dirty="0" smtClean="0"/>
              <a:t>.  The last month of the quarter was RED with 409 HRS</a:t>
            </a:r>
          </a:p>
          <a:p>
            <a:pPr defTabSz="912205">
              <a:defRPr/>
            </a:pPr>
            <a:endParaRPr lang="en-US" dirty="0">
              <a:solidFill>
                <a:prstClr val="black"/>
              </a:solidFill>
              <a:latin typeface="Times New Roman" panose="02020603050405020304" pitchFamily="18" charset="0"/>
              <a:ea typeface="Times New Roman" panose="02020603050405020304" pitchFamily="18" charset="0"/>
            </a:endParaRPr>
          </a:p>
          <a:p>
            <a:endParaRPr lang="en-US" dirty="0" smtClean="0"/>
          </a:p>
          <a:p>
            <a:endParaRPr lang="en-US" dirty="0"/>
          </a:p>
        </p:txBody>
      </p:sp>
      <p:sp>
        <p:nvSpPr>
          <p:cNvPr id="4" name="Slide Number Placeholder 3"/>
          <p:cNvSpPr>
            <a:spLocks noGrp="1"/>
          </p:cNvSpPr>
          <p:nvPr>
            <p:ph type="sldNum" sz="quarter" idx="10"/>
          </p:nvPr>
        </p:nvSpPr>
        <p:spPr/>
        <p:txBody>
          <a:bodyPr/>
          <a:lstStyle/>
          <a:p>
            <a:fld id="{8B095695-8332-4212-A11F-12DBFE9ECF11}" type="slidenum">
              <a:rPr lang="en-US" smtClean="0"/>
              <a:t>11</a:t>
            </a:fld>
            <a:endParaRPr lang="en-US"/>
          </a:p>
        </p:txBody>
      </p:sp>
    </p:spTree>
    <p:extLst>
      <p:ext uri="{BB962C8B-B14F-4D97-AF65-F5344CB8AC3E}">
        <p14:creationId xmlns:p14="http://schemas.microsoft.com/office/powerpoint/2010/main" val="8913363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Slide Image Placeholder 1"/>
          <p:cNvSpPr>
            <a:spLocks noGrp="1" noRot="1" noChangeAspect="1" noTextEdit="1"/>
          </p:cNvSpPr>
          <p:nvPr>
            <p:ph type="sldImg"/>
          </p:nvPr>
        </p:nvSpPr>
        <p:spPr>
          <a:ln/>
        </p:spPr>
      </p:sp>
      <p:sp>
        <p:nvSpPr>
          <p:cNvPr id="167939" name="Notes Placeholder 2"/>
          <p:cNvSpPr>
            <a:spLocks noGrp="1"/>
          </p:cNvSpPr>
          <p:nvPr>
            <p:ph type="body" idx="1"/>
          </p:nvPr>
        </p:nvSpPr>
        <p:spPr>
          <a:noFill/>
          <a:ln/>
        </p:spPr>
        <p:txBody>
          <a:bodyPr>
            <a:normAutofit/>
          </a:bodyPr>
          <a:lstStyle/>
          <a:p>
            <a:r>
              <a:rPr lang="en-US" b="1" baseline="0" dirty="0" smtClean="0"/>
              <a:t>FY19</a:t>
            </a:r>
            <a:r>
              <a:rPr lang="en-US" baseline="0" dirty="0" smtClean="0"/>
              <a:t> average amount of maintenance events: </a:t>
            </a:r>
            <a:r>
              <a:rPr lang="en-US" b="1" baseline="0" dirty="0" smtClean="0"/>
              <a:t>14</a:t>
            </a:r>
          </a:p>
          <a:p>
            <a:r>
              <a:rPr lang="en-US" baseline="0" dirty="0" smtClean="0"/>
              <a:t>Number of events in </a:t>
            </a:r>
            <a:r>
              <a:rPr lang="en-US" b="1" baseline="0" dirty="0" smtClean="0"/>
              <a:t>May: 27</a:t>
            </a:r>
          </a:p>
          <a:p>
            <a:r>
              <a:rPr lang="en-US" b="1" baseline="0" dirty="0" smtClean="0"/>
              <a:t>FY19</a:t>
            </a:r>
            <a:r>
              <a:rPr lang="en-US" baseline="0" dirty="0" smtClean="0"/>
              <a:t> average of  total downtime hours: </a:t>
            </a:r>
            <a:r>
              <a:rPr lang="en-US" b="1" baseline="0" dirty="0" smtClean="0"/>
              <a:t>3653</a:t>
            </a:r>
            <a:r>
              <a:rPr lang="en-US" baseline="0" dirty="0" smtClean="0"/>
              <a:t> hrs.</a:t>
            </a:r>
          </a:p>
          <a:p>
            <a:r>
              <a:rPr lang="en-US" baseline="0" dirty="0" smtClean="0"/>
              <a:t>Amount of downtime hours in </a:t>
            </a:r>
            <a:r>
              <a:rPr lang="en-US" b="1" baseline="0" dirty="0" smtClean="0"/>
              <a:t>May: 7110 </a:t>
            </a:r>
            <a:r>
              <a:rPr lang="en-US" baseline="0" dirty="0" smtClean="0"/>
              <a:t>hrs.</a:t>
            </a:r>
          </a:p>
          <a:p>
            <a:endParaRPr lang="en-US" baseline="0" dirty="0" smtClean="0"/>
          </a:p>
          <a:p>
            <a:endParaRPr lang="en-US" baseline="0" dirty="0" smtClean="0"/>
          </a:p>
        </p:txBody>
      </p:sp>
      <p:sp>
        <p:nvSpPr>
          <p:cNvPr id="167940" name="Slide Number Placeholder 3"/>
          <p:cNvSpPr>
            <a:spLocks noGrp="1"/>
          </p:cNvSpPr>
          <p:nvPr>
            <p:ph type="sldNum" sz="quarter" idx="5"/>
          </p:nvPr>
        </p:nvSpPr>
        <p:spPr>
          <a:noFill/>
        </p:spPr>
        <p:txBody>
          <a:bodyPr/>
          <a:lstStyle/>
          <a:p>
            <a:fld id="{ECC137EE-09B9-4AC0-B6DE-1FC72FC3B2AF}" type="slidenum">
              <a:rPr lang="en-US" smtClean="0">
                <a:solidFill>
                  <a:srgbClr val="000000"/>
                </a:solidFill>
              </a:rPr>
              <a:pPr/>
              <a:t>12</a:t>
            </a:fld>
            <a:endParaRPr lang="en-US" dirty="0">
              <a:solidFill>
                <a:srgbClr val="000000"/>
              </a:solidFill>
            </a:endParaRPr>
          </a:p>
        </p:txBody>
      </p:sp>
    </p:spTree>
    <p:extLst>
      <p:ext uri="{BB962C8B-B14F-4D97-AF65-F5344CB8AC3E}">
        <p14:creationId xmlns:p14="http://schemas.microsoft.com/office/powerpoint/2010/main" val="11459979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Slide Image Placeholder 1"/>
          <p:cNvSpPr>
            <a:spLocks noGrp="1" noRot="1" noChangeAspect="1" noTextEdit="1"/>
          </p:cNvSpPr>
          <p:nvPr>
            <p:ph type="sldImg"/>
          </p:nvPr>
        </p:nvSpPr>
        <p:spPr>
          <a:ln/>
        </p:spPr>
      </p:sp>
      <p:sp>
        <p:nvSpPr>
          <p:cNvPr id="167939" name="Notes Placeholder 2"/>
          <p:cNvSpPr>
            <a:spLocks noGrp="1"/>
          </p:cNvSpPr>
          <p:nvPr>
            <p:ph type="body" idx="1"/>
          </p:nvPr>
        </p:nvSpPr>
        <p:spPr>
          <a:noFill/>
          <a:ln/>
        </p:spPr>
        <p:txBody>
          <a:bodyPr>
            <a:normAutofit/>
          </a:bodyPr>
          <a:lstStyle/>
          <a:p>
            <a:r>
              <a:rPr lang="en-US" b="1" baseline="0" dirty="0" smtClean="0"/>
              <a:t>FY19</a:t>
            </a:r>
            <a:r>
              <a:rPr lang="en-US" baseline="0" dirty="0" smtClean="0"/>
              <a:t> average amount of maintenance events: </a:t>
            </a:r>
            <a:r>
              <a:rPr lang="en-US" b="1" baseline="0" dirty="0" smtClean="0"/>
              <a:t>14</a:t>
            </a:r>
          </a:p>
          <a:p>
            <a:r>
              <a:rPr lang="en-US" baseline="0" dirty="0" smtClean="0"/>
              <a:t>Number of events in </a:t>
            </a:r>
            <a:r>
              <a:rPr lang="en-US" b="1" baseline="0" dirty="0" smtClean="0"/>
              <a:t>May: 27</a:t>
            </a:r>
          </a:p>
          <a:p>
            <a:r>
              <a:rPr lang="en-US" b="1" baseline="0" dirty="0" smtClean="0"/>
              <a:t>FY19</a:t>
            </a:r>
            <a:r>
              <a:rPr lang="en-US" baseline="0" dirty="0" smtClean="0"/>
              <a:t> average of  total downtime hours: </a:t>
            </a:r>
            <a:r>
              <a:rPr lang="en-US" b="1" baseline="0" dirty="0" smtClean="0"/>
              <a:t>3653</a:t>
            </a:r>
            <a:r>
              <a:rPr lang="en-US" baseline="0" dirty="0" smtClean="0"/>
              <a:t> hrs.</a:t>
            </a:r>
          </a:p>
          <a:p>
            <a:r>
              <a:rPr lang="en-US" baseline="0" dirty="0" smtClean="0"/>
              <a:t>Amount of downtime hours in </a:t>
            </a:r>
            <a:r>
              <a:rPr lang="en-US" b="1" baseline="0" dirty="0" smtClean="0"/>
              <a:t>April: 7110 </a:t>
            </a:r>
            <a:r>
              <a:rPr lang="en-US" baseline="0" dirty="0" smtClean="0"/>
              <a:t>hrs.</a:t>
            </a:r>
          </a:p>
          <a:p>
            <a:endParaRPr lang="en-US" baseline="0" dirty="0" smtClean="0"/>
          </a:p>
          <a:p>
            <a:endParaRPr lang="en-US" baseline="0" dirty="0" smtClean="0"/>
          </a:p>
        </p:txBody>
      </p:sp>
      <p:sp>
        <p:nvSpPr>
          <p:cNvPr id="167940" name="Slide Number Placeholder 3"/>
          <p:cNvSpPr>
            <a:spLocks noGrp="1"/>
          </p:cNvSpPr>
          <p:nvPr>
            <p:ph type="sldNum" sz="quarter" idx="5"/>
          </p:nvPr>
        </p:nvSpPr>
        <p:spPr>
          <a:noFill/>
        </p:spPr>
        <p:txBody>
          <a:bodyPr/>
          <a:lstStyle/>
          <a:p>
            <a:fld id="{ECC137EE-09B9-4AC0-B6DE-1FC72FC3B2AF}" type="slidenum">
              <a:rPr lang="en-US" smtClean="0">
                <a:solidFill>
                  <a:srgbClr val="000000"/>
                </a:solidFill>
              </a:rPr>
              <a:pPr/>
              <a:t>13</a:t>
            </a:fld>
            <a:endParaRPr lang="en-US" dirty="0">
              <a:solidFill>
                <a:srgbClr val="000000"/>
              </a:solidFill>
            </a:endParaRPr>
          </a:p>
        </p:txBody>
      </p:sp>
    </p:spTree>
    <p:extLst>
      <p:ext uri="{BB962C8B-B14F-4D97-AF65-F5344CB8AC3E}">
        <p14:creationId xmlns:p14="http://schemas.microsoft.com/office/powerpoint/2010/main" val="15023554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Slide Image Placeholder 1"/>
          <p:cNvSpPr>
            <a:spLocks noGrp="1" noRot="1" noChangeAspect="1" noTextEdit="1"/>
          </p:cNvSpPr>
          <p:nvPr>
            <p:ph type="sldImg"/>
          </p:nvPr>
        </p:nvSpPr>
        <p:spPr>
          <a:ln/>
        </p:spPr>
      </p:sp>
      <p:sp>
        <p:nvSpPr>
          <p:cNvPr id="167939" name="Notes Placeholder 2"/>
          <p:cNvSpPr>
            <a:spLocks noGrp="1"/>
          </p:cNvSpPr>
          <p:nvPr>
            <p:ph type="body" idx="1"/>
          </p:nvPr>
        </p:nvSpPr>
        <p:spPr>
          <a:noFill/>
          <a:ln/>
        </p:spPr>
        <p:txBody>
          <a:bodyPr>
            <a:normAutofit/>
          </a:bodyPr>
          <a:lstStyle/>
          <a:p>
            <a:endParaRPr lang="en-US" baseline="0" dirty="0" smtClean="0"/>
          </a:p>
        </p:txBody>
      </p:sp>
      <p:sp>
        <p:nvSpPr>
          <p:cNvPr id="167940" name="Slide Number Placeholder 3"/>
          <p:cNvSpPr>
            <a:spLocks noGrp="1"/>
          </p:cNvSpPr>
          <p:nvPr>
            <p:ph type="sldNum" sz="quarter" idx="5"/>
          </p:nvPr>
        </p:nvSpPr>
        <p:spPr>
          <a:noFill/>
        </p:spPr>
        <p:txBody>
          <a:bodyPr/>
          <a:lstStyle/>
          <a:p>
            <a:fld id="{ECC137EE-09B9-4AC0-B6DE-1FC72FC3B2AF}" type="slidenum">
              <a:rPr lang="en-US" smtClean="0">
                <a:solidFill>
                  <a:srgbClr val="000000"/>
                </a:solidFill>
              </a:rPr>
              <a:pPr/>
              <a:t>14</a:t>
            </a:fld>
            <a:endParaRPr lang="en-US" dirty="0">
              <a:solidFill>
                <a:srgbClr val="000000"/>
              </a:solidFill>
            </a:endParaRPr>
          </a:p>
        </p:txBody>
      </p:sp>
    </p:spTree>
    <p:extLst>
      <p:ext uri="{BB962C8B-B14F-4D97-AF65-F5344CB8AC3E}">
        <p14:creationId xmlns:p14="http://schemas.microsoft.com/office/powerpoint/2010/main" val="30746593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879275">
              <a:defRPr/>
            </a:pPr>
            <a:r>
              <a:rPr lang="en-US" dirty="0" smtClean="0"/>
              <a:t>Sir, the NC3 Dashboard depicts the AF NC3 WS (AN/USQ-225)</a:t>
            </a:r>
            <a:r>
              <a:rPr lang="en-US" baseline="0" dirty="0" smtClean="0"/>
              <a:t> Configuration Elements (CE’s).  The CE’s with check marks/highlighted will be briefed, the CE’s not checked for this iteration and will become available as data mining matures.  The NC3 MPI is structured to show performance indicators of NC3 Systems that reside within/on the CE’s.  This iteration of the NC3 MPI Brief will capture the Airborne PCC (E-4B) CE, KC-135 CE, B-52H CE, B-2 CE, DCA CE, Airborne Support CE (U-2), ICBM CE and Fixed Support CE.</a:t>
            </a:r>
          </a:p>
          <a:p>
            <a:endParaRPr lang="en-US" baseline="0" dirty="0" smtClean="0"/>
          </a:p>
          <a:p>
            <a:r>
              <a:rPr lang="en-US" dirty="0" smtClean="0"/>
              <a:t>1.  In this brief we will be addressing constituent systems for each Configuration Element as; GREEN meaning the system has met all standards OR if the system has not met ONLY one standard within the lagging and/or leading indicators, and RED meaning the system did not meet two or more standards within the lagging and/or leading indicators.</a:t>
            </a:r>
          </a:p>
          <a:p>
            <a:r>
              <a:rPr lang="en-US" dirty="0" smtClean="0"/>
              <a:t>2.  For slide justification purposes, the "Red" indicated systems will be explained further with an issue slide.  Those issue slides will be accompanied by that specific systems’ lagging and leading indicator charts themselves. </a:t>
            </a:r>
            <a:endParaRPr lang="en-US" dirty="0"/>
          </a:p>
        </p:txBody>
      </p:sp>
      <p:sp>
        <p:nvSpPr>
          <p:cNvPr id="4" name="Slide Number Placeholder 3"/>
          <p:cNvSpPr>
            <a:spLocks noGrp="1"/>
          </p:cNvSpPr>
          <p:nvPr>
            <p:ph type="sldNum" sz="quarter" idx="10"/>
          </p:nvPr>
        </p:nvSpPr>
        <p:spPr/>
        <p:txBody>
          <a:bodyPr/>
          <a:lstStyle/>
          <a:p>
            <a:fld id="{8B095695-8332-4212-A11F-12DBFE9ECF11}" type="slidenum">
              <a:rPr lang="en-US" smtClean="0"/>
              <a:t>2</a:t>
            </a:fld>
            <a:endParaRPr lang="en-US"/>
          </a:p>
        </p:txBody>
      </p:sp>
    </p:spTree>
    <p:extLst>
      <p:ext uri="{BB962C8B-B14F-4D97-AF65-F5344CB8AC3E}">
        <p14:creationId xmlns:p14="http://schemas.microsoft.com/office/powerpoint/2010/main" val="13737376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dirty="0"/>
              <a:t>AIRBORNE CC (E-4B) NC3 Availability Chart</a:t>
            </a:r>
          </a:p>
          <a:p>
            <a:r>
              <a:rPr lang="en-US" dirty="0"/>
              <a:t>Good morning </a:t>
            </a:r>
            <a:r>
              <a:rPr lang="en-US" dirty="0" smtClean="0"/>
              <a:t>???, </a:t>
            </a:r>
            <a:r>
              <a:rPr lang="en-US" dirty="0"/>
              <a:t>I am Mr. </a:t>
            </a:r>
            <a:r>
              <a:rPr lang="en-US" dirty="0" smtClean="0"/>
              <a:t>??? </a:t>
            </a:r>
            <a:r>
              <a:rPr lang="en-US" dirty="0"/>
              <a:t>from the NC3 Center and I will be briefing the Airborne PCC (E-4B) Configuration Element (CE) Maintenance Performance Indicators.</a:t>
            </a:r>
          </a:p>
          <a:p>
            <a:r>
              <a:rPr lang="en-US" b="1" u="sng" dirty="0"/>
              <a:t>Scoreboard Indicators</a:t>
            </a:r>
            <a:r>
              <a:rPr lang="en-US" b="1" dirty="0"/>
              <a:t>:  </a:t>
            </a:r>
            <a:endParaRPr lang="en-US" dirty="0"/>
          </a:p>
          <a:p>
            <a:r>
              <a:rPr lang="en-US" dirty="0"/>
              <a:t>The combined Airborne (E-4B) PCC CE Mission Capability rate takes into account the USC-42, USC-28, SECN, NPES, MPS, FDMA, ASC-24, </a:t>
            </a:r>
            <a:r>
              <a:rPr lang="en-US" dirty="0">
                <a:solidFill>
                  <a:srgbClr val="FF0000"/>
                </a:solidFill>
              </a:rPr>
              <a:t>ARR-88</a:t>
            </a:r>
            <a:r>
              <a:rPr lang="en-US" dirty="0"/>
              <a:t> (MMRT) ARC-210, ARC-208, ARC-190, ARC-183 (</a:t>
            </a:r>
            <a:r>
              <a:rPr lang="en-US" dirty="0" smtClean="0"/>
              <a:t>DTWA),</a:t>
            </a:r>
            <a:r>
              <a:rPr lang="en-US" baseline="0" dirty="0" smtClean="0"/>
              <a:t> HCB SATCOM, CADI/MSD, ARC-252, KYV-5M, DSS-2A, AYC-6, KIV-7M </a:t>
            </a:r>
            <a:r>
              <a:rPr lang="en-US" dirty="0" smtClean="0"/>
              <a:t>and </a:t>
            </a:r>
            <a:r>
              <a:rPr lang="en-US" dirty="0"/>
              <a:t>ARC-171 individual systems.</a:t>
            </a:r>
          </a:p>
          <a:p>
            <a:r>
              <a:rPr lang="en-US" dirty="0"/>
              <a:t>The overall E-4B Configuration Element met </a:t>
            </a:r>
            <a:r>
              <a:rPr lang="en-US" b="1" dirty="0"/>
              <a:t>5 of 5 </a:t>
            </a:r>
            <a:r>
              <a:rPr lang="en-US" dirty="0"/>
              <a:t>reported maintenance </a:t>
            </a:r>
            <a:r>
              <a:rPr lang="en-US" dirty="0" smtClean="0"/>
              <a:t>indicators for</a:t>
            </a:r>
            <a:r>
              <a:rPr lang="en-US" baseline="0" dirty="0" smtClean="0"/>
              <a:t> the Year To Date and Quarter To Date average.</a:t>
            </a:r>
            <a:r>
              <a:rPr lang="en-US" dirty="0" smtClean="0"/>
              <a:t>  </a:t>
            </a:r>
            <a:r>
              <a:rPr lang="en-US" dirty="0"/>
              <a:t>All standards were established by importing </a:t>
            </a:r>
            <a:r>
              <a:rPr lang="en-US" dirty="0" smtClean="0"/>
              <a:t>2 </a:t>
            </a:r>
            <a:r>
              <a:rPr lang="en-US" dirty="0"/>
              <a:t>months </a:t>
            </a:r>
          </a:p>
          <a:p>
            <a:r>
              <a:rPr lang="en-US" dirty="0"/>
              <a:t>of data into a standards development </a:t>
            </a:r>
            <a:r>
              <a:rPr lang="en-US" dirty="0" smtClean="0"/>
              <a:t>workbook.</a:t>
            </a:r>
            <a:r>
              <a:rPr lang="en-US" baseline="0" dirty="0" smtClean="0"/>
              <a:t> </a:t>
            </a:r>
          </a:p>
          <a:p>
            <a:endParaRPr lang="en-US" baseline="0" dirty="0" smtClean="0">
              <a:latin typeface="Arial" charset="0"/>
            </a:endParaRPr>
          </a:p>
          <a:p>
            <a:r>
              <a:rPr lang="en-US" dirty="0" smtClean="0">
                <a:latin typeface="Arial" charset="0"/>
              </a:rPr>
              <a:t>The monthly and quarterly</a:t>
            </a:r>
            <a:r>
              <a:rPr lang="en-US" baseline="0" dirty="0" smtClean="0">
                <a:latin typeface="Arial" charset="0"/>
              </a:rPr>
              <a:t> data is color coded with either Green for Fully Mission Capable (FMC), Yellow for Partially Mission Capable (PMC), or Red for Non-Mission Capable (NMC).  These color codes are categorized using the following parameters:</a:t>
            </a:r>
          </a:p>
          <a:p>
            <a:pPr defTabSz="929481">
              <a:defRPr/>
            </a:pPr>
            <a:r>
              <a:rPr lang="en-US" baseline="0" dirty="0" smtClean="0">
                <a:latin typeface="Arial" charset="0"/>
              </a:rPr>
              <a:t>Green - At or less than 3% variance from the average</a:t>
            </a:r>
          </a:p>
          <a:p>
            <a:pPr defTabSz="929481">
              <a:defRPr/>
            </a:pPr>
            <a:r>
              <a:rPr lang="en-US" baseline="0" dirty="0" smtClean="0">
                <a:latin typeface="Arial" charset="0"/>
              </a:rPr>
              <a:t>Yellow - Between 3-5% variance from the average</a:t>
            </a:r>
          </a:p>
          <a:p>
            <a:pPr defTabSz="929481">
              <a:defRPr/>
            </a:pPr>
            <a:r>
              <a:rPr lang="en-US" baseline="0" dirty="0" smtClean="0">
                <a:latin typeface="Arial" charset="0"/>
              </a:rPr>
              <a:t>Red - Greater than 5% variance from the average</a:t>
            </a:r>
          </a:p>
          <a:p>
            <a:pPr defTabSz="929481">
              <a:defRPr/>
            </a:pPr>
            <a:endParaRPr lang="en-US" baseline="0" dirty="0" smtClean="0">
              <a:latin typeface="Arial" charset="0"/>
            </a:endParaRPr>
          </a:p>
          <a:p>
            <a:pPr defTabSz="929481">
              <a:defRPr/>
            </a:pPr>
            <a:r>
              <a:rPr lang="en-US" baseline="0" dirty="0" smtClean="0">
                <a:latin typeface="Arial" charset="0"/>
              </a:rPr>
              <a:t>This goes for all categories except for Total Supply Downtime (TS), which use &lt;10%, 10-15%, and &gt;15% respectively.</a:t>
            </a:r>
          </a:p>
          <a:p>
            <a:endParaRPr lang="en-US" dirty="0"/>
          </a:p>
          <a:p>
            <a:endParaRPr lang="en-US" b="1" u="sng" dirty="0"/>
          </a:p>
          <a:p>
            <a:r>
              <a:rPr lang="en-US" b="1" u="sng" dirty="0"/>
              <a:t>MC Rate :</a:t>
            </a:r>
            <a:r>
              <a:rPr lang="en-US" dirty="0"/>
              <a:t>  </a:t>
            </a:r>
          </a:p>
          <a:p>
            <a:r>
              <a:rPr lang="en-US" dirty="0"/>
              <a:t>MC rate is a percentage that is either Fully Mission Capable (FMC) or Non-Mission Capable (NMC). This rate is driven by the Total Non-Mission Capable for Maintenance, or TM rate and Total Non-Mission Capable for Supply, or TS rate. </a:t>
            </a:r>
          </a:p>
          <a:p>
            <a:pPr defTabSz="912205">
              <a:defRPr/>
            </a:pPr>
            <a:r>
              <a:rPr lang="en-US" dirty="0"/>
              <a:t>STD: </a:t>
            </a:r>
            <a:r>
              <a:rPr lang="en-US" b="1" dirty="0"/>
              <a:t>≥ 99.30%   </a:t>
            </a:r>
            <a:r>
              <a:rPr lang="en-US" dirty="0"/>
              <a:t>Achieved: </a:t>
            </a:r>
            <a:r>
              <a:rPr lang="en-US" b="1" dirty="0" smtClean="0"/>
              <a:t>99.85% </a:t>
            </a:r>
            <a:r>
              <a:rPr lang="en-US" dirty="0"/>
              <a:t>as </a:t>
            </a:r>
            <a:r>
              <a:rPr lang="en-US" dirty="0" smtClean="0"/>
              <a:t>a</a:t>
            </a:r>
            <a:r>
              <a:rPr lang="en-US" baseline="0" dirty="0" smtClean="0"/>
              <a:t> </a:t>
            </a:r>
            <a:r>
              <a:rPr lang="en-US" dirty="0" smtClean="0">
                <a:latin typeface="Arial" charset="0"/>
              </a:rPr>
              <a:t>YTD </a:t>
            </a:r>
            <a:r>
              <a:rPr lang="en-US" dirty="0">
                <a:latin typeface="Arial" charset="0"/>
              </a:rPr>
              <a:t>average and </a:t>
            </a:r>
            <a:r>
              <a:rPr lang="en-US" b="1" dirty="0" smtClean="0">
                <a:latin typeface="Arial" charset="0"/>
              </a:rPr>
              <a:t>99.83</a:t>
            </a:r>
            <a:r>
              <a:rPr lang="en-US" b="1" dirty="0" smtClean="0"/>
              <a:t>% </a:t>
            </a:r>
            <a:r>
              <a:rPr lang="en-US" dirty="0" smtClean="0"/>
              <a:t>QTD</a:t>
            </a:r>
            <a:r>
              <a:rPr lang="en-US" dirty="0" smtClean="0">
                <a:latin typeface="Arial" charset="0"/>
              </a:rPr>
              <a:t> </a:t>
            </a:r>
            <a:r>
              <a:rPr lang="en-US" dirty="0">
                <a:latin typeface="Arial" charset="0"/>
              </a:rPr>
              <a:t>average</a:t>
            </a:r>
            <a:r>
              <a:rPr lang="en-US" b="1" dirty="0"/>
              <a:t>.</a:t>
            </a:r>
            <a:endParaRPr lang="en-US" dirty="0"/>
          </a:p>
          <a:p>
            <a:r>
              <a:rPr lang="en-US" dirty="0"/>
              <a:t> </a:t>
            </a:r>
          </a:p>
          <a:p>
            <a:r>
              <a:rPr lang="en-US" b="1" u="sng" dirty="0"/>
              <a:t>TM Rate:</a:t>
            </a:r>
            <a:r>
              <a:rPr lang="en-US" dirty="0"/>
              <a:t>  </a:t>
            </a:r>
          </a:p>
          <a:p>
            <a:r>
              <a:rPr lang="en-US" dirty="0"/>
              <a:t>TM rate is a percentage of possessed or reported units unable to meet primary assigned missions for Fully Mission Capable for Maintenance (FMCM)+ Non-Mission Capable for Both (NMCB) divided by Possession Hours (POSS HRS).</a:t>
            </a:r>
          </a:p>
          <a:p>
            <a:pPr defTabSz="912205">
              <a:defRPr/>
            </a:pPr>
            <a:r>
              <a:rPr lang="en-US" dirty="0"/>
              <a:t>STD: </a:t>
            </a:r>
            <a:r>
              <a:rPr lang="en-US" b="1" dirty="0"/>
              <a:t>≤ 3.80%   </a:t>
            </a:r>
            <a:r>
              <a:rPr lang="en-US" dirty="0"/>
              <a:t>Achieved: </a:t>
            </a:r>
            <a:r>
              <a:rPr lang="en-US" b="1" dirty="0" smtClean="0"/>
              <a:t>1.94% </a:t>
            </a:r>
            <a:r>
              <a:rPr lang="en-US" dirty="0"/>
              <a:t>as an </a:t>
            </a:r>
            <a:r>
              <a:rPr lang="en-US" dirty="0">
                <a:latin typeface="Arial" charset="0"/>
              </a:rPr>
              <a:t>YTD average and  </a:t>
            </a:r>
            <a:r>
              <a:rPr lang="en-US" b="1" dirty="0" smtClean="0">
                <a:latin typeface="+mn-lt"/>
              </a:rPr>
              <a:t>2.15</a:t>
            </a:r>
            <a:r>
              <a:rPr lang="en-US" b="1" dirty="0" smtClean="0"/>
              <a:t>% </a:t>
            </a:r>
            <a:r>
              <a:rPr lang="en-US" dirty="0"/>
              <a:t>QTD</a:t>
            </a:r>
            <a:r>
              <a:rPr lang="en-US" dirty="0">
                <a:latin typeface="Arial" charset="0"/>
              </a:rPr>
              <a:t> average</a:t>
            </a:r>
            <a:r>
              <a:rPr lang="en-US" b="1" dirty="0" smtClean="0"/>
              <a:t>.</a:t>
            </a:r>
          </a:p>
          <a:p>
            <a:pPr defTabSz="912205">
              <a:defRPr/>
            </a:pPr>
            <a:endParaRPr lang="en-US" b="1" dirty="0" smtClean="0"/>
          </a:p>
          <a:p>
            <a:r>
              <a:rPr lang="en-US" b="1" u="sng" dirty="0" smtClean="0"/>
              <a:t>TS Rate:</a:t>
            </a:r>
            <a:endParaRPr lang="en-US" dirty="0" smtClean="0"/>
          </a:p>
          <a:p>
            <a:r>
              <a:rPr lang="en-US" dirty="0" smtClean="0"/>
              <a:t> TS Rate is a percentage of possessed or reported units unable to meet primary assigned missions for supply reasons Non-Mission Capable for Supply (NMCS) plus Non- Mission Capable for Both (NMCB) divided by Possession Hours (POSS HRS). </a:t>
            </a:r>
          </a:p>
          <a:p>
            <a:pPr defTabSz="912205">
              <a:defRPr/>
            </a:pPr>
            <a:r>
              <a:rPr lang="en-US" dirty="0" smtClean="0"/>
              <a:t>STD: </a:t>
            </a:r>
            <a:r>
              <a:rPr lang="en-US" b="1" dirty="0" smtClean="0"/>
              <a:t>≤ 5.50%    </a:t>
            </a:r>
            <a:r>
              <a:rPr lang="en-US" dirty="0" smtClean="0"/>
              <a:t>Achieved: </a:t>
            </a:r>
            <a:r>
              <a:rPr lang="en-US" b="1" dirty="0" smtClean="0"/>
              <a:t>0% </a:t>
            </a:r>
            <a:r>
              <a:rPr lang="en-US" dirty="0" smtClean="0"/>
              <a:t>as an </a:t>
            </a:r>
            <a:r>
              <a:rPr lang="en-US" dirty="0" smtClean="0">
                <a:latin typeface="Arial" charset="0"/>
              </a:rPr>
              <a:t>YTD average and  </a:t>
            </a:r>
            <a:r>
              <a:rPr lang="en-US" b="1" dirty="0" smtClean="0"/>
              <a:t>0% </a:t>
            </a:r>
            <a:r>
              <a:rPr lang="en-US" dirty="0" smtClean="0"/>
              <a:t>QTD</a:t>
            </a:r>
            <a:r>
              <a:rPr lang="en-US" dirty="0" smtClean="0">
                <a:latin typeface="Arial" charset="0"/>
              </a:rPr>
              <a:t> average</a:t>
            </a:r>
            <a:r>
              <a:rPr lang="en-US" b="1" dirty="0" smtClean="0"/>
              <a:t>.</a:t>
            </a:r>
            <a:endParaRPr lang="en-US" dirty="0" smtClean="0"/>
          </a:p>
          <a:p>
            <a:r>
              <a:rPr lang="en-US" b="1" dirty="0" smtClean="0"/>
              <a:t> </a:t>
            </a:r>
            <a:endParaRPr lang="en-US" dirty="0" smtClean="0"/>
          </a:p>
          <a:p>
            <a:r>
              <a:rPr lang="en-US" b="1" u="sng" dirty="0" smtClean="0"/>
              <a:t>Mean Time Between Failures:</a:t>
            </a:r>
            <a:r>
              <a:rPr lang="en-US" b="1" dirty="0" smtClean="0"/>
              <a:t>  </a:t>
            </a:r>
            <a:endParaRPr lang="en-US" dirty="0" smtClean="0"/>
          </a:p>
          <a:p>
            <a:r>
              <a:rPr lang="en-US" dirty="0" smtClean="0"/>
              <a:t>Mean Time Between Failures is the Indication in Hours of system performance between malfunction that is Possession Hours divided by the Number of EVENTS.</a:t>
            </a:r>
          </a:p>
          <a:p>
            <a:pPr defTabSz="912205">
              <a:defRPr/>
            </a:pPr>
            <a:r>
              <a:rPr lang="en-US" dirty="0" smtClean="0"/>
              <a:t>STD: </a:t>
            </a:r>
            <a:r>
              <a:rPr lang="en-US" b="1" dirty="0" smtClean="0"/>
              <a:t>≥ 424 HRS</a:t>
            </a:r>
            <a:r>
              <a:rPr lang="en-US" dirty="0" smtClean="0"/>
              <a:t>    Achieved: </a:t>
            </a:r>
            <a:r>
              <a:rPr lang="en-US" b="1" dirty="0" smtClean="0"/>
              <a:t>553 HRS  </a:t>
            </a:r>
            <a:r>
              <a:rPr lang="en-US" dirty="0" smtClean="0"/>
              <a:t>as an YTD</a:t>
            </a:r>
            <a:r>
              <a:rPr lang="en-US" b="1" dirty="0" smtClean="0"/>
              <a:t> </a:t>
            </a:r>
            <a:r>
              <a:rPr lang="en-US" dirty="0" smtClean="0"/>
              <a:t>average</a:t>
            </a:r>
            <a:r>
              <a:rPr lang="en-US" b="1" dirty="0" smtClean="0"/>
              <a:t> </a:t>
            </a:r>
            <a:r>
              <a:rPr lang="en-US" dirty="0" smtClean="0"/>
              <a:t>and  </a:t>
            </a:r>
            <a:r>
              <a:rPr lang="en-US" b="1" dirty="0" smtClean="0"/>
              <a:t>507 HRS </a:t>
            </a:r>
            <a:r>
              <a:rPr lang="en-US" dirty="0" smtClean="0"/>
              <a:t>QTD</a:t>
            </a:r>
            <a:r>
              <a:rPr lang="en-US" dirty="0" smtClean="0">
                <a:latin typeface="Arial" charset="0"/>
              </a:rPr>
              <a:t> average</a:t>
            </a:r>
            <a:r>
              <a:rPr lang="en-US" b="1" dirty="0" smtClean="0"/>
              <a:t>.</a:t>
            </a:r>
            <a:endParaRPr lang="en-US" dirty="0" smtClean="0"/>
          </a:p>
          <a:p>
            <a:r>
              <a:rPr lang="en-US" dirty="0" smtClean="0"/>
              <a:t> </a:t>
            </a:r>
          </a:p>
          <a:p>
            <a:r>
              <a:rPr lang="en-US" b="1" u="sng" dirty="0" smtClean="0"/>
              <a:t>Mean Down Time:</a:t>
            </a:r>
            <a:r>
              <a:rPr lang="en-US" b="1" dirty="0" smtClean="0"/>
              <a:t> </a:t>
            </a:r>
            <a:endParaRPr lang="en-US" dirty="0" smtClean="0"/>
          </a:p>
          <a:p>
            <a:r>
              <a:rPr lang="en-US" dirty="0" smtClean="0"/>
              <a:t>Mean Down Time is the average number of hours to restore functionality that is Non-Mission Capable Maintenance divided by the number of EVENTS.</a:t>
            </a:r>
          </a:p>
          <a:p>
            <a:pPr defTabSz="912205">
              <a:defRPr/>
            </a:pPr>
            <a:r>
              <a:rPr lang="en-US" dirty="0" smtClean="0"/>
              <a:t>STD: </a:t>
            </a:r>
            <a:r>
              <a:rPr lang="en-US" b="1" dirty="0" smtClean="0"/>
              <a:t>≤ 64 HRS</a:t>
            </a:r>
            <a:r>
              <a:rPr lang="en-US" dirty="0" smtClean="0"/>
              <a:t>    Achieved: </a:t>
            </a:r>
            <a:r>
              <a:rPr lang="en-US" b="1" dirty="0" smtClean="0"/>
              <a:t>11 HRS</a:t>
            </a:r>
            <a:r>
              <a:rPr lang="en-US" dirty="0" smtClean="0"/>
              <a:t> as an </a:t>
            </a:r>
            <a:r>
              <a:rPr lang="en-US" dirty="0" smtClean="0">
                <a:latin typeface="Arial" charset="0"/>
              </a:rPr>
              <a:t>YTD average and  </a:t>
            </a:r>
            <a:r>
              <a:rPr lang="en-US" b="1" dirty="0" smtClean="0">
                <a:latin typeface="Arial" charset="0"/>
              </a:rPr>
              <a:t>15 HRS </a:t>
            </a:r>
            <a:r>
              <a:rPr lang="en-US" dirty="0" smtClean="0">
                <a:latin typeface="Arial" charset="0"/>
              </a:rPr>
              <a:t>QTD average</a:t>
            </a:r>
            <a:r>
              <a:rPr lang="en-US" b="1" dirty="0" smtClean="0"/>
              <a:t>.</a:t>
            </a:r>
            <a:endParaRPr lang="en-US" dirty="0" smtClean="0"/>
          </a:p>
          <a:p>
            <a:pPr defTabSz="912205">
              <a:defRPr/>
            </a:pPr>
            <a:endParaRPr lang="en-US" b="1" u="sng" dirty="0" smtClean="0">
              <a:solidFill>
                <a:prstClr val="black"/>
              </a:solidFill>
            </a:endParaRPr>
          </a:p>
          <a:p>
            <a:pPr defTabSz="912205">
              <a:defRPr/>
            </a:pPr>
            <a:endParaRPr lang="en-US" dirty="0" smtClean="0">
              <a:solidFill>
                <a:prstClr val="black"/>
              </a:solidFill>
              <a:latin typeface="Arial" charset="0"/>
            </a:endParaRPr>
          </a:p>
          <a:p>
            <a:pPr defTabSz="912205">
              <a:defRPr/>
            </a:pPr>
            <a:endParaRPr lang="en-US" dirty="0"/>
          </a:p>
          <a:p>
            <a:endParaRPr lang="en-US" dirty="0"/>
          </a:p>
        </p:txBody>
      </p:sp>
      <p:sp>
        <p:nvSpPr>
          <p:cNvPr id="4" name="Slide Number Placeholder 3"/>
          <p:cNvSpPr>
            <a:spLocks noGrp="1"/>
          </p:cNvSpPr>
          <p:nvPr>
            <p:ph type="sldNum" sz="quarter" idx="10"/>
          </p:nvPr>
        </p:nvSpPr>
        <p:spPr/>
        <p:txBody>
          <a:bodyPr/>
          <a:lstStyle/>
          <a:p>
            <a:pPr defTabSz="912205">
              <a:defRPr/>
            </a:pPr>
            <a:fld id="{8B095695-8332-4212-A11F-12DBFE9ECF11}" type="slidenum">
              <a:rPr lang="en-US">
                <a:solidFill>
                  <a:prstClr val="black"/>
                </a:solidFill>
                <a:latin typeface="Calibri" panose="020F0502020204030204"/>
              </a:rPr>
              <a:pPr defTabSz="912205">
                <a:defRPr/>
              </a:pPr>
              <a:t>3</a:t>
            </a:fld>
            <a:endParaRPr lang="en-US">
              <a:solidFill>
                <a:prstClr val="black"/>
              </a:solidFill>
              <a:latin typeface="Calibri" panose="020F0502020204030204"/>
            </a:endParaRPr>
          </a:p>
        </p:txBody>
      </p:sp>
    </p:spTree>
    <p:extLst>
      <p:ext uri="{BB962C8B-B14F-4D97-AF65-F5344CB8AC3E}">
        <p14:creationId xmlns:p14="http://schemas.microsoft.com/office/powerpoint/2010/main" val="7480521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dirty="0"/>
              <a:t>AIRBORNE CC (E-4B) NC3 Availability Chart</a:t>
            </a:r>
          </a:p>
          <a:p>
            <a:r>
              <a:rPr lang="en-US" dirty="0"/>
              <a:t>Good morning </a:t>
            </a:r>
            <a:r>
              <a:rPr lang="en-US" dirty="0" smtClean="0"/>
              <a:t>???, </a:t>
            </a:r>
            <a:r>
              <a:rPr lang="en-US" dirty="0"/>
              <a:t>I am Mr. </a:t>
            </a:r>
            <a:r>
              <a:rPr lang="en-US" dirty="0" smtClean="0"/>
              <a:t>??? </a:t>
            </a:r>
            <a:r>
              <a:rPr lang="en-US" dirty="0"/>
              <a:t>from the NC3 Center and I will be briefing the Airborne PCC </a:t>
            </a:r>
            <a:r>
              <a:rPr lang="en-US" dirty="0" smtClean="0"/>
              <a:t>(KC-135) </a:t>
            </a:r>
            <a:r>
              <a:rPr lang="en-US" dirty="0"/>
              <a:t>Configuration Element (CE) Maintenance Performance Indicators.</a:t>
            </a:r>
          </a:p>
          <a:p>
            <a:r>
              <a:rPr lang="en-US" b="1" u="sng" dirty="0"/>
              <a:t>Scoreboard Indicators</a:t>
            </a:r>
            <a:r>
              <a:rPr lang="en-US" b="1" dirty="0"/>
              <a:t>:  </a:t>
            </a:r>
            <a:endParaRPr lang="en-US" dirty="0"/>
          </a:p>
          <a:p>
            <a:r>
              <a:rPr lang="en-US" dirty="0"/>
              <a:t>The combined Airborne </a:t>
            </a:r>
            <a:r>
              <a:rPr lang="en-US" dirty="0" smtClean="0"/>
              <a:t>(KC-135) </a:t>
            </a:r>
            <a:r>
              <a:rPr lang="en-US" dirty="0"/>
              <a:t>PCC CE Mission Capability rate takes into account the </a:t>
            </a:r>
            <a:r>
              <a:rPr lang="en-US" dirty="0" smtClean="0"/>
              <a:t>ARC-164, ARC-210, and</a:t>
            </a:r>
            <a:r>
              <a:rPr lang="en-US" baseline="0" dirty="0" smtClean="0"/>
              <a:t> ARC-210</a:t>
            </a:r>
            <a:r>
              <a:rPr lang="en-US" dirty="0" smtClean="0"/>
              <a:t> </a:t>
            </a:r>
            <a:r>
              <a:rPr lang="en-US" dirty="0"/>
              <a:t>individual systems.</a:t>
            </a:r>
          </a:p>
          <a:p>
            <a:r>
              <a:rPr lang="en-US" dirty="0"/>
              <a:t>The overall </a:t>
            </a:r>
            <a:r>
              <a:rPr lang="en-US" dirty="0" smtClean="0"/>
              <a:t>KC-135 </a:t>
            </a:r>
            <a:r>
              <a:rPr lang="en-US" dirty="0"/>
              <a:t>Configuration Element met </a:t>
            </a:r>
            <a:r>
              <a:rPr lang="en-US" b="1" dirty="0"/>
              <a:t>5</a:t>
            </a:r>
            <a:r>
              <a:rPr lang="en-US" b="1" dirty="0" smtClean="0"/>
              <a:t> </a:t>
            </a:r>
            <a:r>
              <a:rPr lang="en-US" b="1" dirty="0"/>
              <a:t>of </a:t>
            </a:r>
            <a:r>
              <a:rPr lang="en-US" b="1" dirty="0" smtClean="0"/>
              <a:t>5 </a:t>
            </a:r>
            <a:r>
              <a:rPr lang="en-US" dirty="0"/>
              <a:t>reported maintenance </a:t>
            </a:r>
            <a:r>
              <a:rPr lang="en-US" dirty="0" smtClean="0"/>
              <a:t>indicators for</a:t>
            </a:r>
            <a:r>
              <a:rPr lang="en-US" baseline="0" dirty="0" smtClean="0"/>
              <a:t> the Year To Date and Quarter To Date average.</a:t>
            </a:r>
            <a:r>
              <a:rPr lang="en-US" dirty="0" smtClean="0"/>
              <a:t>  </a:t>
            </a:r>
            <a:r>
              <a:rPr lang="en-US" dirty="0"/>
              <a:t>All standards were established by importing </a:t>
            </a:r>
            <a:r>
              <a:rPr lang="en-US" dirty="0" smtClean="0"/>
              <a:t>36 </a:t>
            </a:r>
            <a:r>
              <a:rPr lang="en-US" dirty="0"/>
              <a:t>months </a:t>
            </a:r>
            <a:r>
              <a:rPr lang="en-US" dirty="0" smtClean="0"/>
              <a:t>of </a:t>
            </a:r>
            <a:r>
              <a:rPr lang="en-US" dirty="0"/>
              <a:t>data into a standards development </a:t>
            </a:r>
            <a:r>
              <a:rPr lang="en-US" dirty="0" smtClean="0"/>
              <a:t>workbook.</a:t>
            </a:r>
          </a:p>
          <a:p>
            <a:endParaRPr lang="en-US" dirty="0" smtClean="0"/>
          </a:p>
          <a:p>
            <a:pPr defTabSz="929481">
              <a:defRPr/>
            </a:pPr>
            <a:r>
              <a:rPr lang="en-US" dirty="0" smtClean="0">
                <a:latin typeface="Arial" charset="0"/>
              </a:rPr>
              <a:t>The monthly and quarterly</a:t>
            </a:r>
            <a:r>
              <a:rPr lang="en-US" baseline="0" dirty="0" smtClean="0">
                <a:latin typeface="Arial" charset="0"/>
              </a:rPr>
              <a:t> data is color coded with either Green for Fully Mission Capable (FMC), Yellow for Partially Mission Capable (PMC), or Red for Non-Mission Capable (NMC).  These color codes are categorized using the following parameters:</a:t>
            </a:r>
          </a:p>
          <a:p>
            <a:pPr defTabSz="929481">
              <a:defRPr/>
            </a:pPr>
            <a:r>
              <a:rPr lang="en-US" baseline="0" dirty="0" smtClean="0">
                <a:latin typeface="Arial" charset="0"/>
              </a:rPr>
              <a:t>Green - At or less than 3% variance from the average</a:t>
            </a:r>
          </a:p>
          <a:p>
            <a:pPr defTabSz="929481">
              <a:defRPr/>
            </a:pPr>
            <a:r>
              <a:rPr lang="en-US" baseline="0" dirty="0" smtClean="0">
                <a:latin typeface="Arial" charset="0"/>
              </a:rPr>
              <a:t>Yellow - Between 3-5% variance from the average</a:t>
            </a:r>
          </a:p>
          <a:p>
            <a:pPr defTabSz="929481">
              <a:defRPr/>
            </a:pPr>
            <a:r>
              <a:rPr lang="en-US" baseline="0" dirty="0" smtClean="0">
                <a:latin typeface="Arial" charset="0"/>
              </a:rPr>
              <a:t>Red - Greater than 5% variance from the average</a:t>
            </a:r>
          </a:p>
          <a:p>
            <a:pPr defTabSz="929481">
              <a:defRPr/>
            </a:pPr>
            <a:endParaRPr lang="en-US" baseline="0" dirty="0" smtClean="0">
              <a:latin typeface="Arial" charset="0"/>
            </a:endParaRPr>
          </a:p>
          <a:p>
            <a:pPr defTabSz="929481">
              <a:defRPr/>
            </a:pPr>
            <a:r>
              <a:rPr lang="en-US" baseline="0" dirty="0" smtClean="0">
                <a:latin typeface="Arial" charset="0"/>
              </a:rPr>
              <a:t>This goes for all categories except for Total Supply Downtime (TS), which use &lt;10%, 10-15%, and &gt;15% respectively.</a:t>
            </a:r>
          </a:p>
          <a:p>
            <a:endParaRPr lang="en-US" dirty="0"/>
          </a:p>
          <a:p>
            <a:endParaRPr lang="en-US" b="1" u="sng" dirty="0"/>
          </a:p>
          <a:p>
            <a:r>
              <a:rPr lang="en-US" b="1" u="sng" dirty="0"/>
              <a:t>MC Rate :</a:t>
            </a:r>
            <a:r>
              <a:rPr lang="en-US" dirty="0"/>
              <a:t>  </a:t>
            </a:r>
          </a:p>
          <a:p>
            <a:r>
              <a:rPr lang="en-US" dirty="0"/>
              <a:t>MC rate is a percentage that is either Fully Mission Capable (FMC) or Non-Mission Capable (NMC). This rate is driven by the Total Non-Mission Capable for Maintenance, or TM rate and Total Non-Mission Capable for Supply, or TS rate. </a:t>
            </a:r>
          </a:p>
          <a:p>
            <a:pPr defTabSz="912205">
              <a:defRPr/>
            </a:pPr>
            <a:r>
              <a:rPr lang="en-US" dirty="0"/>
              <a:t>STD: </a:t>
            </a:r>
            <a:r>
              <a:rPr lang="en-US" b="1" dirty="0"/>
              <a:t>≥ </a:t>
            </a:r>
            <a:r>
              <a:rPr lang="en-US" b="1" dirty="0" smtClean="0"/>
              <a:t>99.70%   </a:t>
            </a:r>
            <a:r>
              <a:rPr lang="en-US" dirty="0"/>
              <a:t>Achieved: </a:t>
            </a:r>
            <a:r>
              <a:rPr lang="en-US" b="1" dirty="0" smtClean="0"/>
              <a:t>99.74% </a:t>
            </a:r>
            <a:r>
              <a:rPr lang="en-US" dirty="0"/>
              <a:t>as </a:t>
            </a:r>
            <a:r>
              <a:rPr lang="en-US" dirty="0" smtClean="0"/>
              <a:t>a</a:t>
            </a:r>
            <a:r>
              <a:rPr lang="en-US" baseline="0" dirty="0" smtClean="0"/>
              <a:t> </a:t>
            </a:r>
            <a:r>
              <a:rPr lang="en-US" dirty="0" smtClean="0">
                <a:latin typeface="Arial" charset="0"/>
              </a:rPr>
              <a:t>YTD </a:t>
            </a:r>
            <a:r>
              <a:rPr lang="en-US" dirty="0">
                <a:latin typeface="Arial" charset="0"/>
              </a:rPr>
              <a:t>average and  </a:t>
            </a:r>
            <a:r>
              <a:rPr lang="en-US" b="1" dirty="0" smtClean="0"/>
              <a:t>99.62% </a:t>
            </a:r>
            <a:r>
              <a:rPr lang="en-US" dirty="0" smtClean="0"/>
              <a:t>QTD</a:t>
            </a:r>
            <a:r>
              <a:rPr lang="en-US" dirty="0" smtClean="0">
                <a:latin typeface="Arial" charset="0"/>
              </a:rPr>
              <a:t> </a:t>
            </a:r>
            <a:r>
              <a:rPr lang="en-US" dirty="0">
                <a:latin typeface="Arial" charset="0"/>
              </a:rPr>
              <a:t>average</a:t>
            </a:r>
            <a:r>
              <a:rPr lang="en-US" b="1" dirty="0"/>
              <a:t>.</a:t>
            </a:r>
            <a:endParaRPr lang="en-US" dirty="0"/>
          </a:p>
          <a:p>
            <a:r>
              <a:rPr lang="en-US" dirty="0"/>
              <a:t> </a:t>
            </a:r>
          </a:p>
          <a:p>
            <a:r>
              <a:rPr lang="en-US" b="1" u="sng" dirty="0"/>
              <a:t>TM Rate:</a:t>
            </a:r>
            <a:r>
              <a:rPr lang="en-US" dirty="0"/>
              <a:t>  </a:t>
            </a:r>
          </a:p>
          <a:p>
            <a:r>
              <a:rPr lang="en-US" dirty="0"/>
              <a:t>TM rate is a percentage of possessed or reported units unable to meet primary assigned missions for Fully Mission Capable for Maintenance (FMCM)+ Non-Mission Capable for Both (NMCB) divided by Possession Hours (POSS HRS).</a:t>
            </a:r>
          </a:p>
          <a:p>
            <a:pPr defTabSz="912205">
              <a:defRPr/>
            </a:pPr>
            <a:r>
              <a:rPr lang="en-US" dirty="0"/>
              <a:t>STD: </a:t>
            </a:r>
            <a:r>
              <a:rPr lang="en-US" b="1" dirty="0"/>
              <a:t>≤ </a:t>
            </a:r>
            <a:r>
              <a:rPr lang="en-US" b="1" dirty="0" smtClean="0"/>
              <a:t>0.60%   </a:t>
            </a:r>
            <a:r>
              <a:rPr lang="en-US" dirty="0"/>
              <a:t>Achieved: </a:t>
            </a:r>
            <a:r>
              <a:rPr lang="en-US" b="1" dirty="0" smtClean="0"/>
              <a:t>0.78% </a:t>
            </a:r>
            <a:r>
              <a:rPr lang="en-US" dirty="0"/>
              <a:t>as an </a:t>
            </a:r>
            <a:r>
              <a:rPr lang="en-US" dirty="0">
                <a:latin typeface="Arial" charset="0"/>
              </a:rPr>
              <a:t>YTD average and  </a:t>
            </a:r>
            <a:r>
              <a:rPr lang="en-US" b="1" dirty="0" smtClean="0">
                <a:latin typeface="+mn-lt"/>
              </a:rPr>
              <a:t>1.15</a:t>
            </a:r>
            <a:r>
              <a:rPr lang="en-US" b="1" dirty="0" smtClean="0"/>
              <a:t>% </a:t>
            </a:r>
            <a:r>
              <a:rPr lang="en-US" dirty="0"/>
              <a:t>QTD</a:t>
            </a:r>
            <a:r>
              <a:rPr lang="en-US" dirty="0">
                <a:latin typeface="Arial" charset="0"/>
              </a:rPr>
              <a:t> average</a:t>
            </a:r>
            <a:r>
              <a:rPr lang="en-US" b="1" dirty="0" smtClean="0"/>
              <a:t>.</a:t>
            </a:r>
          </a:p>
          <a:p>
            <a:pPr defTabSz="912205">
              <a:defRPr/>
            </a:pPr>
            <a:endParaRPr lang="en-US" b="1" dirty="0" smtClean="0"/>
          </a:p>
          <a:p>
            <a:r>
              <a:rPr lang="en-US" b="1" u="sng" dirty="0" smtClean="0"/>
              <a:t>TS Rate:</a:t>
            </a:r>
            <a:endParaRPr lang="en-US" dirty="0" smtClean="0"/>
          </a:p>
          <a:p>
            <a:r>
              <a:rPr lang="en-US" dirty="0" smtClean="0"/>
              <a:t> TS Rate is a percentage of possessed or reported units unable to meet primary assigned missions for supply reasons Non-Mission Capable for Supply (NMCS) plus Non- Mission Capable for Both (NMCB) divided by Possession Hours (POSS HRS). </a:t>
            </a:r>
          </a:p>
          <a:p>
            <a:pPr defTabSz="912205">
              <a:defRPr/>
            </a:pPr>
            <a:r>
              <a:rPr lang="en-US" dirty="0" smtClean="0"/>
              <a:t>STD: </a:t>
            </a:r>
            <a:r>
              <a:rPr lang="en-US" b="1" dirty="0" smtClean="0"/>
              <a:t>≤ 0.20%    </a:t>
            </a:r>
            <a:r>
              <a:rPr lang="en-US" dirty="0" smtClean="0"/>
              <a:t>Achieved: </a:t>
            </a:r>
            <a:r>
              <a:rPr lang="en-US" b="1" dirty="0" smtClean="0"/>
              <a:t>0% </a:t>
            </a:r>
            <a:r>
              <a:rPr lang="en-US" dirty="0" smtClean="0"/>
              <a:t>as an </a:t>
            </a:r>
            <a:r>
              <a:rPr lang="en-US" dirty="0" smtClean="0">
                <a:latin typeface="Arial" charset="0"/>
              </a:rPr>
              <a:t>YTD average and  </a:t>
            </a:r>
            <a:r>
              <a:rPr lang="en-US" b="1" dirty="0" smtClean="0"/>
              <a:t>0% </a:t>
            </a:r>
            <a:r>
              <a:rPr lang="en-US" dirty="0" smtClean="0"/>
              <a:t>QTD</a:t>
            </a:r>
            <a:r>
              <a:rPr lang="en-US" dirty="0" smtClean="0">
                <a:latin typeface="Arial" charset="0"/>
              </a:rPr>
              <a:t> average</a:t>
            </a:r>
            <a:r>
              <a:rPr lang="en-US" b="1" dirty="0" smtClean="0"/>
              <a:t>.</a:t>
            </a:r>
            <a:endParaRPr lang="en-US" dirty="0" smtClean="0"/>
          </a:p>
          <a:p>
            <a:r>
              <a:rPr lang="en-US" b="1" dirty="0" smtClean="0"/>
              <a:t> </a:t>
            </a:r>
            <a:endParaRPr lang="en-US" dirty="0" smtClean="0"/>
          </a:p>
          <a:p>
            <a:r>
              <a:rPr lang="en-US" b="1" u="sng" dirty="0" smtClean="0"/>
              <a:t>Mean Time Between Failures:</a:t>
            </a:r>
            <a:r>
              <a:rPr lang="en-US" b="1" dirty="0" smtClean="0"/>
              <a:t>  </a:t>
            </a:r>
            <a:endParaRPr lang="en-US" dirty="0" smtClean="0"/>
          </a:p>
          <a:p>
            <a:r>
              <a:rPr lang="en-US" dirty="0" smtClean="0"/>
              <a:t>Mean Time Between Failures is the Indication in Hours of system performance between malfunction that is Possession Hours divided by the Number of EVENTS.</a:t>
            </a:r>
          </a:p>
          <a:p>
            <a:pPr defTabSz="912205">
              <a:defRPr/>
            </a:pPr>
            <a:r>
              <a:rPr lang="en-US" dirty="0" smtClean="0"/>
              <a:t>STD: </a:t>
            </a:r>
            <a:r>
              <a:rPr lang="en-US" b="1" dirty="0" smtClean="0"/>
              <a:t>≥ 3.7 HRS</a:t>
            </a:r>
            <a:r>
              <a:rPr lang="en-US" dirty="0" smtClean="0"/>
              <a:t>    Achieved: </a:t>
            </a:r>
            <a:r>
              <a:rPr lang="en-US" b="1" dirty="0" smtClean="0"/>
              <a:t>2 HRS  </a:t>
            </a:r>
            <a:r>
              <a:rPr lang="en-US" dirty="0" smtClean="0"/>
              <a:t>as an YTD</a:t>
            </a:r>
            <a:r>
              <a:rPr lang="en-US" b="1" dirty="0" smtClean="0"/>
              <a:t> </a:t>
            </a:r>
            <a:r>
              <a:rPr lang="en-US" dirty="0" smtClean="0"/>
              <a:t>average</a:t>
            </a:r>
            <a:r>
              <a:rPr lang="en-US" b="1" dirty="0" smtClean="0"/>
              <a:t> </a:t>
            </a:r>
            <a:r>
              <a:rPr lang="en-US" dirty="0" smtClean="0"/>
              <a:t>and  </a:t>
            </a:r>
            <a:r>
              <a:rPr lang="en-US" b="1" dirty="0" smtClean="0"/>
              <a:t>4 HRS </a:t>
            </a:r>
            <a:r>
              <a:rPr lang="en-US" dirty="0" smtClean="0"/>
              <a:t>QTD</a:t>
            </a:r>
            <a:r>
              <a:rPr lang="en-US" dirty="0" smtClean="0">
                <a:latin typeface="Arial" charset="0"/>
              </a:rPr>
              <a:t> average</a:t>
            </a:r>
            <a:r>
              <a:rPr lang="en-US" b="1" dirty="0" smtClean="0"/>
              <a:t>.</a:t>
            </a:r>
            <a:endParaRPr lang="en-US" dirty="0" smtClean="0"/>
          </a:p>
          <a:p>
            <a:r>
              <a:rPr lang="en-US" dirty="0" smtClean="0"/>
              <a:t> </a:t>
            </a:r>
          </a:p>
          <a:p>
            <a:r>
              <a:rPr lang="en-US" b="1" u="sng" dirty="0" smtClean="0"/>
              <a:t>Mean Down Time:</a:t>
            </a:r>
            <a:r>
              <a:rPr lang="en-US" b="1" dirty="0" smtClean="0"/>
              <a:t> </a:t>
            </a:r>
            <a:endParaRPr lang="en-US" dirty="0" smtClean="0"/>
          </a:p>
          <a:p>
            <a:r>
              <a:rPr lang="en-US" dirty="0" smtClean="0"/>
              <a:t>Mean Down Time is the average number of hours to restore functionality that is Non-Mission Capable Maintenance divided by the number of EVENTS.</a:t>
            </a:r>
          </a:p>
          <a:p>
            <a:pPr defTabSz="912205">
              <a:defRPr/>
            </a:pPr>
            <a:r>
              <a:rPr lang="en-US" dirty="0" smtClean="0"/>
              <a:t>STD: </a:t>
            </a:r>
            <a:r>
              <a:rPr lang="en-US" b="1" dirty="0" smtClean="0"/>
              <a:t>≤ 3 HRS</a:t>
            </a:r>
            <a:r>
              <a:rPr lang="en-US" dirty="0" smtClean="0"/>
              <a:t>    Achieved: </a:t>
            </a:r>
            <a:r>
              <a:rPr lang="en-US" b="1" dirty="0" smtClean="0"/>
              <a:t>2 HRS</a:t>
            </a:r>
            <a:r>
              <a:rPr lang="en-US" dirty="0" smtClean="0"/>
              <a:t> as an </a:t>
            </a:r>
            <a:r>
              <a:rPr lang="en-US" dirty="0" smtClean="0">
                <a:latin typeface="Arial" charset="0"/>
              </a:rPr>
              <a:t>YTD average and  </a:t>
            </a:r>
            <a:r>
              <a:rPr lang="en-US" b="1" dirty="0" smtClean="0">
                <a:latin typeface="Arial" charset="0"/>
              </a:rPr>
              <a:t>1 HRS </a:t>
            </a:r>
            <a:r>
              <a:rPr lang="en-US" dirty="0" smtClean="0">
                <a:latin typeface="Arial" charset="0"/>
              </a:rPr>
              <a:t>QTD average</a:t>
            </a:r>
            <a:r>
              <a:rPr lang="en-US" b="1" dirty="0" smtClean="0"/>
              <a:t>.</a:t>
            </a:r>
            <a:endParaRPr lang="en-US" dirty="0" smtClean="0"/>
          </a:p>
          <a:p>
            <a:pPr defTabSz="912205">
              <a:defRPr/>
            </a:pPr>
            <a:endParaRPr lang="en-US" b="1" u="sng" dirty="0" smtClean="0">
              <a:solidFill>
                <a:prstClr val="black"/>
              </a:solidFill>
            </a:endParaRPr>
          </a:p>
          <a:p>
            <a:pPr defTabSz="912205">
              <a:defRPr/>
            </a:pPr>
            <a:endParaRPr lang="en-US" dirty="0" smtClean="0">
              <a:solidFill>
                <a:prstClr val="black"/>
              </a:solidFill>
              <a:latin typeface="Arial" charset="0"/>
            </a:endParaRPr>
          </a:p>
          <a:p>
            <a:pPr defTabSz="912205">
              <a:defRPr/>
            </a:pPr>
            <a:endParaRPr lang="en-US" dirty="0"/>
          </a:p>
          <a:p>
            <a:endParaRPr lang="en-US" dirty="0"/>
          </a:p>
        </p:txBody>
      </p:sp>
      <p:sp>
        <p:nvSpPr>
          <p:cNvPr id="4" name="Slide Number Placeholder 3"/>
          <p:cNvSpPr>
            <a:spLocks noGrp="1"/>
          </p:cNvSpPr>
          <p:nvPr>
            <p:ph type="sldNum" sz="quarter" idx="10"/>
          </p:nvPr>
        </p:nvSpPr>
        <p:spPr/>
        <p:txBody>
          <a:bodyPr/>
          <a:lstStyle/>
          <a:p>
            <a:pPr defTabSz="912205">
              <a:defRPr/>
            </a:pPr>
            <a:fld id="{8B095695-8332-4212-A11F-12DBFE9ECF11}" type="slidenum">
              <a:rPr lang="en-US">
                <a:solidFill>
                  <a:prstClr val="black"/>
                </a:solidFill>
                <a:latin typeface="Calibri" panose="020F0502020204030204"/>
              </a:rPr>
              <a:pPr defTabSz="912205">
                <a:defRPr/>
              </a:pPr>
              <a:t>4</a:t>
            </a:fld>
            <a:endParaRPr lang="en-US">
              <a:solidFill>
                <a:prstClr val="black"/>
              </a:solidFill>
              <a:latin typeface="Calibri" panose="020F0502020204030204"/>
            </a:endParaRPr>
          </a:p>
        </p:txBody>
      </p:sp>
    </p:spTree>
    <p:extLst>
      <p:ext uri="{BB962C8B-B14F-4D97-AF65-F5344CB8AC3E}">
        <p14:creationId xmlns:p14="http://schemas.microsoft.com/office/powerpoint/2010/main" val="31423479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12205">
              <a:defRPr/>
            </a:pPr>
            <a:r>
              <a:rPr lang="en-US" b="1" u="sng" dirty="0">
                <a:solidFill>
                  <a:prstClr val="black"/>
                </a:solidFill>
              </a:rPr>
              <a:t>B-52H NC3 Availability Chart</a:t>
            </a:r>
          </a:p>
          <a:p>
            <a:pPr defTabSz="912205">
              <a:defRPr/>
            </a:pPr>
            <a:endParaRPr lang="en-US" b="1" u="sng" dirty="0">
              <a:solidFill>
                <a:prstClr val="black"/>
              </a:solidFill>
            </a:endParaRPr>
          </a:p>
          <a:p>
            <a:r>
              <a:rPr lang="en-US" b="1" u="sng" dirty="0"/>
              <a:t>Scoreboard Indicators</a:t>
            </a:r>
            <a:r>
              <a:rPr lang="en-US" b="1" dirty="0"/>
              <a:t>:  </a:t>
            </a:r>
            <a:endParaRPr lang="en-US" dirty="0"/>
          </a:p>
          <a:p>
            <a:r>
              <a:rPr lang="en-US" dirty="0"/>
              <a:t>The combined B-52H Mission Capability rate takes into account the ARR-85, ARC-164, ARC-190, ARC-210 and ASC-19 individual systems.</a:t>
            </a:r>
          </a:p>
          <a:p>
            <a:r>
              <a:rPr lang="en-US" dirty="0"/>
              <a:t>The overall B-52H Configuration Element met </a:t>
            </a:r>
            <a:r>
              <a:rPr lang="en-US" b="1" dirty="0"/>
              <a:t>5 of 5 </a:t>
            </a:r>
            <a:r>
              <a:rPr lang="en-US" dirty="0"/>
              <a:t>reported maintenance </a:t>
            </a:r>
            <a:r>
              <a:rPr lang="en-US" dirty="0" smtClean="0"/>
              <a:t>indicators for</a:t>
            </a:r>
            <a:r>
              <a:rPr lang="en-US" baseline="0" dirty="0" smtClean="0"/>
              <a:t> the Year To Date and Quarter To Date average</a:t>
            </a:r>
            <a:r>
              <a:rPr lang="en-US" dirty="0" smtClean="0"/>
              <a:t> .  </a:t>
            </a:r>
            <a:r>
              <a:rPr lang="en-US" dirty="0"/>
              <a:t>All standards were established by importing </a:t>
            </a:r>
            <a:r>
              <a:rPr lang="en-US" dirty="0" smtClean="0"/>
              <a:t>36 </a:t>
            </a:r>
            <a:r>
              <a:rPr lang="en-US" dirty="0"/>
              <a:t>months </a:t>
            </a:r>
          </a:p>
          <a:p>
            <a:r>
              <a:rPr lang="en-US" dirty="0"/>
              <a:t>of data into a standards development workbook, first up is the Mission Capability (MC) rate</a:t>
            </a:r>
            <a:r>
              <a:rPr lang="en-US" dirty="0" smtClean="0"/>
              <a:t>.</a:t>
            </a:r>
          </a:p>
          <a:p>
            <a:endParaRPr lang="en-US" dirty="0" smtClean="0"/>
          </a:p>
          <a:p>
            <a:pPr defTabSz="929481">
              <a:defRPr/>
            </a:pPr>
            <a:r>
              <a:rPr lang="en-US" dirty="0" smtClean="0">
                <a:latin typeface="Arial" charset="0"/>
              </a:rPr>
              <a:t>The monthly</a:t>
            </a:r>
            <a:r>
              <a:rPr lang="en-US" baseline="0" dirty="0" smtClean="0">
                <a:latin typeface="Arial" charset="0"/>
              </a:rPr>
              <a:t> and</a:t>
            </a:r>
            <a:r>
              <a:rPr lang="en-US" dirty="0" smtClean="0">
                <a:latin typeface="Arial" charset="0"/>
              </a:rPr>
              <a:t> quarterly</a:t>
            </a:r>
            <a:r>
              <a:rPr lang="en-US" baseline="0" dirty="0" smtClean="0">
                <a:latin typeface="Arial" charset="0"/>
              </a:rPr>
              <a:t> data is color coded with either Green for Fully Mission Capable (FMC), Yellow for Partially Mission Capable (PMC), or Red for Non-Mission Capable (NMC).  These color codes are categorized using the following parameters:</a:t>
            </a:r>
          </a:p>
          <a:p>
            <a:pPr defTabSz="929481">
              <a:defRPr/>
            </a:pPr>
            <a:r>
              <a:rPr lang="en-US" baseline="0" dirty="0" smtClean="0">
                <a:latin typeface="Arial" charset="0"/>
              </a:rPr>
              <a:t>Green - At or less than 3% variance from the average</a:t>
            </a:r>
          </a:p>
          <a:p>
            <a:pPr defTabSz="929481">
              <a:defRPr/>
            </a:pPr>
            <a:r>
              <a:rPr lang="en-US" baseline="0" dirty="0" smtClean="0">
                <a:latin typeface="Arial" charset="0"/>
              </a:rPr>
              <a:t>Yellow - Between 3-5% variance from the average</a:t>
            </a:r>
          </a:p>
          <a:p>
            <a:pPr defTabSz="929481">
              <a:defRPr/>
            </a:pPr>
            <a:r>
              <a:rPr lang="en-US" baseline="0" dirty="0" smtClean="0">
                <a:latin typeface="Arial" charset="0"/>
              </a:rPr>
              <a:t>Red - Greater than 5% variance from the average</a:t>
            </a:r>
          </a:p>
          <a:p>
            <a:pPr defTabSz="929481">
              <a:defRPr/>
            </a:pPr>
            <a:endParaRPr lang="en-US" baseline="0" dirty="0" smtClean="0">
              <a:latin typeface="Arial" charset="0"/>
            </a:endParaRPr>
          </a:p>
          <a:p>
            <a:pPr defTabSz="929481">
              <a:defRPr/>
            </a:pPr>
            <a:r>
              <a:rPr lang="en-US" baseline="0" dirty="0" smtClean="0">
                <a:latin typeface="Arial" charset="0"/>
              </a:rPr>
              <a:t>This goes for all categories except for Total Supply Downtime (TS), which use &lt;10%, 10-15%, and &gt;15% respectively.</a:t>
            </a:r>
          </a:p>
          <a:p>
            <a:endParaRPr lang="en-US" dirty="0" smtClean="0"/>
          </a:p>
          <a:p>
            <a:endParaRPr lang="en-US" dirty="0"/>
          </a:p>
          <a:p>
            <a:pPr defTabSz="912205">
              <a:defRPr/>
            </a:pPr>
            <a:endParaRPr lang="en-US" dirty="0" smtClean="0"/>
          </a:p>
          <a:p>
            <a:r>
              <a:rPr lang="en-US" b="1" u="sng" dirty="0"/>
              <a:t>MC Rate :</a:t>
            </a:r>
            <a:r>
              <a:rPr lang="en-US" dirty="0"/>
              <a:t>  </a:t>
            </a:r>
          </a:p>
          <a:p>
            <a:r>
              <a:rPr lang="en-US" dirty="0"/>
              <a:t>MC rate is a percentage that is either Fully Mission Capable (FMC) or Non-Mission Capable (NMC). This rate is driven by the Total Non-Mission Capable for Maintenance, or TM rate and Total Non-Mission Capable for Supply, or TS rate. </a:t>
            </a:r>
          </a:p>
          <a:p>
            <a:pPr defTabSz="912205">
              <a:defRPr/>
            </a:pPr>
            <a:r>
              <a:rPr lang="en-US" dirty="0"/>
              <a:t>STD: </a:t>
            </a:r>
            <a:r>
              <a:rPr lang="en-US" b="1" dirty="0"/>
              <a:t>≥ 98.70%    </a:t>
            </a:r>
            <a:r>
              <a:rPr lang="en-US" dirty="0"/>
              <a:t>Achieved: </a:t>
            </a:r>
            <a:r>
              <a:rPr lang="en-US" b="1" dirty="0" smtClean="0"/>
              <a:t>99.98% </a:t>
            </a:r>
            <a:r>
              <a:rPr lang="en-US" dirty="0"/>
              <a:t>as an </a:t>
            </a:r>
            <a:r>
              <a:rPr lang="en-US" dirty="0">
                <a:latin typeface="Arial" charset="0"/>
              </a:rPr>
              <a:t>YTD average and  </a:t>
            </a:r>
            <a:r>
              <a:rPr lang="en-US" b="1" dirty="0" smtClean="0"/>
              <a:t>99.97% </a:t>
            </a:r>
            <a:r>
              <a:rPr lang="en-US" dirty="0"/>
              <a:t>QTD</a:t>
            </a:r>
            <a:r>
              <a:rPr lang="en-US" dirty="0">
                <a:latin typeface="Arial" charset="0"/>
              </a:rPr>
              <a:t> average</a:t>
            </a:r>
            <a:r>
              <a:rPr lang="en-US" b="1" dirty="0"/>
              <a:t>.</a:t>
            </a:r>
            <a:endParaRPr lang="en-US" dirty="0"/>
          </a:p>
          <a:p>
            <a:pPr defTabSz="912205">
              <a:defRPr/>
            </a:pPr>
            <a:endParaRPr lang="en-US" dirty="0"/>
          </a:p>
          <a:p>
            <a:r>
              <a:rPr lang="en-US" dirty="0"/>
              <a:t> </a:t>
            </a:r>
          </a:p>
          <a:p>
            <a:r>
              <a:rPr lang="en-US" b="1" u="sng" dirty="0"/>
              <a:t>TM Rate:</a:t>
            </a:r>
            <a:r>
              <a:rPr lang="en-US" dirty="0"/>
              <a:t>  </a:t>
            </a:r>
          </a:p>
          <a:p>
            <a:r>
              <a:rPr lang="en-US" dirty="0"/>
              <a:t>TM rate is a percentage of possessed or reported units unable to meet primary assigned missions for Fully Mission Capable for Maintenance (FMCM)+ Non-Mission Capable for Both (NMCB) divided by Possession Hours (POSS HRS).</a:t>
            </a:r>
          </a:p>
          <a:p>
            <a:pPr defTabSz="912205">
              <a:defRPr/>
            </a:pPr>
            <a:r>
              <a:rPr lang="en-US" dirty="0"/>
              <a:t>STD: </a:t>
            </a:r>
            <a:r>
              <a:rPr lang="en-US" b="1" dirty="0"/>
              <a:t>≤ 6.40%   </a:t>
            </a:r>
            <a:r>
              <a:rPr lang="en-US" dirty="0"/>
              <a:t>Achieved: </a:t>
            </a:r>
            <a:r>
              <a:rPr lang="en-US" b="1" dirty="0" smtClean="0"/>
              <a:t>0.11% </a:t>
            </a:r>
            <a:r>
              <a:rPr lang="en-US" dirty="0"/>
              <a:t>as an </a:t>
            </a:r>
            <a:r>
              <a:rPr lang="en-US" dirty="0">
                <a:latin typeface="Arial" charset="0"/>
              </a:rPr>
              <a:t>YTD average and  </a:t>
            </a:r>
            <a:r>
              <a:rPr lang="en-US" b="1" dirty="0" smtClean="0">
                <a:latin typeface="Arial" charset="0"/>
              </a:rPr>
              <a:t>0</a:t>
            </a:r>
            <a:r>
              <a:rPr lang="en-US" b="1" dirty="0" smtClean="0"/>
              <a:t>.16% </a:t>
            </a:r>
            <a:r>
              <a:rPr lang="en-US" dirty="0"/>
              <a:t>QTD</a:t>
            </a:r>
            <a:r>
              <a:rPr lang="en-US" dirty="0">
                <a:latin typeface="Arial" charset="0"/>
              </a:rPr>
              <a:t> average</a:t>
            </a:r>
            <a:r>
              <a:rPr lang="en-US" b="1" dirty="0"/>
              <a:t>.</a:t>
            </a:r>
            <a:endParaRPr lang="en-US" dirty="0"/>
          </a:p>
          <a:p>
            <a:pPr defTabSz="912205">
              <a:defRPr/>
            </a:pPr>
            <a:endParaRPr lang="en-US" dirty="0"/>
          </a:p>
          <a:p>
            <a:r>
              <a:rPr lang="en-US" dirty="0"/>
              <a:t> </a:t>
            </a:r>
          </a:p>
          <a:p>
            <a:r>
              <a:rPr lang="en-US" b="1" u="sng" dirty="0"/>
              <a:t>TS Rate:</a:t>
            </a:r>
            <a:endParaRPr lang="en-US" dirty="0"/>
          </a:p>
          <a:p>
            <a:r>
              <a:rPr lang="en-US" dirty="0"/>
              <a:t> TS Rate is a percentage of possessed or reported units unable to meet primary assigned missions for supply reasons Non-Mission Capable for Supply (NMCS) plus Non- Mission Capable for Both (NMCB) divided by Possession Hours (POSS HRS). </a:t>
            </a:r>
          </a:p>
          <a:p>
            <a:pPr defTabSz="912205">
              <a:defRPr/>
            </a:pPr>
            <a:r>
              <a:rPr lang="en-US" dirty="0"/>
              <a:t>STD: </a:t>
            </a:r>
            <a:r>
              <a:rPr lang="en-US" b="1" dirty="0"/>
              <a:t>≤ 0.40%    </a:t>
            </a:r>
            <a:r>
              <a:rPr lang="en-US" dirty="0"/>
              <a:t>Achieved: </a:t>
            </a:r>
            <a:r>
              <a:rPr lang="en-US" b="1" dirty="0" smtClean="0"/>
              <a:t>0.00% </a:t>
            </a:r>
            <a:r>
              <a:rPr lang="en-US" dirty="0"/>
              <a:t>as an </a:t>
            </a:r>
            <a:r>
              <a:rPr lang="en-US" dirty="0">
                <a:latin typeface="Arial" charset="0"/>
              </a:rPr>
              <a:t>YTD average and  </a:t>
            </a:r>
            <a:r>
              <a:rPr lang="en-US" b="1" dirty="0" smtClean="0">
                <a:latin typeface="+mn-lt"/>
              </a:rPr>
              <a:t>0.01</a:t>
            </a:r>
            <a:r>
              <a:rPr lang="en-US" b="1" dirty="0" smtClean="0"/>
              <a:t>% </a:t>
            </a:r>
            <a:r>
              <a:rPr lang="en-US" dirty="0"/>
              <a:t>QTD</a:t>
            </a:r>
            <a:r>
              <a:rPr lang="en-US" dirty="0">
                <a:latin typeface="Arial" charset="0"/>
              </a:rPr>
              <a:t> average</a:t>
            </a:r>
            <a:r>
              <a:rPr lang="en-US" b="1" dirty="0"/>
              <a:t>.</a:t>
            </a:r>
            <a:endParaRPr lang="en-US" dirty="0"/>
          </a:p>
          <a:p>
            <a:r>
              <a:rPr lang="en-US" b="1" dirty="0"/>
              <a:t> </a:t>
            </a:r>
            <a:endParaRPr lang="en-US" dirty="0"/>
          </a:p>
          <a:p>
            <a:r>
              <a:rPr lang="en-US" b="1" u="sng" dirty="0"/>
              <a:t>Mean Time Between Failures:</a:t>
            </a:r>
            <a:r>
              <a:rPr lang="en-US" b="1" dirty="0"/>
              <a:t>  </a:t>
            </a:r>
            <a:endParaRPr lang="en-US" dirty="0"/>
          </a:p>
          <a:p>
            <a:r>
              <a:rPr lang="en-US" dirty="0"/>
              <a:t>Mean Time Between Failures is the Indication in Hours of system performance between malfunction that is Possession Hours divided by the Number of EVENTS.</a:t>
            </a:r>
          </a:p>
          <a:p>
            <a:pPr defTabSz="912205">
              <a:defRPr/>
            </a:pPr>
            <a:r>
              <a:rPr lang="en-US" dirty="0"/>
              <a:t>STD: </a:t>
            </a:r>
            <a:r>
              <a:rPr lang="en-US" b="1" dirty="0"/>
              <a:t>≥ 24 HRS</a:t>
            </a:r>
            <a:r>
              <a:rPr lang="en-US" dirty="0"/>
              <a:t>    Achieved: </a:t>
            </a:r>
            <a:r>
              <a:rPr lang="en-US" b="1" dirty="0" smtClean="0"/>
              <a:t>199 </a:t>
            </a:r>
            <a:r>
              <a:rPr lang="en-US" b="1" dirty="0"/>
              <a:t>HRS  </a:t>
            </a:r>
            <a:r>
              <a:rPr lang="en-US" dirty="0"/>
              <a:t>as an YTD</a:t>
            </a:r>
            <a:r>
              <a:rPr lang="en-US" b="1" dirty="0"/>
              <a:t> </a:t>
            </a:r>
            <a:r>
              <a:rPr lang="en-US" dirty="0"/>
              <a:t>average</a:t>
            </a:r>
            <a:r>
              <a:rPr lang="en-US" b="1" dirty="0"/>
              <a:t> </a:t>
            </a:r>
            <a:r>
              <a:rPr lang="en-US" dirty="0"/>
              <a:t>and </a:t>
            </a:r>
            <a:r>
              <a:rPr lang="en-US" b="1" baseline="0" dirty="0" smtClean="0"/>
              <a:t>198</a:t>
            </a:r>
            <a:r>
              <a:rPr lang="en-US" b="1" dirty="0" smtClean="0"/>
              <a:t> </a:t>
            </a:r>
            <a:r>
              <a:rPr lang="en-US" b="1" dirty="0"/>
              <a:t>HRS </a:t>
            </a:r>
            <a:r>
              <a:rPr lang="en-US" dirty="0"/>
              <a:t>QTD</a:t>
            </a:r>
            <a:r>
              <a:rPr lang="en-US" dirty="0">
                <a:latin typeface="Arial" charset="0"/>
              </a:rPr>
              <a:t> average</a:t>
            </a:r>
            <a:r>
              <a:rPr lang="en-US" b="1" dirty="0"/>
              <a:t>.</a:t>
            </a:r>
            <a:endParaRPr lang="en-US" dirty="0"/>
          </a:p>
          <a:p>
            <a:r>
              <a:rPr lang="en-US" dirty="0"/>
              <a:t> </a:t>
            </a:r>
          </a:p>
          <a:p>
            <a:r>
              <a:rPr lang="en-US" b="1" u="sng" dirty="0"/>
              <a:t>Mean Down Time:</a:t>
            </a:r>
            <a:r>
              <a:rPr lang="en-US" b="1" dirty="0"/>
              <a:t> </a:t>
            </a:r>
            <a:endParaRPr lang="en-US" dirty="0"/>
          </a:p>
          <a:p>
            <a:r>
              <a:rPr lang="en-US" dirty="0"/>
              <a:t>Mean Down Time is the average number of hours to restore functionality that is Non-Mission Capable Maintenance divided by the number of EVENTS.</a:t>
            </a:r>
          </a:p>
          <a:p>
            <a:pPr defTabSz="912205">
              <a:defRPr/>
            </a:pPr>
            <a:r>
              <a:rPr lang="en-US" dirty="0"/>
              <a:t>STD: </a:t>
            </a:r>
            <a:r>
              <a:rPr lang="en-US" b="1" dirty="0"/>
              <a:t>≤ 26 HRS</a:t>
            </a:r>
            <a:r>
              <a:rPr lang="en-US" dirty="0"/>
              <a:t>    Achieved: </a:t>
            </a:r>
            <a:r>
              <a:rPr lang="en-US" b="1" dirty="0"/>
              <a:t>2</a:t>
            </a:r>
            <a:r>
              <a:rPr lang="en-US" b="1" dirty="0" smtClean="0"/>
              <a:t> </a:t>
            </a:r>
            <a:r>
              <a:rPr lang="en-US" b="1" dirty="0"/>
              <a:t>HRS</a:t>
            </a:r>
            <a:r>
              <a:rPr lang="en-US" dirty="0"/>
              <a:t> as an </a:t>
            </a:r>
            <a:r>
              <a:rPr lang="en-US" dirty="0">
                <a:latin typeface="Arial" charset="0"/>
              </a:rPr>
              <a:t>YTD average and  </a:t>
            </a:r>
            <a:r>
              <a:rPr lang="en-US" b="1" dirty="0">
                <a:latin typeface="Arial" charset="0"/>
              </a:rPr>
              <a:t>2</a:t>
            </a:r>
            <a:r>
              <a:rPr lang="en-US" b="1" dirty="0" smtClean="0">
                <a:latin typeface="Arial" charset="0"/>
              </a:rPr>
              <a:t> </a:t>
            </a:r>
            <a:r>
              <a:rPr lang="en-US" b="1" dirty="0">
                <a:latin typeface="Arial" charset="0"/>
              </a:rPr>
              <a:t>HRS </a:t>
            </a:r>
            <a:r>
              <a:rPr lang="en-US" dirty="0">
                <a:latin typeface="Arial" charset="0"/>
              </a:rPr>
              <a:t>QTD average</a:t>
            </a:r>
            <a:r>
              <a:rPr lang="en-US" b="1" dirty="0"/>
              <a:t>.</a:t>
            </a:r>
            <a:endParaRPr lang="en-US" dirty="0"/>
          </a:p>
          <a:p>
            <a:pPr defTabSz="912205">
              <a:defRPr/>
            </a:pPr>
            <a:endParaRPr lang="en-US" b="1" u="sng" dirty="0">
              <a:solidFill>
                <a:prstClr val="black"/>
              </a:solidFill>
            </a:endParaRPr>
          </a:p>
          <a:p>
            <a:pPr defTabSz="912205">
              <a:defRPr/>
            </a:pPr>
            <a:endParaRPr lang="en-US" dirty="0">
              <a:solidFill>
                <a:prstClr val="black"/>
              </a:solidFill>
              <a:latin typeface="Arial" charset="0"/>
            </a:endParaRPr>
          </a:p>
        </p:txBody>
      </p:sp>
      <p:sp>
        <p:nvSpPr>
          <p:cNvPr id="4" name="Slide Number Placeholder 3"/>
          <p:cNvSpPr>
            <a:spLocks noGrp="1"/>
          </p:cNvSpPr>
          <p:nvPr>
            <p:ph type="sldNum" sz="quarter" idx="10"/>
          </p:nvPr>
        </p:nvSpPr>
        <p:spPr/>
        <p:txBody>
          <a:bodyPr/>
          <a:lstStyle/>
          <a:p>
            <a:pPr defTabSz="912205">
              <a:defRPr/>
            </a:pPr>
            <a:fld id="{8B095695-8332-4212-A11F-12DBFE9ECF11}" type="slidenum">
              <a:rPr lang="en-US">
                <a:solidFill>
                  <a:prstClr val="black"/>
                </a:solidFill>
                <a:latin typeface="Calibri" panose="020F0502020204030204"/>
              </a:rPr>
              <a:pPr defTabSz="912205">
                <a:defRPr/>
              </a:pPr>
              <a:t>5</a:t>
            </a:fld>
            <a:endParaRPr lang="en-US">
              <a:solidFill>
                <a:prstClr val="black"/>
              </a:solidFill>
              <a:latin typeface="Calibri" panose="020F0502020204030204"/>
            </a:endParaRPr>
          </a:p>
        </p:txBody>
      </p:sp>
    </p:spTree>
    <p:extLst>
      <p:ext uri="{BB962C8B-B14F-4D97-AF65-F5344CB8AC3E}">
        <p14:creationId xmlns:p14="http://schemas.microsoft.com/office/powerpoint/2010/main" val="10685495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dirty="0"/>
              <a:t>B-2 NC3 Availability Chart</a:t>
            </a:r>
          </a:p>
          <a:p>
            <a:endParaRPr lang="en-US" b="1" u="sng" dirty="0"/>
          </a:p>
          <a:p>
            <a:r>
              <a:rPr lang="en-US" b="1" u="sng" dirty="0"/>
              <a:t>Scoreboard Indicators</a:t>
            </a:r>
            <a:r>
              <a:rPr lang="en-US" b="1" dirty="0"/>
              <a:t>:  </a:t>
            </a:r>
            <a:endParaRPr lang="en-US" dirty="0"/>
          </a:p>
          <a:p>
            <a:r>
              <a:rPr lang="en-US" dirty="0"/>
              <a:t>The combined B-2 Mission Capability rate takes into account the ARC-234, ARC-211 and ASC-36 individual systems.</a:t>
            </a:r>
          </a:p>
          <a:p>
            <a:r>
              <a:rPr lang="en-US" dirty="0"/>
              <a:t>Starting with the Lagging Indicators, the B-2 Configuration Element met </a:t>
            </a:r>
            <a:r>
              <a:rPr lang="en-US" b="1" dirty="0"/>
              <a:t>5 of 5 </a:t>
            </a:r>
            <a:r>
              <a:rPr lang="en-US" dirty="0"/>
              <a:t>reported maintenance </a:t>
            </a:r>
            <a:r>
              <a:rPr lang="en-US" dirty="0" smtClean="0"/>
              <a:t>indicators</a:t>
            </a:r>
            <a:r>
              <a:rPr lang="en-US" baseline="0" dirty="0" smtClean="0"/>
              <a:t> </a:t>
            </a:r>
            <a:r>
              <a:rPr lang="en-US" dirty="0" smtClean="0"/>
              <a:t>for</a:t>
            </a:r>
            <a:r>
              <a:rPr lang="en-US" baseline="0" dirty="0" smtClean="0"/>
              <a:t> the Year To Date and Quarter To Date average</a:t>
            </a:r>
            <a:r>
              <a:rPr lang="en-US" dirty="0" smtClean="0"/>
              <a:t>. </a:t>
            </a:r>
            <a:r>
              <a:rPr lang="en-US" dirty="0"/>
              <a:t>All standards were established by importing 24 months of data into a standards development workbook, first up is the Mission Capability (MC) rate</a:t>
            </a:r>
            <a:r>
              <a:rPr lang="en-US" dirty="0" smtClean="0"/>
              <a:t>.</a:t>
            </a:r>
          </a:p>
          <a:p>
            <a:endParaRPr lang="en-US" dirty="0" smtClean="0"/>
          </a:p>
          <a:p>
            <a:pPr defTabSz="929481">
              <a:defRPr/>
            </a:pPr>
            <a:r>
              <a:rPr lang="en-US" dirty="0" smtClean="0">
                <a:latin typeface="Arial" charset="0"/>
              </a:rPr>
              <a:t>The monthly and quarterly</a:t>
            </a:r>
            <a:r>
              <a:rPr lang="en-US" baseline="0" dirty="0" smtClean="0">
                <a:latin typeface="Arial" charset="0"/>
              </a:rPr>
              <a:t> data is color coded with either Green for Fully Mission Capable (FMC), Yellow for Partially Mission Capable (PMC), or Red for Non-Mission Capable (NMC).  These color codes are categorized using the following parameters:</a:t>
            </a:r>
          </a:p>
          <a:p>
            <a:pPr defTabSz="929481">
              <a:defRPr/>
            </a:pPr>
            <a:r>
              <a:rPr lang="en-US" baseline="0" dirty="0" smtClean="0">
                <a:latin typeface="Arial" charset="0"/>
              </a:rPr>
              <a:t>Green - At or less than 3% variance from the average</a:t>
            </a:r>
          </a:p>
          <a:p>
            <a:pPr defTabSz="929481">
              <a:defRPr/>
            </a:pPr>
            <a:r>
              <a:rPr lang="en-US" baseline="0" dirty="0" smtClean="0">
                <a:latin typeface="Arial" charset="0"/>
              </a:rPr>
              <a:t>Yellow - Between 3-5% variance from the average</a:t>
            </a:r>
          </a:p>
          <a:p>
            <a:pPr defTabSz="929481">
              <a:defRPr/>
            </a:pPr>
            <a:r>
              <a:rPr lang="en-US" baseline="0" dirty="0" smtClean="0">
                <a:latin typeface="Arial" charset="0"/>
              </a:rPr>
              <a:t>Red - Greater than 5% variance from the average</a:t>
            </a:r>
          </a:p>
          <a:p>
            <a:pPr defTabSz="929481">
              <a:defRPr/>
            </a:pPr>
            <a:endParaRPr lang="en-US" baseline="0" dirty="0" smtClean="0">
              <a:latin typeface="Arial" charset="0"/>
            </a:endParaRPr>
          </a:p>
          <a:p>
            <a:pPr defTabSz="929481">
              <a:defRPr/>
            </a:pPr>
            <a:r>
              <a:rPr lang="en-US" baseline="0" dirty="0" smtClean="0">
                <a:latin typeface="Arial" charset="0"/>
              </a:rPr>
              <a:t>This goes for all categories except for Total Supply Downtime (TS), which use &lt;10%, 10-15%, and &gt;15% respectively.</a:t>
            </a:r>
          </a:p>
          <a:p>
            <a:endParaRPr lang="en-US" dirty="0"/>
          </a:p>
          <a:p>
            <a:r>
              <a:rPr lang="en-US" dirty="0"/>
              <a:t> </a:t>
            </a:r>
          </a:p>
          <a:p>
            <a:r>
              <a:rPr lang="en-US" b="1" u="sng" dirty="0"/>
              <a:t>MC Rate :</a:t>
            </a:r>
            <a:r>
              <a:rPr lang="en-US" dirty="0"/>
              <a:t>  </a:t>
            </a:r>
          </a:p>
          <a:p>
            <a:r>
              <a:rPr lang="en-US" dirty="0"/>
              <a:t>MC rate is a percentage that is either Fully Mission Capable (FMC) or Non-Mission Capable (NMC). This rate is driven by the Total Non-Mission Capable for Maintenance, or TM rate and Total Non-Mission Capable for Supply, or TS rate. </a:t>
            </a:r>
          </a:p>
          <a:p>
            <a:pPr defTabSz="912205">
              <a:defRPr/>
            </a:pPr>
            <a:r>
              <a:rPr lang="en-US" dirty="0"/>
              <a:t>STD: </a:t>
            </a:r>
            <a:r>
              <a:rPr lang="en-US" b="1" dirty="0"/>
              <a:t>≥ 98.20%    </a:t>
            </a:r>
            <a:r>
              <a:rPr lang="en-US" dirty="0"/>
              <a:t>Achieved: </a:t>
            </a:r>
            <a:r>
              <a:rPr lang="en-US" b="1" dirty="0" smtClean="0"/>
              <a:t>99.96% </a:t>
            </a:r>
            <a:r>
              <a:rPr lang="en-US" dirty="0"/>
              <a:t>as an </a:t>
            </a:r>
            <a:r>
              <a:rPr lang="en-US" dirty="0">
                <a:latin typeface="Arial" charset="0"/>
              </a:rPr>
              <a:t>YTD average and </a:t>
            </a:r>
            <a:r>
              <a:rPr lang="en-US" b="1" dirty="0" smtClean="0">
                <a:latin typeface="Arial" charset="0"/>
              </a:rPr>
              <a:t>99.95% </a:t>
            </a:r>
            <a:r>
              <a:rPr lang="en-US" dirty="0">
                <a:latin typeface="Arial" charset="0"/>
              </a:rPr>
              <a:t>as an QTD average</a:t>
            </a:r>
            <a:r>
              <a:rPr lang="en-US" b="1" dirty="0"/>
              <a:t>.</a:t>
            </a:r>
            <a:endParaRPr lang="en-US" dirty="0"/>
          </a:p>
          <a:p>
            <a:r>
              <a:rPr lang="en-US" dirty="0"/>
              <a:t> </a:t>
            </a:r>
          </a:p>
          <a:p>
            <a:r>
              <a:rPr lang="en-US" b="1" u="sng" dirty="0"/>
              <a:t>TM Rate:</a:t>
            </a:r>
            <a:r>
              <a:rPr lang="en-US" dirty="0"/>
              <a:t>  </a:t>
            </a:r>
          </a:p>
          <a:p>
            <a:r>
              <a:rPr lang="en-US" dirty="0"/>
              <a:t>TM rate is a percentage of possessed or reported units unable to meet primary assigned missions for Fully Mission Capable for Maintenance (FMCM)+ Non-Mission Capable for Both (NMCB) divided by Possession Hours (POSS HRS).</a:t>
            </a:r>
          </a:p>
          <a:p>
            <a:pPr defTabSz="912205">
              <a:defRPr/>
            </a:pPr>
            <a:r>
              <a:rPr lang="en-US" dirty="0"/>
              <a:t>STD: </a:t>
            </a:r>
            <a:r>
              <a:rPr lang="en-US" b="1" dirty="0"/>
              <a:t>≤ 5.30%   </a:t>
            </a:r>
            <a:r>
              <a:rPr lang="en-US" dirty="0"/>
              <a:t>Achieved: </a:t>
            </a:r>
            <a:r>
              <a:rPr lang="en-US" b="1" dirty="0" smtClean="0"/>
              <a:t>0.14% </a:t>
            </a:r>
            <a:r>
              <a:rPr lang="en-US" dirty="0"/>
              <a:t>as an </a:t>
            </a:r>
            <a:r>
              <a:rPr lang="en-US" dirty="0">
                <a:latin typeface="Arial" charset="0"/>
              </a:rPr>
              <a:t>YTD average and </a:t>
            </a:r>
            <a:r>
              <a:rPr lang="en-US" b="1" dirty="0" smtClean="0">
                <a:latin typeface="Arial" charset="0"/>
              </a:rPr>
              <a:t>0.17% </a:t>
            </a:r>
            <a:r>
              <a:rPr lang="en-US" dirty="0">
                <a:latin typeface="Arial" charset="0"/>
              </a:rPr>
              <a:t>as an QTD average</a:t>
            </a:r>
            <a:r>
              <a:rPr lang="en-US" b="1" dirty="0"/>
              <a:t>.</a:t>
            </a:r>
            <a:endParaRPr lang="en-US" dirty="0"/>
          </a:p>
          <a:p>
            <a:r>
              <a:rPr lang="en-US" b="1" dirty="0"/>
              <a:t> </a:t>
            </a:r>
            <a:endParaRPr lang="en-US" dirty="0"/>
          </a:p>
          <a:p>
            <a:r>
              <a:rPr lang="en-US" b="1" u="sng" dirty="0"/>
              <a:t>TS Rate:</a:t>
            </a:r>
            <a:endParaRPr lang="en-US" dirty="0"/>
          </a:p>
          <a:p>
            <a:r>
              <a:rPr lang="en-US" dirty="0"/>
              <a:t> TS Rate is a percentage of possessed or reported units unable to meet primary assigned missions for supply reasons Non-Mission Capable for Supply (NMCS) plus Non- Mission Capable for Both (NMCB) divided by Possession Hours (POSS HRS). </a:t>
            </a:r>
          </a:p>
          <a:p>
            <a:pPr defTabSz="912205">
              <a:defRPr/>
            </a:pPr>
            <a:r>
              <a:rPr lang="en-US" dirty="0"/>
              <a:t>STD: </a:t>
            </a:r>
            <a:r>
              <a:rPr lang="en-US" b="1" dirty="0"/>
              <a:t>≤ 0.30%    </a:t>
            </a:r>
            <a:r>
              <a:rPr lang="en-US" dirty="0"/>
              <a:t>Achieved: </a:t>
            </a:r>
            <a:r>
              <a:rPr lang="en-US" b="1" dirty="0" smtClean="0"/>
              <a:t>0.04% </a:t>
            </a:r>
            <a:r>
              <a:rPr lang="en-US" dirty="0"/>
              <a:t>as an </a:t>
            </a:r>
            <a:r>
              <a:rPr lang="en-US" dirty="0">
                <a:latin typeface="Arial" charset="0"/>
              </a:rPr>
              <a:t>YTD average </a:t>
            </a:r>
            <a:r>
              <a:rPr lang="en-US" dirty="0" smtClean="0">
                <a:latin typeface="Arial" charset="0"/>
              </a:rPr>
              <a:t>and</a:t>
            </a:r>
            <a:r>
              <a:rPr lang="en-US" baseline="0" dirty="0" smtClean="0">
                <a:latin typeface="Arial" charset="0"/>
              </a:rPr>
              <a:t> </a:t>
            </a:r>
            <a:r>
              <a:rPr lang="en-US" b="1" baseline="0" dirty="0" smtClean="0">
                <a:latin typeface="Arial" charset="0"/>
              </a:rPr>
              <a:t>0.02</a:t>
            </a:r>
            <a:r>
              <a:rPr lang="en-US" b="1" dirty="0" smtClean="0">
                <a:latin typeface="Arial" charset="0"/>
              </a:rPr>
              <a:t>% </a:t>
            </a:r>
            <a:r>
              <a:rPr lang="en-US" dirty="0">
                <a:latin typeface="Arial" charset="0"/>
              </a:rPr>
              <a:t>as an QTD average</a:t>
            </a:r>
            <a:r>
              <a:rPr lang="en-US" b="1" dirty="0"/>
              <a:t>.</a:t>
            </a:r>
            <a:endParaRPr lang="en-US" dirty="0"/>
          </a:p>
          <a:p>
            <a:r>
              <a:rPr lang="en-US" dirty="0"/>
              <a:t> </a:t>
            </a:r>
          </a:p>
          <a:p>
            <a:r>
              <a:rPr lang="en-US" b="1" u="sng" dirty="0"/>
              <a:t>Mean Time Between Failures:</a:t>
            </a:r>
            <a:r>
              <a:rPr lang="en-US" b="1" dirty="0"/>
              <a:t>  </a:t>
            </a:r>
            <a:endParaRPr lang="en-US" dirty="0"/>
          </a:p>
          <a:p>
            <a:r>
              <a:rPr lang="en-US" dirty="0"/>
              <a:t>Mean Time Between Failures is the Indication in Hours of system performance between malfunction that is Possession Hours divided by the Number of EVENTS.</a:t>
            </a:r>
          </a:p>
          <a:p>
            <a:pPr defTabSz="912205">
              <a:defRPr/>
            </a:pPr>
            <a:r>
              <a:rPr lang="en-US" dirty="0"/>
              <a:t>STD: </a:t>
            </a:r>
            <a:r>
              <a:rPr lang="en-US" b="1" dirty="0"/>
              <a:t>≥ 72 HRS</a:t>
            </a:r>
            <a:r>
              <a:rPr lang="en-US" dirty="0"/>
              <a:t>    Achieved: </a:t>
            </a:r>
            <a:r>
              <a:rPr lang="en-US" b="1" dirty="0" smtClean="0"/>
              <a:t>287 </a:t>
            </a:r>
            <a:r>
              <a:rPr lang="en-US" b="1" dirty="0"/>
              <a:t>HRS</a:t>
            </a:r>
            <a:r>
              <a:rPr lang="en-US" dirty="0"/>
              <a:t> as an </a:t>
            </a:r>
            <a:r>
              <a:rPr lang="en-US" dirty="0">
                <a:latin typeface="Arial" charset="0"/>
              </a:rPr>
              <a:t>YTD average and </a:t>
            </a:r>
            <a:r>
              <a:rPr lang="en-US" b="1" dirty="0" smtClean="0">
                <a:latin typeface="Arial" charset="0"/>
              </a:rPr>
              <a:t>275 </a:t>
            </a:r>
            <a:r>
              <a:rPr lang="en-US" b="1" dirty="0">
                <a:latin typeface="Arial" charset="0"/>
              </a:rPr>
              <a:t>HRS </a:t>
            </a:r>
            <a:r>
              <a:rPr lang="en-US" dirty="0">
                <a:latin typeface="Arial" charset="0"/>
              </a:rPr>
              <a:t>as an QTD average</a:t>
            </a:r>
            <a:r>
              <a:rPr lang="en-US" b="1" dirty="0"/>
              <a:t>.</a:t>
            </a:r>
            <a:endParaRPr lang="en-US" dirty="0"/>
          </a:p>
          <a:p>
            <a:r>
              <a:rPr lang="en-US" dirty="0"/>
              <a:t> </a:t>
            </a:r>
          </a:p>
          <a:p>
            <a:r>
              <a:rPr lang="en-US" b="1" u="sng" dirty="0"/>
              <a:t>Mean Down Time:</a:t>
            </a:r>
            <a:r>
              <a:rPr lang="en-US" b="1" dirty="0"/>
              <a:t> </a:t>
            </a:r>
            <a:endParaRPr lang="en-US" dirty="0"/>
          </a:p>
          <a:p>
            <a:r>
              <a:rPr lang="en-US" dirty="0"/>
              <a:t>Mean Down Time is the average number of hours to restore functionality that is Non-Mission Capable Maintenance divided by the number of EVENTS.</a:t>
            </a:r>
          </a:p>
          <a:p>
            <a:pPr defTabSz="912205">
              <a:defRPr/>
            </a:pPr>
            <a:r>
              <a:rPr lang="en-US" dirty="0"/>
              <a:t>STD: </a:t>
            </a:r>
            <a:r>
              <a:rPr lang="en-US" b="1" dirty="0"/>
              <a:t>≤ 16 HRS</a:t>
            </a:r>
            <a:r>
              <a:rPr lang="en-US" dirty="0"/>
              <a:t>    Achieved: </a:t>
            </a:r>
            <a:r>
              <a:rPr lang="en-US" b="1" dirty="0"/>
              <a:t>2</a:t>
            </a:r>
            <a:r>
              <a:rPr lang="en-US" b="1" dirty="0" smtClean="0"/>
              <a:t> </a:t>
            </a:r>
            <a:r>
              <a:rPr lang="en-US" b="1" dirty="0"/>
              <a:t>HRS</a:t>
            </a:r>
            <a:r>
              <a:rPr lang="en-US" dirty="0"/>
              <a:t> as an </a:t>
            </a:r>
            <a:r>
              <a:rPr lang="en-US" dirty="0">
                <a:latin typeface="Arial" charset="0"/>
              </a:rPr>
              <a:t>YTD average and </a:t>
            </a:r>
            <a:r>
              <a:rPr lang="en-US" b="1" dirty="0">
                <a:latin typeface="Arial" charset="0"/>
              </a:rPr>
              <a:t>2</a:t>
            </a:r>
            <a:r>
              <a:rPr lang="en-US" b="1" dirty="0" smtClean="0">
                <a:latin typeface="Arial" charset="0"/>
              </a:rPr>
              <a:t> </a:t>
            </a:r>
            <a:r>
              <a:rPr lang="en-US" b="1" dirty="0">
                <a:latin typeface="Arial" charset="0"/>
              </a:rPr>
              <a:t>HRS </a:t>
            </a:r>
            <a:r>
              <a:rPr lang="en-US" dirty="0">
                <a:latin typeface="Arial" charset="0"/>
              </a:rPr>
              <a:t>as an QTD average</a:t>
            </a:r>
            <a:r>
              <a:rPr lang="en-US" b="1" dirty="0"/>
              <a:t>.</a:t>
            </a:r>
            <a:endParaRPr lang="en-US" dirty="0"/>
          </a:p>
          <a:p>
            <a:endParaRPr lang="en-US" dirty="0"/>
          </a:p>
          <a:p>
            <a:endParaRPr lang="en-US" b="1" u="sng" dirty="0"/>
          </a:p>
          <a:p>
            <a:pPr defTabSz="912205">
              <a:defRPr/>
            </a:pPr>
            <a:endParaRPr lang="en-US" dirty="0">
              <a:latin typeface="Arial" charset="0"/>
            </a:endParaRPr>
          </a:p>
        </p:txBody>
      </p:sp>
      <p:sp>
        <p:nvSpPr>
          <p:cNvPr id="4" name="Slide Number Placeholder 3"/>
          <p:cNvSpPr>
            <a:spLocks noGrp="1"/>
          </p:cNvSpPr>
          <p:nvPr>
            <p:ph type="sldNum" sz="quarter" idx="10"/>
          </p:nvPr>
        </p:nvSpPr>
        <p:spPr/>
        <p:txBody>
          <a:bodyPr/>
          <a:lstStyle/>
          <a:p>
            <a:pPr defTabSz="912205">
              <a:defRPr/>
            </a:pPr>
            <a:fld id="{8B095695-8332-4212-A11F-12DBFE9ECF11}" type="slidenum">
              <a:rPr lang="en-US">
                <a:solidFill>
                  <a:prstClr val="black"/>
                </a:solidFill>
                <a:latin typeface="Calibri" panose="020F0502020204030204"/>
              </a:rPr>
              <a:pPr defTabSz="912205">
                <a:defRPr/>
              </a:pPr>
              <a:t>6</a:t>
            </a:fld>
            <a:endParaRPr lang="en-US">
              <a:solidFill>
                <a:prstClr val="black"/>
              </a:solidFill>
              <a:latin typeface="Calibri" panose="020F0502020204030204"/>
            </a:endParaRPr>
          </a:p>
        </p:txBody>
      </p:sp>
    </p:spTree>
    <p:extLst>
      <p:ext uri="{BB962C8B-B14F-4D97-AF65-F5344CB8AC3E}">
        <p14:creationId xmlns:p14="http://schemas.microsoft.com/office/powerpoint/2010/main" val="14430403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12205">
              <a:defRPr/>
            </a:pPr>
            <a:r>
              <a:rPr lang="en-US" b="1" u="sng" dirty="0">
                <a:solidFill>
                  <a:prstClr val="black"/>
                </a:solidFill>
              </a:rPr>
              <a:t>DCA (F15-E) NC3 Availability Chart</a:t>
            </a:r>
          </a:p>
          <a:p>
            <a:pPr defTabSz="912205">
              <a:defRPr/>
            </a:pPr>
            <a:endParaRPr lang="en-US" dirty="0">
              <a:solidFill>
                <a:prstClr val="black"/>
              </a:solidFill>
              <a:latin typeface="Arial" charset="0"/>
            </a:endParaRPr>
          </a:p>
          <a:p>
            <a:r>
              <a:rPr lang="en-US" b="1" u="sng" dirty="0"/>
              <a:t>Scoreboard Indicators</a:t>
            </a:r>
            <a:r>
              <a:rPr lang="en-US" b="1" dirty="0"/>
              <a:t>:  </a:t>
            </a:r>
            <a:endParaRPr lang="en-US" dirty="0"/>
          </a:p>
          <a:p>
            <a:r>
              <a:rPr lang="en-US" dirty="0"/>
              <a:t>The combined DCA (F-15E) Mission Capability rate takes into account the ARC-164 and ARC-210 individual systems.</a:t>
            </a:r>
          </a:p>
          <a:p>
            <a:r>
              <a:rPr lang="en-US" dirty="0"/>
              <a:t> </a:t>
            </a:r>
          </a:p>
          <a:p>
            <a:r>
              <a:rPr lang="en-US" dirty="0"/>
              <a:t>The DCA Configuration Element met </a:t>
            </a:r>
            <a:r>
              <a:rPr lang="en-US" b="1" dirty="0"/>
              <a:t>5 of 5 </a:t>
            </a:r>
            <a:r>
              <a:rPr lang="en-US" dirty="0"/>
              <a:t>reported maintenance </a:t>
            </a:r>
            <a:r>
              <a:rPr lang="en-US" dirty="0" smtClean="0"/>
              <a:t>indicators for</a:t>
            </a:r>
            <a:r>
              <a:rPr lang="en-US" baseline="0" dirty="0" smtClean="0"/>
              <a:t> the Year To Date and Quarter To Date average</a:t>
            </a:r>
            <a:r>
              <a:rPr lang="en-US" dirty="0" smtClean="0"/>
              <a:t> . </a:t>
            </a:r>
            <a:r>
              <a:rPr lang="en-US" dirty="0"/>
              <a:t>All standards were established by importing </a:t>
            </a:r>
            <a:r>
              <a:rPr lang="en-US" dirty="0" smtClean="0"/>
              <a:t>36 </a:t>
            </a:r>
            <a:r>
              <a:rPr lang="en-US" dirty="0"/>
              <a:t>months of data into a standards development workbook, first up is the Mission Capability (MC) rate</a:t>
            </a:r>
            <a:r>
              <a:rPr lang="en-US" dirty="0" smtClean="0"/>
              <a:t>.</a:t>
            </a:r>
          </a:p>
          <a:p>
            <a:endParaRPr lang="en-US" dirty="0" smtClean="0"/>
          </a:p>
          <a:p>
            <a:pPr defTabSz="929481">
              <a:defRPr/>
            </a:pPr>
            <a:r>
              <a:rPr lang="en-US" dirty="0" smtClean="0">
                <a:latin typeface="Arial" charset="0"/>
              </a:rPr>
              <a:t>The monthly</a:t>
            </a:r>
            <a:r>
              <a:rPr lang="en-US" baseline="0" dirty="0" smtClean="0">
                <a:latin typeface="Arial" charset="0"/>
              </a:rPr>
              <a:t> and </a:t>
            </a:r>
            <a:r>
              <a:rPr lang="en-US" dirty="0" smtClean="0">
                <a:latin typeface="Arial" charset="0"/>
              </a:rPr>
              <a:t>quarterly</a:t>
            </a:r>
            <a:r>
              <a:rPr lang="en-US" baseline="0" dirty="0" smtClean="0">
                <a:latin typeface="Arial" charset="0"/>
              </a:rPr>
              <a:t> data is color coded with either Green for Fully Mission Capable (FMC), Yellow for Partially Mission Capable (PMC), or Red for Non-Mission Capable (NMC).  These color codes are categorized using the following parameters:</a:t>
            </a:r>
          </a:p>
          <a:p>
            <a:pPr defTabSz="929481">
              <a:defRPr/>
            </a:pPr>
            <a:r>
              <a:rPr lang="en-US" baseline="0" dirty="0" smtClean="0">
                <a:latin typeface="Arial" charset="0"/>
              </a:rPr>
              <a:t>Green - At or less than 3% variance from the average</a:t>
            </a:r>
          </a:p>
          <a:p>
            <a:pPr defTabSz="929481">
              <a:defRPr/>
            </a:pPr>
            <a:r>
              <a:rPr lang="en-US" baseline="0" dirty="0" smtClean="0">
                <a:latin typeface="Arial" charset="0"/>
              </a:rPr>
              <a:t>Yellow - Between 3-5% variance from the average</a:t>
            </a:r>
          </a:p>
          <a:p>
            <a:pPr defTabSz="929481">
              <a:defRPr/>
            </a:pPr>
            <a:r>
              <a:rPr lang="en-US" baseline="0" dirty="0" smtClean="0">
                <a:latin typeface="Arial" charset="0"/>
              </a:rPr>
              <a:t>Red - Greater than 5% variance from the average</a:t>
            </a:r>
          </a:p>
          <a:p>
            <a:pPr defTabSz="929481">
              <a:defRPr/>
            </a:pPr>
            <a:endParaRPr lang="en-US" baseline="0" dirty="0" smtClean="0">
              <a:latin typeface="Arial" charset="0"/>
            </a:endParaRPr>
          </a:p>
          <a:p>
            <a:pPr defTabSz="929481">
              <a:defRPr/>
            </a:pPr>
            <a:r>
              <a:rPr lang="en-US" baseline="0" dirty="0" smtClean="0">
                <a:latin typeface="Arial" charset="0"/>
              </a:rPr>
              <a:t>This goes for all categories except for Total Supply Downtime (TS), which use &lt;10%, 10-15%, and &gt;15% respectively.</a:t>
            </a:r>
          </a:p>
          <a:p>
            <a:endParaRPr lang="en-US" dirty="0"/>
          </a:p>
          <a:p>
            <a:r>
              <a:rPr lang="en-US" dirty="0"/>
              <a:t> </a:t>
            </a:r>
          </a:p>
          <a:p>
            <a:r>
              <a:rPr lang="en-US" b="1" u="sng" dirty="0"/>
              <a:t>MC Rate :</a:t>
            </a:r>
            <a:r>
              <a:rPr lang="en-US" dirty="0"/>
              <a:t>  </a:t>
            </a:r>
          </a:p>
          <a:p>
            <a:r>
              <a:rPr lang="en-US" dirty="0"/>
              <a:t>MC rate is a percentage that is either Fully Mission Capable (FMC) or Non-Mission Capable (NMC). This rate is driven by the Total Non-Mission Capable for Maintenance, or TM rate and Total Non-Mission Capable for Supply, or TS rate. </a:t>
            </a:r>
          </a:p>
          <a:p>
            <a:pPr defTabSz="912205">
              <a:defRPr/>
            </a:pPr>
            <a:r>
              <a:rPr lang="en-US" dirty="0"/>
              <a:t>STD: </a:t>
            </a:r>
            <a:r>
              <a:rPr lang="en-US" b="1" dirty="0"/>
              <a:t>≥ 99.80%   </a:t>
            </a:r>
            <a:r>
              <a:rPr lang="en-US" dirty="0"/>
              <a:t>Achieved: </a:t>
            </a:r>
            <a:r>
              <a:rPr lang="en-US" b="1" dirty="0" smtClean="0"/>
              <a:t>99.99% </a:t>
            </a:r>
            <a:r>
              <a:rPr lang="en-US" dirty="0"/>
              <a:t>as an </a:t>
            </a:r>
            <a:r>
              <a:rPr lang="en-US" dirty="0">
                <a:latin typeface="Arial" charset="0"/>
              </a:rPr>
              <a:t>YTD average and </a:t>
            </a:r>
            <a:r>
              <a:rPr lang="en-US" b="1" dirty="0" smtClean="0">
                <a:latin typeface="Arial" charset="0"/>
              </a:rPr>
              <a:t>99.98% </a:t>
            </a:r>
            <a:r>
              <a:rPr lang="en-US" dirty="0">
                <a:latin typeface="Arial" charset="0"/>
              </a:rPr>
              <a:t>as an QTD average</a:t>
            </a:r>
            <a:r>
              <a:rPr lang="en-US" b="1" dirty="0"/>
              <a:t>.</a:t>
            </a:r>
            <a:endParaRPr lang="en-US" dirty="0"/>
          </a:p>
          <a:p>
            <a:r>
              <a:rPr lang="en-US" dirty="0"/>
              <a:t> </a:t>
            </a:r>
          </a:p>
          <a:p>
            <a:r>
              <a:rPr lang="en-US" b="1" u="sng" dirty="0"/>
              <a:t>TM Rate:</a:t>
            </a:r>
            <a:r>
              <a:rPr lang="en-US" dirty="0"/>
              <a:t>  </a:t>
            </a:r>
          </a:p>
          <a:p>
            <a:r>
              <a:rPr lang="en-US" dirty="0"/>
              <a:t>TM rate is a percentage of possessed or reported units unable to meet primary assigned missions for Fully Mission Capable for Maintenance (FMCM)+ Non-Mission Capable for Both (NMCB) divided by Possession Hours (POSS HRS).</a:t>
            </a:r>
          </a:p>
          <a:p>
            <a:pPr defTabSz="912205">
              <a:defRPr/>
            </a:pPr>
            <a:r>
              <a:rPr lang="en-US" dirty="0"/>
              <a:t>STD: </a:t>
            </a:r>
            <a:r>
              <a:rPr lang="en-US" b="1" dirty="0"/>
              <a:t>≤ 0.30%  </a:t>
            </a:r>
            <a:r>
              <a:rPr lang="en-US" dirty="0"/>
              <a:t>Achieved: </a:t>
            </a:r>
            <a:r>
              <a:rPr lang="en-US" b="1" dirty="0" smtClean="0"/>
              <a:t>0.01% </a:t>
            </a:r>
            <a:r>
              <a:rPr lang="en-US" dirty="0"/>
              <a:t>as an </a:t>
            </a:r>
            <a:r>
              <a:rPr lang="en-US" dirty="0">
                <a:latin typeface="Arial" charset="0"/>
              </a:rPr>
              <a:t>YTD average and </a:t>
            </a:r>
            <a:r>
              <a:rPr lang="en-US" b="1" dirty="0" smtClean="0">
                <a:latin typeface="Arial" charset="0"/>
              </a:rPr>
              <a:t>0.04% </a:t>
            </a:r>
            <a:r>
              <a:rPr lang="en-US" dirty="0">
                <a:latin typeface="Arial" charset="0"/>
              </a:rPr>
              <a:t>as an QTD average</a:t>
            </a:r>
            <a:r>
              <a:rPr lang="en-US" b="1" dirty="0"/>
              <a:t>.</a:t>
            </a:r>
            <a:endParaRPr lang="en-US" dirty="0"/>
          </a:p>
          <a:p>
            <a:r>
              <a:rPr lang="en-US" dirty="0"/>
              <a:t> </a:t>
            </a:r>
          </a:p>
          <a:p>
            <a:r>
              <a:rPr lang="en-US" b="1" dirty="0"/>
              <a:t> </a:t>
            </a:r>
            <a:endParaRPr lang="en-US" dirty="0"/>
          </a:p>
          <a:p>
            <a:r>
              <a:rPr lang="en-US" b="1" u="sng" dirty="0"/>
              <a:t>TS Rate:</a:t>
            </a:r>
            <a:endParaRPr lang="en-US" dirty="0"/>
          </a:p>
          <a:p>
            <a:r>
              <a:rPr lang="en-US" dirty="0"/>
              <a:t> TS Rate is a percentage of possessed or reported units unable to meet primary assigned missions for supply reasons Non-Mission Capable for Supply (NMCS) plus Non- Mission Capable for Both (NMCB) divided by Possession Hours (POSS HRS). </a:t>
            </a:r>
          </a:p>
          <a:p>
            <a:pPr defTabSz="912205">
              <a:defRPr/>
            </a:pPr>
            <a:r>
              <a:rPr lang="en-US" dirty="0"/>
              <a:t>STD: </a:t>
            </a:r>
            <a:r>
              <a:rPr lang="en-US" b="1" dirty="0"/>
              <a:t>≤ 0.50%   </a:t>
            </a:r>
            <a:r>
              <a:rPr lang="en-US" dirty="0"/>
              <a:t>Achieved: </a:t>
            </a:r>
            <a:r>
              <a:rPr lang="en-US" b="1" dirty="0"/>
              <a:t>0% </a:t>
            </a:r>
            <a:r>
              <a:rPr lang="en-US" dirty="0"/>
              <a:t>as an </a:t>
            </a:r>
            <a:r>
              <a:rPr lang="en-US" dirty="0">
                <a:latin typeface="Arial" charset="0"/>
              </a:rPr>
              <a:t>YTD average and </a:t>
            </a:r>
            <a:r>
              <a:rPr lang="en-US" b="1" dirty="0">
                <a:latin typeface="Arial" charset="0"/>
              </a:rPr>
              <a:t>0% </a:t>
            </a:r>
            <a:r>
              <a:rPr lang="en-US" dirty="0">
                <a:latin typeface="Arial" charset="0"/>
              </a:rPr>
              <a:t>as an QTD average</a:t>
            </a:r>
            <a:r>
              <a:rPr lang="en-US" b="1" dirty="0"/>
              <a:t>.</a:t>
            </a:r>
            <a:endParaRPr lang="en-US" dirty="0"/>
          </a:p>
          <a:p>
            <a:r>
              <a:rPr lang="en-US" dirty="0"/>
              <a:t> </a:t>
            </a:r>
          </a:p>
          <a:p>
            <a:r>
              <a:rPr lang="en-US" b="1" dirty="0"/>
              <a:t> </a:t>
            </a:r>
            <a:r>
              <a:rPr lang="en-US" b="1" u="sng" dirty="0"/>
              <a:t>Mean Time Between Failures:</a:t>
            </a:r>
            <a:r>
              <a:rPr lang="en-US" b="1" dirty="0"/>
              <a:t>  </a:t>
            </a:r>
            <a:endParaRPr lang="en-US" dirty="0"/>
          </a:p>
          <a:p>
            <a:r>
              <a:rPr lang="en-US" dirty="0"/>
              <a:t>Mean Time Between Failures is the Indication in Hours of system performance between malfunction that is Possession Hours divided by the Number of EVENTS.</a:t>
            </a:r>
          </a:p>
          <a:p>
            <a:pPr defTabSz="912205">
              <a:defRPr/>
            </a:pPr>
            <a:r>
              <a:rPr lang="en-US" dirty="0"/>
              <a:t>STD: </a:t>
            </a:r>
            <a:r>
              <a:rPr lang="en-US" b="1" dirty="0"/>
              <a:t>≥ 102 HRS</a:t>
            </a:r>
            <a:r>
              <a:rPr lang="en-US" dirty="0"/>
              <a:t>  Achieved: </a:t>
            </a:r>
            <a:r>
              <a:rPr lang="en-US" b="1" dirty="0" smtClean="0"/>
              <a:t>484 </a:t>
            </a:r>
            <a:r>
              <a:rPr lang="en-US" b="1" dirty="0"/>
              <a:t>HRS</a:t>
            </a:r>
            <a:r>
              <a:rPr lang="en-US" dirty="0"/>
              <a:t> as an </a:t>
            </a:r>
            <a:r>
              <a:rPr lang="en-US" dirty="0">
                <a:latin typeface="Arial" charset="0"/>
              </a:rPr>
              <a:t>YTD average and </a:t>
            </a:r>
            <a:r>
              <a:rPr lang="en-US" b="1" dirty="0" smtClean="0">
                <a:latin typeface="Arial" charset="0"/>
              </a:rPr>
              <a:t>207 </a:t>
            </a:r>
            <a:r>
              <a:rPr lang="en-US" b="1" dirty="0">
                <a:latin typeface="Arial" charset="0"/>
              </a:rPr>
              <a:t>HRS </a:t>
            </a:r>
            <a:r>
              <a:rPr lang="en-US" dirty="0">
                <a:latin typeface="Arial" charset="0"/>
              </a:rPr>
              <a:t>as an QTD average</a:t>
            </a:r>
            <a:r>
              <a:rPr lang="en-US" b="1" dirty="0"/>
              <a:t>.</a:t>
            </a:r>
            <a:endParaRPr lang="en-US" dirty="0"/>
          </a:p>
          <a:p>
            <a:r>
              <a:rPr lang="en-US" b="1" dirty="0"/>
              <a:t> </a:t>
            </a:r>
            <a:endParaRPr lang="en-US" dirty="0"/>
          </a:p>
          <a:p>
            <a:r>
              <a:rPr lang="en-US" dirty="0"/>
              <a:t> </a:t>
            </a:r>
          </a:p>
          <a:p>
            <a:r>
              <a:rPr lang="en-US" b="1" u="sng" dirty="0"/>
              <a:t>Mean Down Time:</a:t>
            </a:r>
            <a:r>
              <a:rPr lang="en-US" b="1" dirty="0"/>
              <a:t> </a:t>
            </a:r>
            <a:endParaRPr lang="en-US" dirty="0"/>
          </a:p>
          <a:p>
            <a:r>
              <a:rPr lang="en-US" dirty="0"/>
              <a:t>Mean Down Time is the average number of hours to restore functionality that is Non-Mission Capable Maintenance divided by the number of EVENTS.</a:t>
            </a:r>
          </a:p>
          <a:p>
            <a:pPr defTabSz="912205">
              <a:defRPr/>
            </a:pPr>
            <a:r>
              <a:rPr lang="en-US" dirty="0"/>
              <a:t>STD: </a:t>
            </a:r>
            <a:r>
              <a:rPr lang="en-US" b="1" dirty="0"/>
              <a:t>≤ 7 HRS</a:t>
            </a:r>
            <a:r>
              <a:rPr lang="en-US" dirty="0"/>
              <a:t>   Achieved: </a:t>
            </a:r>
            <a:r>
              <a:rPr lang="en-US" b="1" dirty="0"/>
              <a:t>1 HRS</a:t>
            </a:r>
            <a:r>
              <a:rPr lang="en-US" dirty="0"/>
              <a:t> as an </a:t>
            </a:r>
            <a:r>
              <a:rPr lang="en-US" dirty="0">
                <a:latin typeface="Arial" charset="0"/>
              </a:rPr>
              <a:t>YTD average and </a:t>
            </a:r>
            <a:r>
              <a:rPr lang="en-US" b="1" dirty="0">
                <a:latin typeface="Arial" charset="0"/>
              </a:rPr>
              <a:t>1</a:t>
            </a:r>
            <a:r>
              <a:rPr lang="en-US" b="1" dirty="0" smtClean="0">
                <a:latin typeface="Arial" charset="0"/>
              </a:rPr>
              <a:t> </a:t>
            </a:r>
            <a:r>
              <a:rPr lang="en-US" b="1" dirty="0">
                <a:latin typeface="Arial" charset="0"/>
              </a:rPr>
              <a:t>HRS </a:t>
            </a:r>
            <a:r>
              <a:rPr lang="en-US" dirty="0">
                <a:latin typeface="Arial" charset="0"/>
              </a:rPr>
              <a:t>as an QTD average</a:t>
            </a:r>
            <a:r>
              <a:rPr lang="en-US" b="1" dirty="0"/>
              <a:t>.</a:t>
            </a:r>
            <a:endParaRPr lang="en-US" dirty="0"/>
          </a:p>
          <a:p>
            <a:pPr defTabSz="912205">
              <a:defRPr/>
            </a:pPr>
            <a:endParaRPr lang="en-US" dirty="0">
              <a:solidFill>
                <a:prstClr val="black"/>
              </a:solidFill>
              <a:latin typeface="Arial" charset="0"/>
            </a:endParaRPr>
          </a:p>
        </p:txBody>
      </p:sp>
      <p:sp>
        <p:nvSpPr>
          <p:cNvPr id="4" name="Slide Number Placeholder 3"/>
          <p:cNvSpPr>
            <a:spLocks noGrp="1"/>
          </p:cNvSpPr>
          <p:nvPr>
            <p:ph type="sldNum" sz="quarter" idx="10"/>
          </p:nvPr>
        </p:nvSpPr>
        <p:spPr/>
        <p:txBody>
          <a:bodyPr/>
          <a:lstStyle/>
          <a:p>
            <a:pPr defTabSz="912205">
              <a:defRPr/>
            </a:pPr>
            <a:fld id="{8B095695-8332-4212-A11F-12DBFE9ECF11}" type="slidenum">
              <a:rPr lang="en-US">
                <a:solidFill>
                  <a:prstClr val="black"/>
                </a:solidFill>
                <a:latin typeface="Calibri" panose="020F0502020204030204"/>
              </a:rPr>
              <a:pPr defTabSz="912205">
                <a:defRPr/>
              </a:pPr>
              <a:t>7</a:t>
            </a:fld>
            <a:endParaRPr lang="en-US">
              <a:solidFill>
                <a:prstClr val="black"/>
              </a:solidFill>
              <a:latin typeface="Calibri" panose="020F0502020204030204"/>
            </a:endParaRPr>
          </a:p>
        </p:txBody>
      </p:sp>
    </p:spTree>
    <p:extLst>
      <p:ext uri="{BB962C8B-B14F-4D97-AF65-F5344CB8AC3E}">
        <p14:creationId xmlns:p14="http://schemas.microsoft.com/office/powerpoint/2010/main" val="28564483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12205">
              <a:defRPr/>
            </a:pPr>
            <a:r>
              <a:rPr lang="en-US" b="1" u="sng" dirty="0">
                <a:solidFill>
                  <a:prstClr val="black"/>
                </a:solidFill>
              </a:rPr>
              <a:t>Airborne Support (U-2) NC3 Availability Chart</a:t>
            </a:r>
          </a:p>
          <a:p>
            <a:pPr defTabSz="912205">
              <a:defRPr/>
            </a:pPr>
            <a:endParaRPr lang="en-US" dirty="0">
              <a:solidFill>
                <a:prstClr val="black"/>
              </a:solidFill>
              <a:latin typeface="Arial" charset="0"/>
            </a:endParaRPr>
          </a:p>
          <a:p>
            <a:r>
              <a:rPr lang="en-US" b="1" u="sng" dirty="0"/>
              <a:t>Scoreboard Indicators</a:t>
            </a:r>
            <a:r>
              <a:rPr lang="en-US" b="1" dirty="0"/>
              <a:t>:  </a:t>
            </a:r>
            <a:endParaRPr lang="en-US" dirty="0"/>
          </a:p>
          <a:p>
            <a:r>
              <a:rPr lang="en-US" dirty="0"/>
              <a:t>The combined Airborne Support (U-2) Mission Capability rate takes into account the ARC-217 and ARC-210 individual systems.</a:t>
            </a:r>
          </a:p>
          <a:p>
            <a:r>
              <a:rPr lang="en-US" dirty="0"/>
              <a:t> </a:t>
            </a:r>
          </a:p>
          <a:p>
            <a:r>
              <a:rPr lang="en-US" dirty="0"/>
              <a:t>The Airborne Support (U-2) Configuration Element met </a:t>
            </a:r>
            <a:r>
              <a:rPr lang="en-US" b="1" dirty="0"/>
              <a:t>5</a:t>
            </a:r>
            <a:r>
              <a:rPr lang="en-US" b="1" dirty="0" smtClean="0"/>
              <a:t> </a:t>
            </a:r>
            <a:r>
              <a:rPr lang="en-US" b="1" dirty="0"/>
              <a:t>of 5 </a:t>
            </a:r>
            <a:r>
              <a:rPr lang="en-US" dirty="0"/>
              <a:t>reported maintenance </a:t>
            </a:r>
            <a:r>
              <a:rPr lang="en-US" dirty="0" smtClean="0"/>
              <a:t>indicators for</a:t>
            </a:r>
            <a:r>
              <a:rPr lang="en-US" baseline="0" dirty="0" smtClean="0"/>
              <a:t> the Year To Date and Quarter To Date average</a:t>
            </a:r>
            <a:r>
              <a:rPr lang="en-US" dirty="0" smtClean="0"/>
              <a:t>. </a:t>
            </a:r>
            <a:r>
              <a:rPr lang="en-US" dirty="0"/>
              <a:t>All standards were established by importing 24 months of data into a standards development workbook, first up is the Mission Capability (MC) rate</a:t>
            </a:r>
            <a:r>
              <a:rPr lang="en-US" dirty="0" smtClean="0"/>
              <a:t>.</a:t>
            </a:r>
          </a:p>
          <a:p>
            <a:endParaRPr lang="en-US" dirty="0" smtClean="0"/>
          </a:p>
          <a:p>
            <a:pPr defTabSz="929481">
              <a:defRPr/>
            </a:pPr>
            <a:r>
              <a:rPr lang="en-US" dirty="0" smtClean="0">
                <a:latin typeface="Arial" charset="0"/>
              </a:rPr>
              <a:t>The monthly</a:t>
            </a:r>
            <a:r>
              <a:rPr lang="en-US" baseline="0" dirty="0" smtClean="0">
                <a:latin typeface="Arial" charset="0"/>
              </a:rPr>
              <a:t> and</a:t>
            </a:r>
            <a:r>
              <a:rPr lang="en-US" dirty="0" smtClean="0">
                <a:latin typeface="Arial" charset="0"/>
              </a:rPr>
              <a:t> quarterly</a:t>
            </a:r>
            <a:r>
              <a:rPr lang="en-US" baseline="0" dirty="0" smtClean="0">
                <a:latin typeface="Arial" charset="0"/>
              </a:rPr>
              <a:t> data is color coded with either Green for Fully Mission Capable (FMC), Yellow for Partially Mission Capable (PMC), or Red for Non-Mission Capable (NMC).  These color codes are categorized using the following parameters:</a:t>
            </a:r>
          </a:p>
          <a:p>
            <a:pPr defTabSz="929481">
              <a:defRPr/>
            </a:pPr>
            <a:r>
              <a:rPr lang="en-US" baseline="0" dirty="0" smtClean="0">
                <a:latin typeface="Arial" charset="0"/>
              </a:rPr>
              <a:t>Green - At or less than 3% variance from the average</a:t>
            </a:r>
          </a:p>
          <a:p>
            <a:pPr defTabSz="929481">
              <a:defRPr/>
            </a:pPr>
            <a:r>
              <a:rPr lang="en-US" baseline="0" dirty="0" smtClean="0">
                <a:latin typeface="Arial" charset="0"/>
              </a:rPr>
              <a:t>Yellow - Between 3-5% variance from the average</a:t>
            </a:r>
          </a:p>
          <a:p>
            <a:pPr defTabSz="929481">
              <a:defRPr/>
            </a:pPr>
            <a:r>
              <a:rPr lang="en-US" baseline="0" dirty="0" smtClean="0">
                <a:latin typeface="Arial" charset="0"/>
              </a:rPr>
              <a:t>Red - Greater than 5% variance from the average</a:t>
            </a:r>
          </a:p>
          <a:p>
            <a:pPr defTabSz="929481">
              <a:defRPr/>
            </a:pPr>
            <a:endParaRPr lang="en-US" baseline="0" dirty="0" smtClean="0">
              <a:latin typeface="Arial" charset="0"/>
            </a:endParaRPr>
          </a:p>
          <a:p>
            <a:pPr defTabSz="929481">
              <a:defRPr/>
            </a:pPr>
            <a:r>
              <a:rPr lang="en-US" baseline="0" dirty="0" smtClean="0">
                <a:latin typeface="Arial" charset="0"/>
              </a:rPr>
              <a:t>This goes for all categories except for Total Supply Downtime (TS), which use &lt;10%, 10-15%, and &gt;15% respectively.</a:t>
            </a:r>
          </a:p>
          <a:p>
            <a:endParaRPr lang="en-US" dirty="0"/>
          </a:p>
          <a:p>
            <a:r>
              <a:rPr lang="en-US" dirty="0"/>
              <a:t> </a:t>
            </a:r>
          </a:p>
          <a:p>
            <a:r>
              <a:rPr lang="en-US" b="1" u="sng" dirty="0"/>
              <a:t>MC Rate :</a:t>
            </a:r>
            <a:r>
              <a:rPr lang="en-US" dirty="0"/>
              <a:t>  </a:t>
            </a:r>
          </a:p>
          <a:p>
            <a:r>
              <a:rPr lang="en-US" dirty="0"/>
              <a:t>MC rate is a percentage that is either Fully Mission Capable (FMC) or Non-Mission Capable (NMC). This rate is driven by the Total Non-Mission Capable for Maintenance, or TM rate and Total Non-Mission Capable for Supply, or TS rate. </a:t>
            </a:r>
          </a:p>
          <a:p>
            <a:pPr defTabSz="912205">
              <a:defRPr/>
            </a:pPr>
            <a:r>
              <a:rPr lang="en-US" dirty="0"/>
              <a:t>STD: </a:t>
            </a:r>
            <a:r>
              <a:rPr lang="en-US" b="1" dirty="0"/>
              <a:t>≥ 99.90%   </a:t>
            </a:r>
            <a:r>
              <a:rPr lang="en-US" dirty="0"/>
              <a:t>Achieved: </a:t>
            </a:r>
            <a:r>
              <a:rPr lang="en-US" b="1" dirty="0" smtClean="0"/>
              <a:t>99.97% </a:t>
            </a:r>
            <a:r>
              <a:rPr lang="en-US" dirty="0"/>
              <a:t>as an </a:t>
            </a:r>
            <a:r>
              <a:rPr lang="en-US" dirty="0">
                <a:latin typeface="Arial" charset="0"/>
              </a:rPr>
              <a:t>YTD average and  </a:t>
            </a:r>
            <a:r>
              <a:rPr lang="en-US" b="1" dirty="0" smtClean="0">
                <a:latin typeface="Arial" charset="0"/>
              </a:rPr>
              <a:t>99.98% </a:t>
            </a:r>
            <a:r>
              <a:rPr lang="en-US" dirty="0">
                <a:latin typeface="Arial" charset="0"/>
              </a:rPr>
              <a:t>as an QTD average</a:t>
            </a:r>
            <a:r>
              <a:rPr lang="en-US" b="1" dirty="0"/>
              <a:t>.</a:t>
            </a:r>
            <a:endParaRPr lang="en-US" dirty="0"/>
          </a:p>
          <a:p>
            <a:r>
              <a:rPr lang="en-US" dirty="0"/>
              <a:t> </a:t>
            </a:r>
          </a:p>
          <a:p>
            <a:r>
              <a:rPr lang="en-US" b="1" u="sng" dirty="0"/>
              <a:t>TM Rate:</a:t>
            </a:r>
            <a:r>
              <a:rPr lang="en-US" dirty="0"/>
              <a:t>  </a:t>
            </a:r>
          </a:p>
          <a:p>
            <a:r>
              <a:rPr lang="en-US" dirty="0"/>
              <a:t>TM rate is a percentage of possessed or reported units unable to meet primary assigned missions for Fully Mission Capable for Maintenance (FMCM)+ Non-Mission Capable for Both (NMCB) divided by Possession Hours (POSS HRS).</a:t>
            </a:r>
          </a:p>
          <a:p>
            <a:pPr defTabSz="912205">
              <a:defRPr/>
            </a:pPr>
            <a:r>
              <a:rPr lang="en-US" dirty="0"/>
              <a:t>STD: </a:t>
            </a:r>
            <a:r>
              <a:rPr lang="en-US" b="1" dirty="0"/>
              <a:t>≤ 0.04%  </a:t>
            </a:r>
            <a:r>
              <a:rPr lang="en-US" dirty="0"/>
              <a:t>Achieved: </a:t>
            </a:r>
            <a:r>
              <a:rPr lang="en-US" b="1" dirty="0" smtClean="0"/>
              <a:t>0.05% </a:t>
            </a:r>
            <a:r>
              <a:rPr lang="en-US" dirty="0"/>
              <a:t>as an </a:t>
            </a:r>
            <a:r>
              <a:rPr lang="en-US" dirty="0">
                <a:latin typeface="Arial" charset="0"/>
              </a:rPr>
              <a:t>YTD average and  </a:t>
            </a:r>
            <a:r>
              <a:rPr lang="en-US" b="1" dirty="0" smtClean="0">
                <a:latin typeface="Arial" charset="0"/>
              </a:rPr>
              <a:t>0.05% </a:t>
            </a:r>
            <a:r>
              <a:rPr lang="en-US" dirty="0">
                <a:latin typeface="Arial" charset="0"/>
              </a:rPr>
              <a:t>as an QTD average</a:t>
            </a:r>
            <a:r>
              <a:rPr lang="en-US" b="1" dirty="0"/>
              <a:t>.</a:t>
            </a:r>
            <a:endParaRPr lang="en-US" dirty="0"/>
          </a:p>
          <a:p>
            <a:r>
              <a:rPr lang="en-US" dirty="0"/>
              <a:t> </a:t>
            </a:r>
          </a:p>
          <a:p>
            <a:r>
              <a:rPr lang="en-US" b="1" dirty="0"/>
              <a:t> </a:t>
            </a:r>
            <a:endParaRPr lang="en-US" dirty="0"/>
          </a:p>
          <a:p>
            <a:r>
              <a:rPr lang="en-US" b="1" u="sng" dirty="0"/>
              <a:t>TS Rate:</a:t>
            </a:r>
            <a:endParaRPr lang="en-US" dirty="0"/>
          </a:p>
          <a:p>
            <a:r>
              <a:rPr lang="en-US" dirty="0"/>
              <a:t> TS Rate is a percentage of possessed or reported units unable to meet primary assigned missions for supply reasons Non-Mission Capable for Supply (NMCS) plus Non- Mission Capable for Both (NMCB) divided by Possession Hours (POSS HRS). </a:t>
            </a:r>
          </a:p>
          <a:p>
            <a:pPr defTabSz="912205">
              <a:defRPr/>
            </a:pPr>
            <a:r>
              <a:rPr lang="en-US" dirty="0"/>
              <a:t>STD: </a:t>
            </a:r>
            <a:r>
              <a:rPr lang="en-US" b="1" dirty="0"/>
              <a:t>≤ 0.13%   </a:t>
            </a:r>
            <a:r>
              <a:rPr lang="en-US" dirty="0"/>
              <a:t>Achieved: </a:t>
            </a:r>
            <a:r>
              <a:rPr lang="en-US" b="1" dirty="0" smtClean="0"/>
              <a:t>0.00% </a:t>
            </a:r>
            <a:r>
              <a:rPr lang="en-US" dirty="0"/>
              <a:t>as an </a:t>
            </a:r>
            <a:r>
              <a:rPr lang="en-US" dirty="0">
                <a:latin typeface="Arial" charset="0"/>
              </a:rPr>
              <a:t>YTD average and</a:t>
            </a:r>
            <a:r>
              <a:rPr lang="en-US" b="1" dirty="0">
                <a:latin typeface="Arial" charset="0"/>
              </a:rPr>
              <a:t> </a:t>
            </a:r>
            <a:r>
              <a:rPr lang="en-US" b="1" dirty="0" smtClean="0">
                <a:latin typeface="Arial" charset="0"/>
              </a:rPr>
              <a:t>0.00% </a:t>
            </a:r>
            <a:r>
              <a:rPr lang="en-US" dirty="0">
                <a:latin typeface="Arial" charset="0"/>
              </a:rPr>
              <a:t>as an QTD average</a:t>
            </a:r>
            <a:r>
              <a:rPr lang="en-US" b="1" dirty="0"/>
              <a:t>.</a:t>
            </a:r>
            <a:endParaRPr lang="en-US" dirty="0"/>
          </a:p>
          <a:p>
            <a:r>
              <a:rPr lang="en-US" dirty="0"/>
              <a:t> </a:t>
            </a:r>
          </a:p>
          <a:p>
            <a:r>
              <a:rPr lang="en-US" b="1" dirty="0"/>
              <a:t> </a:t>
            </a:r>
            <a:r>
              <a:rPr lang="en-US" b="1" u="sng" dirty="0"/>
              <a:t>Mean Time Between Failures:</a:t>
            </a:r>
            <a:r>
              <a:rPr lang="en-US" b="1" dirty="0"/>
              <a:t>  </a:t>
            </a:r>
            <a:endParaRPr lang="en-US" dirty="0"/>
          </a:p>
          <a:p>
            <a:r>
              <a:rPr lang="en-US" dirty="0"/>
              <a:t>Mean Time Between Failures is the Indication in Hours of system performance between malfunction that is Possession Hours divided by the Number of EVENTS.</a:t>
            </a:r>
          </a:p>
          <a:p>
            <a:pPr defTabSz="912205">
              <a:defRPr/>
            </a:pPr>
            <a:r>
              <a:rPr lang="en-US" dirty="0"/>
              <a:t>STD: </a:t>
            </a:r>
            <a:r>
              <a:rPr lang="en-US" b="1" dirty="0"/>
              <a:t>≥ </a:t>
            </a:r>
            <a:r>
              <a:rPr lang="en-US" b="1" dirty="0" smtClean="0"/>
              <a:t>165 </a:t>
            </a:r>
            <a:r>
              <a:rPr lang="en-US" b="1" dirty="0"/>
              <a:t>HRS</a:t>
            </a:r>
            <a:r>
              <a:rPr lang="en-US" dirty="0"/>
              <a:t>  Achieved: </a:t>
            </a:r>
            <a:r>
              <a:rPr lang="en-US" b="1" dirty="0" smtClean="0"/>
              <a:t>425 </a:t>
            </a:r>
            <a:r>
              <a:rPr lang="en-US" b="1" dirty="0"/>
              <a:t>HRS</a:t>
            </a:r>
            <a:r>
              <a:rPr lang="en-US" dirty="0"/>
              <a:t> as an </a:t>
            </a:r>
            <a:r>
              <a:rPr lang="en-US" dirty="0">
                <a:latin typeface="Arial" charset="0"/>
              </a:rPr>
              <a:t>YTD average and </a:t>
            </a:r>
            <a:r>
              <a:rPr lang="en-US" b="1" dirty="0" smtClean="0">
                <a:latin typeface="Arial" charset="0"/>
              </a:rPr>
              <a:t>392 </a:t>
            </a:r>
            <a:r>
              <a:rPr lang="en-US" b="1" dirty="0">
                <a:latin typeface="Arial" charset="0"/>
              </a:rPr>
              <a:t>HRS </a:t>
            </a:r>
            <a:r>
              <a:rPr lang="en-US" dirty="0">
                <a:latin typeface="Arial" charset="0"/>
              </a:rPr>
              <a:t>as an QTD average</a:t>
            </a:r>
            <a:r>
              <a:rPr lang="en-US" b="1" dirty="0"/>
              <a:t>.</a:t>
            </a:r>
            <a:endParaRPr lang="en-US" dirty="0"/>
          </a:p>
          <a:p>
            <a:r>
              <a:rPr lang="en-US" b="1" dirty="0"/>
              <a:t> </a:t>
            </a:r>
            <a:endParaRPr lang="en-US" dirty="0"/>
          </a:p>
          <a:p>
            <a:r>
              <a:rPr lang="en-US" dirty="0"/>
              <a:t> </a:t>
            </a:r>
          </a:p>
          <a:p>
            <a:r>
              <a:rPr lang="en-US" b="1" u="sng" dirty="0"/>
              <a:t>Mean Down Time:</a:t>
            </a:r>
            <a:r>
              <a:rPr lang="en-US" b="1" dirty="0"/>
              <a:t> </a:t>
            </a:r>
            <a:endParaRPr lang="en-US" dirty="0"/>
          </a:p>
          <a:p>
            <a:r>
              <a:rPr lang="en-US" dirty="0"/>
              <a:t>Mean Down Time is the average number of hours to restore functionality that is Non-Mission Capable Maintenance divided by the number of EVENTS.</a:t>
            </a:r>
          </a:p>
          <a:p>
            <a:pPr defTabSz="912205">
              <a:defRPr/>
            </a:pPr>
            <a:r>
              <a:rPr lang="en-US" dirty="0"/>
              <a:t>STD: </a:t>
            </a:r>
            <a:r>
              <a:rPr lang="en-US" b="1" dirty="0"/>
              <a:t>≤ 3 HRS</a:t>
            </a:r>
            <a:r>
              <a:rPr lang="en-US" dirty="0"/>
              <a:t>   Achieved: </a:t>
            </a:r>
            <a:r>
              <a:rPr lang="en-US" b="1" dirty="0"/>
              <a:t>3</a:t>
            </a:r>
            <a:r>
              <a:rPr lang="en-US" b="1" dirty="0" smtClean="0"/>
              <a:t> </a:t>
            </a:r>
            <a:r>
              <a:rPr lang="en-US" b="1" dirty="0"/>
              <a:t>HRS</a:t>
            </a:r>
            <a:r>
              <a:rPr lang="en-US" dirty="0"/>
              <a:t> as an </a:t>
            </a:r>
            <a:r>
              <a:rPr lang="en-US" dirty="0">
                <a:latin typeface="Arial" charset="0"/>
              </a:rPr>
              <a:t>YTD average and </a:t>
            </a:r>
            <a:r>
              <a:rPr lang="en-US" b="1" dirty="0">
                <a:latin typeface="Arial" charset="0"/>
              </a:rPr>
              <a:t>2</a:t>
            </a:r>
            <a:r>
              <a:rPr lang="en-US" b="1" dirty="0" smtClean="0">
                <a:latin typeface="Arial" charset="0"/>
              </a:rPr>
              <a:t> </a:t>
            </a:r>
            <a:r>
              <a:rPr lang="en-US" b="1" dirty="0">
                <a:latin typeface="Arial" charset="0"/>
              </a:rPr>
              <a:t>HRS </a:t>
            </a:r>
            <a:r>
              <a:rPr lang="en-US" dirty="0">
                <a:latin typeface="Arial" charset="0"/>
              </a:rPr>
              <a:t>as an QTD average</a:t>
            </a:r>
            <a:r>
              <a:rPr lang="en-US" b="1" dirty="0"/>
              <a:t>.</a:t>
            </a:r>
            <a:endParaRPr lang="en-US" dirty="0"/>
          </a:p>
          <a:p>
            <a:pPr defTabSz="912205">
              <a:defRPr/>
            </a:pPr>
            <a:endParaRPr lang="en-US" dirty="0">
              <a:solidFill>
                <a:prstClr val="black"/>
              </a:solidFill>
              <a:latin typeface="Arial" charset="0"/>
            </a:endParaRPr>
          </a:p>
        </p:txBody>
      </p:sp>
      <p:sp>
        <p:nvSpPr>
          <p:cNvPr id="4" name="Slide Number Placeholder 3"/>
          <p:cNvSpPr>
            <a:spLocks noGrp="1"/>
          </p:cNvSpPr>
          <p:nvPr>
            <p:ph type="sldNum" sz="quarter" idx="10"/>
          </p:nvPr>
        </p:nvSpPr>
        <p:spPr/>
        <p:txBody>
          <a:bodyPr/>
          <a:lstStyle/>
          <a:p>
            <a:pPr defTabSz="912205">
              <a:defRPr/>
            </a:pPr>
            <a:fld id="{8B095695-8332-4212-A11F-12DBFE9ECF11}" type="slidenum">
              <a:rPr lang="en-US">
                <a:solidFill>
                  <a:prstClr val="black"/>
                </a:solidFill>
                <a:latin typeface="Calibri" panose="020F0502020204030204"/>
              </a:rPr>
              <a:pPr defTabSz="912205">
                <a:defRPr/>
              </a:pPr>
              <a:t>8</a:t>
            </a:fld>
            <a:endParaRPr lang="en-US">
              <a:solidFill>
                <a:prstClr val="black"/>
              </a:solidFill>
              <a:latin typeface="Calibri" panose="020F0502020204030204"/>
            </a:endParaRPr>
          </a:p>
        </p:txBody>
      </p:sp>
    </p:spTree>
    <p:extLst>
      <p:ext uri="{BB962C8B-B14F-4D97-AF65-F5344CB8AC3E}">
        <p14:creationId xmlns:p14="http://schemas.microsoft.com/office/powerpoint/2010/main" val="40914999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dirty="0">
                <a:latin typeface="Arial" charset="0"/>
              </a:rPr>
              <a:t>ICBM NC3 Availability Chart</a:t>
            </a:r>
          </a:p>
          <a:p>
            <a:endParaRPr lang="en-US" b="1" u="sng" dirty="0">
              <a:latin typeface="Arial" charset="0"/>
            </a:endParaRPr>
          </a:p>
          <a:p>
            <a:r>
              <a:rPr lang="en-US" dirty="0">
                <a:latin typeface="Arial" charset="0"/>
              </a:rPr>
              <a:t>Good morning </a:t>
            </a:r>
            <a:r>
              <a:rPr lang="en-US" dirty="0" smtClean="0">
                <a:latin typeface="Arial" charset="0"/>
              </a:rPr>
              <a:t>???, </a:t>
            </a:r>
            <a:r>
              <a:rPr lang="en-US" dirty="0">
                <a:latin typeface="Arial" charset="0"/>
              </a:rPr>
              <a:t>I am Mr. </a:t>
            </a:r>
            <a:r>
              <a:rPr lang="en-US" dirty="0" smtClean="0">
                <a:latin typeface="Arial" charset="0"/>
              </a:rPr>
              <a:t>??? </a:t>
            </a:r>
            <a:r>
              <a:rPr lang="en-US" dirty="0">
                <a:latin typeface="Arial" charset="0"/>
              </a:rPr>
              <a:t>from the NC3 Center and I will be briefing the ICBM Configuration Element (CE) Maintenance Performance Indicators.</a:t>
            </a:r>
          </a:p>
          <a:p>
            <a:endParaRPr lang="en-US" b="1" u="sng" dirty="0">
              <a:latin typeface="Arial" charset="0"/>
            </a:endParaRPr>
          </a:p>
          <a:p>
            <a:r>
              <a:rPr lang="en-US" b="1" u="sng" dirty="0">
                <a:latin typeface="Arial" charset="0"/>
              </a:rPr>
              <a:t>Scoreboard Indicators</a:t>
            </a:r>
            <a:r>
              <a:rPr lang="en-US" b="1" dirty="0">
                <a:latin typeface="Arial" charset="0"/>
              </a:rPr>
              <a:t>:  </a:t>
            </a:r>
            <a:endParaRPr lang="en-US" dirty="0">
              <a:latin typeface="Arial" charset="0"/>
            </a:endParaRPr>
          </a:p>
          <a:p>
            <a:pPr defTabSz="929481">
              <a:defRPr/>
            </a:pPr>
            <a:r>
              <a:rPr lang="en-US" dirty="0">
                <a:latin typeface="Arial" charset="0"/>
              </a:rPr>
              <a:t>The combined NC3 Mission Capability rate takes into account MMP-EHF</a:t>
            </a:r>
            <a:r>
              <a:rPr lang="en-US" dirty="0" smtClean="0">
                <a:latin typeface="Arial" charset="0"/>
              </a:rPr>
              <a:t>, MMP-VLF</a:t>
            </a:r>
            <a:r>
              <a:rPr lang="en-US" dirty="0">
                <a:latin typeface="Arial" charset="0"/>
              </a:rPr>
              <a:t>, FRC-175 UHF MILSTAR and GRC-208 UHF LOS.  The ICBM CE met </a:t>
            </a:r>
            <a:r>
              <a:rPr lang="en-US" b="1" dirty="0" smtClean="0">
                <a:latin typeface="Arial" charset="0"/>
              </a:rPr>
              <a:t>3 </a:t>
            </a:r>
            <a:r>
              <a:rPr lang="en-US" b="1" dirty="0">
                <a:latin typeface="Arial" charset="0"/>
              </a:rPr>
              <a:t>of 5 </a:t>
            </a:r>
            <a:r>
              <a:rPr lang="en-US" dirty="0">
                <a:latin typeface="Arial" charset="0"/>
              </a:rPr>
              <a:t>reported maintenance indicators for the </a:t>
            </a:r>
            <a:r>
              <a:rPr lang="en-US" dirty="0" smtClean="0">
                <a:latin typeface="Arial" charset="0"/>
              </a:rPr>
              <a:t>quarterly average and </a:t>
            </a:r>
            <a:r>
              <a:rPr lang="en-US" b="1" dirty="0" smtClean="0">
                <a:latin typeface="Arial" charset="0"/>
              </a:rPr>
              <a:t>4</a:t>
            </a:r>
            <a:r>
              <a:rPr lang="en-US" b="1" baseline="0" dirty="0" smtClean="0">
                <a:latin typeface="Arial" charset="0"/>
              </a:rPr>
              <a:t> of 5 </a:t>
            </a:r>
            <a:r>
              <a:rPr lang="en-US" baseline="0" dirty="0" smtClean="0">
                <a:latin typeface="Arial" charset="0"/>
              </a:rPr>
              <a:t>for </a:t>
            </a:r>
            <a:r>
              <a:rPr lang="en-US" b="1" baseline="0" dirty="0" smtClean="0">
                <a:latin typeface="Arial" charset="0"/>
              </a:rPr>
              <a:t>FY 20</a:t>
            </a:r>
            <a:r>
              <a:rPr lang="en-US" b="1" dirty="0" smtClean="0">
                <a:latin typeface="Arial" charset="0"/>
              </a:rPr>
              <a:t>’s </a:t>
            </a:r>
            <a:r>
              <a:rPr lang="en-US" b="0" dirty="0" smtClean="0">
                <a:latin typeface="Arial" charset="0"/>
              </a:rPr>
              <a:t>yearly</a:t>
            </a:r>
            <a:r>
              <a:rPr lang="en-US" dirty="0" smtClean="0">
                <a:latin typeface="Arial" charset="0"/>
              </a:rPr>
              <a:t> </a:t>
            </a:r>
            <a:r>
              <a:rPr lang="en-US" dirty="0">
                <a:latin typeface="Arial" charset="0"/>
              </a:rPr>
              <a:t>average.  The MC </a:t>
            </a:r>
            <a:r>
              <a:rPr lang="en-US" dirty="0" smtClean="0">
                <a:latin typeface="Arial" charset="0"/>
              </a:rPr>
              <a:t>average </a:t>
            </a:r>
            <a:r>
              <a:rPr lang="en-US" dirty="0">
                <a:latin typeface="Arial" charset="0"/>
              </a:rPr>
              <a:t>was established by importing 36 months of data into </a:t>
            </a:r>
            <a:r>
              <a:rPr lang="en-US" dirty="0" smtClean="0">
                <a:latin typeface="Arial" charset="0"/>
              </a:rPr>
              <a:t>an</a:t>
            </a:r>
            <a:r>
              <a:rPr lang="en-US" baseline="0" dirty="0" smtClean="0">
                <a:latin typeface="Arial" charset="0"/>
              </a:rPr>
              <a:t> average</a:t>
            </a:r>
            <a:r>
              <a:rPr lang="en-US" dirty="0" smtClean="0">
                <a:latin typeface="Arial" charset="0"/>
              </a:rPr>
              <a:t> </a:t>
            </a:r>
            <a:r>
              <a:rPr lang="en-US" dirty="0">
                <a:latin typeface="Arial" charset="0"/>
              </a:rPr>
              <a:t>development workbook. </a:t>
            </a:r>
            <a:endParaRPr lang="en-US" dirty="0" smtClean="0">
              <a:latin typeface="Arial" charset="0"/>
            </a:endParaRPr>
          </a:p>
          <a:p>
            <a:pPr defTabSz="929481">
              <a:defRPr/>
            </a:pPr>
            <a:endParaRPr lang="en-US" dirty="0" smtClean="0">
              <a:latin typeface="Arial" charset="0"/>
            </a:endParaRPr>
          </a:p>
          <a:p>
            <a:pPr defTabSz="929481">
              <a:defRPr/>
            </a:pPr>
            <a:r>
              <a:rPr lang="en-US" dirty="0" smtClean="0">
                <a:latin typeface="Arial" charset="0"/>
              </a:rPr>
              <a:t>The monthly</a:t>
            </a:r>
            <a:r>
              <a:rPr lang="en-US" baseline="0" dirty="0" smtClean="0">
                <a:latin typeface="Arial" charset="0"/>
              </a:rPr>
              <a:t> and</a:t>
            </a:r>
            <a:r>
              <a:rPr lang="en-US" dirty="0" smtClean="0">
                <a:latin typeface="Arial" charset="0"/>
              </a:rPr>
              <a:t> quarterly</a:t>
            </a:r>
            <a:r>
              <a:rPr lang="en-US" baseline="0" dirty="0" smtClean="0">
                <a:latin typeface="Arial" charset="0"/>
              </a:rPr>
              <a:t> data is color coded with either Green for Fully Mission Capable (FMC), Yellow for Partially Mission Capable (PMC), or Red for Non-Mission Capable (NMC).  These color codes are categorized using the following parameters:</a:t>
            </a:r>
          </a:p>
          <a:p>
            <a:pPr defTabSz="929481">
              <a:defRPr/>
            </a:pPr>
            <a:r>
              <a:rPr lang="en-US" baseline="0" dirty="0" smtClean="0">
                <a:latin typeface="Arial" charset="0"/>
              </a:rPr>
              <a:t>Green - At or less than 3% variance from the average</a:t>
            </a:r>
          </a:p>
          <a:p>
            <a:pPr defTabSz="929481">
              <a:defRPr/>
            </a:pPr>
            <a:r>
              <a:rPr lang="en-US" baseline="0" dirty="0" smtClean="0">
                <a:latin typeface="Arial" charset="0"/>
              </a:rPr>
              <a:t>Yellow - Between 3-5% variance from the average</a:t>
            </a:r>
          </a:p>
          <a:p>
            <a:pPr defTabSz="929481">
              <a:defRPr/>
            </a:pPr>
            <a:r>
              <a:rPr lang="en-US" baseline="0" dirty="0" smtClean="0">
                <a:latin typeface="Arial" charset="0"/>
              </a:rPr>
              <a:t>Red - Greater than 5% variance from the average</a:t>
            </a:r>
          </a:p>
          <a:p>
            <a:pPr defTabSz="929481">
              <a:defRPr/>
            </a:pPr>
            <a:endParaRPr lang="en-US" baseline="0" dirty="0" smtClean="0">
              <a:latin typeface="Arial" charset="0"/>
            </a:endParaRPr>
          </a:p>
          <a:p>
            <a:pPr defTabSz="929481">
              <a:defRPr/>
            </a:pPr>
            <a:r>
              <a:rPr lang="en-US" baseline="0" dirty="0" smtClean="0">
                <a:latin typeface="Arial" charset="0"/>
              </a:rPr>
              <a:t>This goes for all categories except for Total Supply Downtime (TS), which use &lt;10%, 10-15%, and &gt;15% respectively.</a:t>
            </a:r>
          </a:p>
          <a:p>
            <a:pPr defTabSz="929481">
              <a:defRPr/>
            </a:pPr>
            <a:r>
              <a:rPr lang="en-US" baseline="0" dirty="0" smtClean="0">
                <a:latin typeface="Arial" charset="0"/>
              </a:rPr>
              <a:t> </a:t>
            </a:r>
            <a:endParaRPr lang="en-US" dirty="0">
              <a:latin typeface="Arial" charset="0"/>
            </a:endParaRPr>
          </a:p>
          <a:p>
            <a:pPr defTabSz="929481">
              <a:defRPr/>
            </a:pPr>
            <a:endParaRPr lang="en-US" dirty="0">
              <a:latin typeface="Arial" charset="0"/>
            </a:endParaRPr>
          </a:p>
          <a:p>
            <a:pPr defTabSz="929481">
              <a:defRPr/>
            </a:pPr>
            <a:r>
              <a:rPr lang="en-US" dirty="0">
                <a:latin typeface="Arial" charset="0"/>
              </a:rPr>
              <a:t>For the month </a:t>
            </a:r>
            <a:r>
              <a:rPr lang="en-US" dirty="0" smtClean="0">
                <a:latin typeface="Arial" charset="0"/>
              </a:rPr>
              <a:t>of</a:t>
            </a:r>
            <a:r>
              <a:rPr lang="en-US" baseline="0" dirty="0" smtClean="0">
                <a:latin typeface="Arial" charset="0"/>
              </a:rPr>
              <a:t> </a:t>
            </a:r>
            <a:r>
              <a:rPr lang="en-US" b="1" baseline="0" dirty="0" smtClean="0">
                <a:latin typeface="Arial" charset="0"/>
              </a:rPr>
              <a:t>May</a:t>
            </a:r>
            <a:r>
              <a:rPr lang="en-US" dirty="0" smtClean="0">
                <a:latin typeface="Arial" charset="0"/>
              </a:rPr>
              <a:t>, </a:t>
            </a:r>
            <a:r>
              <a:rPr lang="en-US" dirty="0">
                <a:latin typeface="Arial" charset="0"/>
              </a:rPr>
              <a:t>the ICBM CE accounted for </a:t>
            </a:r>
            <a:r>
              <a:rPr lang="en-US" b="1" dirty="0" smtClean="0">
                <a:latin typeface="Arial" charset="0"/>
              </a:rPr>
              <a:t>27</a:t>
            </a:r>
            <a:r>
              <a:rPr lang="en-US" dirty="0" smtClean="0">
                <a:latin typeface="Arial" charset="0"/>
              </a:rPr>
              <a:t> </a:t>
            </a:r>
            <a:r>
              <a:rPr lang="en-US" dirty="0">
                <a:latin typeface="Arial" charset="0"/>
              </a:rPr>
              <a:t>events, </a:t>
            </a:r>
            <a:r>
              <a:rPr lang="en-US" dirty="0" smtClean="0">
                <a:latin typeface="Arial" charset="0"/>
              </a:rPr>
              <a:t>totaling </a:t>
            </a:r>
            <a:r>
              <a:rPr lang="en-US" b="1" dirty="0" smtClean="0">
                <a:latin typeface="Arial" charset="0"/>
              </a:rPr>
              <a:t>7,110 </a:t>
            </a:r>
            <a:r>
              <a:rPr lang="en-US" dirty="0" smtClean="0">
                <a:latin typeface="Arial" charset="0"/>
              </a:rPr>
              <a:t>out </a:t>
            </a:r>
            <a:r>
              <a:rPr lang="en-US" dirty="0">
                <a:latin typeface="Arial" charset="0"/>
              </a:rPr>
              <a:t>of a possible </a:t>
            </a:r>
            <a:r>
              <a:rPr lang="en-US" b="1" dirty="0" smtClean="0">
                <a:latin typeface="Arial" charset="0"/>
              </a:rPr>
              <a:t>33,480</a:t>
            </a:r>
            <a:r>
              <a:rPr lang="en-US" dirty="0" smtClean="0">
                <a:latin typeface="Arial" charset="0"/>
              </a:rPr>
              <a:t> </a:t>
            </a:r>
            <a:r>
              <a:rPr lang="en-US" dirty="0">
                <a:latin typeface="Arial" charset="0"/>
              </a:rPr>
              <a:t>hours of total (maintenance, supply and deferred) </a:t>
            </a:r>
            <a:r>
              <a:rPr lang="en-US" dirty="0" smtClean="0">
                <a:latin typeface="Arial" charset="0"/>
              </a:rPr>
              <a:t>downtime.  </a:t>
            </a:r>
            <a:endParaRPr lang="en-US" dirty="0">
              <a:latin typeface="Arial" charset="0"/>
            </a:endParaRPr>
          </a:p>
          <a:p>
            <a:pPr defTabSz="929481">
              <a:defRPr/>
            </a:pPr>
            <a:endParaRPr lang="en-US" dirty="0">
              <a:latin typeface="Arial" charset="0"/>
            </a:endParaRPr>
          </a:p>
          <a:p>
            <a:r>
              <a:rPr lang="en-US" b="1" u="sng" dirty="0">
                <a:latin typeface="Arial" charset="0"/>
              </a:rPr>
              <a:t>MC Rate :</a:t>
            </a:r>
            <a:r>
              <a:rPr lang="en-US" dirty="0">
                <a:latin typeface="Arial" charset="0"/>
              </a:rPr>
              <a:t> % that is either Fully Mission </a:t>
            </a:r>
            <a:r>
              <a:rPr lang="en-US" dirty="0" smtClean="0">
                <a:latin typeface="Arial" charset="0"/>
              </a:rPr>
              <a:t>Capable,</a:t>
            </a:r>
            <a:r>
              <a:rPr lang="en-US" baseline="0" dirty="0" smtClean="0">
                <a:latin typeface="Arial" charset="0"/>
              </a:rPr>
              <a:t> Partially Mission Capable,</a:t>
            </a:r>
            <a:r>
              <a:rPr lang="en-US" dirty="0" smtClean="0">
                <a:latin typeface="Arial" charset="0"/>
              </a:rPr>
              <a:t> </a:t>
            </a:r>
            <a:r>
              <a:rPr lang="en-US" dirty="0">
                <a:latin typeface="Arial" charset="0"/>
              </a:rPr>
              <a:t>Non-Mission Capable</a:t>
            </a:r>
          </a:p>
          <a:p>
            <a:r>
              <a:rPr lang="en-US" dirty="0" smtClean="0">
                <a:latin typeface="Arial" charset="0"/>
              </a:rPr>
              <a:t>AVG: </a:t>
            </a:r>
            <a:r>
              <a:rPr lang="en-US" b="1" dirty="0">
                <a:latin typeface="Arial" charset="0"/>
              </a:rPr>
              <a:t>≥97.1%    </a:t>
            </a:r>
            <a:r>
              <a:rPr lang="en-US" dirty="0">
                <a:latin typeface="Arial" charset="0"/>
              </a:rPr>
              <a:t>Achieved: </a:t>
            </a:r>
            <a:r>
              <a:rPr lang="en-US" b="1" dirty="0" smtClean="0">
                <a:latin typeface="Arial" charset="0"/>
              </a:rPr>
              <a:t>94.9% </a:t>
            </a:r>
            <a:r>
              <a:rPr lang="en-US" dirty="0">
                <a:latin typeface="Arial" charset="0"/>
              </a:rPr>
              <a:t>as </a:t>
            </a:r>
            <a:r>
              <a:rPr lang="en-US" dirty="0" smtClean="0">
                <a:latin typeface="Arial" charset="0"/>
              </a:rPr>
              <a:t>a</a:t>
            </a:r>
            <a:r>
              <a:rPr lang="en-US" baseline="0" dirty="0" smtClean="0">
                <a:latin typeface="Arial" charset="0"/>
              </a:rPr>
              <a:t> YTD</a:t>
            </a:r>
            <a:r>
              <a:rPr lang="en-US" dirty="0" smtClean="0">
                <a:latin typeface="Arial" charset="0"/>
              </a:rPr>
              <a:t> </a:t>
            </a:r>
            <a:r>
              <a:rPr lang="en-US" dirty="0">
                <a:latin typeface="Arial" charset="0"/>
              </a:rPr>
              <a:t>average and </a:t>
            </a:r>
            <a:r>
              <a:rPr lang="en-US" b="1" dirty="0" smtClean="0">
                <a:latin typeface="Arial" charset="0"/>
              </a:rPr>
              <a:t>93.7%</a:t>
            </a:r>
            <a:r>
              <a:rPr lang="en-US" dirty="0" smtClean="0">
                <a:latin typeface="Arial" charset="0"/>
              </a:rPr>
              <a:t> QTD </a:t>
            </a:r>
            <a:r>
              <a:rPr lang="en-US" dirty="0">
                <a:latin typeface="Arial" charset="0"/>
              </a:rPr>
              <a:t>average</a:t>
            </a:r>
            <a:endParaRPr lang="en-US" b="1" dirty="0">
              <a:latin typeface="Arial" charset="0"/>
            </a:endParaRPr>
          </a:p>
          <a:p>
            <a:r>
              <a:rPr lang="en-US" dirty="0">
                <a:latin typeface="Arial" charset="0"/>
              </a:rPr>
              <a:t>This rate is driven by the Total Non-Mission Capable for Maintenance (TNMCM) and Total Non-Mission Capable for Supply (TNMCS) rates.</a:t>
            </a:r>
          </a:p>
          <a:p>
            <a:endParaRPr lang="en-US" dirty="0">
              <a:latin typeface="Arial" charset="0"/>
            </a:endParaRPr>
          </a:p>
          <a:p>
            <a:r>
              <a:rPr lang="en-US" b="1" u="sng" dirty="0">
                <a:latin typeface="Arial" charset="0"/>
              </a:rPr>
              <a:t>TM Rate:</a:t>
            </a:r>
            <a:r>
              <a:rPr lang="en-US" dirty="0">
                <a:latin typeface="Arial" charset="0"/>
              </a:rPr>
              <a:t>  </a:t>
            </a:r>
          </a:p>
          <a:p>
            <a:r>
              <a:rPr lang="en-US" dirty="0">
                <a:latin typeface="Arial" charset="0"/>
              </a:rPr>
              <a:t>TM Rate is a percentage of possessed or reported units unable to meet primary assigned missions for Fully Mission Capable for Maintenance/Possession HRS</a:t>
            </a:r>
          </a:p>
          <a:p>
            <a:r>
              <a:rPr lang="en-US" dirty="0" smtClean="0">
                <a:latin typeface="Arial" charset="0"/>
              </a:rPr>
              <a:t>AVG: </a:t>
            </a:r>
            <a:r>
              <a:rPr lang="en-US" b="1" dirty="0">
                <a:latin typeface="Arial" charset="0"/>
              </a:rPr>
              <a:t>≤6.1%    </a:t>
            </a:r>
            <a:r>
              <a:rPr lang="en-US" dirty="0">
                <a:latin typeface="Arial" charset="0"/>
              </a:rPr>
              <a:t>Achieved: </a:t>
            </a:r>
            <a:r>
              <a:rPr lang="en-US" b="1" dirty="0" smtClean="0">
                <a:latin typeface="Arial" charset="0"/>
              </a:rPr>
              <a:t>4.2% </a:t>
            </a:r>
            <a:r>
              <a:rPr lang="en-US" dirty="0">
                <a:latin typeface="Arial" charset="0"/>
              </a:rPr>
              <a:t>as </a:t>
            </a:r>
            <a:r>
              <a:rPr lang="en-US" dirty="0" smtClean="0">
                <a:latin typeface="Arial" charset="0"/>
              </a:rPr>
              <a:t>a</a:t>
            </a:r>
            <a:r>
              <a:rPr lang="en-US" baseline="0" dirty="0" smtClean="0">
                <a:latin typeface="Arial" charset="0"/>
              </a:rPr>
              <a:t> YTD </a:t>
            </a:r>
            <a:r>
              <a:rPr lang="en-US" dirty="0" smtClean="0">
                <a:latin typeface="Arial" charset="0"/>
              </a:rPr>
              <a:t>average </a:t>
            </a:r>
            <a:r>
              <a:rPr lang="en-US" dirty="0">
                <a:latin typeface="Arial" charset="0"/>
              </a:rPr>
              <a:t>and </a:t>
            </a:r>
            <a:r>
              <a:rPr lang="en-US" b="1" dirty="0" smtClean="0">
                <a:latin typeface="Arial" charset="0"/>
              </a:rPr>
              <a:t>7.2%</a:t>
            </a:r>
            <a:r>
              <a:rPr lang="en-US" dirty="0" smtClean="0">
                <a:latin typeface="Arial" charset="0"/>
              </a:rPr>
              <a:t> </a:t>
            </a:r>
            <a:r>
              <a:rPr lang="en-US" dirty="0">
                <a:latin typeface="Arial" charset="0"/>
              </a:rPr>
              <a:t>as a </a:t>
            </a:r>
            <a:r>
              <a:rPr lang="en-US" dirty="0" smtClean="0">
                <a:latin typeface="Arial" charset="0"/>
              </a:rPr>
              <a:t>QTD </a:t>
            </a:r>
            <a:r>
              <a:rPr lang="en-US" dirty="0">
                <a:latin typeface="Arial" charset="0"/>
              </a:rPr>
              <a:t>average.</a:t>
            </a:r>
            <a:endParaRPr lang="en-US" b="1" dirty="0">
              <a:latin typeface="Arial" charset="0"/>
            </a:endParaRPr>
          </a:p>
          <a:p>
            <a:endParaRPr lang="en-US" b="1" u="sng" dirty="0">
              <a:latin typeface="Arial" charset="0"/>
            </a:endParaRPr>
          </a:p>
          <a:p>
            <a:r>
              <a:rPr lang="en-US" b="1" u="sng" dirty="0">
                <a:latin typeface="Arial" charset="0"/>
              </a:rPr>
              <a:t>TS Rate:</a:t>
            </a:r>
          </a:p>
          <a:p>
            <a:r>
              <a:rPr lang="en-US" dirty="0">
                <a:latin typeface="Arial" charset="0"/>
              </a:rPr>
              <a:t>TS Rate is a percentage of possessed or reported units unable to meet primary assigned missions for supply reasons Non-Mission Capable for Supply/Possession HRS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latin typeface="Arial" charset="0"/>
              </a:rPr>
              <a:t>AVG: </a:t>
            </a:r>
            <a:r>
              <a:rPr lang="en-US" b="1" dirty="0">
                <a:latin typeface="Arial" charset="0"/>
              </a:rPr>
              <a:t>≤0.2%    </a:t>
            </a:r>
            <a:r>
              <a:rPr lang="en-US" dirty="0">
                <a:latin typeface="Arial" charset="0"/>
              </a:rPr>
              <a:t>Achieved: </a:t>
            </a:r>
            <a:r>
              <a:rPr lang="en-US" b="1" dirty="0" smtClean="0">
                <a:latin typeface="Arial" charset="0"/>
              </a:rPr>
              <a:t>0.8% </a:t>
            </a:r>
            <a:r>
              <a:rPr lang="en-US" dirty="0">
                <a:latin typeface="Arial" charset="0"/>
              </a:rPr>
              <a:t>as </a:t>
            </a:r>
            <a:r>
              <a:rPr lang="en-US" dirty="0" smtClean="0">
                <a:latin typeface="Arial" charset="0"/>
              </a:rPr>
              <a:t>a</a:t>
            </a:r>
            <a:r>
              <a:rPr lang="en-US" baseline="0" dirty="0" smtClean="0">
                <a:latin typeface="Arial" charset="0"/>
              </a:rPr>
              <a:t> YTD </a:t>
            </a:r>
            <a:r>
              <a:rPr lang="en-US" dirty="0" smtClean="0">
                <a:latin typeface="Arial" charset="0"/>
              </a:rPr>
              <a:t>average</a:t>
            </a:r>
            <a:r>
              <a:rPr lang="en-US" baseline="0" dirty="0" smtClean="0">
                <a:latin typeface="Arial" charset="0"/>
              </a:rPr>
              <a:t> and a </a:t>
            </a:r>
            <a:r>
              <a:rPr lang="en-US" b="1" baseline="0" dirty="0" smtClean="0">
                <a:latin typeface="Arial" charset="0"/>
              </a:rPr>
              <a:t>1.1% </a:t>
            </a:r>
            <a:r>
              <a:rPr lang="en-US" baseline="0" dirty="0" smtClean="0">
                <a:latin typeface="Arial" charset="0"/>
              </a:rPr>
              <a:t>as a QTD average.</a:t>
            </a:r>
            <a:r>
              <a:rPr lang="en-US" dirty="0" smtClean="0">
                <a:latin typeface="Arial"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latin typeface="Arial" charset="0"/>
            </a:endParaRPr>
          </a:p>
          <a:p>
            <a:r>
              <a:rPr lang="en-US" b="1" u="sng" dirty="0">
                <a:latin typeface="Arial" charset="0"/>
              </a:rPr>
              <a:t>Mean Time Between Failures:</a:t>
            </a:r>
            <a:r>
              <a:rPr lang="en-US" dirty="0">
                <a:latin typeface="Arial" charset="0"/>
              </a:rPr>
              <a:t>   Indication in HRS of system performance between malfunction that is Possession HRS/# of EVENTS.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latin typeface="Arial" charset="0"/>
              </a:rPr>
              <a:t>AVG: </a:t>
            </a:r>
            <a:r>
              <a:rPr lang="en-US" b="1" dirty="0">
                <a:latin typeface="Arial" charset="0"/>
              </a:rPr>
              <a:t>≥300 HRS    </a:t>
            </a:r>
            <a:r>
              <a:rPr lang="en-US" dirty="0">
                <a:latin typeface="Arial" charset="0"/>
              </a:rPr>
              <a:t>Achieved: </a:t>
            </a:r>
            <a:r>
              <a:rPr lang="en-US" b="1" dirty="0" smtClean="0">
                <a:latin typeface="Arial" charset="0"/>
              </a:rPr>
              <a:t>330 </a:t>
            </a:r>
            <a:r>
              <a:rPr lang="en-US" b="1" dirty="0">
                <a:latin typeface="Arial" charset="0"/>
              </a:rPr>
              <a:t>HRS </a:t>
            </a:r>
            <a:r>
              <a:rPr lang="en-US" dirty="0">
                <a:latin typeface="Arial" charset="0"/>
              </a:rPr>
              <a:t>as a </a:t>
            </a:r>
            <a:r>
              <a:rPr lang="en-US" dirty="0" smtClean="0">
                <a:latin typeface="Arial" charset="0"/>
              </a:rPr>
              <a:t>YTD </a:t>
            </a:r>
            <a:r>
              <a:rPr lang="en-US" dirty="0">
                <a:latin typeface="Arial" charset="0"/>
              </a:rPr>
              <a:t>average </a:t>
            </a:r>
            <a:r>
              <a:rPr lang="en-US" dirty="0" smtClean="0">
                <a:latin typeface="Arial" charset="0"/>
              </a:rPr>
              <a:t>and</a:t>
            </a:r>
            <a:r>
              <a:rPr lang="en-US" baseline="0" dirty="0" smtClean="0">
                <a:latin typeface="Arial" charset="0"/>
              </a:rPr>
              <a:t> </a:t>
            </a:r>
            <a:r>
              <a:rPr lang="en-US" b="1" baseline="0" dirty="0" smtClean="0">
                <a:latin typeface="Arial" charset="0"/>
              </a:rPr>
              <a:t>267</a:t>
            </a:r>
            <a:r>
              <a:rPr lang="en-US" b="1" dirty="0" smtClean="0">
                <a:latin typeface="Arial" charset="0"/>
              </a:rPr>
              <a:t> </a:t>
            </a:r>
            <a:r>
              <a:rPr lang="en-US" b="1" dirty="0">
                <a:latin typeface="Arial" charset="0"/>
              </a:rPr>
              <a:t>HRS </a:t>
            </a:r>
            <a:r>
              <a:rPr lang="en-US" dirty="0">
                <a:latin typeface="Arial" charset="0"/>
              </a:rPr>
              <a:t>as a </a:t>
            </a:r>
            <a:r>
              <a:rPr lang="en-US" dirty="0" smtClean="0">
                <a:latin typeface="Arial" charset="0"/>
              </a:rPr>
              <a:t>QTD </a:t>
            </a:r>
            <a:r>
              <a:rPr lang="en-US" dirty="0">
                <a:latin typeface="Arial" charset="0"/>
              </a:rPr>
              <a:t>average</a:t>
            </a:r>
            <a:r>
              <a:rPr lang="en-US" dirty="0" smtClean="0">
                <a:latin typeface="Arial" charset="0"/>
              </a:rPr>
              <a:t>. The</a:t>
            </a:r>
            <a:r>
              <a:rPr lang="en-US" baseline="0" dirty="0" smtClean="0">
                <a:latin typeface="Arial" charset="0"/>
              </a:rPr>
              <a:t> reasoning behind the below average stat is addressed in the hyperlinked issue slide.</a:t>
            </a:r>
            <a:endParaRPr lang="en-US" dirty="0" smtClean="0">
              <a:latin typeface="Arial" charset="0"/>
            </a:endParaRPr>
          </a:p>
          <a:p>
            <a:endParaRPr lang="en-US" dirty="0" smtClean="0">
              <a:latin typeface="Arial" charset="0"/>
            </a:endParaRPr>
          </a:p>
          <a:p>
            <a:endParaRPr lang="en-US" dirty="0">
              <a:latin typeface="Arial" charset="0"/>
            </a:endParaRPr>
          </a:p>
          <a:p>
            <a:pPr defTabSz="929481">
              <a:defRPr/>
            </a:pPr>
            <a:r>
              <a:rPr lang="en-US" b="1" u="sng" dirty="0">
                <a:latin typeface="Arial" charset="0"/>
              </a:rPr>
              <a:t>Mean Down Time:</a:t>
            </a:r>
            <a:r>
              <a:rPr lang="en-US" dirty="0">
                <a:latin typeface="Arial" charset="0"/>
              </a:rPr>
              <a:t>  Average # of HRS to restore functionality, that is Non-Mission Capable for Maintenance/# of EVENTS.</a:t>
            </a:r>
          </a:p>
          <a:p>
            <a:r>
              <a:rPr lang="en-US" dirty="0" smtClean="0">
                <a:latin typeface="Arial" charset="0"/>
              </a:rPr>
              <a:t>AVG: </a:t>
            </a:r>
            <a:r>
              <a:rPr lang="en-US" b="1" dirty="0">
                <a:latin typeface="Arial" charset="0"/>
              </a:rPr>
              <a:t>≤205 HRS    </a:t>
            </a:r>
            <a:r>
              <a:rPr lang="en-US" dirty="0">
                <a:latin typeface="Arial" charset="0"/>
              </a:rPr>
              <a:t>Achieved: </a:t>
            </a:r>
            <a:r>
              <a:rPr lang="en-US" b="1" dirty="0" smtClean="0">
                <a:latin typeface="Arial" charset="0"/>
              </a:rPr>
              <a:t>368 </a:t>
            </a:r>
            <a:r>
              <a:rPr lang="en-US" b="1" dirty="0">
                <a:latin typeface="Arial" charset="0"/>
              </a:rPr>
              <a:t>HRS </a:t>
            </a:r>
            <a:r>
              <a:rPr lang="en-US" dirty="0">
                <a:latin typeface="Arial" charset="0"/>
              </a:rPr>
              <a:t>as a </a:t>
            </a:r>
            <a:r>
              <a:rPr lang="en-US" dirty="0" smtClean="0">
                <a:latin typeface="Arial" charset="0"/>
              </a:rPr>
              <a:t>YTD </a:t>
            </a:r>
            <a:r>
              <a:rPr lang="en-US" dirty="0">
                <a:latin typeface="Arial" charset="0"/>
              </a:rPr>
              <a:t>average and </a:t>
            </a:r>
            <a:r>
              <a:rPr lang="en-US" b="1" dirty="0" smtClean="0">
                <a:latin typeface="Arial" charset="0"/>
              </a:rPr>
              <a:t>301 </a:t>
            </a:r>
            <a:r>
              <a:rPr lang="en-US" b="1" dirty="0">
                <a:latin typeface="Arial" charset="0"/>
              </a:rPr>
              <a:t>HRS </a:t>
            </a:r>
            <a:r>
              <a:rPr lang="en-US" dirty="0">
                <a:latin typeface="Arial" charset="0"/>
              </a:rPr>
              <a:t>as </a:t>
            </a:r>
            <a:r>
              <a:rPr lang="en-US" dirty="0" smtClean="0">
                <a:latin typeface="Arial" charset="0"/>
              </a:rPr>
              <a:t>a</a:t>
            </a:r>
            <a:r>
              <a:rPr lang="en-US" baseline="0" dirty="0" smtClean="0">
                <a:latin typeface="Arial" charset="0"/>
              </a:rPr>
              <a:t> QTD</a:t>
            </a:r>
            <a:r>
              <a:rPr lang="en-US" dirty="0" smtClean="0">
                <a:latin typeface="Arial" charset="0"/>
              </a:rPr>
              <a:t> </a:t>
            </a:r>
            <a:r>
              <a:rPr lang="en-US" dirty="0">
                <a:latin typeface="Arial" charset="0"/>
              </a:rPr>
              <a:t>average</a:t>
            </a:r>
            <a:r>
              <a:rPr lang="en-US" dirty="0" smtClean="0">
                <a:latin typeface="Arial" charset="0"/>
              </a:rPr>
              <a:t>.  The</a:t>
            </a:r>
            <a:r>
              <a:rPr lang="en-US" baseline="0" dirty="0" smtClean="0">
                <a:latin typeface="Arial" charset="0"/>
              </a:rPr>
              <a:t> reasoning behind the below average stat is addressed in the hyperlinked issue slide.</a:t>
            </a:r>
            <a:endParaRPr lang="en-US" dirty="0" smtClean="0">
              <a:latin typeface="Arial" charset="0"/>
            </a:endParaRPr>
          </a:p>
          <a:p>
            <a:endParaRPr lang="en-US" dirty="0" smtClean="0">
              <a:latin typeface="Arial" charset="0"/>
            </a:endParaRPr>
          </a:p>
          <a:p>
            <a:endParaRPr lang="en-US" dirty="0">
              <a:latin typeface="Arial" charset="0"/>
            </a:endParaRPr>
          </a:p>
          <a:p>
            <a:endParaRPr lang="en-US" dirty="0">
              <a:latin typeface="Arial" charset="0"/>
            </a:endParaRPr>
          </a:p>
        </p:txBody>
      </p:sp>
      <p:sp>
        <p:nvSpPr>
          <p:cNvPr id="4" name="Slide Number Placeholder 3"/>
          <p:cNvSpPr>
            <a:spLocks noGrp="1"/>
          </p:cNvSpPr>
          <p:nvPr>
            <p:ph type="sldNum" sz="quarter" idx="10"/>
          </p:nvPr>
        </p:nvSpPr>
        <p:spPr/>
        <p:txBody>
          <a:bodyPr/>
          <a:lstStyle/>
          <a:p>
            <a:pPr defTabSz="912205">
              <a:defRPr/>
            </a:pPr>
            <a:fld id="{8B095695-8332-4212-A11F-12DBFE9ECF11}" type="slidenum">
              <a:rPr lang="en-US">
                <a:solidFill>
                  <a:prstClr val="black"/>
                </a:solidFill>
                <a:latin typeface="Calibri" panose="020F0502020204030204"/>
              </a:rPr>
              <a:pPr defTabSz="912205">
                <a:defRPr/>
              </a:pPr>
              <a:t>9</a:t>
            </a:fld>
            <a:endParaRPr lang="en-US">
              <a:solidFill>
                <a:prstClr val="black"/>
              </a:solidFill>
              <a:latin typeface="Calibri" panose="020F0502020204030204"/>
            </a:endParaRPr>
          </a:p>
        </p:txBody>
      </p:sp>
    </p:spTree>
    <p:extLst>
      <p:ext uri="{BB962C8B-B14F-4D97-AF65-F5344CB8AC3E}">
        <p14:creationId xmlns:p14="http://schemas.microsoft.com/office/powerpoint/2010/main" val="110815423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663700" y="76200"/>
            <a:ext cx="6083762" cy="1143000"/>
          </a:xfrm>
        </p:spPr>
        <p:txBody>
          <a:bodyPr/>
          <a:lstStyle>
            <a:lvl1pPr algn="ctr">
              <a:defRPr/>
            </a:lvl1p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4"/>
            <a:ext cx="2133600" cy="365125"/>
          </a:xfrm>
          <a:prstGeom prst="rect">
            <a:avLst/>
          </a:prstGeom>
        </p:spPr>
        <p:txBody>
          <a:bodyPr/>
          <a:lstStyle/>
          <a:p>
            <a:fld id="{417E6AB8-79E7-49F5-9855-3CFE8872B5B3}" type="datetimeFigureOut">
              <a:rPr lang="en-US" smtClean="0"/>
              <a:t>7/2/2020</a:t>
            </a:fld>
            <a:endParaRPr lang="en-US"/>
          </a:p>
        </p:txBody>
      </p:sp>
      <p:sp>
        <p:nvSpPr>
          <p:cNvPr id="6" name="Slide Number Placeholder 5"/>
          <p:cNvSpPr>
            <a:spLocks noGrp="1"/>
          </p:cNvSpPr>
          <p:nvPr>
            <p:ph type="sldNum" sz="quarter" idx="12"/>
          </p:nvPr>
        </p:nvSpPr>
        <p:spPr/>
        <p:txBody>
          <a:bodyPr/>
          <a:lstStyle/>
          <a:p>
            <a:fld id="{0B8F6B99-9189-45A5-8D36-645CEF8EF2DB}" type="slidenum">
              <a:rPr lang="en-US" smtClean="0"/>
              <a:t>‹#›</a:t>
            </a:fld>
            <a:endParaRPr lang="en-US"/>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88300" y="208984"/>
            <a:ext cx="990657" cy="978196"/>
          </a:xfrm>
          <a:prstGeom prst="rect">
            <a:avLst/>
          </a:prstGeom>
        </p:spPr>
      </p:pic>
      <p:pic>
        <p:nvPicPr>
          <p:cNvPr id="9" name="Picture 2" descr="C:\Users\Robert.Thorne\Desktop\3_D AFGSC shield_ no background.gif"/>
          <p:cNvPicPr>
            <a:picLocks noChangeAspect="1" noChangeArrowheads="1"/>
          </p:cNvPicPr>
          <p:nvPr userDrawn="1"/>
        </p:nvPicPr>
        <p:blipFill>
          <a:blip r:embed="rId3" cstate="print"/>
          <a:srcRect/>
          <a:stretch>
            <a:fillRect/>
          </a:stretch>
        </p:blipFill>
        <p:spPr bwMode="auto">
          <a:xfrm>
            <a:off x="185259" y="144944"/>
            <a:ext cx="1010331" cy="1042236"/>
          </a:xfrm>
          <a:prstGeom prst="rect">
            <a:avLst/>
          </a:prstGeom>
          <a:noFill/>
          <a:ln w="9525">
            <a:noFill/>
            <a:miter lim="800000"/>
            <a:headEnd/>
            <a:tailEnd/>
          </a:ln>
        </p:spPr>
      </p:pic>
    </p:spTree>
    <p:extLst>
      <p:ext uri="{BB962C8B-B14F-4D97-AF65-F5344CB8AC3E}">
        <p14:creationId xmlns:p14="http://schemas.microsoft.com/office/powerpoint/2010/main" val="23402304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73063" y="1325880"/>
            <a:ext cx="8397875" cy="4998720"/>
          </a:xfrm>
        </p:spPr>
        <p:txBody>
          <a:bodyPr/>
          <a:lstStyle>
            <a:lvl1pPr marL="342900" indent="-342900">
              <a:spcBef>
                <a:spcPts val="1000"/>
              </a:spcBef>
              <a:defRPr/>
            </a:lvl1pPr>
            <a:lvl2pPr marL="685800" indent="-342900">
              <a:spcBef>
                <a:spcPts val="480"/>
              </a:spcBef>
              <a:defRPr sz="1900"/>
            </a:lvl2pPr>
            <a:lvl3pPr marL="1028700" indent="-342900">
              <a:spcBef>
                <a:spcPts val="450"/>
              </a:spcBef>
              <a:defRPr sz="1800"/>
            </a:lvl3pPr>
            <a:lvl4pPr marL="1371600" indent="-342900" algn="l" rtl="0" eaLnBrk="1" fontAlgn="base" hangingPunct="1">
              <a:spcBef>
                <a:spcPts val="430"/>
              </a:spcBef>
              <a:spcAft>
                <a:spcPct val="0"/>
              </a:spcAft>
              <a:buClr>
                <a:srgbClr val="0C2D83"/>
              </a:buClr>
              <a:buSzPct val="80000"/>
              <a:buFont typeface="Wingdings" pitchFamily="2" charset="2"/>
              <a:buChar char="n"/>
              <a:defRPr lang="en-US" sz="1700" b="1" dirty="0" smtClean="0">
                <a:solidFill>
                  <a:schemeClr val="tx1"/>
                </a:solidFill>
                <a:latin typeface="+mn-lt"/>
              </a:defRPr>
            </a:lvl4pPr>
            <a:lvl5pPr marL="1714500" indent="-342900" algn="l" rtl="0" eaLnBrk="1" fontAlgn="base" hangingPunct="1">
              <a:spcBef>
                <a:spcPts val="400"/>
              </a:spcBef>
              <a:spcAft>
                <a:spcPct val="0"/>
              </a:spcAft>
              <a:buClr>
                <a:srgbClr val="0C2D83"/>
              </a:buClr>
              <a:buSzPct val="80000"/>
              <a:buFont typeface="Wingdings" pitchFamily="2" charset="2"/>
              <a:buChar char="n"/>
              <a:defRPr lang="en-US" sz="1600" b="1" dirty="0" smtClean="0">
                <a:solidFill>
                  <a:schemeClr val="tx1"/>
                </a:solidFill>
                <a:latin typeface="+mn-lt"/>
              </a:defRPr>
            </a:lvl5pPr>
            <a:lvl6pPr marL="685800" indent="-228600">
              <a:defRPr b="1"/>
            </a:lvl6pPr>
          </a:lstStyle>
          <a:p>
            <a:pPr lvl="0"/>
            <a:r>
              <a:rPr lang="en-US" dirty="0" smtClean="0"/>
              <a:t>Do not change font size indentation or spacing</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7" name="Slide Number Placeholder 2"/>
          <p:cNvSpPr>
            <a:spLocks noGrp="1"/>
          </p:cNvSpPr>
          <p:nvPr>
            <p:ph type="sldNum" sz="quarter" idx="11"/>
          </p:nvPr>
        </p:nvSpPr>
        <p:spPr>
          <a:xfrm>
            <a:off x="8823960" y="6581001"/>
            <a:ext cx="320040" cy="276999"/>
          </a:xfrm>
          <a:prstGeom prst="rect">
            <a:avLst/>
          </a:prstGeom>
        </p:spPr>
        <p:txBody>
          <a:bodyPr wrap="square" lIns="45720" rIns="45720" anchor="b">
            <a:spAutoFit/>
          </a:bodyPr>
          <a:lstStyle>
            <a:lvl1pPr algn="r">
              <a:defRPr sz="1200">
                <a:solidFill>
                  <a:schemeClr val="bg1">
                    <a:lumMod val="65000"/>
                  </a:schemeClr>
                </a:solidFill>
              </a:defRPr>
            </a:lvl1pPr>
          </a:lstStyle>
          <a:p>
            <a:fld id="{4C271F6E-B663-47E9-A91A-64DF1B1A4211}" type="slidenum">
              <a:rPr lang="en-US" smtClean="0">
                <a:solidFill>
                  <a:srgbClr val="FFFFFF">
                    <a:lumMod val="65000"/>
                  </a:srgbClr>
                </a:solidFill>
              </a:rPr>
              <a:pPr/>
              <a:t>‹#›</a:t>
            </a:fld>
            <a:endParaRPr lang="en-US">
              <a:solidFill>
                <a:srgbClr val="FFFFFF">
                  <a:lumMod val="65000"/>
                </a:srgbClr>
              </a:solidFill>
            </a:endParaRPr>
          </a:p>
        </p:txBody>
      </p:sp>
      <p:sp>
        <p:nvSpPr>
          <p:cNvPr id="11" name="Rectangle 1030"/>
          <p:cNvSpPr>
            <a:spLocks noGrp="1" noChangeArrowheads="1"/>
          </p:cNvSpPr>
          <p:nvPr>
            <p:ph type="title"/>
          </p:nvPr>
        </p:nvSpPr>
        <p:spPr bwMode="auto">
          <a:xfrm>
            <a:off x="1172438" y="76200"/>
            <a:ext cx="7590562" cy="1126025"/>
          </a:xfrm>
          <a:prstGeom prst="rect">
            <a:avLst/>
          </a:prstGeom>
          <a:noFill/>
          <a:ln w="9525">
            <a:noFill/>
            <a:miter lim="800000"/>
            <a:headEnd/>
            <a:tailEnd/>
          </a:ln>
          <a:effectLst/>
        </p:spPr>
        <p:txBody>
          <a:bodyPr vert="horz" wrap="square" lIns="0" tIns="0" rIns="0" bIns="0" numCol="1" anchor="ctr" anchorCtr="0" compatLnSpc="1">
            <a:prstTxWarp prst="textNoShape">
              <a:avLst/>
            </a:prstTxWarp>
          </a:bodyPr>
          <a:lstStyle>
            <a:lvl1pPr>
              <a:defRPr lang="en-US" dirty="0" smtClean="0"/>
            </a:lvl1pPr>
          </a:lstStyle>
          <a:p>
            <a:pPr lvl="0"/>
            <a:r>
              <a:rPr lang="en-US" smtClean="0"/>
              <a:t>Click to edit Master title style</a:t>
            </a:r>
            <a:endParaRPr lang="en-US" dirty="0" smtClean="0"/>
          </a:p>
        </p:txBody>
      </p:sp>
      <p:sp>
        <p:nvSpPr>
          <p:cNvPr id="12" name="Text Placeholder 3"/>
          <p:cNvSpPr>
            <a:spLocks noGrp="1"/>
          </p:cNvSpPr>
          <p:nvPr>
            <p:ph type="body" sz="quarter" idx="12" hasCustomPrompt="1"/>
          </p:nvPr>
        </p:nvSpPr>
        <p:spPr>
          <a:xfrm>
            <a:off x="6731481" y="0"/>
            <a:ext cx="2412519" cy="215444"/>
          </a:xfrm>
        </p:spPr>
        <p:txBody>
          <a:bodyPr wrap="none" lIns="0" tIns="0" rIns="0" bIns="0">
            <a:spAutoFit/>
          </a:bodyPr>
          <a:lstStyle>
            <a:lvl1pPr marL="0" indent="0" algn="r">
              <a:buNone/>
              <a:defRPr sz="1400" cap="all" baseline="0">
                <a:solidFill>
                  <a:schemeClr val="accent1">
                    <a:lumMod val="50000"/>
                  </a:schemeClr>
                </a:solidFill>
              </a:defRPr>
            </a:lvl1pPr>
          </a:lstStyle>
          <a:p>
            <a:pPr lvl="0"/>
            <a:r>
              <a:rPr lang="en-US" dirty="0" smtClean="0"/>
              <a:t>Classification marking</a:t>
            </a:r>
            <a:endParaRPr lang="en-US" dirty="0"/>
          </a:p>
        </p:txBody>
      </p:sp>
      <p:sp>
        <p:nvSpPr>
          <p:cNvPr id="8" name="Text Placeholder 3"/>
          <p:cNvSpPr>
            <a:spLocks noGrp="1"/>
          </p:cNvSpPr>
          <p:nvPr>
            <p:ph type="body" sz="quarter" idx="13" hasCustomPrompt="1"/>
          </p:nvPr>
        </p:nvSpPr>
        <p:spPr>
          <a:xfrm>
            <a:off x="0" y="6642556"/>
            <a:ext cx="2412519" cy="215444"/>
          </a:xfrm>
        </p:spPr>
        <p:txBody>
          <a:bodyPr wrap="none" lIns="0" tIns="0" rIns="0" bIns="0" anchor="b">
            <a:spAutoFit/>
          </a:bodyPr>
          <a:lstStyle>
            <a:lvl1pPr marL="0" indent="0" algn="l">
              <a:buNone/>
              <a:defRPr sz="1400" cap="all" baseline="0">
                <a:solidFill>
                  <a:schemeClr val="accent1">
                    <a:lumMod val="50000"/>
                  </a:schemeClr>
                </a:solidFill>
              </a:defRPr>
            </a:lvl1pPr>
          </a:lstStyle>
          <a:p>
            <a:pPr lvl="0"/>
            <a:r>
              <a:rPr lang="en-US" dirty="0" smtClean="0"/>
              <a:t>Classification marking</a:t>
            </a:r>
            <a:endParaRPr lang="en-US" dirty="0"/>
          </a:p>
        </p:txBody>
      </p:sp>
    </p:spTree>
    <p:extLst>
      <p:ext uri="{BB962C8B-B14F-4D97-AF65-F5344CB8AC3E}">
        <p14:creationId xmlns:p14="http://schemas.microsoft.com/office/powerpoint/2010/main" val="330473273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cSld name="1_Title Slide">
    <p:spTree>
      <p:nvGrpSpPr>
        <p:cNvPr id="1" name=""/>
        <p:cNvGrpSpPr/>
        <p:nvPr/>
      </p:nvGrpSpPr>
      <p:grpSpPr>
        <a:xfrm>
          <a:off x="0" y="0"/>
          <a:ext cx="0" cy="0"/>
          <a:chOff x="0" y="0"/>
          <a:chExt cx="0" cy="0"/>
        </a:xfrm>
      </p:grpSpPr>
      <p:sp>
        <p:nvSpPr>
          <p:cNvPr id="3" name="Line 2"/>
          <p:cNvSpPr>
            <a:spLocks noChangeShapeType="1"/>
          </p:cNvSpPr>
          <p:nvPr/>
        </p:nvSpPr>
        <p:spPr bwMode="auto">
          <a:xfrm>
            <a:off x="381000" y="6451600"/>
            <a:ext cx="8382000" cy="0"/>
          </a:xfrm>
          <a:prstGeom prst="line">
            <a:avLst/>
          </a:prstGeom>
          <a:noFill/>
          <a:ln w="57150">
            <a:solidFill>
              <a:srgbClr val="0C2D83"/>
            </a:solidFill>
            <a:round/>
            <a:headEnd/>
            <a:tailEnd/>
          </a:ln>
          <a:effectLst/>
        </p:spPr>
        <p:txBody>
          <a:bodyPr wrap="none" anchor="ctr"/>
          <a:lstStyle/>
          <a:p>
            <a:pPr algn="ctr" eaLnBrk="0" hangingPunct="0">
              <a:defRPr/>
            </a:pPr>
            <a:endParaRPr lang="en-US" sz="1350" dirty="0">
              <a:cs typeface="+mn-cs"/>
            </a:endParaRPr>
          </a:p>
        </p:txBody>
      </p:sp>
      <p:sp>
        <p:nvSpPr>
          <p:cNvPr id="5" name="Line 5"/>
          <p:cNvSpPr>
            <a:spLocks noChangeShapeType="1"/>
          </p:cNvSpPr>
          <p:nvPr/>
        </p:nvSpPr>
        <p:spPr bwMode="auto">
          <a:xfrm>
            <a:off x="381000" y="1231900"/>
            <a:ext cx="8382000" cy="0"/>
          </a:xfrm>
          <a:prstGeom prst="line">
            <a:avLst/>
          </a:prstGeom>
          <a:noFill/>
          <a:ln w="57150">
            <a:solidFill>
              <a:srgbClr val="0C2D83"/>
            </a:solidFill>
            <a:round/>
            <a:headEnd/>
            <a:tailEnd/>
          </a:ln>
          <a:effectLst/>
        </p:spPr>
        <p:txBody>
          <a:bodyPr wrap="none" anchor="ctr"/>
          <a:lstStyle/>
          <a:p>
            <a:pPr algn="ctr" eaLnBrk="0" hangingPunct="0">
              <a:defRPr/>
            </a:pPr>
            <a:endParaRPr lang="en-US" sz="1350" dirty="0">
              <a:cs typeface="+mn-cs"/>
            </a:endParaRPr>
          </a:p>
        </p:txBody>
      </p:sp>
      <p:sp>
        <p:nvSpPr>
          <p:cNvPr id="6" name="Text Box 14"/>
          <p:cNvSpPr txBox="1">
            <a:spLocks noChangeArrowheads="1"/>
          </p:cNvSpPr>
          <p:nvPr/>
        </p:nvSpPr>
        <p:spPr bwMode="auto">
          <a:xfrm>
            <a:off x="2992339" y="500067"/>
            <a:ext cx="3108544" cy="507831"/>
          </a:xfrm>
          <a:prstGeom prst="rect">
            <a:avLst/>
          </a:prstGeom>
          <a:noFill/>
          <a:ln w="9525">
            <a:noFill/>
            <a:miter lim="800000"/>
            <a:headEnd/>
            <a:tailEnd/>
          </a:ln>
          <a:effectLst/>
        </p:spPr>
        <p:txBody>
          <a:bodyPr wrap="none">
            <a:spAutoFit/>
          </a:bodyPr>
          <a:lstStyle/>
          <a:p>
            <a:pPr algn="ctr" eaLnBrk="0" hangingPunct="0">
              <a:defRPr/>
            </a:pPr>
            <a:r>
              <a:rPr lang="en-US" sz="2700" b="1" i="1" dirty="0" smtClean="0">
                <a:cs typeface="+mn-cs"/>
              </a:rPr>
              <a:t>USAF NC3 Center</a:t>
            </a:r>
            <a:endParaRPr lang="en-US" sz="2700" b="1" i="1" dirty="0">
              <a:cs typeface="+mn-cs"/>
            </a:endParaRPr>
          </a:p>
        </p:txBody>
      </p:sp>
      <p:sp>
        <p:nvSpPr>
          <p:cNvPr id="50191" name="Rectangle 15"/>
          <p:cNvSpPr>
            <a:spLocks noGrp="1" noChangeArrowheads="1"/>
          </p:cNvSpPr>
          <p:nvPr>
            <p:ph type="ctrTitle"/>
          </p:nvPr>
        </p:nvSpPr>
        <p:spPr>
          <a:xfrm>
            <a:off x="276227" y="1962150"/>
            <a:ext cx="8486775" cy="1600200"/>
          </a:xfrm>
        </p:spPr>
        <p:txBody>
          <a:bodyPr/>
          <a:lstStyle>
            <a:lvl1pPr>
              <a:defRPr sz="3300" i="0"/>
            </a:lvl1pPr>
          </a:lstStyle>
          <a:p>
            <a:r>
              <a:rPr lang="en-US" dirty="0"/>
              <a:t>Click to edit Master title style</a:t>
            </a:r>
          </a:p>
        </p:txBody>
      </p:sp>
      <p:sp>
        <p:nvSpPr>
          <p:cNvPr id="8" name="Rectangle 6"/>
          <p:cNvSpPr>
            <a:spLocks noGrp="1" noChangeArrowheads="1"/>
          </p:cNvSpPr>
          <p:nvPr>
            <p:ph type="dt" sz="half" idx="10"/>
          </p:nvPr>
        </p:nvSpPr>
        <p:spPr>
          <a:xfrm>
            <a:off x="0" y="6524625"/>
            <a:ext cx="1219200" cy="304800"/>
          </a:xfrm>
          <a:prstGeom prst="rect">
            <a:avLst/>
          </a:prstGeom>
        </p:spPr>
        <p:txBody>
          <a:bodyPr/>
          <a:lstStyle>
            <a:lvl1pPr algn="ctr" eaLnBrk="0" hangingPunct="0">
              <a:defRPr>
                <a:cs typeface="+mn-cs"/>
              </a:defRPr>
            </a:lvl1pPr>
          </a:lstStyle>
          <a:p>
            <a:pPr>
              <a:defRPr/>
            </a:pPr>
            <a:r>
              <a:rPr lang="en-US"/>
              <a:t>As of: </a:t>
            </a:r>
          </a:p>
        </p:txBody>
      </p:sp>
      <p:sp>
        <p:nvSpPr>
          <p:cNvPr id="9" name="Rectangle 7"/>
          <p:cNvSpPr>
            <a:spLocks noGrp="1" noChangeArrowheads="1"/>
          </p:cNvSpPr>
          <p:nvPr>
            <p:ph type="sldNum" sz="quarter" idx="11"/>
          </p:nvPr>
        </p:nvSpPr>
        <p:spPr/>
        <p:txBody>
          <a:bodyPr/>
          <a:lstStyle>
            <a:lvl1pPr>
              <a:defRPr/>
            </a:lvl1pPr>
          </a:lstStyle>
          <a:p>
            <a:pPr>
              <a:defRPr/>
            </a:pPr>
            <a:fld id="{E1D78F1E-91AE-4E19-9747-694F7AB9FBC3}" type="slidenum">
              <a:rPr lang="en-US"/>
              <a:pPr>
                <a:defRPr/>
              </a:pPr>
              <a:t>‹#›</a:t>
            </a:fld>
            <a:endParaRPr lang="en-US" dirty="0">
              <a:solidFill>
                <a:schemeClr val="bg2"/>
              </a:solidFill>
            </a:endParaRPr>
          </a:p>
        </p:txBody>
      </p:sp>
    </p:spTree>
    <p:extLst>
      <p:ext uri="{BB962C8B-B14F-4D97-AF65-F5344CB8AC3E}">
        <p14:creationId xmlns:p14="http://schemas.microsoft.com/office/powerpoint/2010/main" val="22351123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lvl1pPr>
              <a:defRPr/>
            </a:lvl1pPr>
          </a:lstStyle>
          <a:p>
            <a:pPr>
              <a:defRPr/>
            </a:pPr>
            <a:fld id="{420C1EC0-2BC0-4D14-BC6F-1841D55BB1C4}" type="slidenum">
              <a:rPr lang="en-US">
                <a:solidFill>
                  <a:srgbClr val="FFFFFF">
                    <a:lumMod val="50000"/>
                  </a:srgbClr>
                </a:solidFill>
              </a:rPr>
              <a:pPr>
                <a:defRPr/>
              </a:pPr>
              <a:t>‹#›</a:t>
            </a:fld>
            <a:endParaRPr lang="en-US" dirty="0">
              <a:solidFill>
                <a:srgbClr val="808080"/>
              </a:solidFill>
            </a:endParaRPr>
          </a:p>
        </p:txBody>
      </p:sp>
    </p:spTree>
    <p:extLst>
      <p:ext uri="{BB962C8B-B14F-4D97-AF65-F5344CB8AC3E}">
        <p14:creationId xmlns:p14="http://schemas.microsoft.com/office/powerpoint/2010/main" val="3182348519"/>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9156" name="Rectangle 1028"/>
          <p:cNvSpPr>
            <a:spLocks noGrp="1" noChangeArrowheads="1"/>
          </p:cNvSpPr>
          <p:nvPr>
            <p:ph type="sldNum" sz="quarter" idx="4"/>
          </p:nvPr>
        </p:nvSpPr>
        <p:spPr bwMode="auto">
          <a:xfrm>
            <a:off x="7988300" y="6524625"/>
            <a:ext cx="11430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750" baseline="0">
                <a:solidFill>
                  <a:schemeClr val="bg1">
                    <a:lumMod val="50000"/>
                  </a:schemeClr>
                </a:solidFill>
                <a:cs typeface="+mn-cs"/>
              </a:defRPr>
            </a:lvl1pPr>
          </a:lstStyle>
          <a:p>
            <a:pPr>
              <a:defRPr/>
            </a:pPr>
            <a:fld id="{878F869D-3237-46DC-8486-65181B626BE7}" type="slidenum">
              <a:rPr lang="en-US">
                <a:solidFill>
                  <a:srgbClr val="FFFFFF">
                    <a:lumMod val="50000"/>
                  </a:srgbClr>
                </a:solidFill>
              </a:rPr>
              <a:pPr>
                <a:defRPr/>
              </a:pPr>
              <a:t>‹#›</a:t>
            </a:fld>
            <a:endParaRPr lang="en-US" dirty="0">
              <a:solidFill>
                <a:srgbClr val="FFFFFF">
                  <a:lumMod val="50000"/>
                </a:srgbClr>
              </a:solidFill>
            </a:endParaRPr>
          </a:p>
        </p:txBody>
      </p:sp>
      <p:sp>
        <p:nvSpPr>
          <p:cNvPr id="1028" name="Rectangle 1030"/>
          <p:cNvSpPr>
            <a:spLocks noGrp="1" noChangeArrowheads="1"/>
          </p:cNvSpPr>
          <p:nvPr>
            <p:ph type="title"/>
          </p:nvPr>
        </p:nvSpPr>
        <p:spPr bwMode="auto">
          <a:xfrm>
            <a:off x="1663700" y="76200"/>
            <a:ext cx="714375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49163" name="Line 1035"/>
          <p:cNvSpPr>
            <a:spLocks noChangeShapeType="1"/>
          </p:cNvSpPr>
          <p:nvPr/>
        </p:nvSpPr>
        <p:spPr bwMode="auto">
          <a:xfrm>
            <a:off x="381000" y="6451600"/>
            <a:ext cx="8382000" cy="0"/>
          </a:xfrm>
          <a:prstGeom prst="line">
            <a:avLst/>
          </a:prstGeom>
          <a:noFill/>
          <a:ln w="57150">
            <a:solidFill>
              <a:srgbClr val="0C2D83"/>
            </a:solidFill>
            <a:round/>
            <a:headEnd/>
            <a:tailEnd/>
          </a:ln>
          <a:effectLst/>
        </p:spPr>
        <p:txBody>
          <a:bodyPr wrap="none" anchor="ctr"/>
          <a:lstStyle/>
          <a:p>
            <a:pPr algn="ctr" eaLnBrk="0" hangingPunct="0">
              <a:defRPr/>
            </a:pPr>
            <a:endParaRPr lang="en-US" sz="1350" dirty="0">
              <a:solidFill>
                <a:srgbClr val="000000"/>
              </a:solidFill>
            </a:endParaRPr>
          </a:p>
        </p:txBody>
      </p:sp>
      <p:sp>
        <p:nvSpPr>
          <p:cNvPr id="49164" name="Line 1036"/>
          <p:cNvSpPr>
            <a:spLocks noChangeShapeType="1"/>
          </p:cNvSpPr>
          <p:nvPr/>
        </p:nvSpPr>
        <p:spPr bwMode="auto">
          <a:xfrm>
            <a:off x="381000" y="1231900"/>
            <a:ext cx="8382000" cy="0"/>
          </a:xfrm>
          <a:prstGeom prst="line">
            <a:avLst/>
          </a:prstGeom>
          <a:noFill/>
          <a:ln w="57150">
            <a:solidFill>
              <a:srgbClr val="0C2D83"/>
            </a:solidFill>
            <a:round/>
            <a:headEnd/>
            <a:tailEnd/>
          </a:ln>
          <a:effectLst/>
        </p:spPr>
        <p:txBody>
          <a:bodyPr wrap="none" anchor="ctr"/>
          <a:lstStyle/>
          <a:p>
            <a:pPr algn="ctr" eaLnBrk="0" hangingPunct="0">
              <a:defRPr/>
            </a:pPr>
            <a:endParaRPr lang="en-US" sz="1350" dirty="0">
              <a:solidFill>
                <a:srgbClr val="000000"/>
              </a:solidFill>
            </a:endParaRPr>
          </a:p>
        </p:txBody>
      </p:sp>
      <p:sp>
        <p:nvSpPr>
          <p:cNvPr id="1031" name="Rectangle 1040"/>
          <p:cNvSpPr>
            <a:spLocks noGrp="1" noChangeArrowheads="1"/>
          </p:cNvSpPr>
          <p:nvPr>
            <p:ph type="body" idx="1"/>
          </p:nvPr>
        </p:nvSpPr>
        <p:spPr bwMode="auto">
          <a:xfrm>
            <a:off x="276227" y="1504950"/>
            <a:ext cx="8397875" cy="47434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0"/>
            <a:r>
              <a:rPr lang="en-US" dirty="0" smtClean="0"/>
              <a:t>2nd Bullet</a:t>
            </a:r>
          </a:p>
        </p:txBody>
      </p:sp>
      <p:sp>
        <p:nvSpPr>
          <p:cNvPr id="11" name="Text Box 135"/>
          <p:cNvSpPr txBox="1">
            <a:spLocks noChangeArrowheads="1"/>
          </p:cNvSpPr>
          <p:nvPr userDrawn="1"/>
        </p:nvSpPr>
        <p:spPr bwMode="auto">
          <a:xfrm>
            <a:off x="1" y="6488668"/>
            <a:ext cx="1444626" cy="300082"/>
          </a:xfrm>
          <a:prstGeom prst="rect">
            <a:avLst/>
          </a:prstGeom>
          <a:noFill/>
          <a:ln w="9525">
            <a:noFill/>
            <a:miter lim="800000"/>
            <a:headEnd/>
            <a:tailEnd/>
          </a:ln>
          <a:effectLst/>
        </p:spPr>
        <p:txBody>
          <a:bodyPr wrap="none">
            <a:spAutoFit/>
          </a:bodyPr>
          <a:lstStyle/>
          <a:p>
            <a:pPr eaLnBrk="0" hangingPunct="0">
              <a:defRPr/>
            </a:pPr>
            <a:r>
              <a:rPr lang="en-US" sz="1350" dirty="0">
                <a:solidFill>
                  <a:srgbClr val="00B050"/>
                </a:solidFill>
              </a:rPr>
              <a:t>UNCLASSIFIED</a:t>
            </a:r>
          </a:p>
        </p:txBody>
      </p:sp>
      <p:sp>
        <p:nvSpPr>
          <p:cNvPr id="12" name="Text Box 135"/>
          <p:cNvSpPr txBox="1">
            <a:spLocks noChangeArrowheads="1"/>
          </p:cNvSpPr>
          <p:nvPr userDrawn="1"/>
        </p:nvSpPr>
        <p:spPr bwMode="auto">
          <a:xfrm>
            <a:off x="7699374" y="0"/>
            <a:ext cx="1444627" cy="300082"/>
          </a:xfrm>
          <a:prstGeom prst="rect">
            <a:avLst/>
          </a:prstGeom>
          <a:noFill/>
          <a:ln w="9525">
            <a:noFill/>
            <a:miter lim="800000"/>
            <a:headEnd/>
            <a:tailEnd/>
          </a:ln>
          <a:effectLst/>
        </p:spPr>
        <p:txBody>
          <a:bodyPr wrap="none">
            <a:spAutoFit/>
          </a:bodyPr>
          <a:lstStyle/>
          <a:p>
            <a:pPr algn="r" eaLnBrk="0" hangingPunct="0">
              <a:defRPr/>
            </a:pPr>
            <a:r>
              <a:rPr lang="en-US" sz="1350" dirty="0" smtClean="0">
                <a:solidFill>
                  <a:srgbClr val="00B050"/>
                </a:solidFill>
              </a:rPr>
              <a:t>UNCLASSIFIED</a:t>
            </a:r>
            <a:endParaRPr lang="en-US" sz="1350" dirty="0">
              <a:solidFill>
                <a:srgbClr val="00B050"/>
              </a:solidFill>
            </a:endParaRPr>
          </a:p>
        </p:txBody>
      </p:sp>
    </p:spTree>
    <p:extLst>
      <p:ext uri="{BB962C8B-B14F-4D97-AF65-F5344CB8AC3E}">
        <p14:creationId xmlns:p14="http://schemas.microsoft.com/office/powerpoint/2010/main" val="656435236"/>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Lst>
  <mc:AlternateContent xmlns:mc="http://schemas.openxmlformats.org/markup-compatibility/2006" xmlns:p14="http://schemas.microsoft.com/office/powerpoint/2010/main">
    <mc:Choice Requires="p14">
      <p:transition p14:dur="0"/>
    </mc:Choice>
    <mc:Fallback xmlns="">
      <p:transition/>
    </mc:Fallback>
  </mc:AlternateContent>
  <p:hf hdr="0" ftr="0" dt="0"/>
  <p:txStyles>
    <p:titleStyle>
      <a:lvl1pPr algn="r" rtl="0" eaLnBrk="0" fontAlgn="base" hangingPunct="0">
        <a:spcBef>
          <a:spcPct val="0"/>
        </a:spcBef>
        <a:spcAft>
          <a:spcPct val="0"/>
        </a:spcAft>
        <a:defRPr sz="2700" b="1" i="1">
          <a:solidFill>
            <a:srgbClr val="151C77"/>
          </a:solidFill>
          <a:latin typeface="+mj-lt"/>
          <a:ea typeface="+mj-ea"/>
          <a:cs typeface="+mj-cs"/>
        </a:defRPr>
      </a:lvl1pPr>
      <a:lvl2pPr algn="r" rtl="0" eaLnBrk="0" fontAlgn="base" hangingPunct="0">
        <a:spcBef>
          <a:spcPct val="0"/>
        </a:spcBef>
        <a:spcAft>
          <a:spcPct val="0"/>
        </a:spcAft>
        <a:defRPr sz="2700" b="1" i="1">
          <a:solidFill>
            <a:srgbClr val="151C77"/>
          </a:solidFill>
          <a:latin typeface="Arial" charset="0"/>
        </a:defRPr>
      </a:lvl2pPr>
      <a:lvl3pPr algn="r" rtl="0" eaLnBrk="0" fontAlgn="base" hangingPunct="0">
        <a:spcBef>
          <a:spcPct val="0"/>
        </a:spcBef>
        <a:spcAft>
          <a:spcPct val="0"/>
        </a:spcAft>
        <a:defRPr sz="2700" b="1" i="1">
          <a:solidFill>
            <a:srgbClr val="151C77"/>
          </a:solidFill>
          <a:latin typeface="Arial" charset="0"/>
        </a:defRPr>
      </a:lvl3pPr>
      <a:lvl4pPr algn="r" rtl="0" eaLnBrk="0" fontAlgn="base" hangingPunct="0">
        <a:spcBef>
          <a:spcPct val="0"/>
        </a:spcBef>
        <a:spcAft>
          <a:spcPct val="0"/>
        </a:spcAft>
        <a:defRPr sz="2700" b="1" i="1">
          <a:solidFill>
            <a:srgbClr val="151C77"/>
          </a:solidFill>
          <a:latin typeface="Arial" charset="0"/>
        </a:defRPr>
      </a:lvl4pPr>
      <a:lvl5pPr algn="r" rtl="0" eaLnBrk="0" fontAlgn="base" hangingPunct="0">
        <a:spcBef>
          <a:spcPct val="0"/>
        </a:spcBef>
        <a:spcAft>
          <a:spcPct val="0"/>
        </a:spcAft>
        <a:defRPr sz="2700" b="1" i="1">
          <a:solidFill>
            <a:srgbClr val="151C77"/>
          </a:solidFill>
          <a:latin typeface="Arial" charset="0"/>
        </a:defRPr>
      </a:lvl5pPr>
      <a:lvl6pPr marL="342900" algn="r" rtl="0" eaLnBrk="0" fontAlgn="base" hangingPunct="0">
        <a:spcBef>
          <a:spcPct val="0"/>
        </a:spcBef>
        <a:spcAft>
          <a:spcPct val="0"/>
        </a:spcAft>
        <a:defRPr sz="2700" b="1" i="1">
          <a:solidFill>
            <a:srgbClr val="151C77"/>
          </a:solidFill>
          <a:latin typeface="Arial" charset="0"/>
        </a:defRPr>
      </a:lvl6pPr>
      <a:lvl7pPr marL="685800" algn="r" rtl="0" eaLnBrk="0" fontAlgn="base" hangingPunct="0">
        <a:spcBef>
          <a:spcPct val="0"/>
        </a:spcBef>
        <a:spcAft>
          <a:spcPct val="0"/>
        </a:spcAft>
        <a:defRPr sz="2700" b="1" i="1">
          <a:solidFill>
            <a:srgbClr val="151C77"/>
          </a:solidFill>
          <a:latin typeface="Arial" charset="0"/>
        </a:defRPr>
      </a:lvl7pPr>
      <a:lvl8pPr marL="1028700" algn="r" rtl="0" eaLnBrk="0" fontAlgn="base" hangingPunct="0">
        <a:spcBef>
          <a:spcPct val="0"/>
        </a:spcBef>
        <a:spcAft>
          <a:spcPct val="0"/>
        </a:spcAft>
        <a:defRPr sz="2700" b="1" i="1">
          <a:solidFill>
            <a:srgbClr val="151C77"/>
          </a:solidFill>
          <a:latin typeface="Arial" charset="0"/>
        </a:defRPr>
      </a:lvl8pPr>
      <a:lvl9pPr marL="1371600" algn="r" rtl="0" eaLnBrk="0" fontAlgn="base" hangingPunct="0">
        <a:spcBef>
          <a:spcPct val="0"/>
        </a:spcBef>
        <a:spcAft>
          <a:spcPct val="0"/>
        </a:spcAft>
        <a:defRPr sz="2700" b="1" i="1">
          <a:solidFill>
            <a:srgbClr val="151C77"/>
          </a:solidFill>
          <a:latin typeface="Arial" charset="0"/>
        </a:defRPr>
      </a:lvl9pPr>
    </p:titleStyle>
    <p:bodyStyle>
      <a:lvl1pPr marL="214313" indent="-214313" algn="l" rtl="0" eaLnBrk="0" fontAlgn="base" hangingPunct="0">
        <a:spcBef>
          <a:spcPct val="50000"/>
        </a:spcBef>
        <a:spcAft>
          <a:spcPct val="0"/>
        </a:spcAft>
        <a:buClr>
          <a:srgbClr val="151C77"/>
        </a:buClr>
        <a:buSzPct val="80000"/>
        <a:buFont typeface="Wingdings" pitchFamily="2" charset="2"/>
        <a:buChar char="n"/>
        <a:defRPr sz="1500" b="1">
          <a:solidFill>
            <a:schemeClr val="tx1"/>
          </a:solidFill>
          <a:latin typeface="+mn-lt"/>
          <a:ea typeface="+mn-ea"/>
          <a:cs typeface="+mn-cs"/>
        </a:defRPr>
      </a:lvl1pPr>
      <a:lvl2pPr marL="516731" indent="-211931" algn="l" rtl="0" eaLnBrk="0" fontAlgn="base" hangingPunct="0">
        <a:spcBef>
          <a:spcPct val="25000"/>
        </a:spcBef>
        <a:spcAft>
          <a:spcPct val="0"/>
        </a:spcAft>
        <a:buClr>
          <a:srgbClr val="151C77"/>
        </a:buClr>
        <a:buSzPct val="80000"/>
        <a:buFont typeface="Wingdings" pitchFamily="2" charset="2"/>
        <a:buChar char="n"/>
        <a:defRPr sz="1500" b="1">
          <a:solidFill>
            <a:schemeClr val="tx1"/>
          </a:solidFill>
          <a:latin typeface="+mn-lt"/>
        </a:defRPr>
      </a:lvl2pPr>
      <a:lvl3pPr marL="770335" indent="-167879" algn="l" rtl="0" eaLnBrk="0" fontAlgn="base" hangingPunct="0">
        <a:spcBef>
          <a:spcPct val="25000"/>
        </a:spcBef>
        <a:spcAft>
          <a:spcPct val="0"/>
        </a:spcAft>
        <a:buClr>
          <a:srgbClr val="151C77"/>
        </a:buClr>
        <a:buSzPct val="80000"/>
        <a:buFont typeface="Wingdings" pitchFamily="2" charset="2"/>
        <a:buChar char="n"/>
        <a:defRPr sz="1500" b="1">
          <a:solidFill>
            <a:schemeClr val="tx1"/>
          </a:solidFill>
          <a:latin typeface="+mn-lt"/>
        </a:defRPr>
      </a:lvl3pPr>
      <a:lvl4pPr marL="1200150" indent="-171450" algn="l" rtl="0" eaLnBrk="0" fontAlgn="base" hangingPunct="0">
        <a:spcBef>
          <a:spcPct val="25000"/>
        </a:spcBef>
        <a:spcAft>
          <a:spcPct val="0"/>
        </a:spcAft>
        <a:buClr>
          <a:srgbClr val="151C77"/>
        </a:buClr>
        <a:buSzPct val="80000"/>
        <a:buFont typeface="Wingdings" pitchFamily="2" charset="2"/>
        <a:buChar char="n"/>
        <a:defRPr sz="1500" b="1">
          <a:solidFill>
            <a:schemeClr val="tx1"/>
          </a:solidFill>
          <a:latin typeface="+mn-lt"/>
        </a:defRPr>
      </a:lvl4pPr>
      <a:lvl5pPr marL="1543050" indent="-171450" algn="l" rtl="0" eaLnBrk="0" fontAlgn="base" hangingPunct="0">
        <a:spcBef>
          <a:spcPct val="20000"/>
        </a:spcBef>
        <a:spcAft>
          <a:spcPct val="0"/>
        </a:spcAft>
        <a:buClr>
          <a:srgbClr val="003399"/>
        </a:buClr>
        <a:buSzPct val="80000"/>
        <a:buFont typeface="Wingdings" pitchFamily="2" charset="2"/>
        <a:buChar char="n"/>
        <a:defRPr sz="1500">
          <a:solidFill>
            <a:schemeClr val="tx1"/>
          </a:solidFill>
          <a:latin typeface="+mn-lt"/>
        </a:defRPr>
      </a:lvl5pPr>
      <a:lvl6pPr marL="1885950" indent="-171450" algn="l" rtl="0" eaLnBrk="0" fontAlgn="base" hangingPunct="0">
        <a:spcBef>
          <a:spcPct val="20000"/>
        </a:spcBef>
        <a:spcAft>
          <a:spcPct val="0"/>
        </a:spcAft>
        <a:buClr>
          <a:srgbClr val="003399"/>
        </a:buClr>
        <a:buSzPct val="80000"/>
        <a:buFont typeface="Wingdings" pitchFamily="2" charset="2"/>
        <a:buChar char="n"/>
        <a:defRPr sz="1500">
          <a:solidFill>
            <a:schemeClr val="tx1"/>
          </a:solidFill>
          <a:latin typeface="+mn-lt"/>
        </a:defRPr>
      </a:lvl6pPr>
      <a:lvl7pPr marL="2228850" indent="-171450" algn="l" rtl="0" eaLnBrk="0" fontAlgn="base" hangingPunct="0">
        <a:spcBef>
          <a:spcPct val="20000"/>
        </a:spcBef>
        <a:spcAft>
          <a:spcPct val="0"/>
        </a:spcAft>
        <a:buClr>
          <a:srgbClr val="003399"/>
        </a:buClr>
        <a:buSzPct val="80000"/>
        <a:buFont typeface="Wingdings" pitchFamily="2" charset="2"/>
        <a:buChar char="n"/>
        <a:defRPr sz="1500">
          <a:solidFill>
            <a:schemeClr val="tx1"/>
          </a:solidFill>
          <a:latin typeface="+mn-lt"/>
        </a:defRPr>
      </a:lvl7pPr>
      <a:lvl8pPr marL="2571750" indent="-171450" algn="l" rtl="0" eaLnBrk="0" fontAlgn="base" hangingPunct="0">
        <a:spcBef>
          <a:spcPct val="20000"/>
        </a:spcBef>
        <a:spcAft>
          <a:spcPct val="0"/>
        </a:spcAft>
        <a:buClr>
          <a:srgbClr val="003399"/>
        </a:buClr>
        <a:buSzPct val="80000"/>
        <a:buFont typeface="Wingdings" pitchFamily="2" charset="2"/>
        <a:buChar char="n"/>
        <a:defRPr sz="1500">
          <a:solidFill>
            <a:schemeClr val="tx1"/>
          </a:solidFill>
          <a:latin typeface="+mn-lt"/>
        </a:defRPr>
      </a:lvl8pPr>
      <a:lvl9pPr marL="2914650" indent="-171450" algn="l" rtl="0" eaLnBrk="0" fontAlgn="base" hangingPunct="0">
        <a:spcBef>
          <a:spcPct val="20000"/>
        </a:spcBef>
        <a:spcAft>
          <a:spcPct val="0"/>
        </a:spcAft>
        <a:buClr>
          <a:srgbClr val="003399"/>
        </a:buClr>
        <a:buSzPct val="80000"/>
        <a:buFont typeface="Wingdings" pitchFamily="2" charset="2"/>
        <a:buChar char="n"/>
        <a:defRPr sz="1500">
          <a:solidFill>
            <a:schemeClr val="tx1"/>
          </a:solidFill>
          <a:latin typeface="+mn-lt"/>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slide" Target="slide14.xml"/><Relationship Id="rId4" Type="http://schemas.openxmlformats.org/officeDocument/2006/relationships/image" Target="../media/image12.emf"/></Relationships>
</file>

<file path=ppt/slides/_rels/slide12.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slide" Target="slide9.xml"/></Relationships>
</file>

<file path=ppt/slides/_rels/slide13.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3.xml"/><Relationship Id="rId1" Type="http://schemas.openxmlformats.org/officeDocument/2006/relationships/slideLayout" Target="../slideLayouts/slideLayout4.xml"/><Relationship Id="rId4" Type="http://schemas.openxmlformats.org/officeDocument/2006/relationships/slide" Target="slide9.xml"/></Relationships>
</file>

<file path=ppt/slides/_rels/slide14.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slide" Target="slide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slide" Target="slide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848315" y="76200"/>
            <a:ext cx="3459241" cy="1143000"/>
          </a:xfrm>
        </p:spPr>
        <p:txBody>
          <a:bodyPr/>
          <a:lstStyle/>
          <a:p>
            <a:r>
              <a:rPr lang="en-US" sz="3200" dirty="0" smtClean="0"/>
              <a:t>AF NC3 CENTER</a:t>
            </a:r>
            <a:endParaRPr lang="en-US" sz="3200" dirty="0"/>
          </a:p>
        </p:txBody>
      </p:sp>
      <p:sp>
        <p:nvSpPr>
          <p:cNvPr id="4" name="Rectangle 7"/>
          <p:cNvSpPr>
            <a:spLocks noGrp="1" noChangeArrowheads="1"/>
          </p:cNvSpPr>
          <p:nvPr>
            <p:ph type="sldNum" sz="quarter" idx="4294967295"/>
          </p:nvPr>
        </p:nvSpPr>
        <p:spPr>
          <a:xfrm>
            <a:off x="8001000" y="6524625"/>
            <a:ext cx="1143000" cy="304800"/>
          </a:xfrm>
        </p:spPr>
        <p:txBody>
          <a:bodyPr/>
          <a:lstStyle/>
          <a:p>
            <a:pPr>
              <a:defRPr/>
            </a:pPr>
            <a:fld id="{61ECC61E-5D10-49B4-8659-92184D695E47}" type="slidenum">
              <a:rPr lang="en-US">
                <a:solidFill>
                  <a:srgbClr val="FFFFFF">
                    <a:lumMod val="50000"/>
                  </a:srgbClr>
                </a:solidFill>
              </a:rPr>
              <a:pPr>
                <a:defRPr/>
              </a:pPr>
              <a:t>1</a:t>
            </a:fld>
            <a:endParaRPr lang="en-US" dirty="0">
              <a:solidFill>
                <a:srgbClr val="808080"/>
              </a:solidFill>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3462" y="2523974"/>
            <a:ext cx="2518978" cy="2487293"/>
          </a:xfrm>
          <a:prstGeom prst="rect">
            <a:avLst/>
          </a:prstGeom>
        </p:spPr>
      </p:pic>
      <p:sp>
        <p:nvSpPr>
          <p:cNvPr id="9" name="Rectangle 3"/>
          <p:cNvSpPr>
            <a:spLocks noChangeArrowheads="1"/>
          </p:cNvSpPr>
          <p:nvPr/>
        </p:nvSpPr>
        <p:spPr bwMode="auto">
          <a:xfrm>
            <a:off x="4639035" y="3455714"/>
            <a:ext cx="2941979" cy="1088509"/>
          </a:xfrm>
          <a:prstGeom prst="rect">
            <a:avLst/>
          </a:prstGeom>
          <a:noFill/>
          <a:ln w="9525">
            <a:noFill/>
            <a:miter lim="800000"/>
            <a:headEnd/>
            <a:tailEnd/>
          </a:ln>
        </p:spPr>
        <p:txBody>
          <a:bodyPr anchor="ctr"/>
          <a:lstStyle/>
          <a:p>
            <a:pPr algn="ctr" eaLnBrk="0" fontAlgn="base" hangingPunct="0">
              <a:spcBef>
                <a:spcPct val="0"/>
              </a:spcBef>
              <a:spcAft>
                <a:spcPct val="0"/>
              </a:spcAft>
            </a:pPr>
            <a:endParaRPr lang="en-US" sz="2700" b="1" dirty="0">
              <a:solidFill>
                <a:srgbClr val="151C77"/>
              </a:solidFill>
            </a:endParaRPr>
          </a:p>
        </p:txBody>
      </p:sp>
      <p:sp>
        <p:nvSpPr>
          <p:cNvPr id="8" name="TextBox 7"/>
          <p:cNvSpPr txBox="1"/>
          <p:nvPr/>
        </p:nvSpPr>
        <p:spPr>
          <a:xfrm>
            <a:off x="4639035" y="5938982"/>
            <a:ext cx="3778342" cy="400110"/>
          </a:xfrm>
          <a:prstGeom prst="rect">
            <a:avLst/>
          </a:prstGeom>
        </p:spPr>
        <p:txBody>
          <a:bodyPr wrap="none" rtlCol="0">
            <a:spAutoFit/>
          </a:bodyPr>
          <a:lstStyle/>
          <a:p>
            <a:pPr algn="ctr" eaLnBrk="0" fontAlgn="base" hangingPunct="0">
              <a:spcBef>
                <a:spcPct val="0"/>
              </a:spcBef>
              <a:spcAft>
                <a:spcPct val="0"/>
              </a:spcAft>
            </a:pPr>
            <a:r>
              <a:rPr lang="en-US" sz="2000" b="1" i="1" dirty="0">
                <a:solidFill>
                  <a:srgbClr val="002060"/>
                </a:solidFill>
                <a:ea typeface="+mj-ea"/>
                <a:cs typeface="+mj-cs"/>
              </a:rPr>
              <a:t>Mr. Jonathan Wilson AFNC3C</a:t>
            </a:r>
          </a:p>
        </p:txBody>
      </p:sp>
      <p:sp>
        <p:nvSpPr>
          <p:cNvPr id="6" name="TextBox 5"/>
          <p:cNvSpPr txBox="1"/>
          <p:nvPr/>
        </p:nvSpPr>
        <p:spPr>
          <a:xfrm>
            <a:off x="3668107" y="2743374"/>
            <a:ext cx="5015060" cy="1384995"/>
          </a:xfrm>
          <a:prstGeom prst="rect">
            <a:avLst/>
          </a:prstGeom>
          <a:noFill/>
        </p:spPr>
        <p:txBody>
          <a:bodyPr wrap="square" rtlCol="0">
            <a:spAutoFit/>
          </a:bodyPr>
          <a:lstStyle/>
          <a:p>
            <a:pPr algn="ctr" eaLnBrk="0" fontAlgn="base" hangingPunct="0">
              <a:spcBef>
                <a:spcPct val="0"/>
              </a:spcBef>
              <a:spcAft>
                <a:spcPct val="0"/>
              </a:spcAft>
            </a:pPr>
            <a:r>
              <a:rPr lang="en-US" sz="2800" b="1" i="1" dirty="0">
                <a:solidFill>
                  <a:srgbClr val="151C77"/>
                </a:solidFill>
                <a:ea typeface="+mj-ea"/>
                <a:cs typeface="+mj-cs"/>
              </a:rPr>
              <a:t>AF NC3 Weapons System </a:t>
            </a:r>
          </a:p>
          <a:p>
            <a:pPr algn="ctr" eaLnBrk="0" fontAlgn="base" hangingPunct="0">
              <a:spcBef>
                <a:spcPct val="0"/>
              </a:spcBef>
              <a:spcAft>
                <a:spcPct val="0"/>
              </a:spcAft>
            </a:pPr>
            <a:r>
              <a:rPr lang="en-US" sz="2800" b="1" i="1" dirty="0">
                <a:solidFill>
                  <a:srgbClr val="151C77"/>
                </a:solidFill>
                <a:ea typeface="+mj-ea"/>
                <a:cs typeface="+mj-cs"/>
              </a:rPr>
              <a:t>Mission Performance </a:t>
            </a:r>
            <a:r>
              <a:rPr lang="en-US" sz="2800" b="1" i="1" dirty="0" smtClean="0">
                <a:solidFill>
                  <a:srgbClr val="151C77"/>
                </a:solidFill>
                <a:ea typeface="+mj-ea"/>
                <a:cs typeface="+mj-cs"/>
              </a:rPr>
              <a:t>Brief </a:t>
            </a:r>
            <a:endParaRPr lang="en-US" sz="2800" b="1" i="1" dirty="0">
              <a:solidFill>
                <a:srgbClr val="151C77"/>
              </a:solidFill>
              <a:ea typeface="+mj-ea"/>
              <a:cs typeface="+mj-cs"/>
            </a:endParaRPr>
          </a:p>
          <a:p>
            <a:pPr algn="ctr" eaLnBrk="0" fontAlgn="base" hangingPunct="0">
              <a:spcBef>
                <a:spcPct val="0"/>
              </a:spcBef>
              <a:spcAft>
                <a:spcPct val="0"/>
              </a:spcAft>
            </a:pPr>
            <a:r>
              <a:rPr lang="en-US" sz="2800" b="1" i="1" dirty="0" smtClean="0">
                <a:solidFill>
                  <a:srgbClr val="151C77"/>
                </a:solidFill>
                <a:ea typeface="+mj-ea"/>
                <a:cs typeface="+mj-cs"/>
              </a:rPr>
              <a:t>May </a:t>
            </a:r>
            <a:r>
              <a:rPr lang="en-US" sz="2800" b="1" i="1" dirty="0" smtClean="0">
                <a:solidFill>
                  <a:srgbClr val="151C77"/>
                </a:solidFill>
                <a:ea typeface="+mj-ea"/>
                <a:cs typeface="+mj-cs"/>
              </a:rPr>
              <a:t>2020</a:t>
            </a:r>
            <a:endParaRPr lang="en-US" sz="2800" b="1" i="1" dirty="0">
              <a:solidFill>
                <a:srgbClr val="151C77"/>
              </a:solidFill>
              <a:ea typeface="+mj-ea"/>
              <a:cs typeface="+mj-cs"/>
            </a:endParaRPr>
          </a:p>
        </p:txBody>
      </p:sp>
    </p:spTree>
    <p:extLst>
      <p:ext uri="{BB962C8B-B14F-4D97-AF65-F5344CB8AC3E}">
        <p14:creationId xmlns:p14="http://schemas.microsoft.com/office/powerpoint/2010/main" val="15558481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053088" y="3075122"/>
            <a:ext cx="3041218" cy="715581"/>
          </a:xfrm>
          <a:prstGeom prst="rect">
            <a:avLst/>
          </a:prstGeom>
        </p:spPr>
        <p:txBody>
          <a:bodyPr wrap="none">
            <a:spAutoFit/>
          </a:bodyPr>
          <a:lstStyle/>
          <a:p>
            <a:pPr algn="ctr"/>
            <a:r>
              <a:rPr lang="en-US" sz="4050" b="1" i="1" kern="0" dirty="0" smtClean="0">
                <a:solidFill>
                  <a:srgbClr val="0C2D83"/>
                </a:solidFill>
              </a:rPr>
              <a:t>Questions?</a:t>
            </a:r>
            <a:endParaRPr lang="en-US" sz="4050" b="1" i="1" kern="0" dirty="0">
              <a:solidFill>
                <a:srgbClr val="0C2D83"/>
              </a:solidFill>
            </a:endParaRPr>
          </a:p>
        </p:txBody>
      </p:sp>
    </p:spTree>
    <p:extLst>
      <p:ext uri="{BB962C8B-B14F-4D97-AF65-F5344CB8AC3E}">
        <p14:creationId xmlns:p14="http://schemas.microsoft.com/office/powerpoint/2010/main" val="3600439739"/>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a:noFill/>
          <a:ln w="9525">
            <a:noFill/>
            <a:miter lim="800000"/>
            <a:headEnd/>
            <a:tailEnd/>
          </a:ln>
          <a:effectLst/>
        </p:spPr>
        <p:txBody>
          <a:bodyPr vert="horz" wrap="square" lIns="0" tIns="0" rIns="0" bIns="0" numCol="1" anchor="ctr" anchorCtr="0" compatLnSpc="1">
            <a:prstTxWarp prst="textNoShape">
              <a:avLst/>
            </a:prstTxWarp>
            <a:normAutofit/>
          </a:bodyPr>
          <a:lstStyle/>
          <a:p>
            <a:r>
              <a:rPr lang="en-US" kern="1200" dirty="0"/>
              <a:t/>
            </a:r>
            <a:br>
              <a:rPr lang="en-US" kern="1200" dirty="0"/>
            </a:br>
            <a:endParaRPr lang="en-US" kern="1200" dirty="0"/>
          </a:p>
        </p:txBody>
      </p:sp>
      <p:sp>
        <p:nvSpPr>
          <p:cNvPr id="7" name="Slide Number Placeholder 6"/>
          <p:cNvSpPr>
            <a:spLocks noGrp="1"/>
          </p:cNvSpPr>
          <p:nvPr>
            <p:ph type="sldNum" sz="quarter" idx="4294967295"/>
          </p:nvPr>
        </p:nvSpPr>
        <p:spPr>
          <a:xfrm>
            <a:off x="8823325" y="6581775"/>
            <a:ext cx="320675" cy="276225"/>
          </a:xfrm>
        </p:spPr>
        <p:txBody>
          <a:bodyPr/>
          <a:lstStyle/>
          <a:p>
            <a:fld id="{4C271F6E-B663-47E9-A91A-64DF1B1A4211}" type="slidenum">
              <a:rPr lang="en-US" smtClean="0">
                <a:solidFill>
                  <a:srgbClr val="FFFFFF">
                    <a:lumMod val="65000"/>
                  </a:srgbClr>
                </a:solidFill>
              </a:rPr>
              <a:pPr/>
              <a:t>11</a:t>
            </a:fld>
            <a:endParaRPr lang="en-US">
              <a:solidFill>
                <a:srgbClr val="FFFFFF">
                  <a:lumMod val="65000"/>
                </a:srgbClr>
              </a:solidFill>
            </a:endParaRPr>
          </a:p>
        </p:txBody>
      </p:sp>
      <p:sp>
        <p:nvSpPr>
          <p:cNvPr id="5" name="Rectangle 4"/>
          <p:cNvSpPr/>
          <p:nvPr/>
        </p:nvSpPr>
        <p:spPr>
          <a:xfrm>
            <a:off x="1971533" y="109091"/>
            <a:ext cx="5215168" cy="1077218"/>
          </a:xfrm>
          <a:prstGeom prst="rect">
            <a:avLst/>
          </a:prstGeom>
        </p:spPr>
        <p:txBody>
          <a:bodyPr wrap="square">
            <a:spAutoFit/>
          </a:bodyPr>
          <a:lstStyle/>
          <a:p>
            <a:pPr algn="ctr"/>
            <a:r>
              <a:rPr lang="en-US" sz="3200" b="1" i="1" kern="0" dirty="0" smtClean="0">
                <a:solidFill>
                  <a:srgbClr val="0C2D83"/>
                </a:solidFill>
                <a:ea typeface="+mj-ea"/>
                <a:cs typeface="+mj-cs"/>
              </a:rPr>
              <a:t> Fixed Support CE </a:t>
            </a:r>
            <a:r>
              <a:rPr lang="en-US" sz="3200" b="1" i="1" kern="0" dirty="0">
                <a:solidFill>
                  <a:srgbClr val="0C2D83"/>
                </a:solidFill>
                <a:ea typeface="+mj-ea"/>
                <a:cs typeface="+mj-cs"/>
              </a:rPr>
              <a:t/>
            </a:r>
            <a:br>
              <a:rPr lang="en-US" sz="3200" b="1" i="1" kern="0" dirty="0">
                <a:solidFill>
                  <a:srgbClr val="0C2D83"/>
                </a:solidFill>
                <a:ea typeface="+mj-ea"/>
                <a:cs typeface="+mj-cs"/>
              </a:rPr>
            </a:br>
            <a:r>
              <a:rPr lang="en-US" sz="3200" b="1" i="1" kern="0" dirty="0">
                <a:solidFill>
                  <a:srgbClr val="0C2D83"/>
                </a:solidFill>
                <a:ea typeface="+mj-ea"/>
                <a:cs typeface="+mj-cs"/>
              </a:rPr>
              <a:t>SCORECARD</a:t>
            </a:r>
            <a:endParaRPr lang="en-US" dirty="0"/>
          </a:p>
        </p:txBody>
      </p:sp>
      <p:graphicFrame>
        <p:nvGraphicFramePr>
          <p:cNvPr id="13" name="Table 12"/>
          <p:cNvGraphicFramePr>
            <a:graphicFrameLocks noGrp="1"/>
          </p:cNvGraphicFramePr>
          <p:nvPr>
            <p:extLst>
              <p:ext uri="{D42A27DB-BD31-4B8C-83A1-F6EECF244321}">
                <p14:modId xmlns:p14="http://schemas.microsoft.com/office/powerpoint/2010/main" val="1084124781"/>
              </p:ext>
            </p:extLst>
          </p:nvPr>
        </p:nvGraphicFramePr>
        <p:xfrm>
          <a:off x="184726" y="4268994"/>
          <a:ext cx="2877860" cy="1801225"/>
        </p:xfrm>
        <a:graphic>
          <a:graphicData uri="http://schemas.openxmlformats.org/drawingml/2006/table">
            <a:tbl>
              <a:tblPr firstRow="1" bandRow="1">
                <a:tableStyleId>{5C22544A-7EE6-4342-B048-85BDC9FD1C3A}</a:tableStyleId>
              </a:tblPr>
              <a:tblGrid>
                <a:gridCol w="570242">
                  <a:extLst>
                    <a:ext uri="{9D8B030D-6E8A-4147-A177-3AD203B41FA5}">
                      <a16:colId xmlns:a16="http://schemas.microsoft.com/office/drawing/2014/main" val="620501437"/>
                    </a:ext>
                  </a:extLst>
                </a:gridCol>
                <a:gridCol w="527931">
                  <a:extLst>
                    <a:ext uri="{9D8B030D-6E8A-4147-A177-3AD203B41FA5}">
                      <a16:colId xmlns:a16="http://schemas.microsoft.com/office/drawing/2014/main" val="4092329649"/>
                    </a:ext>
                  </a:extLst>
                </a:gridCol>
                <a:gridCol w="390410">
                  <a:extLst>
                    <a:ext uri="{9D8B030D-6E8A-4147-A177-3AD203B41FA5}">
                      <a16:colId xmlns:a16="http://schemas.microsoft.com/office/drawing/2014/main" val="2566757517"/>
                    </a:ext>
                  </a:extLst>
                </a:gridCol>
                <a:gridCol w="420359">
                  <a:extLst>
                    <a:ext uri="{9D8B030D-6E8A-4147-A177-3AD203B41FA5}">
                      <a16:colId xmlns:a16="http://schemas.microsoft.com/office/drawing/2014/main" val="1601604573"/>
                    </a:ext>
                  </a:extLst>
                </a:gridCol>
                <a:gridCol w="390410">
                  <a:extLst>
                    <a:ext uri="{9D8B030D-6E8A-4147-A177-3AD203B41FA5}">
                      <a16:colId xmlns:a16="http://schemas.microsoft.com/office/drawing/2014/main" val="1987102728"/>
                    </a:ext>
                  </a:extLst>
                </a:gridCol>
                <a:gridCol w="578508">
                  <a:extLst>
                    <a:ext uri="{9D8B030D-6E8A-4147-A177-3AD203B41FA5}">
                      <a16:colId xmlns:a16="http://schemas.microsoft.com/office/drawing/2014/main" val="2517202347"/>
                    </a:ext>
                  </a:extLst>
                </a:gridCol>
              </a:tblGrid>
              <a:tr h="418061">
                <a:tc>
                  <a:txBody>
                    <a:bodyPr/>
                    <a:lstStyle/>
                    <a:p>
                      <a:pPr algn="ctr"/>
                      <a:r>
                        <a:rPr lang="en-US" sz="1000" dirty="0" smtClean="0">
                          <a:solidFill>
                            <a:schemeClr val="tx1"/>
                          </a:solidFill>
                          <a:latin typeface="+mn-lt"/>
                        </a:rPr>
                        <a:t>Rate</a:t>
                      </a:r>
                      <a:endParaRPr lang="en-US" sz="1000" dirty="0">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a:r>
                        <a:rPr lang="en-US" sz="1000" dirty="0" err="1" smtClean="0">
                          <a:solidFill>
                            <a:schemeClr val="tx1"/>
                          </a:solidFill>
                          <a:latin typeface="+mn-lt"/>
                        </a:rPr>
                        <a:t>Avg</a:t>
                      </a:r>
                      <a:endParaRPr lang="en-US" sz="1000" dirty="0">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gridSpan="3">
                  <a:txBody>
                    <a:bodyPr/>
                    <a:lstStyle/>
                    <a:p>
                      <a:pPr marL="0" algn="ctr" defTabSz="685800" rtl="0" eaLnBrk="1" latinLnBrk="0" hangingPunct="1"/>
                      <a:r>
                        <a:rPr lang="en-US" sz="1000" kern="1200" dirty="0" smtClean="0">
                          <a:solidFill>
                            <a:schemeClr val="dk1"/>
                          </a:solidFill>
                          <a:latin typeface="+mn-lt"/>
                          <a:ea typeface="+mn-ea"/>
                          <a:cs typeface="+mn-cs"/>
                        </a:rPr>
                        <a:t>1</a:t>
                      </a:r>
                      <a:r>
                        <a:rPr lang="en-US" sz="1000" kern="1200" baseline="30000" dirty="0" smtClean="0">
                          <a:solidFill>
                            <a:schemeClr val="dk1"/>
                          </a:solidFill>
                          <a:latin typeface="+mn-lt"/>
                          <a:ea typeface="+mn-ea"/>
                          <a:cs typeface="+mn-cs"/>
                        </a:rPr>
                        <a:t>st</a:t>
                      </a:r>
                      <a:r>
                        <a:rPr lang="en-US" sz="1000" kern="1200" dirty="0" smtClean="0">
                          <a:solidFill>
                            <a:schemeClr val="dk1"/>
                          </a:solidFill>
                          <a:latin typeface="+mn-lt"/>
                          <a:ea typeface="+mn-ea"/>
                          <a:cs typeface="+mn-cs"/>
                        </a:rPr>
                        <a:t>  Quarter 19</a:t>
                      </a:r>
                      <a:endParaRPr lang="en-US" sz="1000" kern="1200" dirty="0">
                        <a:solidFill>
                          <a:schemeClr val="dk1"/>
                        </a:solidFill>
                        <a:latin typeface="+mn-lt"/>
                        <a:ea typeface="+mn-ea"/>
                        <a:cs typeface="+mn-cs"/>
                      </a:endParaRPr>
                    </a:p>
                    <a:p>
                      <a:pPr marL="0" algn="ctr" defTabSz="685800" rtl="0" eaLnBrk="1" latinLnBrk="0" hangingPunct="1"/>
                      <a:endParaRPr lang="en-US" sz="10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hMerge="1">
                  <a:txBody>
                    <a:bodyPr/>
                    <a:lstStyle/>
                    <a:p>
                      <a:endParaRPr lang="en-US"/>
                    </a:p>
                  </a:txBody>
                  <a:tcPr/>
                </a:tc>
                <a:tc hMerge="1">
                  <a:txBody>
                    <a:bodyPr/>
                    <a:lstStyle/>
                    <a:p>
                      <a:endParaRPr lang="en-US"/>
                    </a:p>
                  </a:txBody>
                  <a:tcPr/>
                </a:tc>
                <a:tc>
                  <a:txBody>
                    <a:bodyPr/>
                    <a:lstStyle/>
                    <a:p>
                      <a:pPr marL="0" algn="ctr" defTabSz="685800" rtl="0" eaLnBrk="1" latinLnBrk="0" hangingPunct="1"/>
                      <a:r>
                        <a:rPr lang="en-US" sz="1000" kern="1200" dirty="0" smtClean="0">
                          <a:solidFill>
                            <a:schemeClr val="tx1"/>
                          </a:solidFill>
                          <a:latin typeface="+mn-lt"/>
                          <a:ea typeface="+mn-ea"/>
                          <a:cs typeface="+mn-cs"/>
                        </a:rPr>
                        <a:t>QTD</a:t>
                      </a:r>
                      <a:endParaRPr lang="en-US" sz="10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164011891"/>
                  </a:ext>
                </a:extLst>
              </a:tr>
              <a:tr h="266025">
                <a:tc>
                  <a:txBody>
                    <a:bodyPr/>
                    <a:lstStyle/>
                    <a:p>
                      <a:pPr algn="ctr"/>
                      <a:r>
                        <a:rPr lang="en-US" sz="1000" dirty="0" smtClean="0">
                          <a:latin typeface="+mn-lt"/>
                        </a:rPr>
                        <a:t>MC</a:t>
                      </a:r>
                      <a:endParaRPr lang="en-US" sz="1000"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a:r>
                        <a:rPr lang="en-US" sz="1000" dirty="0" smtClean="0">
                          <a:latin typeface="+mn-lt"/>
                        </a:rPr>
                        <a:t>86.80</a:t>
                      </a:r>
                      <a:endParaRPr lang="en-US" sz="1000"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r>
                        <a:rPr lang="en-US" sz="1000" b="0" i="0" u="none" strike="noStrike" dirty="0" smtClean="0">
                          <a:solidFill>
                            <a:srgbClr val="000000"/>
                          </a:solidFill>
                          <a:effectLst/>
                          <a:latin typeface="+mn-lt"/>
                        </a:rPr>
                        <a:t>99.36</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r>
                        <a:rPr lang="en-US" sz="1000" b="0" i="0" u="none" strike="noStrike" dirty="0" smtClean="0">
                          <a:solidFill>
                            <a:srgbClr val="000000"/>
                          </a:solidFill>
                          <a:effectLst/>
                          <a:latin typeface="+mn-lt"/>
                        </a:rPr>
                        <a:t>99.29</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r>
                        <a:rPr lang="en-US" sz="1000" b="0" i="0" u="none" strike="noStrike" dirty="0" smtClean="0">
                          <a:solidFill>
                            <a:srgbClr val="000000"/>
                          </a:solidFill>
                          <a:effectLst/>
                          <a:latin typeface="+mn-lt"/>
                        </a:rPr>
                        <a:t>97.02</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marL="0" algn="ctr" defTabSz="685800" rtl="0" eaLnBrk="1" latinLnBrk="0" hangingPunct="1"/>
                      <a:r>
                        <a:rPr lang="en-US" sz="1000" kern="1200" dirty="0" smtClean="0">
                          <a:solidFill>
                            <a:schemeClr val="tx1"/>
                          </a:solidFill>
                          <a:latin typeface="+mn-lt"/>
                          <a:ea typeface="+mn-ea"/>
                          <a:cs typeface="+mn-cs"/>
                        </a:rPr>
                        <a:t>98.56</a:t>
                      </a:r>
                      <a:endParaRPr lang="en-US" sz="10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750762704"/>
                  </a:ext>
                </a:extLst>
              </a:tr>
              <a:tr h="277091">
                <a:tc>
                  <a:txBody>
                    <a:bodyPr/>
                    <a:lstStyle/>
                    <a:p>
                      <a:pPr algn="ctr"/>
                      <a:r>
                        <a:rPr lang="en-US" sz="1000" dirty="0" smtClean="0">
                          <a:latin typeface="+mn-lt"/>
                        </a:rPr>
                        <a:t>TM</a:t>
                      </a:r>
                      <a:endParaRPr lang="en-US" sz="1000"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a:r>
                        <a:rPr lang="en-US" sz="1000" dirty="0" smtClean="0">
                          <a:latin typeface="+mn-lt"/>
                        </a:rPr>
                        <a:t>8.2</a:t>
                      </a:r>
                      <a:endParaRPr lang="en-US" sz="1000"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r>
                        <a:rPr lang="en-US" sz="1000" b="0" i="0" u="none" strike="noStrike" dirty="0" smtClean="0">
                          <a:solidFill>
                            <a:srgbClr val="000000"/>
                          </a:solidFill>
                          <a:effectLst/>
                          <a:latin typeface="+mn-lt"/>
                        </a:rPr>
                        <a:t>1.28</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r>
                        <a:rPr lang="en-US" sz="1000" b="0" i="0" u="none" strike="noStrike" dirty="0" smtClean="0">
                          <a:solidFill>
                            <a:srgbClr val="000000"/>
                          </a:solidFill>
                          <a:effectLst/>
                          <a:latin typeface="+mn-lt"/>
                        </a:rPr>
                        <a:t>1.05</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r>
                        <a:rPr lang="en-US" sz="1000" b="0" i="0" u="none" strike="noStrike" dirty="0" smtClean="0">
                          <a:solidFill>
                            <a:schemeClr val="tx1"/>
                          </a:solidFill>
                          <a:effectLst/>
                          <a:latin typeface="+mn-lt"/>
                        </a:rPr>
                        <a:t>5.95</a:t>
                      </a: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marL="0" algn="ctr" defTabSz="685800" rtl="0" eaLnBrk="1" latinLnBrk="0" hangingPunct="1"/>
                      <a:r>
                        <a:rPr lang="en-US" sz="1000" kern="1200" dirty="0" smtClean="0">
                          <a:solidFill>
                            <a:schemeClr val="tx1"/>
                          </a:solidFill>
                          <a:latin typeface="+mn-lt"/>
                          <a:ea typeface="+mn-ea"/>
                          <a:cs typeface="+mn-cs"/>
                        </a:rPr>
                        <a:t>2.76</a:t>
                      </a:r>
                      <a:endParaRPr lang="en-US" sz="10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61470888"/>
                  </a:ext>
                </a:extLst>
              </a:tr>
              <a:tr h="275475">
                <a:tc>
                  <a:txBody>
                    <a:bodyPr/>
                    <a:lstStyle/>
                    <a:p>
                      <a:pPr algn="ctr"/>
                      <a:r>
                        <a:rPr lang="en-US" sz="1000" dirty="0" smtClean="0">
                          <a:latin typeface="+mn-lt"/>
                        </a:rPr>
                        <a:t>TS</a:t>
                      </a:r>
                      <a:endParaRPr lang="en-US" sz="1000"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algn="ctr"/>
                      <a:r>
                        <a:rPr lang="en-US" sz="1000" dirty="0" smtClean="0">
                          <a:latin typeface="+mn-lt"/>
                        </a:rPr>
                        <a:t>22</a:t>
                      </a:r>
                      <a:endParaRPr lang="en-US" sz="1000"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algn="ctr" fontAlgn="ctr"/>
                      <a:r>
                        <a:rPr lang="en-US" sz="1000" b="0" i="0" u="none" strike="noStrike" dirty="0" smtClean="0">
                          <a:solidFill>
                            <a:srgbClr val="000000"/>
                          </a:solidFill>
                          <a:effectLst/>
                          <a:latin typeface="+mn-lt"/>
                        </a:rPr>
                        <a:t>0.00</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fontAlgn="ctr"/>
                      <a:r>
                        <a:rPr lang="en-US" sz="1000" b="0" i="0" u="none" strike="noStrike" dirty="0" smtClean="0">
                          <a:solidFill>
                            <a:srgbClr val="000000"/>
                          </a:solidFill>
                          <a:effectLst/>
                          <a:latin typeface="+mn-lt"/>
                        </a:rPr>
                        <a:t>0.38</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fontAlgn="ctr"/>
                      <a:r>
                        <a:rPr lang="en-US" sz="1000" b="0" i="0" u="none" strike="noStrike" dirty="0" smtClean="0">
                          <a:solidFill>
                            <a:srgbClr val="000000"/>
                          </a:solidFill>
                          <a:effectLst/>
                          <a:latin typeface="+mn-lt"/>
                        </a:rPr>
                        <a:t>0.00</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marL="0" algn="ctr" defTabSz="685800" rtl="0" eaLnBrk="1" latinLnBrk="0" hangingPunct="1"/>
                      <a:r>
                        <a:rPr lang="en-US" sz="1000" kern="1200" dirty="0" smtClean="0">
                          <a:solidFill>
                            <a:schemeClr val="tx1"/>
                          </a:solidFill>
                          <a:latin typeface="+mn-lt"/>
                          <a:ea typeface="+mn-ea"/>
                          <a:cs typeface="+mn-cs"/>
                        </a:rPr>
                        <a:t>0.13</a:t>
                      </a:r>
                      <a:endParaRPr lang="en-US" sz="10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val="316527756"/>
                  </a:ext>
                </a:extLst>
              </a:tr>
              <a:tr h="283095">
                <a:tc>
                  <a:txBody>
                    <a:bodyPr/>
                    <a:lstStyle/>
                    <a:p>
                      <a:pPr algn="ctr"/>
                      <a:r>
                        <a:rPr lang="en-US" sz="1000" dirty="0" smtClean="0">
                          <a:latin typeface="+mn-lt"/>
                        </a:rPr>
                        <a:t>MTBF</a:t>
                      </a:r>
                      <a:endParaRPr lang="en-US" sz="1000"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a:r>
                        <a:rPr lang="en-US" sz="1000" dirty="0" smtClean="0">
                          <a:latin typeface="+mn-lt"/>
                        </a:rPr>
                        <a:t>478</a:t>
                      </a:r>
                      <a:endParaRPr lang="en-US" sz="1000"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r>
                        <a:rPr lang="en-US" sz="1000" b="0" i="0" u="none" strike="noStrike" dirty="0" smtClean="0">
                          <a:solidFill>
                            <a:srgbClr val="000000"/>
                          </a:solidFill>
                          <a:effectLst/>
                          <a:latin typeface="+mn-lt"/>
                        </a:rPr>
                        <a:t>556</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r>
                        <a:rPr lang="en-US" sz="1000" b="0" i="0" u="none" strike="noStrike" dirty="0" smtClean="0">
                          <a:solidFill>
                            <a:srgbClr val="000000"/>
                          </a:solidFill>
                          <a:effectLst/>
                          <a:latin typeface="+mn-lt"/>
                        </a:rPr>
                        <a:t>449</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r>
                        <a:rPr lang="en-US" sz="1000" b="0" i="0" u="none" strike="noStrike" dirty="0" smtClean="0">
                          <a:solidFill>
                            <a:srgbClr val="000000"/>
                          </a:solidFill>
                          <a:effectLst/>
                          <a:latin typeface="+mn-lt"/>
                        </a:rPr>
                        <a:t>724</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marL="0" algn="ctr" defTabSz="685800" rtl="0" eaLnBrk="1" latinLnBrk="0" hangingPunct="1"/>
                      <a:r>
                        <a:rPr lang="en-US" sz="1000" kern="1200" dirty="0" smtClean="0">
                          <a:solidFill>
                            <a:schemeClr val="tx1"/>
                          </a:solidFill>
                          <a:latin typeface="+mn-lt"/>
                          <a:ea typeface="+mn-ea"/>
                          <a:cs typeface="+mn-cs"/>
                        </a:rPr>
                        <a:t>576</a:t>
                      </a:r>
                      <a:endParaRPr lang="en-US" sz="10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4123982552"/>
                  </a:ext>
                </a:extLst>
              </a:tr>
              <a:tr h="281478">
                <a:tc>
                  <a:txBody>
                    <a:bodyPr/>
                    <a:lstStyle/>
                    <a:p>
                      <a:pPr algn="ctr"/>
                      <a:r>
                        <a:rPr lang="en-US" sz="1000" dirty="0" smtClean="0">
                          <a:latin typeface="+mn-lt"/>
                        </a:rPr>
                        <a:t>MDT</a:t>
                      </a:r>
                      <a:endParaRPr lang="en-US" sz="1000"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a:r>
                        <a:rPr lang="en-US" sz="1000" dirty="0" smtClean="0">
                          <a:latin typeface="+mn-lt"/>
                        </a:rPr>
                        <a:t>372</a:t>
                      </a:r>
                      <a:endParaRPr lang="en-US" sz="1000"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r>
                        <a:rPr lang="en-US" sz="1000" b="0" i="0" u="none" strike="noStrike" dirty="0" smtClean="0">
                          <a:solidFill>
                            <a:srgbClr val="000000"/>
                          </a:solidFill>
                          <a:effectLst/>
                          <a:latin typeface="+mn-lt"/>
                        </a:rPr>
                        <a:t>26</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r>
                        <a:rPr lang="en-US" sz="1000" b="0" i="0" u="none" strike="noStrike" dirty="0" smtClean="0">
                          <a:solidFill>
                            <a:srgbClr val="000000"/>
                          </a:solidFill>
                          <a:effectLst/>
                          <a:latin typeface="+mn-lt"/>
                        </a:rPr>
                        <a:t>14</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r>
                        <a:rPr lang="en-US" sz="1000" b="0" i="0" u="none" strike="noStrike" dirty="0" smtClean="0">
                          <a:solidFill>
                            <a:srgbClr val="000000"/>
                          </a:solidFill>
                          <a:effectLst/>
                          <a:latin typeface="+mn-lt"/>
                        </a:rPr>
                        <a:t>244</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marL="0" algn="ctr" defTabSz="685800" rtl="0" eaLnBrk="1" latinLnBrk="0" hangingPunct="1"/>
                      <a:r>
                        <a:rPr lang="en-US" sz="1000" kern="1200" dirty="0" smtClean="0">
                          <a:solidFill>
                            <a:schemeClr val="tx1"/>
                          </a:solidFill>
                          <a:latin typeface="+mn-lt"/>
                          <a:ea typeface="+mn-ea"/>
                          <a:cs typeface="+mn-cs"/>
                        </a:rPr>
                        <a:t>95</a:t>
                      </a:r>
                      <a:endParaRPr lang="en-US" sz="10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1884723949"/>
                  </a:ext>
                </a:extLst>
              </a:tr>
            </a:tbl>
          </a:graphicData>
        </a:graphic>
      </p:graphicFrame>
      <p:pic>
        <p:nvPicPr>
          <p:cNvPr id="8" name="Picture 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53887" y="2523388"/>
            <a:ext cx="1398886" cy="1745602"/>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4913" y="2523392"/>
            <a:ext cx="1478974" cy="1745598"/>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6" name="Table 5"/>
          <p:cNvGraphicFramePr>
            <a:graphicFrameLocks noGrp="1"/>
          </p:cNvGraphicFramePr>
          <p:nvPr>
            <p:extLst>
              <p:ext uri="{D42A27DB-BD31-4B8C-83A1-F6EECF244321}">
                <p14:modId xmlns:p14="http://schemas.microsoft.com/office/powerpoint/2010/main" val="3186453165"/>
              </p:ext>
            </p:extLst>
          </p:nvPr>
        </p:nvGraphicFramePr>
        <p:xfrm>
          <a:off x="914400" y="1432735"/>
          <a:ext cx="7310466" cy="1004222"/>
        </p:xfrm>
        <a:graphic>
          <a:graphicData uri="http://schemas.openxmlformats.org/drawingml/2006/table">
            <a:tbl>
              <a:tblPr/>
              <a:tblGrid>
                <a:gridCol w="7310466">
                  <a:extLst>
                    <a:ext uri="{9D8B030D-6E8A-4147-A177-3AD203B41FA5}">
                      <a16:colId xmlns:a16="http://schemas.microsoft.com/office/drawing/2014/main" val="556986895"/>
                    </a:ext>
                  </a:extLst>
                </a:gridCol>
              </a:tblGrid>
              <a:tr h="1004222">
                <a:tc>
                  <a:txBody>
                    <a:bodyPr/>
                    <a:lstStyle/>
                    <a:p>
                      <a:pPr algn="ctr" fontAlgn="t"/>
                      <a:r>
                        <a:rPr lang="en-US" sz="2000" b="1" i="1" kern="0" dirty="0">
                          <a:solidFill>
                            <a:schemeClr val="tx1">
                              <a:lumMod val="50000"/>
                              <a:lumOff val="50000"/>
                            </a:schemeClr>
                          </a:solidFill>
                          <a:latin typeface="+mn-lt"/>
                          <a:ea typeface="+mj-ea"/>
                          <a:cs typeface="+mj-cs"/>
                        </a:rPr>
                        <a:t>Fixed Support CE (AN/FSC-150) CE </a:t>
                      </a:r>
                      <a:r>
                        <a:rPr lang="en-US" sz="2000" b="1" i="1" kern="0" dirty="0" smtClean="0">
                          <a:solidFill>
                            <a:schemeClr val="tx1">
                              <a:lumMod val="50000"/>
                              <a:lumOff val="50000"/>
                            </a:schemeClr>
                          </a:solidFill>
                          <a:latin typeface="+mn-lt"/>
                          <a:ea typeface="+mj-ea"/>
                          <a:cs typeface="+mj-cs"/>
                        </a:rPr>
                        <a:t>SCORECARD</a:t>
                      </a:r>
                      <a:r>
                        <a:rPr lang="en-US" sz="2000" b="1" i="1" kern="0" baseline="0" dirty="0" smtClean="0">
                          <a:solidFill>
                            <a:schemeClr val="tx1">
                              <a:lumMod val="50000"/>
                              <a:lumOff val="50000"/>
                            </a:schemeClr>
                          </a:solidFill>
                          <a:latin typeface="+mn-lt"/>
                          <a:ea typeface="+mj-ea"/>
                          <a:cs typeface="+mj-cs"/>
                        </a:rPr>
                        <a:t> </a:t>
                      </a:r>
                      <a:r>
                        <a:rPr lang="en-US" sz="2000" b="1" i="1" kern="0" dirty="0" smtClean="0">
                          <a:solidFill>
                            <a:schemeClr val="tx1">
                              <a:lumMod val="50000"/>
                              <a:lumOff val="50000"/>
                            </a:schemeClr>
                          </a:solidFill>
                          <a:latin typeface="+mn-lt"/>
                          <a:ea typeface="+mj-ea"/>
                          <a:cs typeface="+mj-cs"/>
                        </a:rPr>
                        <a:t>FY-19</a:t>
                      </a:r>
                      <a:r>
                        <a:rPr lang="en-US" sz="2000" b="1" i="1" kern="0" dirty="0">
                          <a:solidFill>
                            <a:schemeClr val="tx1">
                              <a:lumMod val="50000"/>
                              <a:lumOff val="50000"/>
                            </a:schemeClr>
                          </a:solidFill>
                          <a:latin typeface="+mn-lt"/>
                          <a:ea typeface="+mj-ea"/>
                          <a:cs typeface="+mj-cs"/>
                        </a:rPr>
                        <a:t/>
                      </a:r>
                      <a:br>
                        <a:rPr lang="en-US" sz="2000" b="1" i="1" kern="0" dirty="0">
                          <a:solidFill>
                            <a:schemeClr val="tx1">
                              <a:lumMod val="50000"/>
                              <a:lumOff val="50000"/>
                            </a:schemeClr>
                          </a:solidFill>
                          <a:latin typeface="+mn-lt"/>
                          <a:ea typeface="+mj-ea"/>
                          <a:cs typeface="+mj-cs"/>
                        </a:rPr>
                      </a:br>
                      <a:endParaRPr lang="en-US" sz="2000" b="1" i="1" kern="0" dirty="0">
                        <a:solidFill>
                          <a:schemeClr val="tx1">
                            <a:lumMod val="50000"/>
                            <a:lumOff val="50000"/>
                          </a:schemeClr>
                        </a:solidFill>
                        <a:latin typeface="+mn-lt"/>
                        <a:ea typeface="+mj-ea"/>
                        <a:cs typeface="+mj-cs"/>
                      </a:endParaRPr>
                    </a:p>
                  </a:txBody>
                  <a:tcPr marL="0" marR="0" marT="0" marB="0">
                    <a:lnL>
                      <a:noFill/>
                    </a:lnL>
                    <a:lnR>
                      <a:noFill/>
                    </a:lnR>
                    <a:lnT>
                      <a:noFill/>
                    </a:lnT>
                    <a:lnB>
                      <a:noFill/>
                    </a:lnB>
                  </a:tcPr>
                </a:tc>
                <a:extLst>
                  <a:ext uri="{0D108BD9-81ED-4DB2-BD59-A6C34878D82A}">
                    <a16:rowId xmlns:a16="http://schemas.microsoft.com/office/drawing/2014/main" val="2405129126"/>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3952807286"/>
              </p:ext>
            </p:extLst>
          </p:nvPr>
        </p:nvGraphicFramePr>
        <p:xfrm>
          <a:off x="3062586" y="4268993"/>
          <a:ext cx="1779687" cy="1801225"/>
        </p:xfrm>
        <a:graphic>
          <a:graphicData uri="http://schemas.openxmlformats.org/drawingml/2006/table">
            <a:tbl>
              <a:tblPr firstRow="1" bandRow="1">
                <a:tableStyleId>{5C22544A-7EE6-4342-B048-85BDC9FD1C3A}</a:tableStyleId>
              </a:tblPr>
              <a:tblGrid>
                <a:gridCol w="390410">
                  <a:extLst>
                    <a:ext uri="{9D8B030D-6E8A-4147-A177-3AD203B41FA5}">
                      <a16:colId xmlns:a16="http://schemas.microsoft.com/office/drawing/2014/main" val="438743443"/>
                    </a:ext>
                  </a:extLst>
                </a:gridCol>
                <a:gridCol w="420359">
                  <a:extLst>
                    <a:ext uri="{9D8B030D-6E8A-4147-A177-3AD203B41FA5}">
                      <a16:colId xmlns:a16="http://schemas.microsoft.com/office/drawing/2014/main" val="3849382533"/>
                    </a:ext>
                  </a:extLst>
                </a:gridCol>
                <a:gridCol w="390410">
                  <a:extLst>
                    <a:ext uri="{9D8B030D-6E8A-4147-A177-3AD203B41FA5}">
                      <a16:colId xmlns:a16="http://schemas.microsoft.com/office/drawing/2014/main" val="460490341"/>
                    </a:ext>
                  </a:extLst>
                </a:gridCol>
                <a:gridCol w="578508">
                  <a:extLst>
                    <a:ext uri="{9D8B030D-6E8A-4147-A177-3AD203B41FA5}">
                      <a16:colId xmlns:a16="http://schemas.microsoft.com/office/drawing/2014/main" val="1717788734"/>
                    </a:ext>
                  </a:extLst>
                </a:gridCol>
              </a:tblGrid>
              <a:tr h="418061">
                <a:tc gridSpan="3">
                  <a:txBody>
                    <a:bodyPr/>
                    <a:lstStyle/>
                    <a:p>
                      <a:pPr marL="0" algn="ctr" defTabSz="685800" rtl="0" eaLnBrk="1" latinLnBrk="0" hangingPunct="1"/>
                      <a:r>
                        <a:rPr lang="en-US" sz="1000" kern="1200" dirty="0" smtClean="0">
                          <a:solidFill>
                            <a:schemeClr val="tx1"/>
                          </a:solidFill>
                          <a:latin typeface="+mn-lt"/>
                          <a:ea typeface="+mn-ea"/>
                          <a:cs typeface="+mn-cs"/>
                        </a:rPr>
                        <a:t>2</a:t>
                      </a:r>
                      <a:r>
                        <a:rPr lang="en-US" sz="1000" kern="1200" baseline="30000" dirty="0" smtClean="0">
                          <a:solidFill>
                            <a:schemeClr val="tx1"/>
                          </a:solidFill>
                          <a:latin typeface="+mn-lt"/>
                          <a:ea typeface="+mn-ea"/>
                          <a:cs typeface="+mn-cs"/>
                        </a:rPr>
                        <a:t>nd</a:t>
                      </a:r>
                      <a:r>
                        <a:rPr lang="en-US" sz="1000" kern="1200" dirty="0" smtClean="0">
                          <a:solidFill>
                            <a:schemeClr val="tx1"/>
                          </a:solidFill>
                          <a:latin typeface="+mn-lt"/>
                          <a:ea typeface="+mn-ea"/>
                          <a:cs typeface="+mn-cs"/>
                        </a:rPr>
                        <a:t>  Quarter 19</a:t>
                      </a:r>
                      <a:endParaRPr lang="en-US" sz="1000" kern="1200" dirty="0">
                        <a:solidFill>
                          <a:schemeClr val="tx1"/>
                        </a:solidFill>
                        <a:latin typeface="+mn-lt"/>
                        <a:ea typeface="+mn-ea"/>
                        <a:cs typeface="+mn-cs"/>
                      </a:endParaRPr>
                    </a:p>
                    <a:p>
                      <a:pPr marL="0" algn="ctr" defTabSz="685800" rtl="0" eaLnBrk="1" latinLnBrk="0" hangingPunct="1"/>
                      <a:endParaRPr lang="en-US" sz="10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hMerge="1">
                  <a:txBody>
                    <a:bodyPr/>
                    <a:lstStyle/>
                    <a:p>
                      <a:endParaRPr lang="en-US"/>
                    </a:p>
                  </a:txBody>
                  <a:tcPr/>
                </a:tc>
                <a:tc hMerge="1">
                  <a:txBody>
                    <a:bodyPr/>
                    <a:lstStyle/>
                    <a:p>
                      <a:endParaRPr lang="en-US"/>
                    </a:p>
                  </a:txBody>
                  <a:tcPr/>
                </a:tc>
                <a:tc>
                  <a:txBody>
                    <a:bodyPr/>
                    <a:lstStyle/>
                    <a:p>
                      <a:pPr marL="0" algn="ctr" defTabSz="685800" rtl="0" eaLnBrk="1" latinLnBrk="0" hangingPunct="1"/>
                      <a:r>
                        <a:rPr lang="en-US" sz="1000" kern="1200" dirty="0" smtClean="0">
                          <a:solidFill>
                            <a:schemeClr val="tx1"/>
                          </a:solidFill>
                          <a:latin typeface="+mn-lt"/>
                          <a:ea typeface="+mn-ea"/>
                          <a:cs typeface="+mn-cs"/>
                        </a:rPr>
                        <a:t>QTD</a:t>
                      </a:r>
                      <a:endParaRPr lang="en-US" sz="10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3841797260"/>
                  </a:ext>
                </a:extLst>
              </a:tr>
              <a:tr h="266025">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marL="0" algn="ctr" defTabSz="685800" rtl="0" eaLnBrk="1" latinLnBrk="0" hangingPunct="1"/>
                      <a:endParaRPr lang="en-US" sz="10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507680488"/>
                  </a:ext>
                </a:extLst>
              </a:tr>
              <a:tr h="277091">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marL="0" algn="ctr" defTabSz="685800" rtl="0" eaLnBrk="1" latinLnBrk="0" hangingPunct="1"/>
                      <a:endParaRPr lang="en-US" sz="10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4104936515"/>
                  </a:ext>
                </a:extLst>
              </a:tr>
              <a:tr h="275475">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marL="0" algn="ctr" defTabSz="685800" rtl="0" eaLnBrk="1" latinLnBrk="0" hangingPunct="1"/>
                      <a:endParaRPr lang="en-US" sz="10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extLst>
                  <a:ext uri="{0D108BD9-81ED-4DB2-BD59-A6C34878D82A}">
                    <a16:rowId xmlns:a16="http://schemas.microsoft.com/office/drawing/2014/main" val="324186844"/>
                  </a:ext>
                </a:extLst>
              </a:tr>
              <a:tr h="283095">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marL="0" algn="ctr" defTabSz="685800" rtl="0" eaLnBrk="1" latinLnBrk="0" hangingPunct="1"/>
                      <a:endParaRPr lang="en-US" sz="10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869261749"/>
                  </a:ext>
                </a:extLst>
              </a:tr>
              <a:tr h="281478">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marL="0" algn="ctr" defTabSz="685800" rtl="0" eaLnBrk="1" latinLnBrk="0" hangingPunct="1"/>
                      <a:endParaRPr lang="en-US" sz="10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1740451215"/>
                  </a:ext>
                </a:extLst>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132228650"/>
              </p:ext>
            </p:extLst>
          </p:nvPr>
        </p:nvGraphicFramePr>
        <p:xfrm>
          <a:off x="4842273" y="4268992"/>
          <a:ext cx="1779687" cy="1801225"/>
        </p:xfrm>
        <a:graphic>
          <a:graphicData uri="http://schemas.openxmlformats.org/drawingml/2006/table">
            <a:tbl>
              <a:tblPr firstRow="1" bandRow="1">
                <a:tableStyleId>{5C22544A-7EE6-4342-B048-85BDC9FD1C3A}</a:tableStyleId>
              </a:tblPr>
              <a:tblGrid>
                <a:gridCol w="390410">
                  <a:extLst>
                    <a:ext uri="{9D8B030D-6E8A-4147-A177-3AD203B41FA5}">
                      <a16:colId xmlns:a16="http://schemas.microsoft.com/office/drawing/2014/main" val="438743443"/>
                    </a:ext>
                  </a:extLst>
                </a:gridCol>
                <a:gridCol w="420359">
                  <a:extLst>
                    <a:ext uri="{9D8B030D-6E8A-4147-A177-3AD203B41FA5}">
                      <a16:colId xmlns:a16="http://schemas.microsoft.com/office/drawing/2014/main" val="3849382533"/>
                    </a:ext>
                  </a:extLst>
                </a:gridCol>
                <a:gridCol w="390410">
                  <a:extLst>
                    <a:ext uri="{9D8B030D-6E8A-4147-A177-3AD203B41FA5}">
                      <a16:colId xmlns:a16="http://schemas.microsoft.com/office/drawing/2014/main" val="460490341"/>
                    </a:ext>
                  </a:extLst>
                </a:gridCol>
                <a:gridCol w="578508">
                  <a:extLst>
                    <a:ext uri="{9D8B030D-6E8A-4147-A177-3AD203B41FA5}">
                      <a16:colId xmlns:a16="http://schemas.microsoft.com/office/drawing/2014/main" val="1717788734"/>
                    </a:ext>
                  </a:extLst>
                </a:gridCol>
              </a:tblGrid>
              <a:tr h="418061">
                <a:tc gridSpan="3">
                  <a:txBody>
                    <a:bodyPr/>
                    <a:lstStyle/>
                    <a:p>
                      <a:pPr marL="0" algn="ctr" defTabSz="685800" rtl="0" eaLnBrk="1" latinLnBrk="0" hangingPunct="1"/>
                      <a:r>
                        <a:rPr lang="en-US" sz="1000" kern="1200" dirty="0" smtClean="0">
                          <a:solidFill>
                            <a:schemeClr val="dk1"/>
                          </a:solidFill>
                          <a:latin typeface="+mn-lt"/>
                          <a:ea typeface="+mn-ea"/>
                          <a:cs typeface="+mn-cs"/>
                        </a:rPr>
                        <a:t>3</a:t>
                      </a:r>
                      <a:r>
                        <a:rPr lang="en-US" sz="1000" kern="1200" baseline="30000" dirty="0" smtClean="0">
                          <a:solidFill>
                            <a:schemeClr val="dk1"/>
                          </a:solidFill>
                          <a:latin typeface="+mn-lt"/>
                          <a:ea typeface="+mn-ea"/>
                          <a:cs typeface="+mn-cs"/>
                        </a:rPr>
                        <a:t>rd</a:t>
                      </a:r>
                      <a:r>
                        <a:rPr lang="en-US" sz="1000" kern="1200" baseline="0" dirty="0" smtClean="0">
                          <a:solidFill>
                            <a:schemeClr val="dk1"/>
                          </a:solidFill>
                          <a:latin typeface="+mn-lt"/>
                          <a:ea typeface="+mn-ea"/>
                          <a:cs typeface="+mn-cs"/>
                        </a:rPr>
                        <a:t> </a:t>
                      </a:r>
                      <a:r>
                        <a:rPr lang="en-US" sz="1000" kern="1200" dirty="0" smtClean="0">
                          <a:solidFill>
                            <a:schemeClr val="dk1"/>
                          </a:solidFill>
                          <a:latin typeface="+mn-lt"/>
                          <a:ea typeface="+mn-ea"/>
                          <a:cs typeface="+mn-cs"/>
                        </a:rPr>
                        <a:t> Quarter 19</a:t>
                      </a:r>
                      <a:endParaRPr lang="en-US" sz="1000" kern="1200" dirty="0">
                        <a:solidFill>
                          <a:schemeClr val="dk1"/>
                        </a:solidFill>
                        <a:latin typeface="+mn-lt"/>
                        <a:ea typeface="+mn-ea"/>
                        <a:cs typeface="+mn-cs"/>
                      </a:endParaRPr>
                    </a:p>
                    <a:p>
                      <a:pPr marL="0" algn="ctr" defTabSz="685800" rtl="0" eaLnBrk="1" latinLnBrk="0" hangingPunct="1"/>
                      <a:endParaRPr lang="en-US" sz="10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hMerge="1">
                  <a:txBody>
                    <a:bodyPr/>
                    <a:lstStyle/>
                    <a:p>
                      <a:endParaRPr lang="en-US"/>
                    </a:p>
                  </a:txBody>
                  <a:tcPr/>
                </a:tc>
                <a:tc hMerge="1">
                  <a:txBody>
                    <a:bodyPr/>
                    <a:lstStyle/>
                    <a:p>
                      <a:endParaRPr lang="en-US"/>
                    </a:p>
                  </a:txBody>
                  <a:tcPr/>
                </a:tc>
                <a:tc>
                  <a:txBody>
                    <a:bodyPr/>
                    <a:lstStyle/>
                    <a:p>
                      <a:pPr marL="0" algn="ctr" defTabSz="685800" rtl="0" eaLnBrk="1" latinLnBrk="0" hangingPunct="1"/>
                      <a:r>
                        <a:rPr lang="en-US" sz="1000" kern="1200" dirty="0" smtClean="0">
                          <a:solidFill>
                            <a:schemeClr val="tx1"/>
                          </a:solidFill>
                          <a:latin typeface="+mn-lt"/>
                          <a:ea typeface="+mn-ea"/>
                          <a:cs typeface="+mn-cs"/>
                        </a:rPr>
                        <a:t>QTD</a:t>
                      </a:r>
                      <a:endParaRPr lang="en-US" sz="10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3841797260"/>
                  </a:ext>
                </a:extLst>
              </a:tr>
              <a:tr h="266025">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85000"/>
                      </a:schemeClr>
                    </a:solidFill>
                  </a:tcPr>
                </a:tc>
                <a:tc>
                  <a:txBody>
                    <a:bodyPr/>
                    <a:lstStyle/>
                    <a:p>
                      <a:pPr marL="0" algn="ctr" defTabSz="685800" rtl="0" eaLnBrk="1" latinLnBrk="0" hangingPunct="1"/>
                      <a:endParaRPr lang="en-US" sz="1000" b="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507680488"/>
                  </a:ext>
                </a:extLst>
              </a:tr>
              <a:tr h="277091">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85000"/>
                      </a:schemeClr>
                    </a:solidFill>
                  </a:tcPr>
                </a:tc>
                <a:tc>
                  <a:txBody>
                    <a:bodyPr/>
                    <a:lstStyle/>
                    <a:p>
                      <a:pPr marL="0" algn="ctr" defTabSz="685800" rtl="0" eaLnBrk="1" latinLnBrk="0" hangingPunct="1"/>
                      <a:endParaRPr lang="en-US" sz="1000" b="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4104936515"/>
                  </a:ext>
                </a:extLst>
              </a:tr>
              <a:tr h="275475">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85000"/>
                      </a:schemeClr>
                    </a:solidFill>
                  </a:tcPr>
                </a:tc>
                <a:tc>
                  <a:txBody>
                    <a:bodyPr/>
                    <a:lstStyle/>
                    <a:p>
                      <a:pPr marL="0" algn="ctr" defTabSz="685800" rtl="0" eaLnBrk="1" latinLnBrk="0" hangingPunct="1"/>
                      <a:endParaRPr lang="en-US" sz="1000" b="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324186844"/>
                  </a:ext>
                </a:extLst>
              </a:tr>
              <a:tr h="283095">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85000"/>
                      </a:schemeClr>
                    </a:solidFill>
                  </a:tcPr>
                </a:tc>
                <a:tc>
                  <a:txBody>
                    <a:bodyPr/>
                    <a:lstStyle/>
                    <a:p>
                      <a:pPr marL="0" algn="ctr" defTabSz="685800" rtl="0" eaLnBrk="1" latinLnBrk="0" hangingPunct="1"/>
                      <a:endParaRPr lang="en-US" sz="1000" b="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869261749"/>
                  </a:ext>
                </a:extLst>
              </a:tr>
              <a:tr h="281478">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85000"/>
                      </a:schemeClr>
                    </a:solidFill>
                  </a:tcPr>
                </a:tc>
                <a:tc>
                  <a:txBody>
                    <a:bodyPr/>
                    <a:lstStyle/>
                    <a:p>
                      <a:pPr marL="0" algn="ctr" defTabSz="685800" rtl="0" eaLnBrk="1" latinLnBrk="0" hangingPunct="1"/>
                      <a:endParaRPr lang="en-US" sz="1000" b="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740451215"/>
                  </a:ext>
                </a:extLst>
              </a:tr>
            </a:tbl>
          </a:graphicData>
        </a:graphic>
      </p:graphicFrame>
      <p:graphicFrame>
        <p:nvGraphicFramePr>
          <p:cNvPr id="14" name="Table 13"/>
          <p:cNvGraphicFramePr>
            <a:graphicFrameLocks noGrp="1"/>
          </p:cNvGraphicFramePr>
          <p:nvPr>
            <p:extLst>
              <p:ext uri="{D42A27DB-BD31-4B8C-83A1-F6EECF244321}">
                <p14:modId xmlns:p14="http://schemas.microsoft.com/office/powerpoint/2010/main" val="3081617424"/>
              </p:ext>
            </p:extLst>
          </p:nvPr>
        </p:nvGraphicFramePr>
        <p:xfrm>
          <a:off x="6621960" y="4268991"/>
          <a:ext cx="1779687" cy="1801225"/>
        </p:xfrm>
        <a:graphic>
          <a:graphicData uri="http://schemas.openxmlformats.org/drawingml/2006/table">
            <a:tbl>
              <a:tblPr firstRow="1" bandRow="1">
                <a:tableStyleId>{5C22544A-7EE6-4342-B048-85BDC9FD1C3A}</a:tableStyleId>
              </a:tblPr>
              <a:tblGrid>
                <a:gridCol w="390410">
                  <a:extLst>
                    <a:ext uri="{9D8B030D-6E8A-4147-A177-3AD203B41FA5}">
                      <a16:colId xmlns:a16="http://schemas.microsoft.com/office/drawing/2014/main" val="438743443"/>
                    </a:ext>
                  </a:extLst>
                </a:gridCol>
                <a:gridCol w="420359">
                  <a:extLst>
                    <a:ext uri="{9D8B030D-6E8A-4147-A177-3AD203B41FA5}">
                      <a16:colId xmlns:a16="http://schemas.microsoft.com/office/drawing/2014/main" val="3849382533"/>
                    </a:ext>
                  </a:extLst>
                </a:gridCol>
                <a:gridCol w="390410">
                  <a:extLst>
                    <a:ext uri="{9D8B030D-6E8A-4147-A177-3AD203B41FA5}">
                      <a16:colId xmlns:a16="http://schemas.microsoft.com/office/drawing/2014/main" val="460490341"/>
                    </a:ext>
                  </a:extLst>
                </a:gridCol>
                <a:gridCol w="578508">
                  <a:extLst>
                    <a:ext uri="{9D8B030D-6E8A-4147-A177-3AD203B41FA5}">
                      <a16:colId xmlns:a16="http://schemas.microsoft.com/office/drawing/2014/main" val="1717788734"/>
                    </a:ext>
                  </a:extLst>
                </a:gridCol>
              </a:tblGrid>
              <a:tr h="418061">
                <a:tc gridSpan="3">
                  <a:txBody>
                    <a:bodyPr/>
                    <a:lstStyle/>
                    <a:p>
                      <a:pPr marL="0" algn="ctr" defTabSz="685800" rtl="0" eaLnBrk="1" latinLnBrk="0" hangingPunct="1"/>
                      <a:r>
                        <a:rPr lang="en-US" sz="1000" kern="1200" dirty="0" smtClean="0">
                          <a:solidFill>
                            <a:schemeClr val="dk1"/>
                          </a:solidFill>
                          <a:latin typeface="+mn-lt"/>
                          <a:ea typeface="+mn-ea"/>
                          <a:cs typeface="+mn-cs"/>
                        </a:rPr>
                        <a:t>4</a:t>
                      </a:r>
                      <a:r>
                        <a:rPr lang="en-US" sz="1000" kern="1200" baseline="30000" dirty="0" smtClean="0">
                          <a:solidFill>
                            <a:schemeClr val="dk1"/>
                          </a:solidFill>
                          <a:latin typeface="+mn-lt"/>
                          <a:ea typeface="+mn-ea"/>
                          <a:cs typeface="+mn-cs"/>
                        </a:rPr>
                        <a:t>th</a:t>
                      </a:r>
                      <a:r>
                        <a:rPr lang="en-US" sz="1000" kern="1200" baseline="0" dirty="0" smtClean="0">
                          <a:solidFill>
                            <a:schemeClr val="dk1"/>
                          </a:solidFill>
                          <a:latin typeface="+mn-lt"/>
                          <a:ea typeface="+mn-ea"/>
                          <a:cs typeface="+mn-cs"/>
                        </a:rPr>
                        <a:t> </a:t>
                      </a:r>
                      <a:r>
                        <a:rPr lang="en-US" sz="1000" kern="1200" dirty="0" smtClean="0">
                          <a:solidFill>
                            <a:schemeClr val="dk1"/>
                          </a:solidFill>
                          <a:latin typeface="+mn-lt"/>
                          <a:ea typeface="+mn-ea"/>
                          <a:cs typeface="+mn-cs"/>
                        </a:rPr>
                        <a:t> Quarter 19</a:t>
                      </a:r>
                      <a:endParaRPr lang="en-US" sz="1000" kern="1200" dirty="0">
                        <a:solidFill>
                          <a:schemeClr val="dk1"/>
                        </a:solidFill>
                        <a:latin typeface="+mn-lt"/>
                        <a:ea typeface="+mn-ea"/>
                        <a:cs typeface="+mn-cs"/>
                      </a:endParaRPr>
                    </a:p>
                    <a:p>
                      <a:pPr marL="0" algn="ctr" defTabSz="685800" rtl="0" eaLnBrk="1" latinLnBrk="0" hangingPunct="1"/>
                      <a:endParaRPr lang="en-US" sz="10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hMerge="1">
                  <a:txBody>
                    <a:bodyPr/>
                    <a:lstStyle/>
                    <a:p>
                      <a:endParaRPr lang="en-US"/>
                    </a:p>
                  </a:txBody>
                  <a:tcPr/>
                </a:tc>
                <a:tc hMerge="1">
                  <a:txBody>
                    <a:bodyPr/>
                    <a:lstStyle/>
                    <a:p>
                      <a:endParaRPr lang="en-US"/>
                    </a:p>
                  </a:txBody>
                  <a:tcPr/>
                </a:tc>
                <a:tc>
                  <a:txBody>
                    <a:bodyPr/>
                    <a:lstStyle/>
                    <a:p>
                      <a:pPr marL="0" algn="ctr" defTabSz="685800" rtl="0" eaLnBrk="1" latinLnBrk="0" hangingPunct="1"/>
                      <a:r>
                        <a:rPr lang="en-US" sz="1000" kern="1200" dirty="0" smtClean="0">
                          <a:solidFill>
                            <a:schemeClr val="tx1"/>
                          </a:solidFill>
                          <a:latin typeface="+mn-lt"/>
                          <a:ea typeface="+mn-ea"/>
                          <a:cs typeface="+mn-cs"/>
                        </a:rPr>
                        <a:t>QTD</a:t>
                      </a:r>
                      <a:endParaRPr lang="en-US" sz="10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3841797260"/>
                  </a:ext>
                </a:extLst>
              </a:tr>
              <a:tr h="266025">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endParaRPr lang="en-US" sz="1000" b="1"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algn="ctr" defTabSz="685800" rtl="0" eaLnBrk="1" latinLnBrk="0" hangingPunct="1"/>
                      <a:endParaRPr 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507680488"/>
                  </a:ext>
                </a:extLst>
              </a:tr>
              <a:tr h="277091">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endParaRPr lang="en-US" sz="1000" b="1"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algn="ctr" defTabSz="685800" rtl="0" eaLnBrk="1" latinLnBrk="0" hangingPunct="1"/>
                      <a:endParaRPr 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4104936515"/>
                  </a:ext>
                </a:extLst>
              </a:tr>
              <a:tr h="275475">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fontAlgn="ctr"/>
                      <a:endParaRPr lang="en-US" sz="1000" b="1"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algn="ctr" defTabSz="685800" rtl="0" eaLnBrk="1" latinLnBrk="0" hangingPunct="1"/>
                      <a:endParaRPr 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324186844"/>
                  </a:ext>
                </a:extLst>
              </a:tr>
              <a:tr h="283095">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endParaRPr lang="en-US" sz="1000" b="1"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algn="ctr" defTabSz="685800" rtl="0" eaLnBrk="1" latinLnBrk="0" hangingPunct="1"/>
                      <a:endParaRPr 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869261749"/>
                  </a:ext>
                </a:extLst>
              </a:tr>
              <a:tr h="281478">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endParaRPr lang="en-US" sz="1000" b="1"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algn="ctr" defTabSz="685800" rtl="0" eaLnBrk="1" latinLnBrk="0" hangingPunct="1"/>
                      <a:endParaRPr 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740451215"/>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469029293"/>
              </p:ext>
            </p:extLst>
          </p:nvPr>
        </p:nvGraphicFramePr>
        <p:xfrm>
          <a:off x="8405154" y="4268990"/>
          <a:ext cx="578508" cy="1801225"/>
        </p:xfrm>
        <a:graphic>
          <a:graphicData uri="http://schemas.openxmlformats.org/drawingml/2006/table">
            <a:tbl>
              <a:tblPr firstRow="1" bandRow="1">
                <a:tableStyleId>{5C22544A-7EE6-4342-B048-85BDC9FD1C3A}</a:tableStyleId>
              </a:tblPr>
              <a:tblGrid>
                <a:gridCol w="578508">
                  <a:extLst>
                    <a:ext uri="{9D8B030D-6E8A-4147-A177-3AD203B41FA5}">
                      <a16:colId xmlns:a16="http://schemas.microsoft.com/office/drawing/2014/main" val="3437498298"/>
                    </a:ext>
                  </a:extLst>
                </a:gridCol>
              </a:tblGrid>
              <a:tr h="418061">
                <a:tc>
                  <a:txBody>
                    <a:bodyPr/>
                    <a:lstStyle/>
                    <a:p>
                      <a:pPr marL="0" algn="ctr" defTabSz="685800" rtl="0" eaLnBrk="1" latinLnBrk="0" hangingPunct="1"/>
                      <a:r>
                        <a:rPr lang="en-US" sz="1000" kern="1200" dirty="0" smtClean="0">
                          <a:solidFill>
                            <a:schemeClr val="tx1"/>
                          </a:solidFill>
                          <a:latin typeface="+mn-lt"/>
                          <a:ea typeface="+mn-ea"/>
                          <a:cs typeface="+mn-cs"/>
                        </a:rPr>
                        <a:t>YTD</a:t>
                      </a:r>
                      <a:endParaRPr lang="en-US" sz="10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2153071838"/>
                  </a:ext>
                </a:extLst>
              </a:tr>
              <a:tr h="266025">
                <a:tc>
                  <a:txBody>
                    <a:bodyPr/>
                    <a:lstStyle/>
                    <a:p>
                      <a:pPr marL="0" algn="ctr" defTabSz="685800" rtl="0" eaLnBrk="1" latinLnBrk="0" hangingPunct="1"/>
                      <a:r>
                        <a:rPr lang="en-US" sz="1000" b="1" kern="1200" dirty="0" smtClean="0">
                          <a:solidFill>
                            <a:schemeClr val="tx1"/>
                          </a:solidFill>
                          <a:latin typeface="+mn-lt"/>
                          <a:ea typeface="+mn-ea"/>
                          <a:cs typeface="+mn-cs"/>
                        </a:rPr>
                        <a:t>98.56</a:t>
                      </a:r>
                      <a:endParaRPr 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1608200678"/>
                  </a:ext>
                </a:extLst>
              </a:tr>
              <a:tr h="277091">
                <a:tc>
                  <a:txBody>
                    <a:bodyPr/>
                    <a:lstStyle/>
                    <a:p>
                      <a:pPr marL="0" algn="ctr" defTabSz="685800" rtl="0" eaLnBrk="1" latinLnBrk="0" hangingPunct="1"/>
                      <a:r>
                        <a:rPr lang="en-US" sz="1000" b="1" kern="1200" dirty="0" smtClean="0">
                          <a:solidFill>
                            <a:schemeClr val="tx1"/>
                          </a:solidFill>
                          <a:latin typeface="+mn-lt"/>
                          <a:ea typeface="+mn-ea"/>
                          <a:cs typeface="+mn-cs"/>
                        </a:rPr>
                        <a:t>2.76</a:t>
                      </a:r>
                      <a:endParaRPr 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3910837385"/>
                  </a:ext>
                </a:extLst>
              </a:tr>
              <a:tr h="275475">
                <a:tc>
                  <a:txBody>
                    <a:bodyPr/>
                    <a:lstStyle/>
                    <a:p>
                      <a:pPr marL="0" algn="ctr" defTabSz="685800" rtl="0" eaLnBrk="1" latinLnBrk="0" hangingPunct="1"/>
                      <a:r>
                        <a:rPr lang="en-US" sz="1000" b="1" kern="1200" dirty="0" smtClean="0">
                          <a:solidFill>
                            <a:schemeClr val="tx1"/>
                          </a:solidFill>
                          <a:latin typeface="+mn-lt"/>
                          <a:ea typeface="+mn-ea"/>
                          <a:cs typeface="+mn-cs"/>
                        </a:rPr>
                        <a:t>0.13</a:t>
                      </a:r>
                      <a:endParaRPr 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val="1980286059"/>
                  </a:ext>
                </a:extLst>
              </a:tr>
              <a:tr h="283095">
                <a:tc>
                  <a:txBody>
                    <a:bodyPr/>
                    <a:lstStyle/>
                    <a:p>
                      <a:pPr marL="0" algn="ctr" defTabSz="685800" rtl="0" eaLnBrk="1" latinLnBrk="0" hangingPunct="1"/>
                      <a:r>
                        <a:rPr lang="en-US" sz="1000" b="1" kern="1200" dirty="0" smtClean="0">
                          <a:solidFill>
                            <a:schemeClr val="tx1"/>
                          </a:solidFill>
                          <a:latin typeface="+mn-lt"/>
                          <a:ea typeface="+mn-ea"/>
                          <a:cs typeface="+mn-cs"/>
                        </a:rPr>
                        <a:t>576</a:t>
                      </a:r>
                      <a:endParaRPr 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3297360216"/>
                  </a:ext>
                </a:extLst>
              </a:tr>
              <a:tr h="281478">
                <a:tc>
                  <a:txBody>
                    <a:bodyPr/>
                    <a:lstStyle/>
                    <a:p>
                      <a:pPr marL="0" algn="ctr" defTabSz="685800" rtl="0" eaLnBrk="1" latinLnBrk="0" hangingPunct="1"/>
                      <a:r>
                        <a:rPr lang="en-US" sz="1000" b="1" kern="1200" dirty="0" smtClean="0">
                          <a:solidFill>
                            <a:schemeClr val="tx1"/>
                          </a:solidFill>
                          <a:latin typeface="+mn-lt"/>
                          <a:ea typeface="+mn-ea"/>
                          <a:cs typeface="+mn-cs"/>
                        </a:rPr>
                        <a:t>95</a:t>
                      </a:r>
                      <a:endParaRPr 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3383154901"/>
                  </a:ext>
                </a:extLst>
              </a:tr>
            </a:tbl>
          </a:graphicData>
        </a:graphic>
      </p:graphicFrame>
      <p:sp>
        <p:nvSpPr>
          <p:cNvPr id="2" name="TextBox 1"/>
          <p:cNvSpPr txBox="1"/>
          <p:nvPr/>
        </p:nvSpPr>
        <p:spPr>
          <a:xfrm>
            <a:off x="3666390" y="2526410"/>
            <a:ext cx="4554416" cy="523220"/>
          </a:xfrm>
          <a:prstGeom prst="rect">
            <a:avLst/>
          </a:prstGeom>
          <a:noFill/>
        </p:spPr>
        <p:txBody>
          <a:bodyPr wrap="square" rtlCol="0">
            <a:spAutoFit/>
          </a:bodyPr>
          <a:lstStyle/>
          <a:p>
            <a:r>
              <a:rPr lang="en-US" sz="1400" b="1" i="1" kern="0" dirty="0" smtClean="0">
                <a:solidFill>
                  <a:schemeClr val="tx1">
                    <a:lumMod val="50000"/>
                    <a:lumOff val="50000"/>
                  </a:schemeClr>
                </a:solidFill>
              </a:rPr>
              <a:t>- GRC-221 AACE (UHF LOS)</a:t>
            </a:r>
          </a:p>
          <a:p>
            <a:r>
              <a:rPr lang="en-US" sz="1400" b="1" i="1" kern="0" dirty="0" smtClean="0">
                <a:solidFill>
                  <a:schemeClr val="tx1">
                    <a:lumMod val="50000"/>
                    <a:lumOff val="50000"/>
                  </a:schemeClr>
                </a:solidFill>
              </a:rPr>
              <a:t>- FSC-125 SCAMP (EHF/SHF LDR SACTOM)</a:t>
            </a:r>
            <a:endParaRPr lang="en-US" sz="1400" dirty="0"/>
          </a:p>
        </p:txBody>
      </p:sp>
      <p:sp>
        <p:nvSpPr>
          <p:cNvPr id="15" name="Action Button: Back or Previous 14">
            <a:hlinkClick r:id="rId5" action="ppaction://hlinksldjump" highlightClick="1"/>
          </p:cNvPr>
          <p:cNvSpPr/>
          <p:nvPr/>
        </p:nvSpPr>
        <p:spPr bwMode="auto">
          <a:xfrm rot="10800000">
            <a:off x="8747246" y="6477000"/>
            <a:ext cx="336307" cy="339902"/>
          </a:xfrm>
          <a:prstGeom prst="actionButtonBackPrevious">
            <a:avLst/>
          </a:prstGeom>
          <a:solidFill>
            <a:schemeClr val="accent2">
              <a:lumMod val="40000"/>
              <a:lumOff val="60000"/>
            </a:schemeClr>
          </a:solidFill>
          <a:ln w="12700"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a:lstStyle/>
          <a:p>
            <a:pPr algn="ctr" eaLnBrk="0" fontAlgn="base" hangingPunct="0">
              <a:spcBef>
                <a:spcPct val="0"/>
              </a:spcBef>
              <a:spcAft>
                <a:spcPct val="0"/>
              </a:spcAft>
              <a:defRPr/>
            </a:pPr>
            <a:endParaRPr lang="en-US" sz="1000" b="1" dirty="0">
              <a:solidFill>
                <a:srgbClr val="000000"/>
              </a:solidFill>
            </a:endParaRPr>
          </a:p>
        </p:txBody>
      </p:sp>
    </p:spTree>
    <p:extLst>
      <p:ext uri="{BB962C8B-B14F-4D97-AF65-F5344CB8AC3E}">
        <p14:creationId xmlns:p14="http://schemas.microsoft.com/office/powerpoint/2010/main" val="23639470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
          <p:cNvSpPr>
            <a:spLocks noGrp="1"/>
          </p:cNvSpPr>
          <p:nvPr>
            <p:ph type="sldNum" sz="quarter" idx="11"/>
          </p:nvPr>
        </p:nvSpPr>
        <p:spPr>
          <a:prstGeom prst="rect">
            <a:avLst/>
          </a:prstGeom>
          <a:noFill/>
        </p:spPr>
        <p:txBody>
          <a:bodyPr/>
          <a:lstStyle/>
          <a:p>
            <a:fld id="{27E493D0-3240-45DD-A3A7-4CA6E99EFBFB}" type="slidenum">
              <a:rPr lang="en-US" sz="1200" smtClean="0">
                <a:solidFill>
                  <a:srgbClr val="FFFFFF">
                    <a:lumMod val="65000"/>
                  </a:srgbClr>
                </a:solidFill>
              </a:rPr>
              <a:pPr/>
              <a:t>12</a:t>
            </a:fld>
            <a:endParaRPr lang="en-US" sz="1200" dirty="0">
              <a:solidFill>
                <a:srgbClr val="FFFFFF">
                  <a:lumMod val="65000"/>
                </a:srgbClr>
              </a:solidFill>
            </a:endParaRPr>
          </a:p>
        </p:txBody>
      </p:sp>
      <p:sp>
        <p:nvSpPr>
          <p:cNvPr id="9223" name="Title 15"/>
          <p:cNvSpPr>
            <a:spLocks noGrp="1"/>
          </p:cNvSpPr>
          <p:nvPr>
            <p:ph type="title" idx="4294967295"/>
          </p:nvPr>
        </p:nvSpPr>
        <p:spPr>
          <a:xfrm>
            <a:off x="1004824" y="119088"/>
            <a:ext cx="7143750" cy="1143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367" tIns="45681" rIns="91367" bIns="45681" numCol="1" anchor="ctr" anchorCtr="0" compatLnSpc="1">
            <a:prstTxWarp prst="textNoShape">
              <a:avLst/>
            </a:prstTxWarp>
          </a:bodyPr>
          <a:lstStyle/>
          <a:p>
            <a:pPr algn="ctr"/>
            <a:r>
              <a:rPr lang="en-US" sz="3200" dirty="0" smtClean="0"/>
              <a:t>ICBM </a:t>
            </a:r>
            <a:br>
              <a:rPr lang="en-US" sz="3200" dirty="0" smtClean="0"/>
            </a:br>
            <a:r>
              <a:rPr lang="en-US" sz="3200" dirty="0" smtClean="0"/>
              <a:t>MEAN TIME BETWEEN FAILURES</a:t>
            </a:r>
            <a:endParaRPr lang="en-US" sz="3200" dirty="0"/>
          </a:p>
        </p:txBody>
      </p:sp>
      <p:sp>
        <p:nvSpPr>
          <p:cNvPr id="10" name="TextBox 10"/>
          <p:cNvSpPr txBox="1">
            <a:spLocks noChangeArrowheads="1"/>
          </p:cNvSpPr>
          <p:nvPr/>
        </p:nvSpPr>
        <p:spPr bwMode="auto">
          <a:xfrm>
            <a:off x="409700" y="2165170"/>
            <a:ext cx="8348537" cy="4129336"/>
          </a:xfrm>
          <a:prstGeom prst="rect">
            <a:avLst/>
          </a:prstGeom>
          <a:noFill/>
          <a:ln w="9525">
            <a:noFill/>
            <a:miter lim="800000"/>
            <a:headEnd/>
            <a:tailEnd/>
          </a:ln>
        </p:spPr>
        <p:txBody>
          <a:bodyPr wrap="square">
            <a:spAutoFit/>
          </a:bodyPr>
          <a:lstStyle/>
          <a:p>
            <a:pPr eaLnBrk="0" fontAlgn="base" hangingPunct="0">
              <a:spcBef>
                <a:spcPts val="450"/>
              </a:spcBef>
              <a:spcAft>
                <a:spcPct val="0"/>
              </a:spcAft>
            </a:pPr>
            <a:r>
              <a:rPr lang="en-US" sz="1500" b="1" dirty="0" smtClean="0">
                <a:solidFill>
                  <a:srgbClr val="000000"/>
                </a:solidFill>
                <a:cs typeface="Arial" pitchFamily="34" charset="0"/>
              </a:rPr>
              <a:t>Issue:</a:t>
            </a:r>
            <a:r>
              <a:rPr lang="en-US" b="1" dirty="0">
                <a:solidFill>
                  <a:srgbClr val="000000"/>
                </a:solidFill>
                <a:cs typeface="Arial" pitchFamily="34" charset="0"/>
              </a:rPr>
              <a:t>: </a:t>
            </a:r>
            <a:r>
              <a:rPr lang="en-US" sz="1600" dirty="0">
                <a:solidFill>
                  <a:srgbClr val="000000"/>
                </a:solidFill>
                <a:cs typeface="Arial" pitchFamily="34" charset="0"/>
              </a:rPr>
              <a:t>In </a:t>
            </a:r>
            <a:r>
              <a:rPr lang="en-US" sz="1600" dirty="0" smtClean="0">
                <a:solidFill>
                  <a:srgbClr val="000000"/>
                </a:solidFill>
                <a:cs typeface="Arial" pitchFamily="34" charset="0"/>
              </a:rPr>
              <a:t>May, </a:t>
            </a:r>
            <a:r>
              <a:rPr lang="en-US" sz="1600" dirty="0">
                <a:solidFill>
                  <a:srgbClr val="000000"/>
                </a:solidFill>
                <a:cs typeface="Arial" pitchFamily="34" charset="0"/>
              </a:rPr>
              <a:t>there were </a:t>
            </a:r>
            <a:r>
              <a:rPr lang="en-US" sz="1600" dirty="0" smtClean="0">
                <a:solidFill>
                  <a:srgbClr val="000000"/>
                </a:solidFill>
                <a:cs typeface="Arial" pitchFamily="34" charset="0"/>
              </a:rPr>
              <a:t>27 </a:t>
            </a:r>
            <a:r>
              <a:rPr lang="en-US" sz="1600" dirty="0">
                <a:solidFill>
                  <a:srgbClr val="000000"/>
                </a:solidFill>
                <a:cs typeface="Arial" pitchFamily="34" charset="0"/>
              </a:rPr>
              <a:t>events logged, totaling </a:t>
            </a:r>
            <a:r>
              <a:rPr lang="en-US" sz="1600" dirty="0" smtClean="0">
                <a:solidFill>
                  <a:srgbClr val="000000"/>
                </a:solidFill>
                <a:cs typeface="Arial" pitchFamily="34" charset="0"/>
              </a:rPr>
              <a:t>7110 </a:t>
            </a:r>
            <a:r>
              <a:rPr lang="en-US" sz="1600" dirty="0">
                <a:solidFill>
                  <a:srgbClr val="000000"/>
                </a:solidFill>
                <a:cs typeface="Arial" pitchFamily="34" charset="0"/>
              </a:rPr>
              <a:t>hours of total (maintenance, supply, and deferred) downtime. With the average amount of events in FY19 being 14, the rise in events drove the Mean Time Between Failure rate up significantly.</a:t>
            </a:r>
          </a:p>
          <a:p>
            <a:pPr eaLnBrk="0" fontAlgn="base" hangingPunct="0">
              <a:spcBef>
                <a:spcPts val="450"/>
              </a:spcBef>
              <a:spcAft>
                <a:spcPct val="0"/>
              </a:spcAft>
            </a:pPr>
            <a:r>
              <a:rPr lang="en-US" sz="1600" dirty="0">
                <a:solidFill>
                  <a:srgbClr val="000000"/>
                </a:solidFill>
                <a:cs typeface="Arial" pitchFamily="34" charset="0"/>
              </a:rPr>
              <a:t>Critical drivers were:</a:t>
            </a:r>
          </a:p>
          <a:p>
            <a:pPr eaLnBrk="0" fontAlgn="base" hangingPunct="0">
              <a:spcBef>
                <a:spcPts val="450"/>
              </a:spcBef>
              <a:spcAft>
                <a:spcPct val="0"/>
              </a:spcAft>
            </a:pPr>
            <a:r>
              <a:rPr lang="en-US" sz="1600" dirty="0" smtClean="0">
                <a:solidFill>
                  <a:srgbClr val="000000"/>
                </a:solidFill>
                <a:cs typeface="Arial" pitchFamily="34" charset="0"/>
              </a:rPr>
              <a:t>16 </a:t>
            </a:r>
            <a:r>
              <a:rPr lang="en-US" sz="1600" dirty="0">
                <a:solidFill>
                  <a:srgbClr val="000000"/>
                </a:solidFill>
                <a:cs typeface="Arial" pitchFamily="34" charset="0"/>
              </a:rPr>
              <a:t>EHF outages (6 at F.E. </a:t>
            </a:r>
            <a:r>
              <a:rPr lang="en-US" sz="1600" dirty="0" smtClean="0">
                <a:solidFill>
                  <a:srgbClr val="000000"/>
                </a:solidFill>
                <a:cs typeface="Arial" pitchFamily="34" charset="0"/>
              </a:rPr>
              <a:t>Warren)</a:t>
            </a:r>
            <a:endParaRPr lang="en-US" sz="1600" dirty="0">
              <a:solidFill>
                <a:srgbClr val="000000"/>
              </a:solidFill>
              <a:cs typeface="Arial" pitchFamily="34" charset="0"/>
            </a:endParaRPr>
          </a:p>
          <a:p>
            <a:pPr eaLnBrk="0" fontAlgn="base" hangingPunct="0">
              <a:spcBef>
                <a:spcPts val="450"/>
              </a:spcBef>
              <a:spcAft>
                <a:spcPct val="0"/>
              </a:spcAft>
            </a:pPr>
            <a:r>
              <a:rPr lang="en-US" sz="1600" dirty="0" smtClean="0">
                <a:solidFill>
                  <a:srgbClr val="000000"/>
                </a:solidFill>
                <a:cs typeface="Arial" pitchFamily="34" charset="0"/>
              </a:rPr>
              <a:t>12 overall outages at </a:t>
            </a:r>
            <a:r>
              <a:rPr lang="en-US" sz="1600" dirty="0" err="1" smtClean="0">
                <a:solidFill>
                  <a:srgbClr val="000000"/>
                </a:solidFill>
                <a:cs typeface="Arial" pitchFamily="34" charset="0"/>
              </a:rPr>
              <a:t>Malmstrom</a:t>
            </a:r>
            <a:endParaRPr lang="en-US" sz="1600" dirty="0">
              <a:solidFill>
                <a:srgbClr val="000000"/>
              </a:solidFill>
              <a:cs typeface="Arial" pitchFamily="34" charset="0"/>
            </a:endParaRPr>
          </a:p>
          <a:p>
            <a:pPr eaLnBrk="0" fontAlgn="base" hangingPunct="0">
              <a:spcBef>
                <a:spcPts val="450"/>
              </a:spcBef>
              <a:spcAft>
                <a:spcPct val="0"/>
              </a:spcAft>
            </a:pPr>
            <a:r>
              <a:rPr lang="en-US" sz="1500" b="1" dirty="0" smtClean="0">
                <a:solidFill>
                  <a:srgbClr val="000000"/>
                </a:solidFill>
                <a:cs typeface="Arial" pitchFamily="34" charset="0"/>
              </a:rPr>
              <a:t>Impact: </a:t>
            </a:r>
            <a:r>
              <a:rPr lang="en-US" sz="1500" dirty="0" smtClean="0">
                <a:solidFill>
                  <a:srgbClr val="000000"/>
                </a:solidFill>
                <a:cs typeface="Arial" pitchFamily="34" charset="0"/>
              </a:rPr>
              <a:t>TX/RX capability</a:t>
            </a:r>
          </a:p>
          <a:p>
            <a:pPr eaLnBrk="0" fontAlgn="base" hangingPunct="0">
              <a:spcBef>
                <a:spcPts val="450"/>
              </a:spcBef>
              <a:spcAft>
                <a:spcPct val="0"/>
              </a:spcAft>
            </a:pPr>
            <a:r>
              <a:rPr lang="en-US" sz="1500" b="1" dirty="0" smtClean="0">
                <a:solidFill>
                  <a:srgbClr val="000000"/>
                </a:solidFill>
                <a:cs typeface="Arial" pitchFamily="34" charset="0"/>
              </a:rPr>
              <a:t>Way Ahead: </a:t>
            </a:r>
            <a:r>
              <a:rPr lang="en-US" sz="1400" dirty="0" smtClean="0"/>
              <a:t>The </a:t>
            </a:r>
            <a:r>
              <a:rPr lang="en-US" sz="1400" dirty="0"/>
              <a:t>increase of VLF downtime at 90MW/91MW/341MW is a result of COVID-19.  This was anticipated due to minimal manning and troubleshooting coordination.  With the implementation of the phases, a decline in MTBF should occur</a:t>
            </a:r>
            <a:r>
              <a:rPr lang="en-US" sz="1400" dirty="0" smtClean="0"/>
              <a:t>.  There is also an uptick in events due to “operator outages” being tracked now.  Those are outages that are fixed by simple measures (resetting system, purging and reloading keys, etc.) </a:t>
            </a:r>
            <a:endParaRPr lang="en-US" sz="1400" dirty="0"/>
          </a:p>
          <a:p>
            <a:pPr eaLnBrk="0" fontAlgn="base" hangingPunct="0">
              <a:spcBef>
                <a:spcPts val="450"/>
              </a:spcBef>
              <a:spcAft>
                <a:spcPct val="0"/>
              </a:spcAft>
            </a:pPr>
            <a:endParaRPr lang="en-US" sz="1500" dirty="0">
              <a:cs typeface="Arial" pitchFamily="34" charset="0"/>
            </a:endParaRPr>
          </a:p>
          <a:p>
            <a:pPr eaLnBrk="0" fontAlgn="base" hangingPunct="0">
              <a:spcBef>
                <a:spcPts val="450"/>
              </a:spcBef>
              <a:spcAft>
                <a:spcPct val="0"/>
              </a:spcAft>
            </a:pPr>
            <a:r>
              <a:rPr lang="en-US" sz="1500" b="1" dirty="0" smtClean="0">
                <a:solidFill>
                  <a:srgbClr val="000000"/>
                </a:solidFill>
                <a:cs typeface="Arial" pitchFamily="34" charset="0"/>
              </a:rPr>
              <a:t> Contract </a:t>
            </a:r>
            <a:r>
              <a:rPr lang="en-US" sz="1500" b="1" dirty="0">
                <a:solidFill>
                  <a:srgbClr val="000000"/>
                </a:solidFill>
                <a:cs typeface="Arial" pitchFamily="34" charset="0"/>
              </a:rPr>
              <a:t>Logistics Support: </a:t>
            </a:r>
            <a:r>
              <a:rPr lang="en-US" sz="1500" dirty="0" smtClean="0">
                <a:solidFill>
                  <a:srgbClr val="000000"/>
                </a:solidFill>
                <a:cs typeface="Arial" pitchFamily="34" charset="0"/>
              </a:rPr>
              <a:t>N/A</a:t>
            </a:r>
            <a:endParaRPr lang="en-US" sz="1500" dirty="0">
              <a:solidFill>
                <a:srgbClr val="000000"/>
              </a:solidFill>
              <a:cs typeface="Arial" pitchFamily="34" charset="0"/>
            </a:endParaRPr>
          </a:p>
          <a:p>
            <a:pPr eaLnBrk="0" fontAlgn="base" hangingPunct="0">
              <a:spcBef>
                <a:spcPts val="450"/>
              </a:spcBef>
              <a:spcAft>
                <a:spcPct val="0"/>
              </a:spcAft>
            </a:pPr>
            <a:r>
              <a:rPr lang="en-US" sz="1500" b="1" dirty="0" smtClean="0">
                <a:solidFill>
                  <a:srgbClr val="000000"/>
                </a:solidFill>
                <a:cs typeface="Arial" pitchFamily="34" charset="0"/>
              </a:rPr>
              <a:t>Start </a:t>
            </a:r>
            <a:r>
              <a:rPr lang="en-US" sz="1500" b="1" dirty="0">
                <a:solidFill>
                  <a:srgbClr val="000000"/>
                </a:solidFill>
                <a:cs typeface="Arial" pitchFamily="34" charset="0"/>
              </a:rPr>
              <a:t>Date / Get Well </a:t>
            </a:r>
            <a:r>
              <a:rPr lang="en-US" sz="1500" b="1" dirty="0" smtClean="0">
                <a:solidFill>
                  <a:srgbClr val="000000"/>
                </a:solidFill>
                <a:cs typeface="Arial" pitchFamily="34" charset="0"/>
              </a:rPr>
              <a:t>Date:  </a:t>
            </a:r>
            <a:r>
              <a:rPr lang="en-US" sz="1500" dirty="0" smtClean="0">
                <a:solidFill>
                  <a:srgbClr val="000000"/>
                </a:solidFill>
                <a:cs typeface="Arial" pitchFamily="34" charset="0"/>
              </a:rPr>
              <a:t>N/A</a:t>
            </a:r>
            <a:endParaRPr lang="en-US" sz="1500" dirty="0">
              <a:solidFill>
                <a:srgbClr val="000000"/>
              </a:solidFill>
              <a:cs typeface="Arial" pitchFamily="34" charset="0"/>
            </a:endParaRPr>
          </a:p>
        </p:txBody>
      </p:sp>
      <p:graphicFrame>
        <p:nvGraphicFramePr>
          <p:cNvPr id="18" name="Table 17"/>
          <p:cNvGraphicFramePr>
            <a:graphicFrameLocks noGrp="1"/>
          </p:cNvGraphicFramePr>
          <p:nvPr>
            <p:extLst>
              <p:ext uri="{D42A27DB-BD31-4B8C-83A1-F6EECF244321}">
                <p14:modId xmlns:p14="http://schemas.microsoft.com/office/powerpoint/2010/main" val="2135276144"/>
              </p:ext>
            </p:extLst>
          </p:nvPr>
        </p:nvGraphicFramePr>
        <p:xfrm>
          <a:off x="2849078" y="1257172"/>
          <a:ext cx="3170722" cy="563880"/>
        </p:xfrm>
        <a:graphic>
          <a:graphicData uri="http://schemas.openxmlformats.org/drawingml/2006/table">
            <a:tbl>
              <a:tblPr firstRow="1" bandRow="1">
                <a:tableStyleId>{5940675A-B579-460E-94D1-54222C63F5DA}</a:tableStyleId>
              </a:tblPr>
              <a:tblGrid>
                <a:gridCol w="808522">
                  <a:extLst>
                    <a:ext uri="{9D8B030D-6E8A-4147-A177-3AD203B41FA5}">
                      <a16:colId xmlns:a16="http://schemas.microsoft.com/office/drawing/2014/main" val="20000"/>
                    </a:ext>
                  </a:extLst>
                </a:gridCol>
                <a:gridCol w="777193">
                  <a:extLst>
                    <a:ext uri="{9D8B030D-6E8A-4147-A177-3AD203B41FA5}">
                      <a16:colId xmlns:a16="http://schemas.microsoft.com/office/drawing/2014/main" val="20001"/>
                    </a:ext>
                  </a:extLst>
                </a:gridCol>
                <a:gridCol w="823007">
                  <a:extLst>
                    <a:ext uri="{9D8B030D-6E8A-4147-A177-3AD203B41FA5}">
                      <a16:colId xmlns:a16="http://schemas.microsoft.com/office/drawing/2014/main" val="20002"/>
                    </a:ext>
                  </a:extLst>
                </a:gridCol>
                <a:gridCol w="762000">
                  <a:extLst>
                    <a:ext uri="{9D8B030D-6E8A-4147-A177-3AD203B41FA5}">
                      <a16:colId xmlns:a16="http://schemas.microsoft.com/office/drawing/2014/main" val="20003"/>
                    </a:ext>
                  </a:extLst>
                </a:gridCol>
              </a:tblGrid>
              <a:tr h="273909">
                <a:tc>
                  <a:txBody>
                    <a:bodyPr/>
                    <a:lstStyle/>
                    <a:p>
                      <a:pPr algn="ctr"/>
                      <a:r>
                        <a:rPr lang="en-US" sz="1400" b="1" dirty="0" smtClean="0"/>
                        <a:t>Apr-20</a:t>
                      </a:r>
                      <a:endParaRPr lang="en-US" sz="1400" b="1" dirty="0"/>
                    </a:p>
                  </a:txBody>
                  <a:tcPr marL="68580" marR="68580" marT="34290" marB="34290"/>
                </a:tc>
                <a:tc>
                  <a:txBody>
                    <a:bodyPr/>
                    <a:lstStyle/>
                    <a:p>
                      <a:pPr algn="ctr"/>
                      <a:r>
                        <a:rPr lang="en-US" sz="1400" b="1" dirty="0" smtClean="0"/>
                        <a:t>May-20</a:t>
                      </a:r>
                      <a:endParaRPr lang="en-US" sz="1400" b="1" dirty="0"/>
                    </a:p>
                  </a:txBody>
                  <a:tcPr marL="68580" marR="68580" marT="34290" marB="3429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smtClean="0"/>
                        <a:t>June-20</a:t>
                      </a:r>
                    </a:p>
                  </a:txBody>
                  <a:tcPr marL="68580" marR="68580" marT="34290" marB="34290">
                    <a:lnR w="12700" cap="flat" cmpd="sng" algn="ctr">
                      <a:solidFill>
                        <a:schemeClr val="tx1"/>
                      </a:solidFill>
                      <a:prstDash val="solid"/>
                      <a:round/>
                      <a:headEnd type="none" w="med" len="med"/>
                      <a:tailEnd type="none" w="med" len="med"/>
                    </a:lnR>
                  </a:tcPr>
                </a:tc>
                <a:tc>
                  <a:txBody>
                    <a:bodyPr/>
                    <a:lstStyle/>
                    <a:p>
                      <a:pPr marL="0" lvl="0" algn="ctr" defTabSz="914400" rtl="0" eaLnBrk="1" latinLnBrk="0" hangingPunct="1"/>
                      <a:r>
                        <a:rPr lang="en-US" sz="1400" b="1" kern="1200" dirty="0" smtClean="0">
                          <a:solidFill>
                            <a:schemeClr val="tx1"/>
                          </a:solidFill>
                          <a:latin typeface="+mn-lt"/>
                          <a:ea typeface="+mn-ea"/>
                          <a:cs typeface="+mn-cs"/>
                        </a:rPr>
                        <a:t>Overall</a:t>
                      </a:r>
                      <a:endParaRPr lang="en-US" sz="1400" b="1" kern="1200" dirty="0">
                        <a:solidFill>
                          <a:schemeClr val="tx1"/>
                        </a:solidFill>
                        <a:latin typeface="+mn-lt"/>
                        <a:ea typeface="+mn-ea"/>
                        <a:cs typeface="+mn-cs"/>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155917">
                <a:tc>
                  <a:txBody>
                    <a:bodyPr/>
                    <a:lstStyle/>
                    <a:p>
                      <a:pPr algn="ctr"/>
                      <a:endParaRPr lang="en-US" sz="1400" dirty="0">
                        <a:solidFill>
                          <a:schemeClr val="tx1"/>
                        </a:solidFill>
                      </a:endParaRPr>
                    </a:p>
                  </a:txBody>
                  <a:tcPr marL="68580" marR="68580" marT="34290" marB="34290">
                    <a:solidFill>
                      <a:srgbClr val="FF0000"/>
                    </a:solidFill>
                  </a:tcPr>
                </a:tc>
                <a:tc>
                  <a:txBody>
                    <a:bodyPr/>
                    <a:lstStyle/>
                    <a:p>
                      <a:pPr algn="ctr"/>
                      <a:endParaRPr lang="en-US" sz="1400" dirty="0">
                        <a:solidFill>
                          <a:srgbClr val="FF0000"/>
                        </a:solidFill>
                      </a:endParaRPr>
                    </a:p>
                  </a:txBody>
                  <a:tcPr marL="68580" marR="68580" marT="34290" marB="34290">
                    <a:solidFill>
                      <a:srgbClr val="FF0000"/>
                    </a:solidFill>
                  </a:tcPr>
                </a:tc>
                <a:tc>
                  <a:txBody>
                    <a:bodyPr/>
                    <a:lstStyle/>
                    <a:p>
                      <a:pPr algn="ctr"/>
                      <a:r>
                        <a:rPr lang="en-US" sz="1400" dirty="0">
                          <a:solidFill>
                            <a:schemeClr val="bg1"/>
                          </a:solidFill>
                        </a:rPr>
                        <a:t> </a:t>
                      </a:r>
                    </a:p>
                  </a:txBody>
                  <a:tcPr marL="68580" marR="68580" marT="34290" marB="34290">
                    <a:solidFill>
                      <a:schemeClr val="bg1"/>
                    </a:solidFill>
                  </a:tcPr>
                </a:tc>
                <a:tc>
                  <a:txBody>
                    <a:bodyPr/>
                    <a:lstStyle/>
                    <a:p>
                      <a:pPr algn="ctr"/>
                      <a:endParaRPr lang="en-US" sz="1400" dirty="0">
                        <a:solidFill>
                          <a:schemeClr val="tx1"/>
                        </a:solidFill>
                      </a:endParaRPr>
                    </a:p>
                  </a:txBody>
                  <a:tcPr marL="68580" marR="68580" marT="34290" marB="3429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rgbClr val="FF0000"/>
                    </a:solidFill>
                  </a:tcPr>
                </a:tc>
                <a:extLst>
                  <a:ext uri="{0D108BD9-81ED-4DB2-BD59-A6C34878D82A}">
                    <a16:rowId xmlns:a16="http://schemas.microsoft.com/office/drawing/2014/main" val="10001"/>
                  </a:ext>
                </a:extLst>
              </a:tr>
            </a:tbl>
          </a:graphicData>
        </a:graphic>
      </p:graphicFrame>
      <p:pic>
        <p:nvPicPr>
          <p:cNvPr id="9"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853362" y="285012"/>
            <a:ext cx="904875" cy="894474"/>
          </a:xfrm>
          <a:prstGeom prst="rect">
            <a:avLst/>
          </a:prstGeom>
          <a:noFill/>
          <a:ln w="9525">
            <a:noFill/>
            <a:miter lim="800000"/>
            <a:headEnd/>
            <a:tailEnd/>
          </a:ln>
        </p:spPr>
      </p:pic>
      <p:sp>
        <p:nvSpPr>
          <p:cNvPr id="12" name="Action Button: Back or Previous 11">
            <a:hlinkClick r:id="rId4" action="ppaction://hlinksldjump" highlightClick="1"/>
          </p:cNvPr>
          <p:cNvSpPr/>
          <p:nvPr/>
        </p:nvSpPr>
        <p:spPr bwMode="auto">
          <a:xfrm>
            <a:off x="8747246" y="6477000"/>
            <a:ext cx="336307" cy="339902"/>
          </a:xfrm>
          <a:prstGeom prst="actionButtonBackPrevious">
            <a:avLst/>
          </a:prstGeom>
          <a:solidFill>
            <a:schemeClr val="accent2">
              <a:lumMod val="40000"/>
              <a:lumOff val="60000"/>
            </a:schemeClr>
          </a:solidFill>
          <a:ln w="12700"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a:lstStyle/>
          <a:p>
            <a:pPr algn="ctr" eaLnBrk="0" fontAlgn="base" hangingPunct="0">
              <a:spcBef>
                <a:spcPct val="0"/>
              </a:spcBef>
              <a:spcAft>
                <a:spcPct val="0"/>
              </a:spcAft>
              <a:defRPr/>
            </a:pPr>
            <a:endParaRPr lang="en-US" sz="1000" b="1" dirty="0">
              <a:solidFill>
                <a:srgbClr val="000000"/>
              </a:solidFill>
            </a:endParaRPr>
          </a:p>
        </p:txBody>
      </p:sp>
    </p:spTree>
    <p:extLst>
      <p:ext uri="{BB962C8B-B14F-4D97-AF65-F5344CB8AC3E}">
        <p14:creationId xmlns:p14="http://schemas.microsoft.com/office/powerpoint/2010/main" val="16108539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
          <p:cNvSpPr>
            <a:spLocks noGrp="1"/>
          </p:cNvSpPr>
          <p:nvPr>
            <p:ph type="sldNum" sz="quarter" idx="11"/>
          </p:nvPr>
        </p:nvSpPr>
        <p:spPr>
          <a:prstGeom prst="rect">
            <a:avLst/>
          </a:prstGeom>
          <a:noFill/>
        </p:spPr>
        <p:txBody>
          <a:bodyPr/>
          <a:lstStyle/>
          <a:p>
            <a:fld id="{27E493D0-3240-45DD-A3A7-4CA6E99EFBFB}" type="slidenum">
              <a:rPr lang="en-US" sz="1200" smtClean="0">
                <a:solidFill>
                  <a:srgbClr val="FFFFFF">
                    <a:lumMod val="65000"/>
                  </a:srgbClr>
                </a:solidFill>
              </a:rPr>
              <a:pPr/>
              <a:t>13</a:t>
            </a:fld>
            <a:endParaRPr lang="en-US" sz="1200" dirty="0">
              <a:solidFill>
                <a:srgbClr val="FFFFFF">
                  <a:lumMod val="65000"/>
                </a:srgbClr>
              </a:solidFill>
            </a:endParaRPr>
          </a:p>
        </p:txBody>
      </p:sp>
      <p:sp>
        <p:nvSpPr>
          <p:cNvPr id="9223" name="Title 15"/>
          <p:cNvSpPr>
            <a:spLocks noGrp="1"/>
          </p:cNvSpPr>
          <p:nvPr>
            <p:ph type="title" idx="4294967295"/>
          </p:nvPr>
        </p:nvSpPr>
        <p:spPr>
          <a:xfrm>
            <a:off x="1004824" y="119088"/>
            <a:ext cx="7143750" cy="1143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367" tIns="45681" rIns="91367" bIns="45681" numCol="1" anchor="ctr" anchorCtr="0" compatLnSpc="1">
            <a:prstTxWarp prst="textNoShape">
              <a:avLst/>
            </a:prstTxWarp>
          </a:bodyPr>
          <a:lstStyle/>
          <a:p>
            <a:pPr algn="ctr"/>
            <a:r>
              <a:rPr lang="en-US" sz="3200" dirty="0" smtClean="0"/>
              <a:t>ICBM </a:t>
            </a:r>
            <a:br>
              <a:rPr lang="en-US" sz="3200" dirty="0" smtClean="0"/>
            </a:br>
            <a:r>
              <a:rPr lang="en-US" sz="3200" dirty="0" smtClean="0"/>
              <a:t>MEAN DOWN TIME</a:t>
            </a:r>
            <a:endParaRPr lang="en-US" sz="3200" dirty="0"/>
          </a:p>
        </p:txBody>
      </p:sp>
      <p:sp>
        <p:nvSpPr>
          <p:cNvPr id="10" name="TextBox 10"/>
          <p:cNvSpPr txBox="1">
            <a:spLocks noChangeArrowheads="1"/>
          </p:cNvSpPr>
          <p:nvPr/>
        </p:nvSpPr>
        <p:spPr bwMode="auto">
          <a:xfrm>
            <a:off x="409700" y="2069092"/>
            <a:ext cx="8348537" cy="4160113"/>
          </a:xfrm>
          <a:prstGeom prst="rect">
            <a:avLst/>
          </a:prstGeom>
          <a:noFill/>
          <a:ln w="9525">
            <a:noFill/>
            <a:miter lim="800000"/>
            <a:headEnd/>
            <a:tailEnd/>
          </a:ln>
        </p:spPr>
        <p:txBody>
          <a:bodyPr wrap="square">
            <a:spAutoFit/>
          </a:bodyPr>
          <a:lstStyle/>
          <a:p>
            <a:pPr eaLnBrk="0" fontAlgn="base" hangingPunct="0">
              <a:spcBef>
                <a:spcPts val="450"/>
              </a:spcBef>
              <a:spcAft>
                <a:spcPct val="0"/>
              </a:spcAft>
            </a:pPr>
            <a:r>
              <a:rPr lang="en-US" sz="1500" b="1" dirty="0" smtClean="0">
                <a:solidFill>
                  <a:srgbClr val="000000"/>
                </a:solidFill>
                <a:cs typeface="Arial" pitchFamily="34" charset="0"/>
              </a:rPr>
              <a:t>Issue: </a:t>
            </a:r>
            <a:r>
              <a:rPr lang="en-US" sz="1400" dirty="0">
                <a:solidFill>
                  <a:srgbClr val="000000"/>
                </a:solidFill>
                <a:cs typeface="Arial" pitchFamily="34" charset="0"/>
              </a:rPr>
              <a:t>In </a:t>
            </a:r>
            <a:r>
              <a:rPr lang="en-US" sz="1400" dirty="0" smtClean="0">
                <a:solidFill>
                  <a:srgbClr val="000000"/>
                </a:solidFill>
                <a:cs typeface="Arial" pitchFamily="34" charset="0"/>
              </a:rPr>
              <a:t>May, </a:t>
            </a:r>
            <a:r>
              <a:rPr lang="en-US" sz="1400" dirty="0">
                <a:solidFill>
                  <a:srgbClr val="000000"/>
                </a:solidFill>
                <a:cs typeface="Arial" pitchFamily="34" charset="0"/>
              </a:rPr>
              <a:t>there were </a:t>
            </a:r>
            <a:r>
              <a:rPr lang="en-US" sz="1400" dirty="0" smtClean="0">
                <a:solidFill>
                  <a:srgbClr val="000000"/>
                </a:solidFill>
                <a:cs typeface="Arial" pitchFamily="34" charset="0"/>
              </a:rPr>
              <a:t>27 </a:t>
            </a:r>
            <a:r>
              <a:rPr lang="en-US" sz="1400" dirty="0">
                <a:solidFill>
                  <a:srgbClr val="000000"/>
                </a:solidFill>
                <a:cs typeface="Arial" pitchFamily="34" charset="0"/>
              </a:rPr>
              <a:t>events logged, totaling </a:t>
            </a:r>
            <a:r>
              <a:rPr lang="en-US" sz="1400" dirty="0" smtClean="0">
                <a:solidFill>
                  <a:srgbClr val="000000"/>
                </a:solidFill>
                <a:cs typeface="Arial" pitchFamily="34" charset="0"/>
              </a:rPr>
              <a:t>7110 </a:t>
            </a:r>
            <a:r>
              <a:rPr lang="en-US" sz="1400" dirty="0">
                <a:solidFill>
                  <a:srgbClr val="000000"/>
                </a:solidFill>
                <a:cs typeface="Arial" pitchFamily="34" charset="0"/>
              </a:rPr>
              <a:t>hours of total (maintenance, supply, and deferred) downtime. With both of these totals being greater than the monthly average, that drove the Mean Down Time rate up significantly.</a:t>
            </a:r>
          </a:p>
          <a:p>
            <a:pPr eaLnBrk="0" fontAlgn="base" hangingPunct="0">
              <a:spcBef>
                <a:spcPts val="450"/>
              </a:spcBef>
              <a:spcAft>
                <a:spcPct val="0"/>
              </a:spcAft>
            </a:pPr>
            <a:r>
              <a:rPr lang="en-US" sz="1400" dirty="0">
                <a:solidFill>
                  <a:srgbClr val="000000"/>
                </a:solidFill>
                <a:cs typeface="Arial" pitchFamily="34" charset="0"/>
              </a:rPr>
              <a:t>Critical drivers were:</a:t>
            </a:r>
          </a:p>
          <a:p>
            <a:pPr eaLnBrk="0" fontAlgn="base" hangingPunct="0">
              <a:spcBef>
                <a:spcPts val="450"/>
              </a:spcBef>
              <a:spcAft>
                <a:spcPct val="0"/>
              </a:spcAft>
            </a:pPr>
            <a:r>
              <a:rPr lang="en-US" sz="1400" dirty="0">
                <a:cs typeface="Arial" pitchFamily="34" charset="0"/>
              </a:rPr>
              <a:t>5 Antenna Pedestal Assembly (APA) </a:t>
            </a:r>
            <a:r>
              <a:rPr lang="en-US" sz="1400" dirty="0" smtClean="0">
                <a:cs typeface="Arial" pitchFamily="34" charset="0"/>
              </a:rPr>
              <a:t>related outages </a:t>
            </a:r>
            <a:r>
              <a:rPr lang="en-US" sz="1400" dirty="0">
                <a:cs typeface="Arial" pitchFamily="34" charset="0"/>
              </a:rPr>
              <a:t>(</a:t>
            </a:r>
            <a:r>
              <a:rPr lang="en-US" sz="1400" dirty="0" smtClean="0">
                <a:cs typeface="Arial" pitchFamily="34" charset="0"/>
              </a:rPr>
              <a:t>3184 </a:t>
            </a:r>
            <a:r>
              <a:rPr lang="en-US" sz="1400" dirty="0">
                <a:cs typeface="Arial" pitchFamily="34" charset="0"/>
              </a:rPr>
              <a:t>hrs.)</a:t>
            </a:r>
          </a:p>
          <a:p>
            <a:pPr eaLnBrk="0" fontAlgn="base" hangingPunct="0">
              <a:spcBef>
                <a:spcPts val="450"/>
              </a:spcBef>
              <a:spcAft>
                <a:spcPct val="0"/>
              </a:spcAft>
            </a:pPr>
            <a:r>
              <a:rPr lang="en-US" sz="1400" dirty="0" smtClean="0">
                <a:cs typeface="Arial" pitchFamily="34" charset="0"/>
              </a:rPr>
              <a:t>5 FRC-175 outages (1063 hrs.)</a:t>
            </a:r>
            <a:endParaRPr lang="en-US" sz="1400" dirty="0">
              <a:cs typeface="Arial" pitchFamily="34" charset="0"/>
            </a:endParaRPr>
          </a:p>
          <a:p>
            <a:pPr eaLnBrk="0" fontAlgn="base" hangingPunct="0">
              <a:spcBef>
                <a:spcPts val="450"/>
              </a:spcBef>
              <a:spcAft>
                <a:spcPct val="0"/>
              </a:spcAft>
            </a:pPr>
            <a:r>
              <a:rPr lang="en-US" sz="1500" b="1" dirty="0" smtClean="0">
                <a:solidFill>
                  <a:srgbClr val="000000"/>
                </a:solidFill>
                <a:cs typeface="Arial" pitchFamily="34" charset="0"/>
              </a:rPr>
              <a:t>Impact:</a:t>
            </a:r>
            <a:r>
              <a:rPr lang="en-US" sz="1600" b="1" dirty="0" smtClean="0">
                <a:solidFill>
                  <a:srgbClr val="000000"/>
                </a:solidFill>
                <a:cs typeface="Arial" pitchFamily="34" charset="0"/>
              </a:rPr>
              <a:t> </a:t>
            </a:r>
            <a:r>
              <a:rPr lang="en-US" sz="1400" dirty="0" smtClean="0">
                <a:solidFill>
                  <a:srgbClr val="000000"/>
                </a:solidFill>
                <a:cs typeface="Arial" pitchFamily="34" charset="0"/>
              </a:rPr>
              <a:t>TX/RX capability</a:t>
            </a:r>
            <a:endParaRPr lang="en-US" sz="1400" dirty="0">
              <a:solidFill>
                <a:srgbClr val="000000"/>
              </a:solidFill>
              <a:cs typeface="Arial" pitchFamily="34" charset="0"/>
            </a:endParaRPr>
          </a:p>
          <a:p>
            <a:pPr eaLnBrk="0" fontAlgn="base" hangingPunct="0">
              <a:spcBef>
                <a:spcPts val="450"/>
              </a:spcBef>
              <a:spcAft>
                <a:spcPct val="0"/>
              </a:spcAft>
            </a:pPr>
            <a:r>
              <a:rPr lang="en-US" sz="1500" b="1" dirty="0">
                <a:solidFill>
                  <a:srgbClr val="000000"/>
                </a:solidFill>
                <a:cs typeface="Arial" pitchFamily="34" charset="0"/>
              </a:rPr>
              <a:t>Way </a:t>
            </a:r>
            <a:r>
              <a:rPr lang="en-US" sz="1500" b="1" dirty="0" smtClean="0">
                <a:solidFill>
                  <a:srgbClr val="000000"/>
                </a:solidFill>
                <a:cs typeface="Arial" pitchFamily="34" charset="0"/>
              </a:rPr>
              <a:t>Ahead: </a:t>
            </a:r>
            <a:r>
              <a:rPr lang="en-US" sz="1400" dirty="0">
                <a:cs typeface="Arial" pitchFamily="34" charset="0"/>
              </a:rPr>
              <a:t>The APA issue is a result of MMP Upgrade at 90 MW. Early in the deployment, baseline testing created concurrent multiple outages that normally would have surfaced over an extended period of time. This month’s outcome was anticipated as the repair system struggled to adjust to the additional load. Modifications in the baseline testing, has since stemmed the flow of defective antennas, and is expected to reduce downs and break rates, expectation is return to normal levels by 3</a:t>
            </a:r>
            <a:r>
              <a:rPr lang="en-US" sz="1400" baseline="30000" dirty="0">
                <a:cs typeface="Arial" pitchFamily="34" charset="0"/>
              </a:rPr>
              <a:t>rd</a:t>
            </a:r>
            <a:r>
              <a:rPr lang="en-US" sz="1400" dirty="0">
                <a:cs typeface="Arial" pitchFamily="34" charset="0"/>
              </a:rPr>
              <a:t> quarter FY20. The FRC-175 </a:t>
            </a:r>
            <a:r>
              <a:rPr lang="en-US" sz="1400" dirty="0" smtClean="0">
                <a:cs typeface="Arial" pitchFamily="34" charset="0"/>
              </a:rPr>
              <a:t>issues </a:t>
            </a:r>
            <a:r>
              <a:rPr lang="en-US" sz="1400" dirty="0">
                <a:cs typeface="Arial" pitchFamily="34" charset="0"/>
              </a:rPr>
              <a:t>at </a:t>
            </a:r>
            <a:r>
              <a:rPr lang="en-US" sz="1400" dirty="0" smtClean="0">
                <a:cs typeface="Arial" pitchFamily="34" charset="0"/>
              </a:rPr>
              <a:t>341 WG were due to repetitive TSM failures. </a:t>
            </a:r>
            <a:endParaRPr lang="en-US" sz="1400" dirty="0">
              <a:cs typeface="Arial" pitchFamily="34" charset="0"/>
            </a:endParaRPr>
          </a:p>
          <a:p>
            <a:pPr eaLnBrk="0" fontAlgn="base" hangingPunct="0">
              <a:spcBef>
                <a:spcPts val="450"/>
              </a:spcBef>
              <a:spcAft>
                <a:spcPct val="0"/>
              </a:spcAft>
            </a:pPr>
            <a:endParaRPr lang="en-US" sz="1500" b="1" dirty="0" smtClean="0">
              <a:solidFill>
                <a:srgbClr val="000000"/>
              </a:solidFill>
              <a:cs typeface="Arial" pitchFamily="34" charset="0"/>
            </a:endParaRPr>
          </a:p>
          <a:p>
            <a:pPr eaLnBrk="0" fontAlgn="base" hangingPunct="0">
              <a:spcBef>
                <a:spcPts val="450"/>
              </a:spcBef>
              <a:spcAft>
                <a:spcPct val="0"/>
              </a:spcAft>
            </a:pPr>
            <a:r>
              <a:rPr lang="en-US" sz="1500" b="1" dirty="0" smtClean="0">
                <a:solidFill>
                  <a:srgbClr val="000000"/>
                </a:solidFill>
                <a:cs typeface="Arial" pitchFamily="34" charset="0"/>
              </a:rPr>
              <a:t>Contract </a:t>
            </a:r>
            <a:r>
              <a:rPr lang="en-US" sz="1500" b="1" dirty="0">
                <a:solidFill>
                  <a:srgbClr val="000000"/>
                </a:solidFill>
                <a:cs typeface="Arial" pitchFamily="34" charset="0"/>
              </a:rPr>
              <a:t>Logistics Support: </a:t>
            </a:r>
            <a:r>
              <a:rPr lang="en-US" sz="1400" dirty="0" smtClean="0">
                <a:solidFill>
                  <a:srgbClr val="000000"/>
                </a:solidFill>
                <a:cs typeface="Arial" pitchFamily="34" charset="0"/>
              </a:rPr>
              <a:t>N/A</a:t>
            </a:r>
            <a:endParaRPr lang="en-US" sz="1400" dirty="0">
              <a:solidFill>
                <a:srgbClr val="000000"/>
              </a:solidFill>
              <a:cs typeface="Arial" pitchFamily="34" charset="0"/>
            </a:endParaRPr>
          </a:p>
          <a:p>
            <a:pPr eaLnBrk="0" fontAlgn="base" hangingPunct="0">
              <a:spcBef>
                <a:spcPts val="450"/>
              </a:spcBef>
              <a:spcAft>
                <a:spcPct val="0"/>
              </a:spcAft>
            </a:pPr>
            <a:r>
              <a:rPr lang="en-US" sz="1500" b="1" dirty="0" smtClean="0">
                <a:solidFill>
                  <a:srgbClr val="000000"/>
                </a:solidFill>
                <a:cs typeface="Arial" pitchFamily="34" charset="0"/>
              </a:rPr>
              <a:t>Start </a:t>
            </a:r>
            <a:r>
              <a:rPr lang="en-US" sz="1500" b="1" dirty="0">
                <a:solidFill>
                  <a:srgbClr val="000000"/>
                </a:solidFill>
                <a:cs typeface="Arial" pitchFamily="34" charset="0"/>
              </a:rPr>
              <a:t>Date / Get Well Date:  </a:t>
            </a:r>
            <a:r>
              <a:rPr lang="en-US" sz="1400" dirty="0" smtClean="0">
                <a:solidFill>
                  <a:srgbClr val="000000"/>
                </a:solidFill>
                <a:cs typeface="Arial" pitchFamily="34" charset="0"/>
              </a:rPr>
              <a:t>N/A</a:t>
            </a:r>
            <a:endParaRPr lang="en-US" sz="1400" dirty="0">
              <a:solidFill>
                <a:srgbClr val="000000"/>
              </a:solidFill>
              <a:cs typeface="Arial" pitchFamily="34" charset="0"/>
            </a:endParaRPr>
          </a:p>
        </p:txBody>
      </p:sp>
      <p:graphicFrame>
        <p:nvGraphicFramePr>
          <p:cNvPr id="18" name="Table 17"/>
          <p:cNvGraphicFramePr>
            <a:graphicFrameLocks noGrp="1"/>
          </p:cNvGraphicFramePr>
          <p:nvPr>
            <p:extLst>
              <p:ext uri="{D42A27DB-BD31-4B8C-83A1-F6EECF244321}">
                <p14:modId xmlns:p14="http://schemas.microsoft.com/office/powerpoint/2010/main" val="35908936"/>
              </p:ext>
            </p:extLst>
          </p:nvPr>
        </p:nvGraphicFramePr>
        <p:xfrm>
          <a:off x="2849078" y="1257172"/>
          <a:ext cx="3170722" cy="563880"/>
        </p:xfrm>
        <a:graphic>
          <a:graphicData uri="http://schemas.openxmlformats.org/drawingml/2006/table">
            <a:tbl>
              <a:tblPr firstRow="1" bandRow="1">
                <a:tableStyleId>{5940675A-B579-460E-94D1-54222C63F5DA}</a:tableStyleId>
              </a:tblPr>
              <a:tblGrid>
                <a:gridCol w="808522">
                  <a:extLst>
                    <a:ext uri="{9D8B030D-6E8A-4147-A177-3AD203B41FA5}">
                      <a16:colId xmlns:a16="http://schemas.microsoft.com/office/drawing/2014/main" val="20000"/>
                    </a:ext>
                  </a:extLst>
                </a:gridCol>
                <a:gridCol w="777193">
                  <a:extLst>
                    <a:ext uri="{9D8B030D-6E8A-4147-A177-3AD203B41FA5}">
                      <a16:colId xmlns:a16="http://schemas.microsoft.com/office/drawing/2014/main" val="20001"/>
                    </a:ext>
                  </a:extLst>
                </a:gridCol>
                <a:gridCol w="823007">
                  <a:extLst>
                    <a:ext uri="{9D8B030D-6E8A-4147-A177-3AD203B41FA5}">
                      <a16:colId xmlns:a16="http://schemas.microsoft.com/office/drawing/2014/main" val="20002"/>
                    </a:ext>
                  </a:extLst>
                </a:gridCol>
                <a:gridCol w="762000">
                  <a:extLst>
                    <a:ext uri="{9D8B030D-6E8A-4147-A177-3AD203B41FA5}">
                      <a16:colId xmlns:a16="http://schemas.microsoft.com/office/drawing/2014/main" val="20003"/>
                    </a:ext>
                  </a:extLst>
                </a:gridCol>
              </a:tblGrid>
              <a:tr h="273909">
                <a:tc>
                  <a:txBody>
                    <a:bodyPr/>
                    <a:lstStyle/>
                    <a:p>
                      <a:pPr algn="ctr"/>
                      <a:r>
                        <a:rPr lang="en-US" sz="1400" b="1" dirty="0" smtClean="0"/>
                        <a:t>Apr-20</a:t>
                      </a:r>
                      <a:endParaRPr lang="en-US" sz="1400" b="1" dirty="0"/>
                    </a:p>
                  </a:txBody>
                  <a:tcPr marL="68580" marR="68580" marT="34290" marB="34290"/>
                </a:tc>
                <a:tc>
                  <a:txBody>
                    <a:bodyPr/>
                    <a:lstStyle/>
                    <a:p>
                      <a:pPr algn="ctr"/>
                      <a:r>
                        <a:rPr lang="en-US" sz="1400" b="1" dirty="0" smtClean="0"/>
                        <a:t>May-20</a:t>
                      </a:r>
                      <a:endParaRPr lang="en-US" sz="1400" b="1" dirty="0"/>
                    </a:p>
                  </a:txBody>
                  <a:tcPr marL="68580" marR="68580" marT="34290" marB="3429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smtClean="0"/>
                        <a:t>June-20</a:t>
                      </a:r>
                    </a:p>
                  </a:txBody>
                  <a:tcPr marL="68580" marR="68580" marT="34290" marB="34290">
                    <a:lnR w="12700" cap="flat" cmpd="sng" algn="ctr">
                      <a:solidFill>
                        <a:schemeClr val="tx1"/>
                      </a:solidFill>
                      <a:prstDash val="solid"/>
                      <a:round/>
                      <a:headEnd type="none" w="med" len="med"/>
                      <a:tailEnd type="none" w="med" len="med"/>
                    </a:lnR>
                  </a:tcPr>
                </a:tc>
                <a:tc>
                  <a:txBody>
                    <a:bodyPr/>
                    <a:lstStyle/>
                    <a:p>
                      <a:pPr marL="0" lvl="0" algn="ctr" defTabSz="914400" rtl="0" eaLnBrk="1" latinLnBrk="0" hangingPunct="1"/>
                      <a:r>
                        <a:rPr lang="en-US" sz="1400" b="1" kern="1200" dirty="0" smtClean="0">
                          <a:solidFill>
                            <a:schemeClr val="tx1"/>
                          </a:solidFill>
                          <a:latin typeface="+mn-lt"/>
                          <a:ea typeface="+mn-ea"/>
                          <a:cs typeface="+mn-cs"/>
                        </a:rPr>
                        <a:t>Overall</a:t>
                      </a:r>
                      <a:endParaRPr lang="en-US" sz="1400" b="1" kern="1200" dirty="0">
                        <a:solidFill>
                          <a:schemeClr val="tx1"/>
                        </a:solidFill>
                        <a:latin typeface="+mn-lt"/>
                        <a:ea typeface="+mn-ea"/>
                        <a:cs typeface="+mn-cs"/>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155917">
                <a:tc>
                  <a:txBody>
                    <a:bodyPr/>
                    <a:lstStyle/>
                    <a:p>
                      <a:pPr algn="ctr"/>
                      <a:endParaRPr lang="en-US" sz="1400" dirty="0">
                        <a:solidFill>
                          <a:schemeClr val="tx1"/>
                        </a:solidFill>
                      </a:endParaRPr>
                    </a:p>
                  </a:txBody>
                  <a:tcPr marL="68580" marR="68580" marT="34290" marB="34290">
                    <a:solidFill>
                      <a:srgbClr val="FF0000"/>
                    </a:solidFill>
                  </a:tcPr>
                </a:tc>
                <a:tc>
                  <a:txBody>
                    <a:bodyPr/>
                    <a:lstStyle/>
                    <a:p>
                      <a:pPr algn="ctr"/>
                      <a:endParaRPr lang="en-US" sz="1400" dirty="0">
                        <a:solidFill>
                          <a:srgbClr val="FF0000"/>
                        </a:solidFill>
                      </a:endParaRPr>
                    </a:p>
                  </a:txBody>
                  <a:tcPr marL="68580" marR="68580" marT="34290" marB="34290">
                    <a:solidFill>
                      <a:srgbClr val="FF0000"/>
                    </a:solidFill>
                  </a:tcPr>
                </a:tc>
                <a:tc>
                  <a:txBody>
                    <a:bodyPr/>
                    <a:lstStyle/>
                    <a:p>
                      <a:pPr algn="ctr"/>
                      <a:r>
                        <a:rPr lang="en-US" sz="1400" dirty="0">
                          <a:solidFill>
                            <a:schemeClr val="bg1"/>
                          </a:solidFill>
                        </a:rPr>
                        <a:t> </a:t>
                      </a:r>
                    </a:p>
                  </a:txBody>
                  <a:tcPr marL="68580" marR="68580" marT="34290" marB="34290">
                    <a:solidFill>
                      <a:schemeClr val="bg1"/>
                    </a:solidFill>
                  </a:tcPr>
                </a:tc>
                <a:tc>
                  <a:txBody>
                    <a:bodyPr/>
                    <a:lstStyle/>
                    <a:p>
                      <a:pPr algn="ctr"/>
                      <a:endParaRPr lang="en-US" sz="1400" dirty="0">
                        <a:solidFill>
                          <a:schemeClr val="tx1"/>
                        </a:solidFill>
                      </a:endParaRPr>
                    </a:p>
                  </a:txBody>
                  <a:tcPr marL="68580" marR="68580" marT="34290" marB="3429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rgbClr val="FF0000"/>
                    </a:solidFill>
                  </a:tcPr>
                </a:tc>
                <a:extLst>
                  <a:ext uri="{0D108BD9-81ED-4DB2-BD59-A6C34878D82A}">
                    <a16:rowId xmlns:a16="http://schemas.microsoft.com/office/drawing/2014/main" val="10001"/>
                  </a:ext>
                </a:extLst>
              </a:tr>
            </a:tbl>
          </a:graphicData>
        </a:graphic>
      </p:graphicFrame>
      <p:pic>
        <p:nvPicPr>
          <p:cNvPr id="9"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853362" y="285012"/>
            <a:ext cx="904875" cy="894474"/>
          </a:xfrm>
          <a:prstGeom prst="rect">
            <a:avLst/>
          </a:prstGeom>
          <a:noFill/>
          <a:ln w="9525">
            <a:noFill/>
            <a:miter lim="800000"/>
            <a:headEnd/>
            <a:tailEnd/>
          </a:ln>
        </p:spPr>
      </p:pic>
      <p:sp>
        <p:nvSpPr>
          <p:cNvPr id="12" name="Action Button: Back or Previous 11">
            <a:hlinkClick r:id="rId4" action="ppaction://hlinksldjump" highlightClick="1"/>
          </p:cNvPr>
          <p:cNvSpPr/>
          <p:nvPr/>
        </p:nvSpPr>
        <p:spPr bwMode="auto">
          <a:xfrm>
            <a:off x="8747246" y="6477000"/>
            <a:ext cx="336307" cy="339902"/>
          </a:xfrm>
          <a:prstGeom prst="actionButtonBackPrevious">
            <a:avLst/>
          </a:prstGeom>
          <a:solidFill>
            <a:schemeClr val="accent2">
              <a:lumMod val="40000"/>
              <a:lumOff val="60000"/>
            </a:schemeClr>
          </a:solidFill>
          <a:ln w="12700"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a:lstStyle/>
          <a:p>
            <a:pPr algn="ctr" eaLnBrk="0" fontAlgn="base" hangingPunct="0">
              <a:spcBef>
                <a:spcPct val="0"/>
              </a:spcBef>
              <a:spcAft>
                <a:spcPct val="0"/>
              </a:spcAft>
              <a:defRPr/>
            </a:pPr>
            <a:endParaRPr lang="en-US" sz="1000" b="1" dirty="0">
              <a:solidFill>
                <a:srgbClr val="000000"/>
              </a:solidFill>
            </a:endParaRPr>
          </a:p>
        </p:txBody>
      </p:sp>
    </p:spTree>
    <p:extLst>
      <p:ext uri="{BB962C8B-B14F-4D97-AF65-F5344CB8AC3E}">
        <p14:creationId xmlns:p14="http://schemas.microsoft.com/office/powerpoint/2010/main" val="35696039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 name="Slide Number Placeholder 1"/>
          <p:cNvSpPr>
            <a:spLocks noGrp="1"/>
          </p:cNvSpPr>
          <p:nvPr>
            <p:ph type="sldNum" sz="quarter" idx="11"/>
          </p:nvPr>
        </p:nvSpPr>
        <p:spPr>
          <a:prstGeom prst="rect">
            <a:avLst/>
          </a:prstGeom>
          <a:noFill/>
        </p:spPr>
        <p:txBody>
          <a:bodyPr/>
          <a:lstStyle/>
          <a:p>
            <a:fld id="{27E493D0-3240-45DD-A3A7-4CA6E99EFBFB}" type="slidenum">
              <a:rPr lang="en-US" sz="1200" smtClean="0">
                <a:solidFill>
                  <a:srgbClr val="FFFFFF">
                    <a:lumMod val="65000"/>
                  </a:srgbClr>
                </a:solidFill>
              </a:rPr>
              <a:pPr/>
              <a:t>14</a:t>
            </a:fld>
            <a:endParaRPr lang="en-US" sz="1200" dirty="0">
              <a:solidFill>
                <a:srgbClr val="FFFFFF">
                  <a:lumMod val="65000"/>
                </a:srgbClr>
              </a:solidFill>
            </a:endParaRPr>
          </a:p>
        </p:txBody>
      </p:sp>
      <p:sp>
        <p:nvSpPr>
          <p:cNvPr id="9223" name="Title 15"/>
          <p:cNvSpPr>
            <a:spLocks noGrp="1"/>
          </p:cNvSpPr>
          <p:nvPr>
            <p:ph type="title" idx="4294967295"/>
          </p:nvPr>
        </p:nvSpPr>
        <p:spPr>
          <a:xfrm>
            <a:off x="1004824" y="119088"/>
            <a:ext cx="7143750" cy="1143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367" tIns="45681" rIns="91367" bIns="45681" numCol="1" anchor="ctr" anchorCtr="0" compatLnSpc="1">
            <a:prstTxWarp prst="textNoShape">
              <a:avLst/>
            </a:prstTxWarp>
          </a:bodyPr>
          <a:lstStyle/>
          <a:p>
            <a:pPr algn="ctr"/>
            <a:r>
              <a:rPr lang="en-US" sz="3200" dirty="0" smtClean="0"/>
              <a:t>Fixed Support CE </a:t>
            </a:r>
            <a:br>
              <a:rPr lang="en-US" sz="3200" dirty="0" smtClean="0"/>
            </a:br>
            <a:r>
              <a:rPr lang="en-US" sz="3200" dirty="0" smtClean="0"/>
              <a:t>MEAN DOWN TIME</a:t>
            </a:r>
            <a:endParaRPr lang="en-US" sz="3200" dirty="0"/>
          </a:p>
        </p:txBody>
      </p:sp>
      <p:sp>
        <p:nvSpPr>
          <p:cNvPr id="10" name="TextBox 10"/>
          <p:cNvSpPr txBox="1">
            <a:spLocks noChangeArrowheads="1"/>
          </p:cNvSpPr>
          <p:nvPr/>
        </p:nvSpPr>
        <p:spPr bwMode="auto">
          <a:xfrm>
            <a:off x="377017" y="2138351"/>
            <a:ext cx="8348537" cy="4234493"/>
          </a:xfrm>
          <a:prstGeom prst="rect">
            <a:avLst/>
          </a:prstGeom>
          <a:noFill/>
          <a:ln w="9525">
            <a:noFill/>
            <a:miter lim="800000"/>
            <a:headEnd/>
            <a:tailEnd/>
          </a:ln>
        </p:spPr>
        <p:txBody>
          <a:bodyPr wrap="square">
            <a:spAutoFit/>
          </a:bodyPr>
          <a:lstStyle/>
          <a:p>
            <a:pPr eaLnBrk="0" fontAlgn="base" hangingPunct="0">
              <a:spcBef>
                <a:spcPts val="450"/>
              </a:spcBef>
              <a:spcAft>
                <a:spcPct val="0"/>
              </a:spcAft>
            </a:pPr>
            <a:r>
              <a:rPr lang="en-US" sz="1600" b="1" dirty="0" smtClean="0">
                <a:solidFill>
                  <a:srgbClr val="000000"/>
                </a:solidFill>
                <a:cs typeface="Arial" pitchFamily="34" charset="0"/>
              </a:rPr>
              <a:t>Issue: </a:t>
            </a:r>
            <a:r>
              <a:rPr lang="en-US" sz="1600" dirty="0" smtClean="0">
                <a:solidFill>
                  <a:srgbClr val="000000"/>
                </a:solidFill>
                <a:cs typeface="Arial" pitchFamily="34" charset="0"/>
              </a:rPr>
              <a:t>In November four maintenance events occurred totaling 41.5 hours of maintenance and 15 hours supply downtime. Due to the higher number of events than normal, we fell short of our Mean Time Between Failure standard of 478 hours by 29 hours achieving 449 hours.  This was not significant enough to change the Quarter to Date or Year to Date. </a:t>
            </a:r>
          </a:p>
          <a:p>
            <a:pPr eaLnBrk="0" fontAlgn="base" hangingPunct="0">
              <a:spcBef>
                <a:spcPts val="450"/>
              </a:spcBef>
              <a:spcAft>
                <a:spcPct val="0"/>
              </a:spcAft>
            </a:pPr>
            <a:r>
              <a:rPr lang="en-US" sz="1600" dirty="0" smtClean="0">
                <a:solidFill>
                  <a:srgbClr val="000000"/>
                </a:solidFill>
                <a:cs typeface="Arial" pitchFamily="34" charset="0"/>
              </a:rPr>
              <a:t>Critical driver:</a:t>
            </a:r>
          </a:p>
          <a:p>
            <a:pPr eaLnBrk="0" fontAlgn="base" hangingPunct="0">
              <a:spcBef>
                <a:spcPts val="450"/>
              </a:spcBef>
              <a:spcAft>
                <a:spcPct val="0"/>
              </a:spcAft>
            </a:pPr>
            <a:r>
              <a:rPr lang="en-US" sz="1600" dirty="0" smtClean="0">
                <a:solidFill>
                  <a:srgbClr val="000000"/>
                </a:solidFill>
                <a:cs typeface="Arial" pitchFamily="34" charset="0"/>
              </a:rPr>
              <a:t>UHF MILSTAR intermittent outage issues/loss of signal fault</a:t>
            </a:r>
          </a:p>
          <a:p>
            <a:pPr eaLnBrk="0" fontAlgn="base" hangingPunct="0">
              <a:spcBef>
                <a:spcPts val="450"/>
              </a:spcBef>
              <a:spcAft>
                <a:spcPct val="0"/>
              </a:spcAft>
            </a:pPr>
            <a:r>
              <a:rPr lang="en-US" sz="1600" b="1" dirty="0" smtClean="0">
                <a:solidFill>
                  <a:srgbClr val="000000"/>
                </a:solidFill>
                <a:cs typeface="Arial" pitchFamily="34" charset="0"/>
              </a:rPr>
              <a:t>Impact: </a:t>
            </a:r>
            <a:r>
              <a:rPr lang="en-US" sz="1600" dirty="0" smtClean="0">
                <a:solidFill>
                  <a:srgbClr val="000000"/>
                </a:solidFill>
                <a:cs typeface="Arial" pitchFamily="34" charset="0"/>
              </a:rPr>
              <a:t>TX/RX capability</a:t>
            </a:r>
            <a:endParaRPr lang="en-US" sz="1600" dirty="0">
              <a:solidFill>
                <a:srgbClr val="000000"/>
              </a:solidFill>
              <a:cs typeface="Arial" pitchFamily="34" charset="0"/>
            </a:endParaRPr>
          </a:p>
          <a:p>
            <a:pPr eaLnBrk="0" fontAlgn="base" hangingPunct="0">
              <a:spcBef>
                <a:spcPts val="450"/>
              </a:spcBef>
              <a:spcAft>
                <a:spcPct val="0"/>
              </a:spcAft>
            </a:pPr>
            <a:r>
              <a:rPr lang="en-US" sz="1600" b="1" dirty="0">
                <a:solidFill>
                  <a:srgbClr val="000000"/>
                </a:solidFill>
                <a:cs typeface="Arial" pitchFamily="34" charset="0"/>
              </a:rPr>
              <a:t>Way </a:t>
            </a:r>
            <a:r>
              <a:rPr lang="en-US" sz="1600" b="1" dirty="0" smtClean="0">
                <a:solidFill>
                  <a:srgbClr val="000000"/>
                </a:solidFill>
                <a:cs typeface="Arial" pitchFamily="34" charset="0"/>
              </a:rPr>
              <a:t>Ahead: </a:t>
            </a:r>
            <a:r>
              <a:rPr lang="en-US" sz="1600" dirty="0" err="1">
                <a:solidFill>
                  <a:srgbClr val="000000"/>
                </a:solidFill>
                <a:cs typeface="Arial" pitchFamily="34" charset="0"/>
              </a:rPr>
              <a:t>Malmstrom’s</a:t>
            </a:r>
            <a:r>
              <a:rPr lang="en-US" sz="1600" dirty="0">
                <a:solidFill>
                  <a:srgbClr val="000000"/>
                </a:solidFill>
                <a:cs typeface="Arial" pitchFamily="34" charset="0"/>
              </a:rPr>
              <a:t> UHF </a:t>
            </a:r>
            <a:r>
              <a:rPr lang="en-US" sz="1600" dirty="0" smtClean="0">
                <a:solidFill>
                  <a:srgbClr val="000000"/>
                </a:solidFill>
                <a:cs typeface="Arial" pitchFamily="34" charset="0"/>
              </a:rPr>
              <a:t>MILSTAR </a:t>
            </a:r>
            <a:r>
              <a:rPr lang="en-US" sz="1600" dirty="0">
                <a:solidFill>
                  <a:srgbClr val="000000"/>
                </a:solidFill>
                <a:cs typeface="Arial" pitchFamily="34" charset="0"/>
              </a:rPr>
              <a:t>terminal went down four times in November.  Initial troubleshooting revealed an inoperable fan in the receiver/transmitter.  Later in the month another outage occurred and the technicians changed a relay.  Since November the terminal has not experience an outage.  AFNC3C/NSP will continue to monitor maintenance on </a:t>
            </a:r>
            <a:r>
              <a:rPr lang="en-US" sz="1600" dirty="0" err="1">
                <a:solidFill>
                  <a:srgbClr val="000000"/>
                </a:solidFill>
                <a:cs typeface="Arial" pitchFamily="34" charset="0"/>
              </a:rPr>
              <a:t>Malmstrom’s</a:t>
            </a:r>
            <a:r>
              <a:rPr lang="en-US" sz="1600" dirty="0">
                <a:solidFill>
                  <a:srgbClr val="000000"/>
                </a:solidFill>
                <a:cs typeface="Arial" pitchFamily="34" charset="0"/>
              </a:rPr>
              <a:t> </a:t>
            </a:r>
            <a:r>
              <a:rPr lang="en-US" sz="1600" dirty="0" smtClean="0">
                <a:solidFill>
                  <a:srgbClr val="000000"/>
                </a:solidFill>
                <a:cs typeface="Arial" pitchFamily="34" charset="0"/>
              </a:rPr>
              <a:t>MILSTAR </a:t>
            </a:r>
            <a:r>
              <a:rPr lang="en-US" sz="1600" dirty="0">
                <a:solidFill>
                  <a:srgbClr val="000000"/>
                </a:solidFill>
                <a:cs typeface="Arial" pitchFamily="34" charset="0"/>
              </a:rPr>
              <a:t>terminal.  (16 Jan 2020/DEM)</a:t>
            </a:r>
            <a:endParaRPr lang="en-US" sz="1600" b="1" dirty="0">
              <a:solidFill>
                <a:srgbClr val="000000"/>
              </a:solidFill>
              <a:cs typeface="Arial" pitchFamily="34" charset="0"/>
            </a:endParaRPr>
          </a:p>
          <a:p>
            <a:pPr eaLnBrk="0" fontAlgn="base" hangingPunct="0">
              <a:spcBef>
                <a:spcPts val="450"/>
              </a:spcBef>
              <a:spcAft>
                <a:spcPct val="0"/>
              </a:spcAft>
            </a:pPr>
            <a:endParaRPr lang="en-US" sz="1600" b="1" dirty="0" smtClean="0">
              <a:solidFill>
                <a:srgbClr val="000000"/>
              </a:solidFill>
              <a:cs typeface="Arial" pitchFamily="34" charset="0"/>
            </a:endParaRPr>
          </a:p>
          <a:p>
            <a:pPr eaLnBrk="0" fontAlgn="base" hangingPunct="0">
              <a:spcBef>
                <a:spcPts val="450"/>
              </a:spcBef>
              <a:spcAft>
                <a:spcPct val="0"/>
              </a:spcAft>
            </a:pPr>
            <a:r>
              <a:rPr lang="en-US" sz="1600" b="1" dirty="0" smtClean="0">
                <a:solidFill>
                  <a:srgbClr val="000000"/>
                </a:solidFill>
                <a:cs typeface="Arial" pitchFamily="34" charset="0"/>
              </a:rPr>
              <a:t>Contract </a:t>
            </a:r>
            <a:r>
              <a:rPr lang="en-US" sz="1600" b="1" dirty="0">
                <a:solidFill>
                  <a:srgbClr val="000000"/>
                </a:solidFill>
                <a:cs typeface="Arial" pitchFamily="34" charset="0"/>
              </a:rPr>
              <a:t>Logistics Support: </a:t>
            </a:r>
            <a:r>
              <a:rPr lang="en-US" sz="1600" dirty="0" smtClean="0">
                <a:solidFill>
                  <a:srgbClr val="000000"/>
                </a:solidFill>
                <a:cs typeface="Arial" pitchFamily="34" charset="0"/>
              </a:rPr>
              <a:t>N/A</a:t>
            </a:r>
            <a:endParaRPr lang="en-US" sz="1600" dirty="0">
              <a:solidFill>
                <a:srgbClr val="000000"/>
              </a:solidFill>
              <a:cs typeface="Arial" pitchFamily="34" charset="0"/>
            </a:endParaRPr>
          </a:p>
          <a:p>
            <a:pPr eaLnBrk="0" fontAlgn="base" hangingPunct="0">
              <a:spcBef>
                <a:spcPts val="450"/>
              </a:spcBef>
              <a:spcAft>
                <a:spcPct val="0"/>
              </a:spcAft>
            </a:pPr>
            <a:r>
              <a:rPr lang="en-US" sz="1600" b="1" dirty="0" smtClean="0">
                <a:solidFill>
                  <a:srgbClr val="000000"/>
                </a:solidFill>
                <a:cs typeface="Arial" pitchFamily="34" charset="0"/>
              </a:rPr>
              <a:t>Start </a:t>
            </a:r>
            <a:r>
              <a:rPr lang="en-US" sz="1600" b="1" dirty="0">
                <a:solidFill>
                  <a:srgbClr val="000000"/>
                </a:solidFill>
                <a:cs typeface="Arial" pitchFamily="34" charset="0"/>
              </a:rPr>
              <a:t>Date / Get Well Date:  </a:t>
            </a:r>
            <a:r>
              <a:rPr lang="en-US" sz="1600" dirty="0" smtClean="0">
                <a:solidFill>
                  <a:srgbClr val="000000"/>
                </a:solidFill>
                <a:cs typeface="Arial" pitchFamily="34" charset="0"/>
              </a:rPr>
              <a:t>N/A</a:t>
            </a:r>
            <a:endParaRPr lang="en-US" sz="1600" dirty="0">
              <a:solidFill>
                <a:srgbClr val="000000"/>
              </a:solidFill>
              <a:cs typeface="Arial" pitchFamily="34" charset="0"/>
            </a:endParaRPr>
          </a:p>
        </p:txBody>
      </p:sp>
      <p:graphicFrame>
        <p:nvGraphicFramePr>
          <p:cNvPr id="18" name="Table 17"/>
          <p:cNvGraphicFramePr>
            <a:graphicFrameLocks noGrp="1"/>
          </p:cNvGraphicFramePr>
          <p:nvPr>
            <p:extLst>
              <p:ext uri="{D42A27DB-BD31-4B8C-83A1-F6EECF244321}">
                <p14:modId xmlns:p14="http://schemas.microsoft.com/office/powerpoint/2010/main" val="1552044184"/>
              </p:ext>
            </p:extLst>
          </p:nvPr>
        </p:nvGraphicFramePr>
        <p:xfrm>
          <a:off x="2849078" y="1257172"/>
          <a:ext cx="3170722" cy="563880"/>
        </p:xfrm>
        <a:graphic>
          <a:graphicData uri="http://schemas.openxmlformats.org/drawingml/2006/table">
            <a:tbl>
              <a:tblPr firstRow="1" bandRow="1">
                <a:tableStyleId>{5940675A-B579-460E-94D1-54222C63F5DA}</a:tableStyleId>
              </a:tblPr>
              <a:tblGrid>
                <a:gridCol w="808522">
                  <a:extLst>
                    <a:ext uri="{9D8B030D-6E8A-4147-A177-3AD203B41FA5}">
                      <a16:colId xmlns:a16="http://schemas.microsoft.com/office/drawing/2014/main" val="20000"/>
                    </a:ext>
                  </a:extLst>
                </a:gridCol>
                <a:gridCol w="777193">
                  <a:extLst>
                    <a:ext uri="{9D8B030D-6E8A-4147-A177-3AD203B41FA5}">
                      <a16:colId xmlns:a16="http://schemas.microsoft.com/office/drawing/2014/main" val="20001"/>
                    </a:ext>
                  </a:extLst>
                </a:gridCol>
                <a:gridCol w="823007">
                  <a:extLst>
                    <a:ext uri="{9D8B030D-6E8A-4147-A177-3AD203B41FA5}">
                      <a16:colId xmlns:a16="http://schemas.microsoft.com/office/drawing/2014/main" val="20002"/>
                    </a:ext>
                  </a:extLst>
                </a:gridCol>
                <a:gridCol w="762000">
                  <a:extLst>
                    <a:ext uri="{9D8B030D-6E8A-4147-A177-3AD203B41FA5}">
                      <a16:colId xmlns:a16="http://schemas.microsoft.com/office/drawing/2014/main" val="20003"/>
                    </a:ext>
                  </a:extLst>
                </a:gridCol>
              </a:tblGrid>
              <a:tr h="273909">
                <a:tc>
                  <a:txBody>
                    <a:bodyPr/>
                    <a:lstStyle/>
                    <a:p>
                      <a:pPr algn="ctr"/>
                      <a:r>
                        <a:rPr lang="en-US" sz="1400" b="1" dirty="0" smtClean="0"/>
                        <a:t>Oct-19</a:t>
                      </a:r>
                      <a:endParaRPr lang="en-US" sz="1400" b="1" dirty="0"/>
                    </a:p>
                  </a:txBody>
                  <a:tcPr marL="68580" marR="68580" marT="34290" marB="34290"/>
                </a:tc>
                <a:tc>
                  <a:txBody>
                    <a:bodyPr/>
                    <a:lstStyle/>
                    <a:p>
                      <a:pPr algn="ctr"/>
                      <a:r>
                        <a:rPr lang="en-US" sz="1400" b="1" dirty="0" smtClean="0"/>
                        <a:t>Nov-19</a:t>
                      </a:r>
                      <a:endParaRPr lang="en-US" sz="1400" b="1" dirty="0"/>
                    </a:p>
                  </a:txBody>
                  <a:tcPr marL="68580" marR="68580" marT="34290" marB="3429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smtClean="0"/>
                        <a:t>Dec-19</a:t>
                      </a:r>
                    </a:p>
                  </a:txBody>
                  <a:tcPr marL="68580" marR="68580" marT="34290" marB="34290">
                    <a:lnR w="12700" cap="flat" cmpd="sng" algn="ctr">
                      <a:solidFill>
                        <a:schemeClr val="tx1"/>
                      </a:solidFill>
                      <a:prstDash val="solid"/>
                      <a:round/>
                      <a:headEnd type="none" w="med" len="med"/>
                      <a:tailEnd type="none" w="med" len="med"/>
                    </a:lnR>
                  </a:tcPr>
                </a:tc>
                <a:tc>
                  <a:txBody>
                    <a:bodyPr/>
                    <a:lstStyle/>
                    <a:p>
                      <a:pPr marL="0" lvl="0" algn="ctr" defTabSz="914400" rtl="0" eaLnBrk="1" latinLnBrk="0" hangingPunct="1"/>
                      <a:r>
                        <a:rPr lang="en-US" sz="1400" b="1" kern="1200" dirty="0" smtClean="0">
                          <a:solidFill>
                            <a:schemeClr val="tx1"/>
                          </a:solidFill>
                          <a:latin typeface="+mn-lt"/>
                          <a:ea typeface="+mn-ea"/>
                          <a:cs typeface="+mn-cs"/>
                        </a:rPr>
                        <a:t>Overall</a:t>
                      </a:r>
                      <a:endParaRPr lang="en-US" sz="1400" b="1" kern="1200" dirty="0">
                        <a:solidFill>
                          <a:schemeClr val="tx1"/>
                        </a:solidFill>
                        <a:latin typeface="+mn-lt"/>
                        <a:ea typeface="+mn-ea"/>
                        <a:cs typeface="+mn-cs"/>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155917">
                <a:tc>
                  <a:txBody>
                    <a:bodyPr/>
                    <a:lstStyle/>
                    <a:p>
                      <a:pPr algn="ctr"/>
                      <a:endParaRPr lang="en-US" sz="1400" dirty="0">
                        <a:solidFill>
                          <a:schemeClr val="tx1"/>
                        </a:solidFill>
                      </a:endParaRPr>
                    </a:p>
                  </a:txBody>
                  <a:tcPr marL="68580" marR="68580" marT="34290" marB="34290">
                    <a:solidFill>
                      <a:srgbClr val="00B050"/>
                    </a:solidFill>
                  </a:tcPr>
                </a:tc>
                <a:tc>
                  <a:txBody>
                    <a:bodyPr/>
                    <a:lstStyle/>
                    <a:p>
                      <a:pPr algn="ctr"/>
                      <a:endParaRPr lang="en-US" sz="1400" dirty="0">
                        <a:solidFill>
                          <a:srgbClr val="FF0000"/>
                        </a:solidFill>
                      </a:endParaRPr>
                    </a:p>
                  </a:txBody>
                  <a:tcPr marL="68580" marR="68580" marT="34290" marB="34290">
                    <a:solidFill>
                      <a:srgbClr val="FF0000"/>
                    </a:solidFill>
                  </a:tcPr>
                </a:tc>
                <a:tc>
                  <a:txBody>
                    <a:bodyPr/>
                    <a:lstStyle/>
                    <a:p>
                      <a:pPr algn="ctr"/>
                      <a:r>
                        <a:rPr lang="en-US" sz="1400" dirty="0">
                          <a:solidFill>
                            <a:schemeClr val="bg1"/>
                          </a:solidFill>
                        </a:rPr>
                        <a:t> </a:t>
                      </a:r>
                    </a:p>
                  </a:txBody>
                  <a:tcPr marL="68580" marR="68580" marT="34290" marB="34290">
                    <a:solidFill>
                      <a:srgbClr val="00B050"/>
                    </a:solidFill>
                  </a:tcPr>
                </a:tc>
                <a:tc>
                  <a:txBody>
                    <a:bodyPr/>
                    <a:lstStyle/>
                    <a:p>
                      <a:pPr algn="ctr"/>
                      <a:endParaRPr lang="en-US" sz="1400" dirty="0">
                        <a:solidFill>
                          <a:schemeClr val="tx1"/>
                        </a:solidFill>
                      </a:endParaRPr>
                    </a:p>
                  </a:txBody>
                  <a:tcPr marL="68580" marR="68580" marT="34290" marB="3429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rgbClr val="00B050"/>
                    </a:solidFill>
                  </a:tcPr>
                </a:tc>
                <a:extLst>
                  <a:ext uri="{0D108BD9-81ED-4DB2-BD59-A6C34878D82A}">
                    <a16:rowId xmlns:a16="http://schemas.microsoft.com/office/drawing/2014/main" val="10001"/>
                  </a:ext>
                </a:extLst>
              </a:tr>
            </a:tbl>
          </a:graphicData>
        </a:graphic>
      </p:graphicFrame>
      <p:pic>
        <p:nvPicPr>
          <p:cNvPr id="9"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853362" y="285012"/>
            <a:ext cx="904875" cy="894474"/>
          </a:xfrm>
          <a:prstGeom prst="rect">
            <a:avLst/>
          </a:prstGeom>
          <a:noFill/>
          <a:ln w="9525">
            <a:noFill/>
            <a:miter lim="800000"/>
            <a:headEnd/>
            <a:tailEnd/>
          </a:ln>
        </p:spPr>
      </p:pic>
      <p:sp>
        <p:nvSpPr>
          <p:cNvPr id="12" name="Action Button: Back or Previous 11">
            <a:hlinkClick r:id="rId4" action="ppaction://hlinksldjump" highlightClick="1"/>
          </p:cNvPr>
          <p:cNvSpPr/>
          <p:nvPr/>
        </p:nvSpPr>
        <p:spPr bwMode="auto">
          <a:xfrm>
            <a:off x="8747246" y="6477000"/>
            <a:ext cx="336307" cy="339902"/>
          </a:xfrm>
          <a:prstGeom prst="actionButtonBackPrevious">
            <a:avLst/>
          </a:prstGeom>
          <a:solidFill>
            <a:schemeClr val="accent2">
              <a:lumMod val="40000"/>
              <a:lumOff val="60000"/>
            </a:schemeClr>
          </a:solidFill>
          <a:ln w="12700"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a:lstStyle/>
          <a:p>
            <a:pPr algn="ctr" eaLnBrk="0" fontAlgn="base" hangingPunct="0">
              <a:spcBef>
                <a:spcPct val="0"/>
              </a:spcBef>
              <a:spcAft>
                <a:spcPct val="0"/>
              </a:spcAft>
              <a:defRPr/>
            </a:pPr>
            <a:endParaRPr lang="en-US" sz="1000" b="1" dirty="0">
              <a:solidFill>
                <a:srgbClr val="000000"/>
              </a:solidFill>
            </a:endParaRPr>
          </a:p>
        </p:txBody>
      </p:sp>
    </p:spTree>
    <p:extLst>
      <p:ext uri="{BB962C8B-B14F-4D97-AF65-F5344CB8AC3E}">
        <p14:creationId xmlns:p14="http://schemas.microsoft.com/office/powerpoint/2010/main" val="38964207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7236" y="76200"/>
            <a:ext cx="6083762" cy="1143000"/>
          </a:xfrm>
        </p:spPr>
        <p:txBody>
          <a:bodyPr/>
          <a:lstStyle/>
          <a:p>
            <a:r>
              <a:rPr lang="en-US" sz="3200" dirty="0">
                <a:solidFill>
                  <a:srgbClr val="2D2DB9">
                    <a:lumMod val="75000"/>
                  </a:srgbClr>
                </a:solidFill>
              </a:rPr>
              <a:t>NC3 MPI Dashboard</a:t>
            </a:r>
            <a:endParaRPr lang="en-US" sz="3200" dirty="0"/>
          </a:p>
        </p:txBody>
      </p:sp>
      <p:sp>
        <p:nvSpPr>
          <p:cNvPr id="4" name="Slide Number Placeholder 3"/>
          <p:cNvSpPr>
            <a:spLocks noGrp="1"/>
          </p:cNvSpPr>
          <p:nvPr>
            <p:ph type="sldNum" sz="quarter" idx="12"/>
          </p:nvPr>
        </p:nvSpPr>
        <p:spPr/>
        <p:txBody>
          <a:bodyPr/>
          <a:lstStyle/>
          <a:p>
            <a:fld id="{0B8F6B99-9189-45A5-8D36-645CEF8EF2DB}" type="slidenum">
              <a:rPr lang="en-US" smtClean="0"/>
              <a:t>2</a:t>
            </a:fld>
            <a:endParaRPr lang="en-US"/>
          </a:p>
        </p:txBody>
      </p:sp>
      <p:graphicFrame>
        <p:nvGraphicFramePr>
          <p:cNvPr id="12" name="Table 11"/>
          <p:cNvGraphicFramePr>
            <a:graphicFrameLocks noGrp="1"/>
          </p:cNvGraphicFramePr>
          <p:nvPr>
            <p:extLst/>
          </p:nvPr>
        </p:nvGraphicFramePr>
        <p:xfrm>
          <a:off x="464536" y="4876396"/>
          <a:ext cx="8214928" cy="906332"/>
        </p:xfrm>
        <a:graphic>
          <a:graphicData uri="http://schemas.openxmlformats.org/drawingml/2006/table">
            <a:tbl>
              <a:tblPr firstRow="1" bandRow="1"/>
              <a:tblGrid>
                <a:gridCol w="908044">
                  <a:extLst>
                    <a:ext uri="{9D8B030D-6E8A-4147-A177-3AD203B41FA5}">
                      <a16:colId xmlns:a16="http://schemas.microsoft.com/office/drawing/2014/main" val="20000"/>
                    </a:ext>
                  </a:extLst>
                </a:gridCol>
                <a:gridCol w="606504">
                  <a:extLst>
                    <a:ext uri="{9D8B030D-6E8A-4147-A177-3AD203B41FA5}">
                      <a16:colId xmlns:a16="http://schemas.microsoft.com/office/drawing/2014/main" val="20001"/>
                    </a:ext>
                  </a:extLst>
                </a:gridCol>
                <a:gridCol w="576779">
                  <a:extLst>
                    <a:ext uri="{9D8B030D-6E8A-4147-A177-3AD203B41FA5}">
                      <a16:colId xmlns:a16="http://schemas.microsoft.com/office/drawing/2014/main" val="20002"/>
                    </a:ext>
                  </a:extLst>
                </a:gridCol>
                <a:gridCol w="637179">
                  <a:extLst>
                    <a:ext uri="{9D8B030D-6E8A-4147-A177-3AD203B41FA5}">
                      <a16:colId xmlns:a16="http://schemas.microsoft.com/office/drawing/2014/main" val="20003"/>
                    </a:ext>
                  </a:extLst>
                </a:gridCol>
                <a:gridCol w="609824">
                  <a:extLst>
                    <a:ext uri="{9D8B030D-6E8A-4147-A177-3AD203B41FA5}">
                      <a16:colId xmlns:a16="http://schemas.microsoft.com/office/drawing/2014/main" val="20004"/>
                    </a:ext>
                  </a:extLst>
                </a:gridCol>
                <a:gridCol w="645175">
                  <a:extLst>
                    <a:ext uri="{9D8B030D-6E8A-4147-A177-3AD203B41FA5}">
                      <a16:colId xmlns:a16="http://schemas.microsoft.com/office/drawing/2014/main" val="20005"/>
                    </a:ext>
                  </a:extLst>
                </a:gridCol>
                <a:gridCol w="609823">
                  <a:extLst>
                    <a:ext uri="{9D8B030D-6E8A-4147-A177-3AD203B41FA5}">
                      <a16:colId xmlns:a16="http://schemas.microsoft.com/office/drawing/2014/main" val="20006"/>
                    </a:ext>
                  </a:extLst>
                </a:gridCol>
                <a:gridCol w="574471">
                  <a:extLst>
                    <a:ext uri="{9D8B030D-6E8A-4147-A177-3AD203B41FA5}">
                      <a16:colId xmlns:a16="http://schemas.microsoft.com/office/drawing/2014/main" val="20007"/>
                    </a:ext>
                  </a:extLst>
                </a:gridCol>
                <a:gridCol w="539118">
                  <a:extLst>
                    <a:ext uri="{9D8B030D-6E8A-4147-A177-3AD203B41FA5}">
                      <a16:colId xmlns:a16="http://schemas.microsoft.com/office/drawing/2014/main" val="20008"/>
                    </a:ext>
                  </a:extLst>
                </a:gridCol>
                <a:gridCol w="584552">
                  <a:extLst>
                    <a:ext uri="{9D8B030D-6E8A-4147-A177-3AD203B41FA5}">
                      <a16:colId xmlns:a16="http://schemas.microsoft.com/office/drawing/2014/main" val="20009"/>
                    </a:ext>
                  </a:extLst>
                </a:gridCol>
                <a:gridCol w="659091">
                  <a:extLst>
                    <a:ext uri="{9D8B030D-6E8A-4147-A177-3AD203B41FA5}">
                      <a16:colId xmlns:a16="http://schemas.microsoft.com/office/drawing/2014/main" val="20010"/>
                    </a:ext>
                  </a:extLst>
                </a:gridCol>
                <a:gridCol w="623465">
                  <a:extLst>
                    <a:ext uri="{9D8B030D-6E8A-4147-A177-3AD203B41FA5}">
                      <a16:colId xmlns:a16="http://schemas.microsoft.com/office/drawing/2014/main" val="20011"/>
                    </a:ext>
                  </a:extLst>
                </a:gridCol>
                <a:gridCol w="640903">
                  <a:extLst>
                    <a:ext uri="{9D8B030D-6E8A-4147-A177-3AD203B41FA5}">
                      <a16:colId xmlns:a16="http://schemas.microsoft.com/office/drawing/2014/main" val="20012"/>
                    </a:ext>
                  </a:extLst>
                </a:gridCol>
              </a:tblGrid>
              <a:tr h="453166">
                <a:tc>
                  <a:txBody>
                    <a:bodyPr/>
                    <a:lstStyle/>
                    <a:p>
                      <a:pPr algn="ctr"/>
                      <a:r>
                        <a:rPr lang="en-US" sz="900" b="1" dirty="0">
                          <a:solidFill>
                            <a:schemeClr val="bg1"/>
                          </a:solidFill>
                          <a:latin typeface="Calibri" panose="020F0502020204030204" pitchFamily="34" charset="0"/>
                        </a:rPr>
                        <a:t>FUNCTIONAL </a:t>
                      </a:r>
                    </a:p>
                    <a:p>
                      <a:pPr algn="ctr"/>
                      <a:r>
                        <a:rPr lang="en-US" sz="900" b="1" dirty="0">
                          <a:solidFill>
                            <a:schemeClr val="bg1"/>
                          </a:solidFill>
                          <a:latin typeface="Calibri" panose="020F0502020204030204" pitchFamily="34" charset="0"/>
                        </a:rPr>
                        <a:t>GROUP</a:t>
                      </a: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tc gridSpan="2">
                  <a:txBody>
                    <a:bodyPr/>
                    <a:lstStyle/>
                    <a:p>
                      <a:pPr algn="ctr"/>
                      <a:r>
                        <a:rPr lang="en-US" sz="900" b="1" dirty="0">
                          <a:solidFill>
                            <a:schemeClr val="tx1"/>
                          </a:solidFill>
                          <a:latin typeface="Calibri" panose="020F0502020204030204" pitchFamily="34" charset="0"/>
                        </a:rPr>
                        <a:t>NC3</a:t>
                      </a:r>
                      <a:r>
                        <a:rPr lang="en-US" sz="900" b="1" baseline="0" dirty="0">
                          <a:solidFill>
                            <a:schemeClr val="tx1"/>
                          </a:solidFill>
                          <a:latin typeface="Calibri" panose="020F0502020204030204" pitchFamily="34" charset="0"/>
                        </a:rPr>
                        <a:t> SENIOR </a:t>
                      </a:r>
                    </a:p>
                    <a:p>
                      <a:pPr algn="ctr"/>
                      <a:r>
                        <a:rPr lang="en-US" sz="900" b="1" baseline="0" dirty="0">
                          <a:solidFill>
                            <a:schemeClr val="tx1"/>
                          </a:solidFill>
                          <a:latin typeface="Calibri" panose="020F0502020204030204" pitchFamily="34" charset="0"/>
                        </a:rPr>
                        <a:t>LEADER COMMS</a:t>
                      </a:r>
                      <a:endParaRPr lang="en-US" sz="900" b="1" dirty="0">
                        <a:solidFill>
                          <a:schemeClr val="tx1"/>
                        </a:solidFill>
                        <a:latin typeface="Calibri" panose="020F0502020204030204" pitchFamily="34" charset="0"/>
                      </a:endParaRP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a:endParaRPr lang="en-US" sz="900" dirty="0">
                        <a:solidFill>
                          <a:schemeClr val="tx1"/>
                        </a:solidFill>
                        <a:latin typeface="Calibri" panose="020F0502020204030204" pitchFamily="34" charset="0"/>
                      </a:endParaRPr>
                    </a:p>
                  </a:txBody>
                  <a:tcPr marL="51435" marR="51435" marT="25718" marB="25718">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75000"/>
                      </a:sysClr>
                    </a:solidFill>
                  </a:tcPr>
                </a:tc>
                <a:tc gridSpan="3">
                  <a:txBody>
                    <a:bodyPr/>
                    <a:lstStyle/>
                    <a:p>
                      <a:pPr algn="ctr"/>
                      <a:r>
                        <a:rPr lang="en-US" sz="900" b="1" dirty="0">
                          <a:solidFill>
                            <a:schemeClr val="tx1"/>
                          </a:solidFill>
                          <a:latin typeface="Calibri" panose="020F0502020204030204" pitchFamily="34" charset="0"/>
                        </a:rPr>
                        <a:t>NC3 PRIMARY</a:t>
                      </a:r>
                      <a:r>
                        <a:rPr lang="en-US" sz="900" b="1" baseline="0" dirty="0">
                          <a:solidFill>
                            <a:schemeClr val="tx1"/>
                          </a:solidFill>
                          <a:latin typeface="Calibri" panose="020F0502020204030204" pitchFamily="34" charset="0"/>
                        </a:rPr>
                        <a:t> CONTROL </a:t>
                      </a:r>
                    </a:p>
                    <a:p>
                      <a:pPr algn="ctr"/>
                      <a:r>
                        <a:rPr lang="en-US" sz="900" b="1" baseline="0" dirty="0">
                          <a:solidFill>
                            <a:schemeClr val="tx1"/>
                          </a:solidFill>
                          <a:latin typeface="Calibri" panose="020F0502020204030204" pitchFamily="34" charset="0"/>
                        </a:rPr>
                        <a:t>CENTERS &amp; SENSORS</a:t>
                      </a:r>
                      <a:endParaRPr lang="en-US" sz="900" b="1" dirty="0">
                        <a:solidFill>
                          <a:schemeClr val="tx1"/>
                        </a:solidFill>
                        <a:latin typeface="Calibri" panose="020F0502020204030204" pitchFamily="34" charset="0"/>
                      </a:endParaRP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a:endParaRPr lang="en-US" sz="900" dirty="0">
                        <a:solidFill>
                          <a:schemeClr val="tx1"/>
                        </a:solidFill>
                        <a:latin typeface="Calibri" panose="020F0502020204030204" pitchFamily="34" charset="0"/>
                      </a:endParaRPr>
                    </a:p>
                  </a:txBody>
                  <a:tcPr marL="51435" marR="51435" marT="25718" marB="25718">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US" sz="900" dirty="0">
                        <a:solidFill>
                          <a:schemeClr val="tx1"/>
                        </a:solidFill>
                        <a:latin typeface="Calibri" panose="020F0502020204030204" pitchFamily="34" charset="0"/>
                      </a:endParaRPr>
                    </a:p>
                  </a:txBody>
                  <a:tcPr marL="51435" marR="51435" marT="25718" marB="25718">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gridSpan="4">
                  <a:txBody>
                    <a:bodyPr/>
                    <a:lstStyle/>
                    <a:p>
                      <a:pPr algn="ctr"/>
                      <a:r>
                        <a:rPr lang="en-US" sz="900" b="1" dirty="0">
                          <a:solidFill>
                            <a:schemeClr val="tx1"/>
                          </a:solidFill>
                          <a:latin typeface="Calibri" panose="020F0502020204030204" pitchFamily="34" charset="0"/>
                        </a:rPr>
                        <a:t>AF NUCLEAR </a:t>
                      </a:r>
                    </a:p>
                    <a:p>
                      <a:pPr algn="ctr"/>
                      <a:r>
                        <a:rPr lang="en-US" sz="900" b="1" dirty="0">
                          <a:solidFill>
                            <a:schemeClr val="tx1"/>
                          </a:solidFill>
                          <a:latin typeface="Calibri" panose="020F0502020204030204" pitchFamily="34" charset="0"/>
                        </a:rPr>
                        <a:t>DELIVERY SYSTEMS</a:t>
                      </a: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a:endParaRPr lang="en-US" sz="900" dirty="0">
                        <a:solidFill>
                          <a:schemeClr val="tx1"/>
                        </a:solidFill>
                        <a:latin typeface="Calibri" panose="020F0502020204030204" pitchFamily="34" charset="0"/>
                      </a:endParaRPr>
                    </a:p>
                  </a:txBody>
                  <a:tcPr marL="51435" marR="51435" marT="25718" marB="25718">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hMerge="1">
                  <a:txBody>
                    <a:bodyPr/>
                    <a:lstStyle/>
                    <a:p>
                      <a:pPr algn="ctr"/>
                      <a:endParaRPr lang="en-US" sz="900" dirty="0">
                        <a:solidFill>
                          <a:schemeClr val="tx1"/>
                        </a:solidFill>
                        <a:latin typeface="Calibri" panose="020F0502020204030204" pitchFamily="34" charset="0"/>
                      </a:endParaRPr>
                    </a:p>
                  </a:txBody>
                  <a:tcPr marL="51435" marR="51435" marT="25718" marB="25718">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hMerge="1">
                  <a:txBody>
                    <a:bodyPr/>
                    <a:lstStyle/>
                    <a:p>
                      <a:pPr algn="ctr"/>
                      <a:endParaRPr lang="en-US" sz="900" dirty="0">
                        <a:solidFill>
                          <a:schemeClr val="tx1"/>
                        </a:solidFill>
                        <a:latin typeface="Calibri" panose="020F0502020204030204" pitchFamily="34" charset="0"/>
                      </a:endParaRPr>
                    </a:p>
                  </a:txBody>
                  <a:tcPr marL="51435" marR="51435" marT="25718" marB="25718">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gridSpan="3">
                  <a:txBody>
                    <a:bodyPr/>
                    <a:lstStyle/>
                    <a:p>
                      <a:pPr algn="ctr"/>
                      <a:r>
                        <a:rPr lang="en-US" sz="900" b="1" dirty="0">
                          <a:solidFill>
                            <a:schemeClr val="tx1"/>
                          </a:solidFill>
                          <a:latin typeface="Calibri" panose="020F0502020204030204" pitchFamily="34" charset="0"/>
                        </a:rPr>
                        <a:t>NUCLEAR SUPPORT AND </a:t>
                      </a:r>
                    </a:p>
                    <a:p>
                      <a:pPr algn="ctr"/>
                      <a:r>
                        <a:rPr lang="en-US" sz="900" b="1" dirty="0">
                          <a:solidFill>
                            <a:schemeClr val="tx1"/>
                          </a:solidFill>
                          <a:latin typeface="Calibri" panose="020F0502020204030204" pitchFamily="34" charset="0"/>
                        </a:rPr>
                        <a:t>RECOVERY </a:t>
                      </a:r>
                      <a:r>
                        <a:rPr lang="en-US" sz="900" b="1" dirty="0" smtClean="0">
                          <a:solidFill>
                            <a:schemeClr val="tx1"/>
                          </a:solidFill>
                          <a:latin typeface="Calibri" panose="020F0502020204030204" pitchFamily="34" charset="0"/>
                        </a:rPr>
                        <a:t>TEAM</a:t>
                      </a:r>
                      <a:endParaRPr lang="en-US" sz="900" b="1" dirty="0">
                        <a:solidFill>
                          <a:schemeClr val="tx1"/>
                        </a:solidFill>
                        <a:latin typeface="Calibri" panose="020F0502020204030204" pitchFamily="34" charset="0"/>
                      </a:endParaRP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a:endParaRPr lang="en-US" sz="900" dirty="0">
                        <a:solidFill>
                          <a:schemeClr val="tx1"/>
                        </a:solidFill>
                        <a:latin typeface="Calibri" panose="020F0502020204030204" pitchFamily="34" charset="0"/>
                      </a:endParaRPr>
                    </a:p>
                  </a:txBody>
                  <a:tcPr marL="51435" marR="51435" marT="25718" marB="25718">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US" sz="900" dirty="0">
                        <a:solidFill>
                          <a:schemeClr val="tx1"/>
                        </a:solidFill>
                        <a:latin typeface="Calibri" panose="020F0502020204030204" pitchFamily="34" charset="0"/>
                      </a:endParaRPr>
                    </a:p>
                  </a:txBody>
                  <a:tcPr marL="51435" marR="51435" marT="25718" marB="25718">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453166">
                <a:tc>
                  <a:txBody>
                    <a:bodyPr/>
                    <a:lstStyle/>
                    <a:p>
                      <a:pPr algn="ctr"/>
                      <a:r>
                        <a:rPr lang="en-US" sz="900" b="1" baseline="0" dirty="0" smtClean="0">
                          <a:solidFill>
                            <a:schemeClr val="bg1"/>
                          </a:solidFill>
                          <a:latin typeface="Calibri" panose="020F0502020204030204" pitchFamily="34" charset="0"/>
                        </a:rPr>
                        <a:t>CONFIG ELEMENT</a:t>
                      </a:r>
                      <a:endParaRPr lang="en-US" sz="900" b="1" dirty="0">
                        <a:solidFill>
                          <a:schemeClr val="bg1"/>
                        </a:solidFill>
                        <a:latin typeface="Calibri" panose="020F0502020204030204" pitchFamily="34" charset="0"/>
                      </a:endParaRP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900" dirty="0">
                          <a:solidFill>
                            <a:schemeClr val="tx1"/>
                          </a:solidFill>
                          <a:latin typeface="Calibri" panose="020F0502020204030204" pitchFamily="34" charset="0"/>
                        </a:rPr>
                        <a:t>VC-25 </a:t>
                      </a:r>
                    </a:p>
                    <a:p>
                      <a:pPr algn="ctr"/>
                      <a:r>
                        <a:rPr lang="en-US" sz="900" dirty="0">
                          <a:solidFill>
                            <a:schemeClr val="tx1"/>
                          </a:solidFill>
                          <a:latin typeface="Calibri" panose="020F0502020204030204" pitchFamily="34" charset="0"/>
                        </a:rPr>
                        <a:t>NC3</a:t>
                      </a:r>
                      <a:r>
                        <a:rPr lang="en-US" sz="900" baseline="0" dirty="0">
                          <a:solidFill>
                            <a:schemeClr val="tx1"/>
                          </a:solidFill>
                          <a:latin typeface="Calibri" panose="020F0502020204030204" pitchFamily="34" charset="0"/>
                        </a:rPr>
                        <a:t> SLC</a:t>
                      </a:r>
                      <a:endParaRPr lang="en-US" sz="900" dirty="0">
                        <a:solidFill>
                          <a:schemeClr val="tx1"/>
                        </a:solidFill>
                        <a:latin typeface="Calibri" panose="020F0502020204030204" pitchFamily="34" charset="0"/>
                      </a:endParaRP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900" dirty="0">
                          <a:solidFill>
                            <a:schemeClr val="tx1"/>
                          </a:solidFill>
                          <a:latin typeface="Calibri" panose="020F0502020204030204" pitchFamily="34" charset="0"/>
                        </a:rPr>
                        <a:t>EA </a:t>
                      </a:r>
                    </a:p>
                    <a:p>
                      <a:pPr algn="ctr"/>
                      <a:r>
                        <a:rPr lang="en-US" sz="900" dirty="0">
                          <a:solidFill>
                            <a:schemeClr val="tx1"/>
                          </a:solidFill>
                          <a:latin typeface="Calibri" panose="020F0502020204030204" pitchFamily="34" charset="0"/>
                        </a:rPr>
                        <a:t>NC3</a:t>
                      </a:r>
                      <a:r>
                        <a:rPr lang="en-US" sz="900" baseline="0" dirty="0">
                          <a:solidFill>
                            <a:schemeClr val="tx1"/>
                          </a:solidFill>
                          <a:latin typeface="Calibri" panose="020F0502020204030204" pitchFamily="34" charset="0"/>
                        </a:rPr>
                        <a:t> </a:t>
                      </a:r>
                      <a:r>
                        <a:rPr lang="en-US" sz="900" dirty="0">
                          <a:solidFill>
                            <a:schemeClr val="tx1"/>
                          </a:solidFill>
                          <a:latin typeface="Calibri" panose="020F0502020204030204" pitchFamily="34" charset="0"/>
                        </a:rPr>
                        <a:t> SLC</a:t>
                      </a: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900" dirty="0">
                          <a:solidFill>
                            <a:schemeClr val="tx1"/>
                          </a:solidFill>
                          <a:latin typeface="Calibri" panose="020F0502020204030204" pitchFamily="34" charset="0"/>
                        </a:rPr>
                        <a:t>ABN NC3 </a:t>
                      </a:r>
                    </a:p>
                    <a:p>
                      <a:pPr algn="ctr"/>
                      <a:r>
                        <a:rPr lang="en-US" sz="900" dirty="0">
                          <a:solidFill>
                            <a:schemeClr val="tx1"/>
                          </a:solidFill>
                          <a:latin typeface="Calibri" panose="020F0502020204030204" pitchFamily="34" charset="0"/>
                        </a:rPr>
                        <a:t>SLC-CC</a:t>
                      </a: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900" dirty="0">
                          <a:solidFill>
                            <a:schemeClr val="tx1"/>
                          </a:solidFill>
                          <a:latin typeface="Calibri" panose="020F0502020204030204" pitchFamily="34" charset="0"/>
                        </a:rPr>
                        <a:t>Fixed PCC</a:t>
                      </a:r>
                      <a:r>
                        <a:rPr lang="en-US" sz="900" baseline="0" dirty="0">
                          <a:solidFill>
                            <a:schemeClr val="tx1"/>
                          </a:solidFill>
                          <a:latin typeface="Calibri" panose="020F0502020204030204" pitchFamily="34" charset="0"/>
                        </a:rPr>
                        <a:t> </a:t>
                      </a:r>
                    </a:p>
                    <a:p>
                      <a:pPr algn="ctr"/>
                      <a:r>
                        <a:rPr lang="en-US" sz="900" baseline="0" dirty="0">
                          <a:solidFill>
                            <a:schemeClr val="tx1"/>
                          </a:solidFill>
                          <a:latin typeface="Calibri" panose="020F0502020204030204" pitchFamily="34" charset="0"/>
                        </a:rPr>
                        <a:t>SENSOR</a:t>
                      </a:r>
                      <a:endParaRPr lang="en-US" sz="900" dirty="0">
                        <a:solidFill>
                          <a:schemeClr val="tx1"/>
                        </a:solidFill>
                        <a:latin typeface="Calibri" panose="020F0502020204030204" pitchFamily="34" charset="0"/>
                      </a:endParaRP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900" dirty="0">
                          <a:solidFill>
                            <a:schemeClr val="tx1"/>
                          </a:solidFill>
                          <a:latin typeface="Calibri" panose="020F0502020204030204" pitchFamily="34" charset="0"/>
                        </a:rPr>
                        <a:t>Trans  PCC </a:t>
                      </a:r>
                    </a:p>
                    <a:p>
                      <a:pPr algn="ctr"/>
                      <a:r>
                        <a:rPr lang="en-US" sz="900" dirty="0">
                          <a:solidFill>
                            <a:schemeClr val="tx1"/>
                          </a:solidFill>
                          <a:latin typeface="Calibri" panose="020F0502020204030204" pitchFamily="34" charset="0"/>
                        </a:rPr>
                        <a:t>SENSOR</a:t>
                      </a: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900" dirty="0" smtClean="0">
                          <a:solidFill>
                            <a:schemeClr val="tx1"/>
                          </a:solidFill>
                          <a:latin typeface="Calibri" panose="020F0502020204030204" pitchFamily="34" charset="0"/>
                        </a:rPr>
                        <a:t>B-52</a:t>
                      </a:r>
                    </a:p>
                    <a:p>
                      <a:pPr algn="ctr"/>
                      <a:r>
                        <a:rPr lang="en-US" sz="900" dirty="0" smtClean="0">
                          <a:solidFill>
                            <a:schemeClr val="tx1"/>
                          </a:solidFill>
                          <a:latin typeface="Calibri" panose="020F0502020204030204" pitchFamily="34" charset="0"/>
                        </a:rPr>
                        <a:t>NC3</a:t>
                      </a:r>
                      <a:endParaRPr lang="en-US" sz="900" dirty="0">
                        <a:solidFill>
                          <a:schemeClr val="tx1"/>
                        </a:solidFill>
                        <a:latin typeface="Calibri" panose="020F0502020204030204" pitchFamily="34" charset="0"/>
                      </a:endParaRP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900" dirty="0">
                          <a:solidFill>
                            <a:schemeClr val="tx1"/>
                          </a:solidFill>
                          <a:latin typeface="Calibri" panose="020F0502020204030204" pitchFamily="34" charset="0"/>
                        </a:rPr>
                        <a:t>B-2 </a:t>
                      </a:r>
                    </a:p>
                    <a:p>
                      <a:pPr algn="ctr"/>
                      <a:r>
                        <a:rPr lang="en-US" sz="900" dirty="0">
                          <a:solidFill>
                            <a:schemeClr val="tx1"/>
                          </a:solidFill>
                          <a:latin typeface="Calibri" panose="020F0502020204030204" pitchFamily="34" charset="0"/>
                        </a:rPr>
                        <a:t>NC3</a:t>
                      </a: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900" dirty="0">
                          <a:solidFill>
                            <a:schemeClr val="tx1"/>
                          </a:solidFill>
                          <a:latin typeface="Calibri" panose="020F0502020204030204" pitchFamily="34" charset="0"/>
                        </a:rPr>
                        <a:t>DCA </a:t>
                      </a:r>
                    </a:p>
                    <a:p>
                      <a:pPr algn="ctr"/>
                      <a:r>
                        <a:rPr lang="en-US" sz="900" dirty="0">
                          <a:solidFill>
                            <a:schemeClr val="tx1"/>
                          </a:solidFill>
                          <a:latin typeface="Calibri" panose="020F0502020204030204" pitchFamily="34" charset="0"/>
                        </a:rPr>
                        <a:t>NC3</a:t>
                      </a: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900" dirty="0" smtClean="0">
                          <a:solidFill>
                            <a:schemeClr val="tx1"/>
                          </a:solidFill>
                          <a:latin typeface="Calibri" panose="020F0502020204030204" pitchFamily="34" charset="0"/>
                        </a:rPr>
                        <a:t>ICBM</a:t>
                      </a:r>
                      <a:endParaRPr lang="en-US" sz="900" dirty="0">
                        <a:solidFill>
                          <a:schemeClr val="tx1"/>
                        </a:solidFill>
                        <a:latin typeface="Calibri" panose="020F0502020204030204" pitchFamily="34" charset="0"/>
                      </a:endParaRPr>
                    </a:p>
                    <a:p>
                      <a:pPr algn="ctr"/>
                      <a:r>
                        <a:rPr lang="en-US" sz="900" dirty="0">
                          <a:solidFill>
                            <a:schemeClr val="tx1"/>
                          </a:solidFill>
                          <a:latin typeface="Calibri" panose="020F0502020204030204" pitchFamily="34" charset="0"/>
                        </a:rPr>
                        <a:t>NC3</a:t>
                      </a: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900" dirty="0">
                          <a:solidFill>
                            <a:schemeClr val="tx1"/>
                          </a:solidFill>
                          <a:latin typeface="Calibri" panose="020F0502020204030204" pitchFamily="34" charset="0"/>
                        </a:rPr>
                        <a:t>ABN</a:t>
                      </a:r>
                    </a:p>
                    <a:p>
                      <a:pPr algn="ctr"/>
                      <a:r>
                        <a:rPr lang="en-US" sz="900" dirty="0">
                          <a:solidFill>
                            <a:schemeClr val="tx1"/>
                          </a:solidFill>
                          <a:latin typeface="Calibri" panose="020F0502020204030204" pitchFamily="34" charset="0"/>
                        </a:rPr>
                        <a:t> NC3 </a:t>
                      </a:r>
                      <a:r>
                        <a:rPr lang="en-US" sz="900" dirty="0" smtClean="0">
                          <a:solidFill>
                            <a:schemeClr val="tx1"/>
                          </a:solidFill>
                          <a:latin typeface="Calibri" panose="020F0502020204030204" pitchFamily="34" charset="0"/>
                        </a:rPr>
                        <a:t>SUPT</a:t>
                      </a:r>
                      <a:endParaRPr lang="en-US" sz="900" dirty="0">
                        <a:solidFill>
                          <a:schemeClr val="tx1"/>
                        </a:solidFill>
                        <a:latin typeface="Calibri" panose="020F0502020204030204" pitchFamily="34" charset="0"/>
                      </a:endParaRP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900" dirty="0">
                          <a:solidFill>
                            <a:schemeClr val="tx1"/>
                          </a:solidFill>
                          <a:latin typeface="Calibri" panose="020F0502020204030204" pitchFamily="34" charset="0"/>
                        </a:rPr>
                        <a:t>Fixed  </a:t>
                      </a:r>
                    </a:p>
                    <a:p>
                      <a:pPr algn="ctr"/>
                      <a:r>
                        <a:rPr lang="en-US" sz="900" dirty="0">
                          <a:solidFill>
                            <a:schemeClr val="tx1"/>
                          </a:solidFill>
                          <a:latin typeface="Calibri" panose="020F0502020204030204" pitchFamily="34" charset="0"/>
                        </a:rPr>
                        <a:t>NC3 SUPT</a:t>
                      </a: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900" dirty="0" smtClean="0">
                          <a:solidFill>
                            <a:schemeClr val="tx1"/>
                          </a:solidFill>
                          <a:latin typeface="Calibri" panose="020F0502020204030204" pitchFamily="34" charset="0"/>
                        </a:rPr>
                        <a:t>Mobile  </a:t>
                      </a:r>
                      <a:endParaRPr lang="en-US" sz="900" dirty="0">
                        <a:solidFill>
                          <a:schemeClr val="tx1"/>
                        </a:solidFill>
                        <a:latin typeface="Calibri" panose="020F0502020204030204" pitchFamily="34" charset="0"/>
                      </a:endParaRPr>
                    </a:p>
                    <a:p>
                      <a:pPr algn="ctr"/>
                      <a:r>
                        <a:rPr lang="en-US" sz="900" dirty="0">
                          <a:solidFill>
                            <a:schemeClr val="tx1"/>
                          </a:solidFill>
                          <a:latin typeface="Calibri" panose="020F0502020204030204" pitchFamily="34" charset="0"/>
                        </a:rPr>
                        <a:t>NC3 </a:t>
                      </a:r>
                      <a:r>
                        <a:rPr lang="en-US" sz="900" dirty="0" smtClean="0">
                          <a:solidFill>
                            <a:schemeClr val="tx1"/>
                          </a:solidFill>
                          <a:latin typeface="Calibri" panose="020F0502020204030204" pitchFamily="34" charset="0"/>
                        </a:rPr>
                        <a:t>SUPT</a:t>
                      </a:r>
                      <a:endParaRPr lang="en-US" sz="900" dirty="0">
                        <a:solidFill>
                          <a:schemeClr val="tx1"/>
                        </a:solidFill>
                        <a:latin typeface="Calibri" panose="020F0502020204030204" pitchFamily="34" charset="0"/>
                      </a:endParaRP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bl>
          </a:graphicData>
        </a:graphic>
      </p:graphicFrame>
      <p:sp>
        <p:nvSpPr>
          <p:cNvPr id="6" name="Content Placeholder 5"/>
          <p:cNvSpPr>
            <a:spLocks noGrp="1"/>
          </p:cNvSpPr>
          <p:nvPr>
            <p:ph idx="1"/>
          </p:nvPr>
        </p:nvSpPr>
        <p:spPr>
          <a:xfrm>
            <a:off x="357801" y="2074326"/>
            <a:ext cx="4201502" cy="2745557"/>
          </a:xfrm>
        </p:spPr>
        <p:txBody>
          <a:bodyPr/>
          <a:lstStyle/>
          <a:p>
            <a:pPr marL="342900" lvl="0" indent="-342900">
              <a:buSzPct val="90000"/>
              <a:buFont typeface="Wingdings" panose="05000000000000000000" pitchFamily="2" charset="2"/>
              <a:buChar char=""/>
              <a:defRPr/>
            </a:pPr>
            <a:r>
              <a:rPr lang="en-US" sz="1600" dirty="0" smtClean="0">
                <a:solidFill>
                  <a:schemeClr val="tx2">
                    <a:lumMod val="50000"/>
                    <a:lumOff val="50000"/>
                  </a:schemeClr>
                </a:solidFill>
              </a:rPr>
              <a:t>Airborne PCC CE (E-4B)</a:t>
            </a:r>
          </a:p>
          <a:p>
            <a:pPr marL="342900" lvl="0" indent="-342900">
              <a:buSzPct val="90000"/>
              <a:buFont typeface="Wingdings" panose="05000000000000000000" pitchFamily="2" charset="2"/>
              <a:buChar char=""/>
              <a:defRPr/>
            </a:pPr>
            <a:r>
              <a:rPr lang="en-US" sz="1600" dirty="0" smtClean="0">
                <a:solidFill>
                  <a:srgbClr val="3333CC">
                    <a:lumMod val="50000"/>
                  </a:srgbClr>
                </a:solidFill>
              </a:rPr>
              <a:t>Airborne Delivery </a:t>
            </a:r>
            <a:r>
              <a:rPr lang="en-US" sz="1600" dirty="0">
                <a:solidFill>
                  <a:srgbClr val="3333CC">
                    <a:lumMod val="50000"/>
                  </a:srgbClr>
                </a:solidFill>
              </a:rPr>
              <a:t>CE </a:t>
            </a:r>
            <a:r>
              <a:rPr lang="en-US" sz="1600" dirty="0" smtClean="0">
                <a:solidFill>
                  <a:srgbClr val="3333CC">
                    <a:lumMod val="50000"/>
                  </a:srgbClr>
                </a:solidFill>
              </a:rPr>
              <a:t>(B-52H)</a:t>
            </a:r>
          </a:p>
          <a:p>
            <a:pPr marL="342900" lvl="0" indent="-342900">
              <a:buSzPct val="90000"/>
              <a:buFont typeface="Wingdings" panose="05000000000000000000" pitchFamily="2" charset="2"/>
              <a:buChar char=""/>
              <a:defRPr/>
            </a:pPr>
            <a:r>
              <a:rPr lang="en-US" sz="1600" dirty="0" smtClean="0">
                <a:solidFill>
                  <a:srgbClr val="3333CC">
                    <a:lumMod val="50000"/>
                  </a:srgbClr>
                </a:solidFill>
              </a:rPr>
              <a:t>Airborne Delivery </a:t>
            </a:r>
            <a:r>
              <a:rPr lang="en-US" sz="1600" dirty="0">
                <a:solidFill>
                  <a:srgbClr val="3333CC">
                    <a:lumMod val="50000"/>
                  </a:srgbClr>
                </a:solidFill>
              </a:rPr>
              <a:t>CE </a:t>
            </a:r>
            <a:r>
              <a:rPr lang="en-US" sz="1600" dirty="0" smtClean="0">
                <a:solidFill>
                  <a:srgbClr val="3333CC">
                    <a:lumMod val="50000"/>
                  </a:srgbClr>
                </a:solidFill>
              </a:rPr>
              <a:t>(B-2)</a:t>
            </a:r>
          </a:p>
          <a:p>
            <a:pPr marL="342900" lvl="0" indent="-342900">
              <a:buSzPct val="90000"/>
              <a:buFont typeface="Wingdings" panose="05000000000000000000" pitchFamily="2" charset="2"/>
              <a:buChar char=""/>
              <a:defRPr/>
            </a:pPr>
            <a:r>
              <a:rPr lang="en-US" sz="1600" dirty="0" smtClean="0">
                <a:solidFill>
                  <a:srgbClr val="3333CC">
                    <a:lumMod val="50000"/>
                  </a:srgbClr>
                </a:solidFill>
              </a:rPr>
              <a:t>Airborne Delivery </a:t>
            </a:r>
            <a:r>
              <a:rPr lang="en-US" sz="1600" dirty="0">
                <a:solidFill>
                  <a:srgbClr val="3333CC">
                    <a:lumMod val="50000"/>
                  </a:srgbClr>
                </a:solidFill>
              </a:rPr>
              <a:t>CE </a:t>
            </a:r>
            <a:r>
              <a:rPr lang="en-US" sz="1600" dirty="0" smtClean="0">
                <a:solidFill>
                  <a:srgbClr val="3333CC">
                    <a:lumMod val="50000"/>
                  </a:srgbClr>
                </a:solidFill>
              </a:rPr>
              <a:t>(F-15E)</a:t>
            </a:r>
          </a:p>
          <a:p>
            <a:pPr marL="342900" lvl="0" indent="-342900">
              <a:buSzPct val="90000"/>
              <a:buFont typeface="Wingdings" panose="05000000000000000000" pitchFamily="2" charset="2"/>
              <a:buChar char=""/>
              <a:defRPr/>
            </a:pPr>
            <a:r>
              <a:rPr lang="en-US" sz="1600" dirty="0" smtClean="0">
                <a:solidFill>
                  <a:srgbClr val="3333CC">
                    <a:lumMod val="50000"/>
                  </a:srgbClr>
                </a:solidFill>
              </a:rPr>
              <a:t>Delivery </a:t>
            </a:r>
            <a:r>
              <a:rPr lang="en-US" sz="1600" dirty="0">
                <a:solidFill>
                  <a:srgbClr val="3333CC">
                    <a:lumMod val="50000"/>
                  </a:srgbClr>
                </a:solidFill>
              </a:rPr>
              <a:t>CE </a:t>
            </a:r>
            <a:r>
              <a:rPr lang="en-US" sz="1600" dirty="0" smtClean="0">
                <a:solidFill>
                  <a:srgbClr val="3333CC">
                    <a:lumMod val="50000"/>
                  </a:srgbClr>
                </a:solidFill>
              </a:rPr>
              <a:t>(ICBM)</a:t>
            </a:r>
            <a:endParaRPr lang="en-US" sz="1600" dirty="0">
              <a:solidFill>
                <a:srgbClr val="3333CC">
                  <a:lumMod val="50000"/>
                </a:srgbClr>
              </a:solidFill>
            </a:endParaRPr>
          </a:p>
          <a:p>
            <a:pPr marL="342900" lvl="0" indent="-342900">
              <a:buSzPct val="90000"/>
              <a:buFont typeface="Wingdings" panose="05000000000000000000" pitchFamily="2" charset="2"/>
              <a:buChar char=""/>
              <a:defRPr/>
            </a:pPr>
            <a:r>
              <a:rPr lang="en-US" sz="1600" dirty="0">
                <a:solidFill>
                  <a:srgbClr val="3333CC">
                    <a:lumMod val="50000"/>
                  </a:srgbClr>
                </a:solidFill>
              </a:rPr>
              <a:t>Airborne Support CE (U-2</a:t>
            </a:r>
            <a:r>
              <a:rPr lang="en-US" sz="1600" dirty="0" smtClean="0">
                <a:solidFill>
                  <a:srgbClr val="3333CC">
                    <a:lumMod val="50000"/>
                  </a:srgbClr>
                </a:solidFill>
              </a:rPr>
              <a:t>) </a:t>
            </a:r>
            <a:r>
              <a:rPr lang="en-US" sz="1600" dirty="0" smtClean="0">
                <a:solidFill>
                  <a:schemeClr val="accent6">
                    <a:lumMod val="75000"/>
                  </a:schemeClr>
                </a:solidFill>
              </a:rPr>
              <a:t>(K</a:t>
            </a:r>
            <a:r>
              <a:rPr lang="en-US" sz="1600" dirty="0" smtClean="0">
                <a:solidFill>
                  <a:schemeClr val="tx1">
                    <a:lumMod val="50000"/>
                    <a:lumOff val="50000"/>
                  </a:schemeClr>
                </a:solidFill>
              </a:rPr>
              <a:t>/RC</a:t>
            </a:r>
            <a:r>
              <a:rPr lang="en-US" sz="1600" dirty="0" smtClean="0">
                <a:solidFill>
                  <a:schemeClr val="accent6">
                    <a:lumMod val="75000"/>
                  </a:schemeClr>
                </a:solidFill>
              </a:rPr>
              <a:t>-135)</a:t>
            </a:r>
          </a:p>
          <a:p>
            <a:pPr marL="0" lvl="0" indent="0">
              <a:buSzPct val="90000"/>
              <a:buNone/>
              <a:defRPr/>
            </a:pPr>
            <a:r>
              <a:rPr lang="en-US" sz="2000" dirty="0" smtClean="0">
                <a:solidFill>
                  <a:srgbClr val="3333CC">
                    <a:lumMod val="50000"/>
                  </a:srgbClr>
                </a:solidFill>
              </a:rPr>
              <a:t>	</a:t>
            </a:r>
            <a:endParaRPr lang="en-US" sz="2000" dirty="0">
              <a:solidFill>
                <a:srgbClr val="002060"/>
              </a:solidFill>
            </a:endParaRPr>
          </a:p>
        </p:txBody>
      </p:sp>
      <p:sp>
        <p:nvSpPr>
          <p:cNvPr id="23" name="Content Placeholder 5"/>
          <p:cNvSpPr txBox="1">
            <a:spLocks/>
          </p:cNvSpPr>
          <p:nvPr/>
        </p:nvSpPr>
        <p:spPr bwMode="auto">
          <a:xfrm>
            <a:off x="4559303" y="2074326"/>
            <a:ext cx="4442457" cy="274555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14313" indent="-214313" algn="l" rtl="0" eaLnBrk="0" fontAlgn="base" hangingPunct="0">
              <a:spcBef>
                <a:spcPct val="50000"/>
              </a:spcBef>
              <a:spcAft>
                <a:spcPct val="0"/>
              </a:spcAft>
              <a:buClr>
                <a:srgbClr val="151C77"/>
              </a:buClr>
              <a:buSzPct val="80000"/>
              <a:buFont typeface="Wingdings" pitchFamily="2" charset="2"/>
              <a:buChar char="n"/>
              <a:defRPr sz="1500" b="1">
                <a:solidFill>
                  <a:schemeClr val="tx1"/>
                </a:solidFill>
                <a:latin typeface="+mn-lt"/>
                <a:ea typeface="+mn-ea"/>
                <a:cs typeface="+mn-cs"/>
              </a:defRPr>
            </a:lvl1pPr>
            <a:lvl2pPr marL="516731" indent="-211931" algn="l" rtl="0" eaLnBrk="0" fontAlgn="base" hangingPunct="0">
              <a:spcBef>
                <a:spcPct val="25000"/>
              </a:spcBef>
              <a:spcAft>
                <a:spcPct val="0"/>
              </a:spcAft>
              <a:buClr>
                <a:srgbClr val="151C77"/>
              </a:buClr>
              <a:buSzPct val="80000"/>
              <a:buFont typeface="Wingdings" pitchFamily="2" charset="2"/>
              <a:buChar char="n"/>
              <a:defRPr sz="1500" b="1">
                <a:solidFill>
                  <a:schemeClr val="tx1"/>
                </a:solidFill>
                <a:latin typeface="+mn-lt"/>
              </a:defRPr>
            </a:lvl2pPr>
            <a:lvl3pPr marL="770335" indent="-167879" algn="l" rtl="0" eaLnBrk="0" fontAlgn="base" hangingPunct="0">
              <a:spcBef>
                <a:spcPct val="25000"/>
              </a:spcBef>
              <a:spcAft>
                <a:spcPct val="0"/>
              </a:spcAft>
              <a:buClr>
                <a:srgbClr val="151C77"/>
              </a:buClr>
              <a:buSzPct val="80000"/>
              <a:buFont typeface="Wingdings" pitchFamily="2" charset="2"/>
              <a:buChar char="n"/>
              <a:defRPr sz="1500" b="1">
                <a:solidFill>
                  <a:schemeClr val="tx1"/>
                </a:solidFill>
                <a:latin typeface="+mn-lt"/>
              </a:defRPr>
            </a:lvl3pPr>
            <a:lvl4pPr marL="1200150" indent="-171450" algn="l" rtl="0" eaLnBrk="0" fontAlgn="base" hangingPunct="0">
              <a:spcBef>
                <a:spcPct val="25000"/>
              </a:spcBef>
              <a:spcAft>
                <a:spcPct val="0"/>
              </a:spcAft>
              <a:buClr>
                <a:srgbClr val="151C77"/>
              </a:buClr>
              <a:buSzPct val="80000"/>
              <a:buFont typeface="Wingdings" pitchFamily="2" charset="2"/>
              <a:buChar char="n"/>
              <a:defRPr sz="1500" b="1">
                <a:solidFill>
                  <a:schemeClr val="tx1"/>
                </a:solidFill>
                <a:latin typeface="+mn-lt"/>
              </a:defRPr>
            </a:lvl4pPr>
            <a:lvl5pPr marL="1543050" indent="-171450" algn="l" rtl="0" eaLnBrk="0" fontAlgn="base" hangingPunct="0">
              <a:spcBef>
                <a:spcPct val="20000"/>
              </a:spcBef>
              <a:spcAft>
                <a:spcPct val="0"/>
              </a:spcAft>
              <a:buClr>
                <a:srgbClr val="003399"/>
              </a:buClr>
              <a:buSzPct val="80000"/>
              <a:buFont typeface="Wingdings" pitchFamily="2" charset="2"/>
              <a:buChar char="n"/>
              <a:defRPr sz="1500">
                <a:solidFill>
                  <a:schemeClr val="tx1"/>
                </a:solidFill>
                <a:latin typeface="+mn-lt"/>
              </a:defRPr>
            </a:lvl5pPr>
            <a:lvl6pPr marL="1885950" indent="-171450" algn="l" rtl="0" eaLnBrk="0" fontAlgn="base" hangingPunct="0">
              <a:spcBef>
                <a:spcPct val="20000"/>
              </a:spcBef>
              <a:spcAft>
                <a:spcPct val="0"/>
              </a:spcAft>
              <a:buClr>
                <a:srgbClr val="003399"/>
              </a:buClr>
              <a:buSzPct val="80000"/>
              <a:buFont typeface="Wingdings" pitchFamily="2" charset="2"/>
              <a:buChar char="n"/>
              <a:defRPr sz="1500">
                <a:solidFill>
                  <a:schemeClr val="tx1"/>
                </a:solidFill>
                <a:latin typeface="+mn-lt"/>
              </a:defRPr>
            </a:lvl6pPr>
            <a:lvl7pPr marL="2228850" indent="-171450" algn="l" rtl="0" eaLnBrk="0" fontAlgn="base" hangingPunct="0">
              <a:spcBef>
                <a:spcPct val="20000"/>
              </a:spcBef>
              <a:spcAft>
                <a:spcPct val="0"/>
              </a:spcAft>
              <a:buClr>
                <a:srgbClr val="003399"/>
              </a:buClr>
              <a:buSzPct val="80000"/>
              <a:buFont typeface="Wingdings" pitchFamily="2" charset="2"/>
              <a:buChar char="n"/>
              <a:defRPr sz="1500">
                <a:solidFill>
                  <a:schemeClr val="tx1"/>
                </a:solidFill>
                <a:latin typeface="+mn-lt"/>
              </a:defRPr>
            </a:lvl7pPr>
            <a:lvl8pPr marL="2571750" indent="-171450" algn="l" rtl="0" eaLnBrk="0" fontAlgn="base" hangingPunct="0">
              <a:spcBef>
                <a:spcPct val="20000"/>
              </a:spcBef>
              <a:spcAft>
                <a:spcPct val="0"/>
              </a:spcAft>
              <a:buClr>
                <a:srgbClr val="003399"/>
              </a:buClr>
              <a:buSzPct val="80000"/>
              <a:buFont typeface="Wingdings" pitchFamily="2" charset="2"/>
              <a:buChar char="n"/>
              <a:defRPr sz="1500">
                <a:solidFill>
                  <a:schemeClr val="tx1"/>
                </a:solidFill>
                <a:latin typeface="+mn-lt"/>
              </a:defRPr>
            </a:lvl8pPr>
            <a:lvl9pPr marL="2914650" indent="-171450" algn="l" rtl="0" eaLnBrk="0" fontAlgn="base" hangingPunct="0">
              <a:spcBef>
                <a:spcPct val="20000"/>
              </a:spcBef>
              <a:spcAft>
                <a:spcPct val="0"/>
              </a:spcAft>
              <a:buClr>
                <a:srgbClr val="003399"/>
              </a:buClr>
              <a:buSzPct val="80000"/>
              <a:buFont typeface="Wingdings" pitchFamily="2" charset="2"/>
              <a:buChar char="n"/>
              <a:defRPr sz="1500">
                <a:solidFill>
                  <a:schemeClr val="tx1"/>
                </a:solidFill>
                <a:latin typeface="+mn-lt"/>
              </a:defRPr>
            </a:lvl9pPr>
          </a:lstStyle>
          <a:p>
            <a:pPr>
              <a:buSzPct val="90000"/>
              <a:buFont typeface="Wingdings" panose="05000000000000000000" pitchFamily="2" charset="2"/>
              <a:buChar char="q"/>
              <a:defRPr/>
            </a:pPr>
            <a:r>
              <a:rPr lang="en-US" sz="1600" kern="0" dirty="0" smtClean="0">
                <a:solidFill>
                  <a:srgbClr val="3333CC">
                    <a:lumMod val="50000"/>
                  </a:srgbClr>
                </a:solidFill>
              </a:rPr>
              <a:t>  </a:t>
            </a:r>
            <a:r>
              <a:rPr lang="en-US" sz="1600" kern="0" dirty="0" smtClean="0">
                <a:solidFill>
                  <a:schemeClr val="tx1">
                    <a:lumMod val="50000"/>
                    <a:lumOff val="50000"/>
                  </a:schemeClr>
                </a:solidFill>
              </a:rPr>
              <a:t>Fixed Support CE </a:t>
            </a:r>
          </a:p>
          <a:p>
            <a:pPr>
              <a:buSzPct val="90000"/>
              <a:buFont typeface="Wingdings" panose="05000000000000000000" pitchFamily="2" charset="2"/>
              <a:buChar char="q"/>
              <a:defRPr/>
            </a:pPr>
            <a:r>
              <a:rPr lang="en-US" sz="1600" kern="0" dirty="0" smtClean="0">
                <a:solidFill>
                  <a:srgbClr val="3333CC">
                    <a:lumMod val="50000"/>
                  </a:srgbClr>
                </a:solidFill>
              </a:rPr>
              <a:t>  Trans PCC Sensor CE</a:t>
            </a:r>
          </a:p>
          <a:p>
            <a:pPr>
              <a:buSzPct val="90000"/>
              <a:buFont typeface="Wingdings" panose="05000000000000000000" pitchFamily="2" charset="2"/>
              <a:buChar char="q"/>
              <a:defRPr/>
            </a:pPr>
            <a:r>
              <a:rPr lang="en-US" sz="1600" kern="0" dirty="0" smtClean="0">
                <a:solidFill>
                  <a:srgbClr val="3333CC">
                    <a:lumMod val="50000"/>
                  </a:srgbClr>
                </a:solidFill>
              </a:rPr>
              <a:t>  Fixed PCC Sensor CE </a:t>
            </a:r>
          </a:p>
          <a:p>
            <a:pPr>
              <a:buSzPct val="90000"/>
              <a:buFont typeface="Wingdings" panose="05000000000000000000" pitchFamily="2" charset="2"/>
              <a:buChar char="q"/>
              <a:defRPr/>
            </a:pPr>
            <a:r>
              <a:rPr lang="en-US" sz="1600" kern="0" dirty="0" smtClean="0">
                <a:solidFill>
                  <a:srgbClr val="3333CC">
                    <a:lumMod val="50000"/>
                  </a:srgbClr>
                </a:solidFill>
              </a:rPr>
              <a:t>  Mobile Support CE</a:t>
            </a:r>
          </a:p>
          <a:p>
            <a:pPr>
              <a:buSzPct val="90000"/>
              <a:buFont typeface="Wingdings" panose="05000000000000000000" pitchFamily="2" charset="2"/>
              <a:buChar char="q"/>
              <a:defRPr/>
            </a:pPr>
            <a:r>
              <a:rPr lang="en-US" sz="1600" kern="0" dirty="0">
                <a:solidFill>
                  <a:srgbClr val="3333CC">
                    <a:lumMod val="50000"/>
                  </a:srgbClr>
                </a:solidFill>
              </a:rPr>
              <a:t> </a:t>
            </a:r>
            <a:r>
              <a:rPr lang="en-US" sz="1600" kern="0" dirty="0" smtClean="0">
                <a:solidFill>
                  <a:srgbClr val="3333CC">
                    <a:lumMod val="50000"/>
                  </a:srgbClr>
                </a:solidFill>
              </a:rPr>
              <a:t> SLC CE</a:t>
            </a:r>
          </a:p>
          <a:p>
            <a:pPr>
              <a:buSzPct val="90000"/>
              <a:buFont typeface="Wingdings" panose="05000000000000000000" pitchFamily="2" charset="2"/>
              <a:buChar char="q"/>
              <a:defRPr/>
            </a:pPr>
            <a:r>
              <a:rPr lang="en-US" sz="1600" kern="0" dirty="0" smtClean="0">
                <a:solidFill>
                  <a:srgbClr val="3333CC">
                    <a:lumMod val="50000"/>
                  </a:srgbClr>
                </a:solidFill>
              </a:rPr>
              <a:t>  EA CE</a:t>
            </a:r>
          </a:p>
          <a:p>
            <a:pPr marL="0" indent="0">
              <a:buSzPct val="90000"/>
              <a:buNone/>
              <a:defRPr/>
            </a:pPr>
            <a:r>
              <a:rPr lang="en-US" sz="1600" kern="0" dirty="0">
                <a:solidFill>
                  <a:srgbClr val="3333CC">
                    <a:lumMod val="50000"/>
                  </a:srgbClr>
                </a:solidFill>
              </a:rPr>
              <a:t> </a:t>
            </a:r>
            <a:r>
              <a:rPr lang="en-US" sz="2000" kern="0" dirty="0" smtClean="0">
                <a:solidFill>
                  <a:srgbClr val="3333CC">
                    <a:lumMod val="50000"/>
                  </a:srgbClr>
                </a:solidFill>
              </a:rPr>
              <a:t>	</a:t>
            </a:r>
            <a:endParaRPr lang="en-US" sz="2000" kern="0" dirty="0">
              <a:solidFill>
                <a:srgbClr val="002060"/>
              </a:solidFill>
            </a:endParaRPr>
          </a:p>
        </p:txBody>
      </p:sp>
      <p:sp>
        <p:nvSpPr>
          <p:cNvPr id="24" name="Title 1"/>
          <p:cNvSpPr txBox="1">
            <a:spLocks/>
          </p:cNvSpPr>
          <p:nvPr/>
        </p:nvSpPr>
        <p:spPr bwMode="auto">
          <a:xfrm>
            <a:off x="1537236" y="1436971"/>
            <a:ext cx="6083762" cy="682444"/>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2700" b="1" i="1">
                <a:solidFill>
                  <a:srgbClr val="151C77"/>
                </a:solidFill>
                <a:latin typeface="+mj-lt"/>
                <a:ea typeface="+mj-ea"/>
                <a:cs typeface="+mj-cs"/>
              </a:defRPr>
            </a:lvl1pPr>
            <a:lvl2pPr algn="r" rtl="0" eaLnBrk="0" fontAlgn="base" hangingPunct="0">
              <a:spcBef>
                <a:spcPct val="0"/>
              </a:spcBef>
              <a:spcAft>
                <a:spcPct val="0"/>
              </a:spcAft>
              <a:defRPr sz="2700" b="1" i="1">
                <a:solidFill>
                  <a:srgbClr val="151C77"/>
                </a:solidFill>
                <a:latin typeface="Arial" charset="0"/>
              </a:defRPr>
            </a:lvl2pPr>
            <a:lvl3pPr algn="r" rtl="0" eaLnBrk="0" fontAlgn="base" hangingPunct="0">
              <a:spcBef>
                <a:spcPct val="0"/>
              </a:spcBef>
              <a:spcAft>
                <a:spcPct val="0"/>
              </a:spcAft>
              <a:defRPr sz="2700" b="1" i="1">
                <a:solidFill>
                  <a:srgbClr val="151C77"/>
                </a:solidFill>
                <a:latin typeface="Arial" charset="0"/>
              </a:defRPr>
            </a:lvl3pPr>
            <a:lvl4pPr algn="r" rtl="0" eaLnBrk="0" fontAlgn="base" hangingPunct="0">
              <a:spcBef>
                <a:spcPct val="0"/>
              </a:spcBef>
              <a:spcAft>
                <a:spcPct val="0"/>
              </a:spcAft>
              <a:defRPr sz="2700" b="1" i="1">
                <a:solidFill>
                  <a:srgbClr val="151C77"/>
                </a:solidFill>
                <a:latin typeface="Arial" charset="0"/>
              </a:defRPr>
            </a:lvl4pPr>
            <a:lvl5pPr algn="r" rtl="0" eaLnBrk="0" fontAlgn="base" hangingPunct="0">
              <a:spcBef>
                <a:spcPct val="0"/>
              </a:spcBef>
              <a:spcAft>
                <a:spcPct val="0"/>
              </a:spcAft>
              <a:defRPr sz="2700" b="1" i="1">
                <a:solidFill>
                  <a:srgbClr val="151C77"/>
                </a:solidFill>
                <a:latin typeface="Arial" charset="0"/>
              </a:defRPr>
            </a:lvl5pPr>
            <a:lvl6pPr marL="342900" algn="r" rtl="0" eaLnBrk="0" fontAlgn="base" hangingPunct="0">
              <a:spcBef>
                <a:spcPct val="0"/>
              </a:spcBef>
              <a:spcAft>
                <a:spcPct val="0"/>
              </a:spcAft>
              <a:defRPr sz="2700" b="1" i="1">
                <a:solidFill>
                  <a:srgbClr val="151C77"/>
                </a:solidFill>
                <a:latin typeface="Arial" charset="0"/>
              </a:defRPr>
            </a:lvl6pPr>
            <a:lvl7pPr marL="685800" algn="r" rtl="0" eaLnBrk="0" fontAlgn="base" hangingPunct="0">
              <a:spcBef>
                <a:spcPct val="0"/>
              </a:spcBef>
              <a:spcAft>
                <a:spcPct val="0"/>
              </a:spcAft>
              <a:defRPr sz="2700" b="1" i="1">
                <a:solidFill>
                  <a:srgbClr val="151C77"/>
                </a:solidFill>
                <a:latin typeface="Arial" charset="0"/>
              </a:defRPr>
            </a:lvl7pPr>
            <a:lvl8pPr marL="1028700" algn="r" rtl="0" eaLnBrk="0" fontAlgn="base" hangingPunct="0">
              <a:spcBef>
                <a:spcPct val="0"/>
              </a:spcBef>
              <a:spcAft>
                <a:spcPct val="0"/>
              </a:spcAft>
              <a:defRPr sz="2700" b="1" i="1">
                <a:solidFill>
                  <a:srgbClr val="151C77"/>
                </a:solidFill>
                <a:latin typeface="Arial" charset="0"/>
              </a:defRPr>
            </a:lvl8pPr>
            <a:lvl9pPr marL="1371600" algn="r" rtl="0" eaLnBrk="0" fontAlgn="base" hangingPunct="0">
              <a:spcBef>
                <a:spcPct val="0"/>
              </a:spcBef>
              <a:spcAft>
                <a:spcPct val="0"/>
              </a:spcAft>
              <a:defRPr sz="2700" b="1" i="1">
                <a:solidFill>
                  <a:srgbClr val="151C77"/>
                </a:solidFill>
                <a:latin typeface="Arial" charset="0"/>
              </a:defRPr>
            </a:lvl9pPr>
          </a:lstStyle>
          <a:p>
            <a:pPr marL="214313" indent="-214313">
              <a:spcBef>
                <a:spcPct val="50000"/>
              </a:spcBef>
            </a:pPr>
            <a:r>
              <a:rPr lang="en-US" sz="2000" i="0" kern="0" dirty="0" smtClean="0">
                <a:solidFill>
                  <a:srgbClr val="002060"/>
                </a:solidFill>
                <a:latin typeface="+mn-lt"/>
                <a:ea typeface="+mn-ea"/>
                <a:cs typeface="+mn-cs"/>
              </a:rPr>
              <a:t>Weapons System Configuration Elements (CE)</a:t>
            </a:r>
            <a:endParaRPr lang="en-US" sz="3200" kern="0" dirty="0">
              <a:latin typeface="+mn-lt"/>
            </a:endParaRPr>
          </a:p>
        </p:txBody>
      </p:sp>
      <p:sp>
        <p:nvSpPr>
          <p:cNvPr id="25" name="TextBox 24"/>
          <p:cNvSpPr txBox="1"/>
          <p:nvPr/>
        </p:nvSpPr>
        <p:spPr>
          <a:xfrm>
            <a:off x="390250" y="6045199"/>
            <a:ext cx="5034604" cy="338554"/>
          </a:xfrm>
          <a:prstGeom prst="rect">
            <a:avLst/>
          </a:prstGeom>
          <a:noFill/>
        </p:spPr>
        <p:txBody>
          <a:bodyPr wrap="square" rtlCol="0">
            <a:spAutoFit/>
          </a:bodyPr>
          <a:lstStyle/>
          <a:p>
            <a:r>
              <a:rPr lang="en-US" sz="1600" b="1" dirty="0">
                <a:solidFill>
                  <a:schemeClr val="tx1">
                    <a:lumMod val="50000"/>
                    <a:lumOff val="50000"/>
                  </a:schemeClr>
                </a:solidFill>
              </a:rPr>
              <a:t>Denotes some data captured but not fully mature</a:t>
            </a:r>
          </a:p>
        </p:txBody>
      </p:sp>
    </p:spTree>
    <p:extLst>
      <p:ext uri="{BB962C8B-B14F-4D97-AF65-F5344CB8AC3E}">
        <p14:creationId xmlns:p14="http://schemas.microsoft.com/office/powerpoint/2010/main" val="39051610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a:noFill/>
          <a:ln w="9525">
            <a:noFill/>
            <a:miter lim="800000"/>
            <a:headEnd/>
            <a:tailEnd/>
          </a:ln>
          <a:effectLst/>
        </p:spPr>
        <p:txBody>
          <a:bodyPr vert="horz" wrap="square" lIns="0" tIns="0" rIns="0" bIns="0" numCol="1" anchor="ctr" anchorCtr="0" compatLnSpc="1">
            <a:prstTxWarp prst="textNoShape">
              <a:avLst/>
            </a:prstTxWarp>
            <a:normAutofit/>
          </a:bodyPr>
          <a:lstStyle/>
          <a:p>
            <a:r>
              <a:rPr lang="en-US" kern="1200" dirty="0"/>
              <a:t/>
            </a:r>
            <a:br>
              <a:rPr lang="en-US" kern="1200" dirty="0"/>
            </a:br>
            <a:endParaRPr lang="en-US" kern="1200" dirty="0"/>
          </a:p>
        </p:txBody>
      </p:sp>
      <p:sp>
        <p:nvSpPr>
          <p:cNvPr id="7" name="Slide Number Placeholder 6"/>
          <p:cNvSpPr>
            <a:spLocks noGrp="1"/>
          </p:cNvSpPr>
          <p:nvPr>
            <p:ph type="sldNum" sz="quarter" idx="4294967295"/>
          </p:nvPr>
        </p:nvSpPr>
        <p:spPr>
          <a:xfrm>
            <a:off x="8823325" y="6581775"/>
            <a:ext cx="320675" cy="276225"/>
          </a:xfrm>
        </p:spPr>
        <p:txBody>
          <a:bodyPr/>
          <a:lstStyle/>
          <a:p>
            <a:pPr marL="0" marR="0" lvl="0" indent="0" algn="r" defTabSz="914400" rtl="0" eaLnBrk="0" fontAlgn="auto" latinLnBrk="0" hangingPunct="0">
              <a:lnSpc>
                <a:spcPct val="100000"/>
              </a:lnSpc>
              <a:spcBef>
                <a:spcPts val="0"/>
              </a:spcBef>
              <a:spcAft>
                <a:spcPts val="0"/>
              </a:spcAft>
              <a:buClrTx/>
              <a:buSzTx/>
              <a:buFontTx/>
              <a:buNone/>
              <a:tabLst/>
              <a:defRPr/>
            </a:pPr>
            <a:fld id="{4C271F6E-B663-47E9-A91A-64DF1B1A4211}" type="slidenum">
              <a:rPr kumimoji="0" lang="en-US" sz="750" b="0" i="0" u="none" strike="noStrike" kern="1200" cap="none" spc="0" normalizeH="0" baseline="0" noProof="0" smtClean="0">
                <a:ln>
                  <a:noFill/>
                </a:ln>
                <a:solidFill>
                  <a:srgbClr val="FFFFFF">
                    <a:lumMod val="65000"/>
                  </a:srgbClr>
                </a:solidFill>
                <a:effectLst/>
                <a:uLnTx/>
                <a:uFillTx/>
                <a:latin typeface="Arial"/>
                <a:ea typeface="+mn-ea"/>
                <a:cs typeface="+mn-cs"/>
              </a:rPr>
              <a:pPr marL="0" marR="0" lvl="0" indent="0" algn="r" defTabSz="914400" rtl="0" eaLnBrk="0" fontAlgn="auto" latinLnBrk="0" hangingPunct="0">
                <a:lnSpc>
                  <a:spcPct val="100000"/>
                </a:lnSpc>
                <a:spcBef>
                  <a:spcPts val="0"/>
                </a:spcBef>
                <a:spcAft>
                  <a:spcPts val="0"/>
                </a:spcAft>
                <a:buClrTx/>
                <a:buSzTx/>
                <a:buFontTx/>
                <a:buNone/>
                <a:tabLst/>
                <a:defRPr/>
              </a:pPr>
              <a:t>3</a:t>
            </a:fld>
            <a:endParaRPr kumimoji="0" lang="en-US" sz="750" b="0" i="0" u="none" strike="noStrike" kern="1200" cap="none" spc="0" normalizeH="0" baseline="0" noProof="0">
              <a:ln>
                <a:noFill/>
              </a:ln>
              <a:solidFill>
                <a:srgbClr val="FFFFFF">
                  <a:lumMod val="65000"/>
                </a:srgbClr>
              </a:solidFill>
              <a:effectLst/>
              <a:uLnTx/>
              <a:uFillTx/>
              <a:latin typeface="Arial"/>
              <a:ea typeface="+mn-ea"/>
              <a:cs typeface="+mn-cs"/>
            </a:endParaRPr>
          </a:p>
        </p:txBody>
      </p:sp>
      <p:sp>
        <p:nvSpPr>
          <p:cNvPr id="5" name="Rectangle 4"/>
          <p:cNvSpPr/>
          <p:nvPr/>
        </p:nvSpPr>
        <p:spPr>
          <a:xfrm>
            <a:off x="1971533" y="109091"/>
            <a:ext cx="5215168" cy="1077218"/>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1" i="1" u="none" strike="noStrike" kern="0" cap="none" spc="0" normalizeH="0" baseline="0" noProof="0" dirty="0" smtClean="0">
                <a:ln>
                  <a:noFill/>
                </a:ln>
                <a:solidFill>
                  <a:srgbClr val="0C2D83"/>
                </a:solidFill>
                <a:effectLst/>
                <a:uLnTx/>
                <a:uFillTx/>
                <a:latin typeface="Arial"/>
                <a:ea typeface="+mn-ea"/>
                <a:cs typeface="+mn-cs"/>
              </a:rPr>
              <a:t> Airborne</a:t>
            </a:r>
            <a:r>
              <a:rPr kumimoji="0" lang="en-US" sz="3200" b="1" i="1" u="none" strike="noStrike" kern="0" cap="none" spc="0" normalizeH="0" noProof="0" dirty="0" smtClean="0">
                <a:ln>
                  <a:noFill/>
                </a:ln>
                <a:solidFill>
                  <a:srgbClr val="0C2D83"/>
                </a:solidFill>
                <a:effectLst/>
                <a:uLnTx/>
                <a:uFillTx/>
                <a:latin typeface="Arial"/>
                <a:ea typeface="+mn-ea"/>
                <a:cs typeface="+mn-cs"/>
              </a:rPr>
              <a:t> PCC (E-4B)</a:t>
            </a:r>
            <a:r>
              <a:rPr kumimoji="0" lang="en-US" sz="3200" b="1" i="1" u="none" strike="noStrike" kern="0" cap="none" spc="0" normalizeH="0" baseline="0" noProof="0" dirty="0" smtClean="0">
                <a:ln>
                  <a:noFill/>
                </a:ln>
                <a:solidFill>
                  <a:srgbClr val="0C2D83"/>
                </a:solidFill>
                <a:effectLst/>
                <a:uLnTx/>
                <a:uFillTx/>
                <a:latin typeface="Arial"/>
                <a:ea typeface="+mn-ea"/>
                <a:cs typeface="+mn-cs"/>
              </a:rPr>
              <a:t> CE </a:t>
            </a:r>
            <a:r>
              <a:rPr kumimoji="0" lang="en-US" sz="3200" b="1" i="1" u="none" strike="noStrike" kern="0" cap="none" spc="0" normalizeH="0" baseline="0" noProof="0" dirty="0">
                <a:ln>
                  <a:noFill/>
                </a:ln>
                <a:solidFill>
                  <a:srgbClr val="0C2D83"/>
                </a:solidFill>
                <a:effectLst/>
                <a:uLnTx/>
                <a:uFillTx/>
                <a:latin typeface="Arial"/>
                <a:ea typeface="+mn-ea"/>
                <a:cs typeface="+mn-cs"/>
              </a:rPr>
              <a:t/>
            </a:r>
            <a:br>
              <a:rPr kumimoji="0" lang="en-US" sz="3200" b="1" i="1" u="none" strike="noStrike" kern="0" cap="none" spc="0" normalizeH="0" baseline="0" noProof="0" dirty="0">
                <a:ln>
                  <a:noFill/>
                </a:ln>
                <a:solidFill>
                  <a:srgbClr val="0C2D83"/>
                </a:solidFill>
                <a:effectLst/>
                <a:uLnTx/>
                <a:uFillTx/>
                <a:latin typeface="Arial"/>
                <a:ea typeface="+mn-ea"/>
                <a:cs typeface="+mn-cs"/>
              </a:rPr>
            </a:br>
            <a:r>
              <a:rPr kumimoji="0" lang="en-US" sz="3200" b="1" i="1" u="none" strike="noStrike" kern="0" cap="none" spc="0" normalizeH="0" baseline="0" noProof="0" dirty="0">
                <a:ln>
                  <a:noFill/>
                </a:ln>
                <a:solidFill>
                  <a:srgbClr val="0C2D83"/>
                </a:solidFill>
                <a:effectLst/>
                <a:uLnTx/>
                <a:uFillTx/>
                <a:latin typeface="Arial"/>
                <a:ea typeface="+mn-ea"/>
                <a:cs typeface="+mn-cs"/>
              </a:rPr>
              <a:t>SCORECARD</a:t>
            </a:r>
            <a:endParaRPr kumimoji="0" lang="en-US" sz="1800" b="0" i="0" u="none" strike="noStrike" kern="1200" cap="none" spc="0" normalizeH="0" baseline="0" noProof="0" dirty="0">
              <a:ln>
                <a:noFill/>
              </a:ln>
              <a:solidFill>
                <a:srgbClr val="000000"/>
              </a:solidFill>
              <a:effectLst/>
              <a:uLnTx/>
              <a:uFillTx/>
              <a:latin typeface="Arial"/>
              <a:ea typeface="+mn-ea"/>
              <a:cs typeface="+mn-cs"/>
            </a:endParaRPr>
          </a:p>
        </p:txBody>
      </p:sp>
      <p:graphicFrame>
        <p:nvGraphicFramePr>
          <p:cNvPr id="6" name="Table 5"/>
          <p:cNvGraphicFramePr>
            <a:graphicFrameLocks noGrp="1"/>
          </p:cNvGraphicFramePr>
          <p:nvPr>
            <p:extLst/>
          </p:nvPr>
        </p:nvGraphicFramePr>
        <p:xfrm>
          <a:off x="184726" y="1472524"/>
          <a:ext cx="8424491" cy="640046"/>
        </p:xfrm>
        <a:graphic>
          <a:graphicData uri="http://schemas.openxmlformats.org/drawingml/2006/table">
            <a:tbl>
              <a:tblPr/>
              <a:tblGrid>
                <a:gridCol w="8424491">
                  <a:extLst>
                    <a:ext uri="{9D8B030D-6E8A-4147-A177-3AD203B41FA5}">
                      <a16:colId xmlns:a16="http://schemas.microsoft.com/office/drawing/2014/main" val="556986895"/>
                    </a:ext>
                  </a:extLst>
                </a:gridCol>
              </a:tblGrid>
              <a:tr h="640046">
                <a:tc>
                  <a:txBody>
                    <a:bodyPr/>
                    <a:lstStyle/>
                    <a:p>
                      <a:pPr algn="ctr" fontAlgn="t"/>
                      <a:r>
                        <a:rPr lang="en-US" sz="2000" b="1" i="1" kern="0" dirty="0" smtClean="0">
                          <a:solidFill>
                            <a:srgbClr val="0C2D83"/>
                          </a:solidFill>
                          <a:latin typeface="+mn-lt"/>
                          <a:ea typeface="+mj-ea"/>
                          <a:cs typeface="+mj-cs"/>
                        </a:rPr>
                        <a:t>E-4B </a:t>
                      </a:r>
                      <a:r>
                        <a:rPr lang="en-US" sz="2000" b="1" i="1" kern="0" dirty="0">
                          <a:solidFill>
                            <a:srgbClr val="0C2D83"/>
                          </a:solidFill>
                          <a:latin typeface="+mn-lt"/>
                          <a:ea typeface="+mj-ea"/>
                          <a:cs typeface="+mj-cs"/>
                        </a:rPr>
                        <a:t>(</a:t>
                      </a:r>
                      <a:r>
                        <a:rPr lang="en-US" sz="2000" b="1" i="1" kern="0" dirty="0" smtClean="0">
                          <a:solidFill>
                            <a:srgbClr val="0C2D83"/>
                          </a:solidFill>
                          <a:latin typeface="+mn-lt"/>
                          <a:ea typeface="+mj-ea"/>
                          <a:cs typeface="+mj-cs"/>
                        </a:rPr>
                        <a:t>AN/ASC-46) </a:t>
                      </a:r>
                      <a:r>
                        <a:rPr lang="en-US" sz="2000" b="1" i="1" kern="0" dirty="0">
                          <a:solidFill>
                            <a:srgbClr val="0C2D83"/>
                          </a:solidFill>
                          <a:latin typeface="+mn-lt"/>
                          <a:ea typeface="+mj-ea"/>
                          <a:cs typeface="+mj-cs"/>
                        </a:rPr>
                        <a:t>CE </a:t>
                      </a:r>
                      <a:r>
                        <a:rPr lang="en-US" sz="2000" b="1" i="1" kern="0" dirty="0" smtClean="0">
                          <a:solidFill>
                            <a:srgbClr val="0C2D83"/>
                          </a:solidFill>
                          <a:latin typeface="+mn-lt"/>
                          <a:ea typeface="+mj-ea"/>
                          <a:cs typeface="+mj-cs"/>
                        </a:rPr>
                        <a:t>SCORECARD FY-20</a:t>
                      </a:r>
                      <a:r>
                        <a:rPr lang="en-US" sz="2000" b="1" i="1" kern="0" dirty="0">
                          <a:solidFill>
                            <a:srgbClr val="0C2D83"/>
                          </a:solidFill>
                          <a:latin typeface="+mn-lt"/>
                          <a:ea typeface="+mj-ea"/>
                          <a:cs typeface="+mj-cs"/>
                        </a:rPr>
                        <a:t/>
                      </a:r>
                      <a:br>
                        <a:rPr lang="en-US" sz="2000" b="1" i="1" kern="0" dirty="0">
                          <a:solidFill>
                            <a:srgbClr val="0C2D83"/>
                          </a:solidFill>
                          <a:latin typeface="+mn-lt"/>
                          <a:ea typeface="+mj-ea"/>
                          <a:cs typeface="+mj-cs"/>
                        </a:rPr>
                      </a:br>
                      <a:endParaRPr lang="en-US" sz="2000" b="1" i="1" kern="0" dirty="0">
                        <a:solidFill>
                          <a:srgbClr val="0C2D83"/>
                        </a:solidFill>
                        <a:latin typeface="+mn-lt"/>
                        <a:ea typeface="+mj-ea"/>
                        <a:cs typeface="+mj-cs"/>
                      </a:endParaRPr>
                    </a:p>
                  </a:txBody>
                  <a:tcPr marL="0" marR="0" marT="0" marB="0">
                    <a:lnL>
                      <a:noFill/>
                    </a:lnL>
                    <a:lnR>
                      <a:noFill/>
                    </a:lnR>
                    <a:lnT>
                      <a:noFill/>
                    </a:lnT>
                    <a:lnB>
                      <a:noFill/>
                    </a:lnB>
                  </a:tcPr>
                </a:tc>
                <a:extLst>
                  <a:ext uri="{0D108BD9-81ED-4DB2-BD59-A6C34878D82A}">
                    <a16:rowId xmlns:a16="http://schemas.microsoft.com/office/drawing/2014/main" val="2405129126"/>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2164000942"/>
              </p:ext>
            </p:extLst>
          </p:nvPr>
        </p:nvGraphicFramePr>
        <p:xfrm>
          <a:off x="3062586" y="4268993"/>
          <a:ext cx="1779687" cy="1882136"/>
        </p:xfrm>
        <a:graphic>
          <a:graphicData uri="http://schemas.openxmlformats.org/drawingml/2006/table">
            <a:tbl>
              <a:tblPr firstRow="1" bandRow="1">
                <a:tableStyleId>{5C22544A-7EE6-4342-B048-85BDC9FD1C3A}</a:tableStyleId>
              </a:tblPr>
              <a:tblGrid>
                <a:gridCol w="390410">
                  <a:extLst>
                    <a:ext uri="{9D8B030D-6E8A-4147-A177-3AD203B41FA5}">
                      <a16:colId xmlns:a16="http://schemas.microsoft.com/office/drawing/2014/main" val="438743443"/>
                    </a:ext>
                  </a:extLst>
                </a:gridCol>
                <a:gridCol w="420359">
                  <a:extLst>
                    <a:ext uri="{9D8B030D-6E8A-4147-A177-3AD203B41FA5}">
                      <a16:colId xmlns:a16="http://schemas.microsoft.com/office/drawing/2014/main" val="3849382533"/>
                    </a:ext>
                  </a:extLst>
                </a:gridCol>
                <a:gridCol w="390410">
                  <a:extLst>
                    <a:ext uri="{9D8B030D-6E8A-4147-A177-3AD203B41FA5}">
                      <a16:colId xmlns:a16="http://schemas.microsoft.com/office/drawing/2014/main" val="460490341"/>
                    </a:ext>
                  </a:extLst>
                </a:gridCol>
                <a:gridCol w="578508">
                  <a:extLst>
                    <a:ext uri="{9D8B030D-6E8A-4147-A177-3AD203B41FA5}">
                      <a16:colId xmlns:a16="http://schemas.microsoft.com/office/drawing/2014/main" val="1717788734"/>
                    </a:ext>
                  </a:extLst>
                </a:gridCol>
              </a:tblGrid>
              <a:tr h="436840">
                <a:tc gridSpan="3">
                  <a:txBody>
                    <a:bodyPr/>
                    <a:lstStyle/>
                    <a:p>
                      <a:pPr marL="0" algn="ctr" defTabSz="685800" rtl="0" eaLnBrk="1" latinLnBrk="0" hangingPunct="1"/>
                      <a:r>
                        <a:rPr lang="en-US" sz="1000" kern="1200" dirty="0" smtClean="0">
                          <a:solidFill>
                            <a:schemeClr val="dk1"/>
                          </a:solidFill>
                          <a:latin typeface="+mn-lt"/>
                          <a:ea typeface="+mn-ea"/>
                          <a:cs typeface="+mn-cs"/>
                        </a:rPr>
                        <a:t>2</a:t>
                      </a:r>
                      <a:r>
                        <a:rPr lang="en-US" sz="1000" kern="1200" baseline="30000" dirty="0" smtClean="0">
                          <a:solidFill>
                            <a:schemeClr val="dk1"/>
                          </a:solidFill>
                          <a:latin typeface="+mn-lt"/>
                          <a:ea typeface="+mn-ea"/>
                          <a:cs typeface="+mn-cs"/>
                        </a:rPr>
                        <a:t>nd</a:t>
                      </a:r>
                      <a:r>
                        <a:rPr lang="en-US" sz="1000" kern="1200" dirty="0" smtClean="0">
                          <a:solidFill>
                            <a:schemeClr val="dk1"/>
                          </a:solidFill>
                          <a:latin typeface="+mn-lt"/>
                          <a:ea typeface="+mn-ea"/>
                          <a:cs typeface="+mn-cs"/>
                        </a:rPr>
                        <a:t>  Quarter 20</a:t>
                      </a:r>
                      <a:endParaRPr lang="en-US" sz="10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hMerge="1">
                  <a:txBody>
                    <a:bodyPr/>
                    <a:lstStyle/>
                    <a:p>
                      <a:endParaRPr lang="en-US"/>
                    </a:p>
                  </a:txBody>
                  <a:tcPr/>
                </a:tc>
                <a:tc hMerge="1">
                  <a:txBody>
                    <a:bodyPr/>
                    <a:lstStyle/>
                    <a:p>
                      <a:endParaRPr lang="en-US"/>
                    </a:p>
                  </a:txBody>
                  <a:tcPr/>
                </a:tc>
                <a:tc>
                  <a:txBody>
                    <a:bodyPr/>
                    <a:lstStyle/>
                    <a:p>
                      <a:pPr marL="0" algn="ctr" defTabSz="685800" rtl="0" eaLnBrk="1" latinLnBrk="0" hangingPunct="1"/>
                      <a:r>
                        <a:rPr lang="en-US" sz="1000" kern="1200" dirty="0" smtClean="0">
                          <a:solidFill>
                            <a:schemeClr val="tx1"/>
                          </a:solidFill>
                          <a:latin typeface="+mn-lt"/>
                          <a:ea typeface="+mn-ea"/>
                          <a:cs typeface="+mn-cs"/>
                        </a:rPr>
                        <a:t>QTD</a:t>
                      </a:r>
                      <a:endParaRPr lang="en-US" sz="10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3841797260"/>
                  </a:ext>
                </a:extLst>
              </a:tr>
              <a:tr h="277975">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r>
                        <a:rPr lang="en-US" sz="1000" b="0" i="0" u="none" strike="noStrike" dirty="0" smtClean="0">
                          <a:solidFill>
                            <a:schemeClr val="tx1"/>
                          </a:solidFill>
                          <a:effectLst/>
                          <a:latin typeface="+mn-lt"/>
                        </a:rPr>
                        <a:t>99.79</a:t>
                      </a: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ctr"/>
                      <a:r>
                        <a:rPr lang="en-US" sz="1000" b="0" i="0" u="none" strike="noStrike" dirty="0" smtClean="0">
                          <a:solidFill>
                            <a:schemeClr val="tx1"/>
                          </a:solidFill>
                          <a:effectLst/>
                          <a:latin typeface="+mn-lt"/>
                        </a:rPr>
                        <a:t>99.85</a:t>
                      </a: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marL="0" algn="ctr" defTabSz="685800" rtl="0" eaLnBrk="1" latinLnBrk="0" hangingPunct="1"/>
                      <a:r>
                        <a:rPr lang="en-US" sz="1000" kern="1200" dirty="0" smtClean="0">
                          <a:solidFill>
                            <a:schemeClr val="tx1"/>
                          </a:solidFill>
                          <a:latin typeface="+mn-lt"/>
                          <a:ea typeface="+mn-ea"/>
                          <a:cs typeface="+mn-cs"/>
                        </a:rPr>
                        <a:t>99.82</a:t>
                      </a:r>
                      <a:endParaRPr lang="en-US" sz="10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507680488"/>
                  </a:ext>
                </a:extLst>
              </a:tr>
              <a:tr h="289538">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r>
                        <a:rPr lang="en-US" sz="1000" b="0" i="0" u="none" strike="noStrike" dirty="0" smtClean="0">
                          <a:solidFill>
                            <a:schemeClr val="tx1"/>
                          </a:solidFill>
                          <a:effectLst/>
                          <a:latin typeface="+mn-lt"/>
                        </a:rPr>
                        <a:t>2.73</a:t>
                      </a: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ctr"/>
                      <a:r>
                        <a:rPr lang="en-US" sz="1000" b="0" i="0" u="none" strike="noStrike" dirty="0" smtClean="0">
                          <a:solidFill>
                            <a:schemeClr val="tx1"/>
                          </a:solidFill>
                          <a:effectLst/>
                          <a:latin typeface="+mn-lt"/>
                        </a:rPr>
                        <a:t>2.00</a:t>
                      </a: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marL="0" algn="ctr" defTabSz="685800" rtl="0" eaLnBrk="1" latinLnBrk="0" hangingPunct="1"/>
                      <a:r>
                        <a:rPr lang="en-US" sz="1000" kern="1200" dirty="0" smtClean="0">
                          <a:solidFill>
                            <a:schemeClr val="tx1"/>
                          </a:solidFill>
                          <a:latin typeface="+mn-lt"/>
                          <a:ea typeface="+mn-ea"/>
                          <a:cs typeface="+mn-cs"/>
                        </a:rPr>
                        <a:t>2.36</a:t>
                      </a:r>
                      <a:endParaRPr lang="en-US" sz="10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4104936515"/>
                  </a:ext>
                </a:extLst>
              </a:tr>
              <a:tr h="287849">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algn="ctr" fontAlgn="ctr"/>
                      <a:r>
                        <a:rPr lang="en-US" sz="1000" b="0" i="0" u="none" strike="noStrike" dirty="0" smtClean="0">
                          <a:solidFill>
                            <a:schemeClr val="tx1"/>
                          </a:solidFill>
                          <a:effectLst/>
                          <a:latin typeface="+mn-lt"/>
                        </a:rPr>
                        <a:t>0.00</a:t>
                      </a: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fontAlgn="ctr"/>
                      <a:r>
                        <a:rPr lang="en-US" sz="1000" b="0" i="0" u="none" strike="noStrike" dirty="0" smtClean="0">
                          <a:solidFill>
                            <a:schemeClr val="tx1"/>
                          </a:solidFill>
                          <a:effectLst/>
                          <a:latin typeface="+mn-lt"/>
                        </a:rPr>
                        <a:t>0.00</a:t>
                      </a: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marL="0" algn="ctr" defTabSz="685800" rtl="0" eaLnBrk="1" latinLnBrk="0" hangingPunct="1"/>
                      <a:r>
                        <a:rPr lang="en-US" sz="1000" kern="1200" dirty="0" smtClean="0">
                          <a:solidFill>
                            <a:schemeClr val="tx1"/>
                          </a:solidFill>
                          <a:latin typeface="+mn-lt"/>
                          <a:ea typeface="+mn-ea"/>
                          <a:cs typeface="+mn-cs"/>
                        </a:rPr>
                        <a:t>0.00</a:t>
                      </a:r>
                      <a:endParaRPr lang="en-US" sz="10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val="324186844"/>
                  </a:ext>
                </a:extLst>
              </a:tr>
              <a:tr h="295812">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r>
                        <a:rPr lang="en-US" sz="1000" b="0" i="0" u="none" strike="noStrike" dirty="0" smtClean="0">
                          <a:solidFill>
                            <a:schemeClr val="tx1"/>
                          </a:solidFill>
                          <a:effectLst/>
                          <a:latin typeface="+mn-lt"/>
                        </a:rPr>
                        <a:t>421</a:t>
                      </a: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ctr"/>
                      <a:r>
                        <a:rPr lang="en-US" sz="1000" b="0" i="0" u="none" strike="noStrike" dirty="0" smtClean="0">
                          <a:solidFill>
                            <a:schemeClr val="tx1"/>
                          </a:solidFill>
                          <a:effectLst/>
                          <a:latin typeface="+mn-lt"/>
                        </a:rPr>
                        <a:t>497</a:t>
                      </a: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marL="0" algn="ctr" defTabSz="685800" rtl="0" eaLnBrk="1" latinLnBrk="0" hangingPunct="1"/>
                      <a:r>
                        <a:rPr lang="en-US" sz="1000" kern="1200" dirty="0" smtClean="0">
                          <a:solidFill>
                            <a:schemeClr val="tx1"/>
                          </a:solidFill>
                          <a:latin typeface="+mn-lt"/>
                          <a:ea typeface="+mn-ea"/>
                          <a:cs typeface="+mn-cs"/>
                        </a:rPr>
                        <a:t>459</a:t>
                      </a:r>
                      <a:endParaRPr lang="en-US" sz="10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869261749"/>
                  </a:ext>
                </a:extLst>
              </a:tr>
              <a:tr h="294122">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r>
                        <a:rPr lang="en-US" sz="1000" b="0" i="0" u="none" strike="noStrike" dirty="0" smtClean="0">
                          <a:solidFill>
                            <a:schemeClr val="tx1"/>
                          </a:solidFill>
                          <a:effectLst/>
                          <a:latin typeface="+mn-lt"/>
                        </a:rPr>
                        <a:t>13</a:t>
                      </a: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ctr"/>
                      <a:r>
                        <a:rPr lang="en-US" sz="1000" b="0" i="0" u="none" strike="noStrike" dirty="0" smtClean="0">
                          <a:solidFill>
                            <a:schemeClr val="tx1"/>
                          </a:solidFill>
                          <a:effectLst/>
                          <a:latin typeface="+mn-lt"/>
                        </a:rPr>
                        <a:t>23</a:t>
                      </a: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marL="0" algn="ctr" defTabSz="685800" rtl="0" eaLnBrk="1" latinLnBrk="0" hangingPunct="1"/>
                      <a:r>
                        <a:rPr lang="en-US" sz="1000" kern="1200" dirty="0" smtClean="0">
                          <a:solidFill>
                            <a:schemeClr val="tx1"/>
                          </a:solidFill>
                          <a:latin typeface="+mn-lt"/>
                          <a:ea typeface="+mn-ea"/>
                          <a:cs typeface="+mn-cs"/>
                        </a:rPr>
                        <a:t>18</a:t>
                      </a:r>
                      <a:endParaRPr lang="en-US" sz="10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1740451215"/>
                  </a:ext>
                </a:extLst>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1350757118"/>
              </p:ext>
            </p:extLst>
          </p:nvPr>
        </p:nvGraphicFramePr>
        <p:xfrm>
          <a:off x="4842273" y="4268992"/>
          <a:ext cx="1779687" cy="1882137"/>
        </p:xfrm>
        <a:graphic>
          <a:graphicData uri="http://schemas.openxmlformats.org/drawingml/2006/table">
            <a:tbl>
              <a:tblPr firstRow="1" bandRow="1">
                <a:tableStyleId>{5C22544A-7EE6-4342-B048-85BDC9FD1C3A}</a:tableStyleId>
              </a:tblPr>
              <a:tblGrid>
                <a:gridCol w="390410">
                  <a:extLst>
                    <a:ext uri="{9D8B030D-6E8A-4147-A177-3AD203B41FA5}">
                      <a16:colId xmlns:a16="http://schemas.microsoft.com/office/drawing/2014/main" val="438743443"/>
                    </a:ext>
                  </a:extLst>
                </a:gridCol>
                <a:gridCol w="420359">
                  <a:extLst>
                    <a:ext uri="{9D8B030D-6E8A-4147-A177-3AD203B41FA5}">
                      <a16:colId xmlns:a16="http://schemas.microsoft.com/office/drawing/2014/main" val="3849382533"/>
                    </a:ext>
                  </a:extLst>
                </a:gridCol>
                <a:gridCol w="390410">
                  <a:extLst>
                    <a:ext uri="{9D8B030D-6E8A-4147-A177-3AD203B41FA5}">
                      <a16:colId xmlns:a16="http://schemas.microsoft.com/office/drawing/2014/main" val="460490341"/>
                    </a:ext>
                  </a:extLst>
                </a:gridCol>
                <a:gridCol w="578508">
                  <a:extLst>
                    <a:ext uri="{9D8B030D-6E8A-4147-A177-3AD203B41FA5}">
                      <a16:colId xmlns:a16="http://schemas.microsoft.com/office/drawing/2014/main" val="1717788734"/>
                    </a:ext>
                  </a:extLst>
                </a:gridCol>
              </a:tblGrid>
              <a:tr h="436841">
                <a:tc gridSpan="3">
                  <a:txBody>
                    <a:bodyPr/>
                    <a:lstStyle/>
                    <a:p>
                      <a:pPr marL="0" algn="ctr" defTabSz="685800" rtl="0" eaLnBrk="1" latinLnBrk="0" hangingPunct="1"/>
                      <a:r>
                        <a:rPr lang="en-US" sz="1000" kern="1200" dirty="0" smtClean="0">
                          <a:solidFill>
                            <a:schemeClr val="dk1"/>
                          </a:solidFill>
                          <a:latin typeface="+mn-lt"/>
                          <a:ea typeface="+mn-ea"/>
                          <a:cs typeface="+mn-cs"/>
                        </a:rPr>
                        <a:t>3</a:t>
                      </a:r>
                      <a:r>
                        <a:rPr lang="en-US" sz="1000" kern="1200" baseline="30000" dirty="0" smtClean="0">
                          <a:solidFill>
                            <a:schemeClr val="dk1"/>
                          </a:solidFill>
                          <a:latin typeface="+mn-lt"/>
                          <a:ea typeface="+mn-ea"/>
                          <a:cs typeface="+mn-cs"/>
                        </a:rPr>
                        <a:t>rd</a:t>
                      </a:r>
                      <a:r>
                        <a:rPr lang="en-US" sz="1000" kern="1200" baseline="0" dirty="0" smtClean="0">
                          <a:solidFill>
                            <a:schemeClr val="dk1"/>
                          </a:solidFill>
                          <a:latin typeface="+mn-lt"/>
                          <a:ea typeface="+mn-ea"/>
                          <a:cs typeface="+mn-cs"/>
                        </a:rPr>
                        <a:t> </a:t>
                      </a:r>
                      <a:r>
                        <a:rPr lang="en-US" sz="1000" kern="1200" dirty="0" smtClean="0">
                          <a:solidFill>
                            <a:schemeClr val="dk1"/>
                          </a:solidFill>
                          <a:latin typeface="+mn-lt"/>
                          <a:ea typeface="+mn-ea"/>
                          <a:cs typeface="+mn-cs"/>
                        </a:rPr>
                        <a:t> Quarter 20</a:t>
                      </a:r>
                      <a:endParaRPr lang="en-US" sz="10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hMerge="1">
                  <a:txBody>
                    <a:bodyPr/>
                    <a:lstStyle/>
                    <a:p>
                      <a:endParaRPr lang="en-US"/>
                    </a:p>
                  </a:txBody>
                  <a:tcPr/>
                </a:tc>
                <a:tc hMerge="1">
                  <a:txBody>
                    <a:bodyPr/>
                    <a:lstStyle/>
                    <a:p>
                      <a:endParaRPr lang="en-US"/>
                    </a:p>
                  </a:txBody>
                  <a:tcPr/>
                </a:tc>
                <a:tc>
                  <a:txBody>
                    <a:bodyPr/>
                    <a:lstStyle/>
                    <a:p>
                      <a:pPr marL="0" algn="ctr" defTabSz="685800" rtl="0" eaLnBrk="1" latinLnBrk="0" hangingPunct="1"/>
                      <a:r>
                        <a:rPr lang="en-US" sz="1000" kern="1200" dirty="0" smtClean="0">
                          <a:solidFill>
                            <a:schemeClr val="tx1"/>
                          </a:solidFill>
                          <a:latin typeface="+mn-lt"/>
                          <a:ea typeface="+mn-ea"/>
                          <a:cs typeface="+mn-cs"/>
                        </a:rPr>
                        <a:t>QTD</a:t>
                      </a:r>
                      <a:endParaRPr lang="en-US" sz="10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3841797260"/>
                  </a:ext>
                </a:extLst>
              </a:tr>
              <a:tr h="277975">
                <a:tc>
                  <a:txBody>
                    <a:bodyPr/>
                    <a:lstStyle/>
                    <a:p>
                      <a:pPr algn="ctr" fontAlgn="ctr"/>
                      <a:r>
                        <a:rPr lang="en-US" sz="1000" b="0" i="0" u="none" strike="noStrike" dirty="0" smtClean="0">
                          <a:solidFill>
                            <a:srgbClr val="000000"/>
                          </a:solidFill>
                          <a:effectLst/>
                          <a:latin typeface="+mn-lt"/>
                        </a:rPr>
                        <a:t>100.00</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ctr"/>
                      <a:r>
                        <a:rPr lang="en-US" sz="1000" b="0" i="0" u="none" strike="noStrike" dirty="0" smtClean="0">
                          <a:solidFill>
                            <a:srgbClr val="000000"/>
                          </a:solidFill>
                          <a:effectLst/>
                          <a:latin typeface="+mn-lt"/>
                        </a:rPr>
                        <a:t>99.70</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85000"/>
                      </a:schemeClr>
                    </a:solidFill>
                  </a:tcPr>
                </a:tc>
                <a:tc>
                  <a:txBody>
                    <a:bodyPr/>
                    <a:lstStyle/>
                    <a:p>
                      <a:pPr marL="0" algn="ctr" defTabSz="685800" rtl="0" eaLnBrk="1" latinLnBrk="0" hangingPunct="1"/>
                      <a:r>
                        <a:rPr lang="en-US" sz="1000" b="0" kern="1200" dirty="0" smtClean="0">
                          <a:solidFill>
                            <a:schemeClr val="tx1"/>
                          </a:solidFill>
                          <a:latin typeface="+mn-lt"/>
                          <a:ea typeface="+mn-ea"/>
                          <a:cs typeface="+mn-cs"/>
                        </a:rPr>
                        <a:t>99.85</a:t>
                      </a:r>
                      <a:endParaRPr lang="en-US" sz="1000" b="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507680488"/>
                  </a:ext>
                </a:extLst>
              </a:tr>
              <a:tr h="289538">
                <a:tc>
                  <a:txBody>
                    <a:bodyPr/>
                    <a:lstStyle/>
                    <a:p>
                      <a:pPr algn="ctr" fontAlgn="ctr"/>
                      <a:r>
                        <a:rPr lang="en-US" sz="1000" b="0" i="0" u="none" strike="noStrike" dirty="0" smtClean="0">
                          <a:solidFill>
                            <a:srgbClr val="000000"/>
                          </a:solidFill>
                          <a:effectLst/>
                          <a:latin typeface="+mn-lt"/>
                        </a:rPr>
                        <a:t>0.00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ctr"/>
                      <a:r>
                        <a:rPr lang="en-US" sz="1000" b="0" i="0" u="none" strike="noStrike" dirty="0" smtClean="0">
                          <a:solidFill>
                            <a:srgbClr val="000000"/>
                          </a:solidFill>
                          <a:effectLst/>
                          <a:latin typeface="+mn-lt"/>
                        </a:rPr>
                        <a:t>3.88</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85000"/>
                      </a:schemeClr>
                    </a:solidFill>
                  </a:tcPr>
                </a:tc>
                <a:tc>
                  <a:txBody>
                    <a:bodyPr/>
                    <a:lstStyle/>
                    <a:p>
                      <a:pPr marL="0" algn="ctr" defTabSz="685800" rtl="0" eaLnBrk="1" latinLnBrk="0" hangingPunct="1"/>
                      <a:r>
                        <a:rPr lang="en-US" sz="1000" b="0" kern="1200" dirty="0" smtClean="0">
                          <a:solidFill>
                            <a:schemeClr val="tx1"/>
                          </a:solidFill>
                          <a:latin typeface="+mn-lt"/>
                          <a:ea typeface="+mn-ea"/>
                          <a:cs typeface="+mn-cs"/>
                        </a:rPr>
                        <a:t>1.94</a:t>
                      </a:r>
                      <a:endParaRPr lang="en-US" sz="1000" b="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4104936515"/>
                  </a:ext>
                </a:extLst>
              </a:tr>
              <a:tr h="287849">
                <a:tc>
                  <a:txBody>
                    <a:bodyPr/>
                    <a:lstStyle/>
                    <a:p>
                      <a:pPr algn="ctr" fontAlgn="ctr"/>
                      <a:r>
                        <a:rPr lang="en-US" sz="1000" b="0" i="0" u="none" strike="noStrike" dirty="0" smtClean="0">
                          <a:solidFill>
                            <a:srgbClr val="000000"/>
                          </a:solidFill>
                          <a:effectLst/>
                          <a:latin typeface="+mn-lt"/>
                        </a:rPr>
                        <a:t>0.00</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fontAlgn="ctr"/>
                      <a:r>
                        <a:rPr lang="en-US" sz="1000" b="0" i="0" u="none" strike="noStrike" dirty="0" smtClean="0">
                          <a:solidFill>
                            <a:srgbClr val="000000"/>
                          </a:solidFill>
                          <a:effectLst/>
                          <a:latin typeface="+mn-lt"/>
                        </a:rPr>
                        <a:t>0.00</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85000"/>
                      </a:schemeClr>
                    </a:solidFill>
                  </a:tcPr>
                </a:tc>
                <a:tc>
                  <a:txBody>
                    <a:bodyPr/>
                    <a:lstStyle/>
                    <a:p>
                      <a:pPr marL="0" algn="ctr" defTabSz="685800" rtl="0" eaLnBrk="1" latinLnBrk="0" hangingPunct="1"/>
                      <a:r>
                        <a:rPr lang="en-US" sz="1000" b="0" kern="1200" dirty="0" smtClean="0">
                          <a:solidFill>
                            <a:schemeClr val="tx1"/>
                          </a:solidFill>
                          <a:latin typeface="+mn-lt"/>
                          <a:ea typeface="+mn-ea"/>
                          <a:cs typeface="+mn-cs"/>
                        </a:rPr>
                        <a:t>0.00</a:t>
                      </a:r>
                      <a:endParaRPr lang="en-US" sz="1000" b="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val="324186844"/>
                  </a:ext>
                </a:extLst>
              </a:tr>
              <a:tr h="295812">
                <a:tc>
                  <a:txBody>
                    <a:bodyPr/>
                    <a:lstStyle/>
                    <a:p>
                      <a:pPr algn="ctr" fontAlgn="ctr"/>
                      <a:r>
                        <a:rPr lang="en-US" sz="1000" b="0" i="0" u="none" strike="noStrike" dirty="0" smtClean="0">
                          <a:solidFill>
                            <a:srgbClr val="000000"/>
                          </a:solidFill>
                          <a:effectLst/>
                          <a:latin typeface="+mn-lt"/>
                        </a:rPr>
                        <a:t>720</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ctr"/>
                      <a:r>
                        <a:rPr lang="en-US" sz="1000" b="0" i="0" u="none" strike="noStrike" dirty="0" smtClean="0">
                          <a:solidFill>
                            <a:srgbClr val="000000"/>
                          </a:solidFill>
                          <a:effectLst/>
                          <a:latin typeface="+mn-lt"/>
                        </a:rPr>
                        <a:t>386</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85000"/>
                      </a:schemeClr>
                    </a:solidFill>
                  </a:tcPr>
                </a:tc>
                <a:tc>
                  <a:txBody>
                    <a:bodyPr/>
                    <a:lstStyle/>
                    <a:p>
                      <a:pPr marL="0" algn="ctr" defTabSz="685800" rtl="0" eaLnBrk="1" latinLnBrk="0" hangingPunct="1"/>
                      <a:r>
                        <a:rPr lang="en-US" sz="1000" b="0" kern="1200" dirty="0" smtClean="0">
                          <a:solidFill>
                            <a:schemeClr val="tx1"/>
                          </a:solidFill>
                          <a:latin typeface="+mn-lt"/>
                          <a:ea typeface="+mn-ea"/>
                          <a:cs typeface="+mn-cs"/>
                        </a:rPr>
                        <a:t>553</a:t>
                      </a:r>
                      <a:endParaRPr lang="en-US" sz="1000" b="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869261749"/>
                  </a:ext>
                </a:extLst>
              </a:tr>
              <a:tr h="294122">
                <a:tc>
                  <a:txBody>
                    <a:bodyPr/>
                    <a:lstStyle/>
                    <a:p>
                      <a:pPr algn="ctr" fontAlgn="ctr"/>
                      <a:r>
                        <a:rPr lang="en-US" sz="1000" b="0" i="0" u="none" strike="noStrike" dirty="0" smtClean="0">
                          <a:solidFill>
                            <a:srgbClr val="000000"/>
                          </a:solidFill>
                          <a:effectLst/>
                          <a:latin typeface="+mn-lt"/>
                        </a:rPr>
                        <a:t>0</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ctr"/>
                      <a:r>
                        <a:rPr lang="en-US" sz="1000" b="0" i="0" u="none" strike="noStrike" dirty="0" smtClean="0">
                          <a:solidFill>
                            <a:srgbClr val="000000"/>
                          </a:solidFill>
                          <a:effectLst/>
                          <a:latin typeface="+mn-lt"/>
                        </a:rPr>
                        <a:t>23</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85000"/>
                      </a:schemeClr>
                    </a:solidFill>
                  </a:tcPr>
                </a:tc>
                <a:tc>
                  <a:txBody>
                    <a:bodyPr/>
                    <a:lstStyle/>
                    <a:p>
                      <a:pPr marL="0" algn="ctr" defTabSz="685800" rtl="0" eaLnBrk="1" latinLnBrk="0" hangingPunct="1"/>
                      <a:r>
                        <a:rPr lang="en-US" sz="1000" b="0" kern="1200" dirty="0" smtClean="0">
                          <a:solidFill>
                            <a:schemeClr val="tx1"/>
                          </a:solidFill>
                          <a:latin typeface="+mn-lt"/>
                          <a:ea typeface="+mn-ea"/>
                          <a:cs typeface="+mn-cs"/>
                        </a:rPr>
                        <a:t>11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1740451215"/>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915085283"/>
              </p:ext>
            </p:extLst>
          </p:nvPr>
        </p:nvGraphicFramePr>
        <p:xfrm>
          <a:off x="8405154" y="4268990"/>
          <a:ext cx="578508" cy="1882138"/>
        </p:xfrm>
        <a:graphic>
          <a:graphicData uri="http://schemas.openxmlformats.org/drawingml/2006/table">
            <a:tbl>
              <a:tblPr firstRow="1" bandRow="1">
                <a:tableStyleId>{5C22544A-7EE6-4342-B048-85BDC9FD1C3A}</a:tableStyleId>
              </a:tblPr>
              <a:tblGrid>
                <a:gridCol w="578508">
                  <a:extLst>
                    <a:ext uri="{9D8B030D-6E8A-4147-A177-3AD203B41FA5}">
                      <a16:colId xmlns:a16="http://schemas.microsoft.com/office/drawing/2014/main" val="3437498298"/>
                    </a:ext>
                  </a:extLst>
                </a:gridCol>
              </a:tblGrid>
              <a:tr h="436841">
                <a:tc>
                  <a:txBody>
                    <a:bodyPr/>
                    <a:lstStyle/>
                    <a:p>
                      <a:pPr marL="0" algn="ctr" defTabSz="685800" rtl="0" eaLnBrk="1" latinLnBrk="0" hangingPunct="1"/>
                      <a:r>
                        <a:rPr lang="en-US" sz="1000" kern="1200" dirty="0" smtClean="0">
                          <a:solidFill>
                            <a:schemeClr val="tx1"/>
                          </a:solidFill>
                          <a:latin typeface="+mn-lt"/>
                          <a:ea typeface="+mn-ea"/>
                          <a:cs typeface="+mn-cs"/>
                        </a:rPr>
                        <a:t>YTD</a:t>
                      </a:r>
                      <a:endParaRPr lang="en-US" sz="10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2153071838"/>
                  </a:ext>
                </a:extLst>
              </a:tr>
              <a:tr h="277975">
                <a:tc>
                  <a:txBody>
                    <a:bodyPr/>
                    <a:lstStyle/>
                    <a:p>
                      <a:pPr marL="0" algn="ctr" defTabSz="685800" rtl="0" eaLnBrk="1" latinLnBrk="0" hangingPunct="1"/>
                      <a:r>
                        <a:rPr lang="en-US" sz="1000" b="1" kern="1200" dirty="0" smtClean="0">
                          <a:solidFill>
                            <a:schemeClr val="tx1"/>
                          </a:solidFill>
                          <a:latin typeface="+mn-lt"/>
                          <a:ea typeface="+mn-ea"/>
                          <a:cs typeface="+mn-cs"/>
                        </a:rPr>
                        <a:t>99.83</a:t>
                      </a:r>
                      <a:endParaRPr 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1608200678"/>
                  </a:ext>
                </a:extLst>
              </a:tr>
              <a:tr h="289538">
                <a:tc>
                  <a:txBody>
                    <a:bodyPr/>
                    <a:lstStyle/>
                    <a:p>
                      <a:pPr marL="0" algn="ctr" defTabSz="685800" rtl="0" eaLnBrk="1" latinLnBrk="0" hangingPunct="1"/>
                      <a:r>
                        <a:rPr lang="en-US" sz="1000" b="1" kern="1200" dirty="0" smtClean="0">
                          <a:solidFill>
                            <a:schemeClr val="tx1"/>
                          </a:solidFill>
                          <a:latin typeface="+mn-lt"/>
                          <a:ea typeface="+mn-ea"/>
                          <a:cs typeface="+mn-cs"/>
                        </a:rPr>
                        <a:t>2.15</a:t>
                      </a:r>
                      <a:endParaRPr 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3910837385"/>
                  </a:ext>
                </a:extLst>
              </a:tr>
              <a:tr h="287850">
                <a:tc>
                  <a:txBody>
                    <a:bodyPr/>
                    <a:lstStyle/>
                    <a:p>
                      <a:pPr marL="0" algn="ctr" defTabSz="685800" rtl="0" eaLnBrk="1" latinLnBrk="0" hangingPunct="1"/>
                      <a:r>
                        <a:rPr lang="en-US" sz="1000" b="1" kern="1200" dirty="0" smtClean="0">
                          <a:solidFill>
                            <a:schemeClr val="tx1"/>
                          </a:solidFill>
                          <a:latin typeface="+mn-lt"/>
                          <a:ea typeface="+mn-ea"/>
                          <a:cs typeface="+mn-cs"/>
                        </a:rPr>
                        <a:t>0.00</a:t>
                      </a:r>
                      <a:endParaRPr 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val="1980286059"/>
                  </a:ext>
                </a:extLst>
              </a:tr>
              <a:tr h="295812">
                <a:tc>
                  <a:txBody>
                    <a:bodyPr/>
                    <a:lstStyle/>
                    <a:p>
                      <a:pPr marL="0" algn="ctr" defTabSz="685800" rtl="0" eaLnBrk="1" latinLnBrk="0" hangingPunct="1"/>
                      <a:r>
                        <a:rPr lang="en-US" sz="1000" b="1" kern="1200" dirty="0" smtClean="0">
                          <a:solidFill>
                            <a:schemeClr val="tx1"/>
                          </a:solidFill>
                          <a:latin typeface="+mn-lt"/>
                          <a:ea typeface="+mn-ea"/>
                          <a:cs typeface="+mn-cs"/>
                        </a:rPr>
                        <a:t>507</a:t>
                      </a:r>
                      <a:endParaRPr 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3297360216"/>
                  </a:ext>
                </a:extLst>
              </a:tr>
              <a:tr h="294122">
                <a:tc>
                  <a:txBody>
                    <a:bodyPr/>
                    <a:lstStyle/>
                    <a:p>
                      <a:pPr marL="0" algn="ctr" defTabSz="685800" rtl="0" eaLnBrk="1" latinLnBrk="0" hangingPunct="1"/>
                      <a:r>
                        <a:rPr lang="en-US" sz="1000" b="1" kern="1200" dirty="0" smtClean="0">
                          <a:solidFill>
                            <a:schemeClr val="tx1"/>
                          </a:solidFill>
                          <a:latin typeface="+mn-lt"/>
                          <a:ea typeface="+mn-ea"/>
                          <a:cs typeface="+mn-cs"/>
                        </a:rPr>
                        <a:t>15</a:t>
                      </a:r>
                      <a:endParaRPr 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3383154901"/>
                  </a:ext>
                </a:extLst>
              </a:tr>
            </a:tbl>
          </a:graphicData>
        </a:graphic>
      </p:graphicFrame>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5290" y="2523390"/>
            <a:ext cx="2877860" cy="1721226"/>
          </a:xfrm>
          <a:prstGeom prst="rect">
            <a:avLst/>
          </a:prstGeom>
        </p:spPr>
      </p:pic>
      <p:graphicFrame>
        <p:nvGraphicFramePr>
          <p:cNvPr id="15" name="Table 14"/>
          <p:cNvGraphicFramePr>
            <a:graphicFrameLocks noGrp="1"/>
          </p:cNvGraphicFramePr>
          <p:nvPr>
            <p:extLst>
              <p:ext uri="{D42A27DB-BD31-4B8C-83A1-F6EECF244321}">
                <p14:modId xmlns:p14="http://schemas.microsoft.com/office/powerpoint/2010/main" val="3355669979"/>
              </p:ext>
            </p:extLst>
          </p:nvPr>
        </p:nvGraphicFramePr>
        <p:xfrm>
          <a:off x="175290" y="4268993"/>
          <a:ext cx="2877860" cy="1882135"/>
        </p:xfrm>
        <a:graphic>
          <a:graphicData uri="http://schemas.openxmlformats.org/drawingml/2006/table">
            <a:tbl>
              <a:tblPr firstRow="1" bandRow="1">
                <a:tableStyleId>{5C22544A-7EE6-4342-B048-85BDC9FD1C3A}</a:tableStyleId>
              </a:tblPr>
              <a:tblGrid>
                <a:gridCol w="570242">
                  <a:extLst>
                    <a:ext uri="{9D8B030D-6E8A-4147-A177-3AD203B41FA5}">
                      <a16:colId xmlns:a16="http://schemas.microsoft.com/office/drawing/2014/main" val="620501437"/>
                    </a:ext>
                  </a:extLst>
                </a:gridCol>
                <a:gridCol w="527931">
                  <a:extLst>
                    <a:ext uri="{9D8B030D-6E8A-4147-A177-3AD203B41FA5}">
                      <a16:colId xmlns:a16="http://schemas.microsoft.com/office/drawing/2014/main" val="4092329649"/>
                    </a:ext>
                  </a:extLst>
                </a:gridCol>
                <a:gridCol w="390410">
                  <a:extLst>
                    <a:ext uri="{9D8B030D-6E8A-4147-A177-3AD203B41FA5}">
                      <a16:colId xmlns:a16="http://schemas.microsoft.com/office/drawing/2014/main" val="2566757517"/>
                    </a:ext>
                  </a:extLst>
                </a:gridCol>
                <a:gridCol w="420359">
                  <a:extLst>
                    <a:ext uri="{9D8B030D-6E8A-4147-A177-3AD203B41FA5}">
                      <a16:colId xmlns:a16="http://schemas.microsoft.com/office/drawing/2014/main" val="1601604573"/>
                    </a:ext>
                  </a:extLst>
                </a:gridCol>
                <a:gridCol w="390410">
                  <a:extLst>
                    <a:ext uri="{9D8B030D-6E8A-4147-A177-3AD203B41FA5}">
                      <a16:colId xmlns:a16="http://schemas.microsoft.com/office/drawing/2014/main" val="1987102728"/>
                    </a:ext>
                  </a:extLst>
                </a:gridCol>
                <a:gridCol w="578508">
                  <a:extLst>
                    <a:ext uri="{9D8B030D-6E8A-4147-A177-3AD203B41FA5}">
                      <a16:colId xmlns:a16="http://schemas.microsoft.com/office/drawing/2014/main" val="2517202347"/>
                    </a:ext>
                  </a:extLst>
                </a:gridCol>
              </a:tblGrid>
              <a:tr h="436840">
                <a:tc>
                  <a:txBody>
                    <a:bodyPr/>
                    <a:lstStyle/>
                    <a:p>
                      <a:pPr algn="ctr"/>
                      <a:r>
                        <a:rPr lang="en-US" sz="1000" dirty="0" smtClean="0">
                          <a:solidFill>
                            <a:schemeClr val="tx1"/>
                          </a:solidFill>
                        </a:rPr>
                        <a:t>Rate</a:t>
                      </a:r>
                      <a:endParaRPr lang="en-US" sz="1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a:r>
                        <a:rPr lang="en-US" sz="1000" dirty="0" err="1" smtClean="0">
                          <a:solidFill>
                            <a:schemeClr val="tx1"/>
                          </a:solidFill>
                          <a:latin typeface="+mn-lt"/>
                        </a:rPr>
                        <a:t>Avg</a:t>
                      </a:r>
                      <a:endParaRPr lang="en-US" sz="1000" dirty="0">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gridSpan="3">
                  <a:txBody>
                    <a:bodyPr/>
                    <a:lstStyle/>
                    <a:p>
                      <a:pPr marL="0" algn="ctr" defTabSz="685800" rtl="0" eaLnBrk="1" latinLnBrk="0" hangingPunct="1"/>
                      <a:r>
                        <a:rPr lang="en-US" sz="1000" kern="1200" dirty="0" smtClean="0">
                          <a:solidFill>
                            <a:schemeClr val="dk1"/>
                          </a:solidFill>
                          <a:latin typeface="+mn-lt"/>
                          <a:ea typeface="+mn-ea"/>
                          <a:cs typeface="+mn-cs"/>
                        </a:rPr>
                        <a:t>1</a:t>
                      </a:r>
                      <a:r>
                        <a:rPr lang="en-US" sz="1000" kern="1200" baseline="30000" dirty="0" smtClean="0">
                          <a:solidFill>
                            <a:schemeClr val="dk1"/>
                          </a:solidFill>
                          <a:latin typeface="+mn-lt"/>
                          <a:ea typeface="+mn-ea"/>
                          <a:cs typeface="+mn-cs"/>
                        </a:rPr>
                        <a:t>st</a:t>
                      </a:r>
                      <a:r>
                        <a:rPr lang="en-US" sz="1000" kern="1200" dirty="0" smtClean="0">
                          <a:solidFill>
                            <a:schemeClr val="dk1"/>
                          </a:solidFill>
                          <a:latin typeface="+mn-lt"/>
                          <a:ea typeface="+mn-ea"/>
                          <a:cs typeface="+mn-cs"/>
                        </a:rPr>
                        <a:t>  Quarter 20</a:t>
                      </a:r>
                      <a:endParaRPr lang="en-US" sz="1000" kern="1200" dirty="0">
                        <a:solidFill>
                          <a:schemeClr val="dk1"/>
                        </a:solidFill>
                        <a:latin typeface="+mn-lt"/>
                        <a:ea typeface="+mn-ea"/>
                        <a:cs typeface="+mn-cs"/>
                      </a:endParaRPr>
                    </a:p>
                    <a:p>
                      <a:pPr marL="0" algn="ctr" defTabSz="685800" rtl="0" eaLnBrk="1" latinLnBrk="0" hangingPunct="1"/>
                      <a:endParaRPr lang="en-US" sz="10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hMerge="1">
                  <a:txBody>
                    <a:bodyPr/>
                    <a:lstStyle/>
                    <a:p>
                      <a:endParaRPr lang="en-US"/>
                    </a:p>
                  </a:txBody>
                  <a:tcPr/>
                </a:tc>
                <a:tc hMerge="1">
                  <a:txBody>
                    <a:bodyPr/>
                    <a:lstStyle/>
                    <a:p>
                      <a:endParaRPr lang="en-US"/>
                    </a:p>
                  </a:txBody>
                  <a:tcPr/>
                </a:tc>
                <a:tc>
                  <a:txBody>
                    <a:bodyPr/>
                    <a:lstStyle/>
                    <a:p>
                      <a:pPr marL="0" algn="ctr" defTabSz="685800" rtl="0" eaLnBrk="1" latinLnBrk="0" hangingPunct="1"/>
                      <a:r>
                        <a:rPr lang="en-US" sz="1000" kern="1200" dirty="0" smtClean="0">
                          <a:solidFill>
                            <a:schemeClr val="tx1"/>
                          </a:solidFill>
                          <a:latin typeface="+mn-lt"/>
                          <a:ea typeface="+mn-ea"/>
                          <a:cs typeface="+mn-cs"/>
                        </a:rPr>
                        <a:t>QTD</a:t>
                      </a:r>
                      <a:endParaRPr lang="en-US" sz="10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164011891"/>
                  </a:ext>
                </a:extLst>
              </a:tr>
              <a:tr h="277975">
                <a:tc>
                  <a:txBody>
                    <a:bodyPr/>
                    <a:lstStyle/>
                    <a:p>
                      <a:pPr algn="ctr"/>
                      <a:r>
                        <a:rPr lang="en-US" sz="1000" dirty="0" smtClean="0"/>
                        <a:t>MC</a:t>
                      </a:r>
                      <a:endParaRPr lang="en-US" sz="1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marL="0" algn="ctr" defTabSz="685800" rtl="0" eaLnBrk="1" latinLnBrk="0" hangingPunct="1"/>
                      <a:r>
                        <a:rPr lang="en-US" sz="1000" kern="1200" dirty="0" smtClean="0">
                          <a:solidFill>
                            <a:schemeClr val="tx1"/>
                          </a:solidFill>
                          <a:latin typeface="+mn-lt"/>
                          <a:ea typeface="+mn-ea"/>
                          <a:cs typeface="+mn-cs"/>
                        </a:rPr>
                        <a:t>99.30</a:t>
                      </a:r>
                      <a:endParaRPr lang="en-US" sz="10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marL="0" algn="ctr" defTabSz="685800" rtl="0" eaLnBrk="1" latinLnBrk="0" hangingPunct="1"/>
                      <a:endParaRPr lang="en-US" sz="10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750762704"/>
                  </a:ext>
                </a:extLst>
              </a:tr>
              <a:tr h="289538">
                <a:tc>
                  <a:txBody>
                    <a:bodyPr/>
                    <a:lstStyle/>
                    <a:p>
                      <a:pPr algn="ctr"/>
                      <a:r>
                        <a:rPr lang="en-US" sz="1000" dirty="0" smtClean="0"/>
                        <a:t>TM</a:t>
                      </a:r>
                      <a:endParaRPr lang="en-US" sz="1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marL="0" algn="ctr" defTabSz="685800" rtl="0" eaLnBrk="1" latinLnBrk="0" hangingPunct="1"/>
                      <a:r>
                        <a:rPr lang="en-US" sz="1000" kern="1200" dirty="0" smtClean="0">
                          <a:solidFill>
                            <a:schemeClr val="tx1"/>
                          </a:solidFill>
                          <a:latin typeface="+mn-lt"/>
                          <a:ea typeface="+mn-ea"/>
                          <a:cs typeface="+mn-cs"/>
                        </a:rPr>
                        <a:t>3.80</a:t>
                      </a:r>
                      <a:endParaRPr lang="en-US" sz="10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marL="0" algn="ctr" defTabSz="685800" rtl="0" eaLnBrk="1" latinLnBrk="0" hangingPunct="1"/>
                      <a:endParaRPr lang="en-US" sz="10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61470888"/>
                  </a:ext>
                </a:extLst>
              </a:tr>
              <a:tr h="287849">
                <a:tc>
                  <a:txBody>
                    <a:bodyPr/>
                    <a:lstStyle/>
                    <a:p>
                      <a:pPr algn="ctr"/>
                      <a:r>
                        <a:rPr lang="en-US" sz="1000" dirty="0" smtClean="0"/>
                        <a:t>TS</a:t>
                      </a:r>
                      <a:endParaRPr lang="en-US" sz="1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algn="ctr"/>
                      <a:r>
                        <a:rPr lang="en-US" sz="1000" dirty="0" smtClean="0">
                          <a:latin typeface="+mn-lt"/>
                        </a:rPr>
                        <a:t>5.50</a:t>
                      </a:r>
                      <a:endParaRPr lang="en-US" sz="1000"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marL="0" algn="ctr" defTabSz="685800" rtl="0" eaLnBrk="1" latinLnBrk="0" hangingPunct="1"/>
                      <a:endParaRPr lang="en-US" sz="10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extLst>
                  <a:ext uri="{0D108BD9-81ED-4DB2-BD59-A6C34878D82A}">
                    <a16:rowId xmlns:a16="http://schemas.microsoft.com/office/drawing/2014/main" val="316527756"/>
                  </a:ext>
                </a:extLst>
              </a:tr>
              <a:tr h="295811">
                <a:tc>
                  <a:txBody>
                    <a:bodyPr/>
                    <a:lstStyle/>
                    <a:p>
                      <a:pPr algn="l"/>
                      <a:r>
                        <a:rPr lang="en-US" sz="1000" dirty="0" smtClean="0"/>
                        <a:t>MTBF</a:t>
                      </a:r>
                      <a:endParaRPr lang="en-US" sz="1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a:r>
                        <a:rPr lang="en-US" sz="1000" dirty="0" smtClean="0">
                          <a:latin typeface="+mn-lt"/>
                        </a:rPr>
                        <a:t>424</a:t>
                      </a:r>
                      <a:endParaRPr lang="en-US" sz="1000"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marL="0" algn="ctr" defTabSz="685800" rtl="0" eaLnBrk="1" latinLnBrk="0" hangingPunct="1"/>
                      <a:endParaRPr lang="en-US" sz="10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4123982552"/>
                  </a:ext>
                </a:extLst>
              </a:tr>
              <a:tr h="294122">
                <a:tc>
                  <a:txBody>
                    <a:bodyPr/>
                    <a:lstStyle/>
                    <a:p>
                      <a:pPr algn="ctr"/>
                      <a:r>
                        <a:rPr lang="en-US" sz="1000" dirty="0" smtClean="0"/>
                        <a:t>MDT</a:t>
                      </a:r>
                      <a:endParaRPr lang="en-US" sz="1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a:r>
                        <a:rPr lang="en-US" sz="1000" dirty="0" smtClean="0">
                          <a:latin typeface="+mn-lt"/>
                        </a:rPr>
                        <a:t>64</a:t>
                      </a:r>
                      <a:endParaRPr lang="en-US" sz="1000"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marL="0" algn="ctr" defTabSz="685800" rtl="0" eaLnBrk="1" latinLnBrk="0" hangingPunct="1"/>
                      <a:endParaRPr lang="en-US" sz="10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1884723949"/>
                  </a:ext>
                </a:extLst>
              </a:tr>
            </a:tbl>
          </a:graphicData>
        </a:graphic>
      </p:graphicFrame>
      <p:sp>
        <p:nvSpPr>
          <p:cNvPr id="4" name="TextBox 3"/>
          <p:cNvSpPr txBox="1"/>
          <p:nvPr/>
        </p:nvSpPr>
        <p:spPr>
          <a:xfrm>
            <a:off x="3552092" y="2344578"/>
            <a:ext cx="5142316" cy="1336431"/>
          </a:xfrm>
          <a:prstGeom prst="rect">
            <a:avLst/>
          </a:prstGeom>
          <a:noFill/>
        </p:spPr>
        <p:txBody>
          <a:bodyPr wrap="square" rtlCol="0">
            <a:spAutoFit/>
          </a:bodyPr>
          <a:lstStyle/>
          <a:p>
            <a:endParaRPr lang="en-US" dirty="0"/>
          </a:p>
        </p:txBody>
      </p:sp>
      <p:sp>
        <p:nvSpPr>
          <p:cNvPr id="9" name="TextBox 8"/>
          <p:cNvSpPr txBox="1"/>
          <p:nvPr/>
        </p:nvSpPr>
        <p:spPr>
          <a:xfrm>
            <a:off x="3420208" y="2523390"/>
            <a:ext cx="5563454" cy="1969770"/>
          </a:xfrm>
          <a:prstGeom prst="rect">
            <a:avLst/>
          </a:prstGeom>
          <a:noFill/>
        </p:spPr>
        <p:txBody>
          <a:bodyPr wrap="square" rtlCol="0">
            <a:spAutoFit/>
          </a:bodyPr>
          <a:lstStyle/>
          <a:p>
            <a:pPr marL="285750" indent="-285750">
              <a:buFontTx/>
              <a:buChar char="-"/>
            </a:pPr>
            <a:r>
              <a:rPr lang="en-US" sz="1200" b="1" i="1" dirty="0" smtClean="0">
                <a:solidFill>
                  <a:srgbClr val="002060"/>
                </a:solidFill>
              </a:rPr>
              <a:t>USC-42 (UHF SATCOM)	-      AAR-88 </a:t>
            </a:r>
            <a:r>
              <a:rPr lang="en-US" sz="1200" b="1" i="1" dirty="0">
                <a:solidFill>
                  <a:srgbClr val="002060"/>
                </a:solidFill>
              </a:rPr>
              <a:t>(MMRT, LF/VLF</a:t>
            </a:r>
            <a:r>
              <a:rPr lang="en-US" sz="1200" b="1" i="1" dirty="0" smtClean="0">
                <a:solidFill>
                  <a:srgbClr val="002060"/>
                </a:solidFill>
              </a:rPr>
              <a:t>) </a:t>
            </a:r>
          </a:p>
          <a:p>
            <a:pPr marL="285750" indent="-285750">
              <a:buFontTx/>
              <a:buChar char="-"/>
            </a:pPr>
            <a:r>
              <a:rPr lang="en-US" sz="1200" b="1" i="1" dirty="0" smtClean="0">
                <a:solidFill>
                  <a:srgbClr val="002060"/>
                </a:solidFill>
              </a:rPr>
              <a:t>USC-28 (SHF VOICE)		-      ARC-210 </a:t>
            </a:r>
            <a:r>
              <a:rPr lang="en-US" sz="1200" b="1" i="1" dirty="0">
                <a:solidFill>
                  <a:srgbClr val="002060"/>
                </a:solidFill>
              </a:rPr>
              <a:t>(</a:t>
            </a:r>
            <a:r>
              <a:rPr lang="en-US" sz="1200" b="1" i="1" dirty="0" smtClean="0">
                <a:solidFill>
                  <a:srgbClr val="002060"/>
                </a:solidFill>
              </a:rPr>
              <a:t>UHF)</a:t>
            </a:r>
          </a:p>
          <a:p>
            <a:pPr marL="285750" indent="-285750">
              <a:buFontTx/>
              <a:buChar char="-"/>
            </a:pPr>
            <a:r>
              <a:rPr lang="en-US" sz="1200" b="1" i="1" dirty="0" smtClean="0">
                <a:solidFill>
                  <a:srgbClr val="002060"/>
                </a:solidFill>
              </a:rPr>
              <a:t>SECN (EHF VOICE</a:t>
            </a:r>
            <a:r>
              <a:rPr lang="en-US" sz="1200" b="1" i="1" dirty="0">
                <a:solidFill>
                  <a:srgbClr val="002060"/>
                </a:solidFill>
              </a:rPr>
              <a:t>	</a:t>
            </a:r>
            <a:r>
              <a:rPr lang="en-US" sz="1200" b="1" i="1" dirty="0" smtClean="0">
                <a:solidFill>
                  <a:srgbClr val="002060"/>
                </a:solidFill>
              </a:rPr>
              <a:t>	-      ARC-208 (MILSTAR) </a:t>
            </a:r>
          </a:p>
          <a:p>
            <a:pPr marL="285750" indent="-285750">
              <a:buFontTx/>
              <a:buChar char="-"/>
            </a:pPr>
            <a:r>
              <a:rPr lang="en-US" sz="1200" b="1" i="1" dirty="0" smtClean="0">
                <a:solidFill>
                  <a:srgbClr val="002060"/>
                </a:solidFill>
              </a:rPr>
              <a:t>NPES (SOFTWARE)		-      ARC-190 </a:t>
            </a:r>
            <a:r>
              <a:rPr lang="en-US" sz="1200" b="1" i="1" dirty="0">
                <a:solidFill>
                  <a:srgbClr val="002060"/>
                </a:solidFill>
              </a:rPr>
              <a:t>(HF</a:t>
            </a:r>
            <a:r>
              <a:rPr lang="en-US" sz="1200" b="1" i="1" dirty="0" smtClean="0">
                <a:solidFill>
                  <a:srgbClr val="002060"/>
                </a:solidFill>
              </a:rPr>
              <a:t>) </a:t>
            </a:r>
          </a:p>
          <a:p>
            <a:pPr marL="285750" indent="-285750">
              <a:buFontTx/>
              <a:buChar char="-"/>
            </a:pPr>
            <a:r>
              <a:rPr lang="en-US" sz="1200" b="1" i="1" dirty="0" smtClean="0">
                <a:solidFill>
                  <a:srgbClr val="002060"/>
                </a:solidFill>
              </a:rPr>
              <a:t>MPS (SOFTWARE)		-      ARC-171 </a:t>
            </a:r>
            <a:r>
              <a:rPr lang="en-US" sz="1200" b="1" i="1" dirty="0">
                <a:solidFill>
                  <a:srgbClr val="002060"/>
                </a:solidFill>
              </a:rPr>
              <a:t>(UHF</a:t>
            </a:r>
            <a:r>
              <a:rPr lang="en-US" sz="1200" b="1" i="1" dirty="0" smtClean="0">
                <a:solidFill>
                  <a:srgbClr val="002060"/>
                </a:solidFill>
              </a:rPr>
              <a:t>)</a:t>
            </a:r>
          </a:p>
          <a:p>
            <a:pPr marL="285750" indent="-285750">
              <a:buFontTx/>
              <a:buChar char="-"/>
            </a:pPr>
            <a:r>
              <a:rPr lang="en-US" sz="1200" b="1" i="1" dirty="0" smtClean="0">
                <a:solidFill>
                  <a:srgbClr val="002060"/>
                </a:solidFill>
              </a:rPr>
              <a:t>ACS-24 (SHF SATCOM)         	-      HCB/SATCOM</a:t>
            </a:r>
          </a:p>
          <a:p>
            <a:pPr marL="285750" indent="-285750">
              <a:buFontTx/>
              <a:buChar char="-"/>
            </a:pPr>
            <a:r>
              <a:rPr lang="en-US" sz="1200" b="1" i="1" dirty="0" smtClean="0">
                <a:solidFill>
                  <a:srgbClr val="002060"/>
                </a:solidFill>
              </a:rPr>
              <a:t>CADI/MSD                               	-      ARC-252   </a:t>
            </a:r>
          </a:p>
          <a:p>
            <a:pPr marL="285750" indent="-285750">
              <a:buFontTx/>
              <a:buChar char="-"/>
            </a:pPr>
            <a:r>
              <a:rPr lang="en-US" sz="1200" b="1" i="1" dirty="0" smtClean="0">
                <a:solidFill>
                  <a:srgbClr val="002060"/>
                </a:solidFill>
              </a:rPr>
              <a:t>KYV-5M                                     	-      DSS-2A</a:t>
            </a:r>
          </a:p>
          <a:p>
            <a:pPr marL="285750" indent="-285750">
              <a:buFontTx/>
              <a:buChar char="-"/>
            </a:pPr>
            <a:r>
              <a:rPr lang="en-US" sz="1200" b="1" i="1" dirty="0" smtClean="0">
                <a:solidFill>
                  <a:srgbClr val="002060"/>
                </a:solidFill>
              </a:rPr>
              <a:t>AYC-6			-      KIV-7M</a:t>
            </a:r>
          </a:p>
          <a:p>
            <a:pPr marL="285750" indent="-285750">
              <a:buFontTx/>
              <a:buChar char="-"/>
            </a:pPr>
            <a:endParaRPr lang="en-US" sz="1400" b="1" i="1" dirty="0" smtClean="0">
              <a:solidFill>
                <a:srgbClr val="002060"/>
              </a:solidFill>
            </a:endParaRPr>
          </a:p>
        </p:txBody>
      </p:sp>
      <p:graphicFrame>
        <p:nvGraphicFramePr>
          <p:cNvPr id="16" name="Table 15"/>
          <p:cNvGraphicFramePr>
            <a:graphicFrameLocks noGrp="1"/>
          </p:cNvGraphicFramePr>
          <p:nvPr>
            <p:extLst>
              <p:ext uri="{D42A27DB-BD31-4B8C-83A1-F6EECF244321}">
                <p14:modId xmlns:p14="http://schemas.microsoft.com/office/powerpoint/2010/main" val="2981473058"/>
              </p:ext>
            </p:extLst>
          </p:nvPr>
        </p:nvGraphicFramePr>
        <p:xfrm>
          <a:off x="6621960" y="4268991"/>
          <a:ext cx="1779687" cy="1882137"/>
        </p:xfrm>
        <a:graphic>
          <a:graphicData uri="http://schemas.openxmlformats.org/drawingml/2006/table">
            <a:tbl>
              <a:tblPr firstRow="1" bandRow="1">
                <a:tableStyleId>{5C22544A-7EE6-4342-B048-85BDC9FD1C3A}</a:tableStyleId>
              </a:tblPr>
              <a:tblGrid>
                <a:gridCol w="390410">
                  <a:extLst>
                    <a:ext uri="{9D8B030D-6E8A-4147-A177-3AD203B41FA5}">
                      <a16:colId xmlns:a16="http://schemas.microsoft.com/office/drawing/2014/main" val="438743443"/>
                    </a:ext>
                  </a:extLst>
                </a:gridCol>
                <a:gridCol w="420359">
                  <a:extLst>
                    <a:ext uri="{9D8B030D-6E8A-4147-A177-3AD203B41FA5}">
                      <a16:colId xmlns:a16="http://schemas.microsoft.com/office/drawing/2014/main" val="3849382533"/>
                    </a:ext>
                  </a:extLst>
                </a:gridCol>
                <a:gridCol w="390410">
                  <a:extLst>
                    <a:ext uri="{9D8B030D-6E8A-4147-A177-3AD203B41FA5}">
                      <a16:colId xmlns:a16="http://schemas.microsoft.com/office/drawing/2014/main" val="460490341"/>
                    </a:ext>
                  </a:extLst>
                </a:gridCol>
                <a:gridCol w="578508">
                  <a:extLst>
                    <a:ext uri="{9D8B030D-6E8A-4147-A177-3AD203B41FA5}">
                      <a16:colId xmlns:a16="http://schemas.microsoft.com/office/drawing/2014/main" val="1717788734"/>
                    </a:ext>
                  </a:extLst>
                </a:gridCol>
              </a:tblGrid>
              <a:tr h="436841">
                <a:tc gridSpan="3">
                  <a:txBody>
                    <a:bodyPr/>
                    <a:lstStyle/>
                    <a:p>
                      <a:pPr marL="0" algn="ctr" defTabSz="685800" rtl="0" eaLnBrk="1" latinLnBrk="0" hangingPunct="1"/>
                      <a:r>
                        <a:rPr lang="en-US" sz="1000" kern="1200" baseline="0" dirty="0" smtClean="0">
                          <a:solidFill>
                            <a:schemeClr val="dk1"/>
                          </a:solidFill>
                          <a:latin typeface="+mn-lt"/>
                          <a:ea typeface="+mn-ea"/>
                          <a:cs typeface="+mn-cs"/>
                        </a:rPr>
                        <a:t>4</a:t>
                      </a:r>
                      <a:r>
                        <a:rPr lang="en-US" sz="1000" kern="1200" baseline="30000" dirty="0" smtClean="0">
                          <a:solidFill>
                            <a:schemeClr val="dk1"/>
                          </a:solidFill>
                          <a:latin typeface="+mn-lt"/>
                          <a:ea typeface="+mn-ea"/>
                          <a:cs typeface="+mn-cs"/>
                        </a:rPr>
                        <a:t>rd</a:t>
                      </a:r>
                      <a:r>
                        <a:rPr lang="en-US" sz="1000" kern="1200" baseline="0" dirty="0" smtClean="0">
                          <a:solidFill>
                            <a:schemeClr val="dk1"/>
                          </a:solidFill>
                          <a:latin typeface="+mn-lt"/>
                          <a:ea typeface="+mn-ea"/>
                          <a:cs typeface="+mn-cs"/>
                        </a:rPr>
                        <a:t> </a:t>
                      </a:r>
                      <a:r>
                        <a:rPr lang="en-US" sz="1000" kern="1200" dirty="0" smtClean="0">
                          <a:solidFill>
                            <a:schemeClr val="dk1"/>
                          </a:solidFill>
                          <a:latin typeface="+mn-lt"/>
                          <a:ea typeface="+mn-ea"/>
                          <a:cs typeface="+mn-cs"/>
                        </a:rPr>
                        <a:t> Quarter 20</a:t>
                      </a:r>
                      <a:endParaRPr lang="en-US" sz="10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hMerge="1">
                  <a:txBody>
                    <a:bodyPr/>
                    <a:lstStyle/>
                    <a:p>
                      <a:endParaRPr lang="en-US"/>
                    </a:p>
                  </a:txBody>
                  <a:tcPr/>
                </a:tc>
                <a:tc hMerge="1">
                  <a:txBody>
                    <a:bodyPr/>
                    <a:lstStyle/>
                    <a:p>
                      <a:endParaRPr lang="en-US"/>
                    </a:p>
                  </a:txBody>
                  <a:tcPr/>
                </a:tc>
                <a:tc>
                  <a:txBody>
                    <a:bodyPr/>
                    <a:lstStyle/>
                    <a:p>
                      <a:pPr marL="0" algn="ctr" defTabSz="685800" rtl="0" eaLnBrk="1" latinLnBrk="0" hangingPunct="1"/>
                      <a:r>
                        <a:rPr lang="en-US" sz="1000" kern="1200" dirty="0" smtClean="0">
                          <a:solidFill>
                            <a:schemeClr val="tx1"/>
                          </a:solidFill>
                          <a:latin typeface="+mn-lt"/>
                          <a:ea typeface="+mn-ea"/>
                          <a:cs typeface="+mn-cs"/>
                        </a:rPr>
                        <a:t>QTD</a:t>
                      </a:r>
                      <a:endParaRPr lang="en-US" sz="10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3841797260"/>
                  </a:ext>
                </a:extLst>
              </a:tr>
              <a:tr h="277975">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85000"/>
                      </a:schemeClr>
                    </a:solidFill>
                  </a:tcPr>
                </a:tc>
                <a:tc>
                  <a:txBody>
                    <a:bodyPr/>
                    <a:lstStyle/>
                    <a:p>
                      <a:pPr marL="0" algn="ctr" defTabSz="685800" rtl="0" eaLnBrk="1" latinLnBrk="0" hangingPunct="1"/>
                      <a:endParaRPr lang="en-US" sz="1000" b="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507680488"/>
                  </a:ext>
                </a:extLst>
              </a:tr>
              <a:tr h="289538">
                <a:tc>
                  <a:txBody>
                    <a:bodyPr/>
                    <a:lstStyle/>
                    <a:p>
                      <a:pPr algn="ctr" fontAlgn="ctr"/>
                      <a:endParaRPr lang="en-US" sz="1000" b="0" i="0" u="none" strike="noStrike" dirty="0" smtClean="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85000"/>
                      </a:schemeClr>
                    </a:solidFill>
                  </a:tcPr>
                </a:tc>
                <a:tc>
                  <a:txBody>
                    <a:bodyPr/>
                    <a:lstStyle/>
                    <a:p>
                      <a:pPr marL="0" algn="ctr" defTabSz="685800" rtl="0" eaLnBrk="1" latinLnBrk="0" hangingPunct="1"/>
                      <a:endParaRPr lang="en-US" sz="1000" b="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4104936515"/>
                  </a:ext>
                </a:extLst>
              </a:tr>
              <a:tr h="287849">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85000"/>
                      </a:schemeClr>
                    </a:solidFill>
                  </a:tcPr>
                </a:tc>
                <a:tc>
                  <a:txBody>
                    <a:bodyPr/>
                    <a:lstStyle/>
                    <a:p>
                      <a:pPr marL="0" algn="ctr" defTabSz="685800" rtl="0" eaLnBrk="1" latinLnBrk="0" hangingPunct="1"/>
                      <a:endParaRPr lang="en-US" sz="1000" b="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324186844"/>
                  </a:ext>
                </a:extLst>
              </a:tr>
              <a:tr h="295812">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85000"/>
                      </a:schemeClr>
                    </a:solidFill>
                  </a:tcPr>
                </a:tc>
                <a:tc>
                  <a:txBody>
                    <a:bodyPr/>
                    <a:lstStyle/>
                    <a:p>
                      <a:pPr marL="0" algn="ctr" defTabSz="685800" rtl="0" eaLnBrk="1" latinLnBrk="0" hangingPunct="1"/>
                      <a:endParaRPr lang="en-US" sz="1000" b="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869261749"/>
                  </a:ext>
                </a:extLst>
              </a:tr>
              <a:tr h="294122">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85000"/>
                      </a:schemeClr>
                    </a:solidFill>
                  </a:tcPr>
                </a:tc>
                <a:tc>
                  <a:txBody>
                    <a:bodyPr/>
                    <a:lstStyle/>
                    <a:p>
                      <a:pPr marL="0" algn="ctr" defTabSz="685800" rtl="0" eaLnBrk="1" latinLnBrk="0" hangingPunct="1"/>
                      <a:endParaRPr lang="en-US" sz="1000" b="0" kern="1200" dirty="0" smtClean="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740451215"/>
                  </a:ext>
                </a:extLst>
              </a:tr>
            </a:tbl>
          </a:graphicData>
        </a:graphic>
      </p:graphicFrame>
      <p:sp>
        <p:nvSpPr>
          <p:cNvPr id="17" name="Up Arrow 16"/>
          <p:cNvSpPr/>
          <p:nvPr/>
        </p:nvSpPr>
        <p:spPr bwMode="auto">
          <a:xfrm>
            <a:off x="611393" y="4758753"/>
            <a:ext cx="116958" cy="159488"/>
          </a:xfrm>
          <a:prstGeom prst="upArrow">
            <a:avLst/>
          </a:prstGeom>
          <a:solidFill>
            <a:srgbClr val="0000FF"/>
          </a:solidFill>
          <a:ln w="12700" cap="flat" cmpd="sng" algn="ctr">
            <a:solidFill>
              <a:srgbClr val="0000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smtClean="0">
              <a:ln>
                <a:noFill/>
              </a:ln>
              <a:solidFill>
                <a:schemeClr val="tx1"/>
              </a:solidFill>
              <a:effectLst/>
              <a:latin typeface="Arial" charset="0"/>
            </a:endParaRPr>
          </a:p>
        </p:txBody>
      </p:sp>
      <p:sp>
        <p:nvSpPr>
          <p:cNvPr id="18" name="Up Arrow 17"/>
          <p:cNvSpPr/>
          <p:nvPr/>
        </p:nvSpPr>
        <p:spPr bwMode="auto">
          <a:xfrm>
            <a:off x="611393" y="5617535"/>
            <a:ext cx="116958" cy="159488"/>
          </a:xfrm>
          <a:prstGeom prst="upArrow">
            <a:avLst/>
          </a:prstGeom>
          <a:solidFill>
            <a:srgbClr val="0000FF"/>
          </a:solidFill>
          <a:ln w="12700" cap="flat" cmpd="sng" algn="ctr">
            <a:solidFill>
              <a:srgbClr val="0000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smtClean="0">
              <a:ln>
                <a:noFill/>
              </a:ln>
              <a:solidFill>
                <a:schemeClr val="tx1"/>
              </a:solidFill>
              <a:effectLst/>
              <a:latin typeface="Arial" charset="0"/>
            </a:endParaRPr>
          </a:p>
        </p:txBody>
      </p:sp>
      <p:sp>
        <p:nvSpPr>
          <p:cNvPr id="19" name="Up Arrow 18"/>
          <p:cNvSpPr/>
          <p:nvPr/>
        </p:nvSpPr>
        <p:spPr bwMode="auto">
          <a:xfrm rot="10800000">
            <a:off x="611393" y="5052044"/>
            <a:ext cx="108097" cy="191386"/>
          </a:xfrm>
          <a:prstGeom prst="upArrow">
            <a:avLst/>
          </a:prstGeom>
          <a:solidFill>
            <a:srgbClr val="0000FF"/>
          </a:solidFill>
          <a:ln w="12700" cap="flat" cmpd="sng" algn="ctr">
            <a:solidFill>
              <a:srgbClr val="0000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smtClean="0">
              <a:ln>
                <a:noFill/>
              </a:ln>
              <a:solidFill>
                <a:schemeClr val="tx1"/>
              </a:solidFill>
              <a:effectLst/>
              <a:latin typeface="Arial" charset="0"/>
            </a:endParaRPr>
          </a:p>
        </p:txBody>
      </p:sp>
      <p:sp>
        <p:nvSpPr>
          <p:cNvPr id="20" name="Up Arrow 19"/>
          <p:cNvSpPr/>
          <p:nvPr/>
        </p:nvSpPr>
        <p:spPr bwMode="auto">
          <a:xfrm rot="10800000">
            <a:off x="620254" y="5318030"/>
            <a:ext cx="108097" cy="191386"/>
          </a:xfrm>
          <a:prstGeom prst="upArrow">
            <a:avLst/>
          </a:prstGeom>
          <a:solidFill>
            <a:srgbClr val="0000FF"/>
          </a:solidFill>
          <a:ln w="12700" cap="flat" cmpd="sng" algn="ctr">
            <a:solidFill>
              <a:srgbClr val="0000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smtClean="0">
              <a:ln>
                <a:noFill/>
              </a:ln>
              <a:solidFill>
                <a:schemeClr val="tx1"/>
              </a:solidFill>
              <a:effectLst/>
              <a:latin typeface="Arial" charset="0"/>
            </a:endParaRPr>
          </a:p>
        </p:txBody>
      </p:sp>
      <p:sp>
        <p:nvSpPr>
          <p:cNvPr id="21" name="Up Arrow 20"/>
          <p:cNvSpPr/>
          <p:nvPr/>
        </p:nvSpPr>
        <p:spPr bwMode="auto">
          <a:xfrm rot="10800000">
            <a:off x="611393" y="5908215"/>
            <a:ext cx="108097" cy="191386"/>
          </a:xfrm>
          <a:prstGeom prst="upArrow">
            <a:avLst/>
          </a:prstGeom>
          <a:solidFill>
            <a:srgbClr val="0000FF"/>
          </a:solidFill>
          <a:ln w="12700" cap="flat" cmpd="sng" algn="ctr">
            <a:solidFill>
              <a:srgbClr val="0000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smtClean="0">
              <a:ln>
                <a:noFill/>
              </a:ln>
              <a:solidFill>
                <a:schemeClr val="tx1"/>
              </a:solidFill>
              <a:effectLst/>
              <a:latin typeface="Arial" charset="0"/>
            </a:endParaRPr>
          </a:p>
        </p:txBody>
      </p:sp>
    </p:spTree>
    <p:extLst>
      <p:ext uri="{BB962C8B-B14F-4D97-AF65-F5344CB8AC3E}">
        <p14:creationId xmlns:p14="http://schemas.microsoft.com/office/powerpoint/2010/main" val="6955972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noFill/>
          <a:ln w="9525">
            <a:noFill/>
            <a:miter lim="800000"/>
            <a:headEnd/>
            <a:tailEnd/>
          </a:ln>
          <a:effectLst/>
        </p:spPr>
        <p:txBody>
          <a:bodyPr vert="horz" wrap="square" lIns="0" tIns="0" rIns="0" bIns="0" numCol="1" anchor="ctr" anchorCtr="0" compatLnSpc="1">
            <a:prstTxWarp prst="textNoShape">
              <a:avLst/>
            </a:prstTxWarp>
            <a:normAutofit/>
          </a:bodyPr>
          <a:lstStyle/>
          <a:p>
            <a:r>
              <a:rPr lang="en-US" kern="1200" dirty="0"/>
              <a:t/>
            </a:r>
            <a:br>
              <a:rPr lang="en-US" kern="1200" dirty="0"/>
            </a:br>
            <a:endParaRPr lang="en-US" kern="1200" dirty="0"/>
          </a:p>
        </p:txBody>
      </p:sp>
      <p:sp>
        <p:nvSpPr>
          <p:cNvPr id="7" name="Slide Number Placeholder 6"/>
          <p:cNvSpPr>
            <a:spLocks noGrp="1"/>
          </p:cNvSpPr>
          <p:nvPr>
            <p:ph type="sldNum" sz="quarter" idx="4294967295"/>
          </p:nvPr>
        </p:nvSpPr>
        <p:spPr>
          <a:xfrm>
            <a:off x="8823325" y="6581775"/>
            <a:ext cx="320675" cy="276225"/>
          </a:xfrm>
        </p:spPr>
        <p:txBody>
          <a:bodyPr/>
          <a:lstStyle/>
          <a:p>
            <a:pPr marL="0" marR="0" lvl="0" indent="0" algn="r" defTabSz="914400" rtl="0" eaLnBrk="0" fontAlgn="auto" latinLnBrk="0" hangingPunct="0">
              <a:lnSpc>
                <a:spcPct val="100000"/>
              </a:lnSpc>
              <a:spcBef>
                <a:spcPts val="0"/>
              </a:spcBef>
              <a:spcAft>
                <a:spcPts val="0"/>
              </a:spcAft>
              <a:buClrTx/>
              <a:buSzTx/>
              <a:buFontTx/>
              <a:buNone/>
              <a:tabLst/>
              <a:defRPr/>
            </a:pPr>
            <a:fld id="{4C271F6E-B663-47E9-A91A-64DF1B1A4211}" type="slidenum">
              <a:rPr kumimoji="0" lang="en-US" sz="750" b="0" i="0" u="none" strike="noStrike" kern="1200" cap="none" spc="0" normalizeH="0" baseline="0" noProof="0" smtClean="0">
                <a:ln>
                  <a:noFill/>
                </a:ln>
                <a:solidFill>
                  <a:srgbClr val="FFFFFF">
                    <a:lumMod val="65000"/>
                  </a:srgbClr>
                </a:solidFill>
                <a:effectLst/>
                <a:uLnTx/>
                <a:uFillTx/>
                <a:latin typeface="Arial"/>
                <a:ea typeface="+mn-ea"/>
                <a:cs typeface="+mn-cs"/>
              </a:rPr>
              <a:pPr marL="0" marR="0" lvl="0" indent="0" algn="r" defTabSz="914400" rtl="0" eaLnBrk="0" fontAlgn="auto" latinLnBrk="0" hangingPunct="0">
                <a:lnSpc>
                  <a:spcPct val="100000"/>
                </a:lnSpc>
                <a:spcBef>
                  <a:spcPts val="0"/>
                </a:spcBef>
                <a:spcAft>
                  <a:spcPts val="0"/>
                </a:spcAft>
                <a:buClrTx/>
                <a:buSzTx/>
                <a:buFontTx/>
                <a:buNone/>
                <a:tabLst/>
                <a:defRPr/>
              </a:pPr>
              <a:t>4</a:t>
            </a:fld>
            <a:endParaRPr kumimoji="0" lang="en-US" sz="750" b="0" i="0" u="none" strike="noStrike" kern="1200" cap="none" spc="0" normalizeH="0" baseline="0" noProof="0">
              <a:ln>
                <a:noFill/>
              </a:ln>
              <a:solidFill>
                <a:srgbClr val="FFFFFF">
                  <a:lumMod val="65000"/>
                </a:srgbClr>
              </a:solidFill>
              <a:effectLst/>
              <a:uLnTx/>
              <a:uFillTx/>
              <a:latin typeface="Arial"/>
              <a:ea typeface="+mn-ea"/>
              <a:cs typeface="+mn-cs"/>
            </a:endParaRPr>
          </a:p>
        </p:txBody>
      </p:sp>
      <p:sp>
        <p:nvSpPr>
          <p:cNvPr id="5" name="Rectangle 4"/>
          <p:cNvSpPr/>
          <p:nvPr/>
        </p:nvSpPr>
        <p:spPr>
          <a:xfrm>
            <a:off x="1031132" y="109091"/>
            <a:ext cx="6716330" cy="1077218"/>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1" i="1" u="none" strike="noStrike" kern="0" cap="none" spc="0" normalizeH="0" baseline="0" noProof="0" dirty="0" smtClean="0">
                <a:ln>
                  <a:noFill/>
                </a:ln>
                <a:solidFill>
                  <a:srgbClr val="0C2D83"/>
                </a:solidFill>
                <a:effectLst/>
                <a:uLnTx/>
                <a:uFillTx/>
                <a:latin typeface="Arial"/>
                <a:ea typeface="+mn-ea"/>
                <a:cs typeface="+mn-cs"/>
              </a:rPr>
              <a:t> Airborne</a:t>
            </a:r>
            <a:r>
              <a:rPr lang="en-US" sz="3200" b="1" i="1" kern="0" dirty="0">
                <a:solidFill>
                  <a:srgbClr val="0C2D83"/>
                </a:solidFill>
                <a:latin typeface="Arial"/>
              </a:rPr>
              <a:t> </a:t>
            </a:r>
            <a:r>
              <a:rPr lang="en-US" sz="3200" b="1" i="1" kern="0" dirty="0" smtClean="0">
                <a:solidFill>
                  <a:srgbClr val="0C2D83"/>
                </a:solidFill>
                <a:latin typeface="Arial"/>
              </a:rPr>
              <a:t>Support</a:t>
            </a:r>
            <a:r>
              <a:rPr kumimoji="0" lang="en-US" sz="3200" b="1" i="1" u="none" strike="noStrike" kern="0" cap="none" spc="0" normalizeH="0" noProof="0" dirty="0" smtClean="0">
                <a:ln>
                  <a:noFill/>
                </a:ln>
                <a:solidFill>
                  <a:srgbClr val="0C2D83"/>
                </a:solidFill>
                <a:effectLst/>
                <a:uLnTx/>
                <a:uFillTx/>
                <a:latin typeface="Arial"/>
                <a:ea typeface="+mn-ea"/>
                <a:cs typeface="+mn-cs"/>
              </a:rPr>
              <a:t> (KC-135)</a:t>
            </a:r>
            <a:r>
              <a:rPr kumimoji="0" lang="en-US" sz="3200" b="1" i="1" u="none" strike="noStrike" kern="0" cap="none" spc="0" normalizeH="0" baseline="0" noProof="0" dirty="0" smtClean="0">
                <a:ln>
                  <a:noFill/>
                </a:ln>
                <a:solidFill>
                  <a:srgbClr val="0C2D83"/>
                </a:solidFill>
                <a:effectLst/>
                <a:uLnTx/>
                <a:uFillTx/>
                <a:latin typeface="Arial"/>
                <a:ea typeface="+mn-ea"/>
                <a:cs typeface="+mn-cs"/>
              </a:rPr>
              <a:t> CE </a:t>
            </a:r>
            <a:r>
              <a:rPr kumimoji="0" lang="en-US" sz="3200" b="1" i="1" u="none" strike="noStrike" kern="0" cap="none" spc="0" normalizeH="0" baseline="0" noProof="0" dirty="0">
                <a:ln>
                  <a:noFill/>
                </a:ln>
                <a:solidFill>
                  <a:srgbClr val="0C2D83"/>
                </a:solidFill>
                <a:effectLst/>
                <a:uLnTx/>
                <a:uFillTx/>
                <a:latin typeface="Arial"/>
                <a:ea typeface="+mn-ea"/>
                <a:cs typeface="+mn-cs"/>
              </a:rPr>
              <a:t/>
            </a:r>
            <a:br>
              <a:rPr kumimoji="0" lang="en-US" sz="3200" b="1" i="1" u="none" strike="noStrike" kern="0" cap="none" spc="0" normalizeH="0" baseline="0" noProof="0" dirty="0">
                <a:ln>
                  <a:noFill/>
                </a:ln>
                <a:solidFill>
                  <a:srgbClr val="0C2D83"/>
                </a:solidFill>
                <a:effectLst/>
                <a:uLnTx/>
                <a:uFillTx/>
                <a:latin typeface="Arial"/>
                <a:ea typeface="+mn-ea"/>
                <a:cs typeface="+mn-cs"/>
              </a:rPr>
            </a:br>
            <a:r>
              <a:rPr kumimoji="0" lang="en-US" sz="3200" b="1" i="1" u="none" strike="noStrike" kern="0" cap="none" spc="0" normalizeH="0" baseline="0" noProof="0" dirty="0">
                <a:ln>
                  <a:noFill/>
                </a:ln>
                <a:solidFill>
                  <a:srgbClr val="0C2D83"/>
                </a:solidFill>
                <a:effectLst/>
                <a:uLnTx/>
                <a:uFillTx/>
                <a:latin typeface="Arial"/>
                <a:ea typeface="+mn-ea"/>
                <a:cs typeface="+mn-cs"/>
              </a:rPr>
              <a:t>SCORECARD</a:t>
            </a:r>
            <a:endParaRPr kumimoji="0" lang="en-US" sz="1800" b="0" i="0" u="none" strike="noStrike" kern="1200" cap="none" spc="0" normalizeH="0" baseline="0" noProof="0" dirty="0">
              <a:ln>
                <a:noFill/>
              </a:ln>
              <a:solidFill>
                <a:srgbClr val="000000"/>
              </a:solidFill>
              <a:effectLst/>
              <a:uLnTx/>
              <a:uFillTx/>
              <a:latin typeface="Arial"/>
              <a:ea typeface="+mn-ea"/>
              <a:cs typeface="+mn-cs"/>
            </a:endParaRPr>
          </a:p>
        </p:txBody>
      </p:sp>
      <p:graphicFrame>
        <p:nvGraphicFramePr>
          <p:cNvPr id="6" name="Table 5"/>
          <p:cNvGraphicFramePr>
            <a:graphicFrameLocks noGrp="1"/>
          </p:cNvGraphicFramePr>
          <p:nvPr>
            <p:extLst>
              <p:ext uri="{D42A27DB-BD31-4B8C-83A1-F6EECF244321}">
                <p14:modId xmlns:p14="http://schemas.microsoft.com/office/powerpoint/2010/main" val="1560214649"/>
              </p:ext>
            </p:extLst>
          </p:nvPr>
        </p:nvGraphicFramePr>
        <p:xfrm>
          <a:off x="184726" y="1472524"/>
          <a:ext cx="8424491" cy="640046"/>
        </p:xfrm>
        <a:graphic>
          <a:graphicData uri="http://schemas.openxmlformats.org/drawingml/2006/table">
            <a:tbl>
              <a:tblPr/>
              <a:tblGrid>
                <a:gridCol w="8424491">
                  <a:extLst>
                    <a:ext uri="{9D8B030D-6E8A-4147-A177-3AD203B41FA5}">
                      <a16:colId xmlns:a16="http://schemas.microsoft.com/office/drawing/2014/main" val="556986895"/>
                    </a:ext>
                  </a:extLst>
                </a:gridCol>
              </a:tblGrid>
              <a:tr h="640046">
                <a:tc>
                  <a:txBody>
                    <a:bodyPr/>
                    <a:lstStyle/>
                    <a:p>
                      <a:pPr algn="ctr" fontAlgn="t"/>
                      <a:r>
                        <a:rPr lang="en-US" sz="2000" b="1" i="1" kern="0" dirty="0" smtClean="0">
                          <a:solidFill>
                            <a:srgbClr val="0C2D83"/>
                          </a:solidFill>
                          <a:latin typeface="+mn-lt"/>
                          <a:ea typeface="+mj-ea"/>
                          <a:cs typeface="+mj-cs"/>
                        </a:rPr>
                        <a:t>KC-135 (ASC-50v1) </a:t>
                      </a:r>
                      <a:r>
                        <a:rPr lang="en-US" sz="2000" b="1" i="1" kern="0" dirty="0">
                          <a:solidFill>
                            <a:srgbClr val="0C2D83"/>
                          </a:solidFill>
                          <a:latin typeface="+mn-lt"/>
                          <a:ea typeface="+mj-ea"/>
                          <a:cs typeface="+mj-cs"/>
                        </a:rPr>
                        <a:t>CE </a:t>
                      </a:r>
                      <a:r>
                        <a:rPr lang="en-US" sz="2000" b="1" i="1" kern="0" dirty="0" smtClean="0">
                          <a:solidFill>
                            <a:srgbClr val="0C2D83"/>
                          </a:solidFill>
                          <a:latin typeface="+mn-lt"/>
                          <a:ea typeface="+mj-ea"/>
                          <a:cs typeface="+mj-cs"/>
                        </a:rPr>
                        <a:t>SCORECARD FY-20</a:t>
                      </a:r>
                      <a:r>
                        <a:rPr lang="en-US" sz="2000" b="1" i="1" kern="0" dirty="0">
                          <a:solidFill>
                            <a:srgbClr val="0C2D83"/>
                          </a:solidFill>
                          <a:latin typeface="+mn-lt"/>
                          <a:ea typeface="+mj-ea"/>
                          <a:cs typeface="+mj-cs"/>
                        </a:rPr>
                        <a:t/>
                      </a:r>
                      <a:br>
                        <a:rPr lang="en-US" sz="2000" b="1" i="1" kern="0" dirty="0">
                          <a:solidFill>
                            <a:srgbClr val="0C2D83"/>
                          </a:solidFill>
                          <a:latin typeface="+mn-lt"/>
                          <a:ea typeface="+mj-ea"/>
                          <a:cs typeface="+mj-cs"/>
                        </a:rPr>
                      </a:br>
                      <a:endParaRPr lang="en-US" sz="2000" b="1" i="1" kern="0" dirty="0">
                        <a:solidFill>
                          <a:srgbClr val="0C2D83"/>
                        </a:solidFill>
                        <a:latin typeface="+mn-lt"/>
                        <a:ea typeface="+mj-ea"/>
                        <a:cs typeface="+mj-cs"/>
                      </a:endParaRPr>
                    </a:p>
                  </a:txBody>
                  <a:tcPr marL="0" marR="0" marT="0" marB="0">
                    <a:lnL>
                      <a:noFill/>
                    </a:lnL>
                    <a:lnR>
                      <a:noFill/>
                    </a:lnR>
                    <a:lnT>
                      <a:noFill/>
                    </a:lnT>
                    <a:lnB>
                      <a:noFill/>
                    </a:lnB>
                  </a:tcPr>
                </a:tc>
                <a:extLst>
                  <a:ext uri="{0D108BD9-81ED-4DB2-BD59-A6C34878D82A}">
                    <a16:rowId xmlns:a16="http://schemas.microsoft.com/office/drawing/2014/main" val="2405129126"/>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99962359"/>
              </p:ext>
            </p:extLst>
          </p:nvPr>
        </p:nvGraphicFramePr>
        <p:xfrm>
          <a:off x="3062586" y="4268993"/>
          <a:ext cx="1779687" cy="1882136"/>
        </p:xfrm>
        <a:graphic>
          <a:graphicData uri="http://schemas.openxmlformats.org/drawingml/2006/table">
            <a:tbl>
              <a:tblPr firstRow="1" bandRow="1">
                <a:tableStyleId>{5C22544A-7EE6-4342-B048-85BDC9FD1C3A}</a:tableStyleId>
              </a:tblPr>
              <a:tblGrid>
                <a:gridCol w="390410">
                  <a:extLst>
                    <a:ext uri="{9D8B030D-6E8A-4147-A177-3AD203B41FA5}">
                      <a16:colId xmlns:a16="http://schemas.microsoft.com/office/drawing/2014/main" val="438743443"/>
                    </a:ext>
                  </a:extLst>
                </a:gridCol>
                <a:gridCol w="420359">
                  <a:extLst>
                    <a:ext uri="{9D8B030D-6E8A-4147-A177-3AD203B41FA5}">
                      <a16:colId xmlns:a16="http://schemas.microsoft.com/office/drawing/2014/main" val="3849382533"/>
                    </a:ext>
                  </a:extLst>
                </a:gridCol>
                <a:gridCol w="390410">
                  <a:extLst>
                    <a:ext uri="{9D8B030D-6E8A-4147-A177-3AD203B41FA5}">
                      <a16:colId xmlns:a16="http://schemas.microsoft.com/office/drawing/2014/main" val="460490341"/>
                    </a:ext>
                  </a:extLst>
                </a:gridCol>
                <a:gridCol w="578508">
                  <a:extLst>
                    <a:ext uri="{9D8B030D-6E8A-4147-A177-3AD203B41FA5}">
                      <a16:colId xmlns:a16="http://schemas.microsoft.com/office/drawing/2014/main" val="1717788734"/>
                    </a:ext>
                  </a:extLst>
                </a:gridCol>
              </a:tblGrid>
              <a:tr h="436840">
                <a:tc gridSpan="3">
                  <a:txBody>
                    <a:bodyPr/>
                    <a:lstStyle/>
                    <a:p>
                      <a:pPr marL="0" algn="ctr" defTabSz="685800" rtl="0" eaLnBrk="1" latinLnBrk="0" hangingPunct="1"/>
                      <a:r>
                        <a:rPr lang="en-US" sz="1000" kern="1200" dirty="0" smtClean="0">
                          <a:solidFill>
                            <a:schemeClr val="dk1"/>
                          </a:solidFill>
                          <a:latin typeface="+mn-lt"/>
                          <a:ea typeface="+mn-ea"/>
                          <a:cs typeface="+mn-cs"/>
                        </a:rPr>
                        <a:t>2</a:t>
                      </a:r>
                      <a:r>
                        <a:rPr lang="en-US" sz="1000" kern="1200" baseline="30000" dirty="0" smtClean="0">
                          <a:solidFill>
                            <a:schemeClr val="dk1"/>
                          </a:solidFill>
                          <a:latin typeface="+mn-lt"/>
                          <a:ea typeface="+mn-ea"/>
                          <a:cs typeface="+mn-cs"/>
                        </a:rPr>
                        <a:t>nd</a:t>
                      </a:r>
                      <a:r>
                        <a:rPr lang="en-US" sz="1000" kern="1200" dirty="0" smtClean="0">
                          <a:solidFill>
                            <a:schemeClr val="dk1"/>
                          </a:solidFill>
                          <a:latin typeface="+mn-lt"/>
                          <a:ea typeface="+mn-ea"/>
                          <a:cs typeface="+mn-cs"/>
                        </a:rPr>
                        <a:t>  Quarter 20</a:t>
                      </a:r>
                      <a:endParaRPr lang="en-US" sz="1000" kern="1200" dirty="0">
                        <a:solidFill>
                          <a:schemeClr val="dk1"/>
                        </a:solidFill>
                        <a:latin typeface="+mn-lt"/>
                        <a:ea typeface="+mn-ea"/>
                        <a:cs typeface="+mn-cs"/>
                      </a:endParaRPr>
                    </a:p>
                    <a:p>
                      <a:pPr marL="0" algn="ctr" defTabSz="685800" rtl="0" eaLnBrk="1" latinLnBrk="0" hangingPunct="1"/>
                      <a:endParaRPr lang="en-US" sz="10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hMerge="1">
                  <a:txBody>
                    <a:bodyPr/>
                    <a:lstStyle/>
                    <a:p>
                      <a:endParaRPr lang="en-US"/>
                    </a:p>
                  </a:txBody>
                  <a:tcPr/>
                </a:tc>
                <a:tc hMerge="1">
                  <a:txBody>
                    <a:bodyPr/>
                    <a:lstStyle/>
                    <a:p>
                      <a:endParaRPr lang="en-US"/>
                    </a:p>
                  </a:txBody>
                  <a:tcPr/>
                </a:tc>
                <a:tc>
                  <a:txBody>
                    <a:bodyPr/>
                    <a:lstStyle/>
                    <a:p>
                      <a:pPr marL="0" algn="ctr" defTabSz="685800" rtl="0" eaLnBrk="1" latinLnBrk="0" hangingPunct="1"/>
                      <a:r>
                        <a:rPr lang="en-US" sz="1000" kern="1200" dirty="0" smtClean="0">
                          <a:solidFill>
                            <a:schemeClr val="tx1"/>
                          </a:solidFill>
                          <a:latin typeface="+mn-lt"/>
                          <a:ea typeface="+mn-ea"/>
                          <a:cs typeface="+mn-cs"/>
                        </a:rPr>
                        <a:t>QTD</a:t>
                      </a:r>
                      <a:endParaRPr lang="en-US" sz="10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3841797260"/>
                  </a:ext>
                </a:extLst>
              </a:tr>
              <a:tr h="277975">
                <a:tc>
                  <a:txBody>
                    <a:bodyPr/>
                    <a:lstStyle/>
                    <a:p>
                      <a:pPr algn="ctr" fontAlgn="ctr"/>
                      <a:r>
                        <a:rPr lang="en-US" sz="1000" b="0" i="0" u="none" strike="noStrike" dirty="0" smtClean="0">
                          <a:solidFill>
                            <a:srgbClr val="000000"/>
                          </a:solidFill>
                          <a:effectLst/>
                          <a:latin typeface="+mn-lt"/>
                        </a:rPr>
                        <a:t>99.50</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ctr"/>
                      <a:r>
                        <a:rPr lang="en-US" sz="1000" b="0" i="0" u="none" strike="noStrike" dirty="0" smtClean="0">
                          <a:solidFill>
                            <a:schemeClr val="tx1"/>
                          </a:solidFill>
                          <a:effectLst/>
                          <a:latin typeface="+mn-lt"/>
                        </a:rPr>
                        <a:t>99.93</a:t>
                      </a: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ctr"/>
                      <a:r>
                        <a:rPr lang="en-US" sz="1000" b="0" i="0" u="none" strike="noStrike" dirty="0" smtClean="0">
                          <a:solidFill>
                            <a:schemeClr val="tx1"/>
                          </a:solidFill>
                          <a:effectLst/>
                          <a:latin typeface="+mn-lt"/>
                        </a:rPr>
                        <a:t>99.60</a:t>
                      </a: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marL="0" algn="ctr" defTabSz="685800" rtl="0" eaLnBrk="1" latinLnBrk="0" hangingPunct="1"/>
                      <a:r>
                        <a:rPr lang="en-US" sz="1000" kern="1200" dirty="0" smtClean="0">
                          <a:solidFill>
                            <a:schemeClr val="tx1"/>
                          </a:solidFill>
                          <a:latin typeface="+mn-lt"/>
                          <a:ea typeface="+mn-ea"/>
                          <a:cs typeface="+mn-cs"/>
                        </a:rPr>
                        <a:t>99.76</a:t>
                      </a:r>
                      <a:endParaRPr lang="en-US" sz="10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507680488"/>
                  </a:ext>
                </a:extLst>
              </a:tr>
              <a:tr h="289538">
                <a:tc>
                  <a:txBody>
                    <a:bodyPr/>
                    <a:lstStyle/>
                    <a:p>
                      <a:pPr algn="ctr" fontAlgn="ctr"/>
                      <a:r>
                        <a:rPr lang="en-US" sz="1000" b="0" i="0" u="none" strike="noStrike" dirty="0" smtClean="0">
                          <a:solidFill>
                            <a:srgbClr val="000000"/>
                          </a:solidFill>
                          <a:effectLst/>
                          <a:latin typeface="+mn-lt"/>
                        </a:rPr>
                        <a:t>1.51</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ctr"/>
                      <a:r>
                        <a:rPr lang="en-US" sz="1000" b="0" i="0" u="none" strike="noStrike" dirty="0" smtClean="0">
                          <a:solidFill>
                            <a:schemeClr val="tx1"/>
                          </a:solidFill>
                          <a:effectLst/>
                          <a:latin typeface="+mn-lt"/>
                        </a:rPr>
                        <a:t>0.22</a:t>
                      </a: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ctr"/>
                      <a:r>
                        <a:rPr lang="en-US" sz="1000" b="0" i="0" u="none" strike="noStrike" dirty="0" smtClean="0">
                          <a:solidFill>
                            <a:schemeClr val="tx1"/>
                          </a:solidFill>
                          <a:effectLst/>
                          <a:latin typeface="+mn-lt"/>
                        </a:rPr>
                        <a:t>1.18</a:t>
                      </a: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marL="0" algn="ctr" defTabSz="685800" rtl="0" eaLnBrk="1" latinLnBrk="0" hangingPunct="1"/>
                      <a:r>
                        <a:rPr lang="en-US" sz="1000" kern="1200" dirty="0" smtClean="0">
                          <a:solidFill>
                            <a:schemeClr val="tx1"/>
                          </a:solidFill>
                          <a:latin typeface="+mn-lt"/>
                          <a:ea typeface="+mn-ea"/>
                          <a:cs typeface="+mn-cs"/>
                        </a:rPr>
                        <a:t>0.97</a:t>
                      </a:r>
                      <a:endParaRPr lang="en-US" sz="10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4104936515"/>
                  </a:ext>
                </a:extLst>
              </a:tr>
              <a:tr h="287849">
                <a:tc>
                  <a:txBody>
                    <a:bodyPr/>
                    <a:lstStyle/>
                    <a:p>
                      <a:pPr algn="ctr" fontAlgn="ctr"/>
                      <a:r>
                        <a:rPr lang="en-US" sz="1000" b="0" i="0" u="none" strike="noStrike" dirty="0" smtClean="0">
                          <a:solidFill>
                            <a:srgbClr val="000000"/>
                          </a:solidFill>
                          <a:effectLst/>
                          <a:latin typeface="+mn-lt"/>
                        </a:rPr>
                        <a:t>0.00</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fontAlgn="ctr"/>
                      <a:r>
                        <a:rPr lang="en-US" sz="1000" b="0" i="0" u="none" strike="noStrike" dirty="0" smtClean="0">
                          <a:solidFill>
                            <a:schemeClr val="tx1"/>
                          </a:solidFill>
                          <a:effectLst/>
                          <a:latin typeface="+mn-lt"/>
                        </a:rPr>
                        <a:t>0.00</a:t>
                      </a: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fontAlgn="ctr"/>
                      <a:r>
                        <a:rPr lang="en-US" sz="1000" b="0" i="0" u="none" strike="noStrike" dirty="0" smtClean="0">
                          <a:solidFill>
                            <a:schemeClr val="tx1"/>
                          </a:solidFill>
                          <a:effectLst/>
                          <a:latin typeface="+mn-lt"/>
                        </a:rPr>
                        <a:t>0.00</a:t>
                      </a: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marL="0" algn="ctr" defTabSz="685800" rtl="0" eaLnBrk="1" latinLnBrk="0" hangingPunct="1"/>
                      <a:r>
                        <a:rPr lang="en-US" sz="1000" kern="1200" dirty="0" smtClean="0">
                          <a:solidFill>
                            <a:schemeClr val="tx1"/>
                          </a:solidFill>
                          <a:latin typeface="+mn-lt"/>
                          <a:ea typeface="+mn-ea"/>
                          <a:cs typeface="+mn-cs"/>
                        </a:rPr>
                        <a:t>0.00</a:t>
                      </a:r>
                      <a:endParaRPr lang="en-US" sz="10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val="324186844"/>
                  </a:ext>
                </a:extLst>
              </a:tr>
              <a:tr h="295812">
                <a:tc>
                  <a:txBody>
                    <a:bodyPr/>
                    <a:lstStyle/>
                    <a:p>
                      <a:pPr algn="ctr" fontAlgn="ctr"/>
                      <a:r>
                        <a:rPr lang="en-US" sz="1000" b="0" i="0" u="none" strike="noStrike" dirty="0" smtClean="0">
                          <a:solidFill>
                            <a:srgbClr val="000000"/>
                          </a:solidFill>
                          <a:effectLst/>
                          <a:latin typeface="+mn-lt"/>
                        </a:rPr>
                        <a:t>1</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ctr"/>
                      <a:r>
                        <a:rPr lang="en-US" sz="1000" b="0" i="0" u="none" strike="noStrike" dirty="0" smtClean="0">
                          <a:solidFill>
                            <a:schemeClr val="tx1"/>
                          </a:solidFill>
                          <a:effectLst/>
                          <a:latin typeface="+mn-lt"/>
                        </a:rPr>
                        <a:t>17</a:t>
                      </a: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ctr"/>
                      <a:r>
                        <a:rPr lang="en-US" sz="1000" b="0" i="0" u="none" strike="noStrike" dirty="0" smtClean="0">
                          <a:solidFill>
                            <a:schemeClr val="tx1"/>
                          </a:solidFill>
                          <a:effectLst/>
                          <a:latin typeface="+mn-lt"/>
                        </a:rPr>
                        <a:t>2</a:t>
                      </a: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marL="0" algn="ctr" defTabSz="685800" rtl="0" eaLnBrk="1" latinLnBrk="0" hangingPunct="1"/>
                      <a:r>
                        <a:rPr lang="en-US" sz="1000" kern="1200" dirty="0" smtClean="0">
                          <a:solidFill>
                            <a:schemeClr val="tx1"/>
                          </a:solidFill>
                          <a:latin typeface="+mn-lt"/>
                          <a:ea typeface="+mn-ea"/>
                          <a:cs typeface="+mn-cs"/>
                        </a:rPr>
                        <a:t>7</a:t>
                      </a:r>
                      <a:endParaRPr lang="en-US" sz="10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869261749"/>
                  </a:ext>
                </a:extLst>
              </a:tr>
              <a:tr h="294122">
                <a:tc>
                  <a:txBody>
                    <a:bodyPr/>
                    <a:lstStyle/>
                    <a:p>
                      <a:pPr algn="ctr" fontAlgn="ctr"/>
                      <a:r>
                        <a:rPr lang="en-US" sz="1000" b="0" i="0" u="none" strike="noStrike" dirty="0" smtClean="0">
                          <a:solidFill>
                            <a:srgbClr val="000000"/>
                          </a:solidFill>
                          <a:effectLst/>
                          <a:latin typeface="+mn-lt"/>
                        </a:rPr>
                        <a:t>1</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ctr"/>
                      <a:r>
                        <a:rPr lang="en-US" sz="1000" b="0" i="0" u="none" strike="noStrike" dirty="0" smtClean="0">
                          <a:solidFill>
                            <a:schemeClr val="tx1"/>
                          </a:solidFill>
                          <a:effectLst/>
                          <a:latin typeface="+mn-lt"/>
                        </a:rPr>
                        <a:t>2</a:t>
                      </a: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ctr"/>
                      <a:r>
                        <a:rPr lang="en-US" sz="1000" b="0" i="0" u="none" strike="noStrike" dirty="0" smtClean="0">
                          <a:solidFill>
                            <a:schemeClr val="tx1"/>
                          </a:solidFill>
                          <a:effectLst/>
                          <a:latin typeface="+mn-lt"/>
                        </a:rPr>
                        <a:t>1</a:t>
                      </a: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marL="0" algn="ctr" defTabSz="685800" rtl="0" eaLnBrk="1" latinLnBrk="0" hangingPunct="1"/>
                      <a:r>
                        <a:rPr lang="en-US" sz="1000" kern="1200" dirty="0" smtClean="0">
                          <a:solidFill>
                            <a:schemeClr val="tx1"/>
                          </a:solidFill>
                          <a:latin typeface="+mn-lt"/>
                          <a:ea typeface="+mn-ea"/>
                          <a:cs typeface="+mn-cs"/>
                        </a:rPr>
                        <a:t>1</a:t>
                      </a:r>
                      <a:endParaRPr lang="en-US" sz="10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1740451215"/>
                  </a:ext>
                </a:extLst>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1424405383"/>
              </p:ext>
            </p:extLst>
          </p:nvPr>
        </p:nvGraphicFramePr>
        <p:xfrm>
          <a:off x="4842273" y="4268992"/>
          <a:ext cx="1779687" cy="1882137"/>
        </p:xfrm>
        <a:graphic>
          <a:graphicData uri="http://schemas.openxmlformats.org/drawingml/2006/table">
            <a:tbl>
              <a:tblPr firstRow="1" bandRow="1">
                <a:tableStyleId>{5C22544A-7EE6-4342-B048-85BDC9FD1C3A}</a:tableStyleId>
              </a:tblPr>
              <a:tblGrid>
                <a:gridCol w="390410">
                  <a:extLst>
                    <a:ext uri="{9D8B030D-6E8A-4147-A177-3AD203B41FA5}">
                      <a16:colId xmlns:a16="http://schemas.microsoft.com/office/drawing/2014/main" val="438743443"/>
                    </a:ext>
                  </a:extLst>
                </a:gridCol>
                <a:gridCol w="420359">
                  <a:extLst>
                    <a:ext uri="{9D8B030D-6E8A-4147-A177-3AD203B41FA5}">
                      <a16:colId xmlns:a16="http://schemas.microsoft.com/office/drawing/2014/main" val="3849382533"/>
                    </a:ext>
                  </a:extLst>
                </a:gridCol>
                <a:gridCol w="390410">
                  <a:extLst>
                    <a:ext uri="{9D8B030D-6E8A-4147-A177-3AD203B41FA5}">
                      <a16:colId xmlns:a16="http://schemas.microsoft.com/office/drawing/2014/main" val="460490341"/>
                    </a:ext>
                  </a:extLst>
                </a:gridCol>
                <a:gridCol w="578508">
                  <a:extLst>
                    <a:ext uri="{9D8B030D-6E8A-4147-A177-3AD203B41FA5}">
                      <a16:colId xmlns:a16="http://schemas.microsoft.com/office/drawing/2014/main" val="1717788734"/>
                    </a:ext>
                  </a:extLst>
                </a:gridCol>
              </a:tblGrid>
              <a:tr h="436841">
                <a:tc gridSpan="3">
                  <a:txBody>
                    <a:bodyPr/>
                    <a:lstStyle/>
                    <a:p>
                      <a:pPr marL="0" algn="ctr" defTabSz="685800" rtl="0" eaLnBrk="1" latinLnBrk="0" hangingPunct="1"/>
                      <a:r>
                        <a:rPr lang="en-US" sz="1000" kern="1200" dirty="0" smtClean="0">
                          <a:solidFill>
                            <a:schemeClr val="dk1"/>
                          </a:solidFill>
                          <a:latin typeface="+mn-lt"/>
                          <a:ea typeface="+mn-ea"/>
                          <a:cs typeface="+mn-cs"/>
                        </a:rPr>
                        <a:t>3</a:t>
                      </a:r>
                      <a:r>
                        <a:rPr lang="en-US" sz="1000" kern="1200" baseline="30000" dirty="0" smtClean="0">
                          <a:solidFill>
                            <a:schemeClr val="dk1"/>
                          </a:solidFill>
                          <a:latin typeface="+mn-lt"/>
                          <a:ea typeface="+mn-ea"/>
                          <a:cs typeface="+mn-cs"/>
                        </a:rPr>
                        <a:t>rd</a:t>
                      </a:r>
                      <a:r>
                        <a:rPr lang="en-US" sz="1000" kern="1200" baseline="0" dirty="0" smtClean="0">
                          <a:solidFill>
                            <a:schemeClr val="dk1"/>
                          </a:solidFill>
                          <a:latin typeface="+mn-lt"/>
                          <a:ea typeface="+mn-ea"/>
                          <a:cs typeface="+mn-cs"/>
                        </a:rPr>
                        <a:t> </a:t>
                      </a:r>
                      <a:r>
                        <a:rPr lang="en-US" sz="1000" kern="1200" dirty="0" smtClean="0">
                          <a:solidFill>
                            <a:schemeClr val="dk1"/>
                          </a:solidFill>
                          <a:latin typeface="+mn-lt"/>
                          <a:ea typeface="+mn-ea"/>
                          <a:cs typeface="+mn-cs"/>
                        </a:rPr>
                        <a:t> Quarter 20</a:t>
                      </a:r>
                      <a:endParaRPr lang="en-US" sz="1000" kern="1200" dirty="0">
                        <a:solidFill>
                          <a:schemeClr val="dk1"/>
                        </a:solidFill>
                        <a:latin typeface="+mn-lt"/>
                        <a:ea typeface="+mn-ea"/>
                        <a:cs typeface="+mn-cs"/>
                      </a:endParaRPr>
                    </a:p>
                    <a:p>
                      <a:pPr marL="0" algn="ctr" defTabSz="685800" rtl="0" eaLnBrk="1" latinLnBrk="0" hangingPunct="1"/>
                      <a:endParaRPr lang="en-US" sz="10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hMerge="1">
                  <a:txBody>
                    <a:bodyPr/>
                    <a:lstStyle/>
                    <a:p>
                      <a:endParaRPr lang="en-US"/>
                    </a:p>
                  </a:txBody>
                  <a:tcPr/>
                </a:tc>
                <a:tc hMerge="1">
                  <a:txBody>
                    <a:bodyPr/>
                    <a:lstStyle/>
                    <a:p>
                      <a:endParaRPr lang="en-US"/>
                    </a:p>
                  </a:txBody>
                  <a:tcPr/>
                </a:tc>
                <a:tc>
                  <a:txBody>
                    <a:bodyPr/>
                    <a:lstStyle/>
                    <a:p>
                      <a:pPr marL="0" algn="ctr" defTabSz="685800" rtl="0" eaLnBrk="1" latinLnBrk="0" hangingPunct="1"/>
                      <a:r>
                        <a:rPr lang="en-US" sz="1000" kern="1200" dirty="0" smtClean="0">
                          <a:solidFill>
                            <a:schemeClr val="tx1"/>
                          </a:solidFill>
                          <a:latin typeface="+mn-lt"/>
                          <a:ea typeface="+mn-ea"/>
                          <a:cs typeface="+mn-cs"/>
                        </a:rPr>
                        <a:t>QTD</a:t>
                      </a:r>
                      <a:endParaRPr lang="en-US" sz="10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3841797260"/>
                  </a:ext>
                </a:extLst>
              </a:tr>
              <a:tr h="277975">
                <a:tc>
                  <a:txBody>
                    <a:bodyPr/>
                    <a:lstStyle/>
                    <a:p>
                      <a:pPr algn="ctr" fontAlgn="ctr"/>
                      <a:r>
                        <a:rPr lang="en-US" sz="1000" b="0" i="0" u="none" strike="noStrike" dirty="0" smtClean="0">
                          <a:solidFill>
                            <a:srgbClr val="000000"/>
                          </a:solidFill>
                          <a:effectLst/>
                          <a:latin typeface="+mn-lt"/>
                        </a:rPr>
                        <a:t>99.76</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ctr"/>
                      <a:r>
                        <a:rPr lang="en-US" sz="1000" b="0" i="0" u="none" strike="noStrike" dirty="0" smtClean="0">
                          <a:solidFill>
                            <a:srgbClr val="000000"/>
                          </a:solidFill>
                          <a:effectLst/>
                          <a:latin typeface="+mn-lt"/>
                        </a:rPr>
                        <a:t>99.92</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85000"/>
                      </a:schemeClr>
                    </a:solidFill>
                  </a:tcPr>
                </a:tc>
                <a:tc>
                  <a:txBody>
                    <a:bodyPr/>
                    <a:lstStyle/>
                    <a:p>
                      <a:pPr marL="0" algn="ctr" defTabSz="685800" rtl="0" eaLnBrk="1" latinLnBrk="0" hangingPunct="1"/>
                      <a:r>
                        <a:rPr lang="en-US" sz="1000" b="0" kern="1200" dirty="0" smtClean="0">
                          <a:solidFill>
                            <a:schemeClr val="tx1"/>
                          </a:solidFill>
                          <a:latin typeface="+mn-lt"/>
                          <a:ea typeface="+mn-ea"/>
                          <a:cs typeface="+mn-cs"/>
                        </a:rPr>
                        <a:t>99.74</a:t>
                      </a:r>
                      <a:endParaRPr lang="en-US" sz="1000" b="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507680488"/>
                  </a:ext>
                </a:extLst>
              </a:tr>
              <a:tr h="289538">
                <a:tc>
                  <a:txBody>
                    <a:bodyPr/>
                    <a:lstStyle/>
                    <a:p>
                      <a:pPr algn="ctr" fontAlgn="ctr"/>
                      <a:r>
                        <a:rPr lang="en-US" sz="1000" b="0" i="0" u="none" strike="noStrike" dirty="0" smtClean="0">
                          <a:solidFill>
                            <a:srgbClr val="000000"/>
                          </a:solidFill>
                          <a:effectLst/>
                          <a:latin typeface="+mn-lt"/>
                        </a:rPr>
                        <a:t>0.73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ctr"/>
                      <a:r>
                        <a:rPr lang="en-US" sz="1000" b="0" i="0" u="none" strike="noStrike" dirty="0" smtClean="0">
                          <a:solidFill>
                            <a:srgbClr val="000000"/>
                          </a:solidFill>
                          <a:effectLst/>
                          <a:latin typeface="+mn-lt"/>
                        </a:rPr>
                        <a:t>0.84</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85000"/>
                      </a:schemeClr>
                    </a:solidFill>
                  </a:tcPr>
                </a:tc>
                <a:tc>
                  <a:txBody>
                    <a:bodyPr/>
                    <a:lstStyle/>
                    <a:p>
                      <a:pPr marL="0" algn="ctr" defTabSz="685800" rtl="0" eaLnBrk="1" latinLnBrk="0" hangingPunct="1"/>
                      <a:r>
                        <a:rPr lang="en-US" sz="1000" b="0" kern="1200" dirty="0" smtClean="0">
                          <a:solidFill>
                            <a:schemeClr val="tx1"/>
                          </a:solidFill>
                          <a:latin typeface="+mn-lt"/>
                          <a:ea typeface="+mn-ea"/>
                          <a:cs typeface="+mn-cs"/>
                        </a:rPr>
                        <a:t>0.78</a:t>
                      </a:r>
                      <a:endParaRPr lang="en-US" sz="1000" b="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4104936515"/>
                  </a:ext>
                </a:extLst>
              </a:tr>
              <a:tr h="287849">
                <a:tc>
                  <a:txBody>
                    <a:bodyPr/>
                    <a:lstStyle/>
                    <a:p>
                      <a:pPr algn="ctr" fontAlgn="ctr"/>
                      <a:r>
                        <a:rPr lang="en-US" sz="1000" b="0" i="0" u="none" strike="noStrike" dirty="0" smtClean="0">
                          <a:solidFill>
                            <a:srgbClr val="000000"/>
                          </a:solidFill>
                          <a:effectLst/>
                          <a:latin typeface="+mn-lt"/>
                        </a:rPr>
                        <a:t>0.00</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fontAlgn="ctr"/>
                      <a:r>
                        <a:rPr lang="en-US" sz="1000" b="0" i="0" u="none" strike="noStrike" dirty="0" smtClean="0">
                          <a:solidFill>
                            <a:srgbClr val="000000"/>
                          </a:solidFill>
                          <a:effectLst/>
                          <a:latin typeface="+mn-lt"/>
                        </a:rPr>
                        <a:t>0.00</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85000"/>
                      </a:schemeClr>
                    </a:solidFill>
                  </a:tcPr>
                </a:tc>
                <a:tc>
                  <a:txBody>
                    <a:bodyPr/>
                    <a:lstStyle/>
                    <a:p>
                      <a:pPr marL="0" algn="ctr" defTabSz="685800" rtl="0" eaLnBrk="1" latinLnBrk="0" hangingPunct="1"/>
                      <a:r>
                        <a:rPr lang="en-US" sz="1000" b="0" kern="1200" dirty="0" smtClean="0">
                          <a:solidFill>
                            <a:schemeClr val="tx1"/>
                          </a:solidFill>
                          <a:latin typeface="+mn-lt"/>
                          <a:ea typeface="+mn-ea"/>
                          <a:cs typeface="+mn-cs"/>
                        </a:rPr>
                        <a:t>0.00</a:t>
                      </a:r>
                      <a:endParaRPr lang="en-US" sz="1000" b="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val="324186844"/>
                  </a:ext>
                </a:extLst>
              </a:tr>
              <a:tr h="295812">
                <a:tc>
                  <a:txBody>
                    <a:bodyPr/>
                    <a:lstStyle/>
                    <a:p>
                      <a:pPr algn="ctr" fontAlgn="ctr"/>
                      <a:r>
                        <a:rPr lang="en-US" sz="1000" b="0" i="0" u="none" strike="noStrike" dirty="0" smtClean="0">
                          <a:solidFill>
                            <a:srgbClr val="000000"/>
                          </a:solidFill>
                          <a:effectLst/>
                          <a:latin typeface="+mn-lt"/>
                        </a:rPr>
                        <a:t>2</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ctr"/>
                      <a:r>
                        <a:rPr lang="en-US" sz="1000" b="0" i="0" u="none" strike="noStrike" dirty="0" smtClean="0">
                          <a:solidFill>
                            <a:srgbClr val="000000"/>
                          </a:solidFill>
                          <a:effectLst/>
                          <a:latin typeface="+mn-lt"/>
                        </a:rPr>
                        <a:t>3</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85000"/>
                      </a:schemeClr>
                    </a:solidFill>
                  </a:tcPr>
                </a:tc>
                <a:tc>
                  <a:txBody>
                    <a:bodyPr/>
                    <a:lstStyle/>
                    <a:p>
                      <a:pPr marL="0" algn="ctr" defTabSz="685800" rtl="0" eaLnBrk="1" latinLnBrk="0" hangingPunct="1"/>
                      <a:r>
                        <a:rPr lang="en-US" sz="1000" b="0" kern="1200" dirty="0" smtClean="0">
                          <a:solidFill>
                            <a:schemeClr val="tx1"/>
                          </a:solidFill>
                          <a:latin typeface="+mn-lt"/>
                          <a:ea typeface="+mn-ea"/>
                          <a:cs typeface="+mn-cs"/>
                        </a:rPr>
                        <a:t>2</a:t>
                      </a:r>
                      <a:endParaRPr lang="en-US" sz="1000" b="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869261749"/>
                  </a:ext>
                </a:extLst>
              </a:tr>
              <a:tr h="294122">
                <a:tc>
                  <a:txBody>
                    <a:bodyPr/>
                    <a:lstStyle/>
                    <a:p>
                      <a:pPr algn="ctr" fontAlgn="ctr"/>
                      <a:r>
                        <a:rPr lang="en-US" sz="1000" b="0" i="0" u="none" strike="noStrike" dirty="0" smtClean="0">
                          <a:solidFill>
                            <a:srgbClr val="000000"/>
                          </a:solidFill>
                          <a:effectLst/>
                          <a:latin typeface="+mn-lt"/>
                        </a:rPr>
                        <a:t>2</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ctr"/>
                      <a:r>
                        <a:rPr lang="en-US" sz="1000" b="0" i="0" u="none" strike="noStrike" dirty="0" smtClean="0">
                          <a:solidFill>
                            <a:srgbClr val="000000"/>
                          </a:solidFill>
                          <a:effectLst/>
                          <a:latin typeface="+mn-lt"/>
                        </a:rPr>
                        <a:t>1</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85000"/>
                      </a:schemeClr>
                    </a:solidFill>
                  </a:tcPr>
                </a:tc>
                <a:tc>
                  <a:txBody>
                    <a:bodyPr/>
                    <a:lstStyle/>
                    <a:p>
                      <a:pPr marL="0" algn="ctr" defTabSz="685800" rtl="0" eaLnBrk="1" latinLnBrk="0" hangingPunct="1"/>
                      <a:r>
                        <a:rPr lang="en-US" sz="1000" b="0" kern="1200" dirty="0" smtClean="0">
                          <a:solidFill>
                            <a:schemeClr val="tx1"/>
                          </a:solidFill>
                          <a:latin typeface="+mn-lt"/>
                          <a:ea typeface="+mn-ea"/>
                          <a:cs typeface="+mn-cs"/>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1740451215"/>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345052995"/>
              </p:ext>
            </p:extLst>
          </p:nvPr>
        </p:nvGraphicFramePr>
        <p:xfrm>
          <a:off x="8405154" y="4268990"/>
          <a:ext cx="578508" cy="1882138"/>
        </p:xfrm>
        <a:graphic>
          <a:graphicData uri="http://schemas.openxmlformats.org/drawingml/2006/table">
            <a:tbl>
              <a:tblPr firstRow="1" bandRow="1">
                <a:tableStyleId>{5C22544A-7EE6-4342-B048-85BDC9FD1C3A}</a:tableStyleId>
              </a:tblPr>
              <a:tblGrid>
                <a:gridCol w="578508">
                  <a:extLst>
                    <a:ext uri="{9D8B030D-6E8A-4147-A177-3AD203B41FA5}">
                      <a16:colId xmlns:a16="http://schemas.microsoft.com/office/drawing/2014/main" val="3437498298"/>
                    </a:ext>
                  </a:extLst>
                </a:gridCol>
              </a:tblGrid>
              <a:tr h="436841">
                <a:tc>
                  <a:txBody>
                    <a:bodyPr/>
                    <a:lstStyle/>
                    <a:p>
                      <a:pPr marL="0" algn="ctr" defTabSz="685800" rtl="0" eaLnBrk="1" latinLnBrk="0" hangingPunct="1"/>
                      <a:r>
                        <a:rPr lang="en-US" sz="1000" kern="1200" dirty="0" smtClean="0">
                          <a:solidFill>
                            <a:schemeClr val="tx1"/>
                          </a:solidFill>
                          <a:latin typeface="+mn-lt"/>
                          <a:ea typeface="+mn-ea"/>
                          <a:cs typeface="+mn-cs"/>
                        </a:rPr>
                        <a:t>YTD</a:t>
                      </a:r>
                      <a:endParaRPr lang="en-US" sz="10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2153071838"/>
                  </a:ext>
                </a:extLst>
              </a:tr>
              <a:tr h="277975">
                <a:tc>
                  <a:txBody>
                    <a:bodyPr/>
                    <a:lstStyle/>
                    <a:p>
                      <a:pPr marL="0" algn="ctr" defTabSz="685800" rtl="0" eaLnBrk="1" latinLnBrk="0" hangingPunct="1"/>
                      <a:r>
                        <a:rPr lang="en-US" sz="1000" b="1" kern="1200" dirty="0" smtClean="0">
                          <a:solidFill>
                            <a:schemeClr val="tx1"/>
                          </a:solidFill>
                          <a:latin typeface="+mn-lt"/>
                          <a:ea typeface="+mn-ea"/>
                          <a:cs typeface="+mn-cs"/>
                        </a:rPr>
                        <a:t>99.62</a:t>
                      </a:r>
                      <a:endParaRPr 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1608200678"/>
                  </a:ext>
                </a:extLst>
              </a:tr>
              <a:tr h="289538">
                <a:tc>
                  <a:txBody>
                    <a:bodyPr/>
                    <a:lstStyle/>
                    <a:p>
                      <a:pPr marL="0" algn="ctr" defTabSz="685800" rtl="0" eaLnBrk="1" latinLnBrk="0" hangingPunct="1"/>
                      <a:r>
                        <a:rPr lang="en-US" sz="1000" b="1" kern="1200" dirty="0" smtClean="0">
                          <a:solidFill>
                            <a:schemeClr val="tx1"/>
                          </a:solidFill>
                          <a:latin typeface="+mn-lt"/>
                          <a:ea typeface="+mn-ea"/>
                          <a:cs typeface="+mn-cs"/>
                        </a:rPr>
                        <a:t>1.15</a:t>
                      </a:r>
                      <a:endParaRPr 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3910837385"/>
                  </a:ext>
                </a:extLst>
              </a:tr>
              <a:tr h="287850">
                <a:tc>
                  <a:txBody>
                    <a:bodyPr/>
                    <a:lstStyle/>
                    <a:p>
                      <a:pPr marL="0" algn="ctr" defTabSz="685800" rtl="0" eaLnBrk="1" latinLnBrk="0" hangingPunct="1"/>
                      <a:r>
                        <a:rPr lang="en-US" sz="1000" b="1" kern="1200" dirty="0" smtClean="0">
                          <a:solidFill>
                            <a:schemeClr val="tx1"/>
                          </a:solidFill>
                          <a:latin typeface="+mn-lt"/>
                          <a:ea typeface="+mn-ea"/>
                          <a:cs typeface="+mn-cs"/>
                        </a:rPr>
                        <a:t>0.00</a:t>
                      </a:r>
                      <a:endParaRPr 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val="1980286059"/>
                  </a:ext>
                </a:extLst>
              </a:tr>
              <a:tr h="295812">
                <a:tc>
                  <a:txBody>
                    <a:bodyPr/>
                    <a:lstStyle/>
                    <a:p>
                      <a:pPr marL="0" algn="ctr" defTabSz="685800" rtl="0" eaLnBrk="1" latinLnBrk="0" hangingPunct="1"/>
                      <a:r>
                        <a:rPr lang="en-US" sz="1000" b="1" kern="1200" dirty="0" smtClean="0">
                          <a:solidFill>
                            <a:schemeClr val="tx1"/>
                          </a:solidFill>
                          <a:latin typeface="+mn-lt"/>
                          <a:ea typeface="+mn-ea"/>
                          <a:cs typeface="+mn-cs"/>
                        </a:rPr>
                        <a:t>4</a:t>
                      </a:r>
                      <a:endParaRPr 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3297360216"/>
                  </a:ext>
                </a:extLst>
              </a:tr>
              <a:tr h="294122">
                <a:tc>
                  <a:txBody>
                    <a:bodyPr/>
                    <a:lstStyle/>
                    <a:p>
                      <a:pPr marL="0" algn="ctr" defTabSz="685800" rtl="0" eaLnBrk="1" latinLnBrk="0" hangingPunct="1"/>
                      <a:r>
                        <a:rPr lang="en-US" sz="1000" b="1" kern="1200" dirty="0" smtClean="0">
                          <a:solidFill>
                            <a:schemeClr val="tx1"/>
                          </a:solidFill>
                          <a:latin typeface="+mn-lt"/>
                          <a:ea typeface="+mn-ea"/>
                          <a:cs typeface="+mn-cs"/>
                        </a:rPr>
                        <a:t>1</a:t>
                      </a:r>
                      <a:endParaRPr 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3383154901"/>
                  </a:ext>
                </a:extLst>
              </a:tr>
            </a:tbl>
          </a:graphicData>
        </a:graphic>
      </p:graphicFrame>
      <p:graphicFrame>
        <p:nvGraphicFramePr>
          <p:cNvPr id="15" name="Table 14"/>
          <p:cNvGraphicFramePr>
            <a:graphicFrameLocks noGrp="1"/>
          </p:cNvGraphicFramePr>
          <p:nvPr>
            <p:extLst>
              <p:ext uri="{D42A27DB-BD31-4B8C-83A1-F6EECF244321}">
                <p14:modId xmlns:p14="http://schemas.microsoft.com/office/powerpoint/2010/main" val="176128974"/>
              </p:ext>
            </p:extLst>
          </p:nvPr>
        </p:nvGraphicFramePr>
        <p:xfrm>
          <a:off x="175290" y="4268993"/>
          <a:ext cx="2877860" cy="1882135"/>
        </p:xfrm>
        <a:graphic>
          <a:graphicData uri="http://schemas.openxmlformats.org/drawingml/2006/table">
            <a:tbl>
              <a:tblPr firstRow="1" bandRow="1">
                <a:tableStyleId>{5C22544A-7EE6-4342-B048-85BDC9FD1C3A}</a:tableStyleId>
              </a:tblPr>
              <a:tblGrid>
                <a:gridCol w="570242">
                  <a:extLst>
                    <a:ext uri="{9D8B030D-6E8A-4147-A177-3AD203B41FA5}">
                      <a16:colId xmlns:a16="http://schemas.microsoft.com/office/drawing/2014/main" val="620501437"/>
                    </a:ext>
                  </a:extLst>
                </a:gridCol>
                <a:gridCol w="527931">
                  <a:extLst>
                    <a:ext uri="{9D8B030D-6E8A-4147-A177-3AD203B41FA5}">
                      <a16:colId xmlns:a16="http://schemas.microsoft.com/office/drawing/2014/main" val="4092329649"/>
                    </a:ext>
                  </a:extLst>
                </a:gridCol>
                <a:gridCol w="390410">
                  <a:extLst>
                    <a:ext uri="{9D8B030D-6E8A-4147-A177-3AD203B41FA5}">
                      <a16:colId xmlns:a16="http://schemas.microsoft.com/office/drawing/2014/main" val="2566757517"/>
                    </a:ext>
                  </a:extLst>
                </a:gridCol>
                <a:gridCol w="420359">
                  <a:extLst>
                    <a:ext uri="{9D8B030D-6E8A-4147-A177-3AD203B41FA5}">
                      <a16:colId xmlns:a16="http://schemas.microsoft.com/office/drawing/2014/main" val="1601604573"/>
                    </a:ext>
                  </a:extLst>
                </a:gridCol>
                <a:gridCol w="390410">
                  <a:extLst>
                    <a:ext uri="{9D8B030D-6E8A-4147-A177-3AD203B41FA5}">
                      <a16:colId xmlns:a16="http://schemas.microsoft.com/office/drawing/2014/main" val="1987102728"/>
                    </a:ext>
                  </a:extLst>
                </a:gridCol>
                <a:gridCol w="578508">
                  <a:extLst>
                    <a:ext uri="{9D8B030D-6E8A-4147-A177-3AD203B41FA5}">
                      <a16:colId xmlns:a16="http://schemas.microsoft.com/office/drawing/2014/main" val="2517202347"/>
                    </a:ext>
                  </a:extLst>
                </a:gridCol>
              </a:tblGrid>
              <a:tr h="436840">
                <a:tc>
                  <a:txBody>
                    <a:bodyPr/>
                    <a:lstStyle/>
                    <a:p>
                      <a:pPr algn="ctr"/>
                      <a:r>
                        <a:rPr lang="en-US" sz="1000" dirty="0" smtClean="0">
                          <a:solidFill>
                            <a:schemeClr val="tx1"/>
                          </a:solidFill>
                        </a:rPr>
                        <a:t>Rate</a:t>
                      </a:r>
                      <a:endParaRPr lang="en-US" sz="1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a:r>
                        <a:rPr lang="en-US" sz="1000" dirty="0" err="1" smtClean="0">
                          <a:solidFill>
                            <a:schemeClr val="tx1"/>
                          </a:solidFill>
                          <a:latin typeface="+mn-lt"/>
                        </a:rPr>
                        <a:t>Avg</a:t>
                      </a:r>
                      <a:endParaRPr lang="en-US" sz="1000" dirty="0">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gridSpan="3">
                  <a:txBody>
                    <a:bodyPr/>
                    <a:lstStyle/>
                    <a:p>
                      <a:pPr marL="0" algn="ctr" defTabSz="685800" rtl="0" eaLnBrk="1" latinLnBrk="0" hangingPunct="1"/>
                      <a:r>
                        <a:rPr lang="en-US" sz="1000" kern="1200" dirty="0" smtClean="0">
                          <a:solidFill>
                            <a:schemeClr val="dk1"/>
                          </a:solidFill>
                          <a:latin typeface="+mn-lt"/>
                          <a:ea typeface="+mn-ea"/>
                          <a:cs typeface="+mn-cs"/>
                        </a:rPr>
                        <a:t>1</a:t>
                      </a:r>
                      <a:r>
                        <a:rPr lang="en-US" sz="1000" kern="1200" baseline="30000" dirty="0" smtClean="0">
                          <a:solidFill>
                            <a:schemeClr val="dk1"/>
                          </a:solidFill>
                          <a:latin typeface="+mn-lt"/>
                          <a:ea typeface="+mn-ea"/>
                          <a:cs typeface="+mn-cs"/>
                        </a:rPr>
                        <a:t>st</a:t>
                      </a:r>
                      <a:r>
                        <a:rPr lang="en-US" sz="1000" kern="1200" dirty="0" smtClean="0">
                          <a:solidFill>
                            <a:schemeClr val="dk1"/>
                          </a:solidFill>
                          <a:latin typeface="+mn-lt"/>
                          <a:ea typeface="+mn-ea"/>
                          <a:cs typeface="+mn-cs"/>
                        </a:rPr>
                        <a:t>  Quarter 20</a:t>
                      </a:r>
                      <a:endParaRPr lang="en-US" sz="1000" kern="1200" dirty="0">
                        <a:solidFill>
                          <a:schemeClr val="dk1"/>
                        </a:solidFill>
                        <a:latin typeface="+mn-lt"/>
                        <a:ea typeface="+mn-ea"/>
                        <a:cs typeface="+mn-cs"/>
                      </a:endParaRPr>
                    </a:p>
                    <a:p>
                      <a:pPr marL="0" algn="ctr" defTabSz="685800" rtl="0" eaLnBrk="1" latinLnBrk="0" hangingPunct="1"/>
                      <a:endParaRPr lang="en-US" sz="10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hMerge="1">
                  <a:txBody>
                    <a:bodyPr/>
                    <a:lstStyle/>
                    <a:p>
                      <a:endParaRPr lang="en-US"/>
                    </a:p>
                  </a:txBody>
                  <a:tcPr/>
                </a:tc>
                <a:tc hMerge="1">
                  <a:txBody>
                    <a:bodyPr/>
                    <a:lstStyle/>
                    <a:p>
                      <a:endParaRPr lang="en-US"/>
                    </a:p>
                  </a:txBody>
                  <a:tcPr/>
                </a:tc>
                <a:tc>
                  <a:txBody>
                    <a:bodyPr/>
                    <a:lstStyle/>
                    <a:p>
                      <a:pPr marL="0" algn="ctr" defTabSz="685800" rtl="0" eaLnBrk="1" latinLnBrk="0" hangingPunct="1"/>
                      <a:r>
                        <a:rPr lang="en-US" sz="1000" kern="1200" dirty="0" smtClean="0">
                          <a:solidFill>
                            <a:schemeClr val="tx1"/>
                          </a:solidFill>
                          <a:latin typeface="+mn-lt"/>
                          <a:ea typeface="+mn-ea"/>
                          <a:cs typeface="+mn-cs"/>
                        </a:rPr>
                        <a:t>QTD</a:t>
                      </a:r>
                      <a:endParaRPr lang="en-US" sz="10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164011891"/>
                  </a:ext>
                </a:extLst>
              </a:tr>
              <a:tr h="277975">
                <a:tc>
                  <a:txBody>
                    <a:bodyPr/>
                    <a:lstStyle/>
                    <a:p>
                      <a:pPr algn="ctr"/>
                      <a:r>
                        <a:rPr lang="en-US" sz="1000" dirty="0" smtClean="0"/>
                        <a:t>MC</a:t>
                      </a:r>
                      <a:endParaRPr lang="en-US" sz="1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marL="0" algn="ctr" defTabSz="685800" rtl="0" eaLnBrk="1" latinLnBrk="0" hangingPunct="1"/>
                      <a:r>
                        <a:rPr lang="en-US" sz="1000" kern="1200" dirty="0" smtClean="0">
                          <a:solidFill>
                            <a:schemeClr val="tx1"/>
                          </a:solidFill>
                          <a:latin typeface="+mn-lt"/>
                          <a:ea typeface="+mn-ea"/>
                          <a:cs typeface="+mn-cs"/>
                        </a:rPr>
                        <a:t>99.70</a:t>
                      </a:r>
                      <a:endParaRPr lang="en-US" sz="10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r>
                        <a:rPr lang="en-US" sz="1000" b="0" i="0" u="none" strike="noStrike" dirty="0" smtClean="0">
                          <a:solidFill>
                            <a:srgbClr val="000000"/>
                          </a:solidFill>
                          <a:effectLst/>
                          <a:latin typeface="+mn-lt"/>
                        </a:rPr>
                        <a:t>99.42</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ctr"/>
                      <a:r>
                        <a:rPr lang="en-US" sz="1000" b="0" i="0" u="none" strike="noStrike" dirty="0" smtClean="0">
                          <a:solidFill>
                            <a:srgbClr val="000000"/>
                          </a:solidFill>
                          <a:effectLst/>
                          <a:latin typeface="+mn-lt"/>
                        </a:rPr>
                        <a:t>99.56</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ctr"/>
                      <a:r>
                        <a:rPr lang="en-US" sz="1000" b="0" i="0" u="none" strike="noStrike" dirty="0" smtClean="0">
                          <a:solidFill>
                            <a:srgbClr val="000000"/>
                          </a:solidFill>
                          <a:effectLst/>
                          <a:latin typeface="+mn-lt"/>
                        </a:rPr>
                        <a:t>99.42</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marL="0" algn="ctr" defTabSz="685800" rtl="0" eaLnBrk="1" latinLnBrk="0" hangingPunct="1"/>
                      <a:r>
                        <a:rPr lang="en-US" sz="1000" kern="1200" dirty="0" smtClean="0">
                          <a:solidFill>
                            <a:schemeClr val="tx1"/>
                          </a:solidFill>
                          <a:latin typeface="+mn-lt"/>
                          <a:ea typeface="+mn-ea"/>
                          <a:cs typeface="+mn-cs"/>
                        </a:rPr>
                        <a:t>99.47</a:t>
                      </a:r>
                      <a:endParaRPr lang="en-US" sz="10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750762704"/>
                  </a:ext>
                </a:extLst>
              </a:tr>
              <a:tr h="289538">
                <a:tc>
                  <a:txBody>
                    <a:bodyPr/>
                    <a:lstStyle/>
                    <a:p>
                      <a:pPr algn="ctr"/>
                      <a:r>
                        <a:rPr lang="en-US" sz="1000" dirty="0" smtClean="0"/>
                        <a:t>TM</a:t>
                      </a:r>
                      <a:endParaRPr lang="en-US" sz="1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marL="0" algn="ctr" defTabSz="685800" rtl="0" eaLnBrk="1" latinLnBrk="0" hangingPunct="1"/>
                      <a:r>
                        <a:rPr lang="en-US" sz="1000" kern="1200" dirty="0" smtClean="0">
                          <a:solidFill>
                            <a:schemeClr val="tx1"/>
                          </a:solidFill>
                          <a:latin typeface="+mn-lt"/>
                          <a:ea typeface="+mn-ea"/>
                          <a:cs typeface="+mn-cs"/>
                        </a:rPr>
                        <a:t>0.60</a:t>
                      </a:r>
                      <a:endParaRPr lang="en-US" sz="10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r>
                        <a:rPr lang="en-US" sz="1000" b="0" i="0" u="none" strike="noStrike" dirty="0" smtClean="0">
                          <a:solidFill>
                            <a:srgbClr val="000000"/>
                          </a:solidFill>
                          <a:effectLst/>
                          <a:latin typeface="+mn-lt"/>
                        </a:rPr>
                        <a:t>1.74</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ctr"/>
                      <a:r>
                        <a:rPr lang="en-US" sz="1000" b="0" i="0" u="none" strike="noStrike" dirty="0" smtClean="0">
                          <a:solidFill>
                            <a:srgbClr val="000000"/>
                          </a:solidFill>
                          <a:effectLst/>
                          <a:latin typeface="+mn-lt"/>
                        </a:rPr>
                        <a:t>1.31</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ctr"/>
                      <a:r>
                        <a:rPr lang="en-US" sz="1000" b="0" i="0" u="none" strike="noStrike" dirty="0" smtClean="0">
                          <a:solidFill>
                            <a:schemeClr val="tx1"/>
                          </a:solidFill>
                          <a:effectLst/>
                          <a:latin typeface="+mn-lt"/>
                        </a:rPr>
                        <a:t>1.73</a:t>
                      </a: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marL="0" algn="ctr" defTabSz="685800" rtl="0" eaLnBrk="1" latinLnBrk="0" hangingPunct="1"/>
                      <a:r>
                        <a:rPr lang="en-US" sz="1000" kern="1200" dirty="0" smtClean="0">
                          <a:solidFill>
                            <a:schemeClr val="tx1"/>
                          </a:solidFill>
                          <a:latin typeface="+mn-lt"/>
                          <a:ea typeface="+mn-ea"/>
                          <a:cs typeface="+mn-cs"/>
                        </a:rPr>
                        <a:t>1.59</a:t>
                      </a:r>
                      <a:endParaRPr lang="en-US" sz="10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61470888"/>
                  </a:ext>
                </a:extLst>
              </a:tr>
              <a:tr h="287849">
                <a:tc>
                  <a:txBody>
                    <a:bodyPr/>
                    <a:lstStyle/>
                    <a:p>
                      <a:pPr algn="ctr"/>
                      <a:r>
                        <a:rPr lang="en-US" sz="1000" dirty="0" smtClean="0"/>
                        <a:t>TS</a:t>
                      </a:r>
                      <a:endParaRPr lang="en-US" sz="1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algn="ctr"/>
                      <a:r>
                        <a:rPr lang="en-US" sz="1000" dirty="0" smtClean="0">
                          <a:latin typeface="+mn-lt"/>
                        </a:rPr>
                        <a:t>0.20</a:t>
                      </a:r>
                      <a:endParaRPr lang="en-US" sz="1000"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algn="ctr" fontAlgn="ctr"/>
                      <a:r>
                        <a:rPr lang="en-US" sz="1000" b="0" i="0" u="none" strike="noStrike" dirty="0" smtClean="0">
                          <a:solidFill>
                            <a:srgbClr val="000000"/>
                          </a:solidFill>
                          <a:effectLst/>
                          <a:latin typeface="+mn-lt"/>
                        </a:rPr>
                        <a:t>0.00</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fontAlgn="ctr"/>
                      <a:r>
                        <a:rPr lang="en-US" sz="1000" b="0" i="0" u="none" strike="noStrike" dirty="0" smtClean="0">
                          <a:solidFill>
                            <a:srgbClr val="000000"/>
                          </a:solidFill>
                          <a:effectLst/>
                          <a:latin typeface="+mn-lt"/>
                        </a:rPr>
                        <a:t>0.00</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fontAlgn="ctr"/>
                      <a:r>
                        <a:rPr lang="en-US" sz="1000" b="0" i="0" u="none" strike="noStrike" dirty="0" smtClean="0">
                          <a:solidFill>
                            <a:srgbClr val="000000"/>
                          </a:solidFill>
                          <a:effectLst/>
                          <a:latin typeface="+mn-lt"/>
                        </a:rPr>
                        <a:t>0.00</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marL="0" algn="ctr" defTabSz="685800" rtl="0" eaLnBrk="1" latinLnBrk="0" hangingPunct="1"/>
                      <a:r>
                        <a:rPr lang="en-US" sz="1000" kern="1200" dirty="0" smtClean="0">
                          <a:solidFill>
                            <a:schemeClr val="tx1"/>
                          </a:solidFill>
                          <a:latin typeface="+mn-lt"/>
                          <a:ea typeface="+mn-ea"/>
                          <a:cs typeface="+mn-cs"/>
                        </a:rPr>
                        <a:t>0.00</a:t>
                      </a:r>
                      <a:endParaRPr lang="en-US" sz="10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val="316527756"/>
                  </a:ext>
                </a:extLst>
              </a:tr>
              <a:tr h="295811">
                <a:tc>
                  <a:txBody>
                    <a:bodyPr/>
                    <a:lstStyle/>
                    <a:p>
                      <a:pPr algn="l"/>
                      <a:r>
                        <a:rPr lang="en-US" sz="1000" dirty="0" smtClean="0"/>
                        <a:t>MTBF</a:t>
                      </a:r>
                      <a:endParaRPr lang="en-US" sz="1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a:r>
                        <a:rPr lang="en-US" sz="1000" dirty="0" smtClean="0">
                          <a:latin typeface="+mn-lt"/>
                        </a:rPr>
                        <a:t>3.7</a:t>
                      </a:r>
                      <a:endParaRPr lang="en-US" sz="1000"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r>
                        <a:rPr lang="en-US" sz="1000" b="0" i="0" u="none" strike="noStrike" dirty="0" smtClean="0">
                          <a:solidFill>
                            <a:srgbClr val="000000"/>
                          </a:solidFill>
                          <a:effectLst/>
                          <a:latin typeface="+mn-lt"/>
                        </a:rPr>
                        <a:t>1</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ctr"/>
                      <a:r>
                        <a:rPr lang="en-US" sz="1000" b="0" i="0" u="none" strike="noStrike" dirty="0" smtClean="0">
                          <a:solidFill>
                            <a:srgbClr val="000000"/>
                          </a:solidFill>
                          <a:effectLst/>
                          <a:latin typeface="+mn-lt"/>
                        </a:rPr>
                        <a:t>2</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ctr"/>
                      <a:r>
                        <a:rPr lang="en-US" sz="1000" b="0" i="0" u="none" strike="noStrike" dirty="0" smtClean="0">
                          <a:solidFill>
                            <a:srgbClr val="000000"/>
                          </a:solidFill>
                          <a:effectLst/>
                          <a:latin typeface="+mn-lt"/>
                        </a:rPr>
                        <a:t>1</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marL="0" algn="ctr" defTabSz="685800" rtl="0" eaLnBrk="1" latinLnBrk="0" hangingPunct="1"/>
                      <a:r>
                        <a:rPr lang="en-US" sz="1000" kern="1200" dirty="0" smtClean="0">
                          <a:solidFill>
                            <a:schemeClr val="tx1"/>
                          </a:solidFill>
                          <a:latin typeface="+mn-lt"/>
                          <a:ea typeface="+mn-ea"/>
                          <a:cs typeface="+mn-cs"/>
                        </a:rPr>
                        <a:t>1</a:t>
                      </a:r>
                      <a:endParaRPr lang="en-US" sz="10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4123982552"/>
                  </a:ext>
                </a:extLst>
              </a:tr>
              <a:tr h="294122">
                <a:tc>
                  <a:txBody>
                    <a:bodyPr/>
                    <a:lstStyle/>
                    <a:p>
                      <a:pPr algn="ctr"/>
                      <a:r>
                        <a:rPr lang="en-US" sz="1000" dirty="0" smtClean="0"/>
                        <a:t>MDT</a:t>
                      </a:r>
                      <a:endParaRPr lang="en-US" sz="1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a:r>
                        <a:rPr lang="en-US" sz="1000" dirty="0" smtClean="0">
                          <a:latin typeface="+mn-lt"/>
                        </a:rPr>
                        <a:t>3</a:t>
                      </a:r>
                      <a:endParaRPr lang="en-US" sz="1000"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r>
                        <a:rPr lang="en-US" sz="1000" b="0" i="0" u="none" strike="noStrike" dirty="0" smtClean="0">
                          <a:solidFill>
                            <a:srgbClr val="000000"/>
                          </a:solidFill>
                          <a:effectLst/>
                          <a:latin typeface="+mn-lt"/>
                        </a:rPr>
                        <a:t>1</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ctr"/>
                      <a:r>
                        <a:rPr lang="en-US" sz="1000" b="0" i="0" u="none" strike="noStrike" dirty="0" smtClean="0">
                          <a:solidFill>
                            <a:srgbClr val="000000"/>
                          </a:solidFill>
                          <a:effectLst/>
                          <a:latin typeface="+mn-lt"/>
                        </a:rPr>
                        <a:t>1</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ctr"/>
                      <a:r>
                        <a:rPr lang="en-US" sz="1000" b="0" i="0" u="none" strike="noStrike" dirty="0" smtClean="0">
                          <a:solidFill>
                            <a:srgbClr val="000000"/>
                          </a:solidFill>
                          <a:effectLst/>
                          <a:latin typeface="+mn-lt"/>
                        </a:rPr>
                        <a:t>2</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marL="0" algn="ctr" defTabSz="685800" rtl="0" eaLnBrk="1" latinLnBrk="0" hangingPunct="1"/>
                      <a:r>
                        <a:rPr lang="en-US" sz="1000" kern="1200" dirty="0" smtClean="0">
                          <a:solidFill>
                            <a:schemeClr val="tx1"/>
                          </a:solidFill>
                          <a:latin typeface="+mn-lt"/>
                          <a:ea typeface="+mn-ea"/>
                          <a:cs typeface="+mn-cs"/>
                        </a:rPr>
                        <a:t>1</a:t>
                      </a:r>
                      <a:endParaRPr lang="en-US" sz="10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1884723949"/>
                  </a:ext>
                </a:extLst>
              </a:tr>
            </a:tbl>
          </a:graphicData>
        </a:graphic>
      </p:graphicFrame>
      <p:sp>
        <p:nvSpPr>
          <p:cNvPr id="4" name="TextBox 3"/>
          <p:cNvSpPr txBox="1"/>
          <p:nvPr/>
        </p:nvSpPr>
        <p:spPr>
          <a:xfrm>
            <a:off x="3259331" y="2592212"/>
            <a:ext cx="5142316" cy="1336431"/>
          </a:xfrm>
          <a:prstGeom prst="rect">
            <a:avLst/>
          </a:prstGeom>
          <a:noFill/>
        </p:spPr>
        <p:txBody>
          <a:bodyPr wrap="square" rtlCol="0">
            <a:spAutoFit/>
          </a:bodyPr>
          <a:lstStyle/>
          <a:p>
            <a:endParaRPr lang="en-US" dirty="0"/>
          </a:p>
        </p:txBody>
      </p:sp>
      <p:sp>
        <p:nvSpPr>
          <p:cNvPr id="9" name="TextBox 8"/>
          <p:cNvSpPr txBox="1"/>
          <p:nvPr/>
        </p:nvSpPr>
        <p:spPr>
          <a:xfrm>
            <a:off x="3454963" y="3072135"/>
            <a:ext cx="5143429" cy="954107"/>
          </a:xfrm>
          <a:prstGeom prst="rect">
            <a:avLst/>
          </a:prstGeom>
          <a:noFill/>
        </p:spPr>
        <p:txBody>
          <a:bodyPr wrap="square" rtlCol="0">
            <a:spAutoFit/>
          </a:bodyPr>
          <a:lstStyle/>
          <a:p>
            <a:r>
              <a:rPr lang="en-US" sz="1400" b="1" i="1" dirty="0" smtClean="0">
                <a:solidFill>
                  <a:srgbClr val="002060"/>
                </a:solidFill>
              </a:rPr>
              <a:t>- ARC 164 </a:t>
            </a:r>
          </a:p>
          <a:p>
            <a:r>
              <a:rPr lang="en-US" sz="1400" b="1" i="1" dirty="0" smtClean="0">
                <a:solidFill>
                  <a:srgbClr val="002060"/>
                </a:solidFill>
              </a:rPr>
              <a:t>- ARC-210 </a:t>
            </a:r>
          </a:p>
          <a:p>
            <a:r>
              <a:rPr lang="en-US" sz="1400" b="1" i="1" dirty="0" smtClean="0">
                <a:solidFill>
                  <a:srgbClr val="002060"/>
                </a:solidFill>
              </a:rPr>
              <a:t>- ARC-190  </a:t>
            </a:r>
          </a:p>
          <a:p>
            <a:r>
              <a:rPr lang="en-US" sz="1400" b="1" i="1" dirty="0" smtClean="0">
                <a:solidFill>
                  <a:srgbClr val="002060"/>
                </a:solidFill>
              </a:rPr>
              <a:t>		 </a:t>
            </a:r>
          </a:p>
        </p:txBody>
      </p:sp>
      <p:graphicFrame>
        <p:nvGraphicFramePr>
          <p:cNvPr id="16" name="Table 15"/>
          <p:cNvGraphicFramePr>
            <a:graphicFrameLocks noGrp="1"/>
          </p:cNvGraphicFramePr>
          <p:nvPr>
            <p:extLst>
              <p:ext uri="{D42A27DB-BD31-4B8C-83A1-F6EECF244321}">
                <p14:modId xmlns:p14="http://schemas.microsoft.com/office/powerpoint/2010/main" val="175387434"/>
              </p:ext>
            </p:extLst>
          </p:nvPr>
        </p:nvGraphicFramePr>
        <p:xfrm>
          <a:off x="6621960" y="4268991"/>
          <a:ext cx="1779687" cy="1882137"/>
        </p:xfrm>
        <a:graphic>
          <a:graphicData uri="http://schemas.openxmlformats.org/drawingml/2006/table">
            <a:tbl>
              <a:tblPr firstRow="1" bandRow="1">
                <a:tableStyleId>{5C22544A-7EE6-4342-B048-85BDC9FD1C3A}</a:tableStyleId>
              </a:tblPr>
              <a:tblGrid>
                <a:gridCol w="390410">
                  <a:extLst>
                    <a:ext uri="{9D8B030D-6E8A-4147-A177-3AD203B41FA5}">
                      <a16:colId xmlns:a16="http://schemas.microsoft.com/office/drawing/2014/main" val="438743443"/>
                    </a:ext>
                  </a:extLst>
                </a:gridCol>
                <a:gridCol w="420359">
                  <a:extLst>
                    <a:ext uri="{9D8B030D-6E8A-4147-A177-3AD203B41FA5}">
                      <a16:colId xmlns:a16="http://schemas.microsoft.com/office/drawing/2014/main" val="3849382533"/>
                    </a:ext>
                  </a:extLst>
                </a:gridCol>
                <a:gridCol w="390410">
                  <a:extLst>
                    <a:ext uri="{9D8B030D-6E8A-4147-A177-3AD203B41FA5}">
                      <a16:colId xmlns:a16="http://schemas.microsoft.com/office/drawing/2014/main" val="460490341"/>
                    </a:ext>
                  </a:extLst>
                </a:gridCol>
                <a:gridCol w="578508">
                  <a:extLst>
                    <a:ext uri="{9D8B030D-6E8A-4147-A177-3AD203B41FA5}">
                      <a16:colId xmlns:a16="http://schemas.microsoft.com/office/drawing/2014/main" val="1717788734"/>
                    </a:ext>
                  </a:extLst>
                </a:gridCol>
              </a:tblGrid>
              <a:tr h="436841">
                <a:tc gridSpan="3">
                  <a:txBody>
                    <a:bodyPr/>
                    <a:lstStyle/>
                    <a:p>
                      <a:pPr marL="0" algn="ctr" defTabSz="685800" rtl="0" eaLnBrk="1" latinLnBrk="0" hangingPunct="1"/>
                      <a:r>
                        <a:rPr lang="en-US" sz="1000" kern="1200" baseline="0" dirty="0" smtClean="0">
                          <a:solidFill>
                            <a:schemeClr val="dk1"/>
                          </a:solidFill>
                          <a:latin typeface="+mn-lt"/>
                          <a:ea typeface="+mn-ea"/>
                          <a:cs typeface="+mn-cs"/>
                        </a:rPr>
                        <a:t>4</a:t>
                      </a:r>
                      <a:r>
                        <a:rPr lang="en-US" sz="1000" kern="1200" baseline="30000" dirty="0" smtClean="0">
                          <a:solidFill>
                            <a:schemeClr val="dk1"/>
                          </a:solidFill>
                          <a:latin typeface="+mn-lt"/>
                          <a:ea typeface="+mn-ea"/>
                          <a:cs typeface="+mn-cs"/>
                        </a:rPr>
                        <a:t>rd</a:t>
                      </a:r>
                      <a:r>
                        <a:rPr lang="en-US" sz="1000" kern="1200" baseline="0" dirty="0" smtClean="0">
                          <a:solidFill>
                            <a:schemeClr val="dk1"/>
                          </a:solidFill>
                          <a:latin typeface="+mn-lt"/>
                          <a:ea typeface="+mn-ea"/>
                          <a:cs typeface="+mn-cs"/>
                        </a:rPr>
                        <a:t> </a:t>
                      </a:r>
                      <a:r>
                        <a:rPr lang="en-US" sz="1000" kern="1200" dirty="0" smtClean="0">
                          <a:solidFill>
                            <a:schemeClr val="dk1"/>
                          </a:solidFill>
                          <a:latin typeface="+mn-lt"/>
                          <a:ea typeface="+mn-ea"/>
                          <a:cs typeface="+mn-cs"/>
                        </a:rPr>
                        <a:t> Quarter 20</a:t>
                      </a:r>
                      <a:endParaRPr lang="en-US" sz="1000" kern="1200" dirty="0">
                        <a:solidFill>
                          <a:schemeClr val="dk1"/>
                        </a:solidFill>
                        <a:latin typeface="+mn-lt"/>
                        <a:ea typeface="+mn-ea"/>
                        <a:cs typeface="+mn-cs"/>
                      </a:endParaRPr>
                    </a:p>
                    <a:p>
                      <a:pPr marL="0" algn="ctr" defTabSz="685800" rtl="0" eaLnBrk="1" latinLnBrk="0" hangingPunct="1"/>
                      <a:endParaRPr lang="en-US" sz="10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hMerge="1">
                  <a:txBody>
                    <a:bodyPr/>
                    <a:lstStyle/>
                    <a:p>
                      <a:endParaRPr lang="en-US"/>
                    </a:p>
                  </a:txBody>
                  <a:tcPr/>
                </a:tc>
                <a:tc hMerge="1">
                  <a:txBody>
                    <a:bodyPr/>
                    <a:lstStyle/>
                    <a:p>
                      <a:endParaRPr lang="en-US"/>
                    </a:p>
                  </a:txBody>
                  <a:tcPr/>
                </a:tc>
                <a:tc>
                  <a:txBody>
                    <a:bodyPr/>
                    <a:lstStyle/>
                    <a:p>
                      <a:pPr marL="0" algn="ctr" defTabSz="685800" rtl="0" eaLnBrk="1" latinLnBrk="0" hangingPunct="1"/>
                      <a:r>
                        <a:rPr lang="en-US" sz="1000" kern="1200" dirty="0" smtClean="0">
                          <a:solidFill>
                            <a:schemeClr val="tx1"/>
                          </a:solidFill>
                          <a:latin typeface="+mn-lt"/>
                          <a:ea typeface="+mn-ea"/>
                          <a:cs typeface="+mn-cs"/>
                        </a:rPr>
                        <a:t>QTD</a:t>
                      </a:r>
                      <a:endParaRPr lang="en-US" sz="10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3841797260"/>
                  </a:ext>
                </a:extLst>
              </a:tr>
              <a:tr h="277975">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85000"/>
                      </a:schemeClr>
                    </a:solidFill>
                  </a:tcPr>
                </a:tc>
                <a:tc>
                  <a:txBody>
                    <a:bodyPr/>
                    <a:lstStyle/>
                    <a:p>
                      <a:pPr marL="0" algn="ctr" defTabSz="685800" rtl="0" eaLnBrk="1" latinLnBrk="0" hangingPunct="1"/>
                      <a:endParaRPr lang="en-US" sz="1000" b="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507680488"/>
                  </a:ext>
                </a:extLst>
              </a:tr>
              <a:tr h="289538">
                <a:tc>
                  <a:txBody>
                    <a:bodyPr/>
                    <a:lstStyle/>
                    <a:p>
                      <a:pPr algn="ctr" fontAlgn="ctr"/>
                      <a:endParaRPr lang="en-US" sz="1000" b="0" i="0" u="none" strike="noStrike" dirty="0" smtClean="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85000"/>
                      </a:schemeClr>
                    </a:solidFill>
                  </a:tcPr>
                </a:tc>
                <a:tc>
                  <a:txBody>
                    <a:bodyPr/>
                    <a:lstStyle/>
                    <a:p>
                      <a:pPr marL="0" algn="ctr" defTabSz="685800" rtl="0" eaLnBrk="1" latinLnBrk="0" hangingPunct="1"/>
                      <a:endParaRPr lang="en-US" sz="1000" b="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4104936515"/>
                  </a:ext>
                </a:extLst>
              </a:tr>
              <a:tr h="287849">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85000"/>
                      </a:schemeClr>
                    </a:solidFill>
                  </a:tcPr>
                </a:tc>
                <a:tc>
                  <a:txBody>
                    <a:bodyPr/>
                    <a:lstStyle/>
                    <a:p>
                      <a:pPr marL="0" algn="ctr" defTabSz="685800" rtl="0" eaLnBrk="1" latinLnBrk="0" hangingPunct="1"/>
                      <a:endParaRPr lang="en-US" sz="1000" b="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324186844"/>
                  </a:ext>
                </a:extLst>
              </a:tr>
              <a:tr h="295812">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85000"/>
                      </a:schemeClr>
                    </a:solidFill>
                  </a:tcPr>
                </a:tc>
                <a:tc>
                  <a:txBody>
                    <a:bodyPr/>
                    <a:lstStyle/>
                    <a:p>
                      <a:pPr marL="0" algn="ctr" defTabSz="685800" rtl="0" eaLnBrk="1" latinLnBrk="0" hangingPunct="1"/>
                      <a:endParaRPr lang="en-US" sz="1000" b="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869261749"/>
                  </a:ext>
                </a:extLst>
              </a:tr>
              <a:tr h="294122">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85000"/>
                      </a:schemeClr>
                    </a:solidFill>
                  </a:tcPr>
                </a:tc>
                <a:tc>
                  <a:txBody>
                    <a:bodyPr/>
                    <a:lstStyle/>
                    <a:p>
                      <a:pPr marL="0" algn="ctr" defTabSz="685800" rtl="0" eaLnBrk="1" latinLnBrk="0" hangingPunct="1"/>
                      <a:endParaRPr lang="en-US" sz="1000" b="0" kern="1200" dirty="0" smtClean="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740451215"/>
                  </a:ext>
                </a:extLst>
              </a:tr>
            </a:tbl>
          </a:graphicData>
        </a:graphic>
      </p:graphicFrame>
      <p:sp>
        <p:nvSpPr>
          <p:cNvPr id="17" name="Up Arrow 16"/>
          <p:cNvSpPr/>
          <p:nvPr/>
        </p:nvSpPr>
        <p:spPr bwMode="auto">
          <a:xfrm>
            <a:off x="611393" y="4758753"/>
            <a:ext cx="116958" cy="159488"/>
          </a:xfrm>
          <a:prstGeom prst="upArrow">
            <a:avLst/>
          </a:prstGeom>
          <a:solidFill>
            <a:srgbClr val="0000FF"/>
          </a:solidFill>
          <a:ln w="12700" cap="flat" cmpd="sng" algn="ctr">
            <a:solidFill>
              <a:srgbClr val="0000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smtClean="0">
              <a:ln>
                <a:noFill/>
              </a:ln>
              <a:solidFill>
                <a:schemeClr val="tx1"/>
              </a:solidFill>
              <a:effectLst/>
              <a:latin typeface="Arial" charset="0"/>
            </a:endParaRPr>
          </a:p>
        </p:txBody>
      </p:sp>
      <p:sp>
        <p:nvSpPr>
          <p:cNvPr id="18" name="Up Arrow 17"/>
          <p:cNvSpPr/>
          <p:nvPr/>
        </p:nvSpPr>
        <p:spPr bwMode="auto">
          <a:xfrm>
            <a:off x="611393" y="5617535"/>
            <a:ext cx="116958" cy="159488"/>
          </a:xfrm>
          <a:prstGeom prst="upArrow">
            <a:avLst/>
          </a:prstGeom>
          <a:solidFill>
            <a:srgbClr val="0000FF"/>
          </a:solidFill>
          <a:ln w="12700" cap="flat" cmpd="sng" algn="ctr">
            <a:solidFill>
              <a:srgbClr val="0000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smtClean="0">
              <a:ln>
                <a:noFill/>
              </a:ln>
              <a:solidFill>
                <a:schemeClr val="tx1"/>
              </a:solidFill>
              <a:effectLst/>
              <a:latin typeface="Arial" charset="0"/>
            </a:endParaRPr>
          </a:p>
        </p:txBody>
      </p:sp>
      <p:sp>
        <p:nvSpPr>
          <p:cNvPr id="19" name="Up Arrow 18"/>
          <p:cNvSpPr/>
          <p:nvPr/>
        </p:nvSpPr>
        <p:spPr bwMode="auto">
          <a:xfrm rot="10800000">
            <a:off x="611393" y="5052044"/>
            <a:ext cx="108097" cy="191386"/>
          </a:xfrm>
          <a:prstGeom prst="upArrow">
            <a:avLst/>
          </a:prstGeom>
          <a:solidFill>
            <a:srgbClr val="0000FF"/>
          </a:solidFill>
          <a:ln w="12700" cap="flat" cmpd="sng" algn="ctr">
            <a:solidFill>
              <a:srgbClr val="0000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smtClean="0">
              <a:ln>
                <a:noFill/>
              </a:ln>
              <a:solidFill>
                <a:schemeClr val="tx1"/>
              </a:solidFill>
              <a:effectLst/>
              <a:latin typeface="Arial" charset="0"/>
            </a:endParaRPr>
          </a:p>
        </p:txBody>
      </p:sp>
      <p:sp>
        <p:nvSpPr>
          <p:cNvPr id="20" name="Up Arrow 19"/>
          <p:cNvSpPr/>
          <p:nvPr/>
        </p:nvSpPr>
        <p:spPr bwMode="auto">
          <a:xfrm rot="10800000">
            <a:off x="620254" y="5318030"/>
            <a:ext cx="108097" cy="191386"/>
          </a:xfrm>
          <a:prstGeom prst="upArrow">
            <a:avLst/>
          </a:prstGeom>
          <a:solidFill>
            <a:srgbClr val="0000FF"/>
          </a:solidFill>
          <a:ln w="12700" cap="flat" cmpd="sng" algn="ctr">
            <a:solidFill>
              <a:srgbClr val="0000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smtClean="0">
              <a:ln>
                <a:noFill/>
              </a:ln>
              <a:solidFill>
                <a:schemeClr val="tx1"/>
              </a:solidFill>
              <a:effectLst/>
              <a:latin typeface="Arial" charset="0"/>
            </a:endParaRPr>
          </a:p>
        </p:txBody>
      </p:sp>
      <p:sp>
        <p:nvSpPr>
          <p:cNvPr id="21" name="Up Arrow 20"/>
          <p:cNvSpPr/>
          <p:nvPr/>
        </p:nvSpPr>
        <p:spPr bwMode="auto">
          <a:xfrm rot="10800000">
            <a:off x="611393" y="5908215"/>
            <a:ext cx="108097" cy="191386"/>
          </a:xfrm>
          <a:prstGeom prst="upArrow">
            <a:avLst/>
          </a:prstGeom>
          <a:solidFill>
            <a:srgbClr val="0000FF"/>
          </a:solidFill>
          <a:ln w="12700" cap="flat" cmpd="sng" algn="ctr">
            <a:solidFill>
              <a:srgbClr val="0000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smtClean="0">
              <a:ln>
                <a:noFill/>
              </a:ln>
              <a:solidFill>
                <a:schemeClr val="tx1"/>
              </a:solidFill>
              <a:effectLst/>
              <a:latin typeface="Arial" charset="0"/>
            </a:endParaRPr>
          </a:p>
        </p:txBody>
      </p:sp>
      <p:pic>
        <p:nvPicPr>
          <p:cNvPr id="8" name="Picture 7"/>
          <p:cNvPicPr>
            <a:picLocks noChangeAspect="1"/>
          </p:cNvPicPr>
          <p:nvPr/>
        </p:nvPicPr>
        <p:blipFill>
          <a:blip r:embed="rId3"/>
          <a:stretch>
            <a:fillRect/>
          </a:stretch>
        </p:blipFill>
        <p:spPr>
          <a:xfrm>
            <a:off x="175290" y="2635049"/>
            <a:ext cx="2887296" cy="1633941"/>
          </a:xfrm>
          <a:prstGeom prst="rect">
            <a:avLst/>
          </a:prstGeom>
        </p:spPr>
      </p:pic>
    </p:spTree>
    <p:extLst>
      <p:ext uri="{BB962C8B-B14F-4D97-AF65-F5344CB8AC3E}">
        <p14:creationId xmlns:p14="http://schemas.microsoft.com/office/powerpoint/2010/main" val="42701212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noFill/>
          <a:ln w="9525">
            <a:noFill/>
            <a:miter lim="800000"/>
            <a:headEnd/>
            <a:tailEnd/>
          </a:ln>
          <a:effectLst/>
        </p:spPr>
        <p:txBody>
          <a:bodyPr vert="horz" wrap="square" lIns="0" tIns="0" rIns="0" bIns="0" numCol="1" anchor="ctr" anchorCtr="0" compatLnSpc="1">
            <a:prstTxWarp prst="textNoShape">
              <a:avLst/>
            </a:prstTxWarp>
            <a:normAutofit/>
          </a:bodyPr>
          <a:lstStyle/>
          <a:p>
            <a:r>
              <a:rPr lang="en-US" kern="1200" dirty="0"/>
              <a:t/>
            </a:r>
            <a:br>
              <a:rPr lang="en-US" kern="1200" dirty="0"/>
            </a:br>
            <a:endParaRPr lang="en-US" kern="1200" dirty="0"/>
          </a:p>
        </p:txBody>
      </p:sp>
      <p:sp>
        <p:nvSpPr>
          <p:cNvPr id="7" name="Slide Number Placeholder 6"/>
          <p:cNvSpPr>
            <a:spLocks noGrp="1"/>
          </p:cNvSpPr>
          <p:nvPr>
            <p:ph type="sldNum" sz="quarter" idx="4294967295"/>
          </p:nvPr>
        </p:nvSpPr>
        <p:spPr>
          <a:xfrm>
            <a:off x="8823325" y="6581775"/>
            <a:ext cx="320675" cy="276225"/>
          </a:xfrm>
        </p:spPr>
        <p:txBody>
          <a:bodyPr/>
          <a:lstStyle/>
          <a:p>
            <a:pPr marL="0" marR="0" lvl="0" indent="0" algn="r" defTabSz="914400" rtl="0" eaLnBrk="0" fontAlgn="auto" latinLnBrk="0" hangingPunct="0">
              <a:lnSpc>
                <a:spcPct val="100000"/>
              </a:lnSpc>
              <a:spcBef>
                <a:spcPts val="0"/>
              </a:spcBef>
              <a:spcAft>
                <a:spcPts val="0"/>
              </a:spcAft>
              <a:buClrTx/>
              <a:buSzTx/>
              <a:buFontTx/>
              <a:buNone/>
              <a:tabLst/>
              <a:defRPr/>
            </a:pPr>
            <a:fld id="{4C271F6E-B663-47E9-A91A-64DF1B1A4211}" type="slidenum">
              <a:rPr kumimoji="0" lang="en-US" sz="750" b="0" i="0" u="none" strike="noStrike" kern="1200" cap="none" spc="0" normalizeH="0" baseline="0" noProof="0" smtClean="0">
                <a:ln>
                  <a:noFill/>
                </a:ln>
                <a:solidFill>
                  <a:srgbClr val="FFFFFF">
                    <a:lumMod val="65000"/>
                  </a:srgbClr>
                </a:solidFill>
                <a:effectLst/>
                <a:uLnTx/>
                <a:uFillTx/>
                <a:latin typeface="Arial"/>
                <a:ea typeface="+mn-ea"/>
                <a:cs typeface="+mn-cs"/>
              </a:rPr>
              <a:pPr marL="0" marR="0" lvl="0" indent="0" algn="r" defTabSz="914400" rtl="0" eaLnBrk="0" fontAlgn="auto" latinLnBrk="0" hangingPunct="0">
                <a:lnSpc>
                  <a:spcPct val="100000"/>
                </a:lnSpc>
                <a:spcBef>
                  <a:spcPts val="0"/>
                </a:spcBef>
                <a:spcAft>
                  <a:spcPts val="0"/>
                </a:spcAft>
                <a:buClrTx/>
                <a:buSzTx/>
                <a:buFontTx/>
                <a:buNone/>
                <a:tabLst/>
                <a:defRPr/>
              </a:pPr>
              <a:t>5</a:t>
            </a:fld>
            <a:endParaRPr kumimoji="0" lang="en-US" sz="750" b="0" i="0" u="none" strike="noStrike" kern="1200" cap="none" spc="0" normalizeH="0" baseline="0" noProof="0">
              <a:ln>
                <a:noFill/>
              </a:ln>
              <a:solidFill>
                <a:srgbClr val="FFFFFF">
                  <a:lumMod val="65000"/>
                </a:srgbClr>
              </a:solidFill>
              <a:effectLst/>
              <a:uLnTx/>
              <a:uFillTx/>
              <a:latin typeface="Arial"/>
              <a:ea typeface="+mn-ea"/>
              <a:cs typeface="+mn-cs"/>
            </a:endParaRPr>
          </a:p>
        </p:txBody>
      </p:sp>
      <p:sp>
        <p:nvSpPr>
          <p:cNvPr id="5" name="Rectangle 4"/>
          <p:cNvSpPr/>
          <p:nvPr/>
        </p:nvSpPr>
        <p:spPr>
          <a:xfrm>
            <a:off x="1971533" y="109091"/>
            <a:ext cx="5215168" cy="1077218"/>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1" i="1" u="none" strike="noStrike" kern="0" cap="none" spc="0" normalizeH="0" baseline="0" noProof="0" dirty="0" smtClean="0">
                <a:ln>
                  <a:noFill/>
                </a:ln>
                <a:solidFill>
                  <a:srgbClr val="0C2D83"/>
                </a:solidFill>
                <a:effectLst/>
                <a:uLnTx/>
                <a:uFillTx/>
                <a:latin typeface="Arial"/>
                <a:ea typeface="+mn-ea"/>
                <a:cs typeface="+mn-cs"/>
              </a:rPr>
              <a:t> B-52H CE </a:t>
            </a:r>
            <a:r>
              <a:rPr kumimoji="0" lang="en-US" sz="3200" b="1" i="1" u="none" strike="noStrike" kern="0" cap="none" spc="0" normalizeH="0" baseline="0" noProof="0" dirty="0">
                <a:ln>
                  <a:noFill/>
                </a:ln>
                <a:solidFill>
                  <a:srgbClr val="0C2D83"/>
                </a:solidFill>
                <a:effectLst/>
                <a:uLnTx/>
                <a:uFillTx/>
                <a:latin typeface="Arial"/>
                <a:ea typeface="+mn-ea"/>
                <a:cs typeface="+mn-cs"/>
              </a:rPr>
              <a:t/>
            </a:r>
            <a:br>
              <a:rPr kumimoji="0" lang="en-US" sz="3200" b="1" i="1" u="none" strike="noStrike" kern="0" cap="none" spc="0" normalizeH="0" baseline="0" noProof="0" dirty="0">
                <a:ln>
                  <a:noFill/>
                </a:ln>
                <a:solidFill>
                  <a:srgbClr val="0C2D83"/>
                </a:solidFill>
                <a:effectLst/>
                <a:uLnTx/>
                <a:uFillTx/>
                <a:latin typeface="Arial"/>
                <a:ea typeface="+mn-ea"/>
                <a:cs typeface="+mn-cs"/>
              </a:rPr>
            </a:br>
            <a:r>
              <a:rPr kumimoji="0" lang="en-US" sz="3200" b="1" i="1" u="none" strike="noStrike" kern="0" cap="none" spc="0" normalizeH="0" baseline="0" noProof="0" dirty="0">
                <a:ln>
                  <a:noFill/>
                </a:ln>
                <a:solidFill>
                  <a:srgbClr val="0C2D83"/>
                </a:solidFill>
                <a:effectLst/>
                <a:uLnTx/>
                <a:uFillTx/>
                <a:latin typeface="Arial"/>
                <a:ea typeface="+mn-ea"/>
                <a:cs typeface="+mn-cs"/>
              </a:rPr>
              <a:t>SCORECARD</a:t>
            </a:r>
            <a:endParaRPr kumimoji="0" lang="en-US" sz="1800" b="0" i="0" u="none" strike="noStrike" kern="1200" cap="none" spc="0" normalizeH="0" baseline="0" noProof="0" dirty="0">
              <a:ln>
                <a:noFill/>
              </a:ln>
              <a:solidFill>
                <a:srgbClr val="000000"/>
              </a:solidFill>
              <a:effectLst/>
              <a:uLnTx/>
              <a:uFillTx/>
              <a:latin typeface="Arial"/>
              <a:ea typeface="+mn-ea"/>
              <a:cs typeface="+mn-cs"/>
            </a:endParaRPr>
          </a:p>
        </p:txBody>
      </p:sp>
      <p:graphicFrame>
        <p:nvGraphicFramePr>
          <p:cNvPr id="13" name="Table 12"/>
          <p:cNvGraphicFramePr>
            <a:graphicFrameLocks noGrp="1"/>
          </p:cNvGraphicFramePr>
          <p:nvPr>
            <p:extLst>
              <p:ext uri="{D42A27DB-BD31-4B8C-83A1-F6EECF244321}">
                <p14:modId xmlns:p14="http://schemas.microsoft.com/office/powerpoint/2010/main" val="2683522073"/>
              </p:ext>
            </p:extLst>
          </p:nvPr>
        </p:nvGraphicFramePr>
        <p:xfrm>
          <a:off x="184726" y="4268994"/>
          <a:ext cx="2877860" cy="1801225"/>
        </p:xfrm>
        <a:graphic>
          <a:graphicData uri="http://schemas.openxmlformats.org/drawingml/2006/table">
            <a:tbl>
              <a:tblPr firstRow="1" bandRow="1">
                <a:tableStyleId>{5C22544A-7EE6-4342-B048-85BDC9FD1C3A}</a:tableStyleId>
              </a:tblPr>
              <a:tblGrid>
                <a:gridCol w="570242">
                  <a:extLst>
                    <a:ext uri="{9D8B030D-6E8A-4147-A177-3AD203B41FA5}">
                      <a16:colId xmlns:a16="http://schemas.microsoft.com/office/drawing/2014/main" val="620501437"/>
                    </a:ext>
                  </a:extLst>
                </a:gridCol>
                <a:gridCol w="527931">
                  <a:extLst>
                    <a:ext uri="{9D8B030D-6E8A-4147-A177-3AD203B41FA5}">
                      <a16:colId xmlns:a16="http://schemas.microsoft.com/office/drawing/2014/main" val="4092329649"/>
                    </a:ext>
                  </a:extLst>
                </a:gridCol>
                <a:gridCol w="390410">
                  <a:extLst>
                    <a:ext uri="{9D8B030D-6E8A-4147-A177-3AD203B41FA5}">
                      <a16:colId xmlns:a16="http://schemas.microsoft.com/office/drawing/2014/main" val="2566757517"/>
                    </a:ext>
                  </a:extLst>
                </a:gridCol>
                <a:gridCol w="420359">
                  <a:extLst>
                    <a:ext uri="{9D8B030D-6E8A-4147-A177-3AD203B41FA5}">
                      <a16:colId xmlns:a16="http://schemas.microsoft.com/office/drawing/2014/main" val="1601604573"/>
                    </a:ext>
                  </a:extLst>
                </a:gridCol>
                <a:gridCol w="390410">
                  <a:extLst>
                    <a:ext uri="{9D8B030D-6E8A-4147-A177-3AD203B41FA5}">
                      <a16:colId xmlns:a16="http://schemas.microsoft.com/office/drawing/2014/main" val="1987102728"/>
                    </a:ext>
                  </a:extLst>
                </a:gridCol>
                <a:gridCol w="578508">
                  <a:extLst>
                    <a:ext uri="{9D8B030D-6E8A-4147-A177-3AD203B41FA5}">
                      <a16:colId xmlns:a16="http://schemas.microsoft.com/office/drawing/2014/main" val="2517202347"/>
                    </a:ext>
                  </a:extLst>
                </a:gridCol>
              </a:tblGrid>
              <a:tr h="418061">
                <a:tc>
                  <a:txBody>
                    <a:bodyPr/>
                    <a:lstStyle/>
                    <a:p>
                      <a:pPr algn="ctr"/>
                      <a:r>
                        <a:rPr lang="en-US" sz="1000" dirty="0" smtClean="0">
                          <a:solidFill>
                            <a:schemeClr val="tx1"/>
                          </a:solidFill>
                        </a:rPr>
                        <a:t>Rate </a:t>
                      </a:r>
                      <a:endParaRPr lang="en-US" sz="1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a:r>
                        <a:rPr lang="en-US" sz="1000" dirty="0" err="1" smtClean="0">
                          <a:solidFill>
                            <a:schemeClr val="tx1"/>
                          </a:solidFill>
                          <a:latin typeface="+mn-lt"/>
                        </a:rPr>
                        <a:t>Avg</a:t>
                      </a:r>
                      <a:endParaRPr lang="en-US" sz="1000" dirty="0">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gridSpan="3">
                  <a:txBody>
                    <a:bodyPr/>
                    <a:lstStyle/>
                    <a:p>
                      <a:pPr marL="0" algn="ctr" defTabSz="685800" rtl="0" eaLnBrk="1" latinLnBrk="0" hangingPunct="1"/>
                      <a:r>
                        <a:rPr lang="en-US" sz="1000" kern="1200" dirty="0" smtClean="0">
                          <a:solidFill>
                            <a:schemeClr val="dk1"/>
                          </a:solidFill>
                          <a:latin typeface="+mn-lt"/>
                          <a:ea typeface="+mn-ea"/>
                          <a:cs typeface="+mn-cs"/>
                        </a:rPr>
                        <a:t>1</a:t>
                      </a:r>
                      <a:r>
                        <a:rPr lang="en-US" sz="1000" kern="1200" baseline="30000" dirty="0" smtClean="0">
                          <a:solidFill>
                            <a:schemeClr val="dk1"/>
                          </a:solidFill>
                          <a:latin typeface="+mn-lt"/>
                          <a:ea typeface="+mn-ea"/>
                          <a:cs typeface="+mn-cs"/>
                        </a:rPr>
                        <a:t>st</a:t>
                      </a:r>
                      <a:r>
                        <a:rPr lang="en-US" sz="1000" kern="1200" dirty="0" smtClean="0">
                          <a:solidFill>
                            <a:schemeClr val="dk1"/>
                          </a:solidFill>
                          <a:latin typeface="+mn-lt"/>
                          <a:ea typeface="+mn-ea"/>
                          <a:cs typeface="+mn-cs"/>
                        </a:rPr>
                        <a:t>  Quarter 20</a:t>
                      </a:r>
                      <a:endParaRPr lang="en-US" sz="1000" kern="1200" dirty="0">
                        <a:solidFill>
                          <a:schemeClr val="dk1"/>
                        </a:solidFill>
                        <a:latin typeface="+mn-lt"/>
                        <a:ea typeface="+mn-ea"/>
                        <a:cs typeface="+mn-cs"/>
                      </a:endParaRPr>
                    </a:p>
                    <a:p>
                      <a:pPr marL="0" algn="ctr" defTabSz="685800" rtl="0" eaLnBrk="1" latinLnBrk="0" hangingPunct="1"/>
                      <a:endParaRPr lang="en-US" sz="10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hMerge="1">
                  <a:txBody>
                    <a:bodyPr/>
                    <a:lstStyle/>
                    <a:p>
                      <a:endParaRPr lang="en-US"/>
                    </a:p>
                  </a:txBody>
                  <a:tcPr/>
                </a:tc>
                <a:tc hMerge="1">
                  <a:txBody>
                    <a:bodyPr/>
                    <a:lstStyle/>
                    <a:p>
                      <a:endParaRPr lang="en-US"/>
                    </a:p>
                  </a:txBody>
                  <a:tcPr/>
                </a:tc>
                <a:tc>
                  <a:txBody>
                    <a:bodyPr/>
                    <a:lstStyle/>
                    <a:p>
                      <a:pPr marL="0" algn="ctr" defTabSz="685800" rtl="0" eaLnBrk="1" latinLnBrk="0" hangingPunct="1"/>
                      <a:r>
                        <a:rPr lang="en-US" sz="1000" kern="1200" dirty="0" smtClean="0">
                          <a:solidFill>
                            <a:schemeClr val="tx1"/>
                          </a:solidFill>
                          <a:latin typeface="+mn-lt"/>
                          <a:ea typeface="+mn-ea"/>
                          <a:cs typeface="+mn-cs"/>
                        </a:rPr>
                        <a:t>QTD</a:t>
                      </a:r>
                      <a:endParaRPr lang="en-US" sz="10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164011891"/>
                  </a:ext>
                </a:extLst>
              </a:tr>
              <a:tr h="266025">
                <a:tc>
                  <a:txBody>
                    <a:bodyPr/>
                    <a:lstStyle/>
                    <a:p>
                      <a:pPr algn="ctr"/>
                      <a:r>
                        <a:rPr lang="en-US" sz="1000" dirty="0" smtClean="0"/>
                        <a:t>MC </a:t>
                      </a:r>
                      <a:endParaRPr lang="en-US" sz="1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marL="0" algn="ctr" defTabSz="685800" rtl="0" eaLnBrk="1" latinLnBrk="0" hangingPunct="1"/>
                      <a:r>
                        <a:rPr lang="en-US" sz="1000" kern="1200" dirty="0" smtClean="0">
                          <a:solidFill>
                            <a:schemeClr val="tx1"/>
                          </a:solidFill>
                          <a:latin typeface="+mn-lt"/>
                          <a:ea typeface="+mn-ea"/>
                          <a:cs typeface="+mn-cs"/>
                        </a:rPr>
                        <a:t>98.70</a:t>
                      </a:r>
                      <a:endParaRPr lang="en-US" sz="10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r>
                        <a:rPr lang="en-US" sz="1000" b="0" i="0" u="none" strike="noStrike" dirty="0" smtClean="0">
                          <a:solidFill>
                            <a:srgbClr val="000000"/>
                          </a:solidFill>
                          <a:effectLst/>
                          <a:latin typeface="+mn-lt"/>
                        </a:rPr>
                        <a:t>99.91</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ctr"/>
                      <a:r>
                        <a:rPr lang="en-US" sz="1000" b="0" i="0" u="none" strike="noStrike" dirty="0" smtClean="0">
                          <a:solidFill>
                            <a:srgbClr val="000000"/>
                          </a:solidFill>
                          <a:effectLst/>
                          <a:latin typeface="+mn-lt"/>
                        </a:rPr>
                        <a:t>99.98</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ctr"/>
                      <a:r>
                        <a:rPr lang="en-US" sz="1000" b="0" i="0" u="none" strike="noStrike" dirty="0" smtClean="0">
                          <a:solidFill>
                            <a:srgbClr val="000000"/>
                          </a:solidFill>
                          <a:effectLst/>
                          <a:latin typeface="+mn-lt"/>
                        </a:rPr>
                        <a:t>99.98</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marL="0" algn="ctr" defTabSz="685800" rtl="0" eaLnBrk="1" latinLnBrk="0" hangingPunct="1"/>
                      <a:r>
                        <a:rPr lang="en-US" sz="1000" kern="1200" dirty="0" smtClean="0">
                          <a:solidFill>
                            <a:schemeClr val="tx1"/>
                          </a:solidFill>
                          <a:latin typeface="+mn-lt"/>
                          <a:ea typeface="+mn-ea"/>
                          <a:cs typeface="+mn-cs"/>
                        </a:rPr>
                        <a:t>99.94</a:t>
                      </a:r>
                      <a:endParaRPr lang="en-US" sz="10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750762704"/>
                  </a:ext>
                </a:extLst>
              </a:tr>
              <a:tr h="277091">
                <a:tc>
                  <a:txBody>
                    <a:bodyPr/>
                    <a:lstStyle/>
                    <a:p>
                      <a:pPr algn="ctr"/>
                      <a:r>
                        <a:rPr lang="en-US" sz="1000" dirty="0" smtClean="0"/>
                        <a:t>TM</a:t>
                      </a:r>
                      <a:endParaRPr lang="en-US" sz="1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marL="0" algn="ctr" defTabSz="685800" rtl="0" eaLnBrk="1" latinLnBrk="0" hangingPunct="1"/>
                      <a:r>
                        <a:rPr lang="en-US" sz="1000" kern="1200" dirty="0" smtClean="0">
                          <a:solidFill>
                            <a:schemeClr val="tx1"/>
                          </a:solidFill>
                          <a:latin typeface="+mn-lt"/>
                          <a:ea typeface="+mn-ea"/>
                          <a:cs typeface="+mn-cs"/>
                        </a:rPr>
                        <a:t>6.40</a:t>
                      </a:r>
                      <a:endParaRPr lang="en-US" sz="10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r>
                        <a:rPr lang="en-US" sz="1000" b="0" i="0" u="none" strike="noStrike" dirty="0" smtClean="0">
                          <a:solidFill>
                            <a:srgbClr val="000000"/>
                          </a:solidFill>
                          <a:effectLst/>
                          <a:latin typeface="+mn-lt"/>
                        </a:rPr>
                        <a:t>0.43</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ctr"/>
                      <a:r>
                        <a:rPr lang="en-US" sz="1000" b="0" i="0" u="none" strike="noStrike" dirty="0" smtClean="0">
                          <a:solidFill>
                            <a:srgbClr val="000000"/>
                          </a:solidFill>
                          <a:effectLst/>
                          <a:latin typeface="+mn-lt"/>
                        </a:rPr>
                        <a:t>0.09</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ctr"/>
                      <a:r>
                        <a:rPr lang="en-US" sz="1000" b="0" i="0" u="none" strike="noStrike" dirty="0" smtClean="0">
                          <a:solidFill>
                            <a:schemeClr val="tx1"/>
                          </a:solidFill>
                          <a:effectLst/>
                          <a:latin typeface="+mn-lt"/>
                        </a:rPr>
                        <a:t>0.12</a:t>
                      </a: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marL="0" algn="ctr" defTabSz="685800" rtl="0" eaLnBrk="1" latinLnBrk="0" hangingPunct="1"/>
                      <a:r>
                        <a:rPr lang="en-US" sz="1000" kern="1200" dirty="0" smtClean="0">
                          <a:solidFill>
                            <a:schemeClr val="tx1"/>
                          </a:solidFill>
                          <a:latin typeface="+mn-lt"/>
                          <a:ea typeface="+mn-ea"/>
                          <a:cs typeface="+mn-cs"/>
                        </a:rPr>
                        <a:t>0.26</a:t>
                      </a:r>
                      <a:endParaRPr lang="en-US" sz="10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61470888"/>
                  </a:ext>
                </a:extLst>
              </a:tr>
              <a:tr h="275475">
                <a:tc>
                  <a:txBody>
                    <a:bodyPr/>
                    <a:lstStyle/>
                    <a:p>
                      <a:pPr algn="ctr"/>
                      <a:r>
                        <a:rPr lang="en-US" sz="1000" dirty="0" smtClean="0"/>
                        <a:t>TS</a:t>
                      </a:r>
                      <a:endParaRPr lang="en-US" sz="1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algn="ctr"/>
                      <a:r>
                        <a:rPr lang="en-US" sz="1000" dirty="0" smtClean="0">
                          <a:latin typeface="+mn-lt"/>
                        </a:rPr>
                        <a:t>0.40</a:t>
                      </a:r>
                      <a:endParaRPr lang="en-US" sz="1000"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algn="ctr" fontAlgn="ctr"/>
                      <a:r>
                        <a:rPr lang="en-US" sz="1000" b="0" i="0" u="none" strike="noStrike" dirty="0" smtClean="0">
                          <a:solidFill>
                            <a:srgbClr val="000000"/>
                          </a:solidFill>
                          <a:effectLst/>
                          <a:latin typeface="+mn-lt"/>
                        </a:rPr>
                        <a:t>0.00</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fontAlgn="ctr"/>
                      <a:r>
                        <a:rPr lang="en-US" sz="1000" b="0" i="0" u="none" strike="noStrike" dirty="0" smtClean="0">
                          <a:solidFill>
                            <a:srgbClr val="000000"/>
                          </a:solidFill>
                          <a:effectLst/>
                          <a:latin typeface="+mn-lt"/>
                        </a:rPr>
                        <a:t>0.00</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fontAlgn="ctr"/>
                      <a:r>
                        <a:rPr lang="en-US" sz="1000" b="0" i="0" u="none" strike="noStrike" dirty="0" smtClean="0">
                          <a:solidFill>
                            <a:srgbClr val="000000"/>
                          </a:solidFill>
                          <a:effectLst/>
                          <a:latin typeface="+mn-lt"/>
                        </a:rPr>
                        <a:t>0.00</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marL="0" algn="ctr" defTabSz="685800" rtl="0" eaLnBrk="1" latinLnBrk="0" hangingPunct="1"/>
                      <a:r>
                        <a:rPr lang="en-US" sz="1000" kern="1200" dirty="0" smtClean="0">
                          <a:solidFill>
                            <a:schemeClr val="tx1"/>
                          </a:solidFill>
                          <a:latin typeface="+mn-lt"/>
                          <a:ea typeface="+mn-ea"/>
                          <a:cs typeface="+mn-cs"/>
                        </a:rPr>
                        <a:t>0.02</a:t>
                      </a:r>
                      <a:endParaRPr lang="en-US" sz="10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val="316527756"/>
                  </a:ext>
                </a:extLst>
              </a:tr>
              <a:tr h="283095">
                <a:tc>
                  <a:txBody>
                    <a:bodyPr/>
                    <a:lstStyle/>
                    <a:p>
                      <a:pPr algn="l"/>
                      <a:r>
                        <a:rPr lang="en-US" sz="1000" dirty="0" smtClean="0"/>
                        <a:t>MTBF </a:t>
                      </a:r>
                      <a:endParaRPr lang="en-US" sz="1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a:r>
                        <a:rPr lang="en-US" sz="1000" dirty="0" smtClean="0">
                          <a:latin typeface="+mn-lt"/>
                        </a:rPr>
                        <a:t>24</a:t>
                      </a:r>
                      <a:endParaRPr lang="en-US" sz="1000"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r>
                        <a:rPr lang="en-US" sz="1000" b="0" i="0" u="none" strike="noStrike" dirty="0" smtClean="0">
                          <a:solidFill>
                            <a:srgbClr val="000000"/>
                          </a:solidFill>
                          <a:effectLst/>
                          <a:latin typeface="+mn-lt"/>
                        </a:rPr>
                        <a:t>39</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ctr"/>
                      <a:r>
                        <a:rPr lang="en-US" sz="1000" b="0" i="0" u="none" strike="noStrike" dirty="0" smtClean="0">
                          <a:solidFill>
                            <a:srgbClr val="000000"/>
                          </a:solidFill>
                          <a:effectLst/>
                          <a:latin typeface="+mn-lt"/>
                        </a:rPr>
                        <a:t>184</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ctr"/>
                      <a:r>
                        <a:rPr lang="en-US" sz="1000" b="0" i="0" u="none" strike="noStrike" dirty="0" smtClean="0">
                          <a:solidFill>
                            <a:srgbClr val="000000"/>
                          </a:solidFill>
                          <a:effectLst/>
                          <a:latin typeface="+mn-lt"/>
                        </a:rPr>
                        <a:t>121</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marL="0" algn="ctr" defTabSz="685800" rtl="0" eaLnBrk="1" latinLnBrk="0" hangingPunct="1"/>
                      <a:r>
                        <a:rPr lang="en-US" sz="1000" kern="1200" dirty="0" smtClean="0">
                          <a:solidFill>
                            <a:schemeClr val="tx1"/>
                          </a:solidFill>
                          <a:latin typeface="+mn-lt"/>
                          <a:ea typeface="+mn-ea"/>
                          <a:cs typeface="+mn-cs"/>
                        </a:rPr>
                        <a:t>112</a:t>
                      </a:r>
                      <a:endParaRPr lang="en-US" sz="10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4123982552"/>
                  </a:ext>
                </a:extLst>
              </a:tr>
              <a:tr h="281478">
                <a:tc>
                  <a:txBody>
                    <a:bodyPr/>
                    <a:lstStyle/>
                    <a:p>
                      <a:pPr algn="ctr"/>
                      <a:r>
                        <a:rPr lang="en-US" sz="1000" dirty="0" smtClean="0"/>
                        <a:t>MDT</a:t>
                      </a:r>
                      <a:endParaRPr lang="en-US" sz="1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a:r>
                        <a:rPr lang="en-US" sz="1000" dirty="0" smtClean="0">
                          <a:latin typeface="+mn-lt"/>
                        </a:rPr>
                        <a:t>26</a:t>
                      </a:r>
                      <a:endParaRPr lang="en-US" sz="1000"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r>
                        <a:rPr lang="en-US" sz="1000" b="0" i="0" u="none" strike="noStrike" dirty="0" smtClean="0">
                          <a:solidFill>
                            <a:srgbClr val="000000"/>
                          </a:solidFill>
                          <a:effectLst/>
                          <a:latin typeface="+mn-lt"/>
                        </a:rPr>
                        <a:t>2</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ctr"/>
                      <a:r>
                        <a:rPr lang="en-US" sz="1000" b="0" i="0" u="none" strike="noStrike" dirty="0" smtClean="0">
                          <a:solidFill>
                            <a:srgbClr val="000000"/>
                          </a:solidFill>
                          <a:effectLst/>
                          <a:latin typeface="+mn-lt"/>
                        </a:rPr>
                        <a:t>2</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ctr"/>
                      <a:r>
                        <a:rPr lang="en-US" sz="1000" b="0" i="0" u="none" strike="noStrike" dirty="0" smtClean="0">
                          <a:solidFill>
                            <a:srgbClr val="000000"/>
                          </a:solidFill>
                          <a:effectLst/>
                          <a:latin typeface="+mn-lt"/>
                        </a:rPr>
                        <a:t>2</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marL="0" algn="ctr" defTabSz="685800" rtl="0" eaLnBrk="1" latinLnBrk="0" hangingPunct="1"/>
                      <a:r>
                        <a:rPr lang="en-US" sz="1000" kern="1200" dirty="0" smtClean="0">
                          <a:solidFill>
                            <a:schemeClr val="tx1"/>
                          </a:solidFill>
                          <a:latin typeface="+mn-lt"/>
                          <a:ea typeface="+mn-ea"/>
                          <a:cs typeface="+mn-cs"/>
                        </a:rPr>
                        <a:t>2</a:t>
                      </a:r>
                      <a:endParaRPr lang="en-US" sz="10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1884723949"/>
                  </a:ext>
                </a:extLst>
              </a:tr>
            </a:tbl>
          </a:graphicData>
        </a:graphic>
      </p:graphicFrame>
      <p:graphicFrame>
        <p:nvGraphicFramePr>
          <p:cNvPr id="6" name="Table 5"/>
          <p:cNvGraphicFramePr>
            <a:graphicFrameLocks noGrp="1"/>
          </p:cNvGraphicFramePr>
          <p:nvPr>
            <p:extLst/>
          </p:nvPr>
        </p:nvGraphicFramePr>
        <p:xfrm>
          <a:off x="1047981" y="1435318"/>
          <a:ext cx="7315200" cy="1004222"/>
        </p:xfrm>
        <a:graphic>
          <a:graphicData uri="http://schemas.openxmlformats.org/drawingml/2006/table">
            <a:tbl>
              <a:tblPr/>
              <a:tblGrid>
                <a:gridCol w="7315200">
                  <a:extLst>
                    <a:ext uri="{9D8B030D-6E8A-4147-A177-3AD203B41FA5}">
                      <a16:colId xmlns:a16="http://schemas.microsoft.com/office/drawing/2014/main" val="556986895"/>
                    </a:ext>
                  </a:extLst>
                </a:gridCol>
              </a:tblGrid>
              <a:tr h="1004222">
                <a:tc>
                  <a:txBody>
                    <a:bodyPr/>
                    <a:lstStyle/>
                    <a:p>
                      <a:pPr algn="ctr" fontAlgn="t"/>
                      <a:r>
                        <a:rPr lang="en-US" sz="2000" b="1" i="1" kern="0" dirty="0" smtClean="0">
                          <a:solidFill>
                            <a:srgbClr val="0C2D83"/>
                          </a:solidFill>
                          <a:latin typeface="+mn-lt"/>
                          <a:ea typeface="+mj-ea"/>
                          <a:cs typeface="+mj-cs"/>
                        </a:rPr>
                        <a:t>B-52 </a:t>
                      </a:r>
                      <a:r>
                        <a:rPr lang="en-US" sz="2000" b="1" i="1" kern="0" dirty="0">
                          <a:solidFill>
                            <a:srgbClr val="0C2D83"/>
                          </a:solidFill>
                          <a:latin typeface="+mn-lt"/>
                          <a:ea typeface="+mj-ea"/>
                          <a:cs typeface="+mj-cs"/>
                        </a:rPr>
                        <a:t>(</a:t>
                      </a:r>
                      <a:r>
                        <a:rPr lang="en-US" sz="2000" b="1" i="1" kern="0" dirty="0" smtClean="0">
                          <a:solidFill>
                            <a:srgbClr val="0C2D83"/>
                          </a:solidFill>
                          <a:latin typeface="+mn-lt"/>
                          <a:ea typeface="+mj-ea"/>
                          <a:cs typeface="+mj-cs"/>
                        </a:rPr>
                        <a:t>AN/ASC-48) </a:t>
                      </a:r>
                      <a:r>
                        <a:rPr lang="en-US" sz="2000" b="1" i="1" kern="0" dirty="0">
                          <a:solidFill>
                            <a:srgbClr val="0C2D83"/>
                          </a:solidFill>
                          <a:latin typeface="+mn-lt"/>
                          <a:ea typeface="+mj-ea"/>
                          <a:cs typeface="+mj-cs"/>
                        </a:rPr>
                        <a:t>CE </a:t>
                      </a:r>
                      <a:r>
                        <a:rPr lang="en-US" sz="2000" b="1" i="1" kern="0" dirty="0" smtClean="0">
                          <a:solidFill>
                            <a:srgbClr val="0C2D83"/>
                          </a:solidFill>
                          <a:latin typeface="+mn-lt"/>
                          <a:ea typeface="+mj-ea"/>
                          <a:cs typeface="+mj-cs"/>
                        </a:rPr>
                        <a:t>SCORECARD</a:t>
                      </a:r>
                      <a:r>
                        <a:rPr lang="en-US" sz="2000" b="1" i="1" kern="0" baseline="0" dirty="0" smtClean="0">
                          <a:solidFill>
                            <a:srgbClr val="0C2D83"/>
                          </a:solidFill>
                          <a:latin typeface="+mn-lt"/>
                          <a:ea typeface="+mj-ea"/>
                          <a:cs typeface="+mj-cs"/>
                        </a:rPr>
                        <a:t> </a:t>
                      </a:r>
                      <a:r>
                        <a:rPr lang="en-US" sz="2000" b="1" i="1" kern="0" dirty="0" smtClean="0">
                          <a:solidFill>
                            <a:srgbClr val="0C2D83"/>
                          </a:solidFill>
                          <a:latin typeface="+mn-lt"/>
                          <a:ea typeface="+mj-ea"/>
                          <a:cs typeface="+mj-cs"/>
                        </a:rPr>
                        <a:t>FY-20</a:t>
                      </a:r>
                      <a:r>
                        <a:rPr lang="en-US" sz="2000" b="1" i="1" kern="0" dirty="0">
                          <a:solidFill>
                            <a:srgbClr val="0C2D83"/>
                          </a:solidFill>
                          <a:latin typeface="+mn-lt"/>
                          <a:ea typeface="+mj-ea"/>
                          <a:cs typeface="+mj-cs"/>
                        </a:rPr>
                        <a:t/>
                      </a:r>
                      <a:br>
                        <a:rPr lang="en-US" sz="2000" b="1" i="1" kern="0" dirty="0">
                          <a:solidFill>
                            <a:srgbClr val="0C2D83"/>
                          </a:solidFill>
                          <a:latin typeface="+mn-lt"/>
                          <a:ea typeface="+mj-ea"/>
                          <a:cs typeface="+mj-cs"/>
                        </a:rPr>
                      </a:br>
                      <a:endParaRPr lang="en-US" sz="2000" b="1" i="1" kern="0" dirty="0">
                        <a:solidFill>
                          <a:srgbClr val="0C2D83"/>
                        </a:solidFill>
                        <a:latin typeface="+mn-lt"/>
                        <a:ea typeface="+mj-ea"/>
                        <a:cs typeface="+mj-cs"/>
                      </a:endParaRPr>
                    </a:p>
                  </a:txBody>
                  <a:tcPr marL="0" marR="0" marT="0" marB="0">
                    <a:lnL>
                      <a:noFill/>
                    </a:lnL>
                    <a:lnR>
                      <a:noFill/>
                    </a:lnR>
                    <a:lnT>
                      <a:noFill/>
                    </a:lnT>
                    <a:lnB>
                      <a:noFill/>
                    </a:lnB>
                  </a:tcPr>
                </a:tc>
                <a:extLst>
                  <a:ext uri="{0D108BD9-81ED-4DB2-BD59-A6C34878D82A}">
                    <a16:rowId xmlns:a16="http://schemas.microsoft.com/office/drawing/2014/main" val="2405129126"/>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3861257269"/>
              </p:ext>
            </p:extLst>
          </p:nvPr>
        </p:nvGraphicFramePr>
        <p:xfrm>
          <a:off x="3062586" y="4268993"/>
          <a:ext cx="1779687" cy="1801225"/>
        </p:xfrm>
        <a:graphic>
          <a:graphicData uri="http://schemas.openxmlformats.org/drawingml/2006/table">
            <a:tbl>
              <a:tblPr firstRow="1" bandRow="1">
                <a:tableStyleId>{5C22544A-7EE6-4342-B048-85BDC9FD1C3A}</a:tableStyleId>
              </a:tblPr>
              <a:tblGrid>
                <a:gridCol w="390410">
                  <a:extLst>
                    <a:ext uri="{9D8B030D-6E8A-4147-A177-3AD203B41FA5}">
                      <a16:colId xmlns:a16="http://schemas.microsoft.com/office/drawing/2014/main" val="438743443"/>
                    </a:ext>
                  </a:extLst>
                </a:gridCol>
                <a:gridCol w="420359">
                  <a:extLst>
                    <a:ext uri="{9D8B030D-6E8A-4147-A177-3AD203B41FA5}">
                      <a16:colId xmlns:a16="http://schemas.microsoft.com/office/drawing/2014/main" val="3849382533"/>
                    </a:ext>
                  </a:extLst>
                </a:gridCol>
                <a:gridCol w="390410">
                  <a:extLst>
                    <a:ext uri="{9D8B030D-6E8A-4147-A177-3AD203B41FA5}">
                      <a16:colId xmlns:a16="http://schemas.microsoft.com/office/drawing/2014/main" val="460490341"/>
                    </a:ext>
                  </a:extLst>
                </a:gridCol>
                <a:gridCol w="578508">
                  <a:extLst>
                    <a:ext uri="{9D8B030D-6E8A-4147-A177-3AD203B41FA5}">
                      <a16:colId xmlns:a16="http://schemas.microsoft.com/office/drawing/2014/main" val="1717788734"/>
                    </a:ext>
                  </a:extLst>
                </a:gridCol>
              </a:tblGrid>
              <a:tr h="418061">
                <a:tc gridSpan="3">
                  <a:txBody>
                    <a:bodyPr/>
                    <a:lstStyle/>
                    <a:p>
                      <a:pPr marL="0" algn="ctr" defTabSz="685800" rtl="0" eaLnBrk="1" latinLnBrk="0" hangingPunct="1"/>
                      <a:r>
                        <a:rPr lang="en-US" sz="1000" kern="1200" dirty="0" smtClean="0">
                          <a:solidFill>
                            <a:schemeClr val="tx1"/>
                          </a:solidFill>
                          <a:latin typeface="+mn-lt"/>
                          <a:ea typeface="+mn-ea"/>
                          <a:cs typeface="+mn-cs"/>
                        </a:rPr>
                        <a:t>2</a:t>
                      </a:r>
                      <a:r>
                        <a:rPr lang="en-US" sz="1000" kern="1200" baseline="30000" dirty="0" smtClean="0">
                          <a:solidFill>
                            <a:schemeClr val="tx1"/>
                          </a:solidFill>
                          <a:latin typeface="+mn-lt"/>
                          <a:ea typeface="+mn-ea"/>
                          <a:cs typeface="+mn-cs"/>
                        </a:rPr>
                        <a:t>nd</a:t>
                      </a:r>
                      <a:r>
                        <a:rPr lang="en-US" sz="1000" kern="1200" dirty="0" smtClean="0">
                          <a:solidFill>
                            <a:schemeClr val="tx1"/>
                          </a:solidFill>
                          <a:latin typeface="+mn-lt"/>
                          <a:ea typeface="+mn-ea"/>
                          <a:cs typeface="+mn-cs"/>
                        </a:rPr>
                        <a:t>  Quarter 20</a:t>
                      </a:r>
                      <a:endParaRPr lang="en-US" sz="10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hMerge="1">
                  <a:txBody>
                    <a:bodyPr/>
                    <a:lstStyle/>
                    <a:p>
                      <a:endParaRPr lang="en-US"/>
                    </a:p>
                  </a:txBody>
                  <a:tcPr/>
                </a:tc>
                <a:tc hMerge="1">
                  <a:txBody>
                    <a:bodyPr/>
                    <a:lstStyle/>
                    <a:p>
                      <a:endParaRPr lang="en-US"/>
                    </a:p>
                  </a:txBody>
                  <a:tcPr/>
                </a:tc>
                <a:tc>
                  <a:txBody>
                    <a:bodyPr/>
                    <a:lstStyle/>
                    <a:p>
                      <a:pPr marL="0" algn="ctr" defTabSz="685800" rtl="0" eaLnBrk="1" latinLnBrk="0" hangingPunct="1"/>
                      <a:r>
                        <a:rPr lang="en-US" sz="1000" kern="1200" dirty="0" smtClean="0">
                          <a:solidFill>
                            <a:schemeClr val="tx1"/>
                          </a:solidFill>
                          <a:latin typeface="+mn-lt"/>
                          <a:ea typeface="+mn-ea"/>
                          <a:cs typeface="+mn-cs"/>
                        </a:rPr>
                        <a:t>QTD</a:t>
                      </a:r>
                      <a:endParaRPr lang="en-US" sz="10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3841797260"/>
                  </a:ext>
                </a:extLst>
              </a:tr>
              <a:tr h="266025">
                <a:tc>
                  <a:txBody>
                    <a:bodyPr/>
                    <a:lstStyle/>
                    <a:p>
                      <a:pPr algn="ctr" fontAlgn="ctr"/>
                      <a:r>
                        <a:rPr lang="en-US" sz="1000" b="0" i="0" u="none" strike="noStrike" dirty="0" smtClean="0">
                          <a:solidFill>
                            <a:srgbClr val="000000"/>
                          </a:solidFill>
                          <a:effectLst/>
                          <a:latin typeface="+mn-lt"/>
                        </a:rPr>
                        <a:t>99.96</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ctr"/>
                      <a:r>
                        <a:rPr lang="en-US" sz="1000" b="0" i="0" u="none" strike="noStrike" dirty="0" smtClean="0">
                          <a:solidFill>
                            <a:schemeClr val="tx1"/>
                          </a:solidFill>
                          <a:effectLst/>
                          <a:latin typeface="+mn-lt"/>
                        </a:rPr>
                        <a:t>99.96</a:t>
                      </a: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ctr"/>
                      <a:r>
                        <a:rPr lang="en-US" sz="1000" b="0" i="0" u="none" strike="noStrike" dirty="0" smtClean="0">
                          <a:solidFill>
                            <a:schemeClr val="tx1"/>
                          </a:solidFill>
                          <a:effectLst/>
                          <a:latin typeface="+mn-lt"/>
                        </a:rPr>
                        <a:t>99.99</a:t>
                      </a: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marL="0" algn="ctr" defTabSz="685800" rtl="0" eaLnBrk="1" latinLnBrk="0" hangingPunct="1"/>
                      <a:r>
                        <a:rPr lang="en-US" sz="1000" kern="1200" dirty="0" smtClean="0">
                          <a:solidFill>
                            <a:schemeClr val="tx1"/>
                          </a:solidFill>
                          <a:latin typeface="+mn-lt"/>
                          <a:ea typeface="+mn-ea"/>
                          <a:cs typeface="+mn-cs"/>
                        </a:rPr>
                        <a:t>99.97</a:t>
                      </a:r>
                      <a:endParaRPr lang="en-US" sz="10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507680488"/>
                  </a:ext>
                </a:extLst>
              </a:tr>
              <a:tr h="277091">
                <a:tc>
                  <a:txBody>
                    <a:bodyPr/>
                    <a:lstStyle/>
                    <a:p>
                      <a:pPr algn="ctr" fontAlgn="ctr"/>
                      <a:r>
                        <a:rPr lang="en-US" sz="1000" b="0" i="0" u="none" strike="noStrike" dirty="0" smtClean="0">
                          <a:solidFill>
                            <a:srgbClr val="000000"/>
                          </a:solidFill>
                          <a:effectLst/>
                          <a:latin typeface="+mn-lt"/>
                        </a:rPr>
                        <a:t>0.19</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ctr"/>
                      <a:r>
                        <a:rPr lang="en-US" sz="1000" b="0" i="0" u="none" strike="noStrike" dirty="0" smtClean="0">
                          <a:solidFill>
                            <a:schemeClr val="tx1"/>
                          </a:solidFill>
                          <a:effectLst/>
                          <a:latin typeface="+mn-lt"/>
                        </a:rPr>
                        <a:t>0.17</a:t>
                      </a: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ctr"/>
                      <a:r>
                        <a:rPr lang="en-US" sz="1000" b="0" i="0" u="none" strike="noStrike" dirty="0" smtClean="0">
                          <a:solidFill>
                            <a:schemeClr val="tx1"/>
                          </a:solidFill>
                          <a:effectLst/>
                          <a:latin typeface="+mn-lt"/>
                        </a:rPr>
                        <a:t>0.13</a:t>
                      </a: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marL="0" algn="ctr" defTabSz="685800" rtl="0" eaLnBrk="1" latinLnBrk="0" hangingPunct="1"/>
                      <a:r>
                        <a:rPr lang="en-US" sz="1000" kern="1200" dirty="0" smtClean="0">
                          <a:solidFill>
                            <a:schemeClr val="tx1"/>
                          </a:solidFill>
                          <a:latin typeface="+mn-lt"/>
                          <a:ea typeface="+mn-ea"/>
                          <a:cs typeface="+mn-cs"/>
                        </a:rPr>
                        <a:t>0.13</a:t>
                      </a:r>
                      <a:endParaRPr lang="en-US" sz="10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4104936515"/>
                  </a:ext>
                </a:extLst>
              </a:tr>
              <a:tr h="275475">
                <a:tc>
                  <a:txBody>
                    <a:bodyPr/>
                    <a:lstStyle/>
                    <a:p>
                      <a:pPr algn="ctr" fontAlgn="ctr"/>
                      <a:r>
                        <a:rPr lang="en-US" sz="1000" b="0" i="0" u="none" strike="noStrike" dirty="0" smtClean="0">
                          <a:solidFill>
                            <a:srgbClr val="000000"/>
                          </a:solidFill>
                          <a:effectLst/>
                          <a:latin typeface="+mn-lt"/>
                        </a:rPr>
                        <a:t>0.00</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fontAlgn="ctr"/>
                      <a:r>
                        <a:rPr lang="en-US" sz="1000" b="0" i="0" u="none" strike="noStrike" dirty="0" smtClean="0">
                          <a:solidFill>
                            <a:schemeClr val="tx1"/>
                          </a:solidFill>
                          <a:effectLst/>
                          <a:latin typeface="+mn-lt"/>
                        </a:rPr>
                        <a:t>0.00</a:t>
                      </a: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fontAlgn="ctr"/>
                      <a:r>
                        <a:rPr lang="en-US" sz="1000" b="0" i="0" u="none" strike="noStrike" dirty="0" smtClean="0">
                          <a:solidFill>
                            <a:schemeClr val="tx1"/>
                          </a:solidFill>
                          <a:effectLst/>
                          <a:latin typeface="+mn-lt"/>
                        </a:rPr>
                        <a:t>0.00</a:t>
                      </a: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marL="0" algn="ctr" defTabSz="685800" rtl="0" eaLnBrk="1" latinLnBrk="0" hangingPunct="1"/>
                      <a:r>
                        <a:rPr lang="en-US" sz="1000" kern="1200" dirty="0" smtClean="0">
                          <a:solidFill>
                            <a:schemeClr val="tx1"/>
                          </a:solidFill>
                          <a:latin typeface="+mn-lt"/>
                          <a:ea typeface="+mn-ea"/>
                          <a:cs typeface="+mn-cs"/>
                        </a:rPr>
                        <a:t>0.00</a:t>
                      </a:r>
                      <a:endParaRPr lang="en-US" sz="10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val="324186844"/>
                  </a:ext>
                </a:extLst>
              </a:tr>
              <a:tr h="283095">
                <a:tc>
                  <a:txBody>
                    <a:bodyPr/>
                    <a:lstStyle/>
                    <a:p>
                      <a:pPr algn="ctr" fontAlgn="ctr"/>
                      <a:r>
                        <a:rPr lang="en-US" sz="1000" b="0" i="0" u="none" strike="noStrike" dirty="0" smtClean="0">
                          <a:solidFill>
                            <a:srgbClr val="000000"/>
                          </a:solidFill>
                          <a:effectLst/>
                          <a:latin typeface="+mn-lt"/>
                        </a:rPr>
                        <a:t>326</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ctr"/>
                      <a:r>
                        <a:rPr lang="en-US" sz="1000" b="0" i="0" u="none" strike="noStrike" dirty="0" smtClean="0">
                          <a:solidFill>
                            <a:schemeClr val="tx1"/>
                          </a:solidFill>
                          <a:effectLst/>
                          <a:latin typeface="+mn-lt"/>
                        </a:rPr>
                        <a:t>203</a:t>
                      </a: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ctr"/>
                      <a:r>
                        <a:rPr lang="en-US" sz="1000" b="0" i="0" u="none" strike="noStrike" dirty="0" smtClean="0">
                          <a:solidFill>
                            <a:schemeClr val="tx1"/>
                          </a:solidFill>
                          <a:effectLst/>
                          <a:latin typeface="+mn-lt"/>
                        </a:rPr>
                        <a:t>282</a:t>
                      </a: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marL="0" algn="ctr" defTabSz="685800" rtl="0" eaLnBrk="1" latinLnBrk="0" hangingPunct="1"/>
                      <a:r>
                        <a:rPr lang="en-US" sz="1000" kern="1200" dirty="0" smtClean="0">
                          <a:solidFill>
                            <a:schemeClr val="tx1"/>
                          </a:solidFill>
                          <a:latin typeface="+mn-lt"/>
                          <a:ea typeface="+mn-ea"/>
                          <a:cs typeface="+mn-cs"/>
                        </a:rPr>
                        <a:t>282</a:t>
                      </a:r>
                      <a:endParaRPr lang="en-US" sz="10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869261749"/>
                  </a:ext>
                </a:extLst>
              </a:tr>
              <a:tr h="281478">
                <a:tc>
                  <a:txBody>
                    <a:bodyPr/>
                    <a:lstStyle/>
                    <a:p>
                      <a:pPr algn="ctr" fontAlgn="ctr"/>
                      <a:r>
                        <a:rPr lang="en-US" sz="1000" b="0" i="0" u="none" strike="noStrike" dirty="0" smtClean="0">
                          <a:solidFill>
                            <a:srgbClr val="000000"/>
                          </a:solidFill>
                          <a:effectLst/>
                          <a:latin typeface="+mn-lt"/>
                        </a:rPr>
                        <a:t>4</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ctr"/>
                      <a:r>
                        <a:rPr lang="en-US" sz="1000" b="0" i="0" u="none" strike="noStrike" dirty="0" smtClean="0">
                          <a:solidFill>
                            <a:schemeClr val="tx1"/>
                          </a:solidFill>
                          <a:effectLst/>
                          <a:latin typeface="+mn-lt"/>
                        </a:rPr>
                        <a:t>2</a:t>
                      </a: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ctr"/>
                      <a:r>
                        <a:rPr lang="en-US" sz="1000" b="0" i="0" u="none" strike="noStrike" dirty="0" smtClean="0">
                          <a:solidFill>
                            <a:schemeClr val="tx1"/>
                          </a:solidFill>
                          <a:effectLst/>
                          <a:latin typeface="+mn-lt"/>
                        </a:rPr>
                        <a:t>2</a:t>
                      </a: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marL="0" algn="ctr" defTabSz="685800" rtl="0" eaLnBrk="1" latinLnBrk="0" hangingPunct="1"/>
                      <a:r>
                        <a:rPr lang="en-US" sz="1000" kern="1200" dirty="0" smtClean="0">
                          <a:solidFill>
                            <a:schemeClr val="tx1"/>
                          </a:solidFill>
                          <a:latin typeface="+mn-lt"/>
                          <a:ea typeface="+mn-ea"/>
                          <a:cs typeface="+mn-cs"/>
                        </a:rPr>
                        <a:t>2</a:t>
                      </a:r>
                      <a:endParaRPr lang="en-US" sz="10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1740451215"/>
                  </a:ext>
                </a:extLst>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1574994365"/>
              </p:ext>
            </p:extLst>
          </p:nvPr>
        </p:nvGraphicFramePr>
        <p:xfrm>
          <a:off x="4842273" y="4268992"/>
          <a:ext cx="1779687" cy="1801225"/>
        </p:xfrm>
        <a:graphic>
          <a:graphicData uri="http://schemas.openxmlformats.org/drawingml/2006/table">
            <a:tbl>
              <a:tblPr firstRow="1" bandRow="1">
                <a:tableStyleId>{5C22544A-7EE6-4342-B048-85BDC9FD1C3A}</a:tableStyleId>
              </a:tblPr>
              <a:tblGrid>
                <a:gridCol w="390410">
                  <a:extLst>
                    <a:ext uri="{9D8B030D-6E8A-4147-A177-3AD203B41FA5}">
                      <a16:colId xmlns:a16="http://schemas.microsoft.com/office/drawing/2014/main" val="438743443"/>
                    </a:ext>
                  </a:extLst>
                </a:gridCol>
                <a:gridCol w="420359">
                  <a:extLst>
                    <a:ext uri="{9D8B030D-6E8A-4147-A177-3AD203B41FA5}">
                      <a16:colId xmlns:a16="http://schemas.microsoft.com/office/drawing/2014/main" val="3849382533"/>
                    </a:ext>
                  </a:extLst>
                </a:gridCol>
                <a:gridCol w="390410">
                  <a:extLst>
                    <a:ext uri="{9D8B030D-6E8A-4147-A177-3AD203B41FA5}">
                      <a16:colId xmlns:a16="http://schemas.microsoft.com/office/drawing/2014/main" val="460490341"/>
                    </a:ext>
                  </a:extLst>
                </a:gridCol>
                <a:gridCol w="578508">
                  <a:extLst>
                    <a:ext uri="{9D8B030D-6E8A-4147-A177-3AD203B41FA5}">
                      <a16:colId xmlns:a16="http://schemas.microsoft.com/office/drawing/2014/main" val="1717788734"/>
                    </a:ext>
                  </a:extLst>
                </a:gridCol>
              </a:tblGrid>
              <a:tr h="418061">
                <a:tc gridSpan="3">
                  <a:txBody>
                    <a:bodyPr/>
                    <a:lstStyle/>
                    <a:p>
                      <a:pPr marL="0" algn="ctr" defTabSz="685800" rtl="0" eaLnBrk="1" latinLnBrk="0" hangingPunct="1"/>
                      <a:r>
                        <a:rPr lang="en-US" sz="1000" kern="1200" dirty="0" smtClean="0">
                          <a:solidFill>
                            <a:schemeClr val="dk1"/>
                          </a:solidFill>
                          <a:latin typeface="+mn-lt"/>
                          <a:ea typeface="+mn-ea"/>
                          <a:cs typeface="+mn-cs"/>
                        </a:rPr>
                        <a:t>3</a:t>
                      </a:r>
                      <a:r>
                        <a:rPr lang="en-US" sz="1000" kern="1200" baseline="30000" dirty="0" smtClean="0">
                          <a:solidFill>
                            <a:schemeClr val="dk1"/>
                          </a:solidFill>
                          <a:latin typeface="+mn-lt"/>
                          <a:ea typeface="+mn-ea"/>
                          <a:cs typeface="+mn-cs"/>
                        </a:rPr>
                        <a:t>rd</a:t>
                      </a:r>
                      <a:r>
                        <a:rPr lang="en-US" sz="1000" kern="1200" baseline="0" dirty="0" smtClean="0">
                          <a:solidFill>
                            <a:schemeClr val="dk1"/>
                          </a:solidFill>
                          <a:latin typeface="+mn-lt"/>
                          <a:ea typeface="+mn-ea"/>
                          <a:cs typeface="+mn-cs"/>
                        </a:rPr>
                        <a:t> </a:t>
                      </a:r>
                      <a:r>
                        <a:rPr lang="en-US" sz="1000" kern="1200" dirty="0" smtClean="0">
                          <a:solidFill>
                            <a:schemeClr val="dk1"/>
                          </a:solidFill>
                          <a:latin typeface="+mn-lt"/>
                          <a:ea typeface="+mn-ea"/>
                          <a:cs typeface="+mn-cs"/>
                        </a:rPr>
                        <a:t> Quarter 20</a:t>
                      </a:r>
                      <a:endParaRPr lang="en-US" sz="1000" kern="1200" dirty="0">
                        <a:solidFill>
                          <a:schemeClr val="dk1"/>
                        </a:solidFill>
                        <a:latin typeface="+mn-lt"/>
                        <a:ea typeface="+mn-ea"/>
                        <a:cs typeface="+mn-cs"/>
                      </a:endParaRPr>
                    </a:p>
                    <a:p>
                      <a:pPr marL="0" algn="ctr" defTabSz="685800" rtl="0" eaLnBrk="1" latinLnBrk="0" hangingPunct="1"/>
                      <a:endParaRPr lang="en-US" sz="10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hMerge="1">
                  <a:txBody>
                    <a:bodyPr/>
                    <a:lstStyle/>
                    <a:p>
                      <a:endParaRPr lang="en-US"/>
                    </a:p>
                  </a:txBody>
                  <a:tcPr/>
                </a:tc>
                <a:tc hMerge="1">
                  <a:txBody>
                    <a:bodyPr/>
                    <a:lstStyle/>
                    <a:p>
                      <a:endParaRPr lang="en-US"/>
                    </a:p>
                  </a:txBody>
                  <a:tcPr/>
                </a:tc>
                <a:tc>
                  <a:txBody>
                    <a:bodyPr/>
                    <a:lstStyle/>
                    <a:p>
                      <a:pPr marL="0" algn="ctr" defTabSz="685800" rtl="0" eaLnBrk="1" latinLnBrk="0" hangingPunct="1"/>
                      <a:r>
                        <a:rPr lang="en-US" sz="1000" kern="1200" dirty="0" smtClean="0">
                          <a:solidFill>
                            <a:schemeClr val="tx1"/>
                          </a:solidFill>
                          <a:latin typeface="+mn-lt"/>
                          <a:ea typeface="+mn-ea"/>
                          <a:cs typeface="+mn-cs"/>
                        </a:rPr>
                        <a:t>QTD</a:t>
                      </a:r>
                      <a:endParaRPr lang="en-US" sz="10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3841797260"/>
                  </a:ext>
                </a:extLst>
              </a:tr>
              <a:tr h="266025">
                <a:tc>
                  <a:txBody>
                    <a:bodyPr/>
                    <a:lstStyle/>
                    <a:p>
                      <a:pPr algn="ctr" fontAlgn="ctr"/>
                      <a:r>
                        <a:rPr lang="en-US" sz="1000" b="0" i="0" u="none" strike="noStrike" dirty="0" smtClean="0">
                          <a:solidFill>
                            <a:srgbClr val="000000"/>
                          </a:solidFill>
                          <a:effectLst/>
                          <a:latin typeface="+mn-lt"/>
                        </a:rPr>
                        <a:t>99.99</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ctr"/>
                      <a:r>
                        <a:rPr lang="en-US" sz="1000" b="0" i="0" u="none" strike="noStrike" dirty="0" smtClean="0">
                          <a:solidFill>
                            <a:srgbClr val="000000"/>
                          </a:solidFill>
                          <a:effectLst/>
                          <a:latin typeface="+mn-lt"/>
                        </a:rPr>
                        <a:t>99.97</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85000"/>
                      </a:schemeClr>
                    </a:solidFill>
                  </a:tcPr>
                </a:tc>
                <a:tc>
                  <a:txBody>
                    <a:bodyPr/>
                    <a:lstStyle/>
                    <a:p>
                      <a:pPr marL="0" algn="ctr" defTabSz="685800" rtl="0" eaLnBrk="1" latinLnBrk="0" hangingPunct="1"/>
                      <a:r>
                        <a:rPr lang="en-US" sz="1000" b="0" kern="1200" dirty="0" smtClean="0">
                          <a:solidFill>
                            <a:schemeClr val="tx1"/>
                          </a:solidFill>
                          <a:latin typeface="+mn-lt"/>
                          <a:ea typeface="+mn-ea"/>
                          <a:cs typeface="+mn-cs"/>
                        </a:rPr>
                        <a:t>99.98</a:t>
                      </a:r>
                      <a:endParaRPr lang="en-US" sz="1000" b="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507680488"/>
                  </a:ext>
                </a:extLst>
              </a:tr>
              <a:tr h="277091">
                <a:tc>
                  <a:txBody>
                    <a:bodyPr/>
                    <a:lstStyle/>
                    <a:p>
                      <a:pPr algn="ctr" fontAlgn="ctr"/>
                      <a:r>
                        <a:rPr lang="en-US" sz="1000" b="0" i="0" u="none" strike="noStrike" dirty="0" smtClean="0">
                          <a:solidFill>
                            <a:srgbClr val="000000"/>
                          </a:solidFill>
                          <a:effectLst/>
                          <a:latin typeface="+mn-lt"/>
                        </a:rPr>
                        <a:t>0.07</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ctr"/>
                      <a:r>
                        <a:rPr lang="en-US" sz="1000" b="0" i="0" u="none" strike="noStrike" dirty="0" smtClean="0">
                          <a:solidFill>
                            <a:srgbClr val="000000"/>
                          </a:solidFill>
                          <a:effectLst/>
                          <a:latin typeface="+mn-lt"/>
                        </a:rPr>
                        <a:t>0.15</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85000"/>
                      </a:schemeClr>
                    </a:solidFill>
                  </a:tcPr>
                </a:tc>
                <a:tc>
                  <a:txBody>
                    <a:bodyPr/>
                    <a:lstStyle/>
                    <a:p>
                      <a:pPr marL="0" algn="ctr" defTabSz="685800" rtl="0" eaLnBrk="1" latinLnBrk="0" hangingPunct="1"/>
                      <a:r>
                        <a:rPr lang="en-US" sz="1000" b="0" kern="1200" dirty="0" smtClean="0">
                          <a:solidFill>
                            <a:schemeClr val="tx1"/>
                          </a:solidFill>
                          <a:latin typeface="+mn-lt"/>
                          <a:ea typeface="+mn-ea"/>
                          <a:cs typeface="+mn-cs"/>
                        </a:rPr>
                        <a:t>0.11</a:t>
                      </a:r>
                      <a:endParaRPr lang="en-US" sz="1000" b="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4104936515"/>
                  </a:ext>
                </a:extLst>
              </a:tr>
              <a:tr h="275475">
                <a:tc>
                  <a:txBody>
                    <a:bodyPr/>
                    <a:lstStyle/>
                    <a:p>
                      <a:pPr algn="ctr" fontAlgn="ctr"/>
                      <a:r>
                        <a:rPr lang="en-US" sz="1000" b="0" i="0" u="none" strike="noStrike" dirty="0" smtClean="0">
                          <a:solidFill>
                            <a:srgbClr val="000000"/>
                          </a:solidFill>
                          <a:effectLst/>
                          <a:latin typeface="+mn-lt"/>
                        </a:rPr>
                        <a:t>0.00</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fontAlgn="ctr"/>
                      <a:r>
                        <a:rPr lang="en-US" sz="1000" b="0" i="0" u="none" strike="noStrike" dirty="0" smtClean="0">
                          <a:solidFill>
                            <a:srgbClr val="000000"/>
                          </a:solidFill>
                          <a:effectLst/>
                          <a:latin typeface="+mn-lt"/>
                        </a:rPr>
                        <a:t>0.00</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85000"/>
                      </a:schemeClr>
                    </a:solidFill>
                  </a:tcPr>
                </a:tc>
                <a:tc>
                  <a:txBody>
                    <a:bodyPr/>
                    <a:lstStyle/>
                    <a:p>
                      <a:pPr marL="0" algn="ctr" defTabSz="685800" rtl="0" eaLnBrk="1" latinLnBrk="0" hangingPunct="1"/>
                      <a:r>
                        <a:rPr lang="en-US" sz="1000" b="0" kern="1200" dirty="0" smtClean="0">
                          <a:solidFill>
                            <a:schemeClr val="tx1"/>
                          </a:solidFill>
                          <a:latin typeface="+mn-lt"/>
                          <a:ea typeface="+mn-ea"/>
                          <a:cs typeface="+mn-cs"/>
                        </a:rPr>
                        <a:t>0.00</a:t>
                      </a:r>
                      <a:endParaRPr lang="en-US" sz="1000" b="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val="324186844"/>
                  </a:ext>
                </a:extLst>
              </a:tr>
              <a:tr h="283095">
                <a:tc>
                  <a:txBody>
                    <a:bodyPr/>
                    <a:lstStyle/>
                    <a:p>
                      <a:pPr algn="ctr" fontAlgn="ctr"/>
                      <a:r>
                        <a:rPr lang="en-US" sz="1000" b="0" i="0" u="none" strike="noStrike" dirty="0" smtClean="0">
                          <a:solidFill>
                            <a:srgbClr val="000000"/>
                          </a:solidFill>
                          <a:effectLst/>
                          <a:latin typeface="+mn-lt"/>
                        </a:rPr>
                        <a:t>287</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ctr"/>
                      <a:r>
                        <a:rPr lang="en-US" sz="1000" b="0" i="0" u="none" strike="noStrike" dirty="0" smtClean="0">
                          <a:solidFill>
                            <a:srgbClr val="000000"/>
                          </a:solidFill>
                          <a:effectLst/>
                          <a:latin typeface="+mn-lt"/>
                        </a:rPr>
                        <a:t>111</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85000"/>
                      </a:schemeClr>
                    </a:solidFill>
                  </a:tcPr>
                </a:tc>
                <a:tc>
                  <a:txBody>
                    <a:bodyPr/>
                    <a:lstStyle/>
                    <a:p>
                      <a:pPr marL="0" algn="ctr" defTabSz="685800" rtl="0" eaLnBrk="1" latinLnBrk="0" hangingPunct="1"/>
                      <a:r>
                        <a:rPr lang="en-US" sz="1000" b="0" kern="1200" dirty="0" smtClean="0">
                          <a:solidFill>
                            <a:schemeClr val="tx1"/>
                          </a:solidFill>
                          <a:latin typeface="+mn-lt"/>
                          <a:ea typeface="+mn-ea"/>
                          <a:cs typeface="+mn-cs"/>
                        </a:rPr>
                        <a:t>199</a:t>
                      </a:r>
                      <a:endParaRPr lang="en-US" sz="1000" b="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869261749"/>
                  </a:ext>
                </a:extLst>
              </a:tr>
              <a:tr h="281478">
                <a:tc>
                  <a:txBody>
                    <a:bodyPr/>
                    <a:lstStyle/>
                    <a:p>
                      <a:pPr algn="ctr" fontAlgn="ctr"/>
                      <a:r>
                        <a:rPr lang="en-US" sz="1000" b="0" i="0" u="none" strike="noStrike" dirty="0" smtClean="0">
                          <a:solidFill>
                            <a:srgbClr val="000000"/>
                          </a:solidFill>
                          <a:effectLst/>
                          <a:latin typeface="+mn-lt"/>
                        </a:rPr>
                        <a:t>2</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ctr"/>
                      <a:r>
                        <a:rPr lang="en-US" sz="1000" b="0" i="0" u="none" strike="noStrike" dirty="0" smtClean="0">
                          <a:solidFill>
                            <a:srgbClr val="000000"/>
                          </a:solidFill>
                          <a:effectLst/>
                          <a:latin typeface="+mn-lt"/>
                        </a:rPr>
                        <a:t>2</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85000"/>
                      </a:schemeClr>
                    </a:solidFill>
                  </a:tcPr>
                </a:tc>
                <a:tc>
                  <a:txBody>
                    <a:bodyPr/>
                    <a:lstStyle/>
                    <a:p>
                      <a:pPr marL="0" algn="ctr" defTabSz="685800" rtl="0" eaLnBrk="1" latinLnBrk="0" hangingPunct="1"/>
                      <a:r>
                        <a:rPr lang="en-US" sz="1000" b="0" kern="1200" dirty="0" smtClean="0">
                          <a:solidFill>
                            <a:schemeClr val="tx1"/>
                          </a:solidFill>
                          <a:latin typeface="+mn-lt"/>
                          <a:ea typeface="+mn-ea"/>
                          <a:cs typeface="+mn-cs"/>
                        </a:rPr>
                        <a:t>2</a:t>
                      </a:r>
                      <a:endParaRPr lang="en-US" sz="1000" b="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1740451215"/>
                  </a:ext>
                </a:extLst>
              </a:tr>
            </a:tbl>
          </a:graphicData>
        </a:graphic>
      </p:graphicFrame>
      <p:graphicFrame>
        <p:nvGraphicFramePr>
          <p:cNvPr id="14" name="Table 13"/>
          <p:cNvGraphicFramePr>
            <a:graphicFrameLocks noGrp="1"/>
          </p:cNvGraphicFramePr>
          <p:nvPr>
            <p:extLst>
              <p:ext uri="{D42A27DB-BD31-4B8C-83A1-F6EECF244321}">
                <p14:modId xmlns:p14="http://schemas.microsoft.com/office/powerpoint/2010/main" val="2578960277"/>
              </p:ext>
            </p:extLst>
          </p:nvPr>
        </p:nvGraphicFramePr>
        <p:xfrm>
          <a:off x="6621960" y="4268991"/>
          <a:ext cx="1779687" cy="1801225"/>
        </p:xfrm>
        <a:graphic>
          <a:graphicData uri="http://schemas.openxmlformats.org/drawingml/2006/table">
            <a:tbl>
              <a:tblPr firstRow="1" bandRow="1">
                <a:tableStyleId>{5C22544A-7EE6-4342-B048-85BDC9FD1C3A}</a:tableStyleId>
              </a:tblPr>
              <a:tblGrid>
                <a:gridCol w="390410">
                  <a:extLst>
                    <a:ext uri="{9D8B030D-6E8A-4147-A177-3AD203B41FA5}">
                      <a16:colId xmlns:a16="http://schemas.microsoft.com/office/drawing/2014/main" val="438743443"/>
                    </a:ext>
                  </a:extLst>
                </a:gridCol>
                <a:gridCol w="420359">
                  <a:extLst>
                    <a:ext uri="{9D8B030D-6E8A-4147-A177-3AD203B41FA5}">
                      <a16:colId xmlns:a16="http://schemas.microsoft.com/office/drawing/2014/main" val="3849382533"/>
                    </a:ext>
                  </a:extLst>
                </a:gridCol>
                <a:gridCol w="403466">
                  <a:extLst>
                    <a:ext uri="{9D8B030D-6E8A-4147-A177-3AD203B41FA5}">
                      <a16:colId xmlns:a16="http://schemas.microsoft.com/office/drawing/2014/main" val="460490341"/>
                    </a:ext>
                  </a:extLst>
                </a:gridCol>
                <a:gridCol w="565452">
                  <a:extLst>
                    <a:ext uri="{9D8B030D-6E8A-4147-A177-3AD203B41FA5}">
                      <a16:colId xmlns:a16="http://schemas.microsoft.com/office/drawing/2014/main" val="1717788734"/>
                    </a:ext>
                  </a:extLst>
                </a:gridCol>
              </a:tblGrid>
              <a:tr h="418061">
                <a:tc gridSpan="3">
                  <a:txBody>
                    <a:bodyPr/>
                    <a:lstStyle/>
                    <a:p>
                      <a:pPr marL="0" algn="ctr" defTabSz="685800" rtl="0" eaLnBrk="1" latinLnBrk="0" hangingPunct="1"/>
                      <a:r>
                        <a:rPr lang="en-US" sz="1000" kern="1200" dirty="0" smtClean="0">
                          <a:solidFill>
                            <a:schemeClr val="dk1"/>
                          </a:solidFill>
                          <a:latin typeface="+mn-lt"/>
                          <a:ea typeface="+mn-ea"/>
                          <a:cs typeface="+mn-cs"/>
                        </a:rPr>
                        <a:t>4</a:t>
                      </a:r>
                      <a:r>
                        <a:rPr lang="en-US" sz="1000" kern="1200" baseline="30000" dirty="0" smtClean="0">
                          <a:solidFill>
                            <a:schemeClr val="dk1"/>
                          </a:solidFill>
                          <a:latin typeface="+mn-lt"/>
                          <a:ea typeface="+mn-ea"/>
                          <a:cs typeface="+mn-cs"/>
                        </a:rPr>
                        <a:t>th</a:t>
                      </a:r>
                      <a:r>
                        <a:rPr lang="en-US" sz="1000" kern="1200" baseline="0" dirty="0" smtClean="0">
                          <a:solidFill>
                            <a:schemeClr val="dk1"/>
                          </a:solidFill>
                          <a:latin typeface="+mn-lt"/>
                          <a:ea typeface="+mn-ea"/>
                          <a:cs typeface="+mn-cs"/>
                        </a:rPr>
                        <a:t> </a:t>
                      </a:r>
                      <a:r>
                        <a:rPr lang="en-US" sz="1000" kern="1200" dirty="0" smtClean="0">
                          <a:solidFill>
                            <a:schemeClr val="dk1"/>
                          </a:solidFill>
                          <a:latin typeface="+mn-lt"/>
                          <a:ea typeface="+mn-ea"/>
                          <a:cs typeface="+mn-cs"/>
                        </a:rPr>
                        <a:t> Quarter 20</a:t>
                      </a:r>
                      <a:endParaRPr lang="en-US" sz="1000" kern="1200" dirty="0">
                        <a:solidFill>
                          <a:schemeClr val="dk1"/>
                        </a:solidFill>
                        <a:latin typeface="+mn-lt"/>
                        <a:ea typeface="+mn-ea"/>
                        <a:cs typeface="+mn-cs"/>
                      </a:endParaRPr>
                    </a:p>
                    <a:p>
                      <a:pPr marL="0" algn="ctr" defTabSz="685800" rtl="0" eaLnBrk="1" latinLnBrk="0" hangingPunct="1"/>
                      <a:endParaRPr lang="en-US" sz="10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hMerge="1">
                  <a:txBody>
                    <a:bodyPr/>
                    <a:lstStyle/>
                    <a:p>
                      <a:endParaRPr lang="en-US"/>
                    </a:p>
                  </a:txBody>
                  <a:tcPr/>
                </a:tc>
                <a:tc hMerge="1">
                  <a:txBody>
                    <a:bodyPr/>
                    <a:lstStyle/>
                    <a:p>
                      <a:endParaRPr lang="en-US"/>
                    </a:p>
                  </a:txBody>
                  <a:tcPr/>
                </a:tc>
                <a:tc>
                  <a:txBody>
                    <a:bodyPr/>
                    <a:lstStyle/>
                    <a:p>
                      <a:pPr marL="0" algn="ctr" defTabSz="685800" rtl="0" eaLnBrk="1" latinLnBrk="0" hangingPunct="1"/>
                      <a:r>
                        <a:rPr lang="en-US" sz="1000" kern="1200" dirty="0" smtClean="0">
                          <a:solidFill>
                            <a:schemeClr val="tx1"/>
                          </a:solidFill>
                          <a:latin typeface="+mn-lt"/>
                          <a:ea typeface="+mn-ea"/>
                          <a:cs typeface="+mn-cs"/>
                        </a:rPr>
                        <a:t>QTD</a:t>
                      </a:r>
                      <a:endParaRPr lang="en-US" sz="10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3841797260"/>
                  </a:ext>
                </a:extLst>
              </a:tr>
              <a:tr h="266025">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endParaRPr lang="en-US" sz="1000" b="1"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algn="ctr" defTabSz="685800" rtl="0" eaLnBrk="1" latinLnBrk="0" hangingPunct="1"/>
                      <a:endParaRPr 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507680488"/>
                  </a:ext>
                </a:extLst>
              </a:tr>
              <a:tr h="277091">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endParaRPr lang="en-US" sz="1000" b="1"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algn="ctr" defTabSz="685800" rtl="0" eaLnBrk="1" latinLnBrk="0" hangingPunct="1"/>
                      <a:endParaRPr 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4104936515"/>
                  </a:ext>
                </a:extLst>
              </a:tr>
              <a:tr h="275475">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fontAlgn="ctr"/>
                      <a:endParaRPr lang="en-US" sz="1000" b="1"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algn="ctr" defTabSz="685800" rtl="0" eaLnBrk="1" latinLnBrk="0" hangingPunct="1"/>
                      <a:endParaRPr 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324186844"/>
                  </a:ext>
                </a:extLst>
              </a:tr>
              <a:tr h="283095">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endParaRPr lang="en-US" sz="1000" b="1"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algn="ctr" defTabSz="685800" rtl="0" eaLnBrk="1" latinLnBrk="0" hangingPunct="1"/>
                      <a:endParaRPr 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869261749"/>
                  </a:ext>
                </a:extLst>
              </a:tr>
              <a:tr h="281478">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endParaRPr lang="en-US" sz="1000" b="1"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algn="ctr" defTabSz="685800" rtl="0" eaLnBrk="1" latinLnBrk="0" hangingPunct="1"/>
                      <a:endParaRPr 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740451215"/>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2687430258"/>
              </p:ext>
            </p:extLst>
          </p:nvPr>
        </p:nvGraphicFramePr>
        <p:xfrm>
          <a:off x="8405154" y="4268990"/>
          <a:ext cx="578508" cy="1801225"/>
        </p:xfrm>
        <a:graphic>
          <a:graphicData uri="http://schemas.openxmlformats.org/drawingml/2006/table">
            <a:tbl>
              <a:tblPr firstRow="1" bandRow="1">
                <a:tableStyleId>{5C22544A-7EE6-4342-B048-85BDC9FD1C3A}</a:tableStyleId>
              </a:tblPr>
              <a:tblGrid>
                <a:gridCol w="578508">
                  <a:extLst>
                    <a:ext uri="{9D8B030D-6E8A-4147-A177-3AD203B41FA5}">
                      <a16:colId xmlns:a16="http://schemas.microsoft.com/office/drawing/2014/main" val="3437498298"/>
                    </a:ext>
                  </a:extLst>
                </a:gridCol>
              </a:tblGrid>
              <a:tr h="418061">
                <a:tc>
                  <a:txBody>
                    <a:bodyPr/>
                    <a:lstStyle/>
                    <a:p>
                      <a:pPr marL="0" algn="ctr" defTabSz="685800" rtl="0" eaLnBrk="1" latinLnBrk="0" hangingPunct="1"/>
                      <a:r>
                        <a:rPr lang="en-US" sz="1000" kern="1200" dirty="0" smtClean="0">
                          <a:solidFill>
                            <a:schemeClr val="tx1"/>
                          </a:solidFill>
                          <a:latin typeface="+mn-lt"/>
                          <a:ea typeface="+mn-ea"/>
                          <a:cs typeface="+mn-cs"/>
                        </a:rPr>
                        <a:t>YTD</a:t>
                      </a:r>
                      <a:endParaRPr lang="en-US" sz="10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2153071838"/>
                  </a:ext>
                </a:extLst>
              </a:tr>
              <a:tr h="266025">
                <a:tc>
                  <a:txBody>
                    <a:bodyPr/>
                    <a:lstStyle/>
                    <a:p>
                      <a:pPr marL="0" algn="ctr" defTabSz="685800" rtl="0" eaLnBrk="1" latinLnBrk="0" hangingPunct="1"/>
                      <a:r>
                        <a:rPr lang="en-US" sz="1000" b="1" kern="1200" dirty="0" smtClean="0">
                          <a:solidFill>
                            <a:schemeClr val="tx1"/>
                          </a:solidFill>
                          <a:latin typeface="+mn-lt"/>
                          <a:ea typeface="+mn-ea"/>
                          <a:cs typeface="+mn-cs"/>
                        </a:rPr>
                        <a:t>99.97</a:t>
                      </a:r>
                      <a:endParaRPr 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1608200678"/>
                  </a:ext>
                </a:extLst>
              </a:tr>
              <a:tr h="277091">
                <a:tc>
                  <a:txBody>
                    <a:bodyPr/>
                    <a:lstStyle/>
                    <a:p>
                      <a:pPr marL="0" algn="ctr" defTabSz="685800" rtl="0" eaLnBrk="1" latinLnBrk="0" hangingPunct="1"/>
                      <a:r>
                        <a:rPr lang="en-US" sz="1000" b="1" kern="1200" dirty="0" smtClean="0">
                          <a:solidFill>
                            <a:schemeClr val="tx1"/>
                          </a:solidFill>
                          <a:latin typeface="+mn-lt"/>
                          <a:ea typeface="+mn-ea"/>
                          <a:cs typeface="+mn-cs"/>
                        </a:rPr>
                        <a:t>0.16</a:t>
                      </a:r>
                      <a:endParaRPr 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3910837385"/>
                  </a:ext>
                </a:extLst>
              </a:tr>
              <a:tr h="275475">
                <a:tc>
                  <a:txBody>
                    <a:bodyPr/>
                    <a:lstStyle/>
                    <a:p>
                      <a:pPr marL="0" algn="ctr" defTabSz="685800" rtl="0" eaLnBrk="1" latinLnBrk="0" hangingPunct="1"/>
                      <a:r>
                        <a:rPr lang="en-US" sz="1000" b="1" kern="1200" dirty="0" smtClean="0">
                          <a:solidFill>
                            <a:schemeClr val="tx1"/>
                          </a:solidFill>
                          <a:latin typeface="+mn-lt"/>
                          <a:ea typeface="+mn-ea"/>
                          <a:cs typeface="+mn-cs"/>
                        </a:rPr>
                        <a:t>0.01</a:t>
                      </a:r>
                      <a:endParaRPr 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val="1980286059"/>
                  </a:ext>
                </a:extLst>
              </a:tr>
              <a:tr h="283095">
                <a:tc>
                  <a:txBody>
                    <a:bodyPr/>
                    <a:lstStyle/>
                    <a:p>
                      <a:pPr marL="0" algn="ctr" defTabSz="685800" rtl="0" eaLnBrk="1" latinLnBrk="0" hangingPunct="1"/>
                      <a:r>
                        <a:rPr lang="en-US" sz="1000" b="1" kern="1200" dirty="0" smtClean="0">
                          <a:solidFill>
                            <a:schemeClr val="tx1"/>
                          </a:solidFill>
                          <a:latin typeface="+mn-lt"/>
                          <a:ea typeface="+mn-ea"/>
                          <a:cs typeface="+mn-cs"/>
                        </a:rPr>
                        <a:t>198</a:t>
                      </a:r>
                      <a:endParaRPr 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3297360216"/>
                  </a:ext>
                </a:extLst>
              </a:tr>
              <a:tr h="281478">
                <a:tc>
                  <a:txBody>
                    <a:bodyPr/>
                    <a:lstStyle/>
                    <a:p>
                      <a:pPr marL="0" algn="ctr" defTabSz="685800" rtl="0" eaLnBrk="1" latinLnBrk="0" hangingPunct="1"/>
                      <a:r>
                        <a:rPr lang="en-US" sz="1000" b="1" kern="1200" dirty="0" smtClean="0">
                          <a:solidFill>
                            <a:schemeClr val="tx1"/>
                          </a:solidFill>
                          <a:latin typeface="+mn-lt"/>
                          <a:ea typeface="+mn-ea"/>
                          <a:cs typeface="+mn-cs"/>
                        </a:rPr>
                        <a:t>2</a:t>
                      </a:r>
                      <a:endParaRPr 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3383154901"/>
                  </a:ext>
                </a:extLst>
              </a:tr>
            </a:tbl>
          </a:graphicData>
        </a:graphic>
      </p:graphicFrame>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4011" y="2527460"/>
            <a:ext cx="2863187" cy="1724879"/>
          </a:xfrm>
          <a:prstGeom prst="rect">
            <a:avLst/>
          </a:prstGeom>
        </p:spPr>
      </p:pic>
      <p:sp>
        <p:nvSpPr>
          <p:cNvPr id="4" name="TextBox 3"/>
          <p:cNvSpPr txBox="1"/>
          <p:nvPr/>
        </p:nvSpPr>
        <p:spPr>
          <a:xfrm>
            <a:off x="3479782" y="2881485"/>
            <a:ext cx="5095387" cy="1169551"/>
          </a:xfrm>
          <a:prstGeom prst="rect">
            <a:avLst/>
          </a:prstGeom>
          <a:noFill/>
        </p:spPr>
        <p:txBody>
          <a:bodyPr wrap="square" rtlCol="0">
            <a:spAutoFit/>
          </a:bodyPr>
          <a:lstStyle/>
          <a:p>
            <a:pPr fontAlgn="t"/>
            <a:r>
              <a:rPr lang="en-US" sz="1400" b="1" i="1" kern="0" dirty="0" smtClean="0">
                <a:solidFill>
                  <a:srgbClr val="002060"/>
                </a:solidFill>
              </a:rPr>
              <a:t>- ARR-85 </a:t>
            </a:r>
            <a:r>
              <a:rPr lang="en-US" sz="1400" b="1" i="1" kern="0" dirty="0">
                <a:solidFill>
                  <a:srgbClr val="002060"/>
                </a:solidFill>
              </a:rPr>
              <a:t>(</a:t>
            </a:r>
            <a:r>
              <a:rPr lang="en-US" sz="1400" b="1" i="1" kern="0" dirty="0" smtClean="0">
                <a:solidFill>
                  <a:srgbClr val="002060"/>
                </a:solidFill>
              </a:rPr>
              <a:t>MRT, LF/VLF)</a:t>
            </a:r>
          </a:p>
          <a:p>
            <a:pPr fontAlgn="t"/>
            <a:r>
              <a:rPr lang="en-US" sz="1400" b="1" i="1" kern="0" dirty="0" smtClean="0">
                <a:solidFill>
                  <a:srgbClr val="002060"/>
                </a:solidFill>
              </a:rPr>
              <a:t>- ARC-164 (UHF),</a:t>
            </a:r>
          </a:p>
          <a:p>
            <a:pPr fontAlgn="t"/>
            <a:r>
              <a:rPr lang="en-US" sz="1400" b="1" i="1" kern="0" dirty="0" smtClean="0">
                <a:solidFill>
                  <a:srgbClr val="002060"/>
                </a:solidFill>
              </a:rPr>
              <a:t>- ARC-190 (HF)</a:t>
            </a:r>
          </a:p>
          <a:p>
            <a:pPr fontAlgn="t"/>
            <a:r>
              <a:rPr lang="en-US" sz="1400" b="1" i="1" kern="0" dirty="0" smtClean="0">
                <a:solidFill>
                  <a:srgbClr val="002060"/>
                </a:solidFill>
              </a:rPr>
              <a:t>- ARC-210 (UHF/VHF)</a:t>
            </a:r>
          </a:p>
          <a:p>
            <a:pPr fontAlgn="t"/>
            <a:r>
              <a:rPr lang="en-US" sz="1400" b="1" i="1" kern="0" dirty="0" smtClean="0">
                <a:solidFill>
                  <a:srgbClr val="002060"/>
                </a:solidFill>
              </a:rPr>
              <a:t>- ASC-19 (UHF AFSATCOM)</a:t>
            </a:r>
            <a:endParaRPr lang="en-US" sz="1400" b="1" i="1" kern="0" dirty="0">
              <a:solidFill>
                <a:srgbClr val="002060"/>
              </a:solidFill>
            </a:endParaRPr>
          </a:p>
        </p:txBody>
      </p:sp>
      <p:sp>
        <p:nvSpPr>
          <p:cNvPr id="8" name="Up Arrow 7"/>
          <p:cNvSpPr/>
          <p:nvPr/>
        </p:nvSpPr>
        <p:spPr bwMode="auto">
          <a:xfrm>
            <a:off x="616689" y="4742121"/>
            <a:ext cx="116958" cy="159488"/>
          </a:xfrm>
          <a:prstGeom prst="upArrow">
            <a:avLst/>
          </a:prstGeom>
          <a:solidFill>
            <a:srgbClr val="0000FF"/>
          </a:solidFill>
          <a:ln w="12700" cap="flat" cmpd="sng" algn="ctr">
            <a:solidFill>
              <a:srgbClr val="0000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smtClean="0">
              <a:ln>
                <a:noFill/>
              </a:ln>
              <a:solidFill>
                <a:schemeClr val="tx1"/>
              </a:solidFill>
              <a:effectLst/>
              <a:latin typeface="Arial" charset="0"/>
            </a:endParaRPr>
          </a:p>
        </p:txBody>
      </p:sp>
      <p:sp>
        <p:nvSpPr>
          <p:cNvPr id="15" name="Up Arrow 14"/>
          <p:cNvSpPr/>
          <p:nvPr/>
        </p:nvSpPr>
        <p:spPr bwMode="auto">
          <a:xfrm>
            <a:off x="621119" y="5555775"/>
            <a:ext cx="116958" cy="159488"/>
          </a:xfrm>
          <a:prstGeom prst="upArrow">
            <a:avLst/>
          </a:prstGeom>
          <a:solidFill>
            <a:srgbClr val="0000FF"/>
          </a:solidFill>
          <a:ln w="12700" cap="flat" cmpd="sng" algn="ctr">
            <a:solidFill>
              <a:srgbClr val="0000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smtClean="0">
              <a:ln>
                <a:noFill/>
              </a:ln>
              <a:solidFill>
                <a:schemeClr val="tx1"/>
              </a:solidFill>
              <a:effectLst/>
              <a:latin typeface="Arial" charset="0"/>
            </a:endParaRPr>
          </a:p>
        </p:txBody>
      </p:sp>
      <p:sp>
        <p:nvSpPr>
          <p:cNvPr id="16" name="Up Arrow 15"/>
          <p:cNvSpPr/>
          <p:nvPr/>
        </p:nvSpPr>
        <p:spPr bwMode="auto">
          <a:xfrm rot="10800000">
            <a:off x="625550" y="5009433"/>
            <a:ext cx="108097" cy="191386"/>
          </a:xfrm>
          <a:prstGeom prst="upArrow">
            <a:avLst/>
          </a:prstGeom>
          <a:solidFill>
            <a:srgbClr val="0000FF"/>
          </a:solidFill>
          <a:ln w="12700" cap="flat" cmpd="sng" algn="ctr">
            <a:solidFill>
              <a:srgbClr val="0000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smtClean="0">
              <a:ln>
                <a:noFill/>
              </a:ln>
              <a:solidFill>
                <a:schemeClr val="tx1"/>
              </a:solidFill>
              <a:effectLst/>
              <a:latin typeface="Arial" charset="0"/>
            </a:endParaRPr>
          </a:p>
        </p:txBody>
      </p:sp>
      <p:sp>
        <p:nvSpPr>
          <p:cNvPr id="19" name="Up Arrow 18"/>
          <p:cNvSpPr/>
          <p:nvPr/>
        </p:nvSpPr>
        <p:spPr bwMode="auto">
          <a:xfrm rot="10800000">
            <a:off x="625550" y="5258208"/>
            <a:ext cx="108097" cy="191386"/>
          </a:xfrm>
          <a:prstGeom prst="upArrow">
            <a:avLst/>
          </a:prstGeom>
          <a:solidFill>
            <a:srgbClr val="0000FF"/>
          </a:solidFill>
          <a:ln w="12700" cap="flat" cmpd="sng" algn="ctr">
            <a:solidFill>
              <a:srgbClr val="0000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smtClean="0">
              <a:ln>
                <a:noFill/>
              </a:ln>
              <a:solidFill>
                <a:schemeClr val="tx1"/>
              </a:solidFill>
              <a:effectLst/>
              <a:latin typeface="Arial" charset="0"/>
            </a:endParaRPr>
          </a:p>
        </p:txBody>
      </p:sp>
      <p:sp>
        <p:nvSpPr>
          <p:cNvPr id="20" name="Up Arrow 19"/>
          <p:cNvSpPr/>
          <p:nvPr/>
        </p:nvSpPr>
        <p:spPr bwMode="auto">
          <a:xfrm rot="10800000">
            <a:off x="611373" y="5821444"/>
            <a:ext cx="108097" cy="191386"/>
          </a:xfrm>
          <a:prstGeom prst="upArrow">
            <a:avLst/>
          </a:prstGeom>
          <a:solidFill>
            <a:srgbClr val="0000FF"/>
          </a:solidFill>
          <a:ln w="12700" cap="flat" cmpd="sng" algn="ctr">
            <a:solidFill>
              <a:srgbClr val="0000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smtClean="0">
              <a:ln>
                <a:noFill/>
              </a:ln>
              <a:solidFill>
                <a:schemeClr val="tx1"/>
              </a:solidFill>
              <a:effectLst/>
              <a:latin typeface="Arial" charset="0"/>
            </a:endParaRPr>
          </a:p>
        </p:txBody>
      </p:sp>
    </p:spTree>
    <p:extLst>
      <p:ext uri="{BB962C8B-B14F-4D97-AF65-F5344CB8AC3E}">
        <p14:creationId xmlns:p14="http://schemas.microsoft.com/office/powerpoint/2010/main" val="26715789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noFill/>
          <a:ln w="9525">
            <a:noFill/>
            <a:miter lim="800000"/>
            <a:headEnd/>
            <a:tailEnd/>
          </a:ln>
          <a:effectLst/>
        </p:spPr>
        <p:txBody>
          <a:bodyPr vert="horz" wrap="square" lIns="0" tIns="0" rIns="0" bIns="0" numCol="1" anchor="ctr" anchorCtr="0" compatLnSpc="1">
            <a:prstTxWarp prst="textNoShape">
              <a:avLst/>
            </a:prstTxWarp>
            <a:normAutofit/>
          </a:bodyPr>
          <a:lstStyle/>
          <a:p>
            <a:r>
              <a:rPr lang="en-US" kern="1200" dirty="0"/>
              <a:t/>
            </a:r>
            <a:br>
              <a:rPr lang="en-US" kern="1200" dirty="0"/>
            </a:br>
            <a:endParaRPr lang="en-US" kern="1200" dirty="0"/>
          </a:p>
        </p:txBody>
      </p:sp>
      <p:sp>
        <p:nvSpPr>
          <p:cNvPr id="7" name="Slide Number Placeholder 6"/>
          <p:cNvSpPr>
            <a:spLocks noGrp="1"/>
          </p:cNvSpPr>
          <p:nvPr>
            <p:ph type="sldNum" sz="quarter" idx="4294967295"/>
          </p:nvPr>
        </p:nvSpPr>
        <p:spPr>
          <a:xfrm>
            <a:off x="8823325" y="6581775"/>
            <a:ext cx="320675" cy="276225"/>
          </a:xfrm>
        </p:spPr>
        <p:txBody>
          <a:bodyPr/>
          <a:lstStyle/>
          <a:p>
            <a:pPr marL="0" marR="0" lvl="0" indent="0" algn="r" defTabSz="914400" rtl="0" eaLnBrk="0" fontAlgn="auto" latinLnBrk="0" hangingPunct="0">
              <a:lnSpc>
                <a:spcPct val="100000"/>
              </a:lnSpc>
              <a:spcBef>
                <a:spcPts val="0"/>
              </a:spcBef>
              <a:spcAft>
                <a:spcPts val="0"/>
              </a:spcAft>
              <a:buClrTx/>
              <a:buSzTx/>
              <a:buFontTx/>
              <a:buNone/>
              <a:tabLst/>
              <a:defRPr/>
            </a:pPr>
            <a:fld id="{4C271F6E-B663-47E9-A91A-64DF1B1A4211}" type="slidenum">
              <a:rPr kumimoji="0" lang="en-US" sz="750" b="0" i="0" u="none" strike="noStrike" kern="1200" cap="none" spc="0" normalizeH="0" baseline="0" noProof="0" smtClean="0">
                <a:ln>
                  <a:noFill/>
                </a:ln>
                <a:solidFill>
                  <a:srgbClr val="FFFFFF">
                    <a:lumMod val="65000"/>
                  </a:srgbClr>
                </a:solidFill>
                <a:effectLst/>
                <a:uLnTx/>
                <a:uFillTx/>
                <a:latin typeface="Arial"/>
                <a:ea typeface="+mn-ea"/>
                <a:cs typeface="+mn-cs"/>
              </a:rPr>
              <a:pPr marL="0" marR="0" lvl="0" indent="0" algn="r" defTabSz="914400" rtl="0" eaLnBrk="0" fontAlgn="auto" latinLnBrk="0" hangingPunct="0">
                <a:lnSpc>
                  <a:spcPct val="100000"/>
                </a:lnSpc>
                <a:spcBef>
                  <a:spcPts val="0"/>
                </a:spcBef>
                <a:spcAft>
                  <a:spcPts val="0"/>
                </a:spcAft>
                <a:buClrTx/>
                <a:buSzTx/>
                <a:buFontTx/>
                <a:buNone/>
                <a:tabLst/>
                <a:defRPr/>
              </a:pPr>
              <a:t>6</a:t>
            </a:fld>
            <a:endParaRPr kumimoji="0" lang="en-US" sz="750" b="0" i="0" u="none" strike="noStrike" kern="1200" cap="none" spc="0" normalizeH="0" baseline="0" noProof="0">
              <a:ln>
                <a:noFill/>
              </a:ln>
              <a:solidFill>
                <a:srgbClr val="FFFFFF">
                  <a:lumMod val="65000"/>
                </a:srgbClr>
              </a:solidFill>
              <a:effectLst/>
              <a:uLnTx/>
              <a:uFillTx/>
              <a:latin typeface="Arial"/>
              <a:ea typeface="+mn-ea"/>
              <a:cs typeface="+mn-cs"/>
            </a:endParaRPr>
          </a:p>
        </p:txBody>
      </p:sp>
      <p:sp>
        <p:nvSpPr>
          <p:cNvPr id="5" name="Rectangle 4"/>
          <p:cNvSpPr/>
          <p:nvPr/>
        </p:nvSpPr>
        <p:spPr>
          <a:xfrm>
            <a:off x="1971533" y="109091"/>
            <a:ext cx="5215168" cy="1077218"/>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1" i="1" u="none" strike="noStrike" kern="0" cap="none" spc="0" normalizeH="0" baseline="0" noProof="0" dirty="0" smtClean="0">
                <a:ln>
                  <a:noFill/>
                </a:ln>
                <a:solidFill>
                  <a:srgbClr val="0C2D83"/>
                </a:solidFill>
                <a:effectLst/>
                <a:uLnTx/>
                <a:uFillTx/>
                <a:latin typeface="Arial"/>
                <a:ea typeface="+mn-ea"/>
                <a:cs typeface="+mn-cs"/>
              </a:rPr>
              <a:t> B-2</a:t>
            </a:r>
            <a:r>
              <a:rPr kumimoji="0" lang="en-US" sz="3200" b="1" i="1" u="none" strike="noStrike" kern="0" cap="none" spc="0" normalizeH="0" noProof="0" dirty="0" smtClean="0">
                <a:ln>
                  <a:noFill/>
                </a:ln>
                <a:solidFill>
                  <a:srgbClr val="0C2D83"/>
                </a:solidFill>
                <a:effectLst/>
                <a:uLnTx/>
                <a:uFillTx/>
                <a:latin typeface="Arial"/>
                <a:ea typeface="+mn-ea"/>
                <a:cs typeface="+mn-cs"/>
              </a:rPr>
              <a:t> </a:t>
            </a:r>
            <a:r>
              <a:rPr kumimoji="0" lang="en-US" sz="3200" b="1" i="1" u="none" strike="noStrike" kern="0" cap="none" spc="0" normalizeH="0" baseline="0" noProof="0" dirty="0" smtClean="0">
                <a:ln>
                  <a:noFill/>
                </a:ln>
                <a:solidFill>
                  <a:srgbClr val="0C2D83"/>
                </a:solidFill>
                <a:effectLst/>
                <a:uLnTx/>
                <a:uFillTx/>
                <a:latin typeface="Arial"/>
                <a:ea typeface="+mn-ea"/>
                <a:cs typeface="+mn-cs"/>
              </a:rPr>
              <a:t>CE </a:t>
            </a:r>
            <a:r>
              <a:rPr kumimoji="0" lang="en-US" sz="3200" b="1" i="1" u="none" strike="noStrike" kern="0" cap="none" spc="0" normalizeH="0" baseline="0" noProof="0" dirty="0">
                <a:ln>
                  <a:noFill/>
                </a:ln>
                <a:solidFill>
                  <a:srgbClr val="0C2D83"/>
                </a:solidFill>
                <a:effectLst/>
                <a:uLnTx/>
                <a:uFillTx/>
                <a:latin typeface="Arial"/>
                <a:ea typeface="+mn-ea"/>
                <a:cs typeface="+mn-cs"/>
              </a:rPr>
              <a:t/>
            </a:r>
            <a:br>
              <a:rPr kumimoji="0" lang="en-US" sz="3200" b="1" i="1" u="none" strike="noStrike" kern="0" cap="none" spc="0" normalizeH="0" baseline="0" noProof="0" dirty="0">
                <a:ln>
                  <a:noFill/>
                </a:ln>
                <a:solidFill>
                  <a:srgbClr val="0C2D83"/>
                </a:solidFill>
                <a:effectLst/>
                <a:uLnTx/>
                <a:uFillTx/>
                <a:latin typeface="Arial"/>
                <a:ea typeface="+mn-ea"/>
                <a:cs typeface="+mn-cs"/>
              </a:rPr>
            </a:br>
            <a:r>
              <a:rPr kumimoji="0" lang="en-US" sz="3200" b="1" i="1" u="none" strike="noStrike" kern="0" cap="none" spc="0" normalizeH="0" baseline="0" noProof="0" dirty="0">
                <a:ln>
                  <a:noFill/>
                </a:ln>
                <a:solidFill>
                  <a:srgbClr val="0C2D83"/>
                </a:solidFill>
                <a:effectLst/>
                <a:uLnTx/>
                <a:uFillTx/>
                <a:latin typeface="Arial"/>
                <a:ea typeface="+mn-ea"/>
                <a:cs typeface="+mn-cs"/>
              </a:rPr>
              <a:t>SCORECARD</a:t>
            </a:r>
            <a:endParaRPr kumimoji="0" lang="en-US" sz="1800" b="0" i="0" u="none" strike="noStrike" kern="1200" cap="none" spc="0" normalizeH="0" baseline="0" noProof="0" dirty="0">
              <a:ln>
                <a:noFill/>
              </a:ln>
              <a:solidFill>
                <a:srgbClr val="000000"/>
              </a:solidFill>
              <a:effectLst/>
              <a:uLnTx/>
              <a:uFillTx/>
              <a:latin typeface="Arial"/>
              <a:ea typeface="+mn-ea"/>
              <a:cs typeface="+mn-cs"/>
            </a:endParaRPr>
          </a:p>
        </p:txBody>
      </p:sp>
      <p:graphicFrame>
        <p:nvGraphicFramePr>
          <p:cNvPr id="13" name="Table 12"/>
          <p:cNvGraphicFramePr>
            <a:graphicFrameLocks noGrp="1"/>
          </p:cNvGraphicFramePr>
          <p:nvPr>
            <p:extLst>
              <p:ext uri="{D42A27DB-BD31-4B8C-83A1-F6EECF244321}">
                <p14:modId xmlns:p14="http://schemas.microsoft.com/office/powerpoint/2010/main" val="3541576594"/>
              </p:ext>
            </p:extLst>
          </p:nvPr>
        </p:nvGraphicFramePr>
        <p:xfrm>
          <a:off x="184726" y="4268994"/>
          <a:ext cx="2877860" cy="1801225"/>
        </p:xfrm>
        <a:graphic>
          <a:graphicData uri="http://schemas.openxmlformats.org/drawingml/2006/table">
            <a:tbl>
              <a:tblPr firstRow="1" bandRow="1">
                <a:tableStyleId>{5C22544A-7EE6-4342-B048-85BDC9FD1C3A}</a:tableStyleId>
              </a:tblPr>
              <a:tblGrid>
                <a:gridCol w="570242">
                  <a:extLst>
                    <a:ext uri="{9D8B030D-6E8A-4147-A177-3AD203B41FA5}">
                      <a16:colId xmlns:a16="http://schemas.microsoft.com/office/drawing/2014/main" val="620501437"/>
                    </a:ext>
                  </a:extLst>
                </a:gridCol>
                <a:gridCol w="527931">
                  <a:extLst>
                    <a:ext uri="{9D8B030D-6E8A-4147-A177-3AD203B41FA5}">
                      <a16:colId xmlns:a16="http://schemas.microsoft.com/office/drawing/2014/main" val="4092329649"/>
                    </a:ext>
                  </a:extLst>
                </a:gridCol>
                <a:gridCol w="390410">
                  <a:extLst>
                    <a:ext uri="{9D8B030D-6E8A-4147-A177-3AD203B41FA5}">
                      <a16:colId xmlns:a16="http://schemas.microsoft.com/office/drawing/2014/main" val="2566757517"/>
                    </a:ext>
                  </a:extLst>
                </a:gridCol>
                <a:gridCol w="420359">
                  <a:extLst>
                    <a:ext uri="{9D8B030D-6E8A-4147-A177-3AD203B41FA5}">
                      <a16:colId xmlns:a16="http://schemas.microsoft.com/office/drawing/2014/main" val="1601604573"/>
                    </a:ext>
                  </a:extLst>
                </a:gridCol>
                <a:gridCol w="390410">
                  <a:extLst>
                    <a:ext uri="{9D8B030D-6E8A-4147-A177-3AD203B41FA5}">
                      <a16:colId xmlns:a16="http://schemas.microsoft.com/office/drawing/2014/main" val="1987102728"/>
                    </a:ext>
                  </a:extLst>
                </a:gridCol>
                <a:gridCol w="578508">
                  <a:extLst>
                    <a:ext uri="{9D8B030D-6E8A-4147-A177-3AD203B41FA5}">
                      <a16:colId xmlns:a16="http://schemas.microsoft.com/office/drawing/2014/main" val="2517202347"/>
                    </a:ext>
                  </a:extLst>
                </a:gridCol>
              </a:tblGrid>
              <a:tr h="418061">
                <a:tc>
                  <a:txBody>
                    <a:bodyPr/>
                    <a:lstStyle/>
                    <a:p>
                      <a:pPr algn="ctr"/>
                      <a:r>
                        <a:rPr lang="en-US" sz="1000" dirty="0" smtClean="0">
                          <a:solidFill>
                            <a:schemeClr val="tx1"/>
                          </a:solidFill>
                          <a:latin typeface="+mn-lt"/>
                        </a:rPr>
                        <a:t>Rate</a:t>
                      </a:r>
                      <a:endParaRPr lang="en-US" sz="1000" dirty="0">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a:r>
                        <a:rPr lang="en-US" sz="1000" dirty="0" err="1" smtClean="0">
                          <a:solidFill>
                            <a:schemeClr val="tx1"/>
                          </a:solidFill>
                          <a:latin typeface="+mn-lt"/>
                        </a:rPr>
                        <a:t>Avg</a:t>
                      </a:r>
                      <a:endParaRPr lang="en-US" sz="1000" dirty="0">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gridSpan="3">
                  <a:txBody>
                    <a:bodyPr/>
                    <a:lstStyle/>
                    <a:p>
                      <a:pPr marL="0" algn="ctr" defTabSz="685800" rtl="0" eaLnBrk="1" latinLnBrk="0" hangingPunct="1"/>
                      <a:r>
                        <a:rPr lang="en-US" sz="1000" kern="1200" dirty="0" smtClean="0">
                          <a:solidFill>
                            <a:schemeClr val="dk1"/>
                          </a:solidFill>
                          <a:latin typeface="+mn-lt"/>
                          <a:ea typeface="+mn-ea"/>
                          <a:cs typeface="+mn-cs"/>
                        </a:rPr>
                        <a:t>1</a:t>
                      </a:r>
                      <a:r>
                        <a:rPr lang="en-US" sz="1000" kern="1200" baseline="30000" dirty="0" smtClean="0">
                          <a:solidFill>
                            <a:schemeClr val="dk1"/>
                          </a:solidFill>
                          <a:latin typeface="+mn-lt"/>
                          <a:ea typeface="+mn-ea"/>
                          <a:cs typeface="+mn-cs"/>
                        </a:rPr>
                        <a:t>st</a:t>
                      </a:r>
                      <a:r>
                        <a:rPr lang="en-US" sz="1000" kern="1200" dirty="0" smtClean="0">
                          <a:solidFill>
                            <a:schemeClr val="dk1"/>
                          </a:solidFill>
                          <a:latin typeface="+mn-lt"/>
                          <a:ea typeface="+mn-ea"/>
                          <a:cs typeface="+mn-cs"/>
                        </a:rPr>
                        <a:t>  Quarter 20</a:t>
                      </a:r>
                      <a:endParaRPr lang="en-US" sz="1000" kern="1200" dirty="0">
                        <a:solidFill>
                          <a:schemeClr val="dk1"/>
                        </a:solidFill>
                        <a:latin typeface="+mn-lt"/>
                        <a:ea typeface="+mn-ea"/>
                        <a:cs typeface="+mn-cs"/>
                      </a:endParaRPr>
                    </a:p>
                    <a:p>
                      <a:pPr marL="0" algn="ctr" defTabSz="685800" rtl="0" eaLnBrk="1" latinLnBrk="0" hangingPunct="1"/>
                      <a:endParaRPr lang="en-US" sz="10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hMerge="1">
                  <a:txBody>
                    <a:bodyPr/>
                    <a:lstStyle/>
                    <a:p>
                      <a:endParaRPr lang="en-US"/>
                    </a:p>
                  </a:txBody>
                  <a:tcPr/>
                </a:tc>
                <a:tc hMerge="1">
                  <a:txBody>
                    <a:bodyPr/>
                    <a:lstStyle/>
                    <a:p>
                      <a:endParaRPr lang="en-US"/>
                    </a:p>
                  </a:txBody>
                  <a:tcPr/>
                </a:tc>
                <a:tc>
                  <a:txBody>
                    <a:bodyPr/>
                    <a:lstStyle/>
                    <a:p>
                      <a:pPr marL="0" algn="ctr" defTabSz="685800" rtl="0" eaLnBrk="1" latinLnBrk="0" hangingPunct="1"/>
                      <a:r>
                        <a:rPr lang="en-US" sz="1000" kern="1200" dirty="0" smtClean="0">
                          <a:solidFill>
                            <a:schemeClr val="tx1"/>
                          </a:solidFill>
                          <a:latin typeface="+mn-lt"/>
                          <a:ea typeface="+mn-ea"/>
                          <a:cs typeface="+mn-cs"/>
                        </a:rPr>
                        <a:t>QTD</a:t>
                      </a:r>
                      <a:endParaRPr lang="en-US" sz="10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164011891"/>
                  </a:ext>
                </a:extLst>
              </a:tr>
              <a:tr h="266025">
                <a:tc>
                  <a:txBody>
                    <a:bodyPr/>
                    <a:lstStyle/>
                    <a:p>
                      <a:pPr algn="ctr"/>
                      <a:r>
                        <a:rPr lang="en-US" sz="1000" dirty="0" smtClean="0"/>
                        <a:t>MC </a:t>
                      </a:r>
                      <a:endParaRPr lang="en-US" sz="1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a:r>
                        <a:rPr lang="en-US" sz="1000" dirty="0" smtClean="0">
                          <a:latin typeface="+mn-lt"/>
                        </a:rPr>
                        <a:t>98.20</a:t>
                      </a:r>
                      <a:endParaRPr lang="en-US" sz="1000"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r>
                        <a:rPr lang="en-US" sz="1000" b="0" i="0" u="none" strike="noStrike" dirty="0" smtClean="0">
                          <a:solidFill>
                            <a:srgbClr val="000000"/>
                          </a:solidFill>
                          <a:effectLst/>
                          <a:latin typeface="+mn-lt"/>
                        </a:rPr>
                        <a:t>99.95</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ctr"/>
                      <a:r>
                        <a:rPr lang="en-US" sz="1000" b="0" i="0" u="none" strike="noStrike" dirty="0" smtClean="0">
                          <a:solidFill>
                            <a:srgbClr val="000000"/>
                          </a:solidFill>
                          <a:effectLst/>
                          <a:latin typeface="+mn-lt"/>
                        </a:rPr>
                        <a:t>100</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ctr"/>
                      <a:r>
                        <a:rPr lang="en-US" sz="1000" b="0" i="0" u="none" strike="noStrike" dirty="0" smtClean="0">
                          <a:solidFill>
                            <a:srgbClr val="000000"/>
                          </a:solidFill>
                          <a:effectLst/>
                          <a:latin typeface="+mn-lt"/>
                        </a:rPr>
                        <a:t>99.96</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marL="0" algn="ctr" defTabSz="685800" rtl="0" eaLnBrk="1" latinLnBrk="0" hangingPunct="1"/>
                      <a:r>
                        <a:rPr lang="en-US" sz="1000" kern="1200" dirty="0" smtClean="0">
                          <a:solidFill>
                            <a:schemeClr val="tx1"/>
                          </a:solidFill>
                          <a:latin typeface="+mn-lt"/>
                          <a:ea typeface="+mn-ea"/>
                          <a:cs typeface="+mn-cs"/>
                        </a:rPr>
                        <a:t>99.95</a:t>
                      </a:r>
                      <a:endParaRPr lang="en-US" sz="10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750762704"/>
                  </a:ext>
                </a:extLst>
              </a:tr>
              <a:tr h="277091">
                <a:tc>
                  <a:txBody>
                    <a:bodyPr/>
                    <a:lstStyle/>
                    <a:p>
                      <a:pPr algn="ctr"/>
                      <a:r>
                        <a:rPr lang="en-US" sz="1000" dirty="0" smtClean="0"/>
                        <a:t>TM</a:t>
                      </a:r>
                      <a:endParaRPr lang="en-US" sz="1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a:r>
                        <a:rPr lang="en-US" sz="1000" dirty="0" smtClean="0">
                          <a:latin typeface="+mn-lt"/>
                        </a:rPr>
                        <a:t>5.30</a:t>
                      </a:r>
                      <a:endParaRPr lang="en-US" sz="1000"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r>
                        <a:rPr lang="en-US" sz="1000" b="0" i="0" u="none" strike="noStrike" dirty="0" smtClean="0">
                          <a:solidFill>
                            <a:srgbClr val="000000"/>
                          </a:solidFill>
                          <a:effectLst/>
                          <a:latin typeface="+mn-lt"/>
                        </a:rPr>
                        <a:t>0.20</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ctr"/>
                      <a:r>
                        <a:rPr lang="en-US" sz="1000" b="0" i="0" u="none" strike="noStrike" dirty="0" smtClean="0">
                          <a:solidFill>
                            <a:srgbClr val="000000"/>
                          </a:solidFill>
                          <a:effectLst/>
                          <a:latin typeface="+mn-lt"/>
                        </a:rPr>
                        <a:t>0.20</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ctr"/>
                      <a:r>
                        <a:rPr lang="en-US" sz="1000" b="0" i="0" u="none" strike="noStrike" dirty="0" smtClean="0">
                          <a:solidFill>
                            <a:schemeClr val="tx1"/>
                          </a:solidFill>
                          <a:effectLst/>
                          <a:latin typeface="+mn-lt"/>
                        </a:rPr>
                        <a:t>0.17</a:t>
                      </a: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marL="0" algn="ctr" defTabSz="685800" rtl="0" eaLnBrk="1" latinLnBrk="0" hangingPunct="1"/>
                      <a:r>
                        <a:rPr lang="en-US" sz="1000" kern="1200" dirty="0" smtClean="0">
                          <a:solidFill>
                            <a:schemeClr val="tx1"/>
                          </a:solidFill>
                          <a:latin typeface="+mn-lt"/>
                          <a:ea typeface="+mn-ea"/>
                          <a:cs typeface="+mn-cs"/>
                        </a:rPr>
                        <a:t>0.19</a:t>
                      </a:r>
                      <a:endParaRPr lang="en-US" sz="10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61470888"/>
                  </a:ext>
                </a:extLst>
              </a:tr>
              <a:tr h="275475">
                <a:tc>
                  <a:txBody>
                    <a:bodyPr/>
                    <a:lstStyle/>
                    <a:p>
                      <a:pPr algn="ctr"/>
                      <a:r>
                        <a:rPr lang="en-US" sz="1000" dirty="0" smtClean="0"/>
                        <a:t>TS</a:t>
                      </a:r>
                      <a:endParaRPr lang="en-US" sz="1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algn="ctr"/>
                      <a:r>
                        <a:rPr lang="en-US" sz="1000" dirty="0" smtClean="0">
                          <a:latin typeface="+mn-lt"/>
                        </a:rPr>
                        <a:t>0.30</a:t>
                      </a:r>
                      <a:endParaRPr lang="en-US" sz="1000"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algn="ctr" fontAlgn="ctr"/>
                      <a:r>
                        <a:rPr lang="en-US" sz="1000" b="0" i="0" u="none" strike="noStrike" dirty="0" smtClean="0">
                          <a:solidFill>
                            <a:srgbClr val="000000"/>
                          </a:solidFill>
                          <a:effectLst/>
                          <a:latin typeface="+mn-lt"/>
                        </a:rPr>
                        <a:t>0.00</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fontAlgn="ctr"/>
                      <a:r>
                        <a:rPr lang="en-US" sz="1000" b="0" i="0" u="none" strike="noStrike" dirty="0" smtClean="0">
                          <a:solidFill>
                            <a:srgbClr val="000000"/>
                          </a:solidFill>
                          <a:effectLst/>
                          <a:latin typeface="+mn-lt"/>
                        </a:rPr>
                        <a:t>0.00</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fontAlgn="ctr"/>
                      <a:r>
                        <a:rPr lang="en-US" sz="1000" b="0" i="0" u="none" strike="noStrike" dirty="0" smtClean="0">
                          <a:solidFill>
                            <a:srgbClr val="000000"/>
                          </a:solidFill>
                          <a:effectLst/>
                          <a:latin typeface="+mn-lt"/>
                        </a:rPr>
                        <a:t>0.00</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marL="0" algn="ctr" defTabSz="685800" rtl="0" eaLnBrk="1" latinLnBrk="0" hangingPunct="1"/>
                      <a:r>
                        <a:rPr lang="en-US" sz="1000" kern="1200" dirty="0" smtClean="0">
                          <a:solidFill>
                            <a:schemeClr val="tx1"/>
                          </a:solidFill>
                          <a:latin typeface="+mn-lt"/>
                          <a:ea typeface="+mn-ea"/>
                          <a:cs typeface="+mn-cs"/>
                        </a:rPr>
                        <a:t>0.00</a:t>
                      </a:r>
                      <a:endParaRPr lang="en-US" sz="10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val="316527756"/>
                  </a:ext>
                </a:extLst>
              </a:tr>
              <a:tr h="283095">
                <a:tc>
                  <a:txBody>
                    <a:bodyPr/>
                    <a:lstStyle/>
                    <a:p>
                      <a:pPr algn="l"/>
                      <a:r>
                        <a:rPr lang="en-US" sz="1000" dirty="0" smtClean="0"/>
                        <a:t>MTBF </a:t>
                      </a:r>
                      <a:endParaRPr lang="en-US" sz="1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a:r>
                        <a:rPr lang="en-US" sz="1000" dirty="0" smtClean="0">
                          <a:latin typeface="+mn-lt"/>
                        </a:rPr>
                        <a:t>72</a:t>
                      </a:r>
                      <a:endParaRPr lang="en-US" sz="1000"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r>
                        <a:rPr lang="en-US" sz="1000" b="0" i="0" u="none" strike="noStrike" dirty="0" smtClean="0">
                          <a:solidFill>
                            <a:srgbClr val="000000"/>
                          </a:solidFill>
                          <a:effectLst/>
                          <a:latin typeface="+mn-lt"/>
                        </a:rPr>
                        <a:t>128</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ctr"/>
                      <a:r>
                        <a:rPr lang="en-US" sz="1000" b="0" i="0" u="none" strike="noStrike" dirty="0" smtClean="0">
                          <a:solidFill>
                            <a:srgbClr val="000000"/>
                          </a:solidFill>
                          <a:effectLst/>
                          <a:latin typeface="+mn-lt"/>
                        </a:rPr>
                        <a:t>484</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ctr"/>
                      <a:r>
                        <a:rPr lang="en-US" sz="1000" b="0" i="0" u="none" strike="noStrike" dirty="0" smtClean="0">
                          <a:solidFill>
                            <a:srgbClr val="000000"/>
                          </a:solidFill>
                          <a:effectLst/>
                          <a:latin typeface="+mn-lt"/>
                        </a:rPr>
                        <a:t>153</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marL="0" algn="ctr" defTabSz="685800" rtl="0" eaLnBrk="1" latinLnBrk="0" hangingPunct="1"/>
                      <a:r>
                        <a:rPr lang="en-US" sz="1000" kern="1200" dirty="0" smtClean="0">
                          <a:solidFill>
                            <a:schemeClr val="tx1"/>
                          </a:solidFill>
                          <a:latin typeface="+mn-lt"/>
                          <a:ea typeface="+mn-ea"/>
                          <a:cs typeface="+mn-cs"/>
                        </a:rPr>
                        <a:t>254</a:t>
                      </a:r>
                      <a:endParaRPr lang="en-US" sz="10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4123982552"/>
                  </a:ext>
                </a:extLst>
              </a:tr>
              <a:tr h="281478">
                <a:tc>
                  <a:txBody>
                    <a:bodyPr/>
                    <a:lstStyle/>
                    <a:p>
                      <a:pPr algn="ctr"/>
                      <a:r>
                        <a:rPr lang="en-US" sz="1000" dirty="0" smtClean="0"/>
                        <a:t>MDT</a:t>
                      </a:r>
                      <a:endParaRPr lang="en-US" sz="1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a:r>
                        <a:rPr lang="en-US" sz="1000" dirty="0" smtClean="0">
                          <a:latin typeface="+mn-lt"/>
                        </a:rPr>
                        <a:t>16</a:t>
                      </a:r>
                      <a:endParaRPr lang="en-US" sz="1000"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r>
                        <a:rPr lang="en-US" sz="1000" b="0" i="0" u="none" strike="noStrike" dirty="0" smtClean="0">
                          <a:solidFill>
                            <a:srgbClr val="000000"/>
                          </a:solidFill>
                          <a:effectLst/>
                          <a:latin typeface="+mn-lt"/>
                        </a:rPr>
                        <a:t>1</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ctr"/>
                      <a:r>
                        <a:rPr lang="en-US" sz="1000" b="0" i="0" u="none" strike="noStrike" dirty="0" smtClean="0">
                          <a:solidFill>
                            <a:srgbClr val="000000"/>
                          </a:solidFill>
                          <a:effectLst/>
                          <a:latin typeface="+mn-lt"/>
                        </a:rPr>
                        <a:t>5</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ctr"/>
                      <a:r>
                        <a:rPr lang="en-US" sz="1000" b="0" i="0" u="none" strike="noStrike" dirty="0" smtClean="0">
                          <a:solidFill>
                            <a:srgbClr val="000000"/>
                          </a:solidFill>
                          <a:effectLst/>
                          <a:latin typeface="+mn-lt"/>
                        </a:rPr>
                        <a:t>1</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marL="0" algn="ctr" defTabSz="685800" rtl="0" eaLnBrk="1" latinLnBrk="0" hangingPunct="1"/>
                      <a:r>
                        <a:rPr lang="en-US" sz="1000" kern="1200" dirty="0" smtClean="0">
                          <a:solidFill>
                            <a:schemeClr val="tx1"/>
                          </a:solidFill>
                          <a:latin typeface="+mn-lt"/>
                          <a:ea typeface="+mn-ea"/>
                          <a:cs typeface="+mn-cs"/>
                        </a:rPr>
                        <a:t>3</a:t>
                      </a:r>
                      <a:endParaRPr lang="en-US" sz="10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1884723949"/>
                  </a:ext>
                </a:extLst>
              </a:tr>
            </a:tbl>
          </a:graphicData>
        </a:graphic>
      </p:graphicFrame>
      <p:graphicFrame>
        <p:nvGraphicFramePr>
          <p:cNvPr id="6" name="Table 5"/>
          <p:cNvGraphicFramePr>
            <a:graphicFrameLocks noGrp="1"/>
          </p:cNvGraphicFramePr>
          <p:nvPr>
            <p:extLst/>
          </p:nvPr>
        </p:nvGraphicFramePr>
        <p:xfrm>
          <a:off x="914400" y="1434847"/>
          <a:ext cx="7315200" cy="1004222"/>
        </p:xfrm>
        <a:graphic>
          <a:graphicData uri="http://schemas.openxmlformats.org/drawingml/2006/table">
            <a:tbl>
              <a:tblPr/>
              <a:tblGrid>
                <a:gridCol w="7315200">
                  <a:extLst>
                    <a:ext uri="{9D8B030D-6E8A-4147-A177-3AD203B41FA5}">
                      <a16:colId xmlns:a16="http://schemas.microsoft.com/office/drawing/2014/main" val="556986895"/>
                    </a:ext>
                  </a:extLst>
                </a:gridCol>
              </a:tblGrid>
              <a:tr h="1004222">
                <a:tc>
                  <a:txBody>
                    <a:bodyPr/>
                    <a:lstStyle/>
                    <a:p>
                      <a:pPr algn="ctr" fontAlgn="t"/>
                      <a:r>
                        <a:rPr lang="en-US" sz="2000" b="1" i="1" kern="0" dirty="0" smtClean="0">
                          <a:solidFill>
                            <a:srgbClr val="0C2D83"/>
                          </a:solidFill>
                          <a:latin typeface="+mn-lt"/>
                          <a:ea typeface="+mj-ea"/>
                          <a:cs typeface="+mj-cs"/>
                        </a:rPr>
                        <a:t>B-2 </a:t>
                      </a:r>
                      <a:r>
                        <a:rPr lang="en-US" sz="2000" b="1" i="1" kern="0" dirty="0">
                          <a:solidFill>
                            <a:srgbClr val="0C2D83"/>
                          </a:solidFill>
                          <a:latin typeface="+mn-lt"/>
                          <a:ea typeface="+mj-ea"/>
                          <a:cs typeface="+mj-cs"/>
                        </a:rPr>
                        <a:t>(</a:t>
                      </a:r>
                      <a:r>
                        <a:rPr lang="en-US" sz="2000" b="1" i="1" kern="0" dirty="0" smtClean="0">
                          <a:solidFill>
                            <a:srgbClr val="0C2D83"/>
                          </a:solidFill>
                          <a:latin typeface="+mn-lt"/>
                          <a:ea typeface="+mj-ea"/>
                          <a:cs typeface="+mj-cs"/>
                        </a:rPr>
                        <a:t>AN/ASC-47) </a:t>
                      </a:r>
                      <a:r>
                        <a:rPr lang="en-US" sz="2000" b="1" i="1" kern="0" dirty="0">
                          <a:solidFill>
                            <a:srgbClr val="0C2D83"/>
                          </a:solidFill>
                          <a:latin typeface="+mn-lt"/>
                          <a:ea typeface="+mj-ea"/>
                          <a:cs typeface="+mj-cs"/>
                        </a:rPr>
                        <a:t>CE </a:t>
                      </a:r>
                      <a:r>
                        <a:rPr lang="en-US" sz="2000" b="1" i="1" kern="0" dirty="0" smtClean="0">
                          <a:solidFill>
                            <a:srgbClr val="0C2D83"/>
                          </a:solidFill>
                          <a:latin typeface="+mn-lt"/>
                          <a:ea typeface="+mj-ea"/>
                          <a:cs typeface="+mj-cs"/>
                        </a:rPr>
                        <a:t>SCORECARD FY-20</a:t>
                      </a:r>
                      <a:r>
                        <a:rPr lang="en-US" sz="2000" b="1" i="1" kern="0" dirty="0">
                          <a:solidFill>
                            <a:srgbClr val="0C2D83"/>
                          </a:solidFill>
                          <a:latin typeface="+mn-lt"/>
                          <a:ea typeface="+mj-ea"/>
                          <a:cs typeface="+mj-cs"/>
                        </a:rPr>
                        <a:t/>
                      </a:r>
                      <a:br>
                        <a:rPr lang="en-US" sz="2000" b="1" i="1" kern="0" dirty="0">
                          <a:solidFill>
                            <a:srgbClr val="0C2D83"/>
                          </a:solidFill>
                          <a:latin typeface="+mn-lt"/>
                          <a:ea typeface="+mj-ea"/>
                          <a:cs typeface="+mj-cs"/>
                        </a:rPr>
                      </a:br>
                      <a:endParaRPr lang="en-US" sz="2000" b="1" i="1" kern="0" dirty="0">
                        <a:solidFill>
                          <a:srgbClr val="0C2D83"/>
                        </a:solidFill>
                        <a:latin typeface="+mn-lt"/>
                        <a:ea typeface="+mj-ea"/>
                        <a:cs typeface="+mj-cs"/>
                      </a:endParaRPr>
                    </a:p>
                  </a:txBody>
                  <a:tcPr marL="0" marR="0" marT="0" marB="0">
                    <a:lnL>
                      <a:noFill/>
                    </a:lnL>
                    <a:lnR>
                      <a:noFill/>
                    </a:lnR>
                    <a:lnT>
                      <a:noFill/>
                    </a:lnT>
                    <a:lnB>
                      <a:noFill/>
                    </a:lnB>
                  </a:tcPr>
                </a:tc>
                <a:extLst>
                  <a:ext uri="{0D108BD9-81ED-4DB2-BD59-A6C34878D82A}">
                    <a16:rowId xmlns:a16="http://schemas.microsoft.com/office/drawing/2014/main" val="2405129126"/>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3511008493"/>
              </p:ext>
            </p:extLst>
          </p:nvPr>
        </p:nvGraphicFramePr>
        <p:xfrm>
          <a:off x="3062586" y="4268993"/>
          <a:ext cx="1779687" cy="1801225"/>
        </p:xfrm>
        <a:graphic>
          <a:graphicData uri="http://schemas.openxmlformats.org/drawingml/2006/table">
            <a:tbl>
              <a:tblPr firstRow="1" bandRow="1">
                <a:tableStyleId>{5C22544A-7EE6-4342-B048-85BDC9FD1C3A}</a:tableStyleId>
              </a:tblPr>
              <a:tblGrid>
                <a:gridCol w="390410">
                  <a:extLst>
                    <a:ext uri="{9D8B030D-6E8A-4147-A177-3AD203B41FA5}">
                      <a16:colId xmlns:a16="http://schemas.microsoft.com/office/drawing/2014/main" val="438743443"/>
                    </a:ext>
                  </a:extLst>
                </a:gridCol>
                <a:gridCol w="420359">
                  <a:extLst>
                    <a:ext uri="{9D8B030D-6E8A-4147-A177-3AD203B41FA5}">
                      <a16:colId xmlns:a16="http://schemas.microsoft.com/office/drawing/2014/main" val="3849382533"/>
                    </a:ext>
                  </a:extLst>
                </a:gridCol>
                <a:gridCol w="390410">
                  <a:extLst>
                    <a:ext uri="{9D8B030D-6E8A-4147-A177-3AD203B41FA5}">
                      <a16:colId xmlns:a16="http://schemas.microsoft.com/office/drawing/2014/main" val="460490341"/>
                    </a:ext>
                  </a:extLst>
                </a:gridCol>
                <a:gridCol w="578508">
                  <a:extLst>
                    <a:ext uri="{9D8B030D-6E8A-4147-A177-3AD203B41FA5}">
                      <a16:colId xmlns:a16="http://schemas.microsoft.com/office/drawing/2014/main" val="1717788734"/>
                    </a:ext>
                  </a:extLst>
                </a:gridCol>
              </a:tblGrid>
              <a:tr h="418061">
                <a:tc gridSpan="3">
                  <a:txBody>
                    <a:bodyPr/>
                    <a:lstStyle/>
                    <a:p>
                      <a:pPr marL="0" algn="ctr" defTabSz="685800" rtl="0" eaLnBrk="1" latinLnBrk="0" hangingPunct="1"/>
                      <a:r>
                        <a:rPr lang="en-US" sz="1000" kern="1200" dirty="0" smtClean="0">
                          <a:solidFill>
                            <a:schemeClr val="tx1"/>
                          </a:solidFill>
                          <a:latin typeface="+mn-lt"/>
                          <a:ea typeface="+mn-ea"/>
                          <a:cs typeface="+mn-cs"/>
                        </a:rPr>
                        <a:t>2</a:t>
                      </a:r>
                      <a:r>
                        <a:rPr lang="en-US" sz="1000" kern="1200" baseline="30000" dirty="0" smtClean="0">
                          <a:solidFill>
                            <a:schemeClr val="tx1"/>
                          </a:solidFill>
                          <a:latin typeface="+mn-lt"/>
                          <a:ea typeface="+mn-ea"/>
                          <a:cs typeface="+mn-cs"/>
                        </a:rPr>
                        <a:t>nd</a:t>
                      </a:r>
                      <a:r>
                        <a:rPr lang="en-US" sz="1000" kern="1200" dirty="0" smtClean="0">
                          <a:solidFill>
                            <a:schemeClr val="tx1"/>
                          </a:solidFill>
                          <a:latin typeface="+mn-lt"/>
                          <a:ea typeface="+mn-ea"/>
                          <a:cs typeface="+mn-cs"/>
                        </a:rPr>
                        <a:t>  Quarter 20</a:t>
                      </a:r>
                      <a:endParaRPr lang="en-US" sz="1000" kern="1200" dirty="0">
                        <a:solidFill>
                          <a:schemeClr val="tx1"/>
                        </a:solidFill>
                        <a:latin typeface="+mn-lt"/>
                        <a:ea typeface="+mn-ea"/>
                        <a:cs typeface="+mn-cs"/>
                      </a:endParaRPr>
                    </a:p>
                    <a:p>
                      <a:pPr marL="0" algn="ctr" defTabSz="685800" rtl="0" eaLnBrk="1" latinLnBrk="0" hangingPunct="1"/>
                      <a:endParaRPr lang="en-US" sz="10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hMerge="1">
                  <a:txBody>
                    <a:bodyPr/>
                    <a:lstStyle/>
                    <a:p>
                      <a:endParaRPr lang="en-US"/>
                    </a:p>
                  </a:txBody>
                  <a:tcPr/>
                </a:tc>
                <a:tc hMerge="1">
                  <a:txBody>
                    <a:bodyPr/>
                    <a:lstStyle/>
                    <a:p>
                      <a:endParaRPr lang="en-US"/>
                    </a:p>
                  </a:txBody>
                  <a:tcPr/>
                </a:tc>
                <a:tc>
                  <a:txBody>
                    <a:bodyPr/>
                    <a:lstStyle/>
                    <a:p>
                      <a:pPr marL="0" algn="ctr" defTabSz="685800" rtl="0" eaLnBrk="1" latinLnBrk="0" hangingPunct="1"/>
                      <a:r>
                        <a:rPr lang="en-US" sz="1000" kern="1200" dirty="0" smtClean="0">
                          <a:solidFill>
                            <a:schemeClr val="tx1"/>
                          </a:solidFill>
                          <a:latin typeface="+mn-lt"/>
                          <a:ea typeface="+mn-ea"/>
                          <a:cs typeface="+mn-cs"/>
                        </a:rPr>
                        <a:t>QTD</a:t>
                      </a:r>
                      <a:endParaRPr lang="en-US" sz="10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3841797260"/>
                  </a:ext>
                </a:extLst>
              </a:tr>
              <a:tr h="266025">
                <a:tc>
                  <a:txBody>
                    <a:bodyPr/>
                    <a:lstStyle/>
                    <a:p>
                      <a:pPr algn="ctr" fontAlgn="ctr"/>
                      <a:r>
                        <a:rPr lang="en-US" sz="1000" b="0" i="0" u="none" strike="noStrike" dirty="0" smtClean="0">
                          <a:solidFill>
                            <a:schemeClr val="tx1"/>
                          </a:solidFill>
                          <a:effectLst/>
                          <a:latin typeface="+mn-lt"/>
                        </a:rPr>
                        <a:t>99.95</a:t>
                      </a: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ctr"/>
                      <a:r>
                        <a:rPr lang="en-US" sz="1000" b="0" i="0" u="none" strike="noStrike" dirty="0" smtClean="0">
                          <a:solidFill>
                            <a:schemeClr val="tx1"/>
                          </a:solidFill>
                          <a:effectLst/>
                          <a:latin typeface="+mn-lt"/>
                        </a:rPr>
                        <a:t>99.89</a:t>
                      </a: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ctr"/>
                      <a:r>
                        <a:rPr lang="en-US" sz="1000" b="0" i="0" u="none" strike="noStrike" dirty="0" smtClean="0">
                          <a:solidFill>
                            <a:schemeClr val="tx1"/>
                          </a:solidFill>
                          <a:effectLst/>
                          <a:latin typeface="+mn-lt"/>
                        </a:rPr>
                        <a:t>99.96</a:t>
                      </a: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marL="0" algn="ctr" defTabSz="685800" rtl="0" eaLnBrk="1" latinLnBrk="0" hangingPunct="1"/>
                      <a:r>
                        <a:rPr lang="en-US" sz="1000" kern="1200" dirty="0" smtClean="0">
                          <a:solidFill>
                            <a:schemeClr val="tx1"/>
                          </a:solidFill>
                          <a:latin typeface="+mn-lt"/>
                          <a:ea typeface="+mn-ea"/>
                          <a:cs typeface="+mn-cs"/>
                        </a:rPr>
                        <a:t>99.94</a:t>
                      </a:r>
                      <a:endParaRPr lang="en-US" sz="10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507680488"/>
                  </a:ext>
                </a:extLst>
              </a:tr>
              <a:tr h="277091">
                <a:tc>
                  <a:txBody>
                    <a:bodyPr/>
                    <a:lstStyle/>
                    <a:p>
                      <a:pPr algn="ctr" fontAlgn="ctr"/>
                      <a:r>
                        <a:rPr lang="en-US" sz="1000" b="0" i="0" u="none" strike="noStrike" dirty="0" smtClean="0">
                          <a:solidFill>
                            <a:schemeClr val="tx1"/>
                          </a:solidFill>
                          <a:effectLst/>
                          <a:latin typeface="+mn-lt"/>
                        </a:rPr>
                        <a:t>0.21</a:t>
                      </a: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ctr"/>
                      <a:r>
                        <a:rPr lang="en-US" sz="1000" b="0" i="0" u="none" strike="noStrike" dirty="0" smtClean="0">
                          <a:solidFill>
                            <a:schemeClr val="tx1"/>
                          </a:solidFill>
                          <a:effectLst/>
                          <a:latin typeface="+mn-lt"/>
                        </a:rPr>
                        <a:t>0.36</a:t>
                      </a: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ctr"/>
                      <a:r>
                        <a:rPr lang="en-US" sz="1000" b="0" i="0" u="none" strike="noStrike" dirty="0" smtClean="0">
                          <a:solidFill>
                            <a:schemeClr val="tx1"/>
                          </a:solidFill>
                          <a:effectLst/>
                          <a:latin typeface="+mn-lt"/>
                        </a:rPr>
                        <a:t>0.12</a:t>
                      </a: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marL="0" algn="ctr" defTabSz="685800" rtl="0" eaLnBrk="1" latinLnBrk="0" hangingPunct="1"/>
                      <a:r>
                        <a:rPr lang="en-US" sz="1000" kern="1200" dirty="0" smtClean="0">
                          <a:solidFill>
                            <a:schemeClr val="tx1"/>
                          </a:solidFill>
                          <a:latin typeface="+mn-lt"/>
                          <a:ea typeface="+mn-ea"/>
                          <a:cs typeface="+mn-cs"/>
                        </a:rPr>
                        <a:t>0.23</a:t>
                      </a:r>
                      <a:endParaRPr lang="en-US" sz="10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4104936515"/>
                  </a:ext>
                </a:extLst>
              </a:tr>
              <a:tr h="275475">
                <a:tc>
                  <a:txBody>
                    <a:bodyPr/>
                    <a:lstStyle/>
                    <a:p>
                      <a:pPr algn="ctr" fontAlgn="ctr"/>
                      <a:r>
                        <a:rPr lang="en-US" sz="1000" b="0" i="0" u="none" strike="noStrike" dirty="0" smtClean="0">
                          <a:solidFill>
                            <a:schemeClr val="tx1"/>
                          </a:solidFill>
                          <a:effectLst/>
                          <a:latin typeface="+mn-lt"/>
                        </a:rPr>
                        <a:t>0.00</a:t>
                      </a: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fontAlgn="ctr"/>
                      <a:r>
                        <a:rPr lang="en-US" sz="1000" b="0" i="0" u="none" strike="noStrike" dirty="0" smtClean="0">
                          <a:solidFill>
                            <a:schemeClr val="tx1"/>
                          </a:solidFill>
                          <a:effectLst/>
                          <a:latin typeface="+mn-lt"/>
                        </a:rPr>
                        <a:t>0.06</a:t>
                      </a: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fontAlgn="ctr"/>
                      <a:r>
                        <a:rPr lang="en-US" sz="1000" b="0" i="0" u="none" strike="noStrike" dirty="0" smtClean="0">
                          <a:solidFill>
                            <a:schemeClr val="tx1"/>
                          </a:solidFill>
                          <a:effectLst/>
                          <a:latin typeface="+mn-lt"/>
                        </a:rPr>
                        <a:t>0.03</a:t>
                      </a: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marL="0" algn="ctr" defTabSz="685800" rtl="0" eaLnBrk="1" latinLnBrk="0" hangingPunct="1"/>
                      <a:r>
                        <a:rPr lang="en-US" sz="1000" kern="1200" dirty="0" smtClean="0">
                          <a:solidFill>
                            <a:schemeClr val="tx1"/>
                          </a:solidFill>
                          <a:latin typeface="+mn-lt"/>
                          <a:ea typeface="+mn-ea"/>
                          <a:cs typeface="+mn-cs"/>
                        </a:rPr>
                        <a:t>0.03</a:t>
                      </a:r>
                      <a:endParaRPr lang="en-US" sz="10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val="324186844"/>
                  </a:ext>
                </a:extLst>
              </a:tr>
              <a:tr h="283095">
                <a:tc>
                  <a:txBody>
                    <a:bodyPr/>
                    <a:lstStyle/>
                    <a:p>
                      <a:pPr algn="ctr" fontAlgn="ctr"/>
                      <a:r>
                        <a:rPr lang="en-US" sz="1000" b="0" i="0" u="none" strike="noStrike" dirty="0" smtClean="0">
                          <a:solidFill>
                            <a:schemeClr val="tx1"/>
                          </a:solidFill>
                          <a:effectLst/>
                          <a:latin typeface="+mn-lt"/>
                        </a:rPr>
                        <a:t>434</a:t>
                      </a: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ctr"/>
                      <a:r>
                        <a:rPr lang="en-US" sz="1000" b="0" i="0" u="none" strike="noStrike" dirty="0" smtClean="0">
                          <a:solidFill>
                            <a:schemeClr val="tx1"/>
                          </a:solidFill>
                          <a:effectLst/>
                          <a:latin typeface="+mn-lt"/>
                        </a:rPr>
                        <a:t>87</a:t>
                      </a: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ctr"/>
                      <a:r>
                        <a:rPr lang="en-US" sz="1000" b="0" i="0" u="none" strike="noStrike" dirty="0" smtClean="0">
                          <a:solidFill>
                            <a:schemeClr val="tx1"/>
                          </a:solidFill>
                          <a:effectLst/>
                          <a:latin typeface="+mn-lt"/>
                        </a:rPr>
                        <a:t>345</a:t>
                      </a: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marL="0" algn="ctr" defTabSz="685800" rtl="0" eaLnBrk="1" latinLnBrk="0" hangingPunct="1"/>
                      <a:r>
                        <a:rPr lang="en-US" sz="1000" kern="1200" dirty="0" smtClean="0">
                          <a:solidFill>
                            <a:schemeClr val="tx1"/>
                          </a:solidFill>
                          <a:latin typeface="+mn-lt"/>
                          <a:ea typeface="+mn-ea"/>
                          <a:cs typeface="+mn-cs"/>
                        </a:rPr>
                        <a:t>289</a:t>
                      </a:r>
                      <a:endParaRPr lang="en-US" sz="10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869261749"/>
                  </a:ext>
                </a:extLst>
              </a:tr>
              <a:tr h="281478">
                <a:tc>
                  <a:txBody>
                    <a:bodyPr/>
                    <a:lstStyle/>
                    <a:p>
                      <a:pPr algn="ctr" fontAlgn="ctr"/>
                      <a:r>
                        <a:rPr lang="en-US" sz="1000" b="0" i="0" u="none" strike="noStrike" dirty="0" smtClean="0">
                          <a:solidFill>
                            <a:schemeClr val="tx1"/>
                          </a:solidFill>
                          <a:effectLst/>
                          <a:latin typeface="+mn-lt"/>
                        </a:rPr>
                        <a:t>5</a:t>
                      </a: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ctr"/>
                      <a:r>
                        <a:rPr lang="en-US" sz="1000" b="0" i="0" u="none" strike="noStrike" dirty="0" smtClean="0">
                          <a:solidFill>
                            <a:schemeClr val="tx1"/>
                          </a:solidFill>
                          <a:effectLst/>
                          <a:latin typeface="+mn-lt"/>
                        </a:rPr>
                        <a:t>1</a:t>
                      </a: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ctr"/>
                      <a:r>
                        <a:rPr lang="en-US" sz="1000" b="0" i="0" u="none" strike="noStrike" dirty="0" smtClean="0">
                          <a:solidFill>
                            <a:schemeClr val="tx1"/>
                          </a:solidFill>
                          <a:effectLst/>
                          <a:latin typeface="+mn-lt"/>
                        </a:rPr>
                        <a:t>2</a:t>
                      </a: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marL="0" algn="ctr" defTabSz="685800" rtl="0" eaLnBrk="1" latinLnBrk="0" hangingPunct="1"/>
                      <a:r>
                        <a:rPr lang="en-US" sz="1000" kern="1200" dirty="0" smtClean="0">
                          <a:solidFill>
                            <a:schemeClr val="tx1"/>
                          </a:solidFill>
                          <a:latin typeface="+mn-lt"/>
                          <a:ea typeface="+mn-ea"/>
                          <a:cs typeface="+mn-cs"/>
                        </a:rPr>
                        <a:t>3</a:t>
                      </a:r>
                      <a:endParaRPr lang="en-US" sz="10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1740451215"/>
                  </a:ext>
                </a:extLst>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902734054"/>
              </p:ext>
            </p:extLst>
          </p:nvPr>
        </p:nvGraphicFramePr>
        <p:xfrm>
          <a:off x="4842273" y="4268992"/>
          <a:ext cx="1779687" cy="1801225"/>
        </p:xfrm>
        <a:graphic>
          <a:graphicData uri="http://schemas.openxmlformats.org/drawingml/2006/table">
            <a:tbl>
              <a:tblPr firstRow="1" bandRow="1">
                <a:tableStyleId>{5C22544A-7EE6-4342-B048-85BDC9FD1C3A}</a:tableStyleId>
              </a:tblPr>
              <a:tblGrid>
                <a:gridCol w="390410">
                  <a:extLst>
                    <a:ext uri="{9D8B030D-6E8A-4147-A177-3AD203B41FA5}">
                      <a16:colId xmlns:a16="http://schemas.microsoft.com/office/drawing/2014/main" val="438743443"/>
                    </a:ext>
                  </a:extLst>
                </a:gridCol>
                <a:gridCol w="420359">
                  <a:extLst>
                    <a:ext uri="{9D8B030D-6E8A-4147-A177-3AD203B41FA5}">
                      <a16:colId xmlns:a16="http://schemas.microsoft.com/office/drawing/2014/main" val="3849382533"/>
                    </a:ext>
                  </a:extLst>
                </a:gridCol>
                <a:gridCol w="390410">
                  <a:extLst>
                    <a:ext uri="{9D8B030D-6E8A-4147-A177-3AD203B41FA5}">
                      <a16:colId xmlns:a16="http://schemas.microsoft.com/office/drawing/2014/main" val="460490341"/>
                    </a:ext>
                  </a:extLst>
                </a:gridCol>
                <a:gridCol w="578508">
                  <a:extLst>
                    <a:ext uri="{9D8B030D-6E8A-4147-A177-3AD203B41FA5}">
                      <a16:colId xmlns:a16="http://schemas.microsoft.com/office/drawing/2014/main" val="1717788734"/>
                    </a:ext>
                  </a:extLst>
                </a:gridCol>
              </a:tblGrid>
              <a:tr h="418061">
                <a:tc gridSpan="3">
                  <a:txBody>
                    <a:bodyPr/>
                    <a:lstStyle/>
                    <a:p>
                      <a:pPr marL="0" algn="ctr" defTabSz="685800" rtl="0" eaLnBrk="1" latinLnBrk="0" hangingPunct="1"/>
                      <a:r>
                        <a:rPr lang="en-US" sz="1000" kern="1200" dirty="0" smtClean="0">
                          <a:solidFill>
                            <a:schemeClr val="dk1"/>
                          </a:solidFill>
                          <a:latin typeface="+mn-lt"/>
                          <a:ea typeface="+mn-ea"/>
                          <a:cs typeface="+mn-cs"/>
                        </a:rPr>
                        <a:t>3</a:t>
                      </a:r>
                      <a:r>
                        <a:rPr lang="en-US" sz="1000" kern="1200" baseline="30000" dirty="0" smtClean="0">
                          <a:solidFill>
                            <a:schemeClr val="dk1"/>
                          </a:solidFill>
                          <a:latin typeface="+mn-lt"/>
                          <a:ea typeface="+mn-ea"/>
                          <a:cs typeface="+mn-cs"/>
                        </a:rPr>
                        <a:t>rd</a:t>
                      </a:r>
                      <a:r>
                        <a:rPr lang="en-US" sz="1000" kern="1200" baseline="0" dirty="0" smtClean="0">
                          <a:solidFill>
                            <a:schemeClr val="dk1"/>
                          </a:solidFill>
                          <a:latin typeface="+mn-lt"/>
                          <a:ea typeface="+mn-ea"/>
                          <a:cs typeface="+mn-cs"/>
                        </a:rPr>
                        <a:t> </a:t>
                      </a:r>
                      <a:r>
                        <a:rPr lang="en-US" sz="1000" kern="1200" dirty="0" smtClean="0">
                          <a:solidFill>
                            <a:schemeClr val="dk1"/>
                          </a:solidFill>
                          <a:latin typeface="+mn-lt"/>
                          <a:ea typeface="+mn-ea"/>
                          <a:cs typeface="+mn-cs"/>
                        </a:rPr>
                        <a:t> Quarter 20</a:t>
                      </a:r>
                      <a:endParaRPr lang="en-US" sz="1000" kern="1200" dirty="0">
                        <a:solidFill>
                          <a:schemeClr val="dk1"/>
                        </a:solidFill>
                        <a:latin typeface="+mn-lt"/>
                        <a:ea typeface="+mn-ea"/>
                        <a:cs typeface="+mn-cs"/>
                      </a:endParaRPr>
                    </a:p>
                    <a:p>
                      <a:pPr marL="0" algn="ctr" defTabSz="685800" rtl="0" eaLnBrk="1" latinLnBrk="0" hangingPunct="1"/>
                      <a:endParaRPr lang="en-US" sz="10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hMerge="1">
                  <a:txBody>
                    <a:bodyPr/>
                    <a:lstStyle/>
                    <a:p>
                      <a:endParaRPr lang="en-US"/>
                    </a:p>
                  </a:txBody>
                  <a:tcPr/>
                </a:tc>
                <a:tc hMerge="1">
                  <a:txBody>
                    <a:bodyPr/>
                    <a:lstStyle/>
                    <a:p>
                      <a:endParaRPr lang="en-US"/>
                    </a:p>
                  </a:txBody>
                  <a:tcPr/>
                </a:tc>
                <a:tc>
                  <a:txBody>
                    <a:bodyPr/>
                    <a:lstStyle/>
                    <a:p>
                      <a:pPr marL="0" algn="ctr" defTabSz="685800" rtl="0" eaLnBrk="1" latinLnBrk="0" hangingPunct="1"/>
                      <a:r>
                        <a:rPr lang="en-US" sz="1000" kern="1200" dirty="0" smtClean="0">
                          <a:solidFill>
                            <a:schemeClr val="tx1"/>
                          </a:solidFill>
                          <a:latin typeface="+mn-lt"/>
                          <a:ea typeface="+mn-ea"/>
                          <a:cs typeface="+mn-cs"/>
                        </a:rPr>
                        <a:t>QTD</a:t>
                      </a:r>
                      <a:endParaRPr lang="en-US" sz="10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3841797260"/>
                  </a:ext>
                </a:extLst>
              </a:tr>
              <a:tr h="266025">
                <a:tc>
                  <a:txBody>
                    <a:bodyPr/>
                    <a:lstStyle/>
                    <a:p>
                      <a:pPr algn="ctr" fontAlgn="ctr"/>
                      <a:r>
                        <a:rPr lang="en-US" sz="1000" b="0" i="0" u="none" strike="noStrike" dirty="0" smtClean="0">
                          <a:solidFill>
                            <a:schemeClr val="tx1"/>
                          </a:solidFill>
                          <a:effectLst/>
                          <a:latin typeface="+mn-lt"/>
                        </a:rPr>
                        <a:t>99.96</a:t>
                      </a: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ctr"/>
                      <a:r>
                        <a:rPr lang="en-US" sz="1000" b="0" i="0" u="none" strike="noStrike" dirty="0" smtClean="0">
                          <a:solidFill>
                            <a:schemeClr val="tx1"/>
                          </a:solidFill>
                          <a:effectLst/>
                          <a:latin typeface="+mn-lt"/>
                        </a:rPr>
                        <a:t>99.95</a:t>
                      </a: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algn="ctr" defTabSz="685800" rtl="0" eaLnBrk="1" latinLnBrk="0" hangingPunct="1"/>
                      <a:r>
                        <a:rPr lang="en-US" sz="1000" b="0" kern="1200" dirty="0" smtClean="0">
                          <a:solidFill>
                            <a:schemeClr val="tx1"/>
                          </a:solidFill>
                          <a:latin typeface="+mn-lt"/>
                          <a:ea typeface="+mn-ea"/>
                          <a:cs typeface="+mn-cs"/>
                        </a:rPr>
                        <a:t>99.96</a:t>
                      </a:r>
                      <a:endParaRPr lang="en-US" sz="1000" b="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507680488"/>
                  </a:ext>
                </a:extLst>
              </a:tr>
              <a:tr h="277091">
                <a:tc>
                  <a:txBody>
                    <a:bodyPr/>
                    <a:lstStyle/>
                    <a:p>
                      <a:pPr algn="ctr" fontAlgn="ctr"/>
                      <a:r>
                        <a:rPr lang="en-US" sz="1000" b="0" i="0" u="none" strike="noStrike" dirty="0" smtClean="0">
                          <a:solidFill>
                            <a:schemeClr val="tx1"/>
                          </a:solidFill>
                          <a:effectLst/>
                          <a:latin typeface="+mn-lt"/>
                        </a:rPr>
                        <a:t>0.12</a:t>
                      </a: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ctr"/>
                      <a:r>
                        <a:rPr lang="en-US" sz="1000" b="0" i="0" u="none" strike="noStrike" dirty="0" smtClean="0">
                          <a:solidFill>
                            <a:schemeClr val="tx1"/>
                          </a:solidFill>
                          <a:effectLst/>
                          <a:latin typeface="+mn-lt"/>
                        </a:rPr>
                        <a:t>0.16</a:t>
                      </a: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algn="ctr" defTabSz="685800" rtl="0" eaLnBrk="1" latinLnBrk="0" hangingPunct="1"/>
                      <a:r>
                        <a:rPr lang="en-US" sz="1000" b="0" kern="1200" dirty="0" smtClean="0">
                          <a:solidFill>
                            <a:schemeClr val="tx1"/>
                          </a:solidFill>
                          <a:latin typeface="+mn-lt"/>
                          <a:ea typeface="+mn-ea"/>
                          <a:cs typeface="+mn-cs"/>
                        </a:rPr>
                        <a:t>0.14</a:t>
                      </a:r>
                      <a:endParaRPr lang="en-US" sz="1000" b="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4104936515"/>
                  </a:ext>
                </a:extLst>
              </a:tr>
              <a:tr h="275475">
                <a:tc>
                  <a:txBody>
                    <a:bodyPr/>
                    <a:lstStyle/>
                    <a:p>
                      <a:pPr algn="ctr" fontAlgn="ctr"/>
                      <a:r>
                        <a:rPr lang="en-US" sz="1000" b="0" i="0" u="none" strike="noStrike" dirty="0" smtClean="0">
                          <a:solidFill>
                            <a:schemeClr val="tx1"/>
                          </a:solidFill>
                          <a:effectLst/>
                          <a:latin typeface="+mn-lt"/>
                        </a:rPr>
                        <a:t>0.04</a:t>
                      </a: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fontAlgn="ctr"/>
                      <a:r>
                        <a:rPr lang="en-US" sz="1000" b="0" i="0" u="none" strike="noStrike" dirty="0" smtClean="0">
                          <a:solidFill>
                            <a:schemeClr val="tx1"/>
                          </a:solidFill>
                          <a:effectLst/>
                          <a:latin typeface="+mn-lt"/>
                        </a:rPr>
                        <a:t>0.03</a:t>
                      </a: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algn="ctr" defTabSz="685800" rtl="0" eaLnBrk="1" latinLnBrk="0" hangingPunct="1"/>
                      <a:r>
                        <a:rPr lang="en-US" sz="1000" b="0" kern="1200" dirty="0" smtClean="0">
                          <a:solidFill>
                            <a:schemeClr val="tx1"/>
                          </a:solidFill>
                          <a:latin typeface="+mn-lt"/>
                          <a:ea typeface="+mn-ea"/>
                          <a:cs typeface="+mn-cs"/>
                        </a:rPr>
                        <a:t>0.04</a:t>
                      </a:r>
                      <a:endParaRPr lang="en-US" sz="1000" b="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val="324186844"/>
                  </a:ext>
                </a:extLst>
              </a:tr>
              <a:tr h="283095">
                <a:tc>
                  <a:txBody>
                    <a:bodyPr/>
                    <a:lstStyle/>
                    <a:p>
                      <a:pPr algn="ctr" fontAlgn="ctr"/>
                      <a:r>
                        <a:rPr lang="en-US" sz="1000" b="0" i="0" u="none" strike="noStrike" dirty="0" smtClean="0">
                          <a:solidFill>
                            <a:schemeClr val="tx1"/>
                          </a:solidFill>
                          <a:effectLst/>
                          <a:latin typeface="+mn-lt"/>
                        </a:rPr>
                        <a:t>222</a:t>
                      </a: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ctr"/>
                      <a:r>
                        <a:rPr lang="en-US" sz="1000" b="0" i="0" u="none" strike="noStrike" dirty="0" smtClean="0">
                          <a:solidFill>
                            <a:schemeClr val="tx1"/>
                          </a:solidFill>
                          <a:effectLst/>
                          <a:latin typeface="+mn-lt"/>
                        </a:rPr>
                        <a:t>353</a:t>
                      </a: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algn="ctr" defTabSz="685800" rtl="0" eaLnBrk="1" latinLnBrk="0" hangingPunct="1"/>
                      <a:r>
                        <a:rPr lang="en-US" sz="1000" b="0" kern="1200" dirty="0" smtClean="0">
                          <a:solidFill>
                            <a:schemeClr val="tx1"/>
                          </a:solidFill>
                          <a:latin typeface="+mn-lt"/>
                          <a:ea typeface="+mn-ea"/>
                          <a:cs typeface="+mn-cs"/>
                        </a:rPr>
                        <a:t>287</a:t>
                      </a:r>
                      <a:endParaRPr lang="en-US" sz="1000" b="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869261749"/>
                  </a:ext>
                </a:extLst>
              </a:tr>
              <a:tr h="281478">
                <a:tc>
                  <a:txBody>
                    <a:bodyPr/>
                    <a:lstStyle/>
                    <a:p>
                      <a:pPr algn="ctr" fontAlgn="ctr"/>
                      <a:r>
                        <a:rPr lang="en-US" sz="1000" b="0" i="0" u="none" strike="noStrike" dirty="0" smtClean="0">
                          <a:solidFill>
                            <a:schemeClr val="tx1"/>
                          </a:solidFill>
                          <a:effectLst/>
                          <a:latin typeface="+mn-lt"/>
                        </a:rPr>
                        <a:t>1</a:t>
                      </a: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ctr"/>
                      <a:r>
                        <a:rPr lang="en-US" sz="1000" b="0" i="0" u="none" strike="noStrike" dirty="0" smtClean="0">
                          <a:solidFill>
                            <a:schemeClr val="tx1"/>
                          </a:solidFill>
                          <a:effectLst/>
                          <a:latin typeface="+mn-lt"/>
                        </a:rPr>
                        <a:t>2</a:t>
                      </a: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algn="ctr" defTabSz="685800" rtl="0" eaLnBrk="1" latinLnBrk="0" hangingPunct="1"/>
                      <a:r>
                        <a:rPr lang="en-US" sz="1000" b="0" kern="1200" dirty="0" smtClean="0">
                          <a:solidFill>
                            <a:schemeClr val="tx1"/>
                          </a:solidFill>
                          <a:latin typeface="+mn-lt"/>
                          <a:ea typeface="+mn-ea"/>
                          <a:cs typeface="+mn-cs"/>
                        </a:rPr>
                        <a:t>2</a:t>
                      </a:r>
                      <a:endParaRPr lang="en-US" sz="1000" b="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1740451215"/>
                  </a:ext>
                </a:extLst>
              </a:tr>
            </a:tbl>
          </a:graphicData>
        </a:graphic>
      </p:graphicFrame>
      <p:graphicFrame>
        <p:nvGraphicFramePr>
          <p:cNvPr id="14" name="Table 13"/>
          <p:cNvGraphicFramePr>
            <a:graphicFrameLocks noGrp="1"/>
          </p:cNvGraphicFramePr>
          <p:nvPr>
            <p:extLst>
              <p:ext uri="{D42A27DB-BD31-4B8C-83A1-F6EECF244321}">
                <p14:modId xmlns:p14="http://schemas.microsoft.com/office/powerpoint/2010/main" val="2679923428"/>
              </p:ext>
            </p:extLst>
          </p:nvPr>
        </p:nvGraphicFramePr>
        <p:xfrm>
          <a:off x="6621960" y="4268991"/>
          <a:ext cx="1779687" cy="1801225"/>
        </p:xfrm>
        <a:graphic>
          <a:graphicData uri="http://schemas.openxmlformats.org/drawingml/2006/table">
            <a:tbl>
              <a:tblPr firstRow="1" bandRow="1">
                <a:tableStyleId>{5C22544A-7EE6-4342-B048-85BDC9FD1C3A}</a:tableStyleId>
              </a:tblPr>
              <a:tblGrid>
                <a:gridCol w="390410">
                  <a:extLst>
                    <a:ext uri="{9D8B030D-6E8A-4147-A177-3AD203B41FA5}">
                      <a16:colId xmlns:a16="http://schemas.microsoft.com/office/drawing/2014/main" val="438743443"/>
                    </a:ext>
                  </a:extLst>
                </a:gridCol>
                <a:gridCol w="420359">
                  <a:extLst>
                    <a:ext uri="{9D8B030D-6E8A-4147-A177-3AD203B41FA5}">
                      <a16:colId xmlns:a16="http://schemas.microsoft.com/office/drawing/2014/main" val="3849382533"/>
                    </a:ext>
                  </a:extLst>
                </a:gridCol>
                <a:gridCol w="390410">
                  <a:extLst>
                    <a:ext uri="{9D8B030D-6E8A-4147-A177-3AD203B41FA5}">
                      <a16:colId xmlns:a16="http://schemas.microsoft.com/office/drawing/2014/main" val="460490341"/>
                    </a:ext>
                  </a:extLst>
                </a:gridCol>
                <a:gridCol w="578508">
                  <a:extLst>
                    <a:ext uri="{9D8B030D-6E8A-4147-A177-3AD203B41FA5}">
                      <a16:colId xmlns:a16="http://schemas.microsoft.com/office/drawing/2014/main" val="1717788734"/>
                    </a:ext>
                  </a:extLst>
                </a:gridCol>
              </a:tblGrid>
              <a:tr h="418061">
                <a:tc gridSpan="3">
                  <a:txBody>
                    <a:bodyPr/>
                    <a:lstStyle/>
                    <a:p>
                      <a:pPr marL="0" algn="ctr" defTabSz="685800" rtl="0" eaLnBrk="1" latinLnBrk="0" hangingPunct="1"/>
                      <a:r>
                        <a:rPr lang="en-US" sz="1000" kern="1200" dirty="0" smtClean="0">
                          <a:solidFill>
                            <a:schemeClr val="dk1"/>
                          </a:solidFill>
                          <a:latin typeface="+mn-lt"/>
                          <a:ea typeface="+mn-ea"/>
                          <a:cs typeface="+mn-cs"/>
                        </a:rPr>
                        <a:t>4</a:t>
                      </a:r>
                      <a:r>
                        <a:rPr lang="en-US" sz="1000" kern="1200" baseline="30000" dirty="0" smtClean="0">
                          <a:solidFill>
                            <a:schemeClr val="dk1"/>
                          </a:solidFill>
                          <a:latin typeface="+mn-lt"/>
                          <a:ea typeface="+mn-ea"/>
                          <a:cs typeface="+mn-cs"/>
                        </a:rPr>
                        <a:t>th</a:t>
                      </a:r>
                      <a:r>
                        <a:rPr lang="en-US" sz="1000" kern="1200" baseline="0" dirty="0" smtClean="0">
                          <a:solidFill>
                            <a:schemeClr val="dk1"/>
                          </a:solidFill>
                          <a:latin typeface="+mn-lt"/>
                          <a:ea typeface="+mn-ea"/>
                          <a:cs typeface="+mn-cs"/>
                        </a:rPr>
                        <a:t> </a:t>
                      </a:r>
                      <a:r>
                        <a:rPr lang="en-US" sz="1000" kern="1200" dirty="0" smtClean="0">
                          <a:solidFill>
                            <a:schemeClr val="dk1"/>
                          </a:solidFill>
                          <a:latin typeface="+mn-lt"/>
                          <a:ea typeface="+mn-ea"/>
                          <a:cs typeface="+mn-cs"/>
                        </a:rPr>
                        <a:t> Quarter 20</a:t>
                      </a:r>
                      <a:endParaRPr lang="en-US" sz="1000" kern="1200" dirty="0">
                        <a:solidFill>
                          <a:schemeClr val="dk1"/>
                        </a:solidFill>
                        <a:latin typeface="+mn-lt"/>
                        <a:ea typeface="+mn-ea"/>
                        <a:cs typeface="+mn-cs"/>
                      </a:endParaRPr>
                    </a:p>
                    <a:p>
                      <a:pPr marL="0" algn="ctr" defTabSz="685800" rtl="0" eaLnBrk="1" latinLnBrk="0" hangingPunct="1"/>
                      <a:endParaRPr lang="en-US" sz="10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hMerge="1">
                  <a:txBody>
                    <a:bodyPr/>
                    <a:lstStyle/>
                    <a:p>
                      <a:endParaRPr lang="en-US"/>
                    </a:p>
                  </a:txBody>
                  <a:tcPr/>
                </a:tc>
                <a:tc hMerge="1">
                  <a:txBody>
                    <a:bodyPr/>
                    <a:lstStyle/>
                    <a:p>
                      <a:endParaRPr lang="en-US"/>
                    </a:p>
                  </a:txBody>
                  <a:tcPr/>
                </a:tc>
                <a:tc>
                  <a:txBody>
                    <a:bodyPr/>
                    <a:lstStyle/>
                    <a:p>
                      <a:pPr marL="0" algn="ctr" defTabSz="685800" rtl="0" eaLnBrk="1" latinLnBrk="0" hangingPunct="1"/>
                      <a:r>
                        <a:rPr lang="en-US" sz="1000" kern="1200" dirty="0" smtClean="0">
                          <a:solidFill>
                            <a:schemeClr val="tx1"/>
                          </a:solidFill>
                          <a:latin typeface="+mn-lt"/>
                          <a:ea typeface="+mn-ea"/>
                          <a:cs typeface="+mn-cs"/>
                        </a:rPr>
                        <a:t>QTD</a:t>
                      </a:r>
                      <a:endParaRPr lang="en-US" sz="10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3841797260"/>
                  </a:ext>
                </a:extLst>
              </a:tr>
              <a:tr h="266025">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endParaRPr lang="en-US" sz="1000" b="1"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algn="ctr" defTabSz="685800" rtl="0" eaLnBrk="1" latinLnBrk="0" hangingPunct="1"/>
                      <a:endParaRPr 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507680488"/>
                  </a:ext>
                </a:extLst>
              </a:tr>
              <a:tr h="277091">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endParaRPr lang="en-US" sz="1000" b="1"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algn="ctr" defTabSz="685800" rtl="0" eaLnBrk="1" latinLnBrk="0" hangingPunct="1"/>
                      <a:endParaRPr 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4104936515"/>
                  </a:ext>
                </a:extLst>
              </a:tr>
              <a:tr h="275475">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fontAlgn="ctr"/>
                      <a:endParaRPr lang="en-US" sz="1000" b="1"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algn="ctr" defTabSz="685800" rtl="0" eaLnBrk="1" latinLnBrk="0" hangingPunct="1"/>
                      <a:endParaRPr 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324186844"/>
                  </a:ext>
                </a:extLst>
              </a:tr>
              <a:tr h="283095">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endParaRPr lang="en-US" sz="1000" b="1"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algn="ctr" defTabSz="685800" rtl="0" eaLnBrk="1" latinLnBrk="0" hangingPunct="1"/>
                      <a:endParaRPr 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869261749"/>
                  </a:ext>
                </a:extLst>
              </a:tr>
              <a:tr h="281478">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endParaRPr lang="en-US" sz="1000" b="1"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algn="ctr" defTabSz="685800" rtl="0" eaLnBrk="1" latinLnBrk="0" hangingPunct="1"/>
                      <a:endParaRPr 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740451215"/>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1959922764"/>
              </p:ext>
            </p:extLst>
          </p:nvPr>
        </p:nvGraphicFramePr>
        <p:xfrm>
          <a:off x="8405154" y="4268990"/>
          <a:ext cx="578508" cy="1801225"/>
        </p:xfrm>
        <a:graphic>
          <a:graphicData uri="http://schemas.openxmlformats.org/drawingml/2006/table">
            <a:tbl>
              <a:tblPr firstRow="1" bandRow="1">
                <a:tableStyleId>{5C22544A-7EE6-4342-B048-85BDC9FD1C3A}</a:tableStyleId>
              </a:tblPr>
              <a:tblGrid>
                <a:gridCol w="578508">
                  <a:extLst>
                    <a:ext uri="{9D8B030D-6E8A-4147-A177-3AD203B41FA5}">
                      <a16:colId xmlns:a16="http://schemas.microsoft.com/office/drawing/2014/main" val="3437498298"/>
                    </a:ext>
                  </a:extLst>
                </a:gridCol>
              </a:tblGrid>
              <a:tr h="418061">
                <a:tc>
                  <a:txBody>
                    <a:bodyPr/>
                    <a:lstStyle/>
                    <a:p>
                      <a:pPr marL="0" algn="ctr" defTabSz="685800" rtl="0" eaLnBrk="1" latinLnBrk="0" hangingPunct="1"/>
                      <a:r>
                        <a:rPr lang="en-US" sz="1000" kern="1200" dirty="0" smtClean="0">
                          <a:solidFill>
                            <a:schemeClr val="tx1"/>
                          </a:solidFill>
                          <a:latin typeface="+mn-lt"/>
                          <a:ea typeface="+mn-ea"/>
                          <a:cs typeface="+mn-cs"/>
                        </a:rPr>
                        <a:t>YTD</a:t>
                      </a:r>
                      <a:endParaRPr lang="en-US" sz="10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2153071838"/>
                  </a:ext>
                </a:extLst>
              </a:tr>
              <a:tr h="266025">
                <a:tc>
                  <a:txBody>
                    <a:bodyPr/>
                    <a:lstStyle/>
                    <a:p>
                      <a:pPr marL="0" algn="ctr" defTabSz="685800" rtl="0" eaLnBrk="1" latinLnBrk="0" hangingPunct="1"/>
                      <a:r>
                        <a:rPr lang="en-US" sz="1000" b="1" kern="1200" dirty="0" smtClean="0">
                          <a:solidFill>
                            <a:schemeClr val="tx1"/>
                          </a:solidFill>
                          <a:latin typeface="+mn-lt"/>
                          <a:ea typeface="+mn-ea"/>
                          <a:cs typeface="+mn-cs"/>
                        </a:rPr>
                        <a:t>99.95</a:t>
                      </a:r>
                      <a:endParaRPr 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1608200678"/>
                  </a:ext>
                </a:extLst>
              </a:tr>
              <a:tr h="277091">
                <a:tc>
                  <a:txBody>
                    <a:bodyPr/>
                    <a:lstStyle/>
                    <a:p>
                      <a:pPr marL="0" algn="ctr" defTabSz="685800" rtl="0" eaLnBrk="1" latinLnBrk="0" hangingPunct="1"/>
                      <a:r>
                        <a:rPr lang="en-US" sz="1000" b="1" kern="1200" dirty="0" smtClean="0">
                          <a:solidFill>
                            <a:schemeClr val="tx1"/>
                          </a:solidFill>
                          <a:latin typeface="+mn-lt"/>
                          <a:ea typeface="+mn-ea"/>
                          <a:cs typeface="+mn-cs"/>
                        </a:rPr>
                        <a:t>0.17</a:t>
                      </a:r>
                      <a:endParaRPr 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3910837385"/>
                  </a:ext>
                </a:extLst>
              </a:tr>
              <a:tr h="275475">
                <a:tc>
                  <a:txBody>
                    <a:bodyPr/>
                    <a:lstStyle/>
                    <a:p>
                      <a:pPr marL="0" algn="ctr" defTabSz="685800" rtl="0" eaLnBrk="1" latinLnBrk="0" hangingPunct="1"/>
                      <a:r>
                        <a:rPr lang="en-US" sz="1000" b="1" kern="1200" dirty="0" smtClean="0">
                          <a:solidFill>
                            <a:schemeClr val="tx1"/>
                          </a:solidFill>
                          <a:latin typeface="+mn-lt"/>
                          <a:ea typeface="+mn-ea"/>
                          <a:cs typeface="+mn-cs"/>
                        </a:rPr>
                        <a:t>0.02</a:t>
                      </a:r>
                      <a:endParaRPr 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val="1980286059"/>
                  </a:ext>
                </a:extLst>
              </a:tr>
              <a:tr h="283095">
                <a:tc>
                  <a:txBody>
                    <a:bodyPr/>
                    <a:lstStyle/>
                    <a:p>
                      <a:pPr marL="0" algn="ctr" defTabSz="685800" rtl="0" eaLnBrk="1" latinLnBrk="0" hangingPunct="1"/>
                      <a:r>
                        <a:rPr lang="en-US" sz="1000" b="1" kern="1200" dirty="0" smtClean="0">
                          <a:solidFill>
                            <a:schemeClr val="tx1"/>
                          </a:solidFill>
                          <a:latin typeface="+mn-lt"/>
                          <a:ea typeface="+mn-ea"/>
                          <a:cs typeface="+mn-cs"/>
                        </a:rPr>
                        <a:t>275</a:t>
                      </a:r>
                      <a:endParaRPr 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3297360216"/>
                  </a:ext>
                </a:extLst>
              </a:tr>
              <a:tr h="281478">
                <a:tc>
                  <a:txBody>
                    <a:bodyPr/>
                    <a:lstStyle/>
                    <a:p>
                      <a:pPr marL="0" algn="ctr" defTabSz="685800" rtl="0" eaLnBrk="1" latinLnBrk="0" hangingPunct="1"/>
                      <a:r>
                        <a:rPr lang="en-US" sz="1000" b="1" kern="1200" dirty="0" smtClean="0">
                          <a:solidFill>
                            <a:schemeClr val="tx1"/>
                          </a:solidFill>
                          <a:latin typeface="+mn-lt"/>
                          <a:ea typeface="+mn-ea"/>
                          <a:cs typeface="+mn-cs"/>
                        </a:rPr>
                        <a:t>2</a:t>
                      </a:r>
                      <a:endParaRPr 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3383154901"/>
                  </a:ext>
                </a:extLst>
              </a:tr>
            </a:tbl>
          </a:graphicData>
        </a:graphic>
      </p:graphicFrame>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9602" y="2514600"/>
            <a:ext cx="2877860" cy="1745590"/>
          </a:xfrm>
          <a:prstGeom prst="rect">
            <a:avLst/>
          </a:prstGeom>
        </p:spPr>
      </p:pic>
      <p:sp>
        <p:nvSpPr>
          <p:cNvPr id="4" name="TextBox 3"/>
          <p:cNvSpPr txBox="1"/>
          <p:nvPr/>
        </p:nvSpPr>
        <p:spPr>
          <a:xfrm>
            <a:off x="3437793" y="3049122"/>
            <a:ext cx="4791807" cy="954107"/>
          </a:xfrm>
          <a:prstGeom prst="rect">
            <a:avLst/>
          </a:prstGeom>
          <a:noFill/>
        </p:spPr>
        <p:txBody>
          <a:bodyPr wrap="square" rtlCol="0">
            <a:spAutoFit/>
          </a:bodyPr>
          <a:lstStyle/>
          <a:p>
            <a:pPr fontAlgn="t"/>
            <a:r>
              <a:rPr lang="en-US" sz="1400" b="1" i="1" kern="0" dirty="0" smtClean="0">
                <a:solidFill>
                  <a:srgbClr val="0C2D83"/>
                </a:solidFill>
              </a:rPr>
              <a:t>- ARC-234 (UHF LOS)</a:t>
            </a:r>
          </a:p>
          <a:p>
            <a:pPr fontAlgn="t"/>
            <a:r>
              <a:rPr lang="en-US" sz="1400" b="1" i="1" kern="0" dirty="0" smtClean="0">
                <a:solidFill>
                  <a:srgbClr val="0C2D83"/>
                </a:solidFill>
              </a:rPr>
              <a:t>- ARC-211 (HF)</a:t>
            </a:r>
          </a:p>
          <a:p>
            <a:pPr fontAlgn="t"/>
            <a:r>
              <a:rPr lang="en-US" sz="1400" b="1" i="1" kern="0" dirty="0" smtClean="0">
                <a:solidFill>
                  <a:srgbClr val="0C2D83"/>
                </a:solidFill>
              </a:rPr>
              <a:t>- ASC-36 (UHF SATCOM)</a:t>
            </a:r>
          </a:p>
          <a:p>
            <a:pPr marL="285750" indent="-285750" fontAlgn="t">
              <a:buFontTx/>
              <a:buChar char="-"/>
            </a:pPr>
            <a:endParaRPr lang="en-US" sz="1400" b="1" i="1" kern="0" dirty="0">
              <a:solidFill>
                <a:srgbClr val="0C2D83"/>
              </a:solidFill>
            </a:endParaRPr>
          </a:p>
        </p:txBody>
      </p:sp>
      <p:sp>
        <p:nvSpPr>
          <p:cNvPr id="16" name="Up Arrow 15"/>
          <p:cNvSpPr/>
          <p:nvPr/>
        </p:nvSpPr>
        <p:spPr bwMode="auto">
          <a:xfrm>
            <a:off x="616689" y="4742121"/>
            <a:ext cx="116958" cy="159488"/>
          </a:xfrm>
          <a:prstGeom prst="upArrow">
            <a:avLst/>
          </a:prstGeom>
          <a:solidFill>
            <a:srgbClr val="0000FF"/>
          </a:solidFill>
          <a:ln w="12700" cap="flat" cmpd="sng" algn="ctr">
            <a:solidFill>
              <a:srgbClr val="0000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smtClean="0">
              <a:ln>
                <a:noFill/>
              </a:ln>
              <a:solidFill>
                <a:schemeClr val="tx1"/>
              </a:solidFill>
              <a:effectLst/>
              <a:latin typeface="Arial" charset="0"/>
            </a:endParaRPr>
          </a:p>
        </p:txBody>
      </p:sp>
      <p:sp>
        <p:nvSpPr>
          <p:cNvPr id="17" name="Up Arrow 16"/>
          <p:cNvSpPr/>
          <p:nvPr/>
        </p:nvSpPr>
        <p:spPr bwMode="auto">
          <a:xfrm>
            <a:off x="616689" y="5564372"/>
            <a:ext cx="116958" cy="159488"/>
          </a:xfrm>
          <a:prstGeom prst="upArrow">
            <a:avLst/>
          </a:prstGeom>
          <a:solidFill>
            <a:srgbClr val="0000FF"/>
          </a:solidFill>
          <a:ln w="12700" cap="flat" cmpd="sng" algn="ctr">
            <a:solidFill>
              <a:srgbClr val="0000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smtClean="0">
              <a:ln>
                <a:noFill/>
              </a:ln>
              <a:solidFill>
                <a:schemeClr val="tx1"/>
              </a:solidFill>
              <a:effectLst/>
              <a:latin typeface="Arial" charset="0"/>
            </a:endParaRPr>
          </a:p>
        </p:txBody>
      </p:sp>
      <p:sp>
        <p:nvSpPr>
          <p:cNvPr id="18" name="Up Arrow 17"/>
          <p:cNvSpPr/>
          <p:nvPr/>
        </p:nvSpPr>
        <p:spPr bwMode="auto">
          <a:xfrm rot="10800000">
            <a:off x="625550" y="5009433"/>
            <a:ext cx="108097" cy="191386"/>
          </a:xfrm>
          <a:prstGeom prst="upArrow">
            <a:avLst/>
          </a:prstGeom>
          <a:solidFill>
            <a:srgbClr val="0000FF"/>
          </a:solidFill>
          <a:ln w="12700" cap="flat" cmpd="sng" algn="ctr">
            <a:solidFill>
              <a:srgbClr val="0000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smtClean="0">
              <a:ln>
                <a:noFill/>
              </a:ln>
              <a:solidFill>
                <a:schemeClr val="tx1"/>
              </a:solidFill>
              <a:effectLst/>
              <a:latin typeface="Arial" charset="0"/>
            </a:endParaRPr>
          </a:p>
        </p:txBody>
      </p:sp>
      <p:sp>
        <p:nvSpPr>
          <p:cNvPr id="19" name="Up Arrow 18"/>
          <p:cNvSpPr/>
          <p:nvPr/>
        </p:nvSpPr>
        <p:spPr bwMode="auto">
          <a:xfrm rot="10800000">
            <a:off x="629981" y="5279043"/>
            <a:ext cx="108097" cy="191386"/>
          </a:xfrm>
          <a:prstGeom prst="upArrow">
            <a:avLst/>
          </a:prstGeom>
          <a:solidFill>
            <a:srgbClr val="0000FF"/>
          </a:solidFill>
          <a:ln w="12700" cap="flat" cmpd="sng" algn="ctr">
            <a:solidFill>
              <a:srgbClr val="0000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smtClean="0">
              <a:ln>
                <a:noFill/>
              </a:ln>
              <a:solidFill>
                <a:schemeClr val="tx1"/>
              </a:solidFill>
              <a:effectLst/>
              <a:latin typeface="Arial" charset="0"/>
            </a:endParaRPr>
          </a:p>
        </p:txBody>
      </p:sp>
      <p:sp>
        <p:nvSpPr>
          <p:cNvPr id="20" name="Up Arrow 19"/>
          <p:cNvSpPr/>
          <p:nvPr/>
        </p:nvSpPr>
        <p:spPr bwMode="auto">
          <a:xfrm rot="10800000">
            <a:off x="622005" y="5837052"/>
            <a:ext cx="108097" cy="191386"/>
          </a:xfrm>
          <a:prstGeom prst="upArrow">
            <a:avLst/>
          </a:prstGeom>
          <a:solidFill>
            <a:srgbClr val="0000FF"/>
          </a:solidFill>
          <a:ln w="12700" cap="flat" cmpd="sng" algn="ctr">
            <a:solidFill>
              <a:srgbClr val="0000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smtClean="0">
              <a:ln>
                <a:noFill/>
              </a:ln>
              <a:solidFill>
                <a:schemeClr val="tx1"/>
              </a:solidFill>
              <a:effectLst/>
              <a:latin typeface="Arial" charset="0"/>
            </a:endParaRPr>
          </a:p>
        </p:txBody>
      </p:sp>
    </p:spTree>
    <p:extLst>
      <p:ext uri="{BB962C8B-B14F-4D97-AF65-F5344CB8AC3E}">
        <p14:creationId xmlns:p14="http://schemas.microsoft.com/office/powerpoint/2010/main" val="16801922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noFill/>
          <a:ln w="9525">
            <a:noFill/>
            <a:miter lim="800000"/>
            <a:headEnd/>
            <a:tailEnd/>
          </a:ln>
          <a:effectLst/>
        </p:spPr>
        <p:txBody>
          <a:bodyPr vert="horz" wrap="square" lIns="0" tIns="0" rIns="0" bIns="0" numCol="1" anchor="ctr" anchorCtr="0" compatLnSpc="1">
            <a:prstTxWarp prst="textNoShape">
              <a:avLst/>
            </a:prstTxWarp>
            <a:normAutofit/>
          </a:bodyPr>
          <a:lstStyle/>
          <a:p>
            <a:r>
              <a:rPr lang="en-US" kern="1200" dirty="0"/>
              <a:t/>
            </a:r>
            <a:br>
              <a:rPr lang="en-US" kern="1200" dirty="0"/>
            </a:br>
            <a:endParaRPr lang="en-US" kern="1200" dirty="0"/>
          </a:p>
        </p:txBody>
      </p:sp>
      <p:sp>
        <p:nvSpPr>
          <p:cNvPr id="7" name="Slide Number Placeholder 6"/>
          <p:cNvSpPr>
            <a:spLocks noGrp="1"/>
          </p:cNvSpPr>
          <p:nvPr>
            <p:ph type="sldNum" sz="quarter" idx="4294967295"/>
          </p:nvPr>
        </p:nvSpPr>
        <p:spPr>
          <a:xfrm>
            <a:off x="8823325" y="6581775"/>
            <a:ext cx="320675" cy="276225"/>
          </a:xfrm>
        </p:spPr>
        <p:txBody>
          <a:bodyPr/>
          <a:lstStyle/>
          <a:p>
            <a:pPr marL="0" marR="0" lvl="0" indent="0" algn="r" defTabSz="914400" rtl="0" eaLnBrk="0" fontAlgn="auto" latinLnBrk="0" hangingPunct="0">
              <a:lnSpc>
                <a:spcPct val="100000"/>
              </a:lnSpc>
              <a:spcBef>
                <a:spcPts val="0"/>
              </a:spcBef>
              <a:spcAft>
                <a:spcPts val="0"/>
              </a:spcAft>
              <a:buClrTx/>
              <a:buSzTx/>
              <a:buFontTx/>
              <a:buNone/>
              <a:tabLst/>
              <a:defRPr/>
            </a:pPr>
            <a:fld id="{4C271F6E-B663-47E9-A91A-64DF1B1A4211}" type="slidenum">
              <a:rPr kumimoji="0" lang="en-US" sz="750" b="0" i="0" u="none" strike="noStrike" kern="1200" cap="none" spc="0" normalizeH="0" baseline="0" noProof="0" smtClean="0">
                <a:ln>
                  <a:noFill/>
                </a:ln>
                <a:solidFill>
                  <a:srgbClr val="FFFFFF">
                    <a:lumMod val="65000"/>
                  </a:srgbClr>
                </a:solidFill>
                <a:effectLst/>
                <a:uLnTx/>
                <a:uFillTx/>
                <a:latin typeface="Arial"/>
                <a:ea typeface="+mn-ea"/>
                <a:cs typeface="+mn-cs"/>
              </a:rPr>
              <a:pPr marL="0" marR="0" lvl="0" indent="0" algn="r" defTabSz="914400" rtl="0" eaLnBrk="0" fontAlgn="auto" latinLnBrk="0" hangingPunct="0">
                <a:lnSpc>
                  <a:spcPct val="100000"/>
                </a:lnSpc>
                <a:spcBef>
                  <a:spcPts val="0"/>
                </a:spcBef>
                <a:spcAft>
                  <a:spcPts val="0"/>
                </a:spcAft>
                <a:buClrTx/>
                <a:buSzTx/>
                <a:buFontTx/>
                <a:buNone/>
                <a:tabLst/>
                <a:defRPr/>
              </a:pPr>
              <a:t>7</a:t>
            </a:fld>
            <a:endParaRPr kumimoji="0" lang="en-US" sz="750" b="0" i="0" u="none" strike="noStrike" kern="1200" cap="none" spc="0" normalizeH="0" baseline="0" noProof="0">
              <a:ln>
                <a:noFill/>
              </a:ln>
              <a:solidFill>
                <a:srgbClr val="FFFFFF">
                  <a:lumMod val="65000"/>
                </a:srgbClr>
              </a:solidFill>
              <a:effectLst/>
              <a:uLnTx/>
              <a:uFillTx/>
              <a:latin typeface="Arial"/>
              <a:ea typeface="+mn-ea"/>
              <a:cs typeface="+mn-cs"/>
            </a:endParaRPr>
          </a:p>
        </p:txBody>
      </p:sp>
      <p:sp>
        <p:nvSpPr>
          <p:cNvPr id="5" name="Rectangle 4"/>
          <p:cNvSpPr/>
          <p:nvPr/>
        </p:nvSpPr>
        <p:spPr>
          <a:xfrm>
            <a:off x="1971533" y="109091"/>
            <a:ext cx="5215168" cy="1077218"/>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1" i="1" u="none" strike="noStrike" kern="0" cap="none" spc="0" normalizeH="0" baseline="0" noProof="0" dirty="0" smtClean="0">
                <a:ln>
                  <a:noFill/>
                </a:ln>
                <a:solidFill>
                  <a:srgbClr val="0C2D83"/>
                </a:solidFill>
                <a:effectLst/>
                <a:uLnTx/>
                <a:uFillTx/>
                <a:latin typeface="Arial"/>
                <a:ea typeface="+mn-ea"/>
                <a:cs typeface="+mn-cs"/>
              </a:rPr>
              <a:t> DCA</a:t>
            </a:r>
            <a:r>
              <a:rPr kumimoji="0" lang="en-US" sz="3200" b="1" i="1" u="none" strike="noStrike" kern="0" cap="none" spc="0" normalizeH="0" noProof="0" dirty="0" smtClean="0">
                <a:ln>
                  <a:noFill/>
                </a:ln>
                <a:solidFill>
                  <a:srgbClr val="0C2D83"/>
                </a:solidFill>
                <a:effectLst/>
                <a:uLnTx/>
                <a:uFillTx/>
                <a:latin typeface="Arial"/>
                <a:ea typeface="+mn-ea"/>
                <a:cs typeface="+mn-cs"/>
              </a:rPr>
              <a:t> (F-15E)</a:t>
            </a:r>
            <a:r>
              <a:rPr kumimoji="0" lang="en-US" sz="3200" b="1" i="1" u="none" strike="noStrike" kern="0" cap="none" spc="0" normalizeH="0" baseline="0" noProof="0" dirty="0" smtClean="0">
                <a:ln>
                  <a:noFill/>
                </a:ln>
                <a:solidFill>
                  <a:srgbClr val="0C2D83"/>
                </a:solidFill>
                <a:effectLst/>
                <a:uLnTx/>
                <a:uFillTx/>
                <a:latin typeface="Arial"/>
                <a:ea typeface="+mn-ea"/>
                <a:cs typeface="+mn-cs"/>
              </a:rPr>
              <a:t> CE </a:t>
            </a:r>
            <a:r>
              <a:rPr kumimoji="0" lang="en-US" sz="3200" b="1" i="1" u="none" strike="noStrike" kern="0" cap="none" spc="0" normalizeH="0" baseline="0" noProof="0" dirty="0">
                <a:ln>
                  <a:noFill/>
                </a:ln>
                <a:solidFill>
                  <a:srgbClr val="0C2D83"/>
                </a:solidFill>
                <a:effectLst/>
                <a:uLnTx/>
                <a:uFillTx/>
                <a:latin typeface="Arial"/>
                <a:ea typeface="+mn-ea"/>
                <a:cs typeface="+mn-cs"/>
              </a:rPr>
              <a:t/>
            </a:r>
            <a:br>
              <a:rPr kumimoji="0" lang="en-US" sz="3200" b="1" i="1" u="none" strike="noStrike" kern="0" cap="none" spc="0" normalizeH="0" baseline="0" noProof="0" dirty="0">
                <a:ln>
                  <a:noFill/>
                </a:ln>
                <a:solidFill>
                  <a:srgbClr val="0C2D83"/>
                </a:solidFill>
                <a:effectLst/>
                <a:uLnTx/>
                <a:uFillTx/>
                <a:latin typeface="Arial"/>
                <a:ea typeface="+mn-ea"/>
                <a:cs typeface="+mn-cs"/>
              </a:rPr>
            </a:br>
            <a:r>
              <a:rPr kumimoji="0" lang="en-US" sz="3200" b="1" i="1" u="none" strike="noStrike" kern="0" cap="none" spc="0" normalizeH="0" baseline="0" noProof="0" dirty="0">
                <a:ln>
                  <a:noFill/>
                </a:ln>
                <a:solidFill>
                  <a:srgbClr val="0C2D83"/>
                </a:solidFill>
                <a:effectLst/>
                <a:uLnTx/>
                <a:uFillTx/>
                <a:latin typeface="Arial"/>
                <a:ea typeface="+mn-ea"/>
                <a:cs typeface="+mn-cs"/>
              </a:rPr>
              <a:t>SCORECARD</a:t>
            </a:r>
            <a:endParaRPr kumimoji="0" lang="en-US" sz="1800" b="0" i="0" u="none" strike="noStrike" kern="1200" cap="none" spc="0" normalizeH="0" baseline="0" noProof="0" dirty="0">
              <a:ln>
                <a:noFill/>
              </a:ln>
              <a:solidFill>
                <a:srgbClr val="000000"/>
              </a:solidFill>
              <a:effectLst/>
              <a:uLnTx/>
              <a:uFillTx/>
              <a:latin typeface="Arial"/>
              <a:ea typeface="+mn-ea"/>
              <a:cs typeface="+mn-cs"/>
            </a:endParaRPr>
          </a:p>
        </p:txBody>
      </p:sp>
      <p:graphicFrame>
        <p:nvGraphicFramePr>
          <p:cNvPr id="13" name="Table 12"/>
          <p:cNvGraphicFramePr>
            <a:graphicFrameLocks noGrp="1"/>
          </p:cNvGraphicFramePr>
          <p:nvPr>
            <p:extLst>
              <p:ext uri="{D42A27DB-BD31-4B8C-83A1-F6EECF244321}">
                <p14:modId xmlns:p14="http://schemas.microsoft.com/office/powerpoint/2010/main" val="393690108"/>
              </p:ext>
            </p:extLst>
          </p:nvPr>
        </p:nvGraphicFramePr>
        <p:xfrm>
          <a:off x="184726" y="4268994"/>
          <a:ext cx="2877860" cy="1801225"/>
        </p:xfrm>
        <a:graphic>
          <a:graphicData uri="http://schemas.openxmlformats.org/drawingml/2006/table">
            <a:tbl>
              <a:tblPr firstRow="1" bandRow="1">
                <a:tableStyleId>{5C22544A-7EE6-4342-B048-85BDC9FD1C3A}</a:tableStyleId>
              </a:tblPr>
              <a:tblGrid>
                <a:gridCol w="570242">
                  <a:extLst>
                    <a:ext uri="{9D8B030D-6E8A-4147-A177-3AD203B41FA5}">
                      <a16:colId xmlns:a16="http://schemas.microsoft.com/office/drawing/2014/main" val="620501437"/>
                    </a:ext>
                  </a:extLst>
                </a:gridCol>
                <a:gridCol w="527931">
                  <a:extLst>
                    <a:ext uri="{9D8B030D-6E8A-4147-A177-3AD203B41FA5}">
                      <a16:colId xmlns:a16="http://schemas.microsoft.com/office/drawing/2014/main" val="4092329649"/>
                    </a:ext>
                  </a:extLst>
                </a:gridCol>
                <a:gridCol w="390410">
                  <a:extLst>
                    <a:ext uri="{9D8B030D-6E8A-4147-A177-3AD203B41FA5}">
                      <a16:colId xmlns:a16="http://schemas.microsoft.com/office/drawing/2014/main" val="2566757517"/>
                    </a:ext>
                  </a:extLst>
                </a:gridCol>
                <a:gridCol w="420359">
                  <a:extLst>
                    <a:ext uri="{9D8B030D-6E8A-4147-A177-3AD203B41FA5}">
                      <a16:colId xmlns:a16="http://schemas.microsoft.com/office/drawing/2014/main" val="1601604573"/>
                    </a:ext>
                  </a:extLst>
                </a:gridCol>
                <a:gridCol w="390410">
                  <a:extLst>
                    <a:ext uri="{9D8B030D-6E8A-4147-A177-3AD203B41FA5}">
                      <a16:colId xmlns:a16="http://schemas.microsoft.com/office/drawing/2014/main" val="1987102728"/>
                    </a:ext>
                  </a:extLst>
                </a:gridCol>
                <a:gridCol w="578508">
                  <a:extLst>
                    <a:ext uri="{9D8B030D-6E8A-4147-A177-3AD203B41FA5}">
                      <a16:colId xmlns:a16="http://schemas.microsoft.com/office/drawing/2014/main" val="2517202347"/>
                    </a:ext>
                  </a:extLst>
                </a:gridCol>
              </a:tblGrid>
              <a:tr h="418061">
                <a:tc>
                  <a:txBody>
                    <a:bodyPr/>
                    <a:lstStyle/>
                    <a:p>
                      <a:pPr algn="ctr"/>
                      <a:r>
                        <a:rPr lang="en-US" sz="1000" dirty="0" smtClean="0">
                          <a:solidFill>
                            <a:schemeClr val="tx1"/>
                          </a:solidFill>
                          <a:latin typeface="+mn-lt"/>
                        </a:rPr>
                        <a:t>Rate</a:t>
                      </a:r>
                      <a:endParaRPr lang="en-US" sz="1000" dirty="0">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a:r>
                        <a:rPr lang="en-US" sz="1000" dirty="0" err="1" smtClean="0">
                          <a:solidFill>
                            <a:schemeClr val="tx1"/>
                          </a:solidFill>
                          <a:latin typeface="+mn-lt"/>
                        </a:rPr>
                        <a:t>Avg</a:t>
                      </a:r>
                      <a:endParaRPr lang="en-US" sz="1000" dirty="0">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gridSpan="3">
                  <a:txBody>
                    <a:bodyPr/>
                    <a:lstStyle/>
                    <a:p>
                      <a:pPr marL="0" algn="ctr" defTabSz="685800" rtl="0" eaLnBrk="1" latinLnBrk="0" hangingPunct="1"/>
                      <a:r>
                        <a:rPr lang="en-US" sz="1000" kern="1200" dirty="0" smtClean="0">
                          <a:solidFill>
                            <a:schemeClr val="dk1"/>
                          </a:solidFill>
                          <a:latin typeface="+mn-lt"/>
                          <a:ea typeface="+mn-ea"/>
                          <a:cs typeface="+mn-cs"/>
                        </a:rPr>
                        <a:t>1</a:t>
                      </a:r>
                      <a:r>
                        <a:rPr lang="en-US" sz="1000" kern="1200" baseline="30000" dirty="0" smtClean="0">
                          <a:solidFill>
                            <a:schemeClr val="dk1"/>
                          </a:solidFill>
                          <a:latin typeface="+mn-lt"/>
                          <a:ea typeface="+mn-ea"/>
                          <a:cs typeface="+mn-cs"/>
                        </a:rPr>
                        <a:t>st</a:t>
                      </a:r>
                      <a:r>
                        <a:rPr lang="en-US" sz="1000" kern="1200" dirty="0" smtClean="0">
                          <a:solidFill>
                            <a:schemeClr val="dk1"/>
                          </a:solidFill>
                          <a:latin typeface="+mn-lt"/>
                          <a:ea typeface="+mn-ea"/>
                          <a:cs typeface="+mn-cs"/>
                        </a:rPr>
                        <a:t>  Quarter 20</a:t>
                      </a:r>
                      <a:endParaRPr lang="en-US" sz="1000" kern="1200" dirty="0">
                        <a:solidFill>
                          <a:schemeClr val="dk1"/>
                        </a:solidFill>
                        <a:latin typeface="+mn-lt"/>
                        <a:ea typeface="+mn-ea"/>
                        <a:cs typeface="+mn-cs"/>
                      </a:endParaRPr>
                    </a:p>
                    <a:p>
                      <a:pPr marL="0" algn="ctr" defTabSz="685800" rtl="0" eaLnBrk="1" latinLnBrk="0" hangingPunct="1"/>
                      <a:endParaRPr lang="en-US" sz="10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hMerge="1">
                  <a:txBody>
                    <a:bodyPr/>
                    <a:lstStyle/>
                    <a:p>
                      <a:endParaRPr lang="en-US"/>
                    </a:p>
                  </a:txBody>
                  <a:tcPr/>
                </a:tc>
                <a:tc hMerge="1">
                  <a:txBody>
                    <a:bodyPr/>
                    <a:lstStyle/>
                    <a:p>
                      <a:endParaRPr lang="en-US"/>
                    </a:p>
                  </a:txBody>
                  <a:tcPr/>
                </a:tc>
                <a:tc>
                  <a:txBody>
                    <a:bodyPr/>
                    <a:lstStyle/>
                    <a:p>
                      <a:pPr marL="0" algn="ctr" defTabSz="685800" rtl="0" eaLnBrk="1" latinLnBrk="0" hangingPunct="1"/>
                      <a:r>
                        <a:rPr lang="en-US" sz="1000" kern="1200" dirty="0" smtClean="0">
                          <a:solidFill>
                            <a:schemeClr val="tx1"/>
                          </a:solidFill>
                          <a:latin typeface="+mn-lt"/>
                          <a:ea typeface="+mn-ea"/>
                          <a:cs typeface="+mn-cs"/>
                        </a:rPr>
                        <a:t>QTD</a:t>
                      </a:r>
                      <a:endParaRPr lang="en-US" sz="10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164011891"/>
                  </a:ext>
                </a:extLst>
              </a:tr>
              <a:tr h="266025">
                <a:tc>
                  <a:txBody>
                    <a:bodyPr/>
                    <a:lstStyle/>
                    <a:p>
                      <a:pPr algn="ctr"/>
                      <a:r>
                        <a:rPr lang="en-US" sz="1000" dirty="0" smtClean="0">
                          <a:latin typeface="+mn-lt"/>
                        </a:rPr>
                        <a:t>MC</a:t>
                      </a:r>
                      <a:endParaRPr lang="en-US" sz="1000"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a:r>
                        <a:rPr lang="en-US" sz="1000" dirty="0" smtClean="0">
                          <a:latin typeface="+mn-lt"/>
                        </a:rPr>
                        <a:t>99.80</a:t>
                      </a:r>
                      <a:endParaRPr lang="en-US" sz="1000"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r>
                        <a:rPr lang="en-US" sz="1000" b="0" i="0" u="none" strike="noStrike" dirty="0" smtClean="0">
                          <a:solidFill>
                            <a:srgbClr val="000000"/>
                          </a:solidFill>
                          <a:effectLst/>
                          <a:latin typeface="+mn-lt"/>
                        </a:rPr>
                        <a:t>99.99</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ctr"/>
                      <a:r>
                        <a:rPr lang="en-US" sz="1000" b="0" i="0" u="none" strike="noStrike" dirty="0" smtClean="0">
                          <a:solidFill>
                            <a:srgbClr val="000000"/>
                          </a:solidFill>
                          <a:effectLst/>
                          <a:latin typeface="+mn-lt"/>
                        </a:rPr>
                        <a:t>99.96</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ctr"/>
                      <a:r>
                        <a:rPr lang="en-US" sz="1000" b="0" i="0" u="none" strike="noStrike" dirty="0" smtClean="0">
                          <a:solidFill>
                            <a:srgbClr val="000000"/>
                          </a:solidFill>
                          <a:effectLst/>
                          <a:latin typeface="+mn-lt"/>
                        </a:rPr>
                        <a:t>99.95</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marL="0" algn="ctr" defTabSz="685800" rtl="0" eaLnBrk="1" latinLnBrk="0" hangingPunct="1"/>
                      <a:r>
                        <a:rPr lang="en-US" sz="1000" kern="1200" dirty="0" smtClean="0">
                          <a:solidFill>
                            <a:schemeClr val="tx1"/>
                          </a:solidFill>
                          <a:latin typeface="+mn-lt"/>
                          <a:ea typeface="+mn-ea"/>
                          <a:cs typeface="+mn-cs"/>
                        </a:rPr>
                        <a:t>99.97</a:t>
                      </a:r>
                      <a:endParaRPr lang="en-US" sz="10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750762704"/>
                  </a:ext>
                </a:extLst>
              </a:tr>
              <a:tr h="277091">
                <a:tc>
                  <a:txBody>
                    <a:bodyPr/>
                    <a:lstStyle/>
                    <a:p>
                      <a:pPr algn="ctr"/>
                      <a:r>
                        <a:rPr lang="en-US" sz="1000" dirty="0" smtClean="0">
                          <a:latin typeface="+mn-lt"/>
                        </a:rPr>
                        <a:t>TM</a:t>
                      </a:r>
                      <a:endParaRPr lang="en-US" sz="1000"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a:r>
                        <a:rPr lang="en-US" sz="1000" dirty="0" smtClean="0">
                          <a:latin typeface="+mn-lt"/>
                        </a:rPr>
                        <a:t>0.30</a:t>
                      </a:r>
                      <a:endParaRPr lang="en-US" sz="1000"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r>
                        <a:rPr lang="en-US" sz="1000" b="0" i="0" u="none" strike="noStrike" dirty="0" smtClean="0">
                          <a:solidFill>
                            <a:srgbClr val="000000"/>
                          </a:solidFill>
                          <a:effectLst/>
                          <a:latin typeface="+mn-lt"/>
                        </a:rPr>
                        <a:t>0.30</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ctr"/>
                      <a:r>
                        <a:rPr lang="en-US" sz="1000" b="0" i="0" u="none" strike="noStrike" dirty="0" smtClean="0">
                          <a:solidFill>
                            <a:srgbClr val="000000"/>
                          </a:solidFill>
                          <a:effectLst/>
                          <a:latin typeface="+mn-lt"/>
                        </a:rPr>
                        <a:t>0.08</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ctr"/>
                      <a:r>
                        <a:rPr lang="en-US" sz="1000" b="0" i="0" u="none" strike="noStrike" dirty="0" smtClean="0">
                          <a:solidFill>
                            <a:schemeClr val="tx1"/>
                          </a:solidFill>
                          <a:effectLst/>
                          <a:latin typeface="+mn-lt"/>
                        </a:rPr>
                        <a:t>0.10</a:t>
                      </a: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marL="0" algn="ctr" defTabSz="685800" rtl="0" eaLnBrk="1" latinLnBrk="0" hangingPunct="1"/>
                      <a:r>
                        <a:rPr lang="en-US" sz="1000" kern="1200" dirty="0" smtClean="0">
                          <a:solidFill>
                            <a:schemeClr val="tx1"/>
                          </a:solidFill>
                          <a:latin typeface="+mn-lt"/>
                          <a:ea typeface="+mn-ea"/>
                          <a:cs typeface="+mn-cs"/>
                        </a:rPr>
                        <a:t>0.07</a:t>
                      </a:r>
                      <a:endParaRPr lang="en-US" sz="10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61470888"/>
                  </a:ext>
                </a:extLst>
              </a:tr>
              <a:tr h="275475">
                <a:tc>
                  <a:txBody>
                    <a:bodyPr/>
                    <a:lstStyle/>
                    <a:p>
                      <a:pPr algn="ctr"/>
                      <a:r>
                        <a:rPr lang="en-US" sz="1000" dirty="0" smtClean="0">
                          <a:latin typeface="+mn-lt"/>
                        </a:rPr>
                        <a:t>TS</a:t>
                      </a:r>
                      <a:endParaRPr lang="en-US" sz="1000"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algn="ctr"/>
                      <a:r>
                        <a:rPr lang="en-US" sz="1000" dirty="0" smtClean="0">
                          <a:latin typeface="+mn-lt"/>
                        </a:rPr>
                        <a:t>0.50</a:t>
                      </a:r>
                      <a:endParaRPr lang="en-US" sz="1000"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algn="ctr" fontAlgn="ctr"/>
                      <a:r>
                        <a:rPr lang="en-US" sz="1000" b="0" i="0" u="none" strike="noStrike" dirty="0" smtClean="0">
                          <a:solidFill>
                            <a:srgbClr val="000000"/>
                          </a:solidFill>
                          <a:effectLst/>
                          <a:latin typeface="+mn-lt"/>
                        </a:rPr>
                        <a:t>0.50</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fontAlgn="ctr"/>
                      <a:r>
                        <a:rPr lang="en-US" sz="1000" b="0" i="0" u="none" strike="noStrike" dirty="0" smtClean="0">
                          <a:solidFill>
                            <a:srgbClr val="000000"/>
                          </a:solidFill>
                          <a:effectLst/>
                          <a:latin typeface="+mn-lt"/>
                        </a:rPr>
                        <a:t>0.00</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fontAlgn="ctr"/>
                      <a:r>
                        <a:rPr lang="en-US" sz="1000" b="0" i="0" u="none" strike="noStrike" dirty="0" smtClean="0">
                          <a:solidFill>
                            <a:srgbClr val="000000"/>
                          </a:solidFill>
                          <a:effectLst/>
                          <a:latin typeface="+mn-lt"/>
                        </a:rPr>
                        <a:t>0.00</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marL="0" algn="ctr" defTabSz="685800" rtl="0" eaLnBrk="1" latinLnBrk="0" hangingPunct="1"/>
                      <a:r>
                        <a:rPr lang="en-US" sz="1000" kern="1200" dirty="0" smtClean="0">
                          <a:solidFill>
                            <a:schemeClr val="tx1"/>
                          </a:solidFill>
                          <a:latin typeface="+mn-lt"/>
                          <a:ea typeface="+mn-ea"/>
                          <a:cs typeface="+mn-cs"/>
                        </a:rPr>
                        <a:t>0.00</a:t>
                      </a:r>
                      <a:endParaRPr lang="en-US" sz="10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val="316527756"/>
                  </a:ext>
                </a:extLst>
              </a:tr>
              <a:tr h="283095">
                <a:tc>
                  <a:txBody>
                    <a:bodyPr/>
                    <a:lstStyle/>
                    <a:p>
                      <a:pPr algn="l"/>
                      <a:r>
                        <a:rPr lang="en-US" sz="1000" dirty="0" smtClean="0">
                          <a:latin typeface="+mn-lt"/>
                        </a:rPr>
                        <a:t>MTBF</a:t>
                      </a:r>
                      <a:endParaRPr lang="en-US" sz="1000"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a:r>
                        <a:rPr lang="en-US" sz="1000" dirty="0" smtClean="0">
                          <a:latin typeface="+mn-lt"/>
                        </a:rPr>
                        <a:t>102</a:t>
                      </a:r>
                      <a:endParaRPr lang="en-US" sz="1000"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marL="0" algn="ctr" defTabSz="685800" rtl="0" eaLnBrk="1" fontAlgn="ctr" latinLnBrk="0" hangingPunct="1"/>
                      <a:r>
                        <a:rPr lang="en-US" sz="1000" kern="1200" dirty="0" smtClean="0">
                          <a:solidFill>
                            <a:schemeClr val="dk1"/>
                          </a:solidFill>
                          <a:latin typeface="+mn-lt"/>
                          <a:ea typeface="+mn-ea"/>
                          <a:cs typeface="+mn-cs"/>
                        </a:rPr>
                        <a:t>107</a:t>
                      </a:r>
                      <a:endParaRPr lang="en-US" sz="1000" kern="1200" dirty="0">
                        <a:solidFill>
                          <a:schemeClr val="dk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ctr"/>
                      <a:r>
                        <a:rPr lang="en-US" sz="1000" b="0" i="0" u="none" strike="noStrike" dirty="0" smtClean="0">
                          <a:solidFill>
                            <a:srgbClr val="000000"/>
                          </a:solidFill>
                          <a:effectLst/>
                          <a:latin typeface="+mn-lt"/>
                        </a:rPr>
                        <a:t>53</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fontAlgn="ctr"/>
                      <a:r>
                        <a:rPr lang="en-US" sz="1000" b="0" i="0" u="none" strike="noStrike" dirty="0" smtClean="0">
                          <a:solidFill>
                            <a:srgbClr val="000000"/>
                          </a:solidFill>
                          <a:effectLst/>
                          <a:latin typeface="+mn-lt"/>
                        </a:rPr>
                        <a:t>62</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marL="0" algn="ctr" defTabSz="685800" rtl="0" eaLnBrk="1" latinLnBrk="0" hangingPunct="1"/>
                      <a:r>
                        <a:rPr lang="en-US" sz="1000" kern="1200" dirty="0" smtClean="0">
                          <a:solidFill>
                            <a:schemeClr val="tx1"/>
                          </a:solidFill>
                          <a:latin typeface="+mn-lt"/>
                          <a:ea typeface="+mn-ea"/>
                          <a:cs typeface="+mn-cs"/>
                        </a:rPr>
                        <a:t>74</a:t>
                      </a:r>
                      <a:endParaRPr lang="en-US" sz="10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4123982552"/>
                  </a:ext>
                </a:extLst>
              </a:tr>
              <a:tr h="281478">
                <a:tc>
                  <a:txBody>
                    <a:bodyPr/>
                    <a:lstStyle/>
                    <a:p>
                      <a:pPr algn="ctr"/>
                      <a:r>
                        <a:rPr lang="en-US" sz="1000" dirty="0" smtClean="0">
                          <a:latin typeface="+mn-lt"/>
                        </a:rPr>
                        <a:t>MDT</a:t>
                      </a:r>
                      <a:endParaRPr lang="en-US" sz="1000"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a:r>
                        <a:rPr lang="en-US" sz="1000" dirty="0" smtClean="0">
                          <a:latin typeface="+mn-lt"/>
                        </a:rPr>
                        <a:t>7</a:t>
                      </a:r>
                      <a:endParaRPr lang="en-US" sz="1000"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r>
                        <a:rPr lang="en-US" sz="1000" b="0" i="0" u="none" strike="noStrike" dirty="0" smtClean="0">
                          <a:solidFill>
                            <a:srgbClr val="000000"/>
                          </a:solidFill>
                          <a:effectLst/>
                          <a:latin typeface="+mn-lt"/>
                        </a:rPr>
                        <a:t>1</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ctr"/>
                      <a:r>
                        <a:rPr lang="en-US" sz="1000" b="0" i="0" u="none" strike="noStrike" dirty="0" smtClean="0">
                          <a:solidFill>
                            <a:srgbClr val="000000"/>
                          </a:solidFill>
                          <a:effectLst/>
                          <a:latin typeface="+mn-lt"/>
                        </a:rPr>
                        <a:t>1</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ctr"/>
                      <a:r>
                        <a:rPr lang="en-US" sz="1000" b="0" i="0" u="none" strike="noStrike" dirty="0" smtClean="0">
                          <a:solidFill>
                            <a:srgbClr val="000000"/>
                          </a:solidFill>
                          <a:effectLst/>
                          <a:latin typeface="+mn-lt"/>
                        </a:rPr>
                        <a:t>1</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marL="0" algn="ctr" defTabSz="685800" rtl="0" eaLnBrk="1" latinLnBrk="0" hangingPunct="1"/>
                      <a:r>
                        <a:rPr lang="en-US" sz="1000" kern="1200" dirty="0" smtClean="0">
                          <a:solidFill>
                            <a:schemeClr val="tx1"/>
                          </a:solidFill>
                          <a:latin typeface="+mn-lt"/>
                          <a:ea typeface="+mn-ea"/>
                          <a:cs typeface="+mn-cs"/>
                        </a:rPr>
                        <a:t>1</a:t>
                      </a:r>
                      <a:endParaRPr lang="en-US" sz="10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1884723949"/>
                  </a:ext>
                </a:extLst>
              </a:tr>
            </a:tbl>
          </a:graphicData>
        </a:graphic>
      </p:graphicFrame>
      <p:graphicFrame>
        <p:nvGraphicFramePr>
          <p:cNvPr id="6" name="Table 5"/>
          <p:cNvGraphicFramePr>
            <a:graphicFrameLocks noGrp="1"/>
          </p:cNvGraphicFramePr>
          <p:nvPr>
            <p:extLst/>
          </p:nvPr>
        </p:nvGraphicFramePr>
        <p:xfrm>
          <a:off x="1824953" y="1434460"/>
          <a:ext cx="5494093" cy="1004222"/>
        </p:xfrm>
        <a:graphic>
          <a:graphicData uri="http://schemas.openxmlformats.org/drawingml/2006/table">
            <a:tbl>
              <a:tblPr/>
              <a:tblGrid>
                <a:gridCol w="5494093">
                  <a:extLst>
                    <a:ext uri="{9D8B030D-6E8A-4147-A177-3AD203B41FA5}">
                      <a16:colId xmlns:a16="http://schemas.microsoft.com/office/drawing/2014/main" val="556986895"/>
                    </a:ext>
                  </a:extLst>
                </a:gridCol>
              </a:tblGrid>
              <a:tr h="1004222">
                <a:tc>
                  <a:txBody>
                    <a:bodyPr/>
                    <a:lstStyle/>
                    <a:p>
                      <a:pPr algn="ctr" fontAlgn="t"/>
                      <a:r>
                        <a:rPr lang="en-US" sz="2000" b="1" i="1" kern="0" dirty="0" smtClean="0">
                          <a:solidFill>
                            <a:srgbClr val="0C2D83"/>
                          </a:solidFill>
                          <a:latin typeface="+mn-lt"/>
                          <a:ea typeface="+mj-ea"/>
                          <a:cs typeface="+mj-cs"/>
                        </a:rPr>
                        <a:t>F-15E</a:t>
                      </a:r>
                      <a:r>
                        <a:rPr lang="en-US" sz="2000" b="1" i="1" kern="0" baseline="0" dirty="0" smtClean="0">
                          <a:solidFill>
                            <a:srgbClr val="0C2D83"/>
                          </a:solidFill>
                          <a:latin typeface="+mn-lt"/>
                          <a:ea typeface="+mj-ea"/>
                          <a:cs typeface="+mj-cs"/>
                        </a:rPr>
                        <a:t> (AN/ASC-49) </a:t>
                      </a:r>
                      <a:r>
                        <a:rPr lang="en-US" sz="2000" b="1" i="1" kern="0" dirty="0" smtClean="0">
                          <a:solidFill>
                            <a:srgbClr val="0C2D83"/>
                          </a:solidFill>
                          <a:latin typeface="+mn-lt"/>
                          <a:ea typeface="+mj-ea"/>
                          <a:cs typeface="+mj-cs"/>
                        </a:rPr>
                        <a:t>CE SCORECARD FY-20</a:t>
                      </a:r>
                      <a:r>
                        <a:rPr lang="en-US" sz="2000" b="1" i="1" kern="0" dirty="0">
                          <a:solidFill>
                            <a:srgbClr val="0C2D83"/>
                          </a:solidFill>
                          <a:latin typeface="+mn-lt"/>
                          <a:ea typeface="+mj-ea"/>
                          <a:cs typeface="+mj-cs"/>
                        </a:rPr>
                        <a:t/>
                      </a:r>
                      <a:br>
                        <a:rPr lang="en-US" sz="2000" b="1" i="1" kern="0" dirty="0">
                          <a:solidFill>
                            <a:srgbClr val="0C2D83"/>
                          </a:solidFill>
                          <a:latin typeface="+mn-lt"/>
                          <a:ea typeface="+mj-ea"/>
                          <a:cs typeface="+mj-cs"/>
                        </a:rPr>
                      </a:br>
                      <a:endParaRPr lang="en-US" sz="2000" b="1" i="1" kern="0" dirty="0">
                        <a:solidFill>
                          <a:srgbClr val="0C2D83"/>
                        </a:solidFill>
                        <a:latin typeface="+mn-lt"/>
                        <a:ea typeface="+mj-ea"/>
                        <a:cs typeface="+mj-cs"/>
                      </a:endParaRPr>
                    </a:p>
                  </a:txBody>
                  <a:tcPr marL="0" marR="0" marT="0" marB="0">
                    <a:lnL>
                      <a:noFill/>
                    </a:lnL>
                    <a:lnR>
                      <a:noFill/>
                    </a:lnR>
                    <a:lnT>
                      <a:noFill/>
                    </a:lnT>
                    <a:lnB>
                      <a:noFill/>
                    </a:lnB>
                  </a:tcPr>
                </a:tc>
                <a:extLst>
                  <a:ext uri="{0D108BD9-81ED-4DB2-BD59-A6C34878D82A}">
                    <a16:rowId xmlns:a16="http://schemas.microsoft.com/office/drawing/2014/main" val="2405129126"/>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872283596"/>
              </p:ext>
            </p:extLst>
          </p:nvPr>
        </p:nvGraphicFramePr>
        <p:xfrm>
          <a:off x="3062586" y="4268993"/>
          <a:ext cx="1779687" cy="1801225"/>
        </p:xfrm>
        <a:graphic>
          <a:graphicData uri="http://schemas.openxmlformats.org/drawingml/2006/table">
            <a:tbl>
              <a:tblPr firstRow="1" bandRow="1">
                <a:tableStyleId>{5C22544A-7EE6-4342-B048-85BDC9FD1C3A}</a:tableStyleId>
              </a:tblPr>
              <a:tblGrid>
                <a:gridCol w="390410">
                  <a:extLst>
                    <a:ext uri="{9D8B030D-6E8A-4147-A177-3AD203B41FA5}">
                      <a16:colId xmlns:a16="http://schemas.microsoft.com/office/drawing/2014/main" val="438743443"/>
                    </a:ext>
                  </a:extLst>
                </a:gridCol>
                <a:gridCol w="420359">
                  <a:extLst>
                    <a:ext uri="{9D8B030D-6E8A-4147-A177-3AD203B41FA5}">
                      <a16:colId xmlns:a16="http://schemas.microsoft.com/office/drawing/2014/main" val="3849382533"/>
                    </a:ext>
                  </a:extLst>
                </a:gridCol>
                <a:gridCol w="390410">
                  <a:extLst>
                    <a:ext uri="{9D8B030D-6E8A-4147-A177-3AD203B41FA5}">
                      <a16:colId xmlns:a16="http://schemas.microsoft.com/office/drawing/2014/main" val="460490341"/>
                    </a:ext>
                  </a:extLst>
                </a:gridCol>
                <a:gridCol w="578508">
                  <a:extLst>
                    <a:ext uri="{9D8B030D-6E8A-4147-A177-3AD203B41FA5}">
                      <a16:colId xmlns:a16="http://schemas.microsoft.com/office/drawing/2014/main" val="1717788734"/>
                    </a:ext>
                  </a:extLst>
                </a:gridCol>
              </a:tblGrid>
              <a:tr h="418061">
                <a:tc gridSpan="3">
                  <a:txBody>
                    <a:bodyPr/>
                    <a:lstStyle/>
                    <a:p>
                      <a:pPr marL="0" algn="ctr" defTabSz="685800" rtl="0" eaLnBrk="1" latinLnBrk="0" hangingPunct="1"/>
                      <a:r>
                        <a:rPr lang="en-US" sz="1000" kern="1200" dirty="0" smtClean="0">
                          <a:solidFill>
                            <a:schemeClr val="tx1"/>
                          </a:solidFill>
                          <a:latin typeface="+mn-lt"/>
                          <a:ea typeface="+mn-ea"/>
                          <a:cs typeface="+mn-cs"/>
                        </a:rPr>
                        <a:t>2</a:t>
                      </a:r>
                      <a:r>
                        <a:rPr lang="en-US" sz="1000" kern="1200" baseline="30000" dirty="0" smtClean="0">
                          <a:solidFill>
                            <a:schemeClr val="tx1"/>
                          </a:solidFill>
                          <a:latin typeface="+mn-lt"/>
                          <a:ea typeface="+mn-ea"/>
                          <a:cs typeface="+mn-cs"/>
                        </a:rPr>
                        <a:t>nd</a:t>
                      </a:r>
                      <a:r>
                        <a:rPr lang="en-US" sz="1000" kern="1200" dirty="0" smtClean="0">
                          <a:solidFill>
                            <a:schemeClr val="tx1"/>
                          </a:solidFill>
                          <a:latin typeface="+mn-lt"/>
                          <a:ea typeface="+mn-ea"/>
                          <a:cs typeface="+mn-cs"/>
                        </a:rPr>
                        <a:t>  Quarter 20</a:t>
                      </a:r>
                    </a:p>
                    <a:p>
                      <a:pPr marL="0" algn="ctr" defTabSz="685800" rtl="0" eaLnBrk="1" latinLnBrk="0" hangingPunct="1"/>
                      <a:endParaRPr lang="en-US" sz="10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hMerge="1">
                  <a:txBody>
                    <a:bodyPr/>
                    <a:lstStyle/>
                    <a:p>
                      <a:endParaRPr lang="en-US"/>
                    </a:p>
                  </a:txBody>
                  <a:tcPr/>
                </a:tc>
                <a:tc hMerge="1">
                  <a:txBody>
                    <a:bodyPr/>
                    <a:lstStyle/>
                    <a:p>
                      <a:endParaRPr lang="en-US"/>
                    </a:p>
                  </a:txBody>
                  <a:tcPr/>
                </a:tc>
                <a:tc>
                  <a:txBody>
                    <a:bodyPr/>
                    <a:lstStyle/>
                    <a:p>
                      <a:pPr marL="0" algn="ctr" defTabSz="685800" rtl="0" eaLnBrk="1" latinLnBrk="0" hangingPunct="1"/>
                      <a:r>
                        <a:rPr lang="en-US" sz="1000" kern="1200" dirty="0" smtClean="0">
                          <a:solidFill>
                            <a:schemeClr val="tx1"/>
                          </a:solidFill>
                          <a:latin typeface="+mn-lt"/>
                          <a:ea typeface="+mn-ea"/>
                          <a:cs typeface="+mn-cs"/>
                        </a:rPr>
                        <a:t>QTD</a:t>
                      </a:r>
                      <a:endParaRPr lang="en-US" sz="10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3841797260"/>
                  </a:ext>
                </a:extLst>
              </a:tr>
              <a:tr h="266025">
                <a:tc>
                  <a:txBody>
                    <a:bodyPr/>
                    <a:lstStyle/>
                    <a:p>
                      <a:pPr algn="ctr" fontAlgn="ctr"/>
                      <a:r>
                        <a:rPr lang="en-US" sz="1000" b="0" i="0" u="none" strike="noStrike" dirty="0" smtClean="0">
                          <a:solidFill>
                            <a:schemeClr val="tx1"/>
                          </a:solidFill>
                          <a:effectLst/>
                          <a:latin typeface="+mn-lt"/>
                        </a:rPr>
                        <a:t>99.98</a:t>
                      </a: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ctr"/>
                      <a:r>
                        <a:rPr lang="en-US" sz="1000" b="0" i="0" u="none" strike="noStrike" dirty="0" smtClean="0">
                          <a:solidFill>
                            <a:schemeClr val="tx1"/>
                          </a:solidFill>
                          <a:effectLst/>
                          <a:latin typeface="+mn-lt"/>
                        </a:rPr>
                        <a:t>100</a:t>
                      </a: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ctr"/>
                      <a:r>
                        <a:rPr lang="en-US" sz="1000" b="0" i="0" u="none" strike="noStrike" dirty="0" smtClean="0">
                          <a:solidFill>
                            <a:schemeClr val="tx1"/>
                          </a:solidFill>
                          <a:effectLst/>
                          <a:latin typeface="+mn-lt"/>
                        </a:rPr>
                        <a:t>100</a:t>
                      </a: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marL="0" algn="ctr" defTabSz="685800" rtl="0" eaLnBrk="1" latinLnBrk="0" hangingPunct="1"/>
                      <a:r>
                        <a:rPr lang="en-US" sz="1000" kern="1200" dirty="0" smtClean="0">
                          <a:solidFill>
                            <a:schemeClr val="tx1"/>
                          </a:solidFill>
                          <a:latin typeface="+mn-lt"/>
                          <a:ea typeface="+mn-ea"/>
                          <a:cs typeface="+mn-cs"/>
                        </a:rPr>
                        <a:t>99.98</a:t>
                      </a:r>
                      <a:endParaRPr lang="en-US" sz="10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507680488"/>
                  </a:ext>
                </a:extLst>
              </a:tr>
              <a:tr h="277091">
                <a:tc>
                  <a:txBody>
                    <a:bodyPr/>
                    <a:lstStyle/>
                    <a:p>
                      <a:pPr algn="ctr" fontAlgn="ctr"/>
                      <a:r>
                        <a:rPr lang="en-US" sz="1000" b="0" i="0" u="none" strike="noStrike" dirty="0" smtClean="0">
                          <a:solidFill>
                            <a:schemeClr val="tx1"/>
                          </a:solidFill>
                          <a:effectLst/>
                          <a:latin typeface="+mn-lt"/>
                        </a:rPr>
                        <a:t>0.03</a:t>
                      </a: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ctr"/>
                      <a:r>
                        <a:rPr lang="en-US" sz="1000" b="0" i="0" u="none" strike="noStrike" dirty="0" smtClean="0">
                          <a:solidFill>
                            <a:schemeClr val="tx1"/>
                          </a:solidFill>
                          <a:effectLst/>
                          <a:latin typeface="+mn-lt"/>
                        </a:rPr>
                        <a:t>0.06</a:t>
                      </a: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ctr"/>
                      <a:r>
                        <a:rPr lang="en-US" sz="1000" b="0" i="0" u="none" strike="noStrike" dirty="0" smtClean="0">
                          <a:solidFill>
                            <a:schemeClr val="tx1"/>
                          </a:solidFill>
                          <a:effectLst/>
                          <a:latin typeface="+mn-lt"/>
                        </a:rPr>
                        <a:t>0.03</a:t>
                      </a: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marL="0" algn="ctr" defTabSz="685800" rtl="0" eaLnBrk="1" latinLnBrk="0" hangingPunct="1"/>
                      <a:r>
                        <a:rPr lang="en-US" sz="1000" kern="1200" dirty="0" smtClean="0">
                          <a:solidFill>
                            <a:schemeClr val="tx1"/>
                          </a:solidFill>
                          <a:latin typeface="+mn-lt"/>
                          <a:ea typeface="+mn-ea"/>
                          <a:cs typeface="+mn-cs"/>
                        </a:rPr>
                        <a:t>0.04</a:t>
                      </a:r>
                      <a:endParaRPr lang="en-US" sz="10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4104936515"/>
                  </a:ext>
                </a:extLst>
              </a:tr>
              <a:tr h="275475">
                <a:tc>
                  <a:txBody>
                    <a:bodyPr/>
                    <a:lstStyle/>
                    <a:p>
                      <a:pPr algn="ctr" fontAlgn="ctr"/>
                      <a:r>
                        <a:rPr lang="en-US" sz="1000" b="0" i="0" u="none" strike="noStrike" dirty="0" smtClean="0">
                          <a:solidFill>
                            <a:schemeClr val="tx1"/>
                          </a:solidFill>
                          <a:effectLst/>
                          <a:latin typeface="+mn-lt"/>
                        </a:rPr>
                        <a:t>0.00</a:t>
                      </a: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fontAlgn="ctr"/>
                      <a:r>
                        <a:rPr lang="en-US" sz="1000" b="0" i="0" u="none" strike="noStrike" dirty="0" smtClean="0">
                          <a:solidFill>
                            <a:schemeClr val="tx1"/>
                          </a:solidFill>
                          <a:effectLst/>
                          <a:latin typeface="+mn-lt"/>
                        </a:rPr>
                        <a:t>0.00</a:t>
                      </a: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fontAlgn="ctr"/>
                      <a:r>
                        <a:rPr lang="en-US" sz="1000" b="0" i="0" u="none" strike="noStrike" dirty="0" smtClean="0">
                          <a:solidFill>
                            <a:schemeClr val="tx1"/>
                          </a:solidFill>
                          <a:effectLst/>
                          <a:latin typeface="+mn-lt"/>
                        </a:rPr>
                        <a:t>0.00</a:t>
                      </a: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marL="0" algn="ctr" defTabSz="685800" rtl="0" eaLnBrk="1" latinLnBrk="0" hangingPunct="1"/>
                      <a:r>
                        <a:rPr lang="en-US" sz="1000" kern="1200" dirty="0" smtClean="0">
                          <a:solidFill>
                            <a:schemeClr val="tx1"/>
                          </a:solidFill>
                          <a:latin typeface="+mn-lt"/>
                          <a:ea typeface="+mn-ea"/>
                          <a:cs typeface="+mn-cs"/>
                        </a:rPr>
                        <a:t>0.00</a:t>
                      </a:r>
                      <a:endParaRPr lang="en-US" sz="10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val="324186844"/>
                  </a:ext>
                </a:extLst>
              </a:tr>
              <a:tr h="283095">
                <a:tc>
                  <a:txBody>
                    <a:bodyPr/>
                    <a:lstStyle/>
                    <a:p>
                      <a:pPr algn="ctr" fontAlgn="ctr"/>
                      <a:r>
                        <a:rPr lang="en-US" sz="1000" b="0" i="0" u="none" strike="noStrike" dirty="0" smtClean="0">
                          <a:solidFill>
                            <a:schemeClr val="tx1"/>
                          </a:solidFill>
                          <a:effectLst/>
                          <a:latin typeface="+mn-lt"/>
                        </a:rPr>
                        <a:t>81</a:t>
                      </a: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fontAlgn="ctr"/>
                      <a:r>
                        <a:rPr lang="en-US" sz="1000" b="0" i="0" u="none" strike="noStrike" dirty="0" smtClean="0">
                          <a:solidFill>
                            <a:schemeClr val="tx1"/>
                          </a:solidFill>
                          <a:effectLst/>
                          <a:latin typeface="+mn-lt"/>
                        </a:rPr>
                        <a:t>56</a:t>
                      </a: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fontAlgn="ctr"/>
                      <a:r>
                        <a:rPr lang="en-US" sz="1000" b="0" i="0" u="none" strike="noStrike" dirty="0" smtClean="0">
                          <a:solidFill>
                            <a:schemeClr val="tx1"/>
                          </a:solidFill>
                          <a:effectLst/>
                          <a:latin typeface="+mn-lt"/>
                        </a:rPr>
                        <a:t>329</a:t>
                      </a: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marL="0" algn="ctr" defTabSz="685800" rtl="0" eaLnBrk="1" latinLnBrk="0" hangingPunct="1"/>
                      <a:r>
                        <a:rPr lang="en-US" sz="1000" kern="1200" dirty="0" smtClean="0">
                          <a:solidFill>
                            <a:schemeClr val="tx1"/>
                          </a:solidFill>
                          <a:latin typeface="+mn-lt"/>
                          <a:ea typeface="+mn-ea"/>
                          <a:cs typeface="+mn-cs"/>
                        </a:rPr>
                        <a:t>155</a:t>
                      </a:r>
                      <a:endParaRPr lang="en-US" sz="10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869261749"/>
                  </a:ext>
                </a:extLst>
              </a:tr>
              <a:tr h="281478">
                <a:tc>
                  <a:txBody>
                    <a:bodyPr/>
                    <a:lstStyle/>
                    <a:p>
                      <a:pPr algn="ctr" fontAlgn="ctr"/>
                      <a:r>
                        <a:rPr lang="en-US" sz="1000" b="0" i="0" u="none" strike="noStrike" dirty="0" smtClean="0">
                          <a:solidFill>
                            <a:schemeClr val="tx1"/>
                          </a:solidFill>
                          <a:effectLst/>
                          <a:latin typeface="+mn-lt"/>
                        </a:rPr>
                        <a:t>1</a:t>
                      </a: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ctr"/>
                      <a:r>
                        <a:rPr lang="en-US" sz="1000" b="0" i="0" u="none" strike="noStrike" dirty="0" smtClean="0">
                          <a:solidFill>
                            <a:schemeClr val="tx1"/>
                          </a:solidFill>
                          <a:effectLst/>
                          <a:latin typeface="+mn-lt"/>
                        </a:rPr>
                        <a:t>1</a:t>
                      </a: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ctr"/>
                      <a:r>
                        <a:rPr lang="en-US" sz="1000" b="0" i="0" u="none" strike="noStrike" dirty="0" smtClean="0">
                          <a:solidFill>
                            <a:schemeClr val="tx1"/>
                          </a:solidFill>
                          <a:effectLst/>
                          <a:latin typeface="+mn-lt"/>
                        </a:rPr>
                        <a:t>1</a:t>
                      </a: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marL="0" algn="ctr" defTabSz="685800" rtl="0" eaLnBrk="1" latinLnBrk="0" hangingPunct="1"/>
                      <a:r>
                        <a:rPr lang="en-US" sz="1000" kern="1200" dirty="0" smtClean="0">
                          <a:solidFill>
                            <a:schemeClr val="tx1"/>
                          </a:solidFill>
                          <a:latin typeface="+mn-lt"/>
                          <a:ea typeface="+mn-ea"/>
                          <a:cs typeface="+mn-cs"/>
                        </a:rPr>
                        <a:t>1</a:t>
                      </a:r>
                      <a:endParaRPr lang="en-US" sz="10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1740451215"/>
                  </a:ext>
                </a:extLst>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558732948"/>
              </p:ext>
            </p:extLst>
          </p:nvPr>
        </p:nvGraphicFramePr>
        <p:xfrm>
          <a:off x="4842273" y="4268992"/>
          <a:ext cx="1779687" cy="1801225"/>
        </p:xfrm>
        <a:graphic>
          <a:graphicData uri="http://schemas.openxmlformats.org/drawingml/2006/table">
            <a:tbl>
              <a:tblPr firstRow="1" bandRow="1">
                <a:tableStyleId>{5C22544A-7EE6-4342-B048-85BDC9FD1C3A}</a:tableStyleId>
              </a:tblPr>
              <a:tblGrid>
                <a:gridCol w="390410">
                  <a:extLst>
                    <a:ext uri="{9D8B030D-6E8A-4147-A177-3AD203B41FA5}">
                      <a16:colId xmlns:a16="http://schemas.microsoft.com/office/drawing/2014/main" val="438743443"/>
                    </a:ext>
                  </a:extLst>
                </a:gridCol>
                <a:gridCol w="420359">
                  <a:extLst>
                    <a:ext uri="{9D8B030D-6E8A-4147-A177-3AD203B41FA5}">
                      <a16:colId xmlns:a16="http://schemas.microsoft.com/office/drawing/2014/main" val="3849382533"/>
                    </a:ext>
                  </a:extLst>
                </a:gridCol>
                <a:gridCol w="390410">
                  <a:extLst>
                    <a:ext uri="{9D8B030D-6E8A-4147-A177-3AD203B41FA5}">
                      <a16:colId xmlns:a16="http://schemas.microsoft.com/office/drawing/2014/main" val="460490341"/>
                    </a:ext>
                  </a:extLst>
                </a:gridCol>
                <a:gridCol w="578508">
                  <a:extLst>
                    <a:ext uri="{9D8B030D-6E8A-4147-A177-3AD203B41FA5}">
                      <a16:colId xmlns:a16="http://schemas.microsoft.com/office/drawing/2014/main" val="1717788734"/>
                    </a:ext>
                  </a:extLst>
                </a:gridCol>
              </a:tblGrid>
              <a:tr h="418061">
                <a:tc gridSpan="3">
                  <a:txBody>
                    <a:bodyPr/>
                    <a:lstStyle/>
                    <a:p>
                      <a:pPr marL="0" algn="ctr" defTabSz="685800" rtl="0" eaLnBrk="1" latinLnBrk="0" hangingPunct="1"/>
                      <a:r>
                        <a:rPr lang="en-US" sz="1000" kern="1200" dirty="0" smtClean="0">
                          <a:solidFill>
                            <a:schemeClr val="dk1"/>
                          </a:solidFill>
                          <a:latin typeface="+mn-lt"/>
                          <a:ea typeface="+mn-ea"/>
                          <a:cs typeface="+mn-cs"/>
                        </a:rPr>
                        <a:t>3</a:t>
                      </a:r>
                      <a:r>
                        <a:rPr lang="en-US" sz="1000" kern="1200" baseline="30000" dirty="0" smtClean="0">
                          <a:solidFill>
                            <a:schemeClr val="dk1"/>
                          </a:solidFill>
                          <a:latin typeface="+mn-lt"/>
                          <a:ea typeface="+mn-ea"/>
                          <a:cs typeface="+mn-cs"/>
                        </a:rPr>
                        <a:t>rd</a:t>
                      </a:r>
                      <a:r>
                        <a:rPr lang="en-US" sz="1000" kern="1200" baseline="0" dirty="0" smtClean="0">
                          <a:solidFill>
                            <a:schemeClr val="dk1"/>
                          </a:solidFill>
                          <a:latin typeface="+mn-lt"/>
                          <a:ea typeface="+mn-ea"/>
                          <a:cs typeface="+mn-cs"/>
                        </a:rPr>
                        <a:t> </a:t>
                      </a:r>
                      <a:r>
                        <a:rPr lang="en-US" sz="1000" kern="1200" dirty="0" smtClean="0">
                          <a:solidFill>
                            <a:schemeClr val="dk1"/>
                          </a:solidFill>
                          <a:latin typeface="+mn-lt"/>
                          <a:ea typeface="+mn-ea"/>
                          <a:cs typeface="+mn-cs"/>
                        </a:rPr>
                        <a:t> Quarter 20</a:t>
                      </a:r>
                      <a:endParaRPr lang="en-US" sz="1000" kern="1200" dirty="0">
                        <a:solidFill>
                          <a:schemeClr val="dk1"/>
                        </a:solidFill>
                        <a:latin typeface="+mn-lt"/>
                        <a:ea typeface="+mn-ea"/>
                        <a:cs typeface="+mn-cs"/>
                      </a:endParaRPr>
                    </a:p>
                    <a:p>
                      <a:pPr marL="0" algn="ctr" defTabSz="685800" rtl="0" eaLnBrk="1" latinLnBrk="0" hangingPunct="1"/>
                      <a:endParaRPr lang="en-US" sz="10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hMerge="1">
                  <a:txBody>
                    <a:bodyPr/>
                    <a:lstStyle/>
                    <a:p>
                      <a:endParaRPr lang="en-US"/>
                    </a:p>
                  </a:txBody>
                  <a:tcPr/>
                </a:tc>
                <a:tc hMerge="1">
                  <a:txBody>
                    <a:bodyPr/>
                    <a:lstStyle/>
                    <a:p>
                      <a:endParaRPr lang="en-US"/>
                    </a:p>
                  </a:txBody>
                  <a:tcPr/>
                </a:tc>
                <a:tc>
                  <a:txBody>
                    <a:bodyPr/>
                    <a:lstStyle/>
                    <a:p>
                      <a:pPr marL="0" algn="ctr" defTabSz="685800" rtl="0" eaLnBrk="1" latinLnBrk="0" hangingPunct="1"/>
                      <a:r>
                        <a:rPr lang="en-US" sz="1000" kern="1200" dirty="0" smtClean="0">
                          <a:solidFill>
                            <a:schemeClr val="tx1"/>
                          </a:solidFill>
                          <a:latin typeface="+mn-lt"/>
                          <a:ea typeface="+mn-ea"/>
                          <a:cs typeface="+mn-cs"/>
                        </a:rPr>
                        <a:t>QTD</a:t>
                      </a:r>
                      <a:endParaRPr lang="en-US" sz="10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3841797260"/>
                  </a:ext>
                </a:extLst>
              </a:tr>
              <a:tr h="266025">
                <a:tc>
                  <a:txBody>
                    <a:bodyPr/>
                    <a:lstStyle/>
                    <a:p>
                      <a:pPr algn="ctr" fontAlgn="ctr"/>
                      <a:r>
                        <a:rPr lang="en-US" sz="1000" b="0" i="0" u="none" strike="noStrike" dirty="0" smtClean="0">
                          <a:solidFill>
                            <a:srgbClr val="000000"/>
                          </a:solidFill>
                          <a:effectLst/>
                          <a:latin typeface="+mn-lt"/>
                        </a:rPr>
                        <a:t>100.00</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ctr"/>
                      <a:r>
                        <a:rPr lang="en-US" sz="1000" b="0" i="0" u="none" strike="noStrike" dirty="0" smtClean="0">
                          <a:solidFill>
                            <a:srgbClr val="000000"/>
                          </a:solidFill>
                          <a:effectLst/>
                          <a:latin typeface="+mn-lt"/>
                        </a:rPr>
                        <a:t>99.99</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algn="ctr" defTabSz="685800" rtl="0" eaLnBrk="1" latinLnBrk="0" hangingPunct="1"/>
                      <a:r>
                        <a:rPr lang="en-US" sz="1000" b="0" kern="1200" dirty="0" smtClean="0">
                          <a:solidFill>
                            <a:schemeClr val="tx1"/>
                          </a:solidFill>
                          <a:latin typeface="+mn-lt"/>
                          <a:ea typeface="+mn-ea"/>
                          <a:cs typeface="+mn-cs"/>
                        </a:rPr>
                        <a:t>99.99</a:t>
                      </a:r>
                      <a:endParaRPr lang="en-US" sz="1000" b="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507680488"/>
                  </a:ext>
                </a:extLst>
              </a:tr>
              <a:tr h="277091">
                <a:tc>
                  <a:txBody>
                    <a:bodyPr/>
                    <a:lstStyle/>
                    <a:p>
                      <a:pPr algn="ctr" fontAlgn="ctr"/>
                      <a:r>
                        <a:rPr lang="en-US" sz="1000" b="0" i="0" u="none" strike="noStrike" dirty="0" smtClean="0">
                          <a:solidFill>
                            <a:srgbClr val="000000"/>
                          </a:solidFill>
                          <a:effectLst/>
                          <a:latin typeface="+mn-lt"/>
                        </a:rPr>
                        <a:t>0.00</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ctr"/>
                      <a:r>
                        <a:rPr lang="en-US" sz="1000" b="0" i="0" u="none" strike="noStrike" dirty="0" smtClean="0">
                          <a:solidFill>
                            <a:srgbClr val="000000"/>
                          </a:solidFill>
                          <a:effectLst/>
                          <a:latin typeface="+mn-lt"/>
                        </a:rPr>
                        <a:t>0.03</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algn="ctr" defTabSz="685800" rtl="0" eaLnBrk="1" latinLnBrk="0" hangingPunct="1"/>
                      <a:r>
                        <a:rPr lang="en-US" sz="1000" b="0" kern="1200" dirty="0" smtClean="0">
                          <a:solidFill>
                            <a:schemeClr val="tx1"/>
                          </a:solidFill>
                          <a:latin typeface="+mn-lt"/>
                          <a:ea typeface="+mn-ea"/>
                          <a:cs typeface="+mn-cs"/>
                        </a:rPr>
                        <a:t>0.01</a:t>
                      </a:r>
                      <a:endParaRPr lang="en-US" sz="1000" b="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4104936515"/>
                  </a:ext>
                </a:extLst>
              </a:tr>
              <a:tr h="275475">
                <a:tc>
                  <a:txBody>
                    <a:bodyPr/>
                    <a:lstStyle/>
                    <a:p>
                      <a:pPr algn="ctr" fontAlgn="ctr"/>
                      <a:r>
                        <a:rPr lang="en-US" sz="1000" b="0" i="0" u="none" strike="noStrike" dirty="0" smtClean="0">
                          <a:solidFill>
                            <a:srgbClr val="000000"/>
                          </a:solidFill>
                          <a:effectLst/>
                          <a:latin typeface="+mn-lt"/>
                        </a:rPr>
                        <a:t>0.00</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fontAlgn="ctr"/>
                      <a:r>
                        <a:rPr lang="en-US" sz="1000" b="0" i="0" u="none" strike="noStrike" dirty="0" smtClean="0">
                          <a:solidFill>
                            <a:srgbClr val="000000"/>
                          </a:solidFill>
                          <a:effectLst/>
                          <a:latin typeface="+mn-lt"/>
                        </a:rPr>
                        <a:t>0.00</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algn="ctr" defTabSz="685800" rtl="0" eaLnBrk="1" latinLnBrk="0" hangingPunct="1"/>
                      <a:r>
                        <a:rPr lang="en-US" sz="1000" b="0" kern="1200" dirty="0" smtClean="0">
                          <a:solidFill>
                            <a:schemeClr val="tx1"/>
                          </a:solidFill>
                          <a:latin typeface="+mn-lt"/>
                          <a:ea typeface="+mn-ea"/>
                          <a:cs typeface="+mn-cs"/>
                        </a:rPr>
                        <a:t>0.00</a:t>
                      </a:r>
                      <a:endParaRPr lang="en-US" sz="1000" b="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val="324186844"/>
                  </a:ext>
                </a:extLst>
              </a:tr>
              <a:tr h="283095">
                <a:tc>
                  <a:txBody>
                    <a:bodyPr/>
                    <a:lstStyle/>
                    <a:p>
                      <a:pPr algn="ctr" fontAlgn="ctr"/>
                      <a:r>
                        <a:rPr lang="en-US" sz="1000" b="0" i="0" u="none" strike="noStrike" dirty="0" smtClean="0">
                          <a:solidFill>
                            <a:srgbClr val="000000"/>
                          </a:solidFill>
                          <a:effectLst/>
                          <a:latin typeface="+mn-lt"/>
                        </a:rPr>
                        <a:t>720</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ctr"/>
                      <a:r>
                        <a:rPr lang="en-US" sz="1000" b="0" i="0" u="none" strike="noStrike" dirty="0" smtClean="0">
                          <a:solidFill>
                            <a:srgbClr val="000000"/>
                          </a:solidFill>
                          <a:effectLst/>
                          <a:latin typeface="+mn-lt"/>
                        </a:rPr>
                        <a:t>248</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algn="ctr" defTabSz="685800" rtl="0" eaLnBrk="1" latinLnBrk="0" hangingPunct="1"/>
                      <a:r>
                        <a:rPr lang="en-US" sz="1000" b="0" kern="1200" dirty="0" smtClean="0">
                          <a:solidFill>
                            <a:schemeClr val="tx1"/>
                          </a:solidFill>
                          <a:latin typeface="+mn-lt"/>
                          <a:ea typeface="+mn-ea"/>
                          <a:cs typeface="+mn-cs"/>
                        </a:rPr>
                        <a:t>484</a:t>
                      </a:r>
                      <a:endParaRPr lang="en-US" sz="1000" b="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869261749"/>
                  </a:ext>
                </a:extLst>
              </a:tr>
              <a:tr h="281478">
                <a:tc>
                  <a:txBody>
                    <a:bodyPr/>
                    <a:lstStyle/>
                    <a:p>
                      <a:pPr algn="ctr" fontAlgn="ctr"/>
                      <a:r>
                        <a:rPr lang="en-US" sz="1000" b="0" i="0" u="none" strike="noStrike" dirty="0" smtClean="0">
                          <a:solidFill>
                            <a:srgbClr val="000000"/>
                          </a:solidFill>
                          <a:effectLst/>
                          <a:latin typeface="+mn-lt"/>
                        </a:rPr>
                        <a:t>0</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ctr"/>
                      <a:r>
                        <a:rPr lang="en-US" sz="1000" b="0" i="0" u="none" strike="noStrike" dirty="0" smtClean="0">
                          <a:solidFill>
                            <a:srgbClr val="000000"/>
                          </a:solidFill>
                          <a:effectLst/>
                          <a:latin typeface="+mn-lt"/>
                        </a:rPr>
                        <a:t>1</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algn="ctr" defTabSz="685800" rtl="0" eaLnBrk="1" latinLnBrk="0" hangingPunct="1"/>
                      <a:r>
                        <a:rPr lang="en-US" sz="1000" b="0" kern="1200" dirty="0" smtClean="0">
                          <a:solidFill>
                            <a:schemeClr val="tx1"/>
                          </a:solidFill>
                          <a:latin typeface="+mn-lt"/>
                          <a:ea typeface="+mn-ea"/>
                          <a:cs typeface="+mn-cs"/>
                        </a:rPr>
                        <a:t>1</a:t>
                      </a:r>
                      <a:endParaRPr lang="en-US" sz="1000" b="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1740451215"/>
                  </a:ext>
                </a:extLst>
              </a:tr>
            </a:tbl>
          </a:graphicData>
        </a:graphic>
      </p:graphicFrame>
      <p:graphicFrame>
        <p:nvGraphicFramePr>
          <p:cNvPr id="14" name="Table 13"/>
          <p:cNvGraphicFramePr>
            <a:graphicFrameLocks noGrp="1"/>
          </p:cNvGraphicFramePr>
          <p:nvPr>
            <p:extLst>
              <p:ext uri="{D42A27DB-BD31-4B8C-83A1-F6EECF244321}">
                <p14:modId xmlns:p14="http://schemas.microsoft.com/office/powerpoint/2010/main" val="1804993712"/>
              </p:ext>
            </p:extLst>
          </p:nvPr>
        </p:nvGraphicFramePr>
        <p:xfrm>
          <a:off x="6621960" y="4268991"/>
          <a:ext cx="1779687" cy="1801225"/>
        </p:xfrm>
        <a:graphic>
          <a:graphicData uri="http://schemas.openxmlformats.org/drawingml/2006/table">
            <a:tbl>
              <a:tblPr firstRow="1" bandRow="1">
                <a:tableStyleId>{5C22544A-7EE6-4342-B048-85BDC9FD1C3A}</a:tableStyleId>
              </a:tblPr>
              <a:tblGrid>
                <a:gridCol w="390410">
                  <a:extLst>
                    <a:ext uri="{9D8B030D-6E8A-4147-A177-3AD203B41FA5}">
                      <a16:colId xmlns:a16="http://schemas.microsoft.com/office/drawing/2014/main" val="438743443"/>
                    </a:ext>
                  </a:extLst>
                </a:gridCol>
                <a:gridCol w="420359">
                  <a:extLst>
                    <a:ext uri="{9D8B030D-6E8A-4147-A177-3AD203B41FA5}">
                      <a16:colId xmlns:a16="http://schemas.microsoft.com/office/drawing/2014/main" val="3849382533"/>
                    </a:ext>
                  </a:extLst>
                </a:gridCol>
                <a:gridCol w="390410">
                  <a:extLst>
                    <a:ext uri="{9D8B030D-6E8A-4147-A177-3AD203B41FA5}">
                      <a16:colId xmlns:a16="http://schemas.microsoft.com/office/drawing/2014/main" val="460490341"/>
                    </a:ext>
                  </a:extLst>
                </a:gridCol>
                <a:gridCol w="578508">
                  <a:extLst>
                    <a:ext uri="{9D8B030D-6E8A-4147-A177-3AD203B41FA5}">
                      <a16:colId xmlns:a16="http://schemas.microsoft.com/office/drawing/2014/main" val="1717788734"/>
                    </a:ext>
                  </a:extLst>
                </a:gridCol>
              </a:tblGrid>
              <a:tr h="418061">
                <a:tc gridSpan="3">
                  <a:txBody>
                    <a:bodyPr/>
                    <a:lstStyle/>
                    <a:p>
                      <a:pPr marL="0" algn="ctr" defTabSz="685800" rtl="0" eaLnBrk="1" latinLnBrk="0" hangingPunct="1"/>
                      <a:r>
                        <a:rPr lang="en-US" sz="1000" kern="1200" dirty="0" smtClean="0">
                          <a:solidFill>
                            <a:schemeClr val="dk1"/>
                          </a:solidFill>
                          <a:latin typeface="+mn-lt"/>
                          <a:ea typeface="+mn-ea"/>
                          <a:cs typeface="+mn-cs"/>
                        </a:rPr>
                        <a:t>4</a:t>
                      </a:r>
                      <a:r>
                        <a:rPr lang="en-US" sz="1000" kern="1200" baseline="30000" dirty="0" smtClean="0">
                          <a:solidFill>
                            <a:schemeClr val="dk1"/>
                          </a:solidFill>
                          <a:latin typeface="+mn-lt"/>
                          <a:ea typeface="+mn-ea"/>
                          <a:cs typeface="+mn-cs"/>
                        </a:rPr>
                        <a:t>th</a:t>
                      </a:r>
                      <a:r>
                        <a:rPr lang="en-US" sz="1000" kern="1200" baseline="0" dirty="0" smtClean="0">
                          <a:solidFill>
                            <a:schemeClr val="dk1"/>
                          </a:solidFill>
                          <a:latin typeface="+mn-lt"/>
                          <a:ea typeface="+mn-ea"/>
                          <a:cs typeface="+mn-cs"/>
                        </a:rPr>
                        <a:t> </a:t>
                      </a:r>
                      <a:r>
                        <a:rPr lang="en-US" sz="1000" kern="1200" dirty="0" smtClean="0">
                          <a:solidFill>
                            <a:schemeClr val="dk1"/>
                          </a:solidFill>
                          <a:latin typeface="+mn-lt"/>
                          <a:ea typeface="+mn-ea"/>
                          <a:cs typeface="+mn-cs"/>
                        </a:rPr>
                        <a:t> Quarter 20</a:t>
                      </a:r>
                      <a:endParaRPr lang="en-US" sz="1000" kern="1200" dirty="0">
                        <a:solidFill>
                          <a:schemeClr val="dk1"/>
                        </a:solidFill>
                        <a:latin typeface="+mn-lt"/>
                        <a:ea typeface="+mn-ea"/>
                        <a:cs typeface="+mn-cs"/>
                      </a:endParaRPr>
                    </a:p>
                    <a:p>
                      <a:pPr marL="0" algn="ctr" defTabSz="685800" rtl="0" eaLnBrk="1" latinLnBrk="0" hangingPunct="1"/>
                      <a:endParaRPr lang="en-US" sz="10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hMerge="1">
                  <a:txBody>
                    <a:bodyPr/>
                    <a:lstStyle/>
                    <a:p>
                      <a:endParaRPr lang="en-US"/>
                    </a:p>
                  </a:txBody>
                  <a:tcPr/>
                </a:tc>
                <a:tc hMerge="1">
                  <a:txBody>
                    <a:bodyPr/>
                    <a:lstStyle/>
                    <a:p>
                      <a:endParaRPr lang="en-US"/>
                    </a:p>
                  </a:txBody>
                  <a:tcPr/>
                </a:tc>
                <a:tc>
                  <a:txBody>
                    <a:bodyPr/>
                    <a:lstStyle/>
                    <a:p>
                      <a:pPr marL="0" algn="ctr" defTabSz="685800" rtl="0" eaLnBrk="1" latinLnBrk="0" hangingPunct="1"/>
                      <a:r>
                        <a:rPr lang="en-US" sz="1000" kern="1200" dirty="0" smtClean="0">
                          <a:solidFill>
                            <a:schemeClr val="tx1"/>
                          </a:solidFill>
                          <a:latin typeface="+mn-lt"/>
                          <a:ea typeface="+mn-ea"/>
                          <a:cs typeface="+mn-cs"/>
                        </a:rPr>
                        <a:t>QTD</a:t>
                      </a:r>
                      <a:endParaRPr lang="en-US" sz="10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3841797260"/>
                  </a:ext>
                </a:extLst>
              </a:tr>
              <a:tr h="266025">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endParaRPr lang="en-US" sz="1000" b="1"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algn="ctr" defTabSz="685800" rtl="0" eaLnBrk="1" latinLnBrk="0" hangingPunct="1"/>
                      <a:endParaRPr 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507680488"/>
                  </a:ext>
                </a:extLst>
              </a:tr>
              <a:tr h="277091">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endParaRPr lang="en-US" sz="1000" b="1"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algn="ctr" defTabSz="685800" rtl="0" eaLnBrk="1" latinLnBrk="0" hangingPunct="1"/>
                      <a:endParaRPr 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4104936515"/>
                  </a:ext>
                </a:extLst>
              </a:tr>
              <a:tr h="275475">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fontAlgn="ctr"/>
                      <a:endParaRPr lang="en-US" sz="1000" b="1"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algn="ctr" defTabSz="685800" rtl="0" eaLnBrk="1" latinLnBrk="0" hangingPunct="1"/>
                      <a:endParaRPr 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324186844"/>
                  </a:ext>
                </a:extLst>
              </a:tr>
              <a:tr h="283095">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endParaRPr lang="en-US" sz="1000" b="1"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algn="ctr" defTabSz="685800" rtl="0" eaLnBrk="1" latinLnBrk="0" hangingPunct="1"/>
                      <a:endParaRPr 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869261749"/>
                  </a:ext>
                </a:extLst>
              </a:tr>
              <a:tr h="281478">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endParaRPr lang="en-US" sz="1000" b="1"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algn="ctr" defTabSz="685800" rtl="0" eaLnBrk="1" latinLnBrk="0" hangingPunct="1"/>
                      <a:endParaRPr 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740451215"/>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1787007752"/>
              </p:ext>
            </p:extLst>
          </p:nvPr>
        </p:nvGraphicFramePr>
        <p:xfrm>
          <a:off x="8405154" y="4268990"/>
          <a:ext cx="578508" cy="1801225"/>
        </p:xfrm>
        <a:graphic>
          <a:graphicData uri="http://schemas.openxmlformats.org/drawingml/2006/table">
            <a:tbl>
              <a:tblPr firstRow="1" bandRow="1">
                <a:tableStyleId>{5C22544A-7EE6-4342-B048-85BDC9FD1C3A}</a:tableStyleId>
              </a:tblPr>
              <a:tblGrid>
                <a:gridCol w="578508">
                  <a:extLst>
                    <a:ext uri="{9D8B030D-6E8A-4147-A177-3AD203B41FA5}">
                      <a16:colId xmlns:a16="http://schemas.microsoft.com/office/drawing/2014/main" val="3437498298"/>
                    </a:ext>
                  </a:extLst>
                </a:gridCol>
              </a:tblGrid>
              <a:tr h="418061">
                <a:tc>
                  <a:txBody>
                    <a:bodyPr/>
                    <a:lstStyle/>
                    <a:p>
                      <a:pPr marL="0" algn="ctr" defTabSz="685800" rtl="0" eaLnBrk="1" latinLnBrk="0" hangingPunct="1"/>
                      <a:r>
                        <a:rPr lang="en-US" sz="1000" kern="1200" dirty="0" smtClean="0">
                          <a:solidFill>
                            <a:schemeClr val="tx1"/>
                          </a:solidFill>
                          <a:latin typeface="+mn-lt"/>
                          <a:ea typeface="+mn-ea"/>
                          <a:cs typeface="+mn-cs"/>
                        </a:rPr>
                        <a:t>YTD</a:t>
                      </a:r>
                      <a:endParaRPr lang="en-US" sz="10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2153071838"/>
                  </a:ext>
                </a:extLst>
              </a:tr>
              <a:tr h="266025">
                <a:tc>
                  <a:txBody>
                    <a:bodyPr/>
                    <a:lstStyle/>
                    <a:p>
                      <a:pPr marL="0" algn="ctr" defTabSz="685800" rtl="0" eaLnBrk="1" latinLnBrk="0" hangingPunct="1"/>
                      <a:r>
                        <a:rPr lang="en-US" sz="1000" b="1" kern="1200" dirty="0" smtClean="0">
                          <a:solidFill>
                            <a:schemeClr val="tx1"/>
                          </a:solidFill>
                          <a:latin typeface="+mn-lt"/>
                          <a:ea typeface="+mn-ea"/>
                          <a:cs typeface="+mn-cs"/>
                        </a:rPr>
                        <a:t>99.98</a:t>
                      </a:r>
                      <a:endParaRPr 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1608200678"/>
                  </a:ext>
                </a:extLst>
              </a:tr>
              <a:tr h="277091">
                <a:tc>
                  <a:txBody>
                    <a:bodyPr/>
                    <a:lstStyle/>
                    <a:p>
                      <a:pPr marL="0" algn="ctr" defTabSz="685800" rtl="0" eaLnBrk="1" latinLnBrk="0" hangingPunct="1"/>
                      <a:r>
                        <a:rPr lang="en-US" sz="1000" b="1" kern="1200" dirty="0" smtClean="0">
                          <a:solidFill>
                            <a:schemeClr val="tx1"/>
                          </a:solidFill>
                          <a:latin typeface="+mn-lt"/>
                          <a:ea typeface="+mn-ea"/>
                          <a:cs typeface="+mn-cs"/>
                        </a:rPr>
                        <a:t>0.04</a:t>
                      </a:r>
                      <a:endParaRPr 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3910837385"/>
                  </a:ext>
                </a:extLst>
              </a:tr>
              <a:tr h="275475">
                <a:tc>
                  <a:txBody>
                    <a:bodyPr/>
                    <a:lstStyle/>
                    <a:p>
                      <a:pPr marL="0" algn="ctr" defTabSz="685800" rtl="0" eaLnBrk="1" latinLnBrk="0" hangingPunct="1"/>
                      <a:r>
                        <a:rPr lang="en-US" sz="1000" b="1" kern="1200" dirty="0" smtClean="0">
                          <a:solidFill>
                            <a:schemeClr val="tx1"/>
                          </a:solidFill>
                          <a:latin typeface="+mn-lt"/>
                          <a:ea typeface="+mn-ea"/>
                          <a:cs typeface="+mn-cs"/>
                        </a:rPr>
                        <a:t>0.00</a:t>
                      </a:r>
                      <a:endParaRPr 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val="1980286059"/>
                  </a:ext>
                </a:extLst>
              </a:tr>
              <a:tr h="283095">
                <a:tc>
                  <a:txBody>
                    <a:bodyPr/>
                    <a:lstStyle/>
                    <a:p>
                      <a:pPr marL="0" algn="ctr" defTabSz="685800" rtl="0" eaLnBrk="1" latinLnBrk="0" hangingPunct="1"/>
                      <a:r>
                        <a:rPr lang="en-US" sz="1000" b="1" kern="1200" dirty="0" smtClean="0">
                          <a:solidFill>
                            <a:schemeClr val="tx1"/>
                          </a:solidFill>
                          <a:latin typeface="+mn-lt"/>
                          <a:ea typeface="+mn-ea"/>
                          <a:cs typeface="+mn-cs"/>
                        </a:rPr>
                        <a:t>207</a:t>
                      </a:r>
                      <a:endParaRPr 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3297360216"/>
                  </a:ext>
                </a:extLst>
              </a:tr>
              <a:tr h="281478">
                <a:tc>
                  <a:txBody>
                    <a:bodyPr/>
                    <a:lstStyle/>
                    <a:p>
                      <a:pPr marL="0" algn="ctr" defTabSz="685800" rtl="0" eaLnBrk="1" latinLnBrk="0" hangingPunct="1"/>
                      <a:r>
                        <a:rPr lang="en-US" sz="1000" b="1" kern="1200" dirty="0" smtClean="0">
                          <a:solidFill>
                            <a:schemeClr val="tx1"/>
                          </a:solidFill>
                          <a:latin typeface="+mn-lt"/>
                          <a:ea typeface="+mn-ea"/>
                          <a:cs typeface="+mn-cs"/>
                        </a:rPr>
                        <a:t>1</a:t>
                      </a:r>
                      <a:endParaRPr 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3383154901"/>
                  </a:ext>
                </a:extLst>
              </a:tr>
            </a:tbl>
          </a:graphicData>
        </a:graphic>
      </p:graphicFrame>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1219" y="2523392"/>
            <a:ext cx="2877860" cy="1745601"/>
          </a:xfrm>
          <a:prstGeom prst="rect">
            <a:avLst/>
          </a:prstGeom>
        </p:spPr>
      </p:pic>
      <p:sp>
        <p:nvSpPr>
          <p:cNvPr id="4" name="TextBox 3"/>
          <p:cNvSpPr txBox="1"/>
          <p:nvPr/>
        </p:nvSpPr>
        <p:spPr>
          <a:xfrm>
            <a:off x="3462348" y="3100781"/>
            <a:ext cx="4049455" cy="800219"/>
          </a:xfrm>
          <a:prstGeom prst="rect">
            <a:avLst/>
          </a:prstGeom>
          <a:noFill/>
        </p:spPr>
        <p:txBody>
          <a:bodyPr wrap="square" rtlCol="0">
            <a:spAutoFit/>
          </a:bodyPr>
          <a:lstStyle/>
          <a:p>
            <a:r>
              <a:rPr lang="en-US" sz="1400" b="1" i="1" kern="0" dirty="0" smtClean="0">
                <a:solidFill>
                  <a:srgbClr val="0C2D83"/>
                </a:solidFill>
              </a:rPr>
              <a:t>- ARC-164(UHF)</a:t>
            </a:r>
          </a:p>
          <a:p>
            <a:r>
              <a:rPr lang="en-US" sz="1400" b="1" i="1" kern="0" dirty="0" smtClean="0">
                <a:solidFill>
                  <a:srgbClr val="0C2D83"/>
                </a:solidFill>
              </a:rPr>
              <a:t>-</a:t>
            </a:r>
            <a:r>
              <a:rPr lang="en-US" b="1" i="1" kern="0" dirty="0" smtClean="0">
                <a:solidFill>
                  <a:srgbClr val="0C2D83"/>
                </a:solidFill>
              </a:rPr>
              <a:t> </a:t>
            </a:r>
            <a:r>
              <a:rPr lang="en-US" sz="1400" b="1" i="1" kern="0" dirty="0" smtClean="0">
                <a:solidFill>
                  <a:srgbClr val="0C2D83"/>
                </a:solidFill>
              </a:rPr>
              <a:t>ARC-210 (UHF/VHF)</a:t>
            </a:r>
          </a:p>
          <a:p>
            <a:endParaRPr lang="en-US" sz="1400" b="1" i="1" kern="0" dirty="0">
              <a:solidFill>
                <a:srgbClr val="0C2D83"/>
              </a:solidFill>
            </a:endParaRPr>
          </a:p>
        </p:txBody>
      </p:sp>
      <p:sp>
        <p:nvSpPr>
          <p:cNvPr id="15" name="Up Arrow 14"/>
          <p:cNvSpPr/>
          <p:nvPr/>
        </p:nvSpPr>
        <p:spPr bwMode="auto">
          <a:xfrm rot="10800000">
            <a:off x="625550" y="5009433"/>
            <a:ext cx="108097" cy="191386"/>
          </a:xfrm>
          <a:prstGeom prst="upArrow">
            <a:avLst/>
          </a:prstGeom>
          <a:solidFill>
            <a:srgbClr val="0000FF"/>
          </a:solidFill>
          <a:ln w="12700" cap="flat" cmpd="sng" algn="ctr">
            <a:solidFill>
              <a:srgbClr val="0000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smtClean="0">
              <a:ln>
                <a:noFill/>
              </a:ln>
              <a:solidFill>
                <a:schemeClr val="tx1"/>
              </a:solidFill>
              <a:effectLst/>
              <a:latin typeface="Arial" charset="0"/>
            </a:endParaRPr>
          </a:p>
        </p:txBody>
      </p:sp>
      <p:sp>
        <p:nvSpPr>
          <p:cNvPr id="16" name="Up Arrow 15"/>
          <p:cNvSpPr/>
          <p:nvPr/>
        </p:nvSpPr>
        <p:spPr bwMode="auto">
          <a:xfrm rot="10800000">
            <a:off x="625549" y="5287378"/>
            <a:ext cx="108097" cy="191386"/>
          </a:xfrm>
          <a:prstGeom prst="upArrow">
            <a:avLst/>
          </a:prstGeom>
          <a:solidFill>
            <a:srgbClr val="0000FF"/>
          </a:solidFill>
          <a:ln w="12700" cap="flat" cmpd="sng" algn="ctr">
            <a:solidFill>
              <a:srgbClr val="0000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smtClean="0">
              <a:ln>
                <a:noFill/>
              </a:ln>
              <a:solidFill>
                <a:schemeClr val="tx1"/>
              </a:solidFill>
              <a:effectLst/>
              <a:latin typeface="Arial" charset="0"/>
            </a:endParaRPr>
          </a:p>
        </p:txBody>
      </p:sp>
      <p:sp>
        <p:nvSpPr>
          <p:cNvPr id="17" name="Up Arrow 16"/>
          <p:cNvSpPr/>
          <p:nvPr/>
        </p:nvSpPr>
        <p:spPr bwMode="auto">
          <a:xfrm rot="10800000">
            <a:off x="625548" y="5826420"/>
            <a:ext cx="108097" cy="191386"/>
          </a:xfrm>
          <a:prstGeom prst="upArrow">
            <a:avLst/>
          </a:prstGeom>
          <a:solidFill>
            <a:srgbClr val="0000FF"/>
          </a:solidFill>
          <a:ln w="12700" cap="flat" cmpd="sng" algn="ctr">
            <a:solidFill>
              <a:srgbClr val="0000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smtClean="0">
              <a:ln>
                <a:noFill/>
              </a:ln>
              <a:solidFill>
                <a:schemeClr val="tx1"/>
              </a:solidFill>
              <a:effectLst/>
              <a:latin typeface="Arial" charset="0"/>
            </a:endParaRPr>
          </a:p>
        </p:txBody>
      </p:sp>
      <p:sp>
        <p:nvSpPr>
          <p:cNvPr id="18" name="Up Arrow 17"/>
          <p:cNvSpPr/>
          <p:nvPr/>
        </p:nvSpPr>
        <p:spPr bwMode="auto">
          <a:xfrm>
            <a:off x="616689" y="4742121"/>
            <a:ext cx="116958" cy="159488"/>
          </a:xfrm>
          <a:prstGeom prst="upArrow">
            <a:avLst/>
          </a:prstGeom>
          <a:solidFill>
            <a:srgbClr val="0000FF"/>
          </a:solidFill>
          <a:ln w="12700" cap="flat" cmpd="sng" algn="ctr">
            <a:solidFill>
              <a:srgbClr val="0000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smtClean="0">
              <a:ln>
                <a:noFill/>
              </a:ln>
              <a:solidFill>
                <a:schemeClr val="tx1"/>
              </a:solidFill>
              <a:effectLst/>
              <a:latin typeface="Arial" charset="0"/>
            </a:endParaRPr>
          </a:p>
        </p:txBody>
      </p:sp>
      <p:sp>
        <p:nvSpPr>
          <p:cNvPr id="19" name="Up Arrow 18"/>
          <p:cNvSpPr/>
          <p:nvPr/>
        </p:nvSpPr>
        <p:spPr bwMode="auto">
          <a:xfrm>
            <a:off x="625548" y="5555290"/>
            <a:ext cx="116958" cy="159488"/>
          </a:xfrm>
          <a:prstGeom prst="upArrow">
            <a:avLst/>
          </a:prstGeom>
          <a:solidFill>
            <a:srgbClr val="0000FF"/>
          </a:solidFill>
          <a:ln w="12700" cap="flat" cmpd="sng" algn="ctr">
            <a:solidFill>
              <a:srgbClr val="0000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smtClean="0">
              <a:ln>
                <a:noFill/>
              </a:ln>
              <a:solidFill>
                <a:schemeClr val="tx1"/>
              </a:solidFill>
              <a:effectLst/>
              <a:latin typeface="Arial" charset="0"/>
            </a:endParaRPr>
          </a:p>
        </p:txBody>
      </p:sp>
    </p:spTree>
    <p:extLst>
      <p:ext uri="{BB962C8B-B14F-4D97-AF65-F5344CB8AC3E}">
        <p14:creationId xmlns:p14="http://schemas.microsoft.com/office/powerpoint/2010/main" val="39372416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noFill/>
          <a:ln w="9525">
            <a:noFill/>
            <a:miter lim="800000"/>
            <a:headEnd/>
            <a:tailEnd/>
          </a:ln>
          <a:effectLst/>
        </p:spPr>
        <p:txBody>
          <a:bodyPr vert="horz" wrap="square" lIns="0" tIns="0" rIns="0" bIns="0" numCol="1" anchor="ctr" anchorCtr="0" compatLnSpc="1">
            <a:prstTxWarp prst="textNoShape">
              <a:avLst/>
            </a:prstTxWarp>
            <a:normAutofit/>
          </a:bodyPr>
          <a:lstStyle/>
          <a:p>
            <a:r>
              <a:rPr lang="en-US" kern="1200" dirty="0"/>
              <a:t/>
            </a:r>
            <a:br>
              <a:rPr lang="en-US" kern="1200" dirty="0"/>
            </a:br>
            <a:endParaRPr lang="en-US" kern="1200" dirty="0"/>
          </a:p>
        </p:txBody>
      </p:sp>
      <p:sp>
        <p:nvSpPr>
          <p:cNvPr id="7" name="Slide Number Placeholder 6"/>
          <p:cNvSpPr>
            <a:spLocks noGrp="1"/>
          </p:cNvSpPr>
          <p:nvPr>
            <p:ph type="sldNum" sz="quarter" idx="4294967295"/>
          </p:nvPr>
        </p:nvSpPr>
        <p:spPr>
          <a:xfrm>
            <a:off x="8823325" y="6581775"/>
            <a:ext cx="320675" cy="276225"/>
          </a:xfrm>
        </p:spPr>
        <p:txBody>
          <a:bodyPr/>
          <a:lstStyle/>
          <a:p>
            <a:pPr marL="0" marR="0" lvl="0" indent="0" algn="r" defTabSz="914400" rtl="0" eaLnBrk="0" fontAlgn="auto" latinLnBrk="0" hangingPunct="0">
              <a:lnSpc>
                <a:spcPct val="100000"/>
              </a:lnSpc>
              <a:spcBef>
                <a:spcPts val="0"/>
              </a:spcBef>
              <a:spcAft>
                <a:spcPts val="0"/>
              </a:spcAft>
              <a:buClrTx/>
              <a:buSzTx/>
              <a:buFontTx/>
              <a:buNone/>
              <a:tabLst/>
              <a:defRPr/>
            </a:pPr>
            <a:fld id="{4C271F6E-B663-47E9-A91A-64DF1B1A4211}" type="slidenum">
              <a:rPr kumimoji="0" lang="en-US" sz="750" b="0" i="0" u="none" strike="noStrike" kern="1200" cap="none" spc="0" normalizeH="0" baseline="0" noProof="0" smtClean="0">
                <a:ln>
                  <a:noFill/>
                </a:ln>
                <a:solidFill>
                  <a:srgbClr val="FFFFFF">
                    <a:lumMod val="65000"/>
                  </a:srgbClr>
                </a:solidFill>
                <a:effectLst/>
                <a:uLnTx/>
                <a:uFillTx/>
                <a:latin typeface="Arial"/>
                <a:ea typeface="+mn-ea"/>
                <a:cs typeface="+mn-cs"/>
              </a:rPr>
              <a:pPr marL="0" marR="0" lvl="0" indent="0" algn="r" defTabSz="914400" rtl="0" eaLnBrk="0" fontAlgn="auto" latinLnBrk="0" hangingPunct="0">
                <a:lnSpc>
                  <a:spcPct val="100000"/>
                </a:lnSpc>
                <a:spcBef>
                  <a:spcPts val="0"/>
                </a:spcBef>
                <a:spcAft>
                  <a:spcPts val="0"/>
                </a:spcAft>
                <a:buClrTx/>
                <a:buSzTx/>
                <a:buFontTx/>
                <a:buNone/>
                <a:tabLst/>
                <a:defRPr/>
              </a:pPr>
              <a:t>8</a:t>
            </a:fld>
            <a:endParaRPr kumimoji="0" lang="en-US" sz="750" b="0" i="0" u="none" strike="noStrike" kern="1200" cap="none" spc="0" normalizeH="0" baseline="0" noProof="0">
              <a:ln>
                <a:noFill/>
              </a:ln>
              <a:solidFill>
                <a:srgbClr val="FFFFFF">
                  <a:lumMod val="65000"/>
                </a:srgbClr>
              </a:solidFill>
              <a:effectLst/>
              <a:uLnTx/>
              <a:uFillTx/>
              <a:latin typeface="Arial"/>
              <a:ea typeface="+mn-ea"/>
              <a:cs typeface="+mn-cs"/>
            </a:endParaRPr>
          </a:p>
        </p:txBody>
      </p:sp>
      <p:sp>
        <p:nvSpPr>
          <p:cNvPr id="5" name="Rectangle 4"/>
          <p:cNvSpPr/>
          <p:nvPr/>
        </p:nvSpPr>
        <p:spPr>
          <a:xfrm>
            <a:off x="1838528" y="109091"/>
            <a:ext cx="5484365" cy="1077218"/>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1" i="1" u="none" strike="noStrike" kern="0" cap="none" spc="0" normalizeH="0" baseline="0" noProof="0" dirty="0" smtClean="0">
                <a:ln>
                  <a:noFill/>
                </a:ln>
                <a:solidFill>
                  <a:srgbClr val="0C2D83"/>
                </a:solidFill>
                <a:effectLst/>
                <a:uLnTx/>
                <a:uFillTx/>
                <a:latin typeface="Arial"/>
                <a:ea typeface="+mn-ea"/>
                <a:cs typeface="+mn-cs"/>
              </a:rPr>
              <a:t> </a:t>
            </a:r>
            <a:r>
              <a:rPr lang="en-US" sz="3200" b="1" i="1" kern="0" dirty="0" smtClean="0">
                <a:solidFill>
                  <a:srgbClr val="0C2D83"/>
                </a:solidFill>
                <a:latin typeface="Arial"/>
              </a:rPr>
              <a:t>Airborne Support (U-2) </a:t>
            </a:r>
            <a:r>
              <a:rPr kumimoji="0" lang="en-US" sz="3200" b="1" i="1" u="none" strike="noStrike" kern="0" cap="none" spc="0" normalizeH="0" baseline="0" noProof="0" dirty="0" smtClean="0">
                <a:ln>
                  <a:noFill/>
                </a:ln>
                <a:solidFill>
                  <a:srgbClr val="0C2D83"/>
                </a:solidFill>
                <a:effectLst/>
                <a:uLnTx/>
                <a:uFillTx/>
                <a:latin typeface="Arial"/>
                <a:ea typeface="+mn-ea"/>
                <a:cs typeface="+mn-cs"/>
              </a:rPr>
              <a:t>CE SCORECARD</a:t>
            </a:r>
            <a:endParaRPr kumimoji="0" lang="en-US" sz="1800" b="0" i="0" u="none" strike="noStrike" kern="1200" cap="none" spc="0" normalizeH="0" baseline="0" noProof="0" dirty="0">
              <a:ln>
                <a:noFill/>
              </a:ln>
              <a:solidFill>
                <a:srgbClr val="000000"/>
              </a:solidFill>
              <a:effectLst/>
              <a:uLnTx/>
              <a:uFillTx/>
              <a:latin typeface="Arial"/>
              <a:ea typeface="+mn-ea"/>
              <a:cs typeface="+mn-cs"/>
            </a:endParaRPr>
          </a:p>
        </p:txBody>
      </p:sp>
      <p:graphicFrame>
        <p:nvGraphicFramePr>
          <p:cNvPr id="13" name="Table 12"/>
          <p:cNvGraphicFramePr>
            <a:graphicFrameLocks noGrp="1"/>
          </p:cNvGraphicFramePr>
          <p:nvPr>
            <p:extLst>
              <p:ext uri="{D42A27DB-BD31-4B8C-83A1-F6EECF244321}">
                <p14:modId xmlns:p14="http://schemas.microsoft.com/office/powerpoint/2010/main" val="1630770944"/>
              </p:ext>
            </p:extLst>
          </p:nvPr>
        </p:nvGraphicFramePr>
        <p:xfrm>
          <a:off x="184726" y="4268994"/>
          <a:ext cx="2877860" cy="1801225"/>
        </p:xfrm>
        <a:graphic>
          <a:graphicData uri="http://schemas.openxmlformats.org/drawingml/2006/table">
            <a:tbl>
              <a:tblPr firstRow="1" bandRow="1">
                <a:tableStyleId>{5C22544A-7EE6-4342-B048-85BDC9FD1C3A}</a:tableStyleId>
              </a:tblPr>
              <a:tblGrid>
                <a:gridCol w="570242">
                  <a:extLst>
                    <a:ext uri="{9D8B030D-6E8A-4147-A177-3AD203B41FA5}">
                      <a16:colId xmlns:a16="http://schemas.microsoft.com/office/drawing/2014/main" val="620501437"/>
                    </a:ext>
                  </a:extLst>
                </a:gridCol>
                <a:gridCol w="542204">
                  <a:extLst>
                    <a:ext uri="{9D8B030D-6E8A-4147-A177-3AD203B41FA5}">
                      <a16:colId xmlns:a16="http://schemas.microsoft.com/office/drawing/2014/main" val="4092329649"/>
                    </a:ext>
                  </a:extLst>
                </a:gridCol>
                <a:gridCol w="376137">
                  <a:extLst>
                    <a:ext uri="{9D8B030D-6E8A-4147-A177-3AD203B41FA5}">
                      <a16:colId xmlns:a16="http://schemas.microsoft.com/office/drawing/2014/main" val="2566757517"/>
                    </a:ext>
                  </a:extLst>
                </a:gridCol>
                <a:gridCol w="420359">
                  <a:extLst>
                    <a:ext uri="{9D8B030D-6E8A-4147-A177-3AD203B41FA5}">
                      <a16:colId xmlns:a16="http://schemas.microsoft.com/office/drawing/2014/main" val="1601604573"/>
                    </a:ext>
                  </a:extLst>
                </a:gridCol>
                <a:gridCol w="390410">
                  <a:extLst>
                    <a:ext uri="{9D8B030D-6E8A-4147-A177-3AD203B41FA5}">
                      <a16:colId xmlns:a16="http://schemas.microsoft.com/office/drawing/2014/main" val="1987102728"/>
                    </a:ext>
                  </a:extLst>
                </a:gridCol>
                <a:gridCol w="578508">
                  <a:extLst>
                    <a:ext uri="{9D8B030D-6E8A-4147-A177-3AD203B41FA5}">
                      <a16:colId xmlns:a16="http://schemas.microsoft.com/office/drawing/2014/main" val="2517202347"/>
                    </a:ext>
                  </a:extLst>
                </a:gridCol>
              </a:tblGrid>
              <a:tr h="418061">
                <a:tc>
                  <a:txBody>
                    <a:bodyPr/>
                    <a:lstStyle/>
                    <a:p>
                      <a:pPr algn="ctr"/>
                      <a:r>
                        <a:rPr lang="en-US" sz="1000" dirty="0" smtClean="0">
                          <a:solidFill>
                            <a:schemeClr val="tx1"/>
                          </a:solidFill>
                          <a:latin typeface="+mn-lt"/>
                        </a:rPr>
                        <a:t>Rate</a:t>
                      </a:r>
                      <a:endParaRPr lang="en-US" sz="1000" dirty="0">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a:r>
                        <a:rPr lang="en-US" sz="1000" dirty="0" err="1" smtClean="0">
                          <a:solidFill>
                            <a:schemeClr val="tx1"/>
                          </a:solidFill>
                          <a:latin typeface="+mn-lt"/>
                        </a:rPr>
                        <a:t>Avg</a:t>
                      </a:r>
                      <a:endParaRPr lang="en-US" sz="1000" dirty="0">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gridSpan="3">
                  <a:txBody>
                    <a:bodyPr/>
                    <a:lstStyle/>
                    <a:p>
                      <a:pPr marL="0" algn="ctr" defTabSz="685800" rtl="0" eaLnBrk="1" latinLnBrk="0" hangingPunct="1"/>
                      <a:r>
                        <a:rPr lang="en-US" sz="1000" kern="1200" dirty="0" smtClean="0">
                          <a:solidFill>
                            <a:schemeClr val="dk1"/>
                          </a:solidFill>
                          <a:latin typeface="+mn-lt"/>
                          <a:ea typeface="+mn-ea"/>
                          <a:cs typeface="+mn-cs"/>
                        </a:rPr>
                        <a:t>1</a:t>
                      </a:r>
                      <a:r>
                        <a:rPr lang="en-US" sz="1000" kern="1200" baseline="30000" dirty="0" smtClean="0">
                          <a:solidFill>
                            <a:schemeClr val="dk1"/>
                          </a:solidFill>
                          <a:latin typeface="+mn-lt"/>
                          <a:ea typeface="+mn-ea"/>
                          <a:cs typeface="+mn-cs"/>
                        </a:rPr>
                        <a:t>st</a:t>
                      </a:r>
                      <a:r>
                        <a:rPr lang="en-US" sz="1000" kern="1200" dirty="0" smtClean="0">
                          <a:solidFill>
                            <a:schemeClr val="dk1"/>
                          </a:solidFill>
                          <a:latin typeface="+mn-lt"/>
                          <a:ea typeface="+mn-ea"/>
                          <a:cs typeface="+mn-cs"/>
                        </a:rPr>
                        <a:t>  Quarter 20</a:t>
                      </a:r>
                      <a:endParaRPr lang="en-US" sz="1000" kern="1200" dirty="0">
                        <a:solidFill>
                          <a:schemeClr val="dk1"/>
                        </a:solidFill>
                        <a:latin typeface="+mn-lt"/>
                        <a:ea typeface="+mn-ea"/>
                        <a:cs typeface="+mn-cs"/>
                      </a:endParaRPr>
                    </a:p>
                    <a:p>
                      <a:pPr marL="0" algn="ctr" defTabSz="685800" rtl="0" eaLnBrk="1" latinLnBrk="0" hangingPunct="1"/>
                      <a:endParaRPr lang="en-US" sz="10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hMerge="1">
                  <a:txBody>
                    <a:bodyPr/>
                    <a:lstStyle/>
                    <a:p>
                      <a:endParaRPr lang="en-US"/>
                    </a:p>
                  </a:txBody>
                  <a:tcPr/>
                </a:tc>
                <a:tc hMerge="1">
                  <a:txBody>
                    <a:bodyPr/>
                    <a:lstStyle/>
                    <a:p>
                      <a:endParaRPr lang="en-US"/>
                    </a:p>
                  </a:txBody>
                  <a:tcPr/>
                </a:tc>
                <a:tc>
                  <a:txBody>
                    <a:bodyPr/>
                    <a:lstStyle/>
                    <a:p>
                      <a:pPr marL="0" algn="ctr" defTabSz="685800" rtl="0" eaLnBrk="1" latinLnBrk="0" hangingPunct="1"/>
                      <a:r>
                        <a:rPr lang="en-US" sz="1000" kern="1200" dirty="0" smtClean="0">
                          <a:solidFill>
                            <a:schemeClr val="tx1"/>
                          </a:solidFill>
                          <a:latin typeface="+mn-lt"/>
                          <a:ea typeface="+mn-ea"/>
                          <a:cs typeface="+mn-cs"/>
                        </a:rPr>
                        <a:t>QTD</a:t>
                      </a:r>
                      <a:endParaRPr lang="en-US" sz="10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164011891"/>
                  </a:ext>
                </a:extLst>
              </a:tr>
              <a:tr h="266025">
                <a:tc>
                  <a:txBody>
                    <a:bodyPr/>
                    <a:lstStyle/>
                    <a:p>
                      <a:pPr algn="ctr"/>
                      <a:r>
                        <a:rPr lang="en-US" sz="1000" dirty="0" smtClean="0">
                          <a:latin typeface="+mn-lt"/>
                        </a:rPr>
                        <a:t>MC</a:t>
                      </a:r>
                      <a:endParaRPr lang="en-US" sz="1000"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a:r>
                        <a:rPr lang="en-US" sz="1000" dirty="0" smtClean="0">
                          <a:latin typeface="+mn-lt"/>
                        </a:rPr>
                        <a:t>99.90</a:t>
                      </a:r>
                      <a:endParaRPr lang="en-US" sz="1000"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r>
                        <a:rPr lang="en-US" sz="1000" b="0" i="0" u="none" strike="noStrike" dirty="0" smtClean="0">
                          <a:solidFill>
                            <a:srgbClr val="000000"/>
                          </a:solidFill>
                          <a:effectLst/>
                          <a:latin typeface="+mn-lt"/>
                        </a:rPr>
                        <a:t>99.94</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ctr"/>
                      <a:r>
                        <a:rPr lang="en-US" sz="1000" b="0" i="0" u="none" strike="noStrike" dirty="0" smtClean="0">
                          <a:solidFill>
                            <a:srgbClr val="000000"/>
                          </a:solidFill>
                          <a:effectLst/>
                          <a:latin typeface="+mn-lt"/>
                        </a:rPr>
                        <a:t>99.98</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ctr"/>
                      <a:r>
                        <a:rPr lang="en-US" sz="1000" b="0" i="0" u="none" strike="noStrike" dirty="0" smtClean="0">
                          <a:solidFill>
                            <a:srgbClr val="000000"/>
                          </a:solidFill>
                          <a:effectLst/>
                          <a:latin typeface="+mn-lt"/>
                        </a:rPr>
                        <a:t>100</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marL="0" algn="ctr" defTabSz="685800" rtl="0" eaLnBrk="1" latinLnBrk="0" hangingPunct="1"/>
                      <a:r>
                        <a:rPr lang="en-US" sz="1000" kern="1200" dirty="0" smtClean="0">
                          <a:solidFill>
                            <a:schemeClr val="tx1"/>
                          </a:solidFill>
                          <a:latin typeface="+mn-lt"/>
                          <a:ea typeface="+mn-ea"/>
                          <a:cs typeface="+mn-cs"/>
                        </a:rPr>
                        <a:t>99.94</a:t>
                      </a:r>
                      <a:endParaRPr lang="en-US" sz="10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750762704"/>
                  </a:ext>
                </a:extLst>
              </a:tr>
              <a:tr h="277091">
                <a:tc>
                  <a:txBody>
                    <a:bodyPr/>
                    <a:lstStyle/>
                    <a:p>
                      <a:pPr algn="ctr"/>
                      <a:r>
                        <a:rPr lang="en-US" sz="1000" dirty="0" smtClean="0">
                          <a:latin typeface="+mn-lt"/>
                        </a:rPr>
                        <a:t>TM</a:t>
                      </a:r>
                      <a:endParaRPr lang="en-US" sz="1000"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a:r>
                        <a:rPr lang="en-US" sz="1000" dirty="0" smtClean="0">
                          <a:latin typeface="+mn-lt"/>
                        </a:rPr>
                        <a:t>0.04</a:t>
                      </a:r>
                      <a:endParaRPr lang="en-US" sz="1000"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r>
                        <a:rPr lang="en-US" sz="1000" b="0" i="0" u="none" strike="noStrike" dirty="0" smtClean="0">
                          <a:solidFill>
                            <a:srgbClr val="000000"/>
                          </a:solidFill>
                          <a:effectLst/>
                          <a:latin typeface="+mn-lt"/>
                        </a:rPr>
                        <a:t>0.08</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ctr"/>
                      <a:r>
                        <a:rPr lang="en-US" sz="1000" b="0" i="0" u="none" strike="noStrike" dirty="0" smtClean="0">
                          <a:solidFill>
                            <a:srgbClr val="000000"/>
                          </a:solidFill>
                          <a:effectLst/>
                          <a:latin typeface="+mn-lt"/>
                        </a:rPr>
                        <a:t>0.04</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ctr"/>
                      <a:r>
                        <a:rPr lang="en-US" sz="1000" b="0" i="0" u="none" strike="noStrike" dirty="0" smtClean="0">
                          <a:solidFill>
                            <a:schemeClr val="tx1"/>
                          </a:solidFill>
                          <a:effectLst/>
                          <a:latin typeface="+mn-lt"/>
                        </a:rPr>
                        <a:t>0.05</a:t>
                      </a: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marL="0" algn="ctr" defTabSz="685800" rtl="0" eaLnBrk="1" latinLnBrk="0" hangingPunct="1"/>
                      <a:r>
                        <a:rPr lang="en-US" sz="1000" kern="1200" dirty="0" smtClean="0">
                          <a:solidFill>
                            <a:schemeClr val="tx1"/>
                          </a:solidFill>
                          <a:latin typeface="+mn-lt"/>
                          <a:ea typeface="+mn-ea"/>
                          <a:cs typeface="+mn-cs"/>
                        </a:rPr>
                        <a:t>0.08</a:t>
                      </a:r>
                      <a:endParaRPr lang="en-US" sz="10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61470888"/>
                  </a:ext>
                </a:extLst>
              </a:tr>
              <a:tr h="275475">
                <a:tc>
                  <a:txBody>
                    <a:bodyPr/>
                    <a:lstStyle/>
                    <a:p>
                      <a:pPr algn="ctr"/>
                      <a:r>
                        <a:rPr lang="en-US" sz="1000" dirty="0" smtClean="0">
                          <a:latin typeface="+mn-lt"/>
                        </a:rPr>
                        <a:t>TS</a:t>
                      </a:r>
                      <a:endParaRPr lang="en-US" sz="1000"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algn="ctr"/>
                      <a:r>
                        <a:rPr lang="en-US" sz="1000" dirty="0" smtClean="0">
                          <a:latin typeface="+mn-lt"/>
                        </a:rPr>
                        <a:t>0.13</a:t>
                      </a:r>
                      <a:endParaRPr lang="en-US" sz="1000"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algn="ctr" fontAlgn="ctr"/>
                      <a:r>
                        <a:rPr lang="en-US" sz="1000" b="0" i="0" u="none" strike="noStrike" dirty="0" smtClean="0">
                          <a:solidFill>
                            <a:srgbClr val="000000"/>
                          </a:solidFill>
                          <a:effectLst/>
                          <a:latin typeface="+mn-lt"/>
                        </a:rPr>
                        <a:t>0.00</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fontAlgn="ctr"/>
                      <a:r>
                        <a:rPr lang="en-US" sz="1000" b="0" i="0" u="none" strike="noStrike" dirty="0" smtClean="0">
                          <a:solidFill>
                            <a:srgbClr val="000000"/>
                          </a:solidFill>
                          <a:effectLst/>
                          <a:latin typeface="+mn-lt"/>
                        </a:rPr>
                        <a:t>0.00</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fontAlgn="ctr"/>
                      <a:r>
                        <a:rPr lang="en-US" sz="1000" b="0" i="0" u="none" strike="noStrike" dirty="0" smtClean="0">
                          <a:solidFill>
                            <a:srgbClr val="000000"/>
                          </a:solidFill>
                          <a:effectLst/>
                          <a:latin typeface="+mn-lt"/>
                        </a:rPr>
                        <a:t>0.00</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marL="0" algn="ctr" defTabSz="685800" rtl="0" eaLnBrk="1" latinLnBrk="0" hangingPunct="1"/>
                      <a:r>
                        <a:rPr lang="en-US" sz="1000" kern="1200" dirty="0" smtClean="0">
                          <a:solidFill>
                            <a:schemeClr val="tx1"/>
                          </a:solidFill>
                          <a:latin typeface="+mn-lt"/>
                          <a:ea typeface="+mn-ea"/>
                          <a:cs typeface="+mn-cs"/>
                        </a:rPr>
                        <a:t>0.00</a:t>
                      </a:r>
                      <a:endParaRPr lang="en-US" sz="10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val="316527756"/>
                  </a:ext>
                </a:extLst>
              </a:tr>
              <a:tr h="283095">
                <a:tc>
                  <a:txBody>
                    <a:bodyPr/>
                    <a:lstStyle/>
                    <a:p>
                      <a:pPr algn="l"/>
                      <a:r>
                        <a:rPr lang="en-US" sz="1000" dirty="0" smtClean="0">
                          <a:latin typeface="+mn-lt"/>
                        </a:rPr>
                        <a:t>MTBF</a:t>
                      </a:r>
                      <a:endParaRPr lang="en-US" sz="1000"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a:r>
                        <a:rPr lang="en-US" sz="1000" dirty="0" smtClean="0">
                          <a:latin typeface="+mn-lt"/>
                        </a:rPr>
                        <a:t>165</a:t>
                      </a:r>
                      <a:endParaRPr lang="en-US" sz="1000"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r>
                        <a:rPr lang="en-US" sz="1000" b="0" i="0" u="none" strike="noStrike" dirty="0" smtClean="0">
                          <a:solidFill>
                            <a:srgbClr val="000000"/>
                          </a:solidFill>
                          <a:effectLst/>
                          <a:latin typeface="+mn-lt"/>
                        </a:rPr>
                        <a:t>186</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ctr"/>
                      <a:r>
                        <a:rPr lang="en-US" sz="1000" b="0" i="0" u="none" strike="noStrike" dirty="0" smtClean="0">
                          <a:solidFill>
                            <a:srgbClr val="000000"/>
                          </a:solidFill>
                          <a:effectLst/>
                          <a:latin typeface="+mn-lt"/>
                        </a:rPr>
                        <a:t>450</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ctr"/>
                      <a:r>
                        <a:rPr lang="en-US" sz="1000" b="0" i="0" u="none" strike="noStrike" dirty="0" smtClean="0">
                          <a:solidFill>
                            <a:srgbClr val="000000"/>
                          </a:solidFill>
                          <a:effectLst/>
                          <a:latin typeface="+mn-lt"/>
                        </a:rPr>
                        <a:t>425</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marL="0" algn="ctr" defTabSz="685800" rtl="0" eaLnBrk="1" latinLnBrk="0" hangingPunct="1"/>
                      <a:r>
                        <a:rPr lang="en-US" sz="1000" kern="1200" dirty="0" smtClean="0">
                          <a:solidFill>
                            <a:schemeClr val="tx1"/>
                          </a:solidFill>
                          <a:latin typeface="+mn-lt"/>
                          <a:ea typeface="+mn-ea"/>
                          <a:cs typeface="+mn-cs"/>
                        </a:rPr>
                        <a:t>318</a:t>
                      </a:r>
                      <a:endParaRPr lang="en-US" sz="10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4123982552"/>
                  </a:ext>
                </a:extLst>
              </a:tr>
              <a:tr h="281478">
                <a:tc>
                  <a:txBody>
                    <a:bodyPr/>
                    <a:lstStyle/>
                    <a:p>
                      <a:pPr algn="ctr"/>
                      <a:r>
                        <a:rPr lang="en-US" sz="1000" dirty="0" smtClean="0">
                          <a:latin typeface="+mn-lt"/>
                        </a:rPr>
                        <a:t>MDT</a:t>
                      </a:r>
                      <a:endParaRPr lang="en-US" sz="1000"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a:r>
                        <a:rPr lang="en-US" sz="1000" dirty="0" smtClean="0">
                          <a:latin typeface="+mn-lt"/>
                        </a:rPr>
                        <a:t>3</a:t>
                      </a:r>
                      <a:endParaRPr lang="en-US" sz="1000"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r>
                        <a:rPr lang="en-US" sz="1000" b="0" i="0" u="none" strike="noStrike" dirty="0" smtClean="0">
                          <a:solidFill>
                            <a:srgbClr val="000000"/>
                          </a:solidFill>
                          <a:effectLst/>
                          <a:latin typeface="+mn-lt"/>
                        </a:rPr>
                        <a:t>2</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ctr"/>
                      <a:r>
                        <a:rPr lang="en-US" sz="1000" b="0" i="0" u="none" strike="noStrike" dirty="0" smtClean="0">
                          <a:solidFill>
                            <a:srgbClr val="000000"/>
                          </a:solidFill>
                          <a:effectLst/>
                          <a:latin typeface="+mn-lt"/>
                        </a:rPr>
                        <a:t>2</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ctr"/>
                      <a:r>
                        <a:rPr lang="en-US" sz="1000" b="0" i="0" u="none" strike="noStrike" dirty="0" smtClean="0">
                          <a:solidFill>
                            <a:srgbClr val="000000"/>
                          </a:solidFill>
                          <a:effectLst/>
                          <a:latin typeface="+mn-lt"/>
                        </a:rPr>
                        <a:t>2</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marL="0" algn="ctr" defTabSz="685800" rtl="0" eaLnBrk="1" latinLnBrk="0" hangingPunct="1"/>
                      <a:r>
                        <a:rPr lang="en-US" sz="1000" kern="1200" dirty="0" smtClean="0">
                          <a:solidFill>
                            <a:schemeClr val="tx1"/>
                          </a:solidFill>
                          <a:latin typeface="+mn-lt"/>
                          <a:ea typeface="+mn-ea"/>
                          <a:cs typeface="+mn-cs"/>
                        </a:rPr>
                        <a:t>2</a:t>
                      </a:r>
                      <a:endParaRPr lang="en-US" sz="10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1884723949"/>
                  </a:ext>
                </a:extLst>
              </a:tr>
            </a:tbl>
          </a:graphicData>
        </a:graphic>
      </p:graphicFrame>
      <p:graphicFrame>
        <p:nvGraphicFramePr>
          <p:cNvPr id="6" name="Table 5"/>
          <p:cNvGraphicFramePr>
            <a:graphicFrameLocks noGrp="1"/>
          </p:cNvGraphicFramePr>
          <p:nvPr>
            <p:extLst/>
          </p:nvPr>
        </p:nvGraphicFramePr>
        <p:xfrm>
          <a:off x="921630" y="1433748"/>
          <a:ext cx="7300739" cy="1004222"/>
        </p:xfrm>
        <a:graphic>
          <a:graphicData uri="http://schemas.openxmlformats.org/drawingml/2006/table">
            <a:tbl>
              <a:tblPr/>
              <a:tblGrid>
                <a:gridCol w="7300739">
                  <a:extLst>
                    <a:ext uri="{9D8B030D-6E8A-4147-A177-3AD203B41FA5}">
                      <a16:colId xmlns:a16="http://schemas.microsoft.com/office/drawing/2014/main" val="556986895"/>
                    </a:ext>
                  </a:extLst>
                </a:gridCol>
              </a:tblGrid>
              <a:tr h="1004222">
                <a:tc>
                  <a:txBody>
                    <a:bodyPr/>
                    <a:lstStyle/>
                    <a:p>
                      <a:pPr algn="ctr" fontAlgn="t"/>
                      <a:r>
                        <a:rPr lang="en-US" sz="2000" b="1" i="1" kern="0" dirty="0" smtClean="0">
                          <a:solidFill>
                            <a:srgbClr val="0C2D83"/>
                          </a:solidFill>
                          <a:latin typeface="+mn-lt"/>
                          <a:ea typeface="+mj-ea"/>
                          <a:cs typeface="+mj-cs"/>
                        </a:rPr>
                        <a:t>U-2</a:t>
                      </a:r>
                      <a:r>
                        <a:rPr lang="en-US" sz="2000" b="1" i="1" kern="0" baseline="0" dirty="0" smtClean="0">
                          <a:solidFill>
                            <a:srgbClr val="0C2D83"/>
                          </a:solidFill>
                          <a:latin typeface="+mn-lt"/>
                          <a:ea typeface="+mj-ea"/>
                          <a:cs typeface="+mj-cs"/>
                        </a:rPr>
                        <a:t> AN/ASC-50(V)3</a:t>
                      </a:r>
                      <a:r>
                        <a:rPr lang="en-US" sz="2000" b="1" i="1" kern="0" dirty="0" smtClean="0">
                          <a:solidFill>
                            <a:srgbClr val="0C2D83"/>
                          </a:solidFill>
                          <a:latin typeface="+mn-lt"/>
                          <a:ea typeface="+mj-ea"/>
                          <a:cs typeface="+mj-cs"/>
                        </a:rPr>
                        <a:t> </a:t>
                      </a:r>
                      <a:r>
                        <a:rPr lang="en-US" sz="2000" b="1" i="1" kern="0" dirty="0">
                          <a:solidFill>
                            <a:srgbClr val="0C2D83"/>
                          </a:solidFill>
                          <a:latin typeface="+mn-lt"/>
                          <a:ea typeface="+mj-ea"/>
                          <a:cs typeface="+mj-cs"/>
                        </a:rPr>
                        <a:t>CE </a:t>
                      </a:r>
                      <a:r>
                        <a:rPr lang="en-US" sz="2000" b="1" i="1" kern="0" dirty="0" smtClean="0">
                          <a:solidFill>
                            <a:srgbClr val="0C2D83"/>
                          </a:solidFill>
                          <a:latin typeface="+mn-lt"/>
                          <a:ea typeface="+mj-ea"/>
                          <a:cs typeface="+mj-cs"/>
                        </a:rPr>
                        <a:t>SCORECARD FY-20</a:t>
                      </a:r>
                      <a:r>
                        <a:rPr lang="en-US" sz="2000" b="1" i="1" kern="0" dirty="0">
                          <a:solidFill>
                            <a:srgbClr val="0C2D83"/>
                          </a:solidFill>
                          <a:latin typeface="+mn-lt"/>
                          <a:ea typeface="+mj-ea"/>
                          <a:cs typeface="+mj-cs"/>
                        </a:rPr>
                        <a:t/>
                      </a:r>
                      <a:br>
                        <a:rPr lang="en-US" sz="2000" b="1" i="1" kern="0" dirty="0">
                          <a:solidFill>
                            <a:srgbClr val="0C2D83"/>
                          </a:solidFill>
                          <a:latin typeface="+mn-lt"/>
                          <a:ea typeface="+mj-ea"/>
                          <a:cs typeface="+mj-cs"/>
                        </a:rPr>
                      </a:br>
                      <a:endParaRPr lang="en-US" sz="2000" b="1" i="1" kern="0" dirty="0">
                        <a:solidFill>
                          <a:srgbClr val="0C2D83"/>
                        </a:solidFill>
                        <a:latin typeface="+mn-lt"/>
                        <a:ea typeface="+mj-ea"/>
                        <a:cs typeface="+mj-cs"/>
                      </a:endParaRPr>
                    </a:p>
                  </a:txBody>
                  <a:tcPr marL="0" marR="0" marT="0" marB="0">
                    <a:lnL>
                      <a:noFill/>
                    </a:lnL>
                    <a:lnR>
                      <a:noFill/>
                    </a:lnR>
                    <a:lnT>
                      <a:noFill/>
                    </a:lnT>
                    <a:lnB>
                      <a:noFill/>
                    </a:lnB>
                  </a:tcPr>
                </a:tc>
                <a:extLst>
                  <a:ext uri="{0D108BD9-81ED-4DB2-BD59-A6C34878D82A}">
                    <a16:rowId xmlns:a16="http://schemas.microsoft.com/office/drawing/2014/main" val="2405129126"/>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2170771036"/>
              </p:ext>
            </p:extLst>
          </p:nvPr>
        </p:nvGraphicFramePr>
        <p:xfrm>
          <a:off x="3062586" y="4268993"/>
          <a:ext cx="1779687" cy="1801225"/>
        </p:xfrm>
        <a:graphic>
          <a:graphicData uri="http://schemas.openxmlformats.org/drawingml/2006/table">
            <a:tbl>
              <a:tblPr firstRow="1" bandRow="1">
                <a:tableStyleId>{5C22544A-7EE6-4342-B048-85BDC9FD1C3A}</a:tableStyleId>
              </a:tblPr>
              <a:tblGrid>
                <a:gridCol w="390410">
                  <a:extLst>
                    <a:ext uri="{9D8B030D-6E8A-4147-A177-3AD203B41FA5}">
                      <a16:colId xmlns:a16="http://schemas.microsoft.com/office/drawing/2014/main" val="438743443"/>
                    </a:ext>
                  </a:extLst>
                </a:gridCol>
                <a:gridCol w="420359">
                  <a:extLst>
                    <a:ext uri="{9D8B030D-6E8A-4147-A177-3AD203B41FA5}">
                      <a16:colId xmlns:a16="http://schemas.microsoft.com/office/drawing/2014/main" val="3849382533"/>
                    </a:ext>
                  </a:extLst>
                </a:gridCol>
                <a:gridCol w="390410">
                  <a:extLst>
                    <a:ext uri="{9D8B030D-6E8A-4147-A177-3AD203B41FA5}">
                      <a16:colId xmlns:a16="http://schemas.microsoft.com/office/drawing/2014/main" val="460490341"/>
                    </a:ext>
                  </a:extLst>
                </a:gridCol>
                <a:gridCol w="578508">
                  <a:extLst>
                    <a:ext uri="{9D8B030D-6E8A-4147-A177-3AD203B41FA5}">
                      <a16:colId xmlns:a16="http://schemas.microsoft.com/office/drawing/2014/main" val="1717788734"/>
                    </a:ext>
                  </a:extLst>
                </a:gridCol>
              </a:tblGrid>
              <a:tr h="418061">
                <a:tc gridSpan="3">
                  <a:txBody>
                    <a:bodyPr/>
                    <a:lstStyle/>
                    <a:p>
                      <a:pPr marL="0" algn="ctr" defTabSz="685800" rtl="0" eaLnBrk="1" latinLnBrk="0" hangingPunct="1"/>
                      <a:r>
                        <a:rPr lang="en-US" sz="1000" kern="1200" dirty="0" smtClean="0">
                          <a:solidFill>
                            <a:schemeClr val="tx1"/>
                          </a:solidFill>
                          <a:latin typeface="+mn-lt"/>
                          <a:ea typeface="+mn-ea"/>
                          <a:cs typeface="+mn-cs"/>
                        </a:rPr>
                        <a:t>2</a:t>
                      </a:r>
                      <a:r>
                        <a:rPr lang="en-US" sz="1000" kern="1200" baseline="30000" dirty="0" smtClean="0">
                          <a:solidFill>
                            <a:schemeClr val="tx1"/>
                          </a:solidFill>
                          <a:latin typeface="+mn-lt"/>
                          <a:ea typeface="+mn-ea"/>
                          <a:cs typeface="+mn-cs"/>
                        </a:rPr>
                        <a:t>nd</a:t>
                      </a:r>
                      <a:r>
                        <a:rPr lang="en-US" sz="1000" kern="1200" dirty="0" smtClean="0">
                          <a:solidFill>
                            <a:schemeClr val="tx1"/>
                          </a:solidFill>
                          <a:latin typeface="+mn-lt"/>
                          <a:ea typeface="+mn-ea"/>
                          <a:cs typeface="+mn-cs"/>
                        </a:rPr>
                        <a:t>  Quarter 20</a:t>
                      </a:r>
                      <a:endParaRPr lang="en-US" sz="1000" kern="1200" dirty="0">
                        <a:solidFill>
                          <a:schemeClr val="tx1"/>
                        </a:solidFill>
                        <a:latin typeface="+mn-lt"/>
                        <a:ea typeface="+mn-ea"/>
                        <a:cs typeface="+mn-cs"/>
                      </a:endParaRPr>
                    </a:p>
                    <a:p>
                      <a:pPr marL="0" algn="ctr" defTabSz="685800" rtl="0" eaLnBrk="1" latinLnBrk="0" hangingPunct="1"/>
                      <a:endParaRPr lang="en-US" sz="10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hMerge="1">
                  <a:txBody>
                    <a:bodyPr/>
                    <a:lstStyle/>
                    <a:p>
                      <a:endParaRPr lang="en-US"/>
                    </a:p>
                  </a:txBody>
                  <a:tcPr/>
                </a:tc>
                <a:tc hMerge="1">
                  <a:txBody>
                    <a:bodyPr/>
                    <a:lstStyle/>
                    <a:p>
                      <a:endParaRPr lang="en-US"/>
                    </a:p>
                  </a:txBody>
                  <a:tcPr/>
                </a:tc>
                <a:tc>
                  <a:txBody>
                    <a:bodyPr/>
                    <a:lstStyle/>
                    <a:p>
                      <a:pPr marL="0" algn="ctr" defTabSz="685800" rtl="0" eaLnBrk="1" latinLnBrk="0" hangingPunct="1"/>
                      <a:r>
                        <a:rPr lang="en-US" sz="1000" kern="1200" dirty="0" smtClean="0">
                          <a:solidFill>
                            <a:schemeClr val="tx1"/>
                          </a:solidFill>
                          <a:latin typeface="+mn-lt"/>
                          <a:ea typeface="+mn-ea"/>
                          <a:cs typeface="+mn-cs"/>
                        </a:rPr>
                        <a:t>QTD</a:t>
                      </a:r>
                      <a:endParaRPr lang="en-US" sz="10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3841797260"/>
                  </a:ext>
                </a:extLst>
              </a:tr>
              <a:tr h="266025">
                <a:tc>
                  <a:txBody>
                    <a:bodyPr/>
                    <a:lstStyle/>
                    <a:p>
                      <a:pPr algn="ctr" fontAlgn="ctr"/>
                      <a:r>
                        <a:rPr lang="en-US" sz="1000" b="0" i="0" u="none" strike="noStrike" dirty="0" smtClean="0">
                          <a:solidFill>
                            <a:schemeClr val="tx1"/>
                          </a:solidFill>
                          <a:effectLst/>
                          <a:latin typeface="+mn-lt"/>
                        </a:rPr>
                        <a:t>99.99</a:t>
                      </a: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ctr"/>
                      <a:r>
                        <a:rPr lang="en-US" sz="1000" b="0" i="0" u="none" strike="noStrike" dirty="0" smtClean="0">
                          <a:solidFill>
                            <a:schemeClr val="tx1"/>
                          </a:solidFill>
                          <a:effectLst/>
                          <a:latin typeface="+mn-lt"/>
                        </a:rPr>
                        <a:t>100</a:t>
                      </a: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ctr"/>
                      <a:r>
                        <a:rPr lang="en-US" sz="1000" b="0" i="0" u="none" strike="noStrike" dirty="0" smtClean="0">
                          <a:solidFill>
                            <a:schemeClr val="tx1"/>
                          </a:solidFill>
                          <a:effectLst/>
                          <a:latin typeface="+mn-lt"/>
                        </a:rPr>
                        <a:t>100</a:t>
                      </a: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marL="0" algn="ctr" defTabSz="685800" rtl="0" eaLnBrk="1" latinLnBrk="0" hangingPunct="1"/>
                      <a:r>
                        <a:rPr lang="en-US" sz="1000" kern="1200" dirty="0" smtClean="0">
                          <a:solidFill>
                            <a:schemeClr val="tx1"/>
                          </a:solidFill>
                          <a:latin typeface="+mn-lt"/>
                          <a:ea typeface="+mn-ea"/>
                          <a:cs typeface="+mn-cs"/>
                        </a:rPr>
                        <a:t>99.99</a:t>
                      </a:r>
                      <a:endParaRPr lang="en-US" sz="10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507680488"/>
                  </a:ext>
                </a:extLst>
              </a:tr>
              <a:tr h="277091">
                <a:tc>
                  <a:txBody>
                    <a:bodyPr/>
                    <a:lstStyle/>
                    <a:p>
                      <a:pPr algn="ctr" fontAlgn="ctr"/>
                      <a:r>
                        <a:rPr lang="en-US" sz="1000" b="0" i="0" u="none" strike="noStrike" dirty="0" smtClean="0">
                          <a:solidFill>
                            <a:schemeClr val="tx1"/>
                          </a:solidFill>
                          <a:effectLst/>
                          <a:latin typeface="+mn-lt"/>
                        </a:rPr>
                        <a:t>0.05</a:t>
                      </a: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ctr"/>
                      <a:r>
                        <a:rPr lang="en-US" sz="1000" b="0" i="0" u="none" strike="noStrike" dirty="0" smtClean="0">
                          <a:solidFill>
                            <a:schemeClr val="tx1"/>
                          </a:solidFill>
                          <a:effectLst/>
                          <a:latin typeface="+mn-lt"/>
                        </a:rPr>
                        <a:t>0.02</a:t>
                      </a: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ctr"/>
                      <a:r>
                        <a:rPr lang="en-US" sz="1000" b="0" i="0" u="none" strike="noStrike" dirty="0" smtClean="0">
                          <a:solidFill>
                            <a:schemeClr val="tx1"/>
                          </a:solidFill>
                          <a:effectLst/>
                          <a:latin typeface="+mn-lt"/>
                        </a:rPr>
                        <a:t>0.01</a:t>
                      </a: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marL="0" algn="ctr" defTabSz="685800" rtl="0" eaLnBrk="1" latinLnBrk="0" hangingPunct="1"/>
                      <a:r>
                        <a:rPr lang="en-US" sz="1000" kern="1200" dirty="0" smtClean="0">
                          <a:solidFill>
                            <a:schemeClr val="tx1"/>
                          </a:solidFill>
                          <a:latin typeface="+mn-lt"/>
                          <a:ea typeface="+mn-ea"/>
                          <a:cs typeface="+mn-cs"/>
                        </a:rPr>
                        <a:t>0.03</a:t>
                      </a:r>
                      <a:endParaRPr lang="en-US" sz="10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4104936515"/>
                  </a:ext>
                </a:extLst>
              </a:tr>
              <a:tr h="275475">
                <a:tc>
                  <a:txBody>
                    <a:bodyPr/>
                    <a:lstStyle/>
                    <a:p>
                      <a:pPr algn="ctr" fontAlgn="ctr"/>
                      <a:r>
                        <a:rPr lang="en-US" sz="1000" b="0" i="0" u="none" strike="noStrike" dirty="0" smtClean="0">
                          <a:solidFill>
                            <a:schemeClr val="tx1"/>
                          </a:solidFill>
                          <a:effectLst/>
                          <a:latin typeface="+mn-lt"/>
                        </a:rPr>
                        <a:t>0.00</a:t>
                      </a: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fontAlgn="ctr"/>
                      <a:r>
                        <a:rPr lang="en-US" sz="1000" b="0" i="0" u="none" strike="noStrike" dirty="0" smtClean="0">
                          <a:solidFill>
                            <a:schemeClr val="tx1"/>
                          </a:solidFill>
                          <a:effectLst/>
                          <a:latin typeface="+mn-lt"/>
                        </a:rPr>
                        <a:t>0.00</a:t>
                      </a: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fontAlgn="ctr"/>
                      <a:r>
                        <a:rPr lang="en-US" sz="1000" b="0" i="0" u="none" strike="noStrike" dirty="0" smtClean="0">
                          <a:solidFill>
                            <a:schemeClr val="tx1"/>
                          </a:solidFill>
                          <a:effectLst/>
                          <a:latin typeface="+mn-lt"/>
                        </a:rPr>
                        <a:t>0.00</a:t>
                      </a: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marL="0" algn="ctr" defTabSz="685800" rtl="0" eaLnBrk="1" latinLnBrk="0" hangingPunct="1"/>
                      <a:r>
                        <a:rPr lang="en-US" sz="1000" kern="1200" dirty="0" smtClean="0">
                          <a:solidFill>
                            <a:schemeClr val="tx1"/>
                          </a:solidFill>
                          <a:latin typeface="+mn-lt"/>
                          <a:ea typeface="+mn-ea"/>
                          <a:cs typeface="+mn-cs"/>
                        </a:rPr>
                        <a:t>0.00</a:t>
                      </a:r>
                      <a:endParaRPr lang="en-US" sz="10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val="324186844"/>
                  </a:ext>
                </a:extLst>
              </a:tr>
              <a:tr h="283095">
                <a:tc>
                  <a:txBody>
                    <a:bodyPr/>
                    <a:lstStyle/>
                    <a:p>
                      <a:pPr algn="ctr" fontAlgn="ctr"/>
                      <a:r>
                        <a:rPr lang="en-US" sz="1000" b="0" i="0" u="none" strike="noStrike" dirty="0" smtClean="0">
                          <a:solidFill>
                            <a:schemeClr val="tx1"/>
                          </a:solidFill>
                          <a:effectLst/>
                          <a:latin typeface="+mn-lt"/>
                        </a:rPr>
                        <a:t>425</a:t>
                      </a: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ctr"/>
                      <a:r>
                        <a:rPr lang="en-US" sz="1000" b="0" i="0" u="none" strike="noStrike" dirty="0" smtClean="0">
                          <a:solidFill>
                            <a:schemeClr val="tx1"/>
                          </a:solidFill>
                          <a:effectLst/>
                          <a:latin typeface="+mn-lt"/>
                        </a:rPr>
                        <a:t>239</a:t>
                      </a: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ctr"/>
                      <a:r>
                        <a:rPr lang="en-US" sz="1000" b="0" i="0" u="none" strike="noStrike" dirty="0" smtClean="0">
                          <a:solidFill>
                            <a:schemeClr val="tx1"/>
                          </a:solidFill>
                          <a:effectLst/>
                          <a:latin typeface="+mn-lt"/>
                        </a:rPr>
                        <a:t>558</a:t>
                      </a: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marL="0" algn="ctr" defTabSz="685800" rtl="0" eaLnBrk="1" latinLnBrk="0" hangingPunct="1"/>
                      <a:r>
                        <a:rPr lang="en-US" sz="1000" kern="1200" dirty="0" smtClean="0">
                          <a:solidFill>
                            <a:schemeClr val="tx1"/>
                          </a:solidFill>
                          <a:latin typeface="+mn-lt"/>
                          <a:ea typeface="+mn-ea"/>
                          <a:cs typeface="+mn-cs"/>
                        </a:rPr>
                        <a:t>407</a:t>
                      </a:r>
                      <a:endParaRPr lang="en-US" sz="10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869261749"/>
                  </a:ext>
                </a:extLst>
              </a:tr>
              <a:tr h="281478">
                <a:tc>
                  <a:txBody>
                    <a:bodyPr/>
                    <a:lstStyle/>
                    <a:p>
                      <a:pPr algn="ctr" fontAlgn="ctr"/>
                      <a:r>
                        <a:rPr lang="en-US" sz="1000" b="0" i="0" u="none" strike="noStrike" dirty="0" smtClean="0">
                          <a:solidFill>
                            <a:schemeClr val="tx1"/>
                          </a:solidFill>
                          <a:effectLst/>
                          <a:latin typeface="+mn-lt"/>
                        </a:rPr>
                        <a:t>2</a:t>
                      </a: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ctr"/>
                      <a:r>
                        <a:rPr lang="en-US" sz="1000" b="0" i="0" u="none" strike="noStrike" dirty="0" smtClean="0">
                          <a:solidFill>
                            <a:schemeClr val="tx1"/>
                          </a:solidFill>
                          <a:effectLst/>
                          <a:latin typeface="+mn-lt"/>
                        </a:rPr>
                        <a:t>1</a:t>
                      </a: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ctr"/>
                      <a:r>
                        <a:rPr lang="en-US" sz="1000" b="0" i="0" u="none" strike="noStrike" dirty="0" smtClean="0">
                          <a:solidFill>
                            <a:schemeClr val="tx1"/>
                          </a:solidFill>
                          <a:effectLst/>
                          <a:latin typeface="+mn-lt"/>
                        </a:rPr>
                        <a:t>1</a:t>
                      </a: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marL="0" algn="ctr" defTabSz="685800" rtl="0" eaLnBrk="1" latinLnBrk="0" hangingPunct="1"/>
                      <a:r>
                        <a:rPr lang="en-US" sz="1000" kern="1200" dirty="0" smtClean="0">
                          <a:solidFill>
                            <a:schemeClr val="tx1"/>
                          </a:solidFill>
                          <a:latin typeface="+mn-lt"/>
                          <a:ea typeface="+mn-ea"/>
                          <a:cs typeface="+mn-cs"/>
                        </a:rPr>
                        <a:t>1</a:t>
                      </a:r>
                      <a:endParaRPr lang="en-US" sz="10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1740451215"/>
                  </a:ext>
                </a:extLst>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1940099665"/>
              </p:ext>
            </p:extLst>
          </p:nvPr>
        </p:nvGraphicFramePr>
        <p:xfrm>
          <a:off x="4844561" y="4268992"/>
          <a:ext cx="1738527" cy="1801225"/>
        </p:xfrm>
        <a:graphic>
          <a:graphicData uri="http://schemas.openxmlformats.org/drawingml/2006/table">
            <a:tbl>
              <a:tblPr firstRow="1" bandRow="1">
                <a:tableStyleId>{5C22544A-7EE6-4342-B048-85BDC9FD1C3A}</a:tableStyleId>
              </a:tblPr>
              <a:tblGrid>
                <a:gridCol w="349250">
                  <a:extLst>
                    <a:ext uri="{9D8B030D-6E8A-4147-A177-3AD203B41FA5}">
                      <a16:colId xmlns:a16="http://schemas.microsoft.com/office/drawing/2014/main" val="438743443"/>
                    </a:ext>
                  </a:extLst>
                </a:gridCol>
                <a:gridCol w="420359">
                  <a:extLst>
                    <a:ext uri="{9D8B030D-6E8A-4147-A177-3AD203B41FA5}">
                      <a16:colId xmlns:a16="http://schemas.microsoft.com/office/drawing/2014/main" val="3849382533"/>
                    </a:ext>
                  </a:extLst>
                </a:gridCol>
                <a:gridCol w="390410">
                  <a:extLst>
                    <a:ext uri="{9D8B030D-6E8A-4147-A177-3AD203B41FA5}">
                      <a16:colId xmlns:a16="http://schemas.microsoft.com/office/drawing/2014/main" val="460490341"/>
                    </a:ext>
                  </a:extLst>
                </a:gridCol>
                <a:gridCol w="578508">
                  <a:extLst>
                    <a:ext uri="{9D8B030D-6E8A-4147-A177-3AD203B41FA5}">
                      <a16:colId xmlns:a16="http://schemas.microsoft.com/office/drawing/2014/main" val="1717788734"/>
                    </a:ext>
                  </a:extLst>
                </a:gridCol>
              </a:tblGrid>
              <a:tr h="418061">
                <a:tc gridSpan="3">
                  <a:txBody>
                    <a:bodyPr/>
                    <a:lstStyle/>
                    <a:p>
                      <a:pPr marL="0" algn="ctr" defTabSz="685800" rtl="0" eaLnBrk="1" latinLnBrk="0" hangingPunct="1"/>
                      <a:r>
                        <a:rPr lang="en-US" sz="1000" kern="1200" dirty="0" smtClean="0">
                          <a:solidFill>
                            <a:schemeClr val="dk1"/>
                          </a:solidFill>
                          <a:latin typeface="+mn-lt"/>
                          <a:ea typeface="+mn-ea"/>
                          <a:cs typeface="+mn-cs"/>
                        </a:rPr>
                        <a:t>3</a:t>
                      </a:r>
                      <a:r>
                        <a:rPr lang="en-US" sz="1000" kern="1200" baseline="30000" dirty="0" smtClean="0">
                          <a:solidFill>
                            <a:schemeClr val="dk1"/>
                          </a:solidFill>
                          <a:latin typeface="+mn-lt"/>
                          <a:ea typeface="+mn-ea"/>
                          <a:cs typeface="+mn-cs"/>
                        </a:rPr>
                        <a:t>rd</a:t>
                      </a:r>
                      <a:r>
                        <a:rPr lang="en-US" sz="1000" kern="1200" baseline="0" dirty="0" smtClean="0">
                          <a:solidFill>
                            <a:schemeClr val="dk1"/>
                          </a:solidFill>
                          <a:latin typeface="+mn-lt"/>
                          <a:ea typeface="+mn-ea"/>
                          <a:cs typeface="+mn-cs"/>
                        </a:rPr>
                        <a:t> </a:t>
                      </a:r>
                      <a:r>
                        <a:rPr lang="en-US" sz="1000" kern="1200" dirty="0" smtClean="0">
                          <a:solidFill>
                            <a:schemeClr val="dk1"/>
                          </a:solidFill>
                          <a:latin typeface="+mn-lt"/>
                          <a:ea typeface="+mn-ea"/>
                          <a:cs typeface="+mn-cs"/>
                        </a:rPr>
                        <a:t> Quarter 20</a:t>
                      </a:r>
                      <a:endParaRPr lang="en-US" sz="1000" kern="1200" dirty="0">
                        <a:solidFill>
                          <a:schemeClr val="dk1"/>
                        </a:solidFill>
                        <a:latin typeface="+mn-lt"/>
                        <a:ea typeface="+mn-ea"/>
                        <a:cs typeface="+mn-cs"/>
                      </a:endParaRPr>
                    </a:p>
                    <a:p>
                      <a:pPr marL="0" algn="ctr" defTabSz="685800" rtl="0" eaLnBrk="1" latinLnBrk="0" hangingPunct="1"/>
                      <a:endParaRPr lang="en-US" sz="10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hMerge="1">
                  <a:txBody>
                    <a:bodyPr/>
                    <a:lstStyle/>
                    <a:p>
                      <a:endParaRPr lang="en-US"/>
                    </a:p>
                  </a:txBody>
                  <a:tcPr/>
                </a:tc>
                <a:tc hMerge="1">
                  <a:txBody>
                    <a:bodyPr/>
                    <a:lstStyle/>
                    <a:p>
                      <a:endParaRPr lang="en-US"/>
                    </a:p>
                  </a:txBody>
                  <a:tcPr/>
                </a:tc>
                <a:tc>
                  <a:txBody>
                    <a:bodyPr/>
                    <a:lstStyle/>
                    <a:p>
                      <a:pPr marL="0" algn="ctr" defTabSz="685800" rtl="0" eaLnBrk="1" latinLnBrk="0" hangingPunct="1"/>
                      <a:r>
                        <a:rPr lang="en-US" sz="1000" kern="1200" dirty="0" smtClean="0">
                          <a:solidFill>
                            <a:schemeClr val="tx1"/>
                          </a:solidFill>
                          <a:latin typeface="+mn-lt"/>
                          <a:ea typeface="+mn-ea"/>
                          <a:cs typeface="+mn-cs"/>
                        </a:rPr>
                        <a:t>QTD</a:t>
                      </a:r>
                      <a:endParaRPr lang="en-US" sz="10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3841797260"/>
                  </a:ext>
                </a:extLst>
              </a:tr>
              <a:tr h="266025">
                <a:tc>
                  <a:txBody>
                    <a:bodyPr/>
                    <a:lstStyle/>
                    <a:p>
                      <a:pPr algn="ctr" fontAlgn="ctr"/>
                      <a:r>
                        <a:rPr lang="en-US" sz="1000" b="0" i="0" u="none" strike="noStrike" dirty="0" smtClean="0">
                          <a:solidFill>
                            <a:srgbClr val="000000"/>
                          </a:solidFill>
                          <a:effectLst/>
                          <a:latin typeface="+mn-lt"/>
                        </a:rPr>
                        <a:t>99.98</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ctr"/>
                      <a:r>
                        <a:rPr lang="en-US" sz="1000" b="0" i="0" u="none" strike="noStrike" dirty="0" smtClean="0">
                          <a:solidFill>
                            <a:srgbClr val="000000"/>
                          </a:solidFill>
                          <a:effectLst/>
                          <a:latin typeface="+mn-lt"/>
                        </a:rPr>
                        <a:t>99.97</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algn="ctr" defTabSz="685800" rtl="0" eaLnBrk="1" latinLnBrk="0" hangingPunct="1"/>
                      <a:r>
                        <a:rPr lang="en-US" sz="1000" b="0" kern="1200" dirty="0" smtClean="0">
                          <a:solidFill>
                            <a:schemeClr val="tx1"/>
                          </a:solidFill>
                          <a:latin typeface="+mn-lt"/>
                          <a:ea typeface="+mn-ea"/>
                          <a:cs typeface="+mn-cs"/>
                        </a:rPr>
                        <a:t>99.97</a:t>
                      </a:r>
                      <a:endParaRPr lang="en-US" sz="1000" b="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507680488"/>
                  </a:ext>
                </a:extLst>
              </a:tr>
              <a:tr h="277091">
                <a:tc>
                  <a:txBody>
                    <a:bodyPr/>
                    <a:lstStyle/>
                    <a:p>
                      <a:pPr algn="ctr" fontAlgn="ctr"/>
                      <a:r>
                        <a:rPr lang="en-US" sz="1000" b="0" i="0" u="none" strike="noStrike" dirty="0" smtClean="0">
                          <a:solidFill>
                            <a:srgbClr val="000000"/>
                          </a:solidFill>
                          <a:effectLst/>
                          <a:latin typeface="+mn-lt"/>
                        </a:rPr>
                        <a:t>0.04</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ctr"/>
                      <a:r>
                        <a:rPr lang="en-US" sz="1000" b="0" i="0" u="none" strike="noStrike" dirty="0" smtClean="0">
                          <a:solidFill>
                            <a:srgbClr val="000000"/>
                          </a:solidFill>
                          <a:effectLst/>
                          <a:latin typeface="+mn-lt"/>
                        </a:rPr>
                        <a:t>0.06</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algn="ctr" defTabSz="685800" rtl="0" eaLnBrk="1" latinLnBrk="0" hangingPunct="1"/>
                      <a:r>
                        <a:rPr lang="en-US" sz="1000" b="0" kern="1200" dirty="0" smtClean="0">
                          <a:solidFill>
                            <a:schemeClr val="tx1"/>
                          </a:solidFill>
                          <a:latin typeface="+mn-lt"/>
                          <a:ea typeface="+mn-ea"/>
                          <a:cs typeface="+mn-cs"/>
                        </a:rPr>
                        <a:t>0.05</a:t>
                      </a:r>
                      <a:endParaRPr lang="en-US" sz="1000" b="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4104936515"/>
                  </a:ext>
                </a:extLst>
              </a:tr>
              <a:tr h="275475">
                <a:tc>
                  <a:txBody>
                    <a:bodyPr/>
                    <a:lstStyle/>
                    <a:p>
                      <a:pPr algn="ctr" fontAlgn="ctr"/>
                      <a:r>
                        <a:rPr lang="en-US" sz="1000" b="0" i="0" u="none" strike="noStrike" dirty="0" smtClean="0">
                          <a:solidFill>
                            <a:srgbClr val="000000"/>
                          </a:solidFill>
                          <a:effectLst/>
                          <a:latin typeface="+mn-lt"/>
                        </a:rPr>
                        <a:t>0.00</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fontAlgn="ctr"/>
                      <a:r>
                        <a:rPr lang="en-US" sz="1000" b="0" i="0" u="none" strike="noStrike" dirty="0" smtClean="0">
                          <a:solidFill>
                            <a:srgbClr val="000000"/>
                          </a:solidFill>
                          <a:effectLst/>
                          <a:latin typeface="+mn-lt"/>
                        </a:rPr>
                        <a:t>0.00</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algn="ctr" defTabSz="685800" rtl="0" eaLnBrk="1" latinLnBrk="0" hangingPunct="1"/>
                      <a:r>
                        <a:rPr lang="en-US" sz="1000" b="0" kern="1200" dirty="0" smtClean="0">
                          <a:solidFill>
                            <a:schemeClr val="tx1"/>
                          </a:solidFill>
                          <a:latin typeface="+mn-lt"/>
                          <a:ea typeface="+mn-ea"/>
                          <a:cs typeface="+mn-cs"/>
                        </a:rPr>
                        <a:t>0.00</a:t>
                      </a:r>
                      <a:endParaRPr lang="en-US" sz="1000" b="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val="324186844"/>
                  </a:ext>
                </a:extLst>
              </a:tr>
              <a:tr h="283095">
                <a:tc>
                  <a:txBody>
                    <a:bodyPr/>
                    <a:lstStyle/>
                    <a:p>
                      <a:pPr algn="ctr" fontAlgn="ctr"/>
                      <a:r>
                        <a:rPr lang="en-US" sz="1000" b="0" i="0" u="none" strike="noStrike" dirty="0" smtClean="0">
                          <a:solidFill>
                            <a:srgbClr val="000000"/>
                          </a:solidFill>
                          <a:effectLst/>
                          <a:latin typeface="+mn-lt"/>
                        </a:rPr>
                        <a:t>540</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ctr"/>
                      <a:r>
                        <a:rPr lang="en-US" sz="1000" b="0" i="0" u="none" strike="noStrike" dirty="0" smtClean="0">
                          <a:solidFill>
                            <a:srgbClr val="000000"/>
                          </a:solidFill>
                          <a:effectLst/>
                          <a:latin typeface="+mn-lt"/>
                        </a:rPr>
                        <a:t>310</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algn="ctr" defTabSz="685800" rtl="0" eaLnBrk="1" latinLnBrk="0" hangingPunct="1"/>
                      <a:r>
                        <a:rPr lang="en-US" sz="1000" b="0" kern="1200" dirty="0" smtClean="0">
                          <a:solidFill>
                            <a:schemeClr val="tx1"/>
                          </a:solidFill>
                          <a:latin typeface="+mn-lt"/>
                          <a:ea typeface="+mn-ea"/>
                          <a:cs typeface="+mn-cs"/>
                        </a:rPr>
                        <a:t>425</a:t>
                      </a:r>
                      <a:endParaRPr lang="en-US" sz="1000" b="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869261749"/>
                  </a:ext>
                </a:extLst>
              </a:tr>
              <a:tr h="281478">
                <a:tc>
                  <a:txBody>
                    <a:bodyPr/>
                    <a:lstStyle/>
                    <a:p>
                      <a:pPr algn="ctr" fontAlgn="ctr"/>
                      <a:r>
                        <a:rPr lang="en-US" sz="1000" b="0" i="0" u="none" strike="noStrike" dirty="0" smtClean="0">
                          <a:solidFill>
                            <a:srgbClr val="000000"/>
                          </a:solidFill>
                          <a:effectLst/>
                          <a:latin typeface="+mn-lt"/>
                        </a:rPr>
                        <a:t>2</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ctr"/>
                      <a:r>
                        <a:rPr lang="en-US" sz="1000" b="0" i="0" u="none" strike="noStrike" dirty="0" smtClean="0">
                          <a:solidFill>
                            <a:srgbClr val="000000"/>
                          </a:solidFill>
                          <a:effectLst/>
                          <a:latin typeface="+mn-lt"/>
                        </a:rPr>
                        <a:t>3</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algn="ctr" defTabSz="685800" rtl="0" eaLnBrk="1" latinLnBrk="0" hangingPunct="1"/>
                      <a:r>
                        <a:rPr lang="en-US" sz="1000" b="0" kern="1200" dirty="0" smtClean="0">
                          <a:solidFill>
                            <a:schemeClr val="tx1"/>
                          </a:solidFill>
                          <a:latin typeface="+mn-lt"/>
                          <a:ea typeface="+mn-ea"/>
                          <a:cs typeface="+mn-cs"/>
                        </a:rPr>
                        <a:t>3</a:t>
                      </a:r>
                      <a:endParaRPr lang="en-US" sz="1000" b="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1740451215"/>
                  </a:ext>
                </a:extLst>
              </a:tr>
            </a:tbl>
          </a:graphicData>
        </a:graphic>
      </p:graphicFrame>
      <p:graphicFrame>
        <p:nvGraphicFramePr>
          <p:cNvPr id="14" name="Table 13"/>
          <p:cNvGraphicFramePr>
            <a:graphicFrameLocks noGrp="1"/>
          </p:cNvGraphicFramePr>
          <p:nvPr>
            <p:extLst>
              <p:ext uri="{D42A27DB-BD31-4B8C-83A1-F6EECF244321}">
                <p14:modId xmlns:p14="http://schemas.microsoft.com/office/powerpoint/2010/main" val="783583209"/>
              </p:ext>
            </p:extLst>
          </p:nvPr>
        </p:nvGraphicFramePr>
        <p:xfrm>
          <a:off x="6621960" y="4268991"/>
          <a:ext cx="1779687" cy="1801225"/>
        </p:xfrm>
        <a:graphic>
          <a:graphicData uri="http://schemas.openxmlformats.org/drawingml/2006/table">
            <a:tbl>
              <a:tblPr firstRow="1" bandRow="1">
                <a:tableStyleId>{5C22544A-7EE6-4342-B048-85BDC9FD1C3A}</a:tableStyleId>
              </a:tblPr>
              <a:tblGrid>
                <a:gridCol w="390410">
                  <a:extLst>
                    <a:ext uri="{9D8B030D-6E8A-4147-A177-3AD203B41FA5}">
                      <a16:colId xmlns:a16="http://schemas.microsoft.com/office/drawing/2014/main" val="438743443"/>
                    </a:ext>
                  </a:extLst>
                </a:gridCol>
                <a:gridCol w="420359">
                  <a:extLst>
                    <a:ext uri="{9D8B030D-6E8A-4147-A177-3AD203B41FA5}">
                      <a16:colId xmlns:a16="http://schemas.microsoft.com/office/drawing/2014/main" val="3849382533"/>
                    </a:ext>
                  </a:extLst>
                </a:gridCol>
                <a:gridCol w="390410">
                  <a:extLst>
                    <a:ext uri="{9D8B030D-6E8A-4147-A177-3AD203B41FA5}">
                      <a16:colId xmlns:a16="http://schemas.microsoft.com/office/drawing/2014/main" val="460490341"/>
                    </a:ext>
                  </a:extLst>
                </a:gridCol>
                <a:gridCol w="578508">
                  <a:extLst>
                    <a:ext uri="{9D8B030D-6E8A-4147-A177-3AD203B41FA5}">
                      <a16:colId xmlns:a16="http://schemas.microsoft.com/office/drawing/2014/main" val="1717788734"/>
                    </a:ext>
                  </a:extLst>
                </a:gridCol>
              </a:tblGrid>
              <a:tr h="418061">
                <a:tc gridSpan="3">
                  <a:txBody>
                    <a:bodyPr/>
                    <a:lstStyle/>
                    <a:p>
                      <a:pPr marL="0" algn="ctr" defTabSz="685800" rtl="0" eaLnBrk="1" latinLnBrk="0" hangingPunct="1"/>
                      <a:r>
                        <a:rPr lang="en-US" sz="1000" kern="1200" dirty="0" smtClean="0">
                          <a:solidFill>
                            <a:schemeClr val="dk1"/>
                          </a:solidFill>
                          <a:latin typeface="+mn-lt"/>
                          <a:ea typeface="+mn-ea"/>
                          <a:cs typeface="+mn-cs"/>
                        </a:rPr>
                        <a:t>4</a:t>
                      </a:r>
                      <a:r>
                        <a:rPr lang="en-US" sz="1000" kern="1200" baseline="30000" dirty="0" smtClean="0">
                          <a:solidFill>
                            <a:schemeClr val="dk1"/>
                          </a:solidFill>
                          <a:latin typeface="+mn-lt"/>
                          <a:ea typeface="+mn-ea"/>
                          <a:cs typeface="+mn-cs"/>
                        </a:rPr>
                        <a:t>th</a:t>
                      </a:r>
                      <a:r>
                        <a:rPr lang="en-US" sz="1000" kern="1200" baseline="0" dirty="0" smtClean="0">
                          <a:solidFill>
                            <a:schemeClr val="dk1"/>
                          </a:solidFill>
                          <a:latin typeface="+mn-lt"/>
                          <a:ea typeface="+mn-ea"/>
                          <a:cs typeface="+mn-cs"/>
                        </a:rPr>
                        <a:t> </a:t>
                      </a:r>
                      <a:r>
                        <a:rPr lang="en-US" sz="1000" kern="1200" dirty="0" smtClean="0">
                          <a:solidFill>
                            <a:schemeClr val="dk1"/>
                          </a:solidFill>
                          <a:latin typeface="+mn-lt"/>
                          <a:ea typeface="+mn-ea"/>
                          <a:cs typeface="+mn-cs"/>
                        </a:rPr>
                        <a:t> Quarter 20</a:t>
                      </a:r>
                      <a:endParaRPr lang="en-US" sz="1000" kern="1200" dirty="0">
                        <a:solidFill>
                          <a:schemeClr val="dk1"/>
                        </a:solidFill>
                        <a:latin typeface="+mn-lt"/>
                        <a:ea typeface="+mn-ea"/>
                        <a:cs typeface="+mn-cs"/>
                      </a:endParaRPr>
                    </a:p>
                    <a:p>
                      <a:pPr marL="0" algn="ctr" defTabSz="685800" rtl="0" eaLnBrk="1" latinLnBrk="0" hangingPunct="1"/>
                      <a:endParaRPr lang="en-US" sz="10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hMerge="1">
                  <a:txBody>
                    <a:bodyPr/>
                    <a:lstStyle/>
                    <a:p>
                      <a:endParaRPr lang="en-US"/>
                    </a:p>
                  </a:txBody>
                  <a:tcPr/>
                </a:tc>
                <a:tc hMerge="1">
                  <a:txBody>
                    <a:bodyPr/>
                    <a:lstStyle/>
                    <a:p>
                      <a:endParaRPr lang="en-US"/>
                    </a:p>
                  </a:txBody>
                  <a:tcPr/>
                </a:tc>
                <a:tc>
                  <a:txBody>
                    <a:bodyPr/>
                    <a:lstStyle/>
                    <a:p>
                      <a:pPr marL="0" algn="ctr" defTabSz="685800" rtl="0" eaLnBrk="1" latinLnBrk="0" hangingPunct="1"/>
                      <a:r>
                        <a:rPr lang="en-US" sz="1000" kern="1200" dirty="0" smtClean="0">
                          <a:solidFill>
                            <a:schemeClr val="tx1"/>
                          </a:solidFill>
                          <a:latin typeface="+mn-lt"/>
                          <a:ea typeface="+mn-ea"/>
                          <a:cs typeface="+mn-cs"/>
                        </a:rPr>
                        <a:t>QTD</a:t>
                      </a:r>
                      <a:endParaRPr lang="en-US" sz="10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3841797260"/>
                  </a:ext>
                </a:extLst>
              </a:tr>
              <a:tr h="266025">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endParaRPr lang="en-US" sz="1000" b="1"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algn="ctr" defTabSz="685800" rtl="0" eaLnBrk="1" latinLnBrk="0" hangingPunct="1"/>
                      <a:endParaRPr 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507680488"/>
                  </a:ext>
                </a:extLst>
              </a:tr>
              <a:tr h="277091">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endParaRPr lang="en-US" sz="1000" b="1"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algn="ctr" defTabSz="685800" rtl="0" eaLnBrk="1" latinLnBrk="0" hangingPunct="1"/>
                      <a:endParaRPr 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4104936515"/>
                  </a:ext>
                </a:extLst>
              </a:tr>
              <a:tr h="275475">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fontAlgn="ctr"/>
                      <a:endParaRPr lang="en-US" sz="1000" b="1"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algn="ctr" defTabSz="685800" rtl="0" eaLnBrk="1" latinLnBrk="0" hangingPunct="1"/>
                      <a:endParaRPr 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324186844"/>
                  </a:ext>
                </a:extLst>
              </a:tr>
              <a:tr h="283095">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endParaRPr lang="en-US" sz="1000" b="1"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algn="ctr" defTabSz="685800" rtl="0" eaLnBrk="1" latinLnBrk="0" hangingPunct="1"/>
                      <a:endParaRPr 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869261749"/>
                  </a:ext>
                </a:extLst>
              </a:tr>
              <a:tr h="281478">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endParaRPr lang="en-US" sz="1000" b="1"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algn="ctr" defTabSz="685800" rtl="0" eaLnBrk="1" latinLnBrk="0" hangingPunct="1"/>
                      <a:endParaRPr 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740451215"/>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3823186769"/>
              </p:ext>
            </p:extLst>
          </p:nvPr>
        </p:nvGraphicFramePr>
        <p:xfrm>
          <a:off x="8405154" y="4268990"/>
          <a:ext cx="578508" cy="1801225"/>
        </p:xfrm>
        <a:graphic>
          <a:graphicData uri="http://schemas.openxmlformats.org/drawingml/2006/table">
            <a:tbl>
              <a:tblPr firstRow="1" bandRow="1">
                <a:tableStyleId>{5C22544A-7EE6-4342-B048-85BDC9FD1C3A}</a:tableStyleId>
              </a:tblPr>
              <a:tblGrid>
                <a:gridCol w="578508">
                  <a:extLst>
                    <a:ext uri="{9D8B030D-6E8A-4147-A177-3AD203B41FA5}">
                      <a16:colId xmlns:a16="http://schemas.microsoft.com/office/drawing/2014/main" val="3437498298"/>
                    </a:ext>
                  </a:extLst>
                </a:gridCol>
              </a:tblGrid>
              <a:tr h="418061">
                <a:tc>
                  <a:txBody>
                    <a:bodyPr/>
                    <a:lstStyle/>
                    <a:p>
                      <a:pPr marL="0" algn="ctr" defTabSz="685800" rtl="0" eaLnBrk="1" latinLnBrk="0" hangingPunct="1"/>
                      <a:r>
                        <a:rPr lang="en-US" sz="1000" kern="1200" dirty="0" smtClean="0">
                          <a:solidFill>
                            <a:schemeClr val="tx1"/>
                          </a:solidFill>
                          <a:latin typeface="+mn-lt"/>
                          <a:ea typeface="+mn-ea"/>
                          <a:cs typeface="+mn-cs"/>
                        </a:rPr>
                        <a:t>YTD</a:t>
                      </a:r>
                      <a:endParaRPr lang="en-US" sz="10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2153071838"/>
                  </a:ext>
                </a:extLst>
              </a:tr>
              <a:tr h="266025">
                <a:tc>
                  <a:txBody>
                    <a:bodyPr/>
                    <a:lstStyle/>
                    <a:p>
                      <a:pPr marL="0" algn="ctr" defTabSz="685800" rtl="0" eaLnBrk="1" latinLnBrk="0" hangingPunct="1"/>
                      <a:r>
                        <a:rPr lang="en-US" sz="1000" b="1" kern="1200" dirty="0" smtClean="0">
                          <a:solidFill>
                            <a:schemeClr val="tx1"/>
                          </a:solidFill>
                          <a:latin typeface="+mn-lt"/>
                          <a:ea typeface="+mn-ea"/>
                          <a:cs typeface="+mn-cs"/>
                        </a:rPr>
                        <a:t>99.98</a:t>
                      </a:r>
                      <a:endParaRPr 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1608200678"/>
                  </a:ext>
                </a:extLst>
              </a:tr>
              <a:tr h="277091">
                <a:tc>
                  <a:txBody>
                    <a:bodyPr/>
                    <a:lstStyle/>
                    <a:p>
                      <a:pPr marL="0" algn="ctr" defTabSz="685800" rtl="0" eaLnBrk="1" latinLnBrk="0" hangingPunct="1"/>
                      <a:r>
                        <a:rPr lang="en-US" sz="1000" b="1" kern="1200" dirty="0" smtClean="0">
                          <a:solidFill>
                            <a:schemeClr val="tx1"/>
                          </a:solidFill>
                          <a:latin typeface="+mn-lt"/>
                          <a:ea typeface="+mn-ea"/>
                          <a:cs typeface="+mn-cs"/>
                        </a:rPr>
                        <a:t>0.05</a:t>
                      </a:r>
                      <a:endParaRPr 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3910837385"/>
                  </a:ext>
                </a:extLst>
              </a:tr>
              <a:tr h="275475">
                <a:tc>
                  <a:txBody>
                    <a:bodyPr/>
                    <a:lstStyle/>
                    <a:p>
                      <a:pPr marL="0" algn="ctr" defTabSz="685800" rtl="0" eaLnBrk="1" latinLnBrk="0" hangingPunct="1"/>
                      <a:r>
                        <a:rPr lang="en-US" sz="1000" b="1" kern="1200" dirty="0" smtClean="0">
                          <a:solidFill>
                            <a:schemeClr val="tx1"/>
                          </a:solidFill>
                          <a:latin typeface="+mn-lt"/>
                          <a:ea typeface="+mn-ea"/>
                          <a:cs typeface="+mn-cs"/>
                        </a:rPr>
                        <a:t>0.00</a:t>
                      </a:r>
                      <a:endParaRPr 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val="1980286059"/>
                  </a:ext>
                </a:extLst>
              </a:tr>
              <a:tr h="283095">
                <a:tc>
                  <a:txBody>
                    <a:bodyPr/>
                    <a:lstStyle/>
                    <a:p>
                      <a:pPr marL="0" algn="ctr" defTabSz="685800" rtl="0" eaLnBrk="1" latinLnBrk="0" hangingPunct="1"/>
                      <a:r>
                        <a:rPr lang="en-US" sz="1000" b="1" kern="1200" dirty="0" smtClean="0">
                          <a:solidFill>
                            <a:schemeClr val="tx1"/>
                          </a:solidFill>
                          <a:latin typeface="+mn-lt"/>
                          <a:ea typeface="+mn-ea"/>
                          <a:cs typeface="+mn-cs"/>
                        </a:rPr>
                        <a:t>392</a:t>
                      </a:r>
                      <a:endParaRPr 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3297360216"/>
                  </a:ext>
                </a:extLst>
              </a:tr>
              <a:tr h="281478">
                <a:tc>
                  <a:txBody>
                    <a:bodyPr/>
                    <a:lstStyle/>
                    <a:p>
                      <a:pPr marL="0" algn="ctr" defTabSz="685800" rtl="0" eaLnBrk="1" latinLnBrk="0" hangingPunct="1"/>
                      <a:r>
                        <a:rPr lang="en-US" sz="1000" b="1" kern="1200" dirty="0" smtClean="0">
                          <a:solidFill>
                            <a:schemeClr val="tx1"/>
                          </a:solidFill>
                          <a:latin typeface="+mn-lt"/>
                          <a:ea typeface="+mn-ea"/>
                          <a:cs typeface="+mn-cs"/>
                        </a:rPr>
                        <a:t>2</a:t>
                      </a:r>
                      <a:endParaRPr 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3383154901"/>
                  </a:ext>
                </a:extLst>
              </a:tr>
            </a:tbl>
          </a:graphicData>
        </a:graphic>
      </p:graphicFrame>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1219" y="2514600"/>
            <a:ext cx="2877860" cy="1754390"/>
          </a:xfrm>
          <a:prstGeom prst="rect">
            <a:avLst/>
          </a:prstGeom>
        </p:spPr>
      </p:pic>
      <p:sp>
        <p:nvSpPr>
          <p:cNvPr id="15" name="Action Button: Back or Previous 14">
            <a:hlinkClick r:id="" action="ppaction://noaction" highlightClick="1"/>
          </p:cNvPr>
          <p:cNvSpPr/>
          <p:nvPr/>
        </p:nvSpPr>
        <p:spPr bwMode="auto">
          <a:xfrm rot="10800000">
            <a:off x="8747246" y="6477000"/>
            <a:ext cx="336307" cy="339902"/>
          </a:xfrm>
          <a:prstGeom prst="actionButtonBackPrevious">
            <a:avLst/>
          </a:prstGeom>
          <a:solidFill>
            <a:schemeClr val="accent2">
              <a:lumMod val="40000"/>
              <a:lumOff val="60000"/>
            </a:schemeClr>
          </a:solidFill>
          <a:ln w="12700"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a:lstStyle/>
          <a:p>
            <a:pPr algn="ctr" eaLnBrk="0" fontAlgn="base" hangingPunct="0">
              <a:spcBef>
                <a:spcPct val="0"/>
              </a:spcBef>
              <a:spcAft>
                <a:spcPct val="0"/>
              </a:spcAft>
              <a:defRPr/>
            </a:pPr>
            <a:endParaRPr lang="en-US" sz="1000" b="1" dirty="0">
              <a:solidFill>
                <a:srgbClr val="000000"/>
              </a:solidFill>
            </a:endParaRPr>
          </a:p>
        </p:txBody>
      </p:sp>
      <p:sp>
        <p:nvSpPr>
          <p:cNvPr id="2" name="TextBox 1"/>
          <p:cNvSpPr txBox="1"/>
          <p:nvPr/>
        </p:nvSpPr>
        <p:spPr>
          <a:xfrm>
            <a:off x="3458550" y="3165659"/>
            <a:ext cx="4053253" cy="738664"/>
          </a:xfrm>
          <a:prstGeom prst="rect">
            <a:avLst/>
          </a:prstGeom>
          <a:noFill/>
        </p:spPr>
        <p:txBody>
          <a:bodyPr wrap="square" rtlCol="0">
            <a:spAutoFit/>
          </a:bodyPr>
          <a:lstStyle/>
          <a:p>
            <a:r>
              <a:rPr lang="en-US" sz="1400" b="1" i="1" kern="0" dirty="0" smtClean="0">
                <a:solidFill>
                  <a:srgbClr val="0C2D83"/>
                </a:solidFill>
              </a:rPr>
              <a:t>- ARC-217 (HF)</a:t>
            </a:r>
          </a:p>
          <a:p>
            <a:r>
              <a:rPr lang="en-US" sz="1400" b="1" i="1" kern="0" dirty="0" smtClean="0">
                <a:solidFill>
                  <a:srgbClr val="0C2D83"/>
                </a:solidFill>
              </a:rPr>
              <a:t>- ARC-210 (UHF/VHF)</a:t>
            </a:r>
          </a:p>
          <a:p>
            <a:endParaRPr lang="en-US" sz="1400" b="1" i="1" kern="0" dirty="0">
              <a:solidFill>
                <a:srgbClr val="0C2D83"/>
              </a:solidFill>
            </a:endParaRPr>
          </a:p>
        </p:txBody>
      </p:sp>
      <p:sp>
        <p:nvSpPr>
          <p:cNvPr id="16" name="Up Arrow 15"/>
          <p:cNvSpPr/>
          <p:nvPr/>
        </p:nvSpPr>
        <p:spPr bwMode="auto">
          <a:xfrm>
            <a:off x="616689" y="4742121"/>
            <a:ext cx="116958" cy="159488"/>
          </a:xfrm>
          <a:prstGeom prst="upArrow">
            <a:avLst/>
          </a:prstGeom>
          <a:solidFill>
            <a:srgbClr val="0000FF"/>
          </a:solidFill>
          <a:ln w="12700" cap="flat" cmpd="sng" algn="ctr">
            <a:solidFill>
              <a:srgbClr val="0000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smtClean="0">
              <a:ln>
                <a:noFill/>
              </a:ln>
              <a:solidFill>
                <a:schemeClr val="tx1"/>
              </a:solidFill>
              <a:effectLst/>
              <a:latin typeface="Arial" charset="0"/>
            </a:endParaRPr>
          </a:p>
        </p:txBody>
      </p:sp>
      <p:sp>
        <p:nvSpPr>
          <p:cNvPr id="17" name="Up Arrow 16"/>
          <p:cNvSpPr/>
          <p:nvPr/>
        </p:nvSpPr>
        <p:spPr bwMode="auto">
          <a:xfrm>
            <a:off x="616689" y="5564372"/>
            <a:ext cx="116958" cy="159488"/>
          </a:xfrm>
          <a:prstGeom prst="upArrow">
            <a:avLst/>
          </a:prstGeom>
          <a:solidFill>
            <a:srgbClr val="0000FF"/>
          </a:solidFill>
          <a:ln w="12700" cap="flat" cmpd="sng" algn="ctr">
            <a:solidFill>
              <a:srgbClr val="0000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smtClean="0">
              <a:ln>
                <a:noFill/>
              </a:ln>
              <a:solidFill>
                <a:schemeClr val="tx1"/>
              </a:solidFill>
              <a:effectLst/>
              <a:latin typeface="Arial" charset="0"/>
            </a:endParaRPr>
          </a:p>
        </p:txBody>
      </p:sp>
      <p:sp>
        <p:nvSpPr>
          <p:cNvPr id="18" name="Up Arrow 17"/>
          <p:cNvSpPr/>
          <p:nvPr/>
        </p:nvSpPr>
        <p:spPr bwMode="auto">
          <a:xfrm rot="10800000">
            <a:off x="625550" y="5009433"/>
            <a:ext cx="108097" cy="191386"/>
          </a:xfrm>
          <a:prstGeom prst="upArrow">
            <a:avLst/>
          </a:prstGeom>
          <a:solidFill>
            <a:srgbClr val="0000FF"/>
          </a:solidFill>
          <a:ln w="12700" cap="flat" cmpd="sng" algn="ctr">
            <a:solidFill>
              <a:srgbClr val="0000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smtClean="0">
              <a:ln>
                <a:noFill/>
              </a:ln>
              <a:solidFill>
                <a:schemeClr val="tx1"/>
              </a:solidFill>
              <a:effectLst/>
              <a:latin typeface="Arial" charset="0"/>
            </a:endParaRPr>
          </a:p>
        </p:txBody>
      </p:sp>
      <p:sp>
        <p:nvSpPr>
          <p:cNvPr id="19" name="Up Arrow 18"/>
          <p:cNvSpPr/>
          <p:nvPr/>
        </p:nvSpPr>
        <p:spPr bwMode="auto">
          <a:xfrm rot="10800000">
            <a:off x="625549" y="5828635"/>
            <a:ext cx="108097" cy="191386"/>
          </a:xfrm>
          <a:prstGeom prst="upArrow">
            <a:avLst/>
          </a:prstGeom>
          <a:solidFill>
            <a:srgbClr val="0000FF"/>
          </a:solidFill>
          <a:ln w="12700" cap="flat" cmpd="sng" algn="ctr">
            <a:solidFill>
              <a:srgbClr val="0000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smtClean="0">
              <a:ln>
                <a:noFill/>
              </a:ln>
              <a:solidFill>
                <a:schemeClr val="tx1"/>
              </a:solidFill>
              <a:effectLst/>
              <a:latin typeface="Arial" charset="0"/>
            </a:endParaRPr>
          </a:p>
        </p:txBody>
      </p:sp>
      <p:sp>
        <p:nvSpPr>
          <p:cNvPr id="20" name="Up Arrow 19"/>
          <p:cNvSpPr/>
          <p:nvPr/>
        </p:nvSpPr>
        <p:spPr bwMode="auto">
          <a:xfrm rot="10800000">
            <a:off x="621119" y="5286902"/>
            <a:ext cx="108097" cy="191386"/>
          </a:xfrm>
          <a:prstGeom prst="upArrow">
            <a:avLst/>
          </a:prstGeom>
          <a:solidFill>
            <a:srgbClr val="0000FF"/>
          </a:solidFill>
          <a:ln w="12700" cap="flat" cmpd="sng" algn="ctr">
            <a:solidFill>
              <a:srgbClr val="0000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smtClean="0">
              <a:ln>
                <a:noFill/>
              </a:ln>
              <a:solidFill>
                <a:schemeClr val="tx1"/>
              </a:solidFill>
              <a:effectLst/>
              <a:latin typeface="Arial" charset="0"/>
            </a:endParaRPr>
          </a:p>
        </p:txBody>
      </p:sp>
    </p:spTree>
    <p:extLst>
      <p:ext uri="{BB962C8B-B14F-4D97-AF65-F5344CB8AC3E}">
        <p14:creationId xmlns:p14="http://schemas.microsoft.com/office/powerpoint/2010/main" val="17664316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noFill/>
          <a:ln w="9525">
            <a:noFill/>
            <a:miter lim="800000"/>
            <a:headEnd/>
            <a:tailEnd/>
          </a:ln>
          <a:effectLst/>
        </p:spPr>
        <p:txBody>
          <a:bodyPr vert="horz" wrap="square" lIns="0" tIns="0" rIns="0" bIns="0" numCol="1" anchor="ctr" anchorCtr="0" compatLnSpc="1">
            <a:prstTxWarp prst="textNoShape">
              <a:avLst/>
            </a:prstTxWarp>
            <a:normAutofit/>
          </a:bodyPr>
          <a:lstStyle/>
          <a:p>
            <a:r>
              <a:rPr lang="en-US" kern="1200" dirty="0"/>
              <a:t/>
            </a:r>
            <a:br>
              <a:rPr lang="en-US" kern="1200" dirty="0"/>
            </a:br>
            <a:endParaRPr lang="en-US" kern="1200" dirty="0"/>
          </a:p>
        </p:txBody>
      </p:sp>
      <p:sp>
        <p:nvSpPr>
          <p:cNvPr id="7" name="Slide Number Placeholder 6"/>
          <p:cNvSpPr>
            <a:spLocks noGrp="1"/>
          </p:cNvSpPr>
          <p:nvPr>
            <p:ph type="sldNum" sz="quarter" idx="4294967295"/>
          </p:nvPr>
        </p:nvSpPr>
        <p:spPr>
          <a:xfrm>
            <a:off x="8823325" y="6581775"/>
            <a:ext cx="320675" cy="276225"/>
          </a:xfrm>
        </p:spPr>
        <p:txBody>
          <a:bodyPr/>
          <a:lstStyle/>
          <a:p>
            <a:pPr marL="0" marR="0" lvl="0" indent="0" algn="r" defTabSz="914400" rtl="0" eaLnBrk="0" fontAlgn="auto" latinLnBrk="0" hangingPunct="0">
              <a:lnSpc>
                <a:spcPct val="100000"/>
              </a:lnSpc>
              <a:spcBef>
                <a:spcPts val="0"/>
              </a:spcBef>
              <a:spcAft>
                <a:spcPts val="0"/>
              </a:spcAft>
              <a:buClrTx/>
              <a:buSzTx/>
              <a:buFontTx/>
              <a:buNone/>
              <a:tabLst/>
              <a:defRPr/>
            </a:pPr>
            <a:fld id="{4C271F6E-B663-47E9-A91A-64DF1B1A4211}" type="slidenum">
              <a:rPr kumimoji="0" lang="en-US" sz="750" b="0" i="0" u="none" strike="noStrike" kern="1200" cap="none" spc="0" normalizeH="0" baseline="0" noProof="0" smtClean="0">
                <a:ln>
                  <a:noFill/>
                </a:ln>
                <a:solidFill>
                  <a:srgbClr val="FFFFFF">
                    <a:lumMod val="65000"/>
                  </a:srgbClr>
                </a:solidFill>
                <a:effectLst/>
                <a:uLnTx/>
                <a:uFillTx/>
                <a:latin typeface="Arial"/>
                <a:ea typeface="+mn-ea"/>
                <a:cs typeface="+mn-cs"/>
              </a:rPr>
              <a:pPr marL="0" marR="0" lvl="0" indent="0" algn="r" defTabSz="914400" rtl="0" eaLnBrk="0" fontAlgn="auto" latinLnBrk="0" hangingPunct="0">
                <a:lnSpc>
                  <a:spcPct val="100000"/>
                </a:lnSpc>
                <a:spcBef>
                  <a:spcPts val="0"/>
                </a:spcBef>
                <a:spcAft>
                  <a:spcPts val="0"/>
                </a:spcAft>
                <a:buClrTx/>
                <a:buSzTx/>
                <a:buFontTx/>
                <a:buNone/>
                <a:tabLst/>
                <a:defRPr/>
              </a:pPr>
              <a:t>9</a:t>
            </a:fld>
            <a:endParaRPr kumimoji="0" lang="en-US" sz="750" b="0" i="0" u="none" strike="noStrike" kern="1200" cap="none" spc="0" normalizeH="0" baseline="0" noProof="0">
              <a:ln>
                <a:noFill/>
              </a:ln>
              <a:solidFill>
                <a:srgbClr val="FFFFFF">
                  <a:lumMod val="65000"/>
                </a:srgbClr>
              </a:solidFill>
              <a:effectLst/>
              <a:uLnTx/>
              <a:uFillTx/>
              <a:latin typeface="Arial"/>
              <a:ea typeface="+mn-ea"/>
              <a:cs typeface="+mn-cs"/>
            </a:endParaRPr>
          </a:p>
        </p:txBody>
      </p:sp>
      <p:sp>
        <p:nvSpPr>
          <p:cNvPr id="5" name="Rectangle 4"/>
          <p:cNvSpPr/>
          <p:nvPr/>
        </p:nvSpPr>
        <p:spPr>
          <a:xfrm>
            <a:off x="1971533" y="109091"/>
            <a:ext cx="5215168" cy="1077218"/>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1" i="1" u="none" strike="noStrike" kern="0" cap="none" spc="0" normalizeH="0" baseline="0" noProof="0" dirty="0" smtClean="0">
                <a:ln>
                  <a:noFill/>
                </a:ln>
                <a:solidFill>
                  <a:srgbClr val="0C2D83"/>
                </a:solidFill>
                <a:effectLst/>
                <a:uLnTx/>
                <a:uFillTx/>
                <a:latin typeface="Arial"/>
                <a:ea typeface="+mn-ea"/>
                <a:cs typeface="+mn-cs"/>
              </a:rPr>
              <a:t> ICBM CE </a:t>
            </a:r>
            <a:r>
              <a:rPr kumimoji="0" lang="en-US" sz="3200" b="1" i="1" u="none" strike="noStrike" kern="0" cap="none" spc="0" normalizeH="0" baseline="0" noProof="0" dirty="0">
                <a:ln>
                  <a:noFill/>
                </a:ln>
                <a:solidFill>
                  <a:srgbClr val="0C2D83"/>
                </a:solidFill>
                <a:effectLst/>
                <a:uLnTx/>
                <a:uFillTx/>
                <a:latin typeface="Arial"/>
                <a:ea typeface="+mn-ea"/>
                <a:cs typeface="+mn-cs"/>
              </a:rPr>
              <a:t/>
            </a:r>
            <a:br>
              <a:rPr kumimoji="0" lang="en-US" sz="3200" b="1" i="1" u="none" strike="noStrike" kern="0" cap="none" spc="0" normalizeH="0" baseline="0" noProof="0" dirty="0">
                <a:ln>
                  <a:noFill/>
                </a:ln>
                <a:solidFill>
                  <a:srgbClr val="0C2D83"/>
                </a:solidFill>
                <a:effectLst/>
                <a:uLnTx/>
                <a:uFillTx/>
                <a:latin typeface="Arial"/>
                <a:ea typeface="+mn-ea"/>
                <a:cs typeface="+mn-cs"/>
              </a:rPr>
            </a:br>
            <a:r>
              <a:rPr kumimoji="0" lang="en-US" sz="3200" b="1" i="1" u="none" strike="noStrike" kern="0" cap="none" spc="0" normalizeH="0" baseline="0" noProof="0" dirty="0">
                <a:ln>
                  <a:noFill/>
                </a:ln>
                <a:solidFill>
                  <a:srgbClr val="0C2D83"/>
                </a:solidFill>
                <a:effectLst/>
                <a:uLnTx/>
                <a:uFillTx/>
                <a:latin typeface="Arial"/>
                <a:ea typeface="+mn-ea"/>
                <a:cs typeface="+mn-cs"/>
              </a:rPr>
              <a:t>SCORECARD</a:t>
            </a:r>
            <a:endParaRPr kumimoji="0" lang="en-US" sz="1800" b="0" i="0" u="none" strike="noStrike" kern="1200" cap="none" spc="0" normalizeH="0" baseline="0" noProof="0" dirty="0">
              <a:ln>
                <a:noFill/>
              </a:ln>
              <a:solidFill>
                <a:srgbClr val="000000"/>
              </a:solidFill>
              <a:effectLst/>
              <a:uLnTx/>
              <a:uFillTx/>
              <a:latin typeface="Arial"/>
              <a:ea typeface="+mn-ea"/>
              <a:cs typeface="+mn-cs"/>
            </a:endParaRPr>
          </a:p>
        </p:txBody>
      </p:sp>
      <p:graphicFrame>
        <p:nvGraphicFramePr>
          <p:cNvPr id="13" name="Table 12"/>
          <p:cNvGraphicFramePr>
            <a:graphicFrameLocks noGrp="1"/>
          </p:cNvGraphicFramePr>
          <p:nvPr>
            <p:extLst>
              <p:ext uri="{D42A27DB-BD31-4B8C-83A1-F6EECF244321}">
                <p14:modId xmlns:p14="http://schemas.microsoft.com/office/powerpoint/2010/main" val="1731055150"/>
              </p:ext>
            </p:extLst>
          </p:nvPr>
        </p:nvGraphicFramePr>
        <p:xfrm>
          <a:off x="184726" y="4268994"/>
          <a:ext cx="2877860" cy="1801225"/>
        </p:xfrm>
        <a:graphic>
          <a:graphicData uri="http://schemas.openxmlformats.org/drawingml/2006/table">
            <a:tbl>
              <a:tblPr firstRow="1" bandRow="1">
                <a:tableStyleId>{5C22544A-7EE6-4342-B048-85BDC9FD1C3A}</a:tableStyleId>
              </a:tblPr>
              <a:tblGrid>
                <a:gridCol w="570242">
                  <a:extLst>
                    <a:ext uri="{9D8B030D-6E8A-4147-A177-3AD203B41FA5}">
                      <a16:colId xmlns:a16="http://schemas.microsoft.com/office/drawing/2014/main" val="620501437"/>
                    </a:ext>
                  </a:extLst>
                </a:gridCol>
                <a:gridCol w="527931">
                  <a:extLst>
                    <a:ext uri="{9D8B030D-6E8A-4147-A177-3AD203B41FA5}">
                      <a16:colId xmlns:a16="http://schemas.microsoft.com/office/drawing/2014/main" val="4092329649"/>
                    </a:ext>
                  </a:extLst>
                </a:gridCol>
                <a:gridCol w="390410">
                  <a:extLst>
                    <a:ext uri="{9D8B030D-6E8A-4147-A177-3AD203B41FA5}">
                      <a16:colId xmlns:a16="http://schemas.microsoft.com/office/drawing/2014/main" val="2566757517"/>
                    </a:ext>
                  </a:extLst>
                </a:gridCol>
                <a:gridCol w="420359">
                  <a:extLst>
                    <a:ext uri="{9D8B030D-6E8A-4147-A177-3AD203B41FA5}">
                      <a16:colId xmlns:a16="http://schemas.microsoft.com/office/drawing/2014/main" val="1601604573"/>
                    </a:ext>
                  </a:extLst>
                </a:gridCol>
                <a:gridCol w="384061">
                  <a:extLst>
                    <a:ext uri="{9D8B030D-6E8A-4147-A177-3AD203B41FA5}">
                      <a16:colId xmlns:a16="http://schemas.microsoft.com/office/drawing/2014/main" val="1987102728"/>
                    </a:ext>
                  </a:extLst>
                </a:gridCol>
                <a:gridCol w="584857">
                  <a:extLst>
                    <a:ext uri="{9D8B030D-6E8A-4147-A177-3AD203B41FA5}">
                      <a16:colId xmlns:a16="http://schemas.microsoft.com/office/drawing/2014/main" val="2517202347"/>
                    </a:ext>
                  </a:extLst>
                </a:gridCol>
              </a:tblGrid>
              <a:tr h="418061">
                <a:tc>
                  <a:txBody>
                    <a:bodyPr/>
                    <a:lstStyle/>
                    <a:p>
                      <a:pPr algn="ctr"/>
                      <a:r>
                        <a:rPr lang="en-US" sz="1000" dirty="0" smtClean="0">
                          <a:solidFill>
                            <a:schemeClr val="tx1"/>
                          </a:solidFill>
                          <a:latin typeface="+mn-lt"/>
                        </a:rPr>
                        <a:t>Rate</a:t>
                      </a:r>
                      <a:endParaRPr lang="en-US" sz="1000" dirty="0">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a:r>
                        <a:rPr lang="en-US" sz="1000" dirty="0" err="1" smtClean="0">
                          <a:solidFill>
                            <a:schemeClr val="tx1"/>
                          </a:solidFill>
                          <a:latin typeface="+mn-lt"/>
                        </a:rPr>
                        <a:t>Avg</a:t>
                      </a:r>
                      <a:endParaRPr lang="en-US" sz="1000" dirty="0">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gridSpan="3">
                  <a:txBody>
                    <a:bodyPr/>
                    <a:lstStyle/>
                    <a:p>
                      <a:pPr marL="0" algn="ctr" defTabSz="685800" rtl="0" eaLnBrk="1" latinLnBrk="0" hangingPunct="1"/>
                      <a:r>
                        <a:rPr lang="en-US" sz="1000" kern="1200" dirty="0" smtClean="0">
                          <a:solidFill>
                            <a:schemeClr val="dk1"/>
                          </a:solidFill>
                          <a:latin typeface="+mn-lt"/>
                          <a:ea typeface="+mn-ea"/>
                          <a:cs typeface="+mn-cs"/>
                        </a:rPr>
                        <a:t>1</a:t>
                      </a:r>
                      <a:r>
                        <a:rPr lang="en-US" sz="1000" kern="1200" baseline="30000" dirty="0" smtClean="0">
                          <a:solidFill>
                            <a:schemeClr val="dk1"/>
                          </a:solidFill>
                          <a:latin typeface="+mn-lt"/>
                          <a:ea typeface="+mn-ea"/>
                          <a:cs typeface="+mn-cs"/>
                        </a:rPr>
                        <a:t>st</a:t>
                      </a:r>
                      <a:r>
                        <a:rPr lang="en-US" sz="1000" kern="1200" dirty="0" smtClean="0">
                          <a:solidFill>
                            <a:schemeClr val="dk1"/>
                          </a:solidFill>
                          <a:latin typeface="+mn-lt"/>
                          <a:ea typeface="+mn-ea"/>
                          <a:cs typeface="+mn-cs"/>
                        </a:rPr>
                        <a:t>  Quarter 20</a:t>
                      </a:r>
                      <a:endParaRPr lang="en-US" sz="1000" kern="1200" dirty="0">
                        <a:solidFill>
                          <a:schemeClr val="dk1"/>
                        </a:solidFill>
                        <a:latin typeface="+mn-lt"/>
                        <a:ea typeface="+mn-ea"/>
                        <a:cs typeface="+mn-cs"/>
                      </a:endParaRPr>
                    </a:p>
                    <a:p>
                      <a:pPr marL="0" algn="ctr" defTabSz="685800" rtl="0" eaLnBrk="1" latinLnBrk="0" hangingPunct="1"/>
                      <a:endParaRPr lang="en-US" sz="10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hMerge="1">
                  <a:txBody>
                    <a:bodyPr/>
                    <a:lstStyle/>
                    <a:p>
                      <a:endParaRPr lang="en-US"/>
                    </a:p>
                  </a:txBody>
                  <a:tcPr/>
                </a:tc>
                <a:tc hMerge="1">
                  <a:txBody>
                    <a:bodyPr/>
                    <a:lstStyle/>
                    <a:p>
                      <a:endParaRPr lang="en-US"/>
                    </a:p>
                  </a:txBody>
                  <a:tcPr/>
                </a:tc>
                <a:tc>
                  <a:txBody>
                    <a:bodyPr/>
                    <a:lstStyle/>
                    <a:p>
                      <a:pPr marL="0" algn="ctr" defTabSz="685800" rtl="0" eaLnBrk="1" latinLnBrk="0" hangingPunct="1"/>
                      <a:r>
                        <a:rPr lang="en-US" sz="1000" kern="1200" dirty="0" smtClean="0">
                          <a:solidFill>
                            <a:schemeClr val="tx1"/>
                          </a:solidFill>
                          <a:latin typeface="+mn-lt"/>
                          <a:ea typeface="+mn-ea"/>
                          <a:cs typeface="+mn-cs"/>
                        </a:rPr>
                        <a:t>QTD</a:t>
                      </a:r>
                      <a:endParaRPr lang="en-US" sz="10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164011891"/>
                  </a:ext>
                </a:extLst>
              </a:tr>
              <a:tr h="266025">
                <a:tc>
                  <a:txBody>
                    <a:bodyPr/>
                    <a:lstStyle/>
                    <a:p>
                      <a:pPr algn="ctr"/>
                      <a:r>
                        <a:rPr lang="en-US" sz="1000" dirty="0" smtClean="0">
                          <a:latin typeface="+mn-lt"/>
                        </a:rPr>
                        <a:t>MC</a:t>
                      </a:r>
                      <a:endParaRPr lang="en-US" sz="1000"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a:r>
                        <a:rPr lang="en-US" sz="1000" dirty="0" smtClean="0">
                          <a:latin typeface="+mn-lt"/>
                        </a:rPr>
                        <a:t>97.1</a:t>
                      </a:r>
                      <a:endParaRPr lang="en-US" sz="1000"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a:r>
                        <a:rPr lang="en-US" sz="1000" dirty="0" smtClean="0"/>
                        <a:t>95.7</a:t>
                      </a:r>
                      <a:endParaRPr lang="en-US" sz="10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a:r>
                        <a:rPr lang="en-US" sz="1000" dirty="0" smtClean="0"/>
                        <a:t>94.7</a:t>
                      </a:r>
                      <a:endParaRPr lang="en-US" sz="10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a:r>
                        <a:rPr lang="en-US" sz="1000" dirty="0" smtClean="0"/>
                        <a:t>95.2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US" sz="1000" dirty="0" smtClean="0"/>
                        <a:t>95.2</a:t>
                      </a:r>
                      <a:endParaRPr lang="en-US" sz="10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750762704"/>
                  </a:ext>
                </a:extLst>
              </a:tr>
              <a:tr h="277091">
                <a:tc>
                  <a:txBody>
                    <a:bodyPr/>
                    <a:lstStyle/>
                    <a:p>
                      <a:pPr algn="ctr"/>
                      <a:r>
                        <a:rPr lang="en-US" sz="1000" dirty="0" smtClean="0">
                          <a:latin typeface="+mn-lt"/>
                        </a:rPr>
                        <a:t>TM</a:t>
                      </a:r>
                      <a:endParaRPr lang="en-US" sz="1000"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a:r>
                        <a:rPr lang="en-US" sz="1000" dirty="0" smtClean="0">
                          <a:latin typeface="+mn-lt"/>
                        </a:rPr>
                        <a:t>6.1</a:t>
                      </a:r>
                      <a:endParaRPr lang="en-US" sz="1000"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r>
                        <a:rPr lang="en-US" sz="1000" b="0" i="0" u="none" strike="noStrike" dirty="0" smtClean="0">
                          <a:solidFill>
                            <a:srgbClr val="000000"/>
                          </a:solidFill>
                          <a:effectLst/>
                          <a:latin typeface="+mn-lt"/>
                        </a:rPr>
                        <a:t>3.3</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r>
                        <a:rPr lang="en-US" sz="1000" b="0" i="0" u="none" strike="noStrike" dirty="0" smtClean="0">
                          <a:solidFill>
                            <a:srgbClr val="000000"/>
                          </a:solidFill>
                          <a:effectLst/>
                          <a:latin typeface="+mn-lt"/>
                        </a:rPr>
                        <a:t>3.9</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r>
                        <a:rPr lang="en-US" sz="1000" b="0" i="0" u="none" strike="noStrike" dirty="0" smtClean="0">
                          <a:solidFill>
                            <a:schemeClr val="tx1"/>
                          </a:solidFill>
                          <a:effectLst/>
                          <a:latin typeface="+mn-lt"/>
                        </a:rPr>
                        <a:t>4.5</a:t>
                      </a: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ctr"/>
                      <a:r>
                        <a:rPr lang="en-US" sz="1000" b="0" i="0" u="none" strike="noStrike" dirty="0" smtClean="0">
                          <a:solidFill>
                            <a:srgbClr val="000000"/>
                          </a:solidFill>
                          <a:effectLst/>
                          <a:latin typeface="+mn-lt"/>
                        </a:rPr>
                        <a:t>3.9</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61470888"/>
                  </a:ext>
                </a:extLst>
              </a:tr>
              <a:tr h="275475">
                <a:tc>
                  <a:txBody>
                    <a:bodyPr/>
                    <a:lstStyle/>
                    <a:p>
                      <a:pPr algn="ctr"/>
                      <a:r>
                        <a:rPr lang="en-US" sz="1000" dirty="0" smtClean="0">
                          <a:latin typeface="+mn-lt"/>
                        </a:rPr>
                        <a:t>TS</a:t>
                      </a:r>
                      <a:endParaRPr lang="en-US" sz="1000"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algn="ctr"/>
                      <a:r>
                        <a:rPr lang="en-US" sz="1000" dirty="0" smtClean="0">
                          <a:latin typeface="+mn-lt"/>
                        </a:rPr>
                        <a:t>0.2</a:t>
                      </a:r>
                      <a:endParaRPr lang="en-US" sz="1000"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algn="ctr" fontAlgn="ctr"/>
                      <a:r>
                        <a:rPr lang="en-US" sz="1000" b="0" i="0" u="none" strike="noStrike" dirty="0" smtClean="0">
                          <a:solidFill>
                            <a:srgbClr val="000000"/>
                          </a:solidFill>
                          <a:effectLst/>
                          <a:latin typeface="+mn-lt"/>
                        </a:rPr>
                        <a:t>1.3</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algn="ctr" fontAlgn="ctr"/>
                      <a:r>
                        <a:rPr lang="en-US" sz="1000" b="0" i="0" u="none" strike="noStrike" dirty="0" smtClean="0">
                          <a:solidFill>
                            <a:srgbClr val="000000"/>
                          </a:solidFill>
                          <a:effectLst/>
                          <a:latin typeface="+mn-lt"/>
                        </a:rPr>
                        <a:t>0.0</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algn="ctr" fontAlgn="ctr"/>
                      <a:r>
                        <a:rPr lang="en-US" sz="1000" b="0" i="0" u="none" strike="noStrike" dirty="0" smtClean="0">
                          <a:solidFill>
                            <a:srgbClr val="000000"/>
                          </a:solidFill>
                          <a:effectLst/>
                          <a:latin typeface="+mn-lt"/>
                        </a:rPr>
                        <a:t>0.7</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fontAlgn="ctr"/>
                      <a:r>
                        <a:rPr lang="en-US" sz="1000" b="0" i="0" u="none" strike="noStrike" dirty="0" smtClean="0">
                          <a:solidFill>
                            <a:srgbClr val="000000"/>
                          </a:solidFill>
                          <a:effectLst/>
                          <a:latin typeface="+mn-lt"/>
                        </a:rPr>
                        <a:t>0.6</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val="316527756"/>
                  </a:ext>
                </a:extLst>
              </a:tr>
              <a:tr h="283095">
                <a:tc>
                  <a:txBody>
                    <a:bodyPr/>
                    <a:lstStyle/>
                    <a:p>
                      <a:pPr algn="ctr"/>
                      <a:r>
                        <a:rPr lang="en-US" sz="1000" dirty="0" smtClean="0">
                          <a:latin typeface="+mn-lt"/>
                        </a:rPr>
                        <a:t>MTBF</a:t>
                      </a:r>
                      <a:endParaRPr lang="en-US" sz="1000"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a:r>
                        <a:rPr lang="en-US" sz="1000" dirty="0" smtClean="0">
                          <a:latin typeface="+mn-lt"/>
                        </a:rPr>
                        <a:t>300</a:t>
                      </a:r>
                      <a:endParaRPr lang="en-US" sz="1000"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r>
                        <a:rPr lang="en-US" sz="1000" b="0" i="0" u="none" strike="noStrike" dirty="0" smtClean="0">
                          <a:solidFill>
                            <a:srgbClr val="000000"/>
                          </a:solidFill>
                          <a:effectLst/>
                          <a:latin typeface="+mn-lt"/>
                        </a:rPr>
                        <a:t>327</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r>
                        <a:rPr lang="en-US" sz="1000" b="0" i="0" u="none" strike="noStrike" dirty="0" smtClean="0">
                          <a:solidFill>
                            <a:srgbClr val="000000"/>
                          </a:solidFill>
                          <a:effectLst/>
                          <a:latin typeface="+mn-lt"/>
                        </a:rPr>
                        <a:t>264</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fontAlgn="ctr"/>
                      <a:r>
                        <a:rPr lang="en-US" sz="1000" b="0" i="0" u="none" strike="noStrike" dirty="0" smtClean="0">
                          <a:solidFill>
                            <a:srgbClr val="000000"/>
                          </a:solidFill>
                          <a:effectLst/>
                          <a:latin typeface="+mn-lt"/>
                        </a:rPr>
                        <a:t>279</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fontAlgn="ctr"/>
                      <a:r>
                        <a:rPr lang="en-US" sz="1000" b="0" i="0" u="none" strike="noStrike" dirty="0" smtClean="0">
                          <a:solidFill>
                            <a:srgbClr val="000000"/>
                          </a:solidFill>
                          <a:effectLst/>
                          <a:latin typeface="+mn-lt"/>
                        </a:rPr>
                        <a:t>290</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4123982552"/>
                  </a:ext>
                </a:extLst>
              </a:tr>
              <a:tr h="281478">
                <a:tc>
                  <a:txBody>
                    <a:bodyPr/>
                    <a:lstStyle/>
                    <a:p>
                      <a:pPr algn="ctr"/>
                      <a:r>
                        <a:rPr lang="en-US" sz="1000" dirty="0" smtClean="0">
                          <a:latin typeface="+mn-lt"/>
                        </a:rPr>
                        <a:t>MDT</a:t>
                      </a:r>
                      <a:endParaRPr lang="en-US" sz="1000"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a:r>
                        <a:rPr lang="en-US" sz="1000" dirty="0" smtClean="0">
                          <a:latin typeface="+mn-lt"/>
                        </a:rPr>
                        <a:t>205</a:t>
                      </a:r>
                      <a:endParaRPr lang="en-US" sz="1000"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r>
                        <a:rPr lang="en-US" sz="1000" b="0" i="0" u="none" strike="noStrike" dirty="0" smtClean="0">
                          <a:solidFill>
                            <a:srgbClr val="000000"/>
                          </a:solidFill>
                          <a:effectLst/>
                          <a:latin typeface="+mn-lt"/>
                        </a:rPr>
                        <a:t>291</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fontAlgn="ctr"/>
                      <a:r>
                        <a:rPr lang="en-US" sz="1000" b="0" i="0" u="none" strike="noStrike" dirty="0" smtClean="0">
                          <a:solidFill>
                            <a:srgbClr val="000000"/>
                          </a:solidFill>
                          <a:effectLst/>
                          <a:latin typeface="+mn-lt"/>
                        </a:rPr>
                        <a:t>337</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fontAlgn="ctr"/>
                      <a:r>
                        <a:rPr lang="en-US" sz="1000" b="0" i="0" u="none" strike="noStrike" dirty="0" smtClean="0">
                          <a:solidFill>
                            <a:srgbClr val="000000"/>
                          </a:solidFill>
                          <a:effectLst/>
                          <a:latin typeface="+mn-lt"/>
                        </a:rPr>
                        <a:t>354</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fontAlgn="ctr"/>
                      <a:r>
                        <a:rPr lang="en-US" sz="1000" b="0" i="0" u="none" strike="noStrike" dirty="0" smtClean="0">
                          <a:solidFill>
                            <a:srgbClr val="000000"/>
                          </a:solidFill>
                          <a:effectLst/>
                          <a:latin typeface="+mn-lt"/>
                        </a:rPr>
                        <a:t>327</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1884723949"/>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550027108"/>
              </p:ext>
            </p:extLst>
          </p:nvPr>
        </p:nvGraphicFramePr>
        <p:xfrm>
          <a:off x="1371584" y="1434451"/>
          <a:ext cx="6405794" cy="1004222"/>
        </p:xfrm>
        <a:graphic>
          <a:graphicData uri="http://schemas.openxmlformats.org/drawingml/2006/table">
            <a:tbl>
              <a:tblPr/>
              <a:tblGrid>
                <a:gridCol w="6405794">
                  <a:extLst>
                    <a:ext uri="{9D8B030D-6E8A-4147-A177-3AD203B41FA5}">
                      <a16:colId xmlns:a16="http://schemas.microsoft.com/office/drawing/2014/main" val="556986895"/>
                    </a:ext>
                  </a:extLst>
                </a:gridCol>
              </a:tblGrid>
              <a:tr h="1004222">
                <a:tc>
                  <a:txBody>
                    <a:bodyPr/>
                    <a:lstStyle/>
                    <a:p>
                      <a:pPr algn="ctr" fontAlgn="t"/>
                      <a:r>
                        <a:rPr lang="en-US" sz="2000" b="1" i="1" kern="0" dirty="0" smtClean="0">
                          <a:solidFill>
                            <a:srgbClr val="0C2D83"/>
                          </a:solidFill>
                          <a:latin typeface="+mn-lt"/>
                          <a:ea typeface="+mj-ea"/>
                          <a:cs typeface="+mj-cs"/>
                        </a:rPr>
                        <a:t>ICBM </a:t>
                      </a:r>
                      <a:r>
                        <a:rPr lang="en-US" sz="2000" b="1" i="1" kern="0" dirty="0">
                          <a:solidFill>
                            <a:srgbClr val="0C2D83"/>
                          </a:solidFill>
                          <a:latin typeface="+mn-lt"/>
                          <a:ea typeface="+mj-ea"/>
                          <a:cs typeface="+mj-cs"/>
                        </a:rPr>
                        <a:t>(</a:t>
                      </a:r>
                      <a:r>
                        <a:rPr lang="en-US" sz="2000" b="1" i="1" kern="0" dirty="0" smtClean="0">
                          <a:solidFill>
                            <a:srgbClr val="0C2D83"/>
                          </a:solidFill>
                          <a:latin typeface="+mn-lt"/>
                          <a:ea typeface="+mj-ea"/>
                          <a:cs typeface="+mj-cs"/>
                        </a:rPr>
                        <a:t>AN/FSC-151V1) SCORECARD FY-20</a:t>
                      </a:r>
                      <a:r>
                        <a:rPr lang="en-US" sz="2000" b="1" i="1" kern="0" dirty="0">
                          <a:solidFill>
                            <a:srgbClr val="0C2D83"/>
                          </a:solidFill>
                          <a:latin typeface="+mn-lt"/>
                          <a:ea typeface="+mj-ea"/>
                          <a:cs typeface="+mj-cs"/>
                        </a:rPr>
                        <a:t/>
                      </a:r>
                      <a:br>
                        <a:rPr lang="en-US" sz="2000" b="1" i="1" kern="0" dirty="0">
                          <a:solidFill>
                            <a:srgbClr val="0C2D83"/>
                          </a:solidFill>
                          <a:latin typeface="+mn-lt"/>
                          <a:ea typeface="+mj-ea"/>
                          <a:cs typeface="+mj-cs"/>
                        </a:rPr>
                      </a:br>
                      <a:endParaRPr lang="en-US" sz="2000" b="1" i="1" kern="0" dirty="0">
                        <a:solidFill>
                          <a:srgbClr val="0C2D83"/>
                        </a:solidFill>
                        <a:latin typeface="+mn-lt"/>
                        <a:ea typeface="+mj-ea"/>
                        <a:cs typeface="+mj-cs"/>
                      </a:endParaRPr>
                    </a:p>
                  </a:txBody>
                  <a:tcPr marL="0" marR="0" marT="0" marB="0">
                    <a:lnL>
                      <a:noFill/>
                    </a:lnL>
                    <a:lnR>
                      <a:noFill/>
                    </a:lnR>
                    <a:lnT>
                      <a:noFill/>
                    </a:lnT>
                    <a:lnB>
                      <a:noFill/>
                    </a:lnB>
                  </a:tcPr>
                </a:tc>
                <a:extLst>
                  <a:ext uri="{0D108BD9-81ED-4DB2-BD59-A6C34878D82A}">
                    <a16:rowId xmlns:a16="http://schemas.microsoft.com/office/drawing/2014/main" val="2405129126"/>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3204146203"/>
              </p:ext>
            </p:extLst>
          </p:nvPr>
        </p:nvGraphicFramePr>
        <p:xfrm>
          <a:off x="3062586" y="4268993"/>
          <a:ext cx="1779687" cy="1801225"/>
        </p:xfrm>
        <a:graphic>
          <a:graphicData uri="http://schemas.openxmlformats.org/drawingml/2006/table">
            <a:tbl>
              <a:tblPr firstRow="1" bandRow="1">
                <a:tableStyleId>{5C22544A-7EE6-4342-B048-85BDC9FD1C3A}</a:tableStyleId>
              </a:tblPr>
              <a:tblGrid>
                <a:gridCol w="390410">
                  <a:extLst>
                    <a:ext uri="{9D8B030D-6E8A-4147-A177-3AD203B41FA5}">
                      <a16:colId xmlns:a16="http://schemas.microsoft.com/office/drawing/2014/main" val="438743443"/>
                    </a:ext>
                  </a:extLst>
                </a:gridCol>
                <a:gridCol w="420359">
                  <a:extLst>
                    <a:ext uri="{9D8B030D-6E8A-4147-A177-3AD203B41FA5}">
                      <a16:colId xmlns:a16="http://schemas.microsoft.com/office/drawing/2014/main" val="3849382533"/>
                    </a:ext>
                  </a:extLst>
                </a:gridCol>
                <a:gridCol w="390410">
                  <a:extLst>
                    <a:ext uri="{9D8B030D-6E8A-4147-A177-3AD203B41FA5}">
                      <a16:colId xmlns:a16="http://schemas.microsoft.com/office/drawing/2014/main" val="460490341"/>
                    </a:ext>
                  </a:extLst>
                </a:gridCol>
                <a:gridCol w="578508">
                  <a:extLst>
                    <a:ext uri="{9D8B030D-6E8A-4147-A177-3AD203B41FA5}">
                      <a16:colId xmlns:a16="http://schemas.microsoft.com/office/drawing/2014/main" val="1717788734"/>
                    </a:ext>
                  </a:extLst>
                </a:gridCol>
              </a:tblGrid>
              <a:tr h="418061">
                <a:tc gridSpan="3">
                  <a:txBody>
                    <a:bodyPr/>
                    <a:lstStyle/>
                    <a:p>
                      <a:pPr marL="0" algn="ctr" defTabSz="685800" rtl="0" eaLnBrk="1" latinLnBrk="0" hangingPunct="1"/>
                      <a:r>
                        <a:rPr lang="en-US" sz="1000" kern="1200" dirty="0" smtClean="0">
                          <a:solidFill>
                            <a:schemeClr val="dk1"/>
                          </a:solidFill>
                          <a:latin typeface="+mn-lt"/>
                          <a:ea typeface="+mn-ea"/>
                          <a:cs typeface="+mn-cs"/>
                        </a:rPr>
                        <a:t>2</a:t>
                      </a:r>
                      <a:r>
                        <a:rPr lang="en-US" sz="1000" kern="1200" baseline="30000" dirty="0" smtClean="0">
                          <a:solidFill>
                            <a:schemeClr val="dk1"/>
                          </a:solidFill>
                          <a:latin typeface="+mn-lt"/>
                          <a:ea typeface="+mn-ea"/>
                          <a:cs typeface="+mn-cs"/>
                        </a:rPr>
                        <a:t>nd</a:t>
                      </a:r>
                      <a:r>
                        <a:rPr lang="en-US" sz="1000" kern="1200" dirty="0" smtClean="0">
                          <a:solidFill>
                            <a:schemeClr val="dk1"/>
                          </a:solidFill>
                          <a:latin typeface="+mn-lt"/>
                          <a:ea typeface="+mn-ea"/>
                          <a:cs typeface="+mn-cs"/>
                        </a:rPr>
                        <a:t>  Quarter 20</a:t>
                      </a:r>
                      <a:endParaRPr lang="en-US" sz="1000" kern="1200" dirty="0">
                        <a:solidFill>
                          <a:schemeClr val="dk1"/>
                        </a:solidFill>
                        <a:latin typeface="+mn-lt"/>
                        <a:ea typeface="+mn-ea"/>
                        <a:cs typeface="+mn-cs"/>
                      </a:endParaRPr>
                    </a:p>
                    <a:p>
                      <a:pPr marL="0" algn="ctr" defTabSz="685800" rtl="0" eaLnBrk="1" latinLnBrk="0" hangingPunct="1"/>
                      <a:endParaRPr lang="en-US" sz="10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hMerge="1">
                  <a:txBody>
                    <a:bodyPr/>
                    <a:lstStyle/>
                    <a:p>
                      <a:endParaRPr lang="en-US"/>
                    </a:p>
                  </a:txBody>
                  <a:tcPr/>
                </a:tc>
                <a:tc hMerge="1">
                  <a:txBody>
                    <a:bodyPr/>
                    <a:lstStyle/>
                    <a:p>
                      <a:endParaRPr lang="en-US"/>
                    </a:p>
                  </a:txBody>
                  <a:tcPr/>
                </a:tc>
                <a:tc>
                  <a:txBody>
                    <a:bodyPr/>
                    <a:lstStyle/>
                    <a:p>
                      <a:pPr marL="0" algn="ctr" defTabSz="685800" rtl="0" eaLnBrk="1" latinLnBrk="0" hangingPunct="1"/>
                      <a:r>
                        <a:rPr lang="en-US" sz="1000" kern="1200" dirty="0" smtClean="0">
                          <a:solidFill>
                            <a:schemeClr val="tx1"/>
                          </a:solidFill>
                          <a:latin typeface="+mn-lt"/>
                          <a:ea typeface="+mn-ea"/>
                          <a:cs typeface="+mn-cs"/>
                        </a:rPr>
                        <a:t>QTD</a:t>
                      </a:r>
                      <a:endParaRPr lang="en-US" sz="10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3841797260"/>
                  </a:ext>
                </a:extLst>
              </a:tr>
              <a:tr h="266025">
                <a:tc>
                  <a:txBody>
                    <a:bodyPr/>
                    <a:lstStyle/>
                    <a:p>
                      <a:pPr algn="ctr" fontAlgn="ctr"/>
                      <a:r>
                        <a:rPr lang="en-US" sz="1000" b="0" i="0" u="none" strike="noStrike" dirty="0" smtClean="0">
                          <a:solidFill>
                            <a:srgbClr val="000000"/>
                          </a:solidFill>
                          <a:effectLst/>
                          <a:latin typeface="+mn-lt"/>
                        </a:rPr>
                        <a:t>96.3</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ctr"/>
                      <a:r>
                        <a:rPr lang="en-US" sz="1000" b="0" i="0" u="none" strike="noStrike" dirty="0" smtClean="0">
                          <a:solidFill>
                            <a:schemeClr val="tx1"/>
                          </a:solidFill>
                          <a:effectLst/>
                          <a:latin typeface="+mn-lt"/>
                        </a:rPr>
                        <a:t>95.5</a:t>
                      </a: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ctr"/>
                      <a:r>
                        <a:rPr lang="en-US" sz="1000" b="0" i="0" u="none" strike="noStrike" dirty="0" smtClean="0">
                          <a:solidFill>
                            <a:schemeClr val="tx1"/>
                          </a:solidFill>
                          <a:effectLst/>
                          <a:latin typeface="+mn-lt"/>
                        </a:rPr>
                        <a:t>94.8</a:t>
                      </a: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marL="0" algn="ctr" defTabSz="685800" rtl="0" eaLnBrk="1" latinLnBrk="0" hangingPunct="1"/>
                      <a:r>
                        <a:rPr lang="en-US" sz="1000" kern="1200" dirty="0" smtClean="0">
                          <a:solidFill>
                            <a:schemeClr val="tx1"/>
                          </a:solidFill>
                          <a:latin typeface="+mn-lt"/>
                          <a:ea typeface="+mn-ea"/>
                          <a:cs typeface="+mn-cs"/>
                        </a:rPr>
                        <a:t>95.5</a:t>
                      </a:r>
                      <a:endParaRPr lang="en-US" sz="10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507680488"/>
                  </a:ext>
                </a:extLst>
              </a:tr>
              <a:tr h="277091">
                <a:tc>
                  <a:txBody>
                    <a:bodyPr/>
                    <a:lstStyle/>
                    <a:p>
                      <a:pPr algn="ctr" fontAlgn="ctr"/>
                      <a:r>
                        <a:rPr lang="en-US" sz="1000" b="0" i="0" u="none" strike="noStrike" dirty="0" smtClean="0">
                          <a:solidFill>
                            <a:srgbClr val="000000"/>
                          </a:solidFill>
                          <a:effectLst/>
                          <a:latin typeface="+mn-lt"/>
                        </a:rPr>
                        <a:t>2.9</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ctr"/>
                      <a:r>
                        <a:rPr lang="en-US" sz="1000" b="0" i="0" u="none" strike="noStrike" dirty="0" smtClean="0">
                          <a:solidFill>
                            <a:schemeClr val="tx1"/>
                          </a:solidFill>
                          <a:effectLst/>
                          <a:latin typeface="+mn-lt"/>
                        </a:rPr>
                        <a:t>1.1</a:t>
                      </a: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ctr"/>
                      <a:r>
                        <a:rPr lang="en-US" sz="1000" b="0" i="0" u="none" strike="noStrike" dirty="0" smtClean="0">
                          <a:solidFill>
                            <a:schemeClr val="tx1"/>
                          </a:solidFill>
                          <a:effectLst/>
                          <a:latin typeface="+mn-lt"/>
                        </a:rPr>
                        <a:t>3.5</a:t>
                      </a: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marL="0" algn="ctr" defTabSz="685800" rtl="0" eaLnBrk="1" latinLnBrk="0" hangingPunct="1"/>
                      <a:r>
                        <a:rPr lang="en-US" sz="1000" kern="1200" dirty="0" smtClean="0">
                          <a:solidFill>
                            <a:schemeClr val="tx1"/>
                          </a:solidFill>
                          <a:latin typeface="+mn-lt"/>
                          <a:ea typeface="+mn-ea"/>
                          <a:cs typeface="+mn-cs"/>
                        </a:rPr>
                        <a:t>2.4</a:t>
                      </a:r>
                      <a:endParaRPr lang="en-US" sz="10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4104936515"/>
                  </a:ext>
                </a:extLst>
              </a:tr>
              <a:tr h="275475">
                <a:tc>
                  <a:txBody>
                    <a:bodyPr/>
                    <a:lstStyle/>
                    <a:p>
                      <a:pPr algn="ctr" fontAlgn="ctr"/>
                      <a:r>
                        <a:rPr lang="en-US" sz="1000" b="0" i="0" u="none" strike="noStrike" dirty="0" smtClean="0">
                          <a:solidFill>
                            <a:srgbClr val="000000"/>
                          </a:solidFill>
                          <a:effectLst/>
                          <a:latin typeface="+mn-lt"/>
                        </a:rPr>
                        <a:t>0.3</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fontAlgn="ctr"/>
                      <a:r>
                        <a:rPr lang="en-US" sz="1000" b="0" i="0" u="none" strike="noStrike" dirty="0" smtClean="0">
                          <a:solidFill>
                            <a:schemeClr val="tx1"/>
                          </a:solidFill>
                          <a:effectLst/>
                          <a:latin typeface="+mn-lt"/>
                        </a:rPr>
                        <a:t>1.5</a:t>
                      </a: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fontAlgn="ctr"/>
                      <a:r>
                        <a:rPr lang="en-US" sz="1000" b="0" i="0" u="none" strike="noStrike" dirty="0" smtClean="0">
                          <a:solidFill>
                            <a:schemeClr val="tx1"/>
                          </a:solidFill>
                          <a:effectLst/>
                          <a:latin typeface="+mn-lt"/>
                        </a:rPr>
                        <a:t>0.7</a:t>
                      </a: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marL="0" algn="ctr" defTabSz="685800" rtl="0" eaLnBrk="1" latinLnBrk="0" hangingPunct="1"/>
                      <a:r>
                        <a:rPr lang="en-US" sz="1000" kern="1200" dirty="0" smtClean="0">
                          <a:solidFill>
                            <a:schemeClr val="tx1"/>
                          </a:solidFill>
                          <a:latin typeface="+mn-lt"/>
                          <a:ea typeface="+mn-ea"/>
                          <a:cs typeface="+mn-cs"/>
                        </a:rPr>
                        <a:t>0.8</a:t>
                      </a:r>
                      <a:endParaRPr lang="en-US" sz="10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val="324186844"/>
                  </a:ext>
                </a:extLst>
              </a:tr>
              <a:tr h="283095">
                <a:tc>
                  <a:txBody>
                    <a:bodyPr/>
                    <a:lstStyle/>
                    <a:p>
                      <a:pPr algn="ctr" fontAlgn="ctr"/>
                      <a:r>
                        <a:rPr lang="en-US" sz="1000" b="0" i="0" u="none" strike="noStrike" dirty="0" smtClean="0">
                          <a:solidFill>
                            <a:srgbClr val="000000"/>
                          </a:solidFill>
                          <a:effectLst/>
                          <a:latin typeface="+mn-lt"/>
                        </a:rPr>
                        <a:t>432</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ctr"/>
                      <a:r>
                        <a:rPr lang="en-US" sz="1000" b="0" i="0" u="none" strike="noStrike" dirty="0" smtClean="0">
                          <a:solidFill>
                            <a:schemeClr val="tx1"/>
                          </a:solidFill>
                          <a:effectLst/>
                          <a:latin typeface="+mn-lt"/>
                        </a:rPr>
                        <a:t>416</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ctr"/>
                      <a:r>
                        <a:rPr lang="en-US" sz="1000" b="0" i="0" u="none" strike="noStrike" dirty="0" smtClean="0">
                          <a:solidFill>
                            <a:schemeClr val="tx1"/>
                          </a:solidFill>
                          <a:effectLst/>
                          <a:latin typeface="+mn-lt"/>
                        </a:rPr>
                        <a:t>383</a:t>
                      </a: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marL="0" algn="ctr" defTabSz="685800" rtl="0" eaLnBrk="1" latinLnBrk="0" hangingPunct="1"/>
                      <a:r>
                        <a:rPr lang="en-US" sz="1000" kern="1200" dirty="0" smtClean="0">
                          <a:solidFill>
                            <a:schemeClr val="tx1"/>
                          </a:solidFill>
                          <a:latin typeface="+mn-lt"/>
                          <a:ea typeface="+mn-ea"/>
                          <a:cs typeface="+mn-cs"/>
                        </a:rPr>
                        <a:t>411</a:t>
                      </a:r>
                      <a:endParaRPr lang="en-US" sz="10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869261749"/>
                  </a:ext>
                </a:extLst>
              </a:tr>
              <a:tr h="281478">
                <a:tc>
                  <a:txBody>
                    <a:bodyPr/>
                    <a:lstStyle/>
                    <a:p>
                      <a:pPr algn="ctr" fontAlgn="ctr"/>
                      <a:r>
                        <a:rPr lang="en-US" sz="1000" b="0" i="0" u="none" strike="noStrike" dirty="0" smtClean="0">
                          <a:solidFill>
                            <a:srgbClr val="000000"/>
                          </a:solidFill>
                          <a:effectLst/>
                          <a:latin typeface="+mn-lt"/>
                        </a:rPr>
                        <a:t>417</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fontAlgn="ctr"/>
                      <a:r>
                        <a:rPr lang="en-US" sz="1000" b="0" i="0" u="none" strike="noStrike" dirty="0" smtClean="0">
                          <a:solidFill>
                            <a:schemeClr val="tx1"/>
                          </a:solidFill>
                          <a:effectLst/>
                          <a:latin typeface="+mn-lt"/>
                        </a:rPr>
                        <a:t>508</a:t>
                      </a: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fontAlgn="ctr"/>
                      <a:r>
                        <a:rPr lang="en-US" sz="1000" b="0" i="0" u="none" strike="noStrike" dirty="0" smtClean="0">
                          <a:solidFill>
                            <a:schemeClr val="tx1"/>
                          </a:solidFill>
                          <a:effectLst/>
                          <a:latin typeface="+mn-lt"/>
                        </a:rPr>
                        <a:t>437</a:t>
                      </a: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marL="0" algn="ctr" defTabSz="685800" rtl="0" eaLnBrk="1" latinLnBrk="0" hangingPunct="1"/>
                      <a:r>
                        <a:rPr lang="en-US" sz="1000" kern="1200" dirty="0" smtClean="0">
                          <a:solidFill>
                            <a:schemeClr val="tx1"/>
                          </a:solidFill>
                          <a:latin typeface="+mn-lt"/>
                          <a:ea typeface="+mn-ea"/>
                          <a:cs typeface="+mn-cs"/>
                        </a:rPr>
                        <a:t>454</a:t>
                      </a:r>
                      <a:endParaRPr lang="en-US" sz="10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1740451215"/>
                  </a:ext>
                </a:extLst>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663910788"/>
              </p:ext>
            </p:extLst>
          </p:nvPr>
        </p:nvGraphicFramePr>
        <p:xfrm>
          <a:off x="4842273" y="4268992"/>
          <a:ext cx="1779687" cy="1801225"/>
        </p:xfrm>
        <a:graphic>
          <a:graphicData uri="http://schemas.openxmlformats.org/drawingml/2006/table">
            <a:tbl>
              <a:tblPr firstRow="1" bandRow="1">
                <a:tableStyleId>{5C22544A-7EE6-4342-B048-85BDC9FD1C3A}</a:tableStyleId>
              </a:tblPr>
              <a:tblGrid>
                <a:gridCol w="390410">
                  <a:extLst>
                    <a:ext uri="{9D8B030D-6E8A-4147-A177-3AD203B41FA5}">
                      <a16:colId xmlns:a16="http://schemas.microsoft.com/office/drawing/2014/main" val="438743443"/>
                    </a:ext>
                  </a:extLst>
                </a:gridCol>
                <a:gridCol w="420359">
                  <a:extLst>
                    <a:ext uri="{9D8B030D-6E8A-4147-A177-3AD203B41FA5}">
                      <a16:colId xmlns:a16="http://schemas.microsoft.com/office/drawing/2014/main" val="3849382533"/>
                    </a:ext>
                  </a:extLst>
                </a:gridCol>
                <a:gridCol w="390410">
                  <a:extLst>
                    <a:ext uri="{9D8B030D-6E8A-4147-A177-3AD203B41FA5}">
                      <a16:colId xmlns:a16="http://schemas.microsoft.com/office/drawing/2014/main" val="460490341"/>
                    </a:ext>
                  </a:extLst>
                </a:gridCol>
                <a:gridCol w="578508">
                  <a:extLst>
                    <a:ext uri="{9D8B030D-6E8A-4147-A177-3AD203B41FA5}">
                      <a16:colId xmlns:a16="http://schemas.microsoft.com/office/drawing/2014/main" val="1717788734"/>
                    </a:ext>
                  </a:extLst>
                </a:gridCol>
              </a:tblGrid>
              <a:tr h="418061">
                <a:tc gridSpan="3">
                  <a:txBody>
                    <a:bodyPr/>
                    <a:lstStyle/>
                    <a:p>
                      <a:pPr marL="0" algn="ctr" defTabSz="685800" rtl="0" eaLnBrk="1" latinLnBrk="0" hangingPunct="1"/>
                      <a:r>
                        <a:rPr lang="en-US" sz="1000" kern="1200" dirty="0" smtClean="0">
                          <a:solidFill>
                            <a:schemeClr val="dk1"/>
                          </a:solidFill>
                          <a:latin typeface="+mn-lt"/>
                          <a:ea typeface="+mn-ea"/>
                          <a:cs typeface="+mn-cs"/>
                        </a:rPr>
                        <a:t>3</a:t>
                      </a:r>
                      <a:r>
                        <a:rPr lang="en-US" sz="1000" kern="1200" baseline="30000" dirty="0" smtClean="0">
                          <a:solidFill>
                            <a:schemeClr val="dk1"/>
                          </a:solidFill>
                          <a:latin typeface="+mn-lt"/>
                          <a:ea typeface="+mn-ea"/>
                          <a:cs typeface="+mn-cs"/>
                        </a:rPr>
                        <a:t>rd</a:t>
                      </a:r>
                      <a:r>
                        <a:rPr lang="en-US" sz="1000" kern="1200" baseline="0" dirty="0" smtClean="0">
                          <a:solidFill>
                            <a:schemeClr val="dk1"/>
                          </a:solidFill>
                          <a:latin typeface="+mn-lt"/>
                          <a:ea typeface="+mn-ea"/>
                          <a:cs typeface="+mn-cs"/>
                        </a:rPr>
                        <a:t> </a:t>
                      </a:r>
                      <a:r>
                        <a:rPr lang="en-US" sz="1000" kern="1200" dirty="0" smtClean="0">
                          <a:solidFill>
                            <a:schemeClr val="dk1"/>
                          </a:solidFill>
                          <a:latin typeface="+mn-lt"/>
                          <a:ea typeface="+mn-ea"/>
                          <a:cs typeface="+mn-cs"/>
                        </a:rPr>
                        <a:t> Quarter 20</a:t>
                      </a:r>
                      <a:endParaRPr lang="en-US" sz="1000" kern="1200" dirty="0">
                        <a:solidFill>
                          <a:schemeClr val="dk1"/>
                        </a:solidFill>
                        <a:latin typeface="+mn-lt"/>
                        <a:ea typeface="+mn-ea"/>
                        <a:cs typeface="+mn-cs"/>
                      </a:endParaRPr>
                    </a:p>
                    <a:p>
                      <a:pPr marL="0" algn="ctr" defTabSz="685800" rtl="0" eaLnBrk="1" latinLnBrk="0" hangingPunct="1"/>
                      <a:endParaRPr lang="en-US" sz="10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hMerge="1">
                  <a:txBody>
                    <a:bodyPr/>
                    <a:lstStyle/>
                    <a:p>
                      <a:endParaRPr lang="en-US"/>
                    </a:p>
                  </a:txBody>
                  <a:tcPr/>
                </a:tc>
                <a:tc hMerge="1">
                  <a:txBody>
                    <a:bodyPr/>
                    <a:lstStyle/>
                    <a:p>
                      <a:endParaRPr lang="en-US"/>
                    </a:p>
                  </a:txBody>
                  <a:tcPr/>
                </a:tc>
                <a:tc>
                  <a:txBody>
                    <a:bodyPr/>
                    <a:lstStyle/>
                    <a:p>
                      <a:pPr marL="0" algn="ctr" defTabSz="685800" rtl="0" eaLnBrk="1" latinLnBrk="0" hangingPunct="1"/>
                      <a:r>
                        <a:rPr lang="en-US" sz="1000" kern="1200" dirty="0" smtClean="0">
                          <a:solidFill>
                            <a:schemeClr val="tx1"/>
                          </a:solidFill>
                          <a:latin typeface="+mn-lt"/>
                          <a:ea typeface="+mn-ea"/>
                          <a:cs typeface="+mn-cs"/>
                        </a:rPr>
                        <a:t>QTD</a:t>
                      </a:r>
                      <a:endParaRPr lang="en-US" sz="10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3841797260"/>
                  </a:ext>
                </a:extLst>
              </a:tr>
              <a:tr h="266025">
                <a:tc>
                  <a:txBody>
                    <a:bodyPr/>
                    <a:lstStyle/>
                    <a:p>
                      <a:pPr algn="ctr" fontAlgn="ctr"/>
                      <a:r>
                        <a:rPr lang="en-US" sz="1000" b="0" i="0" u="none" strike="noStrike" dirty="0" smtClean="0">
                          <a:solidFill>
                            <a:srgbClr val="000000"/>
                          </a:solidFill>
                          <a:effectLst/>
                          <a:latin typeface="+mn-lt"/>
                        </a:rPr>
                        <a:t>92.8</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ctr"/>
                      <a:r>
                        <a:rPr lang="en-US" sz="1000" b="0" i="0" u="none" strike="noStrike" dirty="0" smtClean="0">
                          <a:solidFill>
                            <a:srgbClr val="000000"/>
                          </a:solidFill>
                          <a:effectLst/>
                          <a:latin typeface="+mn-lt"/>
                        </a:rPr>
                        <a:t>94.7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r>
                        <a:rPr lang="en-US" sz="1000" b="0" i="0" u="none" strike="noStrike" dirty="0" smtClean="0">
                          <a:solidFill>
                            <a:srgbClr val="000000"/>
                          </a:solidFill>
                          <a:effectLst/>
                          <a:latin typeface="+mn-lt"/>
                        </a:rPr>
                        <a:t>93.7</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507680488"/>
                  </a:ext>
                </a:extLst>
              </a:tr>
              <a:tr h="277091">
                <a:tc>
                  <a:txBody>
                    <a:bodyPr/>
                    <a:lstStyle/>
                    <a:p>
                      <a:pPr algn="ctr" fontAlgn="ctr"/>
                      <a:r>
                        <a:rPr lang="en-US" sz="1000" b="0" i="0" u="none" strike="noStrike" dirty="0" smtClean="0">
                          <a:solidFill>
                            <a:srgbClr val="000000"/>
                          </a:solidFill>
                          <a:effectLst/>
                          <a:latin typeface="+mn-lt"/>
                        </a:rPr>
                        <a:t>8.0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ctr"/>
                      <a:r>
                        <a:rPr lang="en-US" sz="1000" b="0" i="0" u="none" strike="noStrike" dirty="0" smtClean="0">
                          <a:solidFill>
                            <a:srgbClr val="000000"/>
                          </a:solidFill>
                          <a:effectLst/>
                          <a:latin typeface="+mn-lt"/>
                        </a:rPr>
                        <a:t>6.5</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r>
                        <a:rPr lang="en-US" sz="1000" b="0" i="0" u="none" strike="noStrike" dirty="0" smtClean="0">
                          <a:solidFill>
                            <a:srgbClr val="000000"/>
                          </a:solidFill>
                          <a:effectLst/>
                          <a:latin typeface="+mn-lt"/>
                        </a:rPr>
                        <a:t>7.2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4104936515"/>
                  </a:ext>
                </a:extLst>
              </a:tr>
              <a:tr h="275475">
                <a:tc>
                  <a:txBody>
                    <a:bodyPr/>
                    <a:lstStyle/>
                    <a:p>
                      <a:pPr algn="ctr" fontAlgn="ctr"/>
                      <a:r>
                        <a:rPr lang="en-US" sz="1000" b="0" i="0" u="none" strike="noStrike" dirty="0" smtClean="0">
                          <a:solidFill>
                            <a:srgbClr val="000000"/>
                          </a:solidFill>
                          <a:effectLst/>
                          <a:latin typeface="+mn-lt"/>
                        </a:rPr>
                        <a:t>2.1</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fontAlgn="ctr"/>
                      <a:r>
                        <a:rPr lang="en-US" sz="1000" b="0" i="0" u="none" strike="noStrike" dirty="0" smtClean="0">
                          <a:solidFill>
                            <a:srgbClr val="000000"/>
                          </a:solidFill>
                          <a:effectLst/>
                          <a:latin typeface="+mn-lt"/>
                        </a:rPr>
                        <a:t>0.0</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algn="ctr" fontAlgn="ctr"/>
                      <a:r>
                        <a:rPr lang="en-US" sz="1000" b="0" i="0" u="none" strike="noStrike" dirty="0" smtClean="0">
                          <a:solidFill>
                            <a:srgbClr val="000000"/>
                          </a:solidFill>
                          <a:effectLst/>
                          <a:latin typeface="+mn-lt"/>
                        </a:rPr>
                        <a:t>1.1</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val="324186844"/>
                  </a:ext>
                </a:extLst>
              </a:tr>
              <a:tr h="283095">
                <a:tc>
                  <a:txBody>
                    <a:bodyPr/>
                    <a:lstStyle/>
                    <a:p>
                      <a:pPr algn="ctr" fontAlgn="ctr"/>
                      <a:r>
                        <a:rPr lang="en-US" sz="1000" b="0" i="0" u="none" strike="noStrike" dirty="0" smtClean="0">
                          <a:solidFill>
                            <a:srgbClr val="000000"/>
                          </a:solidFill>
                          <a:effectLst/>
                          <a:latin typeface="+mn-lt"/>
                        </a:rPr>
                        <a:t>267</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fontAlgn="ctr"/>
                      <a:r>
                        <a:rPr lang="en-US" sz="1000" b="0" i="0" u="none" strike="noStrike" dirty="0" smtClean="0">
                          <a:solidFill>
                            <a:srgbClr val="000000"/>
                          </a:solidFill>
                          <a:effectLst/>
                          <a:latin typeface="+mn-lt"/>
                        </a:rPr>
                        <a:t>268</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r>
                        <a:rPr lang="en-US" sz="1000" b="0" i="0" u="none" strike="noStrike" dirty="0" smtClean="0">
                          <a:solidFill>
                            <a:srgbClr val="000000"/>
                          </a:solidFill>
                          <a:effectLst/>
                          <a:latin typeface="+mn-lt"/>
                        </a:rPr>
                        <a:t>267</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869261749"/>
                  </a:ext>
                </a:extLst>
              </a:tr>
              <a:tr h="281478">
                <a:tc>
                  <a:txBody>
                    <a:bodyPr/>
                    <a:lstStyle/>
                    <a:p>
                      <a:pPr algn="ctr" fontAlgn="ctr"/>
                      <a:r>
                        <a:rPr lang="en-US" sz="1000" b="0" i="0" u="none" strike="noStrike" dirty="0" smtClean="0">
                          <a:solidFill>
                            <a:srgbClr val="000000"/>
                          </a:solidFill>
                          <a:effectLst/>
                          <a:latin typeface="+mn-lt"/>
                        </a:rPr>
                        <a:t>408</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fontAlgn="ctr"/>
                      <a:r>
                        <a:rPr lang="en-US" sz="1000" b="0" i="0" u="none" strike="noStrike" dirty="0" smtClean="0">
                          <a:solidFill>
                            <a:srgbClr val="000000"/>
                          </a:solidFill>
                          <a:effectLst/>
                          <a:latin typeface="+mn-lt"/>
                        </a:rPr>
                        <a:t>194</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r>
                        <a:rPr lang="en-US" sz="1000" b="0" i="0" u="none" strike="noStrike" dirty="0" smtClean="0">
                          <a:solidFill>
                            <a:srgbClr val="000000"/>
                          </a:solidFill>
                          <a:effectLst/>
                          <a:latin typeface="+mn-lt"/>
                        </a:rPr>
                        <a:t>301</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1740451215"/>
                  </a:ext>
                </a:extLst>
              </a:tr>
            </a:tbl>
          </a:graphicData>
        </a:graphic>
      </p:graphicFrame>
      <p:graphicFrame>
        <p:nvGraphicFramePr>
          <p:cNvPr id="14" name="Table 13"/>
          <p:cNvGraphicFramePr>
            <a:graphicFrameLocks noGrp="1"/>
          </p:cNvGraphicFramePr>
          <p:nvPr>
            <p:extLst>
              <p:ext uri="{D42A27DB-BD31-4B8C-83A1-F6EECF244321}">
                <p14:modId xmlns:p14="http://schemas.microsoft.com/office/powerpoint/2010/main" val="3054979060"/>
              </p:ext>
            </p:extLst>
          </p:nvPr>
        </p:nvGraphicFramePr>
        <p:xfrm>
          <a:off x="6621960" y="4268991"/>
          <a:ext cx="1779687" cy="1801225"/>
        </p:xfrm>
        <a:graphic>
          <a:graphicData uri="http://schemas.openxmlformats.org/drawingml/2006/table">
            <a:tbl>
              <a:tblPr firstRow="1" bandRow="1">
                <a:tableStyleId>{5C22544A-7EE6-4342-B048-85BDC9FD1C3A}</a:tableStyleId>
              </a:tblPr>
              <a:tblGrid>
                <a:gridCol w="390410">
                  <a:extLst>
                    <a:ext uri="{9D8B030D-6E8A-4147-A177-3AD203B41FA5}">
                      <a16:colId xmlns:a16="http://schemas.microsoft.com/office/drawing/2014/main" val="438743443"/>
                    </a:ext>
                  </a:extLst>
                </a:gridCol>
                <a:gridCol w="420359">
                  <a:extLst>
                    <a:ext uri="{9D8B030D-6E8A-4147-A177-3AD203B41FA5}">
                      <a16:colId xmlns:a16="http://schemas.microsoft.com/office/drawing/2014/main" val="3849382533"/>
                    </a:ext>
                  </a:extLst>
                </a:gridCol>
                <a:gridCol w="390410">
                  <a:extLst>
                    <a:ext uri="{9D8B030D-6E8A-4147-A177-3AD203B41FA5}">
                      <a16:colId xmlns:a16="http://schemas.microsoft.com/office/drawing/2014/main" val="460490341"/>
                    </a:ext>
                  </a:extLst>
                </a:gridCol>
                <a:gridCol w="578508">
                  <a:extLst>
                    <a:ext uri="{9D8B030D-6E8A-4147-A177-3AD203B41FA5}">
                      <a16:colId xmlns:a16="http://schemas.microsoft.com/office/drawing/2014/main" val="1717788734"/>
                    </a:ext>
                  </a:extLst>
                </a:gridCol>
              </a:tblGrid>
              <a:tr h="418061">
                <a:tc gridSpan="3">
                  <a:txBody>
                    <a:bodyPr/>
                    <a:lstStyle/>
                    <a:p>
                      <a:pPr marL="0" algn="ctr" defTabSz="685800" rtl="0" eaLnBrk="1" latinLnBrk="0" hangingPunct="1"/>
                      <a:r>
                        <a:rPr lang="en-US" sz="1000" kern="1200" dirty="0" smtClean="0">
                          <a:solidFill>
                            <a:schemeClr val="dk1"/>
                          </a:solidFill>
                          <a:latin typeface="+mn-lt"/>
                          <a:ea typeface="+mn-ea"/>
                          <a:cs typeface="+mn-cs"/>
                        </a:rPr>
                        <a:t>4</a:t>
                      </a:r>
                      <a:r>
                        <a:rPr lang="en-US" sz="1000" kern="1200" baseline="30000" dirty="0" smtClean="0">
                          <a:solidFill>
                            <a:schemeClr val="dk1"/>
                          </a:solidFill>
                          <a:latin typeface="+mn-lt"/>
                          <a:ea typeface="+mn-ea"/>
                          <a:cs typeface="+mn-cs"/>
                        </a:rPr>
                        <a:t>th</a:t>
                      </a:r>
                      <a:r>
                        <a:rPr lang="en-US" sz="1000" kern="1200" baseline="0" dirty="0" smtClean="0">
                          <a:solidFill>
                            <a:schemeClr val="dk1"/>
                          </a:solidFill>
                          <a:latin typeface="+mn-lt"/>
                          <a:ea typeface="+mn-ea"/>
                          <a:cs typeface="+mn-cs"/>
                        </a:rPr>
                        <a:t> </a:t>
                      </a:r>
                      <a:r>
                        <a:rPr lang="en-US" sz="1000" kern="1200" dirty="0" smtClean="0">
                          <a:solidFill>
                            <a:schemeClr val="dk1"/>
                          </a:solidFill>
                          <a:latin typeface="+mn-lt"/>
                          <a:ea typeface="+mn-ea"/>
                          <a:cs typeface="+mn-cs"/>
                        </a:rPr>
                        <a:t> Quarter 20</a:t>
                      </a:r>
                      <a:endParaRPr lang="en-US" sz="1000" kern="1200" dirty="0">
                        <a:solidFill>
                          <a:schemeClr val="dk1"/>
                        </a:solidFill>
                        <a:latin typeface="+mn-lt"/>
                        <a:ea typeface="+mn-ea"/>
                        <a:cs typeface="+mn-cs"/>
                      </a:endParaRPr>
                    </a:p>
                    <a:p>
                      <a:pPr marL="0" algn="ctr" defTabSz="685800" rtl="0" eaLnBrk="1" latinLnBrk="0" hangingPunct="1"/>
                      <a:endParaRPr lang="en-US" sz="10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hMerge="1">
                  <a:txBody>
                    <a:bodyPr/>
                    <a:lstStyle/>
                    <a:p>
                      <a:endParaRPr lang="en-US"/>
                    </a:p>
                  </a:txBody>
                  <a:tcPr/>
                </a:tc>
                <a:tc hMerge="1">
                  <a:txBody>
                    <a:bodyPr/>
                    <a:lstStyle/>
                    <a:p>
                      <a:endParaRPr lang="en-US"/>
                    </a:p>
                  </a:txBody>
                  <a:tcPr/>
                </a:tc>
                <a:tc>
                  <a:txBody>
                    <a:bodyPr/>
                    <a:lstStyle/>
                    <a:p>
                      <a:pPr marL="0" algn="ctr" defTabSz="685800" rtl="0" eaLnBrk="1" latinLnBrk="0" hangingPunct="1"/>
                      <a:r>
                        <a:rPr lang="en-US" sz="1000" kern="1200" dirty="0" smtClean="0">
                          <a:solidFill>
                            <a:schemeClr val="tx1"/>
                          </a:solidFill>
                          <a:latin typeface="+mn-lt"/>
                          <a:ea typeface="+mn-ea"/>
                          <a:cs typeface="+mn-cs"/>
                        </a:rPr>
                        <a:t>QTD</a:t>
                      </a:r>
                      <a:endParaRPr lang="en-US" sz="10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3841797260"/>
                  </a:ext>
                </a:extLst>
              </a:tr>
              <a:tr h="266025">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1"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marL="0" algn="ctr" defTabSz="685800" rtl="0" eaLnBrk="1" latinLnBrk="0" hangingPunct="1"/>
                      <a:endParaRPr 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507680488"/>
                  </a:ext>
                </a:extLst>
              </a:tr>
              <a:tr h="277091">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1"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marL="0" algn="ctr" defTabSz="685800" rtl="0" eaLnBrk="1" latinLnBrk="0" hangingPunct="1"/>
                      <a:endParaRPr 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4104936515"/>
                  </a:ext>
                </a:extLst>
              </a:tr>
              <a:tr h="275475">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algn="ctr" fontAlgn="ctr"/>
                      <a:endParaRPr lang="en-US" sz="1000" b="1"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marL="0" algn="ctr" defTabSz="685800" rtl="0" eaLnBrk="1" latinLnBrk="0" hangingPunct="1"/>
                      <a:endParaRPr 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extLst>
                  <a:ext uri="{0D108BD9-81ED-4DB2-BD59-A6C34878D82A}">
                    <a16:rowId xmlns:a16="http://schemas.microsoft.com/office/drawing/2014/main" val="324186844"/>
                  </a:ext>
                </a:extLst>
              </a:tr>
              <a:tr h="283095">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1"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marL="0" algn="ctr" defTabSz="685800" rtl="0" eaLnBrk="1" latinLnBrk="0" hangingPunct="1"/>
                      <a:endParaRPr lang="en-US" sz="1000" b="1" kern="1200" dirty="0">
                        <a:solidFill>
                          <a:srgbClr val="FF0000"/>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869261749"/>
                  </a:ext>
                </a:extLst>
              </a:tr>
              <a:tr h="281478">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1"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marL="0" algn="ctr" defTabSz="685800" rtl="0" eaLnBrk="1" latinLnBrk="0" hangingPunct="1"/>
                      <a:endParaRPr lang="en-US" sz="1000" b="1" kern="1200" dirty="0">
                        <a:solidFill>
                          <a:srgbClr val="FF0000"/>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1740451215"/>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2861937746"/>
              </p:ext>
            </p:extLst>
          </p:nvPr>
        </p:nvGraphicFramePr>
        <p:xfrm>
          <a:off x="8405154" y="4268990"/>
          <a:ext cx="578508" cy="1801225"/>
        </p:xfrm>
        <a:graphic>
          <a:graphicData uri="http://schemas.openxmlformats.org/drawingml/2006/table">
            <a:tbl>
              <a:tblPr firstRow="1" bandRow="1">
                <a:tableStyleId>{5C22544A-7EE6-4342-B048-85BDC9FD1C3A}</a:tableStyleId>
              </a:tblPr>
              <a:tblGrid>
                <a:gridCol w="578508">
                  <a:extLst>
                    <a:ext uri="{9D8B030D-6E8A-4147-A177-3AD203B41FA5}">
                      <a16:colId xmlns:a16="http://schemas.microsoft.com/office/drawing/2014/main" val="3437498298"/>
                    </a:ext>
                  </a:extLst>
                </a:gridCol>
              </a:tblGrid>
              <a:tr h="418061">
                <a:tc>
                  <a:txBody>
                    <a:bodyPr/>
                    <a:lstStyle/>
                    <a:p>
                      <a:pPr marL="0" algn="ctr" defTabSz="685800" rtl="0" eaLnBrk="1" latinLnBrk="0" hangingPunct="1"/>
                      <a:r>
                        <a:rPr lang="en-US" sz="1000" kern="1200" dirty="0" smtClean="0">
                          <a:solidFill>
                            <a:schemeClr val="tx1"/>
                          </a:solidFill>
                          <a:latin typeface="+mn-lt"/>
                          <a:ea typeface="+mn-ea"/>
                          <a:cs typeface="+mn-cs"/>
                        </a:rPr>
                        <a:t>YTD</a:t>
                      </a:r>
                      <a:endParaRPr lang="en-US" sz="10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153071838"/>
                  </a:ext>
                </a:extLst>
              </a:tr>
              <a:tr h="266025">
                <a:tc>
                  <a:txBody>
                    <a:bodyPr/>
                    <a:lstStyle/>
                    <a:p>
                      <a:pPr marL="0" algn="ctr" defTabSz="685800" rtl="0" eaLnBrk="1" latinLnBrk="0" hangingPunct="1"/>
                      <a:r>
                        <a:rPr lang="en-US" sz="1000" b="1" kern="1200" dirty="0" smtClean="0">
                          <a:solidFill>
                            <a:schemeClr val="tx1"/>
                          </a:solidFill>
                          <a:latin typeface="+mn-lt"/>
                          <a:ea typeface="+mn-ea"/>
                          <a:cs typeface="+mn-cs"/>
                        </a:rPr>
                        <a:t>94.9</a:t>
                      </a:r>
                      <a:endParaRPr 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1608200678"/>
                  </a:ext>
                </a:extLst>
              </a:tr>
              <a:tr h="277091">
                <a:tc>
                  <a:txBody>
                    <a:bodyPr/>
                    <a:lstStyle/>
                    <a:p>
                      <a:pPr marL="0" algn="ctr" defTabSz="685800" rtl="0" eaLnBrk="1" latinLnBrk="0" hangingPunct="1"/>
                      <a:r>
                        <a:rPr lang="en-US" sz="1000" b="1" kern="1200" dirty="0" smtClean="0">
                          <a:solidFill>
                            <a:schemeClr val="tx1"/>
                          </a:solidFill>
                          <a:latin typeface="+mn-lt"/>
                          <a:ea typeface="+mn-ea"/>
                          <a:cs typeface="+mn-cs"/>
                        </a:rPr>
                        <a:t>4.2</a:t>
                      </a:r>
                      <a:endParaRPr 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3910837385"/>
                  </a:ext>
                </a:extLst>
              </a:tr>
              <a:tr h="275475">
                <a:tc>
                  <a:txBody>
                    <a:bodyPr/>
                    <a:lstStyle/>
                    <a:p>
                      <a:pPr marL="0" algn="ctr" defTabSz="685800" rtl="0" eaLnBrk="1" latinLnBrk="0" hangingPunct="1"/>
                      <a:r>
                        <a:rPr lang="en-US" sz="1000" b="1" kern="1200" dirty="0" smtClean="0">
                          <a:solidFill>
                            <a:schemeClr val="tx1"/>
                          </a:solidFill>
                          <a:latin typeface="+mn-lt"/>
                          <a:ea typeface="+mn-ea"/>
                          <a:cs typeface="+mn-cs"/>
                        </a:rPr>
                        <a:t>0.8</a:t>
                      </a:r>
                      <a:endParaRPr 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val="1980286059"/>
                  </a:ext>
                </a:extLst>
              </a:tr>
              <a:tr h="283095">
                <a:tc>
                  <a:txBody>
                    <a:bodyPr/>
                    <a:lstStyle/>
                    <a:p>
                      <a:pPr marL="0" algn="ctr" defTabSz="685800" rtl="0" eaLnBrk="1" latinLnBrk="0" hangingPunct="1"/>
                      <a:r>
                        <a:rPr lang="en-US" sz="1000" b="1" kern="1200" dirty="0" smtClean="0">
                          <a:solidFill>
                            <a:schemeClr val="tx1"/>
                          </a:solidFill>
                          <a:latin typeface="+mn-lt"/>
                          <a:ea typeface="+mn-ea"/>
                          <a:cs typeface="+mn-cs"/>
                        </a:rPr>
                        <a:t>330</a:t>
                      </a:r>
                      <a:endParaRPr 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3297360216"/>
                  </a:ext>
                </a:extLst>
              </a:tr>
              <a:tr h="281478">
                <a:tc>
                  <a:txBody>
                    <a:bodyPr/>
                    <a:lstStyle/>
                    <a:p>
                      <a:pPr marL="0" algn="ctr" defTabSz="685800" rtl="0" eaLnBrk="1" latinLnBrk="0" hangingPunct="1"/>
                      <a:r>
                        <a:rPr lang="en-US" sz="1000" b="1" kern="1200" dirty="0" smtClean="0">
                          <a:solidFill>
                            <a:schemeClr val="tx1"/>
                          </a:solidFill>
                          <a:latin typeface="+mn-lt"/>
                          <a:ea typeface="+mn-ea"/>
                          <a:cs typeface="+mn-cs"/>
                        </a:rPr>
                        <a:t>368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3383154901"/>
                  </a:ext>
                </a:extLst>
              </a:tr>
            </a:tbl>
          </a:graphicData>
        </a:graphic>
      </p:graphicFrame>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3400" y="2514600"/>
            <a:ext cx="4542181" cy="1754390"/>
          </a:xfrm>
          <a:prstGeom prst="rect">
            <a:avLst/>
          </a:prstGeom>
        </p:spPr>
      </p:pic>
      <p:sp>
        <p:nvSpPr>
          <p:cNvPr id="15" name="Action Button: Back or Previous 14">
            <a:hlinkClick r:id="rId4" action="ppaction://hlinksldjump" highlightClick="1"/>
          </p:cNvPr>
          <p:cNvSpPr/>
          <p:nvPr/>
        </p:nvSpPr>
        <p:spPr bwMode="auto">
          <a:xfrm rot="10800000">
            <a:off x="8782582" y="6477400"/>
            <a:ext cx="336307" cy="339902"/>
          </a:xfrm>
          <a:prstGeom prst="actionButtonBackPrevious">
            <a:avLst/>
          </a:prstGeom>
          <a:solidFill>
            <a:schemeClr val="accent2">
              <a:lumMod val="40000"/>
              <a:lumOff val="60000"/>
            </a:schemeClr>
          </a:solidFill>
          <a:ln w="12700"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a:lstStyle/>
          <a:p>
            <a:pPr algn="ctr" eaLnBrk="0" fontAlgn="base" hangingPunct="0">
              <a:spcBef>
                <a:spcPct val="0"/>
              </a:spcBef>
              <a:spcAft>
                <a:spcPct val="0"/>
              </a:spcAft>
              <a:defRPr/>
            </a:pPr>
            <a:endParaRPr lang="en-US" sz="1000" b="1" dirty="0">
              <a:solidFill>
                <a:srgbClr val="000000"/>
              </a:solidFill>
            </a:endParaRPr>
          </a:p>
        </p:txBody>
      </p:sp>
      <p:sp>
        <p:nvSpPr>
          <p:cNvPr id="4" name="TextBox 3"/>
          <p:cNvSpPr txBox="1"/>
          <p:nvPr/>
        </p:nvSpPr>
        <p:spPr>
          <a:xfrm>
            <a:off x="5322565" y="3016627"/>
            <a:ext cx="3460017" cy="954107"/>
          </a:xfrm>
          <a:prstGeom prst="rect">
            <a:avLst/>
          </a:prstGeom>
          <a:noFill/>
        </p:spPr>
        <p:txBody>
          <a:bodyPr wrap="square" rtlCol="0">
            <a:spAutoFit/>
          </a:bodyPr>
          <a:lstStyle/>
          <a:p>
            <a:r>
              <a:rPr lang="en-US" sz="1400" b="1" i="1" kern="0" dirty="0" smtClean="0">
                <a:solidFill>
                  <a:srgbClr val="0C2D83"/>
                </a:solidFill>
              </a:rPr>
              <a:t>- MMP-ET (EHF) </a:t>
            </a:r>
          </a:p>
          <a:p>
            <a:r>
              <a:rPr lang="en-US" sz="1400" b="1" i="1" kern="0" dirty="0" smtClean="0">
                <a:solidFill>
                  <a:srgbClr val="0C2D83"/>
                </a:solidFill>
              </a:rPr>
              <a:t>- MMP-VT (VLF/LF) </a:t>
            </a:r>
          </a:p>
          <a:p>
            <a:r>
              <a:rPr lang="en-US" sz="1400" b="1" i="1" kern="0" dirty="0" smtClean="0">
                <a:solidFill>
                  <a:srgbClr val="0C2D83"/>
                </a:solidFill>
              </a:rPr>
              <a:t>- FRC-175 (UHF MILSTAR) </a:t>
            </a:r>
          </a:p>
          <a:p>
            <a:r>
              <a:rPr lang="en-US" sz="1400" b="1" i="1" kern="0" dirty="0" smtClean="0">
                <a:solidFill>
                  <a:srgbClr val="0C2D83"/>
                </a:solidFill>
              </a:rPr>
              <a:t>- GRC-208 (UHF LOS)</a:t>
            </a:r>
            <a:endParaRPr lang="en-US" sz="1400" dirty="0"/>
          </a:p>
        </p:txBody>
      </p:sp>
      <p:sp>
        <p:nvSpPr>
          <p:cNvPr id="16" name="Up Arrow 15"/>
          <p:cNvSpPr/>
          <p:nvPr/>
        </p:nvSpPr>
        <p:spPr bwMode="auto">
          <a:xfrm>
            <a:off x="611393" y="4758753"/>
            <a:ext cx="116958" cy="159488"/>
          </a:xfrm>
          <a:prstGeom prst="upArrow">
            <a:avLst/>
          </a:prstGeom>
          <a:solidFill>
            <a:srgbClr val="0000FF"/>
          </a:solidFill>
          <a:ln w="12700" cap="flat" cmpd="sng" algn="ctr">
            <a:solidFill>
              <a:srgbClr val="0000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smtClean="0">
              <a:ln>
                <a:noFill/>
              </a:ln>
              <a:solidFill>
                <a:schemeClr val="tx1"/>
              </a:solidFill>
              <a:effectLst/>
              <a:latin typeface="Arial" charset="0"/>
            </a:endParaRPr>
          </a:p>
        </p:txBody>
      </p:sp>
      <p:sp>
        <p:nvSpPr>
          <p:cNvPr id="17" name="Up Arrow 16"/>
          <p:cNvSpPr/>
          <p:nvPr/>
        </p:nvSpPr>
        <p:spPr bwMode="auto">
          <a:xfrm>
            <a:off x="629135" y="5563283"/>
            <a:ext cx="116958" cy="159488"/>
          </a:xfrm>
          <a:prstGeom prst="upArrow">
            <a:avLst/>
          </a:prstGeom>
          <a:solidFill>
            <a:srgbClr val="0000FF"/>
          </a:solidFill>
          <a:ln w="12700" cap="flat" cmpd="sng" algn="ctr">
            <a:solidFill>
              <a:srgbClr val="0000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smtClean="0">
              <a:ln>
                <a:noFill/>
              </a:ln>
              <a:solidFill>
                <a:schemeClr val="tx1"/>
              </a:solidFill>
              <a:effectLst/>
              <a:latin typeface="Arial" charset="0"/>
            </a:endParaRPr>
          </a:p>
        </p:txBody>
      </p:sp>
      <p:sp>
        <p:nvSpPr>
          <p:cNvPr id="18" name="Up Arrow 17"/>
          <p:cNvSpPr/>
          <p:nvPr/>
        </p:nvSpPr>
        <p:spPr bwMode="auto">
          <a:xfrm rot="10800000">
            <a:off x="620254" y="5276202"/>
            <a:ext cx="108097" cy="191386"/>
          </a:xfrm>
          <a:prstGeom prst="upArrow">
            <a:avLst/>
          </a:prstGeom>
          <a:solidFill>
            <a:srgbClr val="0000FF"/>
          </a:solidFill>
          <a:ln w="12700" cap="flat" cmpd="sng" algn="ctr">
            <a:solidFill>
              <a:srgbClr val="0000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smtClean="0">
              <a:ln>
                <a:noFill/>
              </a:ln>
              <a:solidFill>
                <a:schemeClr val="tx1"/>
              </a:solidFill>
              <a:effectLst/>
              <a:latin typeface="Arial" charset="0"/>
            </a:endParaRPr>
          </a:p>
        </p:txBody>
      </p:sp>
      <p:sp>
        <p:nvSpPr>
          <p:cNvPr id="19" name="Up Arrow 18"/>
          <p:cNvSpPr/>
          <p:nvPr/>
        </p:nvSpPr>
        <p:spPr bwMode="auto">
          <a:xfrm rot="10800000">
            <a:off x="625550" y="5009433"/>
            <a:ext cx="108097" cy="191386"/>
          </a:xfrm>
          <a:prstGeom prst="upArrow">
            <a:avLst/>
          </a:prstGeom>
          <a:solidFill>
            <a:srgbClr val="0000FF"/>
          </a:solidFill>
          <a:ln w="12700" cap="flat" cmpd="sng" algn="ctr">
            <a:solidFill>
              <a:srgbClr val="0000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smtClean="0">
              <a:ln>
                <a:noFill/>
              </a:ln>
              <a:solidFill>
                <a:schemeClr val="tx1"/>
              </a:solidFill>
              <a:effectLst/>
              <a:latin typeface="Arial" charset="0"/>
            </a:endParaRPr>
          </a:p>
        </p:txBody>
      </p:sp>
      <p:sp>
        <p:nvSpPr>
          <p:cNvPr id="20" name="Up Arrow 19"/>
          <p:cNvSpPr/>
          <p:nvPr/>
        </p:nvSpPr>
        <p:spPr bwMode="auto">
          <a:xfrm rot="10800000">
            <a:off x="637996" y="5852446"/>
            <a:ext cx="108097" cy="191386"/>
          </a:xfrm>
          <a:prstGeom prst="upArrow">
            <a:avLst/>
          </a:prstGeom>
          <a:solidFill>
            <a:srgbClr val="0000FF"/>
          </a:solidFill>
          <a:ln w="12700" cap="flat" cmpd="sng" algn="ctr">
            <a:solidFill>
              <a:srgbClr val="0000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smtClean="0">
              <a:ln>
                <a:noFill/>
              </a:ln>
              <a:solidFill>
                <a:schemeClr val="tx1"/>
              </a:solidFill>
              <a:effectLst/>
              <a:latin typeface="Arial" charset="0"/>
            </a:endParaRPr>
          </a:p>
        </p:txBody>
      </p:sp>
    </p:spTree>
    <p:extLst>
      <p:ext uri="{BB962C8B-B14F-4D97-AF65-F5344CB8AC3E}">
        <p14:creationId xmlns:p14="http://schemas.microsoft.com/office/powerpoint/2010/main" val="33668643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5_USAF(Unclas)">
  <a:themeElements>
    <a:clrScheme name="USAF(Unclas)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USAF(Uncla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Arial" charset="0"/>
          </a:defRPr>
        </a:defPPr>
      </a:lstStyle>
    </a:lnDef>
  </a:objectDefaults>
  <a:extraClrSchemeLst>
    <a:extraClrScheme>
      <a:clrScheme name="USAF(Unclas)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USAF(Unclas)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USAF(Unclas)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USAF(Unclas)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USAF(Unclas)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USAF(Unclas)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USAF(Unclas)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2CCA937C18661340B9BF42E1E736A177" ma:contentTypeVersion="0" ma:contentTypeDescription="Create a new document." ma:contentTypeScope="" ma:versionID="7ea8e3d316e13a6d6eb681891f960aea">
  <xsd:schema xmlns:xsd="http://www.w3.org/2001/XMLSchema" xmlns:xs="http://www.w3.org/2001/XMLSchema" xmlns:p="http://schemas.microsoft.com/office/2006/metadata/properties" targetNamespace="http://schemas.microsoft.com/office/2006/metadata/properties" ma:root="true" ma:fieldsID="5e97a6f37767e4c84f18c2cfb95bf7a3">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417ADC2-65CA-4FAD-8B1C-B56FCB63598D}">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http://purl.org/dc/terms/"/>
    <ds:schemaRef ds:uri="http://www.w3.org/XML/1998/namespace"/>
  </ds:schemaRefs>
</ds:datastoreItem>
</file>

<file path=customXml/itemProps2.xml><?xml version="1.0" encoding="utf-8"?>
<ds:datastoreItem xmlns:ds="http://schemas.openxmlformats.org/officeDocument/2006/customXml" ds:itemID="{37D410B9-1E74-4F50-8597-79F75504ABA1}"/>
</file>

<file path=customXml/itemProps3.xml><?xml version="1.0" encoding="utf-8"?>
<ds:datastoreItem xmlns:ds="http://schemas.openxmlformats.org/officeDocument/2006/customXml" ds:itemID="{24DA4C2A-F9FC-427E-B64A-F4B9A19D16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16883</TotalTime>
  <Words>5984</Words>
  <Application>Microsoft Office PowerPoint</Application>
  <PresentationFormat>On-screen Show (4:3)</PresentationFormat>
  <Paragraphs>1073</Paragraphs>
  <Slides>14</Slides>
  <Notes>14</Notes>
  <HiddenSlides>3</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Times New Roman</vt:lpstr>
      <vt:lpstr>Wingdings</vt:lpstr>
      <vt:lpstr>5_USAF(Unclas)</vt:lpstr>
      <vt:lpstr>AF NC3 CENTER</vt:lpstr>
      <vt:lpstr>NC3 MPI Dashboard</vt:lpstr>
      <vt:lpstr> </vt:lpstr>
      <vt:lpstr> </vt:lpstr>
      <vt:lpstr> </vt:lpstr>
      <vt:lpstr> </vt:lpstr>
      <vt:lpstr> </vt:lpstr>
      <vt:lpstr> </vt:lpstr>
      <vt:lpstr> </vt:lpstr>
      <vt:lpstr>PowerPoint Presentation</vt:lpstr>
      <vt:lpstr> </vt:lpstr>
      <vt:lpstr>ICBM  MEAN TIME BETWEEN FAILURES</vt:lpstr>
      <vt:lpstr>ICBM  MEAN DOWN TIME</vt:lpstr>
      <vt:lpstr>Fixed Support CE  MEAN DOWN TIME</vt:lpstr>
    </vt:vector>
  </TitlesOfParts>
  <Company>U.S. Air Force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Damon Thomas</dc:creator>
  <cp:lastModifiedBy>SHAUN PIERNAS</cp:lastModifiedBy>
  <cp:revision>1570</cp:revision>
  <cp:lastPrinted>2019-08-09T14:24:50Z</cp:lastPrinted>
  <dcterms:created xsi:type="dcterms:W3CDTF">2016-04-21T20:24:54Z</dcterms:created>
  <dcterms:modified xsi:type="dcterms:W3CDTF">2020-07-02T16:18:51Z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0x0101002CCA937C18661340B9BF42E1E736A177</vt:lpwstr>
  </property>
  <property fmtid="{D5CDD505-2E9C-101B-9397-08002B2CF9AE}" pid="3" name="Order">
    <vt:r8>1400</vt:r8>
  </property>
  <property fmtid="{D5CDD505-2E9C-101B-9397-08002B2CF9AE}" pid="4" name="xd_Signature">
    <vt:bool>false</vt:bool>
  </property>
  <property fmtid="{D5CDD505-2E9C-101B-9397-08002B2CF9AE}" pid="5" name="xd_ProgID">
    <vt:lpwstr/>
  </property>
  <property fmtid="{D5CDD505-2E9C-101B-9397-08002B2CF9AE}" pid="6" name="_ExtendedDescription">
    <vt:lpwstr/>
  </property>
  <property fmtid="{D5CDD505-2E9C-101B-9397-08002B2CF9AE}" pid="7" name="TriggerFlowInfo">
    <vt:lpwstr/>
  </property>
  <property fmtid="{D5CDD505-2E9C-101B-9397-08002B2CF9AE}" pid="8" name="_SourceUrl">
    <vt:lpwstr/>
  </property>
  <property fmtid="{D5CDD505-2E9C-101B-9397-08002B2CF9AE}" pid="9" name="_SharedFileIndex">
    <vt:lpwstr/>
  </property>
  <property fmtid="{D5CDD505-2E9C-101B-9397-08002B2CF9AE}" pid="10" name="ComplianceAssetId">
    <vt:lpwstr/>
  </property>
  <property fmtid="{D5CDD505-2E9C-101B-9397-08002B2CF9AE}" pid="11" name="TemplateUrl">
    <vt:lpwstr/>
  </property>
</Properties>
</file>