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5"/>
  </p:notesMasterIdLst>
  <p:handoutMasterIdLst>
    <p:handoutMasterId r:id="rId16"/>
  </p:handoutMasterIdLst>
  <p:sldIdLst>
    <p:sldId id="767" r:id="rId5"/>
    <p:sldId id="794" r:id="rId6"/>
    <p:sldId id="795" r:id="rId7"/>
    <p:sldId id="796" r:id="rId8"/>
    <p:sldId id="797" r:id="rId9"/>
    <p:sldId id="798" r:id="rId10"/>
    <p:sldId id="799" r:id="rId11"/>
    <p:sldId id="806" r:id="rId12"/>
    <p:sldId id="773" r:id="rId13"/>
    <p:sldId id="768" r:id="rId14"/>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SON, JONATHAN L GS-12 USAF AFGSC AFNC3C/NCCN" initials="WJLGUAA" lastIdx="2" clrIdx="0">
    <p:extLst>
      <p:ext uri="{19B8F6BF-5375-455C-9EA6-DF929625EA0E}">
        <p15:presenceInfo xmlns:p15="http://schemas.microsoft.com/office/powerpoint/2012/main" userId="S-1-5-21-1271409858-1095883707-2794662393-4469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CC00"/>
    <a:srgbClr val="3333CC"/>
    <a:srgbClr val="0000FF"/>
    <a:srgbClr val="FFFF99"/>
    <a:srgbClr val="CC66FF"/>
    <a:srgbClr val="CC9900"/>
    <a:srgbClr val="FFCC66"/>
    <a:srgbClr val="80C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9DBC9F-605C-0000-0F30-5CCC8702891B}" v="2" dt="2021-04-09T17:31:18.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41155" autoAdjust="0"/>
  </p:normalViewPr>
  <p:slideViewPr>
    <p:cSldViewPr snapToGrid="0">
      <p:cViewPr varScale="1">
        <p:scale>
          <a:sx n="45" d="100"/>
          <a:sy n="45" d="100"/>
        </p:scale>
        <p:origin x="3564" y="42"/>
      </p:cViewPr>
      <p:guideLst>
        <p:guide orient="horz" pos="2160"/>
        <p:guide pos="2880"/>
      </p:guideLst>
    </p:cSldViewPr>
  </p:slideViewPr>
  <p:outlineViewPr>
    <p:cViewPr>
      <p:scale>
        <a:sx n="33" d="100"/>
        <a:sy n="33" d="100"/>
      </p:scale>
      <p:origin x="0" y="0"/>
    </p:cViewPr>
  </p:outlineViewPr>
  <p:notesTextViewPr>
    <p:cViewPr>
      <p:scale>
        <a:sx n="3" d="2"/>
        <a:sy n="3" d="2"/>
      </p:scale>
      <p:origin x="0" y="-3384"/>
    </p:cViewPr>
  </p:notesTextViewPr>
  <p:sorterViewPr>
    <p:cViewPr varScale="1">
      <p:scale>
        <a:sx n="100" d="100"/>
        <a:sy n="100" d="100"/>
      </p:scale>
      <p:origin x="0" y="-4194"/>
    </p:cViewPr>
  </p:sorterViewPr>
  <p:notesViewPr>
    <p:cSldViewPr snapToGrid="0">
      <p:cViewPr>
        <p:scale>
          <a:sx n="140" d="100"/>
          <a:sy n="140" d="100"/>
        </p:scale>
        <p:origin x="708" y="-16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YNE, MICHAEL S GS-12 USAF AFGSC AFNC3C/NGAA" userId="S::michael.bayne.2@us.af.mil::bf8e5e81-8ef6-4443-8d92-ba9a174e3aa6" providerId="AD" clId="Web-{0051B39F-B03F-0000-0F60-6D8DDBC762BB}"/>
    <pc:docChg chg="modSld">
      <pc:chgData name="BAYNE, MICHAEL S GS-12 USAF AFGSC AFNC3C/NGAA" userId="S::michael.bayne.2@us.af.mil::bf8e5e81-8ef6-4443-8d92-ba9a174e3aa6" providerId="AD" clId="Web-{0051B39F-B03F-0000-0F60-6D8DDBC762BB}" dt="2021-03-11T20:07:17.927" v="11"/>
      <pc:docMkLst>
        <pc:docMk/>
      </pc:docMkLst>
      <pc:sldChg chg="modNotes">
        <pc:chgData name="BAYNE, MICHAEL S GS-12 USAF AFGSC AFNC3C/NGAA" userId="S::michael.bayne.2@us.af.mil::bf8e5e81-8ef6-4443-8d92-ba9a174e3aa6" providerId="AD" clId="Web-{0051B39F-B03F-0000-0F60-6D8DDBC762BB}" dt="2021-03-11T20:07:17.927" v="11"/>
        <pc:sldMkLst>
          <pc:docMk/>
          <pc:sldMk cId="695597254" sldId="795"/>
        </pc:sldMkLst>
      </pc:sldChg>
    </pc:docChg>
  </pc:docChgLst>
  <pc:docChgLst>
    <pc:chgData name="WILSON, JONATHAN L GS-12 USAF AFGSC AFNC3C/NSXD" userId="S::jonathan.wilson.1@us.af.mil::dd9ef680-fde9-468f-87c3-2a1fad8c2df7" providerId="AD" clId="Web-{BD9DBC9F-605C-0000-0F30-5CCC8702891B}"/>
    <pc:docChg chg="modSld">
      <pc:chgData name="WILSON, JONATHAN L GS-12 USAF AFGSC AFNC3C/NSXD" userId="S::jonathan.wilson.1@us.af.mil::dd9ef680-fde9-468f-87c3-2a1fad8c2df7" providerId="AD" clId="Web-{BD9DBC9F-605C-0000-0F30-5CCC8702891B}" dt="2021-04-09T17:31:06.075" v="0" actId="20577"/>
      <pc:docMkLst>
        <pc:docMk/>
      </pc:docMkLst>
      <pc:sldChg chg="modSp">
        <pc:chgData name="WILSON, JONATHAN L GS-12 USAF AFGSC AFNC3C/NSXD" userId="S::jonathan.wilson.1@us.af.mil::dd9ef680-fde9-468f-87c3-2a1fad8c2df7" providerId="AD" clId="Web-{BD9DBC9F-605C-0000-0F30-5CCC8702891B}" dt="2021-04-09T17:31:06.075" v="0" actId="20577"/>
        <pc:sldMkLst>
          <pc:docMk/>
          <pc:sldMk cId="3905161045" sldId="794"/>
        </pc:sldMkLst>
        <pc:spChg chg="mod">
          <ac:chgData name="WILSON, JONATHAN L GS-12 USAF AFGSC AFNC3C/NSXD" userId="S::jonathan.wilson.1@us.af.mil::dd9ef680-fde9-468f-87c3-2a1fad8c2df7" providerId="AD" clId="Web-{BD9DBC9F-605C-0000-0F30-5CCC8702891B}" dt="2021-04-09T17:31:06.075" v="0" actId="20577"/>
          <ac:spMkLst>
            <pc:docMk/>
            <pc:sldMk cId="3905161045" sldId="794"/>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sz="quarter" idx="1"/>
          </p:nvPr>
        </p:nvSpPr>
        <p:spPr>
          <a:xfrm>
            <a:off x="3956554" y="2"/>
            <a:ext cx="3026833" cy="465797"/>
          </a:xfrm>
          <a:prstGeom prst="rect">
            <a:avLst/>
          </a:prstGeom>
        </p:spPr>
        <p:txBody>
          <a:bodyPr vert="horz" lIns="92639" tIns="46320" rIns="92639" bIns="46320" rtlCol="0"/>
          <a:lstStyle>
            <a:lvl1pPr algn="r">
              <a:defRPr sz="1200"/>
            </a:lvl1pPr>
          </a:lstStyle>
          <a:p>
            <a:fld id="{BF95DAC6-FE46-462B-999E-01B4AA34F5BD}" type="datetimeFigureOut">
              <a:rPr lang="en-US" smtClean="0"/>
              <a:t>4/9/2021</a:t>
            </a:fld>
            <a:endParaRPr lang="en-US"/>
          </a:p>
        </p:txBody>
      </p:sp>
      <p:sp>
        <p:nvSpPr>
          <p:cNvPr id="4" name="Footer Placeholder 3"/>
          <p:cNvSpPr>
            <a:spLocks noGrp="1"/>
          </p:cNvSpPr>
          <p:nvPr>
            <p:ph type="ftr" sz="quarter" idx="2"/>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5" name="Slide Number Placeholder 4"/>
          <p:cNvSpPr>
            <a:spLocks noGrp="1"/>
          </p:cNvSpPr>
          <p:nvPr>
            <p:ph type="sldNum" sz="quarter" idx="3"/>
          </p:nvPr>
        </p:nvSpPr>
        <p:spPr>
          <a:xfrm>
            <a:off x="3956554" y="8817910"/>
            <a:ext cx="3026833" cy="465796"/>
          </a:xfrm>
          <a:prstGeom prst="rect">
            <a:avLst/>
          </a:prstGeom>
        </p:spPr>
        <p:txBody>
          <a:bodyPr vert="horz" lIns="92639" tIns="46320" rIns="92639" bIns="46320" rtlCol="0" anchor="b"/>
          <a:lstStyle>
            <a:lvl1pPr algn="r">
              <a:defRPr sz="1200"/>
            </a:lvl1pPr>
          </a:lstStyle>
          <a:p>
            <a:fld id="{A98AEA46-9997-4F42-A66E-8E3B720A0AC0}" type="slidenum">
              <a:rPr lang="en-US" smtClean="0"/>
              <a:t>‹#›</a:t>
            </a:fld>
            <a:endParaRPr lang="en-US"/>
          </a:p>
        </p:txBody>
      </p:sp>
    </p:spTree>
    <p:extLst>
      <p:ext uri="{BB962C8B-B14F-4D97-AF65-F5344CB8AC3E}">
        <p14:creationId xmlns:p14="http://schemas.microsoft.com/office/powerpoint/2010/main" val="385989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26833" cy="465797"/>
          </a:xfrm>
          <a:prstGeom prst="rect">
            <a:avLst/>
          </a:prstGeom>
        </p:spPr>
        <p:txBody>
          <a:bodyPr vert="horz" lIns="92639" tIns="46320" rIns="92639" bIns="46320" rtlCol="0"/>
          <a:lstStyle>
            <a:lvl1pPr algn="l">
              <a:defRPr sz="1200"/>
            </a:lvl1pPr>
          </a:lstStyle>
          <a:p>
            <a:endParaRPr lang="en-US"/>
          </a:p>
        </p:txBody>
      </p:sp>
      <p:sp>
        <p:nvSpPr>
          <p:cNvPr id="3" name="Date Placeholder 2"/>
          <p:cNvSpPr>
            <a:spLocks noGrp="1"/>
          </p:cNvSpPr>
          <p:nvPr>
            <p:ph type="dt" idx="1"/>
          </p:nvPr>
        </p:nvSpPr>
        <p:spPr>
          <a:xfrm>
            <a:off x="3956554" y="2"/>
            <a:ext cx="3026833" cy="465797"/>
          </a:xfrm>
          <a:prstGeom prst="rect">
            <a:avLst/>
          </a:prstGeom>
        </p:spPr>
        <p:txBody>
          <a:bodyPr vert="horz" lIns="92639" tIns="46320" rIns="92639" bIns="46320" rtlCol="0"/>
          <a:lstStyle>
            <a:lvl1pPr algn="r">
              <a:defRPr sz="1200"/>
            </a:lvl1pPr>
          </a:lstStyle>
          <a:p>
            <a:fld id="{82DD2183-5574-4624-BE22-8E9653680A79}" type="datetimeFigureOut">
              <a:rPr lang="en-US" smtClean="0"/>
              <a:t>4/9/2021</a:t>
            </a:fld>
            <a:endParaRPr lang="en-US"/>
          </a:p>
        </p:txBody>
      </p:sp>
      <p:sp>
        <p:nvSpPr>
          <p:cNvPr id="4" name="Slide Image Placeholder 3"/>
          <p:cNvSpPr>
            <a:spLocks noGrp="1" noRot="1" noChangeAspect="1"/>
          </p:cNvSpPr>
          <p:nvPr>
            <p:ph type="sldImg" idx="2"/>
          </p:nvPr>
        </p:nvSpPr>
        <p:spPr>
          <a:xfrm>
            <a:off x="1404938" y="1160463"/>
            <a:ext cx="4175125" cy="3132137"/>
          </a:xfrm>
          <a:prstGeom prst="rect">
            <a:avLst/>
          </a:prstGeom>
          <a:noFill/>
          <a:ln w="12700">
            <a:solidFill>
              <a:prstClr val="black"/>
            </a:solidFill>
          </a:ln>
        </p:spPr>
        <p:txBody>
          <a:bodyPr vert="horz" lIns="92639" tIns="46320" rIns="92639" bIns="46320" rtlCol="0" anchor="ctr"/>
          <a:lstStyle/>
          <a:p>
            <a:endParaRPr lang="en-US"/>
          </a:p>
        </p:txBody>
      </p:sp>
      <p:sp>
        <p:nvSpPr>
          <p:cNvPr id="5" name="Notes Placeholder 4"/>
          <p:cNvSpPr>
            <a:spLocks noGrp="1"/>
          </p:cNvSpPr>
          <p:nvPr>
            <p:ph type="body" sz="quarter" idx="3"/>
          </p:nvPr>
        </p:nvSpPr>
        <p:spPr>
          <a:xfrm>
            <a:off x="698501" y="4467787"/>
            <a:ext cx="5588000" cy="3655456"/>
          </a:xfrm>
          <a:prstGeom prst="rect">
            <a:avLst/>
          </a:prstGeom>
        </p:spPr>
        <p:txBody>
          <a:bodyPr vert="horz" lIns="92639" tIns="46320" rIns="92639" bIns="46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17910"/>
            <a:ext cx="3026833" cy="465796"/>
          </a:xfrm>
          <a:prstGeom prst="rect">
            <a:avLst/>
          </a:prstGeom>
        </p:spPr>
        <p:txBody>
          <a:bodyPr vert="horz" lIns="92639" tIns="46320" rIns="92639" bIns="46320" rtlCol="0" anchor="b"/>
          <a:lstStyle>
            <a:lvl1pPr algn="l">
              <a:defRPr sz="1200"/>
            </a:lvl1pPr>
          </a:lstStyle>
          <a:p>
            <a:endParaRPr lang="en-US"/>
          </a:p>
        </p:txBody>
      </p:sp>
      <p:sp>
        <p:nvSpPr>
          <p:cNvPr id="7" name="Slide Number Placeholder 6"/>
          <p:cNvSpPr>
            <a:spLocks noGrp="1"/>
          </p:cNvSpPr>
          <p:nvPr>
            <p:ph type="sldNum" sz="quarter" idx="5"/>
          </p:nvPr>
        </p:nvSpPr>
        <p:spPr>
          <a:xfrm>
            <a:off x="3956554" y="8817910"/>
            <a:ext cx="3026833" cy="465796"/>
          </a:xfrm>
          <a:prstGeom prst="rect">
            <a:avLst/>
          </a:prstGeom>
        </p:spPr>
        <p:txBody>
          <a:bodyPr vert="horz" lIns="92639" tIns="46320" rIns="92639" bIns="46320" rtlCol="0" anchor="b"/>
          <a:lstStyle>
            <a:lvl1pPr algn="r">
              <a:defRPr sz="1200"/>
            </a:lvl1pPr>
          </a:lstStyle>
          <a:p>
            <a:fld id="{8B095695-8332-4212-A11F-12DBFE9ECF11}" type="slidenum">
              <a:rPr lang="en-US" smtClean="0"/>
              <a:t>‹#›</a:t>
            </a:fld>
            <a:endParaRPr lang="en-US"/>
          </a:p>
        </p:txBody>
      </p:sp>
    </p:spTree>
    <p:extLst>
      <p:ext uri="{BB962C8B-B14F-4D97-AF65-F5344CB8AC3E}">
        <p14:creationId xmlns:p14="http://schemas.microsoft.com/office/powerpoint/2010/main" val="4074483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75071E5-11F2-4A14-A89E-322B6453789B}" type="slidenum">
              <a:rPr lang="en-US" smtClean="0">
                <a:solidFill>
                  <a:prstClr val="black"/>
                </a:solidFill>
              </a:rPr>
              <a:pPr/>
              <a:t>1</a:t>
            </a:fld>
            <a:endParaRPr lang="en-US" dirty="0">
              <a:solidFill>
                <a:prstClr val="black"/>
              </a:solidFill>
            </a:endParaRPr>
          </a:p>
        </p:txBody>
      </p:sp>
      <p:sp>
        <p:nvSpPr>
          <p:cNvPr id="19459" name="Rectangle 2"/>
          <p:cNvSpPr>
            <a:spLocks noGrp="1" noRot="1" noChangeAspect="1" noChangeArrowheads="1" noTextEdit="1"/>
          </p:cNvSpPr>
          <p:nvPr>
            <p:ph type="sldImg"/>
          </p:nvPr>
        </p:nvSpPr>
        <p:spPr>
          <a:xfrm>
            <a:off x="1470025" y="1160463"/>
            <a:ext cx="4175125" cy="3132137"/>
          </a:xfrm>
          <a:ln/>
        </p:spPr>
      </p:sp>
      <p:sp>
        <p:nvSpPr>
          <p:cNvPr id="19460" name="Rectangle 3"/>
          <p:cNvSpPr>
            <a:spLocks noGrp="1" noChangeArrowheads="1"/>
          </p:cNvSpPr>
          <p:nvPr>
            <p:ph type="body" idx="1"/>
          </p:nvPr>
        </p:nvSpPr>
        <p:spPr>
          <a:noFill/>
          <a:ln/>
        </p:spPr>
        <p:txBody>
          <a:bodyPr/>
          <a:lstStyle/>
          <a:p>
            <a:r>
              <a:rPr lang="en-US" dirty="0"/>
              <a:t>Good</a:t>
            </a:r>
            <a:r>
              <a:rPr lang="en-US" baseline="0" dirty="0"/>
              <a:t> Day</a:t>
            </a:r>
            <a:r>
              <a:rPr lang="en-US" dirty="0"/>
              <a:t> ???,</a:t>
            </a:r>
          </a:p>
          <a:p>
            <a:r>
              <a:rPr lang="en-US" dirty="0"/>
              <a:t>Welcome</a:t>
            </a:r>
            <a:r>
              <a:rPr lang="en-US" baseline="0" dirty="0"/>
              <a:t> to the</a:t>
            </a:r>
            <a:r>
              <a:rPr lang="en-US" dirty="0"/>
              <a:t> NC3 Mission Performance Briefing for April,</a:t>
            </a:r>
            <a:r>
              <a:rPr lang="en-US" baseline="0" dirty="0"/>
              <a:t> 2020</a:t>
            </a:r>
            <a:r>
              <a:rPr lang="en-US" dirty="0"/>
              <a:t>.</a:t>
            </a:r>
          </a:p>
          <a:p>
            <a:endParaRPr lang="en-US" dirty="0"/>
          </a:p>
        </p:txBody>
      </p:sp>
    </p:spTree>
    <p:extLst>
      <p:ext uri="{BB962C8B-B14F-4D97-AF65-F5344CB8AC3E}">
        <p14:creationId xmlns:p14="http://schemas.microsoft.com/office/powerpoint/2010/main" val="876700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sldNum" sz="quarter" idx="5"/>
          </p:nvPr>
        </p:nvSpPr>
        <p:spPr>
          <a:ln/>
        </p:spPr>
        <p:txBody>
          <a:bodyPr/>
          <a:lstStyle/>
          <a:p>
            <a:fld id="{24903880-04A1-45A3-BC1A-4C7560FF6F73}" type="slidenum">
              <a:rPr lang="en-US">
                <a:solidFill>
                  <a:prstClr val="black"/>
                </a:solidFill>
              </a:rPr>
              <a:pPr/>
              <a:t>10</a:t>
            </a:fld>
            <a:endParaRPr lang="en-US">
              <a:solidFill>
                <a:prstClr val="black"/>
              </a:solidFill>
            </a:endParaRPr>
          </a:p>
        </p:txBody>
      </p:sp>
      <p:sp>
        <p:nvSpPr>
          <p:cNvPr id="2971650" name="Rectangle 2"/>
          <p:cNvSpPr>
            <a:spLocks noGrp="1" noRot="1" noChangeAspect="1" noChangeArrowheads="1" noTextEdit="1"/>
          </p:cNvSpPr>
          <p:nvPr>
            <p:ph type="sldImg"/>
          </p:nvPr>
        </p:nvSpPr>
        <p:spPr bwMode="auto">
          <a:xfrm>
            <a:off x="1192213" y="674688"/>
            <a:ext cx="4602162" cy="3452812"/>
          </a:xfrm>
          <a:prstGeom prst="rect">
            <a:avLst/>
          </a:prstGeom>
          <a:noFill/>
          <a:ln>
            <a:solidFill>
              <a:srgbClr val="000000"/>
            </a:solidFill>
            <a:miter lim="800000"/>
            <a:headEnd/>
            <a:tailEnd/>
          </a:ln>
        </p:spPr>
      </p:sp>
      <p:sp>
        <p:nvSpPr>
          <p:cNvPr id="29716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55503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9275">
              <a:defRPr/>
            </a:pPr>
            <a:r>
              <a:rPr lang="en-US" dirty="0"/>
              <a:t>Sir, the NC3 Dashboard depicts the AF NC3 WS (AN/USQ-225)</a:t>
            </a:r>
            <a:r>
              <a:rPr lang="en-US" baseline="0" dirty="0"/>
              <a:t> Configuration Elements (CE’s).  The CE’s with check marks/highlighted will be briefed, the CE’s not checked for this iteration and will become available as data mining matures.  The NC3 MPI is structured to show performance indicators of NC3 Systems that reside within/on the CE’s.  This iteration of the NC3 MPI Brief will capture the Airborne PCC (E-4B) CE, KC-135 CE, B-52H CE, B-2 CE, DCA CE, Airborne Support CE (U-2), ICBM CE and Fixed Support CE.</a:t>
            </a:r>
          </a:p>
          <a:p>
            <a:endParaRPr lang="en-US" baseline="0" dirty="0"/>
          </a:p>
          <a:p>
            <a:r>
              <a:rPr lang="en-US" dirty="0"/>
              <a:t>1.  In this brief we will be addressing constituent systems for each Configuration Element as; GREEN meaning the system has met all standards OR if the system has not met ONLY one standard within the lagging and/or leading indicators, and RED meaning the system did not meet two or more standards within the lagging and/or leading indicators.</a:t>
            </a:r>
          </a:p>
          <a:p>
            <a:r>
              <a:rPr lang="en-US" dirty="0"/>
              <a:t>2.  For slide justification purposes, the "Red" indicated systems will be explained further with an issue slide.  Those issue slides will be accompanied by that specific systems’ lagging and leading indicator charts themselves. </a:t>
            </a:r>
          </a:p>
        </p:txBody>
      </p:sp>
      <p:sp>
        <p:nvSpPr>
          <p:cNvPr id="4" name="Slide Number Placeholder 3"/>
          <p:cNvSpPr>
            <a:spLocks noGrp="1"/>
          </p:cNvSpPr>
          <p:nvPr>
            <p:ph type="sldNum" sz="quarter" idx="10"/>
          </p:nvPr>
        </p:nvSpPr>
        <p:spPr/>
        <p:txBody>
          <a:bodyPr/>
          <a:lstStyle/>
          <a:p>
            <a:fld id="{8B095695-8332-4212-A11F-12DBFE9ECF11}" type="slidenum">
              <a:rPr lang="en-US" smtClean="0"/>
              <a:t>2</a:t>
            </a:fld>
            <a:endParaRPr lang="en-US"/>
          </a:p>
        </p:txBody>
      </p:sp>
    </p:spTree>
    <p:extLst>
      <p:ext uri="{BB962C8B-B14F-4D97-AF65-F5344CB8AC3E}">
        <p14:creationId xmlns:p14="http://schemas.microsoft.com/office/powerpoint/2010/main" val="137373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 I am Mr. ??? from the NC3 Center and I will be briefing the Airborne PCC (E-4B) Configuration Element (CE) Maintenance Performance Indicators.</a:t>
            </a:r>
          </a:p>
          <a:p>
            <a:r>
              <a:rPr lang="en-US" b="1" u="sng" dirty="0"/>
              <a:t>Scoreboard Indicators</a:t>
            </a:r>
            <a:r>
              <a:rPr lang="en-US" b="1" dirty="0"/>
              <a:t>:  </a:t>
            </a:r>
            <a:endParaRPr lang="en-US" dirty="0"/>
          </a:p>
          <a:p>
            <a:r>
              <a:rPr lang="en-US" dirty="0"/>
              <a:t>The combined Airborne (E-4B) PCC CE Mission Capability rate takes into account the USC-42, USC-28, SECN, NPES, MPS, FDMA, ASC-24, ARR-88 (MMRT) ARC-210, ARC-208, ARC-190, ARC-183 (DTWA),</a:t>
            </a:r>
            <a:r>
              <a:rPr lang="en-US" baseline="0" dirty="0"/>
              <a:t> HCB SATCOM, CADI/MSD, ARC-252, KYV-5M, DSS-2A, AYC-6, KIV-7M </a:t>
            </a:r>
            <a:r>
              <a:rPr lang="en-US" dirty="0"/>
              <a:t>and ARC-171 individual systems.</a:t>
            </a:r>
            <a:endParaRPr lang="en-US" dirty="0">
              <a:cs typeface="Calibri"/>
            </a:endParaRPr>
          </a:p>
          <a:p>
            <a:r>
              <a:rPr lang="en-US" dirty="0"/>
              <a:t>The overall E-4B Configuration Element met </a:t>
            </a:r>
            <a:r>
              <a:rPr lang="en-US" b="1" dirty="0"/>
              <a:t>5 of 5 </a:t>
            </a:r>
            <a:r>
              <a:rPr lang="en-US" dirty="0"/>
              <a:t>reported maintenance indicators for</a:t>
            </a:r>
            <a:r>
              <a:rPr lang="en-US" baseline="0" dirty="0"/>
              <a:t> the Year To Date and Quarter To Date average.</a:t>
            </a:r>
            <a:r>
              <a:rPr lang="en-US" dirty="0"/>
              <a:t>  All standards were established by importing 2 months </a:t>
            </a:r>
          </a:p>
          <a:p>
            <a:r>
              <a:rPr lang="en-US" dirty="0"/>
              <a:t>of data into a standards development workbook.</a:t>
            </a:r>
            <a:r>
              <a:rPr lang="en-US" baseline="0" dirty="0"/>
              <a:t> </a:t>
            </a:r>
          </a:p>
          <a:p>
            <a:endParaRPr lang="en-US" baseline="0" dirty="0">
              <a:latin typeface="Arial" charset="0"/>
            </a:endParaRPr>
          </a:p>
          <a:p>
            <a:r>
              <a:rPr lang="en-US" dirty="0">
                <a:latin typeface="Arial" charset="0"/>
              </a:rPr>
              <a:t>The monthly and quarterly</a:t>
            </a:r>
            <a:r>
              <a:rPr lang="en-US" baseline="0" dirty="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a:latin typeface="Arial" charset="0"/>
              </a:rPr>
              <a:t>Green - At or less than 3% variance from the average</a:t>
            </a:r>
          </a:p>
          <a:p>
            <a:pPr defTabSz="929481">
              <a:defRPr/>
            </a:pPr>
            <a:r>
              <a:rPr lang="en-US" baseline="0" dirty="0">
                <a:latin typeface="Arial" charset="0"/>
              </a:rPr>
              <a:t>Yellow - Between 3-5% variance from the average</a:t>
            </a:r>
          </a:p>
          <a:p>
            <a:pPr defTabSz="929481">
              <a:defRPr/>
            </a:pPr>
            <a:r>
              <a:rPr lang="en-US" baseline="0" dirty="0">
                <a:latin typeface="Arial" charset="0"/>
              </a:rPr>
              <a:t>Red - Greater than 5% variance from the average</a:t>
            </a:r>
          </a:p>
          <a:p>
            <a:pPr defTabSz="929481">
              <a:defRPr/>
            </a:pPr>
            <a:endParaRPr lang="en-US" baseline="0" dirty="0">
              <a:latin typeface="Arial" charset="0"/>
            </a:endParaRPr>
          </a:p>
          <a:p>
            <a:pPr defTabSz="929481">
              <a:defRPr/>
            </a:pPr>
            <a:r>
              <a:rPr lang="en-US" baseline="0" dirty="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99.30%   </a:t>
            </a:r>
            <a:r>
              <a:rPr lang="en-US" dirty="0"/>
              <a:t>Achieved: </a:t>
            </a:r>
            <a:r>
              <a:rPr lang="en-US" b="1" dirty="0"/>
              <a:t>99.79% </a:t>
            </a:r>
            <a:r>
              <a:rPr lang="en-US" dirty="0"/>
              <a:t>as a</a:t>
            </a:r>
            <a:r>
              <a:rPr lang="en-US" baseline="0" dirty="0"/>
              <a:t> </a:t>
            </a:r>
            <a:r>
              <a:rPr lang="en-US" dirty="0">
                <a:latin typeface="Arial" charset="0"/>
              </a:rPr>
              <a:t>YTD average and </a:t>
            </a:r>
            <a:r>
              <a:rPr lang="en-US" b="1" dirty="0">
                <a:latin typeface="Arial" charset="0"/>
              </a:rPr>
              <a:t>99.78</a:t>
            </a:r>
            <a:r>
              <a:rPr lang="en-US" b="1" dirty="0"/>
              <a:t>% </a:t>
            </a:r>
            <a:r>
              <a:rPr lang="en-US" dirty="0"/>
              <a:t>QTD</a:t>
            </a:r>
            <a:r>
              <a:rPr lang="en-US" dirty="0">
                <a:latin typeface="Arial" charset="0"/>
              </a:rPr>
              <a:t>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3.80%   </a:t>
            </a:r>
            <a:r>
              <a:rPr lang="en-US" dirty="0"/>
              <a:t>Achieved: </a:t>
            </a:r>
            <a:r>
              <a:rPr lang="en-US" b="1" dirty="0"/>
              <a:t>3.20% </a:t>
            </a:r>
            <a:r>
              <a:rPr lang="en-US" dirty="0"/>
              <a:t>as an </a:t>
            </a:r>
            <a:r>
              <a:rPr lang="en-US" dirty="0">
                <a:latin typeface="Arial" charset="0"/>
              </a:rPr>
              <a:t>YTD average and  </a:t>
            </a:r>
            <a:r>
              <a:rPr lang="en-US" b="1" dirty="0">
                <a:latin typeface="+mn-lt"/>
              </a:rPr>
              <a:t>3.13</a:t>
            </a:r>
            <a:r>
              <a:rPr lang="en-US" b="1" dirty="0"/>
              <a:t>% </a:t>
            </a:r>
            <a:r>
              <a:rPr lang="en-US" dirty="0"/>
              <a:t>QTD</a:t>
            </a:r>
            <a:r>
              <a:rPr lang="en-US" dirty="0">
                <a:latin typeface="Arial" charset="0"/>
              </a:rPr>
              <a:t> average</a:t>
            </a:r>
            <a:r>
              <a:rPr lang="en-US" b="1" dirty="0"/>
              <a:t>.</a:t>
            </a:r>
          </a:p>
          <a:p>
            <a:pPr defTabSz="912205">
              <a:defRPr/>
            </a:pPr>
            <a:endParaRPr lang="en-US" b="1"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5.50%    </a:t>
            </a:r>
            <a:r>
              <a:rPr lang="en-US" dirty="0"/>
              <a:t>Achieved: </a:t>
            </a:r>
            <a:r>
              <a:rPr lang="en-US" b="1" dirty="0"/>
              <a:t>0.17% </a:t>
            </a:r>
            <a:r>
              <a:rPr lang="en-US" dirty="0"/>
              <a:t>as an </a:t>
            </a:r>
            <a:r>
              <a:rPr lang="en-US" dirty="0">
                <a:latin typeface="Arial" charset="0"/>
              </a:rPr>
              <a:t>YTD average and  </a:t>
            </a:r>
            <a:r>
              <a:rPr lang="en-US" b="1" dirty="0">
                <a:latin typeface="+mn-lt"/>
              </a:rPr>
              <a:t>0.36</a:t>
            </a:r>
            <a:r>
              <a:rPr lang="en-US" b="1" dirty="0"/>
              <a:t>%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424 HRS</a:t>
            </a:r>
            <a:r>
              <a:rPr lang="en-US" dirty="0"/>
              <a:t>    Achieved: </a:t>
            </a:r>
            <a:r>
              <a:rPr lang="en-US" b="1" dirty="0"/>
              <a:t>408 HRS  </a:t>
            </a:r>
            <a:r>
              <a:rPr lang="en-US" dirty="0"/>
              <a:t>as an YTD</a:t>
            </a:r>
            <a:r>
              <a:rPr lang="en-US" b="1" dirty="0"/>
              <a:t> </a:t>
            </a:r>
            <a:r>
              <a:rPr lang="en-US" dirty="0"/>
              <a:t>average</a:t>
            </a:r>
            <a:r>
              <a:rPr lang="en-US" b="1" dirty="0"/>
              <a:t> </a:t>
            </a:r>
            <a:r>
              <a:rPr lang="en-US" dirty="0"/>
              <a:t>and  </a:t>
            </a:r>
            <a:r>
              <a:rPr lang="en-US" b="1" dirty="0"/>
              <a:t>311 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64 HRS</a:t>
            </a:r>
            <a:r>
              <a:rPr lang="en-US" dirty="0"/>
              <a:t>    Achieved: </a:t>
            </a:r>
            <a:r>
              <a:rPr lang="en-US" b="1" dirty="0"/>
              <a:t>16 HRS</a:t>
            </a:r>
            <a:r>
              <a:rPr lang="en-US" dirty="0"/>
              <a:t> as an </a:t>
            </a:r>
            <a:r>
              <a:rPr lang="en-US" dirty="0">
                <a:latin typeface="Arial" charset="0"/>
              </a:rPr>
              <a:t>YTD average and  </a:t>
            </a:r>
            <a:r>
              <a:rPr lang="en-US" b="1" dirty="0">
                <a:latin typeface="Arial" charset="0"/>
              </a:rPr>
              <a:t>16 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748052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AIRBORNE CC (E-4B) NC3 Availability Chart</a:t>
            </a:r>
          </a:p>
          <a:p>
            <a:r>
              <a:rPr lang="en-US" dirty="0"/>
              <a:t>Good morning ???, I am Mr. ??? from the NC3 Center and I will be briefing the Airborne PCC (KC-135) Configuration Element (CE) Maintenance Performance Indicators.</a:t>
            </a:r>
          </a:p>
          <a:p>
            <a:r>
              <a:rPr lang="en-US" b="1" u="sng" dirty="0"/>
              <a:t>Scoreboard Indicators</a:t>
            </a:r>
            <a:r>
              <a:rPr lang="en-US" b="1" dirty="0"/>
              <a:t>:  </a:t>
            </a:r>
            <a:endParaRPr lang="en-US" dirty="0"/>
          </a:p>
          <a:p>
            <a:r>
              <a:rPr lang="en-US" dirty="0"/>
              <a:t>The combined Airborne (KC-135) PCC CE Mission Capability rate takes into account the ARC-164, ARC-210, and</a:t>
            </a:r>
            <a:r>
              <a:rPr lang="en-US" baseline="0" dirty="0"/>
              <a:t> ARC-210</a:t>
            </a:r>
            <a:r>
              <a:rPr lang="en-US" dirty="0"/>
              <a:t> individual systems.</a:t>
            </a:r>
          </a:p>
          <a:p>
            <a:r>
              <a:rPr lang="en-US" dirty="0"/>
              <a:t>The overall KC-135 Configuration Element met </a:t>
            </a:r>
            <a:r>
              <a:rPr lang="en-US" b="1" dirty="0"/>
              <a:t>5 of 5 </a:t>
            </a:r>
            <a:r>
              <a:rPr lang="en-US" dirty="0"/>
              <a:t>reported maintenance indicators for</a:t>
            </a:r>
            <a:r>
              <a:rPr lang="en-US" baseline="0" dirty="0"/>
              <a:t> the Year To Date and Quarter To Date average.</a:t>
            </a:r>
            <a:r>
              <a:rPr lang="en-US" dirty="0"/>
              <a:t>  All standards were established by importing 36 months of data into a standards development workbook.</a:t>
            </a:r>
          </a:p>
          <a:p>
            <a:endParaRPr lang="en-US" dirty="0"/>
          </a:p>
          <a:p>
            <a:pPr defTabSz="929481">
              <a:defRPr/>
            </a:pPr>
            <a:r>
              <a:rPr lang="en-US" dirty="0">
                <a:latin typeface="Arial" charset="0"/>
              </a:rPr>
              <a:t>The monthly and quarterly</a:t>
            </a:r>
            <a:r>
              <a:rPr lang="en-US" baseline="0" dirty="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a:latin typeface="Arial" charset="0"/>
              </a:rPr>
              <a:t>Green - At or less than 3% variance from the average</a:t>
            </a:r>
          </a:p>
          <a:p>
            <a:pPr defTabSz="929481">
              <a:defRPr/>
            </a:pPr>
            <a:r>
              <a:rPr lang="en-US" baseline="0" dirty="0">
                <a:latin typeface="Arial" charset="0"/>
              </a:rPr>
              <a:t>Yellow - Between 3-5% variance from the average</a:t>
            </a:r>
          </a:p>
          <a:p>
            <a:pPr defTabSz="929481">
              <a:defRPr/>
            </a:pPr>
            <a:r>
              <a:rPr lang="en-US" baseline="0" dirty="0">
                <a:latin typeface="Arial" charset="0"/>
              </a:rPr>
              <a:t>Red - Greater than 5% variance from the average</a:t>
            </a:r>
          </a:p>
          <a:p>
            <a:pPr defTabSz="929481">
              <a:defRPr/>
            </a:pPr>
            <a:endParaRPr lang="en-US" baseline="0" dirty="0">
              <a:latin typeface="Arial" charset="0"/>
            </a:endParaRPr>
          </a:p>
          <a:p>
            <a:pPr defTabSz="929481">
              <a:defRPr/>
            </a:pPr>
            <a:r>
              <a:rPr lang="en-US" baseline="0" dirty="0">
                <a:latin typeface="Arial" charset="0"/>
              </a:rPr>
              <a:t>This goes for all categories except for Total Supply Downtime (TS), which use &lt;10%, 10-15%, and &gt;15% respectively.</a:t>
            </a:r>
          </a:p>
          <a:p>
            <a:endParaRPr lang="en-US" dirty="0"/>
          </a:p>
          <a:p>
            <a:endParaRPr lang="en-US" b="1" u="sng"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99.70%   </a:t>
            </a:r>
            <a:r>
              <a:rPr lang="en-US" dirty="0"/>
              <a:t>Achieved: </a:t>
            </a:r>
            <a:r>
              <a:rPr lang="en-US" b="1" dirty="0"/>
              <a:t>99.59% </a:t>
            </a:r>
            <a:r>
              <a:rPr lang="en-US" dirty="0"/>
              <a:t>as a</a:t>
            </a:r>
            <a:r>
              <a:rPr lang="en-US" baseline="0" dirty="0"/>
              <a:t> </a:t>
            </a:r>
            <a:r>
              <a:rPr lang="en-US" dirty="0">
                <a:latin typeface="Arial" charset="0"/>
              </a:rPr>
              <a:t>YTD average and  </a:t>
            </a:r>
            <a:r>
              <a:rPr lang="en-US" b="1" dirty="0"/>
              <a:t>99.65% </a:t>
            </a:r>
            <a:r>
              <a:rPr lang="en-US" dirty="0"/>
              <a:t>QTD</a:t>
            </a:r>
            <a:r>
              <a:rPr lang="en-US" dirty="0">
                <a:latin typeface="Arial" charset="0"/>
              </a:rPr>
              <a:t>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0.60%   </a:t>
            </a:r>
            <a:r>
              <a:rPr lang="en-US" dirty="0"/>
              <a:t>Achieved: </a:t>
            </a:r>
            <a:r>
              <a:rPr lang="en-US" b="1" dirty="0"/>
              <a:t>1.19% </a:t>
            </a:r>
            <a:r>
              <a:rPr lang="en-US" dirty="0"/>
              <a:t>as an </a:t>
            </a:r>
            <a:r>
              <a:rPr lang="en-US" dirty="0">
                <a:latin typeface="Arial" charset="0"/>
              </a:rPr>
              <a:t>YTD average and </a:t>
            </a:r>
            <a:r>
              <a:rPr lang="en-US" b="1" dirty="0">
                <a:latin typeface="Arial" charset="0"/>
              </a:rPr>
              <a:t>1.03</a:t>
            </a:r>
            <a:r>
              <a:rPr lang="en-US" b="1" dirty="0"/>
              <a:t>% </a:t>
            </a:r>
            <a:r>
              <a:rPr lang="en-US" dirty="0"/>
              <a:t>QTD</a:t>
            </a:r>
            <a:r>
              <a:rPr lang="en-US" dirty="0">
                <a:latin typeface="Arial" charset="0"/>
              </a:rPr>
              <a:t> average</a:t>
            </a:r>
            <a:r>
              <a:rPr lang="en-US" b="1" dirty="0"/>
              <a:t>.</a:t>
            </a:r>
          </a:p>
          <a:p>
            <a:pPr defTabSz="912205">
              <a:defRPr/>
            </a:pPr>
            <a:endParaRPr lang="en-US" b="1"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0.20%    </a:t>
            </a:r>
            <a:r>
              <a:rPr lang="en-US" dirty="0"/>
              <a:t>Achieved: </a:t>
            </a:r>
            <a:r>
              <a:rPr lang="en-US" b="1" dirty="0"/>
              <a:t>0.03% </a:t>
            </a:r>
            <a:r>
              <a:rPr lang="en-US" dirty="0"/>
              <a:t>as an </a:t>
            </a:r>
            <a:r>
              <a:rPr lang="en-US" dirty="0">
                <a:latin typeface="Arial" charset="0"/>
              </a:rPr>
              <a:t>YTD average and  </a:t>
            </a:r>
            <a:r>
              <a:rPr lang="en-US" b="1" dirty="0">
                <a:latin typeface="+mn-lt"/>
              </a:rPr>
              <a:t>0.02</a:t>
            </a:r>
            <a:r>
              <a:rPr lang="en-US" b="1" dirty="0"/>
              <a:t>%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3.7 HRS</a:t>
            </a:r>
            <a:r>
              <a:rPr lang="en-US" dirty="0"/>
              <a:t>    Achieved: </a:t>
            </a:r>
            <a:r>
              <a:rPr lang="en-US" b="1" dirty="0"/>
              <a:t>2 HRS  </a:t>
            </a:r>
            <a:r>
              <a:rPr lang="en-US" dirty="0"/>
              <a:t>as an YTD</a:t>
            </a:r>
            <a:r>
              <a:rPr lang="en-US" b="1" dirty="0"/>
              <a:t> </a:t>
            </a:r>
            <a:r>
              <a:rPr lang="en-US" dirty="0"/>
              <a:t>average</a:t>
            </a:r>
            <a:r>
              <a:rPr lang="en-US" b="1" dirty="0"/>
              <a:t> </a:t>
            </a:r>
            <a:r>
              <a:rPr lang="en-US" dirty="0"/>
              <a:t>and  </a:t>
            </a:r>
            <a:r>
              <a:rPr lang="en-US" b="1" dirty="0"/>
              <a:t>1 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3 HRS</a:t>
            </a:r>
            <a:r>
              <a:rPr lang="en-US" dirty="0"/>
              <a:t>    Achieved: </a:t>
            </a:r>
            <a:r>
              <a:rPr lang="en-US" b="1" dirty="0"/>
              <a:t>2 HRS</a:t>
            </a:r>
            <a:r>
              <a:rPr lang="en-US" dirty="0"/>
              <a:t> as an </a:t>
            </a:r>
            <a:r>
              <a:rPr lang="en-US" dirty="0">
                <a:latin typeface="Arial" charset="0"/>
              </a:rPr>
              <a:t>YTD average and  </a:t>
            </a:r>
            <a:r>
              <a:rPr lang="en-US" b="1" dirty="0">
                <a:latin typeface="Arial" charset="0"/>
              </a:rPr>
              <a:t>1 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a:p>
            <a:pPr defTabSz="912205">
              <a:defRPr/>
            </a:pPr>
            <a:endParaRPr lang="en-US" dirty="0"/>
          </a:p>
          <a:p>
            <a:endParaRPr lang="en-US" dirty="0"/>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4</a:t>
            </a:fld>
            <a:endParaRPr lang="en-US">
              <a:solidFill>
                <a:prstClr val="black"/>
              </a:solidFill>
              <a:latin typeface="Calibri" panose="020F0502020204030204"/>
            </a:endParaRPr>
          </a:p>
        </p:txBody>
      </p:sp>
    </p:spTree>
    <p:extLst>
      <p:ext uri="{BB962C8B-B14F-4D97-AF65-F5344CB8AC3E}">
        <p14:creationId xmlns:p14="http://schemas.microsoft.com/office/powerpoint/2010/main" val="314234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B-52H NC3 Availability Chart</a:t>
            </a:r>
          </a:p>
          <a:p>
            <a:pPr defTabSz="912205">
              <a:defRPr/>
            </a:pPr>
            <a:endParaRPr lang="en-US" b="1" u="sng" dirty="0">
              <a:solidFill>
                <a:prstClr val="black"/>
              </a:solidFill>
            </a:endParaRPr>
          </a:p>
          <a:p>
            <a:r>
              <a:rPr lang="en-US" b="1" u="sng" dirty="0"/>
              <a:t>Scoreboard Indicators</a:t>
            </a:r>
            <a:r>
              <a:rPr lang="en-US" b="1" dirty="0"/>
              <a:t>:  </a:t>
            </a:r>
            <a:endParaRPr lang="en-US" dirty="0"/>
          </a:p>
          <a:p>
            <a:r>
              <a:rPr lang="en-US" dirty="0"/>
              <a:t>The combined B-52H Mission Capability rate takes into account the ARR-85, ARC-164, ARC-190, ARC-210 and ASC-19 individual systems.</a:t>
            </a:r>
          </a:p>
          <a:p>
            <a:r>
              <a:rPr lang="en-US" dirty="0"/>
              <a:t>The overall B-52H Configuration Element met </a:t>
            </a:r>
            <a:r>
              <a:rPr lang="en-US" b="1" dirty="0"/>
              <a:t>5 of 5 </a:t>
            </a:r>
            <a:r>
              <a:rPr lang="en-US" dirty="0"/>
              <a:t>reported maintenance indicators for</a:t>
            </a:r>
            <a:r>
              <a:rPr lang="en-US" baseline="0" dirty="0"/>
              <a:t> the Year To Date and Quarter To Date average</a:t>
            </a:r>
            <a:r>
              <a:rPr lang="en-US" dirty="0"/>
              <a:t> .  All standards were established by importing 36 months </a:t>
            </a:r>
          </a:p>
          <a:p>
            <a:r>
              <a:rPr lang="en-US" dirty="0"/>
              <a:t>of data into a standards development workbook, first up is the Mission Capability (MC) rate.</a:t>
            </a:r>
          </a:p>
          <a:p>
            <a:endParaRPr lang="en-US" dirty="0"/>
          </a:p>
          <a:p>
            <a:pPr defTabSz="929481">
              <a:defRPr/>
            </a:pPr>
            <a:r>
              <a:rPr lang="en-US" dirty="0">
                <a:latin typeface="Arial" charset="0"/>
              </a:rPr>
              <a:t>The monthly</a:t>
            </a:r>
            <a:r>
              <a:rPr lang="en-US" baseline="0" dirty="0">
                <a:latin typeface="Arial" charset="0"/>
              </a:rPr>
              <a:t> and</a:t>
            </a:r>
            <a:r>
              <a:rPr lang="en-US" dirty="0">
                <a:latin typeface="Arial" charset="0"/>
              </a:rPr>
              <a:t> quarterly</a:t>
            </a:r>
            <a:r>
              <a:rPr lang="en-US" baseline="0" dirty="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a:latin typeface="Arial" charset="0"/>
              </a:rPr>
              <a:t>Green - At or less than 3% variance from the average</a:t>
            </a:r>
          </a:p>
          <a:p>
            <a:pPr defTabSz="929481">
              <a:defRPr/>
            </a:pPr>
            <a:r>
              <a:rPr lang="en-US" baseline="0" dirty="0">
                <a:latin typeface="Arial" charset="0"/>
              </a:rPr>
              <a:t>Yellow - Between 3-5% variance from the average</a:t>
            </a:r>
          </a:p>
          <a:p>
            <a:pPr defTabSz="929481">
              <a:defRPr/>
            </a:pPr>
            <a:r>
              <a:rPr lang="en-US" baseline="0" dirty="0">
                <a:latin typeface="Arial" charset="0"/>
              </a:rPr>
              <a:t>Red - Greater than 5% variance from the average</a:t>
            </a:r>
          </a:p>
          <a:p>
            <a:pPr defTabSz="929481">
              <a:defRPr/>
            </a:pPr>
            <a:endParaRPr lang="en-US" baseline="0" dirty="0">
              <a:latin typeface="Arial" charset="0"/>
            </a:endParaRPr>
          </a:p>
          <a:p>
            <a:pPr defTabSz="929481">
              <a:defRPr/>
            </a:pPr>
            <a:r>
              <a:rPr lang="en-US" baseline="0" dirty="0">
                <a:latin typeface="Arial" charset="0"/>
              </a:rPr>
              <a:t>This goes for all categories except for Total Supply Downtime (TS), which use &lt;10%, 10-15%, and &gt;15% respectively.</a:t>
            </a:r>
          </a:p>
          <a:p>
            <a:endParaRPr lang="en-US" dirty="0"/>
          </a:p>
          <a:p>
            <a:endParaRPr lang="en-US" dirty="0"/>
          </a:p>
          <a:p>
            <a:pPr defTabSz="912205">
              <a:defRPr/>
            </a:pPr>
            <a:endParaRPr lang="en-US" dirty="0"/>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98.70%    </a:t>
            </a:r>
            <a:r>
              <a:rPr lang="en-US" dirty="0"/>
              <a:t>Achieved: </a:t>
            </a:r>
            <a:r>
              <a:rPr lang="en-US" b="1" dirty="0"/>
              <a:t>99.97% </a:t>
            </a:r>
            <a:r>
              <a:rPr lang="en-US" dirty="0"/>
              <a:t>as an </a:t>
            </a:r>
            <a:r>
              <a:rPr lang="en-US" dirty="0">
                <a:latin typeface="Arial" charset="0"/>
              </a:rPr>
              <a:t>YTD average and  </a:t>
            </a:r>
            <a:r>
              <a:rPr lang="en-US" b="1" dirty="0"/>
              <a:t>99.97%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6.40%   </a:t>
            </a:r>
            <a:r>
              <a:rPr lang="en-US" dirty="0"/>
              <a:t>Achieved: </a:t>
            </a:r>
            <a:r>
              <a:rPr lang="en-US" b="1" dirty="0"/>
              <a:t>0.15% </a:t>
            </a:r>
            <a:r>
              <a:rPr lang="en-US" dirty="0"/>
              <a:t>as an </a:t>
            </a:r>
            <a:r>
              <a:rPr lang="en-US" dirty="0">
                <a:latin typeface="Arial" charset="0"/>
              </a:rPr>
              <a:t>YTD average and  </a:t>
            </a:r>
            <a:r>
              <a:rPr lang="en-US" b="1" dirty="0">
                <a:latin typeface="Arial" charset="0"/>
              </a:rPr>
              <a:t>0</a:t>
            </a:r>
            <a:r>
              <a:rPr lang="en-US" b="1" dirty="0"/>
              <a:t>.14% </a:t>
            </a:r>
            <a:r>
              <a:rPr lang="en-US" dirty="0"/>
              <a:t>QTD</a:t>
            </a:r>
            <a:r>
              <a:rPr lang="en-US" dirty="0">
                <a:latin typeface="Arial" charset="0"/>
              </a:rPr>
              <a:t> average</a:t>
            </a:r>
            <a:r>
              <a:rPr lang="en-US" b="1" dirty="0"/>
              <a:t>.</a:t>
            </a:r>
            <a:endParaRPr lang="en-US" dirty="0"/>
          </a:p>
          <a:p>
            <a:pPr defTabSz="912205">
              <a:defRPr/>
            </a:pPr>
            <a:endParaRPr lang="en-US" dirty="0"/>
          </a:p>
          <a:p>
            <a:r>
              <a:rPr lang="en-US" dirty="0"/>
              <a:t> </a:t>
            </a:r>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0.40%    </a:t>
            </a:r>
            <a:r>
              <a:rPr lang="en-US" dirty="0"/>
              <a:t>Achieved: </a:t>
            </a:r>
            <a:r>
              <a:rPr lang="en-US" b="1" dirty="0"/>
              <a:t>0.01% </a:t>
            </a:r>
            <a:r>
              <a:rPr lang="en-US" dirty="0"/>
              <a:t>as an </a:t>
            </a:r>
            <a:r>
              <a:rPr lang="en-US" dirty="0">
                <a:latin typeface="Arial" charset="0"/>
              </a:rPr>
              <a:t>YTD average and  </a:t>
            </a:r>
            <a:r>
              <a:rPr lang="en-US" b="1" dirty="0">
                <a:latin typeface="+mn-lt"/>
              </a:rPr>
              <a:t>0.00</a:t>
            </a:r>
            <a:r>
              <a:rPr lang="en-US" b="1" dirty="0"/>
              <a:t>% </a:t>
            </a:r>
            <a:r>
              <a:rPr lang="en-US" dirty="0"/>
              <a:t>QTD</a:t>
            </a:r>
            <a:r>
              <a:rPr lang="en-US" dirty="0">
                <a:latin typeface="Arial" charset="0"/>
              </a:rPr>
              <a:t> average</a:t>
            </a:r>
            <a:r>
              <a:rPr lang="en-US" b="1" dirty="0"/>
              <a:t>.</a:t>
            </a:r>
            <a:endParaRPr lang="en-US" dirty="0"/>
          </a:p>
          <a:p>
            <a:r>
              <a:rPr lang="en-US" b="1" dirty="0"/>
              <a:t> </a:t>
            </a:r>
            <a:endParaRPr lang="en-US" dirty="0"/>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24 HRS</a:t>
            </a:r>
            <a:r>
              <a:rPr lang="en-US" dirty="0"/>
              <a:t>    Achieved: </a:t>
            </a:r>
            <a:r>
              <a:rPr lang="en-US" b="1" dirty="0"/>
              <a:t>184 HRS  </a:t>
            </a:r>
            <a:r>
              <a:rPr lang="en-US" dirty="0"/>
              <a:t>as an YTD</a:t>
            </a:r>
            <a:r>
              <a:rPr lang="en-US" b="1" dirty="0"/>
              <a:t> </a:t>
            </a:r>
            <a:r>
              <a:rPr lang="en-US" dirty="0"/>
              <a:t>average</a:t>
            </a:r>
            <a:r>
              <a:rPr lang="en-US" b="1" dirty="0"/>
              <a:t> </a:t>
            </a:r>
            <a:r>
              <a:rPr lang="en-US" dirty="0"/>
              <a:t>and </a:t>
            </a:r>
            <a:r>
              <a:rPr lang="en-US" b="1" baseline="0" dirty="0"/>
              <a:t>115</a:t>
            </a:r>
            <a:r>
              <a:rPr lang="en-US" b="1" dirty="0"/>
              <a:t> HRS </a:t>
            </a:r>
            <a:r>
              <a:rPr lang="en-US" dirty="0"/>
              <a:t>QTD</a:t>
            </a:r>
            <a:r>
              <a:rPr lang="en-US" dirty="0">
                <a:latin typeface="Arial" charset="0"/>
              </a:rPr>
              <a:t>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26 HRS</a:t>
            </a:r>
            <a:r>
              <a:rPr lang="en-US" dirty="0"/>
              <a:t>    Achieved</a:t>
            </a:r>
            <a:r>
              <a:rPr lang="en-US"/>
              <a:t>: </a:t>
            </a:r>
            <a:r>
              <a:rPr lang="en-US" b="1"/>
              <a:t>2 </a:t>
            </a:r>
            <a:r>
              <a:rPr lang="en-US" b="1" dirty="0"/>
              <a:t>HRS</a:t>
            </a:r>
            <a:r>
              <a:rPr lang="en-US" dirty="0"/>
              <a:t> as an </a:t>
            </a:r>
            <a:r>
              <a:rPr lang="en-US" dirty="0">
                <a:latin typeface="Arial" charset="0"/>
              </a:rPr>
              <a:t>YTD average and  </a:t>
            </a:r>
            <a:r>
              <a:rPr lang="en-US" b="1" dirty="0">
                <a:latin typeface="Arial" charset="0"/>
              </a:rPr>
              <a:t>1 HRS </a:t>
            </a:r>
            <a:r>
              <a:rPr lang="en-US" dirty="0">
                <a:latin typeface="Arial" charset="0"/>
              </a:rPr>
              <a:t>QTD average</a:t>
            </a:r>
            <a:r>
              <a:rPr lang="en-US" b="1" dirty="0"/>
              <a:t>.</a:t>
            </a:r>
            <a:endParaRPr lang="en-US" dirty="0"/>
          </a:p>
          <a:p>
            <a:pPr defTabSz="912205">
              <a:defRPr/>
            </a:pPr>
            <a:endParaRPr lang="en-US" b="1" u="sng" dirty="0">
              <a:solidFill>
                <a:prstClr val="black"/>
              </a:solidFill>
            </a:endParaRPr>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106854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B-2 NC3 Availability Chart</a:t>
            </a:r>
          </a:p>
          <a:p>
            <a:endParaRPr lang="en-US" b="1" u="sng" dirty="0"/>
          </a:p>
          <a:p>
            <a:r>
              <a:rPr lang="en-US" b="1" u="sng" dirty="0"/>
              <a:t>Scoreboard Indicators</a:t>
            </a:r>
            <a:r>
              <a:rPr lang="en-US" b="1" dirty="0"/>
              <a:t>:  </a:t>
            </a:r>
            <a:endParaRPr lang="en-US" dirty="0"/>
          </a:p>
          <a:p>
            <a:r>
              <a:rPr lang="en-US" dirty="0"/>
              <a:t>The combined B-2 Mission Capability rate takes into account the ARC-234, ARC-211 and ASC-36 individual systems.</a:t>
            </a:r>
          </a:p>
          <a:p>
            <a:r>
              <a:rPr lang="en-US" dirty="0"/>
              <a:t>Starting with the Lagging Indicators, the B-2 Configuration Element met </a:t>
            </a:r>
            <a:r>
              <a:rPr lang="en-US" b="1" dirty="0"/>
              <a:t>5 of 5 </a:t>
            </a:r>
            <a:r>
              <a:rPr lang="en-US" dirty="0"/>
              <a:t>reported maintenance indicators</a:t>
            </a:r>
            <a:r>
              <a:rPr lang="en-US" baseline="0" dirty="0"/>
              <a:t> </a:t>
            </a:r>
            <a:r>
              <a:rPr lang="en-US" dirty="0"/>
              <a:t>for</a:t>
            </a:r>
            <a:r>
              <a:rPr lang="en-US" baseline="0" dirty="0"/>
              <a:t> the Year To Date and Quarter To Date average</a:t>
            </a:r>
            <a:r>
              <a:rPr lang="en-US" dirty="0"/>
              <a:t>. All standards were established by importing 24 months of data into a standards development workbook, first up is the Mission Capability (MC) rate.</a:t>
            </a:r>
          </a:p>
          <a:p>
            <a:endParaRPr lang="en-US" dirty="0"/>
          </a:p>
          <a:p>
            <a:pPr defTabSz="929481">
              <a:defRPr/>
            </a:pPr>
            <a:r>
              <a:rPr lang="en-US" dirty="0">
                <a:latin typeface="Arial" charset="0"/>
              </a:rPr>
              <a:t>The monthly and quarterly</a:t>
            </a:r>
            <a:r>
              <a:rPr lang="en-US" baseline="0" dirty="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a:latin typeface="Arial" charset="0"/>
              </a:rPr>
              <a:t>Green - At or less than 3% variance from the average</a:t>
            </a:r>
          </a:p>
          <a:p>
            <a:pPr defTabSz="929481">
              <a:defRPr/>
            </a:pPr>
            <a:r>
              <a:rPr lang="en-US" baseline="0" dirty="0">
                <a:latin typeface="Arial" charset="0"/>
              </a:rPr>
              <a:t>Yellow - Between 3-5% variance from the average</a:t>
            </a:r>
          </a:p>
          <a:p>
            <a:pPr defTabSz="929481">
              <a:defRPr/>
            </a:pPr>
            <a:r>
              <a:rPr lang="en-US" baseline="0" dirty="0">
                <a:latin typeface="Arial" charset="0"/>
              </a:rPr>
              <a:t>Red - Greater than 5% variance from the average</a:t>
            </a:r>
          </a:p>
          <a:p>
            <a:pPr defTabSz="929481">
              <a:defRPr/>
            </a:pPr>
            <a:endParaRPr lang="en-US" baseline="0" dirty="0">
              <a:latin typeface="Arial" charset="0"/>
            </a:endParaRPr>
          </a:p>
          <a:p>
            <a:pPr defTabSz="929481">
              <a:defRPr/>
            </a:pPr>
            <a:r>
              <a:rPr lang="en-US" baseline="0" dirty="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98.80%    </a:t>
            </a:r>
            <a:r>
              <a:rPr lang="en-US" dirty="0"/>
              <a:t>Achieved: </a:t>
            </a:r>
            <a:r>
              <a:rPr lang="en-US" b="1" dirty="0"/>
              <a:t>99.97% </a:t>
            </a:r>
            <a:r>
              <a:rPr lang="en-US" dirty="0"/>
              <a:t>as an </a:t>
            </a:r>
            <a:r>
              <a:rPr lang="en-US" dirty="0">
                <a:latin typeface="Arial" charset="0"/>
              </a:rPr>
              <a:t>YTD average and </a:t>
            </a:r>
            <a:r>
              <a:rPr lang="en-US" b="1" dirty="0">
                <a:latin typeface="Arial" charset="0"/>
              </a:rPr>
              <a:t>99.98%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5.30%   </a:t>
            </a:r>
            <a:r>
              <a:rPr lang="en-US" dirty="0"/>
              <a:t>Achieved: </a:t>
            </a:r>
            <a:r>
              <a:rPr lang="en-US" b="1" dirty="0"/>
              <a:t>0.11% </a:t>
            </a:r>
            <a:r>
              <a:rPr lang="en-US" dirty="0"/>
              <a:t>as an </a:t>
            </a:r>
            <a:r>
              <a:rPr lang="en-US" dirty="0">
                <a:latin typeface="Arial" charset="0"/>
              </a:rPr>
              <a:t>YTD average and </a:t>
            </a:r>
            <a:r>
              <a:rPr lang="en-US" b="1" dirty="0">
                <a:latin typeface="Arial" charset="0"/>
              </a:rPr>
              <a:t>0.06% </a:t>
            </a:r>
            <a:r>
              <a:rPr lang="en-US" dirty="0">
                <a:latin typeface="Arial" charset="0"/>
              </a:rPr>
              <a:t>as an QTD average</a:t>
            </a:r>
            <a:r>
              <a:rPr lang="en-US" b="1" dirty="0"/>
              <a:t>.</a:t>
            </a:r>
            <a:endParaRPr lang="en-US" dirty="0"/>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0.30%    </a:t>
            </a:r>
            <a:r>
              <a:rPr lang="en-US" dirty="0"/>
              <a:t>Achieved: </a:t>
            </a:r>
            <a:r>
              <a:rPr lang="en-US" b="1" dirty="0"/>
              <a:t>0.00% </a:t>
            </a:r>
            <a:r>
              <a:rPr lang="en-US" dirty="0"/>
              <a:t>as an </a:t>
            </a:r>
            <a:r>
              <a:rPr lang="en-US" dirty="0">
                <a:latin typeface="Arial" charset="0"/>
              </a:rPr>
              <a:t>YTD average and</a:t>
            </a:r>
            <a:r>
              <a:rPr lang="en-US" baseline="0" dirty="0">
                <a:latin typeface="Arial" charset="0"/>
              </a:rPr>
              <a:t> </a:t>
            </a:r>
            <a:r>
              <a:rPr lang="en-US" b="1" baseline="0" dirty="0">
                <a:latin typeface="Arial" charset="0"/>
              </a:rPr>
              <a:t>0.01</a:t>
            </a:r>
            <a:r>
              <a:rPr lang="en-US" b="1" dirty="0">
                <a:latin typeface="Arial" charset="0"/>
              </a:rPr>
              <a:t>% </a:t>
            </a:r>
            <a:r>
              <a:rPr lang="en-US" dirty="0">
                <a:latin typeface="Arial" charset="0"/>
              </a:rPr>
              <a:t>as an QTD average</a:t>
            </a:r>
            <a:r>
              <a:rPr lang="en-US" b="1" dirty="0"/>
              <a:t>.</a:t>
            </a:r>
            <a:endParaRPr lang="en-US" dirty="0"/>
          </a:p>
          <a:p>
            <a:r>
              <a:rPr lang="en-US" dirty="0"/>
              <a:t> </a:t>
            </a:r>
          </a:p>
          <a:p>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72 HRS</a:t>
            </a:r>
            <a:r>
              <a:rPr lang="en-US" dirty="0"/>
              <a:t>    Achieved</a:t>
            </a:r>
            <a:r>
              <a:rPr lang="en-US"/>
              <a:t>: </a:t>
            </a:r>
            <a:r>
              <a:rPr lang="en-US" b="1"/>
              <a:t>403 </a:t>
            </a:r>
            <a:r>
              <a:rPr lang="en-US" b="1" dirty="0"/>
              <a:t>HRS</a:t>
            </a:r>
            <a:r>
              <a:rPr lang="en-US" dirty="0"/>
              <a:t> as an </a:t>
            </a:r>
            <a:r>
              <a:rPr lang="en-US" dirty="0">
                <a:latin typeface="Arial" charset="0"/>
              </a:rPr>
              <a:t>YTD average </a:t>
            </a:r>
            <a:r>
              <a:rPr lang="en-US">
                <a:latin typeface="Arial" charset="0"/>
              </a:rPr>
              <a:t>and </a:t>
            </a:r>
            <a:r>
              <a:rPr lang="en-US" b="1">
                <a:latin typeface="Arial" charset="0"/>
              </a:rPr>
              <a:t>434 </a:t>
            </a:r>
            <a:r>
              <a:rPr lang="en-US" b="1" dirty="0">
                <a:latin typeface="Arial" charset="0"/>
              </a:rPr>
              <a:t>HRS </a:t>
            </a:r>
            <a:r>
              <a:rPr lang="en-US" dirty="0">
                <a:latin typeface="Arial" charset="0"/>
              </a:rPr>
              <a:t>as an QTD average</a:t>
            </a:r>
            <a:r>
              <a:rPr lang="en-US" b="1" dirty="0"/>
              <a:t>.</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16 HRS</a:t>
            </a:r>
            <a:r>
              <a:rPr lang="en-US" dirty="0"/>
              <a:t>    Achieved: </a:t>
            </a:r>
            <a:r>
              <a:rPr lang="en-US" b="1" dirty="0"/>
              <a:t>2 HRS</a:t>
            </a:r>
            <a:r>
              <a:rPr lang="en-US" dirty="0"/>
              <a:t> as an </a:t>
            </a:r>
            <a:r>
              <a:rPr lang="en-US" dirty="0">
                <a:latin typeface="Arial" charset="0"/>
              </a:rPr>
              <a:t>YTD average and </a:t>
            </a:r>
            <a:r>
              <a:rPr lang="en-US" b="1" dirty="0">
                <a:latin typeface="Arial" charset="0"/>
              </a:rPr>
              <a:t>1 HRS </a:t>
            </a:r>
            <a:r>
              <a:rPr lang="en-US" dirty="0">
                <a:latin typeface="Arial" charset="0"/>
              </a:rPr>
              <a:t>as an QTD average</a:t>
            </a:r>
            <a:r>
              <a:rPr lang="en-US" b="1" dirty="0"/>
              <a:t>.</a:t>
            </a:r>
            <a:endParaRPr lang="en-US" dirty="0"/>
          </a:p>
          <a:p>
            <a:endParaRPr lang="en-US" dirty="0"/>
          </a:p>
          <a:p>
            <a:endParaRPr lang="en-US" b="1" u="sng" dirty="0"/>
          </a:p>
          <a:p>
            <a:pPr defTabSz="912205">
              <a:defRPr/>
            </a:pPr>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6</a:t>
            </a:fld>
            <a:endParaRPr lang="en-US">
              <a:solidFill>
                <a:prstClr val="black"/>
              </a:solidFill>
              <a:latin typeface="Calibri" panose="020F0502020204030204"/>
            </a:endParaRPr>
          </a:p>
        </p:txBody>
      </p:sp>
    </p:spTree>
    <p:extLst>
      <p:ext uri="{BB962C8B-B14F-4D97-AF65-F5344CB8AC3E}">
        <p14:creationId xmlns:p14="http://schemas.microsoft.com/office/powerpoint/2010/main" val="144304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DCA (F15-E) NC3 Availability Chart</a:t>
            </a:r>
          </a:p>
          <a:p>
            <a:pPr defTabSz="912205">
              <a:defRPr/>
            </a:pPr>
            <a:endParaRPr lang="en-US" dirty="0">
              <a:solidFill>
                <a:prstClr val="black"/>
              </a:solidFill>
              <a:latin typeface="Arial" charset="0"/>
            </a:endParaRPr>
          </a:p>
          <a:p>
            <a:r>
              <a:rPr lang="en-US" b="1" u="sng" dirty="0"/>
              <a:t>Scoreboard Indicators</a:t>
            </a:r>
            <a:r>
              <a:rPr lang="en-US" b="1" dirty="0"/>
              <a:t>:  </a:t>
            </a:r>
            <a:endParaRPr lang="en-US" dirty="0"/>
          </a:p>
          <a:p>
            <a:r>
              <a:rPr lang="en-US" dirty="0"/>
              <a:t>The combined DCA (F-15E) Mission Capability rate takes into account the ARC-164 and ARC-210 individual systems.</a:t>
            </a:r>
          </a:p>
          <a:p>
            <a:r>
              <a:rPr lang="en-US" dirty="0"/>
              <a:t> </a:t>
            </a:r>
          </a:p>
          <a:p>
            <a:r>
              <a:rPr lang="en-US" dirty="0"/>
              <a:t>The DCA Configuration Element met </a:t>
            </a:r>
            <a:r>
              <a:rPr lang="en-US" b="1" dirty="0"/>
              <a:t>5 of 5 </a:t>
            </a:r>
            <a:r>
              <a:rPr lang="en-US" dirty="0"/>
              <a:t>reported maintenance indicators for</a:t>
            </a:r>
            <a:r>
              <a:rPr lang="en-US" baseline="0" dirty="0"/>
              <a:t> the Year To Date and Quarter To Date average</a:t>
            </a:r>
            <a:r>
              <a:rPr lang="en-US" dirty="0"/>
              <a:t> . All standards were established by importing 36 months of data into a standards development workbook, first up is the Mission Capability (MC) rate.</a:t>
            </a:r>
          </a:p>
          <a:p>
            <a:endParaRPr lang="en-US" dirty="0"/>
          </a:p>
          <a:p>
            <a:pPr defTabSz="929481">
              <a:defRPr/>
            </a:pPr>
            <a:r>
              <a:rPr lang="en-US" dirty="0">
                <a:latin typeface="Arial" charset="0"/>
              </a:rPr>
              <a:t>The monthly</a:t>
            </a:r>
            <a:r>
              <a:rPr lang="en-US" baseline="0" dirty="0">
                <a:latin typeface="Arial" charset="0"/>
              </a:rPr>
              <a:t> and </a:t>
            </a:r>
            <a:r>
              <a:rPr lang="en-US" dirty="0">
                <a:latin typeface="Arial" charset="0"/>
              </a:rPr>
              <a:t>quarterly</a:t>
            </a:r>
            <a:r>
              <a:rPr lang="en-US" baseline="0" dirty="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a:latin typeface="Arial" charset="0"/>
              </a:rPr>
              <a:t>Green - At or less than 3% variance from the average</a:t>
            </a:r>
          </a:p>
          <a:p>
            <a:pPr defTabSz="929481">
              <a:defRPr/>
            </a:pPr>
            <a:r>
              <a:rPr lang="en-US" baseline="0" dirty="0">
                <a:latin typeface="Arial" charset="0"/>
              </a:rPr>
              <a:t>Yellow - Between 3-5% variance from the average</a:t>
            </a:r>
          </a:p>
          <a:p>
            <a:pPr defTabSz="929481">
              <a:defRPr/>
            </a:pPr>
            <a:r>
              <a:rPr lang="en-US" baseline="0" dirty="0">
                <a:latin typeface="Arial" charset="0"/>
              </a:rPr>
              <a:t>Red - Greater than 5% variance from the average</a:t>
            </a:r>
          </a:p>
          <a:p>
            <a:pPr defTabSz="929481">
              <a:defRPr/>
            </a:pPr>
            <a:endParaRPr lang="en-US" baseline="0" dirty="0">
              <a:latin typeface="Arial" charset="0"/>
            </a:endParaRPr>
          </a:p>
          <a:p>
            <a:pPr defTabSz="929481">
              <a:defRPr/>
            </a:pPr>
            <a:r>
              <a:rPr lang="en-US" baseline="0" dirty="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pPr defTabSz="912205">
              <a:defRPr/>
            </a:pPr>
            <a:r>
              <a:rPr lang="en-US" dirty="0"/>
              <a:t>STD: </a:t>
            </a:r>
            <a:r>
              <a:rPr lang="en-US" b="1" dirty="0"/>
              <a:t>≥ 99.80%   </a:t>
            </a:r>
            <a:r>
              <a:rPr lang="en-US" dirty="0"/>
              <a:t>Achieved: </a:t>
            </a:r>
            <a:r>
              <a:rPr lang="en-US" b="1" dirty="0"/>
              <a:t>99.99% </a:t>
            </a:r>
            <a:r>
              <a:rPr lang="en-US" dirty="0"/>
              <a:t>as an </a:t>
            </a:r>
            <a:r>
              <a:rPr lang="en-US" dirty="0">
                <a:latin typeface="Arial" charset="0"/>
              </a:rPr>
              <a:t>YTD average and </a:t>
            </a:r>
            <a:r>
              <a:rPr lang="en-US" b="1" dirty="0">
                <a:latin typeface="Arial" charset="0"/>
              </a:rPr>
              <a:t>99.98% </a:t>
            </a:r>
            <a:r>
              <a:rPr lang="en-US" dirty="0">
                <a:latin typeface="Arial" charset="0"/>
              </a:rPr>
              <a:t>as an 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Fully Mission Capable for Maintenance (FMCM)+ Non-Mission Capable for Both (NMCB) divided by Possession Hours (POSS HRS).</a:t>
            </a:r>
          </a:p>
          <a:p>
            <a:pPr defTabSz="912205">
              <a:defRPr/>
            </a:pPr>
            <a:r>
              <a:rPr lang="en-US" dirty="0"/>
              <a:t>STD: </a:t>
            </a:r>
            <a:r>
              <a:rPr lang="en-US" b="1" dirty="0"/>
              <a:t>≤ 0.30%  </a:t>
            </a:r>
            <a:r>
              <a:rPr lang="en-US" dirty="0"/>
              <a:t>Achieved: </a:t>
            </a:r>
            <a:r>
              <a:rPr lang="en-US" b="1" dirty="0"/>
              <a:t>0.02% </a:t>
            </a:r>
            <a:r>
              <a:rPr lang="en-US" dirty="0"/>
              <a:t>as an </a:t>
            </a:r>
            <a:r>
              <a:rPr lang="en-US" dirty="0">
                <a:latin typeface="Arial" charset="0"/>
              </a:rPr>
              <a:t>YTD average and </a:t>
            </a:r>
            <a:r>
              <a:rPr lang="en-US" b="1" dirty="0">
                <a:latin typeface="Arial" charset="0"/>
              </a:rPr>
              <a:t>0.00% </a:t>
            </a:r>
            <a:r>
              <a:rPr lang="en-US" dirty="0">
                <a:latin typeface="Arial" charset="0"/>
              </a:rPr>
              <a:t>as an 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pPr defTabSz="912205">
              <a:defRPr/>
            </a:pPr>
            <a:r>
              <a:rPr lang="en-US" dirty="0"/>
              <a:t>STD: </a:t>
            </a:r>
            <a:r>
              <a:rPr lang="en-US" b="1" dirty="0"/>
              <a:t>≤ 0.50%   </a:t>
            </a:r>
            <a:r>
              <a:rPr lang="en-US" dirty="0"/>
              <a:t>Achieved: </a:t>
            </a:r>
            <a:r>
              <a:rPr lang="en-US" b="1" dirty="0"/>
              <a:t>0% </a:t>
            </a:r>
            <a:r>
              <a:rPr lang="en-US" dirty="0"/>
              <a:t>as an </a:t>
            </a:r>
            <a:r>
              <a:rPr lang="en-US" dirty="0">
                <a:latin typeface="Arial" charset="0"/>
              </a:rPr>
              <a:t>YTD average and </a:t>
            </a:r>
            <a:r>
              <a:rPr lang="en-US" b="1" dirty="0">
                <a:latin typeface="Arial" charset="0"/>
              </a:rPr>
              <a:t>0% </a:t>
            </a:r>
            <a:r>
              <a:rPr lang="en-US" dirty="0">
                <a:latin typeface="Arial" charset="0"/>
              </a:rPr>
              <a:t>as an 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pPr defTabSz="912205">
              <a:defRPr/>
            </a:pPr>
            <a:r>
              <a:rPr lang="en-US" dirty="0"/>
              <a:t>STD: </a:t>
            </a:r>
            <a:r>
              <a:rPr lang="en-US" b="1" dirty="0"/>
              <a:t>≥ 102 HRS</a:t>
            </a:r>
            <a:r>
              <a:rPr lang="en-US" dirty="0"/>
              <a:t>  Achieved: </a:t>
            </a:r>
            <a:r>
              <a:rPr lang="en-US" b="1" dirty="0"/>
              <a:t>485 HRS</a:t>
            </a:r>
            <a:r>
              <a:rPr lang="en-US" dirty="0"/>
              <a:t> as an </a:t>
            </a:r>
            <a:r>
              <a:rPr lang="en-US" dirty="0">
                <a:latin typeface="Arial" charset="0"/>
              </a:rPr>
              <a:t>YTD average and </a:t>
            </a:r>
            <a:r>
              <a:rPr lang="en-US" b="1" dirty="0">
                <a:latin typeface="Arial" charset="0"/>
              </a:rPr>
              <a:t>446 HRS </a:t>
            </a:r>
            <a:r>
              <a:rPr lang="en-US" dirty="0">
                <a:latin typeface="Arial" charset="0"/>
              </a:rPr>
              <a:t>as an QTD average</a:t>
            </a:r>
            <a:r>
              <a:rPr lang="en-US" b="1" dirty="0"/>
              <a:t>.</a:t>
            </a:r>
            <a:endParaRPr lang="en-US" dirty="0"/>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pPr defTabSz="912205">
              <a:defRPr/>
            </a:pPr>
            <a:r>
              <a:rPr lang="en-US" dirty="0"/>
              <a:t>STD: </a:t>
            </a:r>
            <a:r>
              <a:rPr lang="en-US" b="1" dirty="0"/>
              <a:t>≤ 7 HRS</a:t>
            </a:r>
            <a:r>
              <a:rPr lang="en-US" dirty="0"/>
              <a:t>   Achieved: </a:t>
            </a:r>
            <a:r>
              <a:rPr lang="en-US" b="1" dirty="0"/>
              <a:t>1 HRS</a:t>
            </a:r>
            <a:r>
              <a:rPr lang="en-US" dirty="0"/>
              <a:t> as an </a:t>
            </a:r>
            <a:r>
              <a:rPr lang="en-US" dirty="0">
                <a:latin typeface="Arial" charset="0"/>
              </a:rPr>
              <a:t>YTD average and </a:t>
            </a:r>
            <a:r>
              <a:rPr lang="en-US" b="1" dirty="0">
                <a:latin typeface="Arial" charset="0"/>
              </a:rPr>
              <a:t>2 HRS </a:t>
            </a:r>
            <a:r>
              <a:rPr lang="en-US" dirty="0">
                <a:latin typeface="Arial" charset="0"/>
              </a:rPr>
              <a:t>as an QTD average</a:t>
            </a:r>
            <a:r>
              <a:rPr lang="en-US" b="1" dirty="0"/>
              <a:t>.</a:t>
            </a:r>
            <a:endParaRPr lang="en-US" dirty="0"/>
          </a:p>
          <a:p>
            <a:pPr defTabSz="912205">
              <a:defRPr/>
            </a:pPr>
            <a:endParaRPr lang="en-US" dirty="0">
              <a:solidFill>
                <a:prstClr val="black"/>
              </a:solidFill>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7</a:t>
            </a:fld>
            <a:endParaRPr lang="en-US">
              <a:solidFill>
                <a:prstClr val="black"/>
              </a:solidFill>
              <a:latin typeface="Calibri" panose="020F0502020204030204"/>
            </a:endParaRPr>
          </a:p>
        </p:txBody>
      </p:sp>
    </p:spTree>
    <p:extLst>
      <p:ext uri="{BB962C8B-B14F-4D97-AF65-F5344CB8AC3E}">
        <p14:creationId xmlns:p14="http://schemas.microsoft.com/office/powerpoint/2010/main" val="2856448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latin typeface="Arial" charset="0"/>
              </a:rPr>
              <a:t>ICBM NC3 Availability Chart</a:t>
            </a:r>
          </a:p>
          <a:p>
            <a:endParaRPr lang="en-US" b="1" u="sng" dirty="0">
              <a:latin typeface="Arial" charset="0"/>
            </a:endParaRPr>
          </a:p>
          <a:p>
            <a:r>
              <a:rPr lang="en-US" dirty="0">
                <a:latin typeface="Arial" charset="0"/>
              </a:rPr>
              <a:t>Good morning ???, I am Mr. ??? from the NC3 Center and I will be briefing the ICBM Configuration Element (CE) Maintenance Performance Indicators.</a:t>
            </a:r>
          </a:p>
          <a:p>
            <a:endParaRPr lang="en-US" b="1" u="sng" dirty="0">
              <a:latin typeface="Arial" charset="0"/>
            </a:endParaRPr>
          </a:p>
          <a:p>
            <a:r>
              <a:rPr lang="en-US" b="1" u="sng" dirty="0">
                <a:latin typeface="Arial" charset="0"/>
              </a:rPr>
              <a:t>Scoreboard Indicators</a:t>
            </a:r>
            <a:r>
              <a:rPr lang="en-US" b="1" dirty="0">
                <a:latin typeface="Arial" charset="0"/>
              </a:rPr>
              <a:t>:  </a:t>
            </a:r>
            <a:endParaRPr lang="en-US" dirty="0">
              <a:latin typeface="Arial" charset="0"/>
            </a:endParaRPr>
          </a:p>
          <a:p>
            <a:pPr defTabSz="929481">
              <a:defRPr/>
            </a:pPr>
            <a:r>
              <a:rPr lang="en-US" dirty="0">
                <a:latin typeface="Arial" charset="0"/>
              </a:rPr>
              <a:t>The combined NC3 Mission Capability rate takes into account MMP-EHF, MMP-VLF, FRC-175 UHF MILSTAR and GRC-208 UHF LOS.  The ICBM CE met </a:t>
            </a:r>
            <a:r>
              <a:rPr lang="en-US" b="1" dirty="0">
                <a:latin typeface="Arial" charset="0"/>
              </a:rPr>
              <a:t>3 of 5 </a:t>
            </a:r>
            <a:r>
              <a:rPr lang="en-US" dirty="0">
                <a:latin typeface="Arial" charset="0"/>
              </a:rPr>
              <a:t>reported maintenance indicators for the quarterly average and </a:t>
            </a:r>
            <a:r>
              <a:rPr lang="en-US" b="1" dirty="0">
                <a:latin typeface="Arial" charset="0"/>
              </a:rPr>
              <a:t>4</a:t>
            </a:r>
            <a:r>
              <a:rPr lang="en-US" b="1" baseline="0" dirty="0">
                <a:latin typeface="Arial" charset="0"/>
              </a:rPr>
              <a:t> of 5 </a:t>
            </a:r>
            <a:r>
              <a:rPr lang="en-US" baseline="0" dirty="0">
                <a:latin typeface="Arial" charset="0"/>
              </a:rPr>
              <a:t>for </a:t>
            </a:r>
            <a:r>
              <a:rPr lang="en-US" b="1" baseline="0" dirty="0">
                <a:latin typeface="Arial" charset="0"/>
              </a:rPr>
              <a:t>FY 21</a:t>
            </a:r>
            <a:r>
              <a:rPr lang="en-US" b="1" dirty="0">
                <a:latin typeface="Arial" charset="0"/>
              </a:rPr>
              <a:t>’s </a:t>
            </a:r>
            <a:r>
              <a:rPr lang="en-US" b="0" dirty="0">
                <a:latin typeface="Arial" charset="0"/>
              </a:rPr>
              <a:t>yearly</a:t>
            </a:r>
            <a:r>
              <a:rPr lang="en-US" dirty="0">
                <a:latin typeface="Arial" charset="0"/>
              </a:rPr>
              <a:t> average.  The MC average was established by importing 36 months of data into an</a:t>
            </a:r>
            <a:r>
              <a:rPr lang="en-US" baseline="0" dirty="0">
                <a:latin typeface="Arial" charset="0"/>
              </a:rPr>
              <a:t> average</a:t>
            </a:r>
            <a:r>
              <a:rPr lang="en-US" dirty="0">
                <a:latin typeface="Arial" charset="0"/>
              </a:rPr>
              <a:t> development workbook. </a:t>
            </a:r>
          </a:p>
          <a:p>
            <a:pPr defTabSz="929481">
              <a:defRPr/>
            </a:pPr>
            <a:endParaRPr lang="en-US" dirty="0">
              <a:latin typeface="Arial" charset="0"/>
            </a:endParaRPr>
          </a:p>
          <a:p>
            <a:pPr defTabSz="929481">
              <a:defRPr/>
            </a:pPr>
            <a:r>
              <a:rPr lang="en-US" dirty="0">
                <a:latin typeface="Arial" charset="0"/>
              </a:rPr>
              <a:t>The monthly</a:t>
            </a:r>
            <a:r>
              <a:rPr lang="en-US" baseline="0" dirty="0">
                <a:latin typeface="Arial" charset="0"/>
              </a:rPr>
              <a:t> and</a:t>
            </a:r>
            <a:r>
              <a:rPr lang="en-US" dirty="0">
                <a:latin typeface="Arial" charset="0"/>
              </a:rPr>
              <a:t> quarterly</a:t>
            </a:r>
            <a:r>
              <a:rPr lang="en-US" baseline="0" dirty="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a:latin typeface="Arial" charset="0"/>
              </a:rPr>
              <a:t>Green - At or less than 3% variance from the average</a:t>
            </a:r>
          </a:p>
          <a:p>
            <a:pPr defTabSz="929481">
              <a:defRPr/>
            </a:pPr>
            <a:r>
              <a:rPr lang="en-US" baseline="0" dirty="0">
                <a:latin typeface="Arial" charset="0"/>
              </a:rPr>
              <a:t>Yellow - Between 3-5% variance from the average</a:t>
            </a:r>
          </a:p>
          <a:p>
            <a:pPr defTabSz="929481">
              <a:defRPr/>
            </a:pPr>
            <a:r>
              <a:rPr lang="en-US" baseline="0" dirty="0">
                <a:latin typeface="Arial" charset="0"/>
              </a:rPr>
              <a:t>Red - Greater than 5% variance from the average</a:t>
            </a:r>
          </a:p>
          <a:p>
            <a:pPr defTabSz="929481">
              <a:defRPr/>
            </a:pPr>
            <a:endParaRPr lang="en-US" baseline="0" dirty="0">
              <a:latin typeface="Arial" charset="0"/>
            </a:endParaRPr>
          </a:p>
          <a:p>
            <a:pPr defTabSz="929481">
              <a:defRPr/>
            </a:pPr>
            <a:r>
              <a:rPr lang="en-US" baseline="0" dirty="0">
                <a:latin typeface="Arial" charset="0"/>
              </a:rPr>
              <a:t>This goes for all categories except for Total Supply Downtime (TS), which use &lt;10%, 10-15%, and &gt;15% respectively.</a:t>
            </a:r>
          </a:p>
          <a:p>
            <a:pPr defTabSz="929481">
              <a:defRPr/>
            </a:pPr>
            <a:r>
              <a:rPr lang="en-US" baseline="0" dirty="0">
                <a:latin typeface="Arial" charset="0"/>
              </a:rPr>
              <a:t> </a:t>
            </a:r>
            <a:endParaRPr lang="en-US" dirty="0">
              <a:latin typeface="Arial" charset="0"/>
            </a:endParaRPr>
          </a:p>
          <a:p>
            <a:pPr defTabSz="929481">
              <a:defRPr/>
            </a:pPr>
            <a:endParaRPr lang="en-US" dirty="0">
              <a:latin typeface="Arial" charset="0"/>
            </a:endParaRPr>
          </a:p>
          <a:p>
            <a:r>
              <a:rPr lang="en-US" b="1" u="sng" dirty="0">
                <a:latin typeface="Arial" charset="0"/>
              </a:rPr>
              <a:t>MC Rate :</a:t>
            </a:r>
            <a:r>
              <a:rPr lang="en-US" dirty="0">
                <a:latin typeface="Arial" charset="0"/>
              </a:rPr>
              <a:t> % that is either Fully Mission Capable,</a:t>
            </a:r>
            <a:r>
              <a:rPr lang="en-US" baseline="0" dirty="0">
                <a:latin typeface="Arial" charset="0"/>
              </a:rPr>
              <a:t> Partially Mission Capable,</a:t>
            </a:r>
            <a:r>
              <a:rPr lang="en-US" dirty="0">
                <a:latin typeface="Arial" charset="0"/>
              </a:rPr>
              <a:t> Non-Mission Capable</a:t>
            </a:r>
          </a:p>
          <a:p>
            <a:r>
              <a:rPr lang="en-US" dirty="0">
                <a:latin typeface="Arial" charset="0"/>
              </a:rPr>
              <a:t>AVG: </a:t>
            </a:r>
            <a:r>
              <a:rPr lang="en-US" b="1" dirty="0">
                <a:latin typeface="Arial" charset="0"/>
              </a:rPr>
              <a:t>≥97.1%    </a:t>
            </a:r>
            <a:r>
              <a:rPr lang="en-US" dirty="0">
                <a:latin typeface="Arial" charset="0"/>
              </a:rPr>
              <a:t>Achieved: </a:t>
            </a:r>
            <a:r>
              <a:rPr lang="en-US" b="1" dirty="0">
                <a:latin typeface="Arial" charset="0"/>
              </a:rPr>
              <a:t>95.6% </a:t>
            </a:r>
            <a:r>
              <a:rPr lang="en-US" dirty="0">
                <a:latin typeface="Arial" charset="0"/>
              </a:rPr>
              <a:t>as a</a:t>
            </a:r>
            <a:r>
              <a:rPr lang="en-US" baseline="0" dirty="0">
                <a:latin typeface="Arial" charset="0"/>
              </a:rPr>
              <a:t> YTD</a:t>
            </a:r>
            <a:r>
              <a:rPr lang="en-US" dirty="0">
                <a:latin typeface="Arial" charset="0"/>
              </a:rPr>
              <a:t> average and </a:t>
            </a:r>
            <a:r>
              <a:rPr lang="en-US" b="1" dirty="0">
                <a:latin typeface="Arial" charset="0"/>
              </a:rPr>
              <a:t>95.7%</a:t>
            </a:r>
            <a:r>
              <a:rPr lang="en-US" dirty="0">
                <a:latin typeface="Arial" charset="0"/>
              </a:rPr>
              <a:t> QTD average</a:t>
            </a:r>
            <a:endParaRPr lang="en-US" b="1" dirty="0">
              <a:latin typeface="Arial" charset="0"/>
            </a:endParaRPr>
          </a:p>
          <a:p>
            <a:r>
              <a:rPr lang="en-US" dirty="0">
                <a:latin typeface="Arial" charset="0"/>
              </a:rPr>
              <a:t>This rate is driven by the Total Non-Mission Capable for Maintenance (TNMCM) and Total Non-Mission Capable for Supply (TNMCS) rates.</a:t>
            </a:r>
          </a:p>
          <a:p>
            <a:endParaRPr lang="en-US" dirty="0">
              <a:latin typeface="Arial" charset="0"/>
            </a:endParaRPr>
          </a:p>
          <a:p>
            <a:r>
              <a:rPr lang="en-US" b="1" u="sng" dirty="0">
                <a:latin typeface="Arial" charset="0"/>
              </a:rPr>
              <a:t>TM Rate:</a:t>
            </a:r>
            <a:r>
              <a:rPr lang="en-US" dirty="0">
                <a:latin typeface="Arial" charset="0"/>
              </a:rPr>
              <a:t>  </a:t>
            </a:r>
          </a:p>
          <a:p>
            <a:r>
              <a:rPr lang="en-US" dirty="0">
                <a:latin typeface="Arial" charset="0"/>
              </a:rPr>
              <a:t>TM Rate is a percentage of possessed or reported units unable to meet primary assigned missions for Fully Mission Capable for Maintenance/Possession HRS</a:t>
            </a:r>
          </a:p>
          <a:p>
            <a:r>
              <a:rPr lang="en-US" dirty="0">
                <a:latin typeface="Arial" charset="0"/>
              </a:rPr>
              <a:t>AVG: </a:t>
            </a:r>
            <a:r>
              <a:rPr lang="en-US" b="1" dirty="0">
                <a:latin typeface="Arial" charset="0"/>
              </a:rPr>
              <a:t>≤6.1%    </a:t>
            </a:r>
            <a:r>
              <a:rPr lang="en-US" dirty="0">
                <a:latin typeface="Arial" charset="0"/>
              </a:rPr>
              <a:t>Achieved: </a:t>
            </a:r>
            <a:r>
              <a:rPr lang="en-US" b="1" dirty="0">
                <a:latin typeface="Arial" charset="0"/>
              </a:rPr>
              <a:t>6.1% </a:t>
            </a:r>
            <a:r>
              <a:rPr lang="en-US" dirty="0">
                <a:latin typeface="Arial" charset="0"/>
              </a:rPr>
              <a:t>as a</a:t>
            </a:r>
            <a:r>
              <a:rPr lang="en-US" baseline="0" dirty="0">
                <a:latin typeface="Arial" charset="0"/>
              </a:rPr>
              <a:t> YTD </a:t>
            </a:r>
            <a:r>
              <a:rPr lang="en-US" dirty="0">
                <a:latin typeface="Arial" charset="0"/>
              </a:rPr>
              <a:t>average and </a:t>
            </a:r>
            <a:r>
              <a:rPr lang="en-US" b="1" dirty="0">
                <a:latin typeface="Arial" charset="0"/>
              </a:rPr>
              <a:t>8.8%</a:t>
            </a:r>
            <a:r>
              <a:rPr lang="en-US" dirty="0">
                <a:latin typeface="Arial" charset="0"/>
              </a:rPr>
              <a:t> as a QTD average.</a:t>
            </a:r>
            <a:endParaRPr lang="en-US" b="1" dirty="0">
              <a:latin typeface="Arial" charset="0"/>
            </a:endParaRPr>
          </a:p>
          <a:p>
            <a:endParaRPr lang="en-US" b="1" u="sng" dirty="0">
              <a:latin typeface="Arial" charset="0"/>
            </a:endParaRPr>
          </a:p>
          <a:p>
            <a:r>
              <a:rPr lang="en-US" b="1" u="sng" dirty="0">
                <a:latin typeface="Arial" charset="0"/>
              </a:rPr>
              <a:t>TS Rate:</a:t>
            </a:r>
          </a:p>
          <a:p>
            <a:r>
              <a:rPr lang="en-US" dirty="0">
                <a:latin typeface="Arial" charset="0"/>
              </a:rPr>
              <a:t>TS Rate is a percentage of possessed or reported units unable to meet primary assigned missions for supply reasons Non-Mission Capable for Supply/Possession HRS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AVG: </a:t>
            </a:r>
            <a:r>
              <a:rPr lang="en-US" b="1" dirty="0">
                <a:latin typeface="Arial" charset="0"/>
              </a:rPr>
              <a:t>≤0.2%    </a:t>
            </a:r>
            <a:r>
              <a:rPr lang="en-US" dirty="0">
                <a:latin typeface="Arial" charset="0"/>
              </a:rPr>
              <a:t>Achieved: </a:t>
            </a:r>
            <a:r>
              <a:rPr lang="en-US" b="1" dirty="0">
                <a:latin typeface="Arial" charset="0"/>
              </a:rPr>
              <a:t>0.0% </a:t>
            </a:r>
            <a:r>
              <a:rPr lang="en-US" dirty="0">
                <a:latin typeface="Arial" charset="0"/>
              </a:rPr>
              <a:t>as a</a:t>
            </a:r>
            <a:r>
              <a:rPr lang="en-US" baseline="0" dirty="0">
                <a:latin typeface="Arial" charset="0"/>
              </a:rPr>
              <a:t> YTD </a:t>
            </a:r>
            <a:r>
              <a:rPr lang="en-US" dirty="0">
                <a:latin typeface="Arial" charset="0"/>
              </a:rPr>
              <a:t>average</a:t>
            </a:r>
            <a:r>
              <a:rPr lang="en-US" baseline="0" dirty="0">
                <a:latin typeface="Arial" charset="0"/>
              </a:rPr>
              <a:t> and a </a:t>
            </a:r>
            <a:r>
              <a:rPr lang="en-US" b="1" baseline="0" dirty="0">
                <a:latin typeface="Arial" charset="0"/>
              </a:rPr>
              <a:t>0.0% </a:t>
            </a:r>
            <a:r>
              <a:rPr lang="en-US" baseline="0" dirty="0">
                <a:latin typeface="Arial" charset="0"/>
              </a:rPr>
              <a:t>as a QTD average.</a:t>
            </a:r>
            <a:r>
              <a:rPr lang="en-US" dirty="0">
                <a:latin typeface="Arial"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Arial" charset="0"/>
            </a:endParaRPr>
          </a:p>
          <a:p>
            <a:r>
              <a:rPr lang="en-US" b="1" u="sng" dirty="0">
                <a:latin typeface="Arial" charset="0"/>
              </a:rPr>
              <a:t>Mean Time Between Failures:</a:t>
            </a:r>
            <a:r>
              <a:rPr lang="en-US" dirty="0">
                <a:latin typeface="Arial" charset="0"/>
              </a:rPr>
              <a:t>   Indication in HRS of system performance between malfunction that is Possession HRS/# of EVENTS.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rPr>
              <a:t>AVG: </a:t>
            </a:r>
            <a:r>
              <a:rPr lang="en-US" b="1" dirty="0">
                <a:latin typeface="Arial" charset="0"/>
              </a:rPr>
              <a:t>≥300 HRS    </a:t>
            </a:r>
            <a:r>
              <a:rPr lang="en-US" dirty="0">
                <a:latin typeface="Arial" charset="0"/>
              </a:rPr>
              <a:t>Achieved: </a:t>
            </a:r>
            <a:r>
              <a:rPr lang="en-US" b="1" dirty="0">
                <a:latin typeface="Arial" charset="0"/>
              </a:rPr>
              <a:t>296 HRS </a:t>
            </a:r>
            <a:r>
              <a:rPr lang="en-US" dirty="0">
                <a:latin typeface="Arial" charset="0"/>
              </a:rPr>
              <a:t>as a YTD average and</a:t>
            </a:r>
            <a:r>
              <a:rPr lang="en-US" baseline="0" dirty="0">
                <a:latin typeface="Arial" charset="0"/>
              </a:rPr>
              <a:t> </a:t>
            </a:r>
            <a:r>
              <a:rPr lang="en-US" b="1" baseline="0" dirty="0">
                <a:latin typeface="Arial" charset="0"/>
              </a:rPr>
              <a:t>275 </a:t>
            </a:r>
            <a:r>
              <a:rPr lang="en-US" b="1" dirty="0">
                <a:latin typeface="Arial" charset="0"/>
              </a:rPr>
              <a:t>HRS </a:t>
            </a:r>
            <a:r>
              <a:rPr lang="en-US" dirty="0">
                <a:latin typeface="Arial" charset="0"/>
              </a:rPr>
              <a:t>as a QTD average. </a:t>
            </a:r>
          </a:p>
          <a:p>
            <a:endParaRPr lang="en-US" dirty="0">
              <a:latin typeface="Arial" charset="0"/>
            </a:endParaRPr>
          </a:p>
          <a:p>
            <a:pPr defTabSz="929481">
              <a:defRPr/>
            </a:pPr>
            <a:r>
              <a:rPr lang="en-US" b="1" u="sng" dirty="0">
                <a:latin typeface="Arial" charset="0"/>
              </a:rPr>
              <a:t>Mean Down Time:</a:t>
            </a:r>
            <a:r>
              <a:rPr lang="en-US" dirty="0">
                <a:latin typeface="Arial" charset="0"/>
              </a:rPr>
              <a:t>  Average # of HRS to restore functionality, that is Non-Mission Capable for Maintenance/# of EVENTS.</a:t>
            </a:r>
          </a:p>
          <a:p>
            <a:r>
              <a:rPr lang="en-US" dirty="0">
                <a:latin typeface="Arial" charset="0"/>
              </a:rPr>
              <a:t>AVG: </a:t>
            </a:r>
            <a:r>
              <a:rPr lang="en-US" b="1" dirty="0">
                <a:latin typeface="Arial" charset="0"/>
              </a:rPr>
              <a:t>≤205 HRS    </a:t>
            </a:r>
            <a:r>
              <a:rPr lang="en-US" dirty="0">
                <a:latin typeface="Arial" charset="0"/>
              </a:rPr>
              <a:t>Achieved: </a:t>
            </a:r>
            <a:r>
              <a:rPr lang="en-US" b="1" dirty="0">
                <a:latin typeface="Arial" charset="0"/>
              </a:rPr>
              <a:t>298 HRS </a:t>
            </a:r>
            <a:r>
              <a:rPr lang="en-US" dirty="0">
                <a:latin typeface="Arial" charset="0"/>
              </a:rPr>
              <a:t>as a YTD average and </a:t>
            </a:r>
            <a:r>
              <a:rPr lang="en-US" b="1" dirty="0">
                <a:latin typeface="Arial" charset="0"/>
              </a:rPr>
              <a:t>369 HRS </a:t>
            </a:r>
            <a:r>
              <a:rPr lang="en-US" dirty="0">
                <a:latin typeface="Arial" charset="0"/>
              </a:rPr>
              <a:t>as a</a:t>
            </a:r>
            <a:r>
              <a:rPr lang="en-US" baseline="0" dirty="0">
                <a:latin typeface="Arial" charset="0"/>
              </a:rPr>
              <a:t> QTD</a:t>
            </a:r>
            <a:r>
              <a:rPr lang="en-US" dirty="0">
                <a:latin typeface="Arial" charset="0"/>
              </a:rPr>
              <a:t> average.</a:t>
            </a:r>
          </a:p>
          <a:p>
            <a:endParaRPr lang="en-US" dirty="0">
              <a:latin typeface="Arial" charset="0"/>
            </a:endParaRPr>
          </a:p>
          <a:p>
            <a:endParaRPr lang="en-US" dirty="0">
              <a:latin typeface="Arial" charset="0"/>
            </a:endParaRPr>
          </a:p>
          <a:p>
            <a:endParaRPr lang="en-US" dirty="0">
              <a:latin typeface="Arial" charset="0"/>
            </a:endParaRPr>
          </a:p>
        </p:txBody>
      </p:sp>
      <p:sp>
        <p:nvSpPr>
          <p:cNvPr id="4" name="Slide Number Placeholder 3"/>
          <p:cNvSpPr>
            <a:spLocks noGrp="1"/>
          </p:cNvSpPr>
          <p:nvPr>
            <p:ph type="sldNum" sz="quarter" idx="10"/>
          </p:nvPr>
        </p:nvSpPr>
        <p:spPr/>
        <p:txBody>
          <a:bodyPr/>
          <a:lstStyle/>
          <a:p>
            <a:pPr defTabSz="912205">
              <a:defRPr/>
            </a:pPr>
            <a:fld id="{8B095695-8332-4212-A11F-12DBFE9ECF11}" type="slidenum">
              <a:rPr lang="en-US">
                <a:solidFill>
                  <a:prstClr val="black"/>
                </a:solidFill>
                <a:latin typeface="Calibri" panose="020F0502020204030204"/>
              </a:rPr>
              <a:pPr defTabSz="912205">
                <a:defRPr/>
              </a:pPr>
              <a:t>8</a:t>
            </a:fld>
            <a:endParaRPr lang="en-US">
              <a:solidFill>
                <a:prstClr val="black"/>
              </a:solidFill>
              <a:latin typeface="Calibri" panose="020F0502020204030204"/>
            </a:endParaRPr>
          </a:p>
        </p:txBody>
      </p:sp>
    </p:spTree>
    <p:extLst>
      <p:ext uri="{BB962C8B-B14F-4D97-AF65-F5344CB8AC3E}">
        <p14:creationId xmlns:p14="http://schemas.microsoft.com/office/powerpoint/2010/main" val="173332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205">
              <a:defRPr/>
            </a:pPr>
            <a:r>
              <a:rPr lang="en-US" b="1" u="sng" dirty="0">
                <a:solidFill>
                  <a:prstClr val="black"/>
                </a:solidFill>
              </a:rPr>
              <a:t>FIXED SUPPORT CE NC3 Availability Chart</a:t>
            </a:r>
            <a:endParaRPr lang="en-US" dirty="0">
              <a:solidFill>
                <a:prstClr val="black"/>
              </a:solidFill>
            </a:endParaRP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r>
              <a:rPr lang="en-US" b="1" u="sng" dirty="0"/>
              <a:t>Scoreboard Indicators</a:t>
            </a:r>
            <a:r>
              <a:rPr lang="en-US" b="1" dirty="0"/>
              <a:t>:  </a:t>
            </a:r>
            <a:endParaRPr lang="en-US" dirty="0"/>
          </a:p>
          <a:p>
            <a:r>
              <a:rPr lang="en-US" dirty="0"/>
              <a:t>The combined </a:t>
            </a:r>
            <a:r>
              <a:rPr lang="en-US" b="1" dirty="0"/>
              <a:t>Fixed Support </a:t>
            </a:r>
            <a:r>
              <a:rPr lang="en-US" dirty="0"/>
              <a:t>Mission Capability rate takes into account the </a:t>
            </a:r>
            <a:r>
              <a:rPr lang="en-US" b="1" dirty="0"/>
              <a:t>GRC-221 AACE and FSC-125 SCAMP </a:t>
            </a:r>
            <a:r>
              <a:rPr lang="en-US" dirty="0"/>
              <a:t>individual systems.</a:t>
            </a:r>
          </a:p>
          <a:p>
            <a:r>
              <a:rPr lang="en-US" dirty="0"/>
              <a:t> </a:t>
            </a:r>
          </a:p>
          <a:p>
            <a:r>
              <a:rPr lang="en-US" dirty="0"/>
              <a:t>The </a:t>
            </a:r>
            <a:r>
              <a:rPr lang="en-US" b="1" dirty="0"/>
              <a:t>Fixed Support </a:t>
            </a:r>
            <a:r>
              <a:rPr lang="en-US" dirty="0"/>
              <a:t>Configuration Element met </a:t>
            </a:r>
            <a:r>
              <a:rPr lang="en-US" b="1" dirty="0"/>
              <a:t>5 of 5 </a:t>
            </a:r>
            <a:r>
              <a:rPr lang="en-US" dirty="0"/>
              <a:t>reported maintenance indicators for</a:t>
            </a:r>
            <a:r>
              <a:rPr lang="en-US" baseline="0" dirty="0"/>
              <a:t> the Year To Date and Quarter To Date average</a:t>
            </a:r>
            <a:r>
              <a:rPr lang="en-US" dirty="0"/>
              <a:t>. All standards were established by importing 36 months of data into a standards development workbook.  First up is the Mission Capability (MC) rate.</a:t>
            </a:r>
          </a:p>
          <a:p>
            <a:endParaRPr lang="en-US" dirty="0"/>
          </a:p>
          <a:p>
            <a:pPr defTabSz="929481">
              <a:defRPr/>
            </a:pPr>
            <a:r>
              <a:rPr lang="en-US" dirty="0">
                <a:latin typeface="Arial" charset="0"/>
              </a:rPr>
              <a:t>The monthly</a:t>
            </a:r>
            <a:r>
              <a:rPr lang="en-US" baseline="0" dirty="0">
                <a:latin typeface="Arial" charset="0"/>
              </a:rPr>
              <a:t> and</a:t>
            </a:r>
            <a:r>
              <a:rPr lang="en-US" dirty="0">
                <a:latin typeface="Arial" charset="0"/>
              </a:rPr>
              <a:t> quarterly</a:t>
            </a:r>
            <a:r>
              <a:rPr lang="en-US" baseline="0" dirty="0">
                <a:latin typeface="Arial" charset="0"/>
              </a:rPr>
              <a:t> data is color coded with either Green for Fully Mission Capable (FMC), Yellow for Partially Mission Capable (PMC), or Red for Non-Mission Capable (NMC).  These color codes are categorized using the following parameters:</a:t>
            </a:r>
          </a:p>
          <a:p>
            <a:pPr defTabSz="929481">
              <a:defRPr/>
            </a:pPr>
            <a:r>
              <a:rPr lang="en-US" baseline="0" dirty="0">
                <a:latin typeface="Arial" charset="0"/>
              </a:rPr>
              <a:t>Green - At or less than 3% variance from the average</a:t>
            </a:r>
          </a:p>
          <a:p>
            <a:pPr defTabSz="929481">
              <a:defRPr/>
            </a:pPr>
            <a:r>
              <a:rPr lang="en-US" baseline="0" dirty="0">
                <a:latin typeface="Arial" charset="0"/>
              </a:rPr>
              <a:t>Yellow - Between 3-5% variance from the average</a:t>
            </a:r>
          </a:p>
          <a:p>
            <a:pPr defTabSz="929481">
              <a:defRPr/>
            </a:pPr>
            <a:r>
              <a:rPr lang="en-US" baseline="0" dirty="0">
                <a:latin typeface="Arial" charset="0"/>
              </a:rPr>
              <a:t>Red - Greater than 5% variance from the average</a:t>
            </a:r>
          </a:p>
          <a:p>
            <a:pPr defTabSz="929481">
              <a:defRPr/>
            </a:pPr>
            <a:endParaRPr lang="en-US" baseline="0" dirty="0">
              <a:latin typeface="Arial" charset="0"/>
            </a:endParaRPr>
          </a:p>
          <a:p>
            <a:pPr defTabSz="929481">
              <a:defRPr/>
            </a:pPr>
            <a:r>
              <a:rPr lang="en-US" baseline="0" dirty="0">
                <a:latin typeface="Arial" charset="0"/>
              </a:rPr>
              <a:t>This goes for all categories except for Total Supply Downtime (TS), which use &lt;10%, 10-15%, and &gt;15% respectively.</a:t>
            </a:r>
          </a:p>
          <a:p>
            <a:endParaRPr lang="en-US" dirty="0"/>
          </a:p>
          <a:p>
            <a:r>
              <a:rPr lang="en-US" dirty="0"/>
              <a:t> </a:t>
            </a:r>
          </a:p>
          <a:p>
            <a:r>
              <a:rPr lang="en-US" b="1" u="sng" dirty="0"/>
              <a:t>MC Rate :</a:t>
            </a:r>
            <a:r>
              <a:rPr lang="en-US" dirty="0"/>
              <a:t>  </a:t>
            </a:r>
          </a:p>
          <a:p>
            <a:r>
              <a:rPr lang="en-US" dirty="0"/>
              <a:t>MC rate is a percentage that is either Fully Mission Capable (FMC) or Non-Mission Capable (NMC). This rate is driven by the Total Non-Mission Capable for Maintenance, or TM rate and Total Non-Mission Capable for Supply, or TS rate. </a:t>
            </a:r>
          </a:p>
          <a:p>
            <a:r>
              <a:rPr lang="en-US" dirty="0"/>
              <a:t>STD: </a:t>
            </a:r>
            <a:r>
              <a:rPr lang="en-US" b="1" dirty="0"/>
              <a:t>≥ 86.80%   </a:t>
            </a:r>
            <a:r>
              <a:rPr lang="en-US" dirty="0"/>
              <a:t>Achieved: </a:t>
            </a:r>
            <a:r>
              <a:rPr lang="en-US" b="1" dirty="0"/>
              <a:t>98.56% </a:t>
            </a:r>
            <a:r>
              <a:rPr lang="en-US" dirty="0"/>
              <a:t>as an YTD average and a </a:t>
            </a:r>
            <a:r>
              <a:rPr lang="en-US" b="1" dirty="0"/>
              <a:t>98.56% </a:t>
            </a:r>
            <a:r>
              <a:rPr lang="en-US" dirty="0"/>
              <a:t>QTD average</a:t>
            </a:r>
            <a:r>
              <a:rPr lang="en-US" b="1" dirty="0"/>
              <a:t>.</a:t>
            </a:r>
            <a:endParaRPr lang="en-US" dirty="0"/>
          </a:p>
          <a:p>
            <a:r>
              <a:rPr lang="en-US" dirty="0"/>
              <a:t> </a:t>
            </a:r>
          </a:p>
          <a:p>
            <a:r>
              <a:rPr lang="en-US" b="1" u="sng" dirty="0"/>
              <a:t>TM Rate:</a:t>
            </a:r>
            <a:r>
              <a:rPr lang="en-US" dirty="0"/>
              <a:t>  </a:t>
            </a:r>
          </a:p>
          <a:p>
            <a:r>
              <a:rPr lang="en-US" dirty="0"/>
              <a:t>TM rate is a percentage of possessed or reported units unable to meet primary assigned missions for Non-Mission Capable for Maintenance (NMCM)+ Non-Mission Capable for Both (NMCB) divided by Possession Hours (POSS HRS).</a:t>
            </a:r>
          </a:p>
          <a:p>
            <a:r>
              <a:rPr lang="en-US" dirty="0"/>
              <a:t>STD: </a:t>
            </a:r>
            <a:r>
              <a:rPr lang="en-US" b="1" dirty="0"/>
              <a:t>≤ 8.2%  </a:t>
            </a:r>
            <a:r>
              <a:rPr lang="en-US" dirty="0"/>
              <a:t>Achieved:</a:t>
            </a:r>
            <a:r>
              <a:rPr lang="en-US" baseline="0" dirty="0"/>
              <a:t> </a:t>
            </a:r>
            <a:r>
              <a:rPr lang="en-US" b="1" baseline="0" dirty="0"/>
              <a:t>2.76</a:t>
            </a:r>
            <a:r>
              <a:rPr lang="en-US" b="1" dirty="0"/>
              <a:t>% </a:t>
            </a:r>
            <a:r>
              <a:rPr lang="en-US" dirty="0"/>
              <a:t>as an YTD average and a </a:t>
            </a:r>
            <a:r>
              <a:rPr lang="en-US" b="1" dirty="0"/>
              <a:t>2.76% </a:t>
            </a:r>
            <a:r>
              <a:rPr lang="en-US" dirty="0"/>
              <a:t>QTD average</a:t>
            </a:r>
            <a:r>
              <a:rPr lang="en-US" b="1" dirty="0"/>
              <a:t>.</a:t>
            </a:r>
            <a:endParaRPr lang="en-US" dirty="0"/>
          </a:p>
          <a:p>
            <a:r>
              <a:rPr lang="en-US" dirty="0"/>
              <a:t> </a:t>
            </a:r>
          </a:p>
          <a:p>
            <a:r>
              <a:rPr lang="en-US" b="1" dirty="0"/>
              <a:t> </a:t>
            </a:r>
            <a:endParaRPr lang="en-US" dirty="0"/>
          </a:p>
          <a:p>
            <a:r>
              <a:rPr lang="en-US" b="1" u="sng" dirty="0"/>
              <a:t>TS Rate:</a:t>
            </a:r>
            <a:endParaRPr lang="en-US" dirty="0"/>
          </a:p>
          <a:p>
            <a:r>
              <a:rPr lang="en-US" dirty="0"/>
              <a:t> TS Rate is a percentage of possessed or reported units unable to meet primary assigned missions for supply reasons Non-Mission Capable for Supply (NMCS) plus Non- Mission Capable for Both (NMCB) divided by Possession Hours (POSS HRS). </a:t>
            </a:r>
          </a:p>
          <a:p>
            <a:r>
              <a:rPr lang="en-US" dirty="0"/>
              <a:t>STD: </a:t>
            </a:r>
            <a:r>
              <a:rPr lang="en-US" b="1" dirty="0"/>
              <a:t>≤ 22.0%   </a:t>
            </a:r>
            <a:r>
              <a:rPr lang="en-US" dirty="0"/>
              <a:t>Achieved: </a:t>
            </a:r>
            <a:r>
              <a:rPr lang="en-US" b="1" dirty="0"/>
              <a:t>0.13% </a:t>
            </a:r>
            <a:r>
              <a:rPr lang="en-US" dirty="0"/>
              <a:t>as an YTD average and a </a:t>
            </a:r>
            <a:r>
              <a:rPr lang="en-US" b="1" dirty="0"/>
              <a:t>0.13% </a:t>
            </a:r>
            <a:r>
              <a:rPr lang="en-US" dirty="0"/>
              <a:t>QTD average</a:t>
            </a:r>
            <a:r>
              <a:rPr lang="en-US" b="1" dirty="0"/>
              <a:t>.</a:t>
            </a:r>
            <a:endParaRPr lang="en-US" dirty="0"/>
          </a:p>
          <a:p>
            <a:r>
              <a:rPr lang="en-US" dirty="0"/>
              <a:t> </a:t>
            </a:r>
          </a:p>
          <a:p>
            <a:r>
              <a:rPr lang="en-US" b="1" dirty="0"/>
              <a:t> </a:t>
            </a:r>
            <a:r>
              <a:rPr lang="en-US" b="1" u="sng" dirty="0"/>
              <a:t>Mean Time Between Failures:</a:t>
            </a:r>
            <a:r>
              <a:rPr lang="en-US" b="1" dirty="0"/>
              <a:t>  </a:t>
            </a:r>
            <a:endParaRPr lang="en-US" dirty="0"/>
          </a:p>
          <a:p>
            <a:r>
              <a:rPr lang="en-US" dirty="0"/>
              <a:t>Mean Time Between Failures is the Indication in Hours of system performance between malfunction that is Possession Hours divided by the Number of EVENTS.</a:t>
            </a:r>
          </a:p>
          <a:p>
            <a:r>
              <a:rPr lang="en-US" dirty="0"/>
              <a:t>STD: </a:t>
            </a:r>
            <a:r>
              <a:rPr lang="en-US" b="1" dirty="0"/>
              <a:t>≥ 478 HRS</a:t>
            </a:r>
            <a:r>
              <a:rPr lang="en-US" dirty="0"/>
              <a:t>  Achieved: </a:t>
            </a:r>
            <a:r>
              <a:rPr lang="en-US" b="1" dirty="0"/>
              <a:t>576 HRS</a:t>
            </a:r>
            <a:r>
              <a:rPr lang="en-US" dirty="0"/>
              <a:t> as an YTD average and </a:t>
            </a:r>
            <a:r>
              <a:rPr lang="en-US" b="1" dirty="0"/>
              <a:t>576 HRS </a:t>
            </a:r>
            <a:r>
              <a:rPr lang="en-US" dirty="0"/>
              <a:t>as a QTD average.</a:t>
            </a:r>
          </a:p>
          <a:p>
            <a:r>
              <a:rPr lang="en-US" b="1" dirty="0"/>
              <a:t> </a:t>
            </a:r>
            <a:endParaRPr lang="en-US" dirty="0"/>
          </a:p>
          <a:p>
            <a:r>
              <a:rPr lang="en-US" dirty="0"/>
              <a:t> </a:t>
            </a:r>
          </a:p>
          <a:p>
            <a:r>
              <a:rPr lang="en-US" b="1" u="sng" dirty="0"/>
              <a:t>Mean Down Time:</a:t>
            </a:r>
            <a:r>
              <a:rPr lang="en-US" b="1" dirty="0"/>
              <a:t> </a:t>
            </a:r>
            <a:endParaRPr lang="en-US" dirty="0"/>
          </a:p>
          <a:p>
            <a:r>
              <a:rPr lang="en-US" dirty="0"/>
              <a:t>Mean Down Time is the average number of hours to restore functionality that is Non-Mission Capable Maintenance divided by the number of EVENTS.</a:t>
            </a:r>
          </a:p>
          <a:p>
            <a:r>
              <a:rPr lang="en-US" dirty="0"/>
              <a:t>STD: </a:t>
            </a:r>
            <a:r>
              <a:rPr lang="en-US" b="1" dirty="0"/>
              <a:t>≤ 372 HRS</a:t>
            </a:r>
            <a:r>
              <a:rPr lang="en-US" dirty="0"/>
              <a:t>   Achieved: </a:t>
            </a:r>
            <a:r>
              <a:rPr lang="en-US" b="1" dirty="0"/>
              <a:t>95 HRS</a:t>
            </a:r>
            <a:r>
              <a:rPr lang="en-US" dirty="0"/>
              <a:t> as an YTD average and </a:t>
            </a:r>
            <a:r>
              <a:rPr lang="en-US" b="1" dirty="0"/>
              <a:t>95</a:t>
            </a:r>
            <a:r>
              <a:rPr lang="en-US" b="1" baseline="0" dirty="0"/>
              <a:t> </a:t>
            </a:r>
            <a:r>
              <a:rPr lang="en-US" b="1" dirty="0"/>
              <a:t>HRS </a:t>
            </a:r>
            <a:r>
              <a:rPr lang="en-US" dirty="0"/>
              <a:t>as a QTD average.  The last month of the quarter was RED with 409 HRS</a:t>
            </a:r>
          </a:p>
          <a:p>
            <a:pPr defTabSz="912205">
              <a:defRPr/>
            </a:pPr>
            <a:endParaRPr lang="en-US" dirty="0">
              <a:solidFill>
                <a:prstClr val="black"/>
              </a:solidFill>
              <a:latin typeface="Times New Roman" panose="02020603050405020304" pitchFamily="18" charset="0"/>
              <a:ea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10"/>
          </p:nvPr>
        </p:nvSpPr>
        <p:spPr/>
        <p:txBody>
          <a:bodyPr/>
          <a:lstStyle/>
          <a:p>
            <a:fld id="{8B095695-8332-4212-A11F-12DBFE9ECF11}" type="slidenum">
              <a:rPr lang="en-US" smtClean="0"/>
              <a:t>9</a:t>
            </a:fld>
            <a:endParaRPr lang="en-US"/>
          </a:p>
        </p:txBody>
      </p:sp>
    </p:spTree>
    <p:extLst>
      <p:ext uri="{BB962C8B-B14F-4D97-AF65-F5344CB8AC3E}">
        <p14:creationId xmlns:p14="http://schemas.microsoft.com/office/powerpoint/2010/main" val="891336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3700" y="76200"/>
            <a:ext cx="6083762" cy="1143000"/>
          </a:xfrm>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p>
            <a:fld id="{417E6AB8-79E7-49F5-9855-3CFE8872B5B3}" type="datetimeFigureOut">
              <a:rPr lang="en-US" smtClean="0"/>
              <a:t>4/9/2021</a:t>
            </a:fld>
            <a:endParaRPr lang="en-US"/>
          </a:p>
        </p:txBody>
      </p:sp>
      <p:sp>
        <p:nvSpPr>
          <p:cNvPr id="6" name="Slide Number Placeholder 5"/>
          <p:cNvSpPr>
            <a:spLocks noGrp="1"/>
          </p:cNvSpPr>
          <p:nvPr>
            <p:ph type="sldNum" sz="quarter" idx="12"/>
          </p:nvPr>
        </p:nvSpPr>
        <p:spPr/>
        <p:txBody>
          <a:bodyPr/>
          <a:lstStyle/>
          <a:p>
            <a:fld id="{0B8F6B99-9189-45A5-8D36-645CEF8EF2DB}"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300" y="208984"/>
            <a:ext cx="990657" cy="978196"/>
          </a:xfrm>
          <a:prstGeom prst="rect">
            <a:avLst/>
          </a:prstGeom>
        </p:spPr>
      </p:pic>
      <p:pic>
        <p:nvPicPr>
          <p:cNvPr id="9" name="Picture 2" descr="C:\Users\Robert.Thorne\Desktop\3_D AFGSC shield_ no background.gif"/>
          <p:cNvPicPr>
            <a:picLocks noChangeAspect="1" noChangeArrowheads="1"/>
          </p:cNvPicPr>
          <p:nvPr userDrawn="1"/>
        </p:nvPicPr>
        <p:blipFill>
          <a:blip r:embed="rId3" cstate="print"/>
          <a:srcRect/>
          <a:stretch>
            <a:fillRect/>
          </a:stretch>
        </p:blipFill>
        <p:spPr bwMode="auto">
          <a:xfrm>
            <a:off x="185259" y="144944"/>
            <a:ext cx="1010331" cy="1042236"/>
          </a:xfrm>
          <a:prstGeom prst="rect">
            <a:avLst/>
          </a:prstGeom>
          <a:noFill/>
          <a:ln w="9525">
            <a:noFill/>
            <a:miter lim="800000"/>
            <a:headEnd/>
            <a:tailEnd/>
          </a:ln>
        </p:spPr>
      </p:pic>
    </p:spTree>
    <p:extLst>
      <p:ext uri="{BB962C8B-B14F-4D97-AF65-F5344CB8AC3E}">
        <p14:creationId xmlns:p14="http://schemas.microsoft.com/office/powerpoint/2010/main" val="234023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73063" y="1325880"/>
            <a:ext cx="8397875" cy="4998720"/>
          </a:xfrm>
        </p:spPr>
        <p:txBody>
          <a:bodyPr/>
          <a:lstStyle>
            <a:lvl1pPr marL="342900" indent="-342900">
              <a:spcBef>
                <a:spcPts val="1000"/>
              </a:spcBef>
              <a:defRPr/>
            </a:lvl1pPr>
            <a:lvl2pPr marL="685800" indent="-342900">
              <a:spcBef>
                <a:spcPts val="480"/>
              </a:spcBef>
              <a:defRPr sz="1900"/>
            </a:lvl2pPr>
            <a:lvl3pPr marL="1028700" indent="-342900">
              <a:spcBef>
                <a:spcPts val="450"/>
              </a:spcBef>
              <a:defRPr sz="1800"/>
            </a:lvl3pPr>
            <a:lvl4pPr marL="1371600" indent="-342900" algn="l" rtl="0" eaLnBrk="1" fontAlgn="base" hangingPunct="1">
              <a:spcBef>
                <a:spcPts val="430"/>
              </a:spcBef>
              <a:spcAft>
                <a:spcPct val="0"/>
              </a:spcAft>
              <a:buClr>
                <a:srgbClr val="0C2D83"/>
              </a:buClr>
              <a:buSzPct val="80000"/>
              <a:buFont typeface="Wingdings" pitchFamily="2" charset="2"/>
              <a:buChar char="n"/>
              <a:defRPr lang="en-US" sz="1700" b="1" dirty="0" smtClean="0">
                <a:solidFill>
                  <a:schemeClr val="tx1"/>
                </a:solidFill>
                <a:latin typeface="+mn-lt"/>
              </a:defRPr>
            </a:lvl4pPr>
            <a:lvl5pPr marL="1714500" indent="-342900" algn="l" rtl="0" eaLnBrk="1" fontAlgn="base" hangingPunct="1">
              <a:spcBef>
                <a:spcPts val="400"/>
              </a:spcBef>
              <a:spcAft>
                <a:spcPct val="0"/>
              </a:spcAft>
              <a:buClr>
                <a:srgbClr val="0C2D83"/>
              </a:buClr>
              <a:buSzPct val="80000"/>
              <a:buFont typeface="Wingdings" pitchFamily="2" charset="2"/>
              <a:buChar char="n"/>
              <a:defRPr lang="en-US" sz="1600" b="1" dirty="0" smtClean="0">
                <a:solidFill>
                  <a:schemeClr val="tx1"/>
                </a:solidFill>
                <a:latin typeface="+mn-lt"/>
              </a:defRPr>
            </a:lvl5pPr>
            <a:lvl6pPr marL="685800" indent="-228600">
              <a:defRPr b="1"/>
            </a:lvl6pPr>
          </a:lstStyle>
          <a:p>
            <a:pPr lvl="0"/>
            <a:r>
              <a:rPr lang="en-US" dirty="0"/>
              <a:t>Do not change font size indentation or spacing</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2"/>
          <p:cNvSpPr>
            <a:spLocks noGrp="1"/>
          </p:cNvSpPr>
          <p:nvPr>
            <p:ph type="sldNum" sz="quarter" idx="11"/>
          </p:nvPr>
        </p:nvSpPr>
        <p:spPr>
          <a:xfrm>
            <a:off x="8823960" y="6581001"/>
            <a:ext cx="320040" cy="276999"/>
          </a:xfrm>
          <a:prstGeom prst="rect">
            <a:avLst/>
          </a:prstGeom>
        </p:spPr>
        <p:txBody>
          <a:bodyPr wrap="square" lIns="45720" rIns="45720" anchor="b">
            <a:spAutoFit/>
          </a:bodyPr>
          <a:lstStyle>
            <a:lvl1pPr algn="r">
              <a:defRPr sz="1200">
                <a:solidFill>
                  <a:schemeClr val="bg1">
                    <a:lumMod val="65000"/>
                  </a:schemeClr>
                </a:solidFill>
              </a:defRPr>
            </a:lvl1pPr>
          </a:lstStyle>
          <a:p>
            <a:fld id="{4C271F6E-B663-47E9-A91A-64DF1B1A4211}" type="slidenum">
              <a:rPr lang="en-US" smtClean="0">
                <a:solidFill>
                  <a:srgbClr val="FFFFFF">
                    <a:lumMod val="65000"/>
                  </a:srgbClr>
                </a:solidFill>
              </a:rPr>
              <a:pPr/>
              <a:t>‹#›</a:t>
            </a:fld>
            <a:endParaRPr lang="en-US">
              <a:solidFill>
                <a:srgbClr val="FFFFFF">
                  <a:lumMod val="65000"/>
                </a:srgbClr>
              </a:solidFill>
            </a:endParaRPr>
          </a:p>
        </p:txBody>
      </p:sp>
      <p:sp>
        <p:nvSpPr>
          <p:cNvPr id="11" name="Rectangle 1030"/>
          <p:cNvSpPr>
            <a:spLocks noGrp="1" noChangeArrowheads="1"/>
          </p:cNvSpPr>
          <p:nvPr>
            <p:ph type="title"/>
          </p:nvPr>
        </p:nvSpPr>
        <p:spPr bwMode="auto">
          <a:xfrm>
            <a:off x="1172438" y="76200"/>
            <a:ext cx="7590562" cy="11260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smtClean="0"/>
            </a:lvl1pPr>
          </a:lstStyle>
          <a:p>
            <a:pPr lvl="0"/>
            <a:r>
              <a:rPr lang="en-US"/>
              <a:t>Click to edit Master title style</a:t>
            </a:r>
            <a:endParaRPr lang="en-US" dirty="0"/>
          </a:p>
        </p:txBody>
      </p:sp>
      <p:sp>
        <p:nvSpPr>
          <p:cNvPr id="12" name="Text Placeholder 3"/>
          <p:cNvSpPr>
            <a:spLocks noGrp="1"/>
          </p:cNvSpPr>
          <p:nvPr>
            <p:ph type="body" sz="quarter" idx="12" hasCustomPrompt="1"/>
          </p:nvPr>
        </p:nvSpPr>
        <p:spPr>
          <a:xfrm>
            <a:off x="6731481" y="0"/>
            <a:ext cx="2412519" cy="215444"/>
          </a:xfrm>
        </p:spPr>
        <p:txBody>
          <a:bodyPr wrap="none" lIns="0" tIns="0" rIns="0" bIns="0">
            <a:spAutoFit/>
          </a:bodyPr>
          <a:lstStyle>
            <a:lvl1pPr marL="0" indent="0" algn="r">
              <a:buNone/>
              <a:defRPr sz="1400" cap="all" baseline="0">
                <a:solidFill>
                  <a:schemeClr val="accent1">
                    <a:lumMod val="50000"/>
                  </a:schemeClr>
                </a:solidFill>
              </a:defRPr>
            </a:lvl1pPr>
          </a:lstStyle>
          <a:p>
            <a:pPr lvl="0"/>
            <a:r>
              <a:rPr lang="en-US" dirty="0"/>
              <a:t>Classification marking</a:t>
            </a:r>
          </a:p>
        </p:txBody>
      </p:sp>
      <p:sp>
        <p:nvSpPr>
          <p:cNvPr id="8" name="Text Placeholder 3"/>
          <p:cNvSpPr>
            <a:spLocks noGrp="1"/>
          </p:cNvSpPr>
          <p:nvPr>
            <p:ph type="body" sz="quarter" idx="13" hasCustomPrompt="1"/>
          </p:nvPr>
        </p:nvSpPr>
        <p:spPr>
          <a:xfrm>
            <a:off x="0" y="6642556"/>
            <a:ext cx="2412519" cy="215444"/>
          </a:xfrm>
        </p:spPr>
        <p:txBody>
          <a:bodyPr wrap="none" lIns="0" tIns="0" rIns="0" bIns="0" anchor="b">
            <a:spAutoFit/>
          </a:bodyPr>
          <a:lstStyle>
            <a:lvl1pPr marL="0" indent="0" algn="l">
              <a:buNone/>
              <a:defRPr sz="1400" cap="all" baseline="0">
                <a:solidFill>
                  <a:schemeClr val="accent1">
                    <a:lumMod val="50000"/>
                  </a:schemeClr>
                </a:solidFill>
              </a:defRPr>
            </a:lvl1pPr>
          </a:lstStyle>
          <a:p>
            <a:pPr lvl="0"/>
            <a:r>
              <a:rPr lang="en-US" dirty="0"/>
              <a:t>Classification marking</a:t>
            </a:r>
          </a:p>
        </p:txBody>
      </p:sp>
    </p:spTree>
    <p:extLst>
      <p:ext uri="{BB962C8B-B14F-4D97-AF65-F5344CB8AC3E}">
        <p14:creationId xmlns:p14="http://schemas.microsoft.com/office/powerpoint/2010/main" val="330473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Line 2"/>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5" name="Line 5"/>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cs typeface="+mn-cs"/>
            </a:endParaRPr>
          </a:p>
        </p:txBody>
      </p:sp>
      <p:sp>
        <p:nvSpPr>
          <p:cNvPr id="6" name="Text Box 14"/>
          <p:cNvSpPr txBox="1">
            <a:spLocks noChangeArrowheads="1"/>
          </p:cNvSpPr>
          <p:nvPr/>
        </p:nvSpPr>
        <p:spPr bwMode="auto">
          <a:xfrm>
            <a:off x="2992339" y="500067"/>
            <a:ext cx="3108544" cy="507831"/>
          </a:xfrm>
          <a:prstGeom prst="rect">
            <a:avLst/>
          </a:prstGeom>
          <a:noFill/>
          <a:ln w="9525">
            <a:noFill/>
            <a:miter lim="800000"/>
            <a:headEnd/>
            <a:tailEnd/>
          </a:ln>
          <a:effectLst/>
        </p:spPr>
        <p:txBody>
          <a:bodyPr wrap="none">
            <a:spAutoFit/>
          </a:bodyPr>
          <a:lstStyle/>
          <a:p>
            <a:pPr algn="ctr" eaLnBrk="0" hangingPunct="0">
              <a:defRPr/>
            </a:pPr>
            <a:r>
              <a:rPr lang="en-US" sz="2700" b="1" i="1" dirty="0">
                <a:cs typeface="+mn-cs"/>
              </a:rPr>
              <a:t>USAF NC3 Center</a:t>
            </a:r>
          </a:p>
        </p:txBody>
      </p:sp>
      <p:sp>
        <p:nvSpPr>
          <p:cNvPr id="50191" name="Rectangle 15"/>
          <p:cNvSpPr>
            <a:spLocks noGrp="1" noChangeArrowheads="1"/>
          </p:cNvSpPr>
          <p:nvPr>
            <p:ph type="ctrTitle"/>
          </p:nvPr>
        </p:nvSpPr>
        <p:spPr>
          <a:xfrm>
            <a:off x="276227" y="1962150"/>
            <a:ext cx="8486775" cy="1600200"/>
          </a:xfrm>
        </p:spPr>
        <p:txBody>
          <a:bodyPr/>
          <a:lstStyle>
            <a:lvl1pPr>
              <a:defRPr sz="3300" i="0"/>
            </a:lvl1pPr>
          </a:lstStyle>
          <a:p>
            <a:r>
              <a:rPr lang="en-US" dirty="0"/>
              <a:t>Click to edit Master title style</a:t>
            </a:r>
          </a:p>
        </p:txBody>
      </p:sp>
      <p:sp>
        <p:nvSpPr>
          <p:cNvPr id="8" name="Rectangle 6"/>
          <p:cNvSpPr>
            <a:spLocks noGrp="1" noChangeArrowheads="1"/>
          </p:cNvSpPr>
          <p:nvPr>
            <p:ph type="dt" sz="half" idx="10"/>
          </p:nvPr>
        </p:nvSpPr>
        <p:spPr>
          <a:xfrm>
            <a:off x="0" y="6524625"/>
            <a:ext cx="1219200" cy="304800"/>
          </a:xfrm>
          <a:prstGeom prst="rect">
            <a:avLst/>
          </a:prstGeom>
        </p:spPr>
        <p:txBody>
          <a:bodyPr/>
          <a:lstStyle>
            <a:lvl1pPr algn="ctr" eaLnBrk="0" hangingPunct="0">
              <a:defRPr>
                <a:cs typeface="+mn-cs"/>
              </a:defRPr>
            </a:lvl1pPr>
          </a:lstStyle>
          <a:p>
            <a:pPr>
              <a:defRPr/>
            </a:pPr>
            <a:r>
              <a:rPr lang="en-US"/>
              <a:t>As of: </a:t>
            </a:r>
          </a:p>
        </p:txBody>
      </p:sp>
      <p:sp>
        <p:nvSpPr>
          <p:cNvPr id="9" name="Rectangle 7"/>
          <p:cNvSpPr>
            <a:spLocks noGrp="1" noChangeArrowheads="1"/>
          </p:cNvSpPr>
          <p:nvPr>
            <p:ph type="sldNum" sz="quarter" idx="11"/>
          </p:nvPr>
        </p:nvSpPr>
        <p:spPr/>
        <p:txBody>
          <a:bodyPr/>
          <a:lstStyle>
            <a:lvl1pPr>
              <a:defRPr/>
            </a:lvl1pPr>
          </a:lstStyle>
          <a:p>
            <a:pPr>
              <a:defRPr/>
            </a:pPr>
            <a:fld id="{E1D78F1E-91AE-4E19-9747-694F7AB9FBC3}" type="slidenum">
              <a:rPr lang="en-US"/>
              <a:pPr>
                <a:defRPr/>
              </a:pPr>
              <a:t>‹#›</a:t>
            </a:fld>
            <a:endParaRPr lang="en-US" dirty="0">
              <a:solidFill>
                <a:schemeClr val="bg2"/>
              </a:solidFill>
            </a:endParaRPr>
          </a:p>
        </p:txBody>
      </p:sp>
    </p:spTree>
    <p:extLst>
      <p:ext uri="{BB962C8B-B14F-4D97-AF65-F5344CB8AC3E}">
        <p14:creationId xmlns:p14="http://schemas.microsoft.com/office/powerpoint/2010/main" val="22351123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9156" name="Rectangle 1028"/>
          <p:cNvSpPr>
            <a:spLocks noGrp="1" noChangeArrowheads="1"/>
          </p:cNvSpPr>
          <p:nvPr>
            <p:ph type="sldNum" sz="quarter" idx="4"/>
          </p:nvPr>
        </p:nvSpPr>
        <p:spPr bwMode="auto">
          <a:xfrm>
            <a:off x="7988300" y="6524625"/>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750" baseline="0">
                <a:solidFill>
                  <a:schemeClr val="bg1">
                    <a:lumMod val="50000"/>
                  </a:schemeClr>
                </a:solidFill>
                <a:cs typeface="+mn-cs"/>
              </a:defRPr>
            </a:lvl1pPr>
          </a:lstStyle>
          <a:p>
            <a:pPr>
              <a:defRPr/>
            </a:pPr>
            <a:fld id="{878F869D-3237-46DC-8486-65181B626BE7}" type="slidenum">
              <a:rPr lang="en-US">
                <a:solidFill>
                  <a:srgbClr val="FFFFFF">
                    <a:lumMod val="50000"/>
                  </a:srgbClr>
                </a:solidFill>
              </a:rPr>
              <a:pPr>
                <a:defRPr/>
              </a:pPr>
              <a:t>‹#›</a:t>
            </a:fld>
            <a:endParaRPr lang="en-US" dirty="0">
              <a:solidFill>
                <a:srgbClr val="FFFFFF">
                  <a:lumMod val="50000"/>
                </a:srgbClr>
              </a:solidFill>
            </a:endParaRPr>
          </a:p>
        </p:txBody>
      </p:sp>
      <p:sp>
        <p:nvSpPr>
          <p:cNvPr id="1028" name="Rectangle 1030"/>
          <p:cNvSpPr>
            <a:spLocks noGrp="1" noChangeArrowheads="1"/>
          </p:cNvSpPr>
          <p:nvPr>
            <p:ph type="title"/>
          </p:nvPr>
        </p:nvSpPr>
        <p:spPr bwMode="auto">
          <a:xfrm>
            <a:off x="1663700" y="76200"/>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9163" name="Line 103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49164" name="Line 1036"/>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algn="ctr" eaLnBrk="0" hangingPunct="0">
              <a:defRPr/>
            </a:pPr>
            <a:endParaRPr lang="en-US" sz="1350" dirty="0">
              <a:solidFill>
                <a:srgbClr val="000000"/>
              </a:solidFill>
            </a:endParaRPr>
          </a:p>
        </p:txBody>
      </p:sp>
      <p:sp>
        <p:nvSpPr>
          <p:cNvPr id="1031" name="Rectangle 1040"/>
          <p:cNvSpPr>
            <a:spLocks noGrp="1" noChangeArrowheads="1"/>
          </p:cNvSpPr>
          <p:nvPr>
            <p:ph type="body" idx="1"/>
          </p:nvPr>
        </p:nvSpPr>
        <p:spPr bwMode="auto">
          <a:xfrm>
            <a:off x="276227" y="1504950"/>
            <a:ext cx="8397875" cy="474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2nd Bullet</a:t>
            </a:r>
          </a:p>
        </p:txBody>
      </p:sp>
      <p:sp>
        <p:nvSpPr>
          <p:cNvPr id="11" name="Text Box 135"/>
          <p:cNvSpPr txBox="1">
            <a:spLocks noChangeArrowheads="1"/>
          </p:cNvSpPr>
          <p:nvPr userDrawn="1"/>
        </p:nvSpPr>
        <p:spPr bwMode="auto">
          <a:xfrm>
            <a:off x="1" y="6488668"/>
            <a:ext cx="1444626" cy="300082"/>
          </a:xfrm>
          <a:prstGeom prst="rect">
            <a:avLst/>
          </a:prstGeom>
          <a:noFill/>
          <a:ln w="9525">
            <a:noFill/>
            <a:miter lim="800000"/>
            <a:headEnd/>
            <a:tailEnd/>
          </a:ln>
          <a:effectLst/>
        </p:spPr>
        <p:txBody>
          <a:bodyPr wrap="none">
            <a:spAutoFit/>
          </a:bodyPr>
          <a:lstStyle/>
          <a:p>
            <a:pPr eaLnBrk="0" hangingPunct="0">
              <a:defRPr/>
            </a:pPr>
            <a:r>
              <a:rPr lang="en-US" sz="1350" dirty="0">
                <a:solidFill>
                  <a:srgbClr val="00B050"/>
                </a:solidFill>
              </a:rPr>
              <a:t>UNCLASSIFIED</a:t>
            </a:r>
          </a:p>
        </p:txBody>
      </p:sp>
      <p:sp>
        <p:nvSpPr>
          <p:cNvPr id="12" name="Text Box 135"/>
          <p:cNvSpPr txBox="1">
            <a:spLocks noChangeArrowheads="1"/>
          </p:cNvSpPr>
          <p:nvPr userDrawn="1"/>
        </p:nvSpPr>
        <p:spPr bwMode="auto">
          <a:xfrm>
            <a:off x="7699374" y="0"/>
            <a:ext cx="1444627" cy="300082"/>
          </a:xfrm>
          <a:prstGeom prst="rect">
            <a:avLst/>
          </a:prstGeom>
          <a:noFill/>
          <a:ln w="9525">
            <a:noFill/>
            <a:miter lim="800000"/>
            <a:headEnd/>
            <a:tailEnd/>
          </a:ln>
          <a:effectLst/>
        </p:spPr>
        <p:txBody>
          <a:bodyPr wrap="none">
            <a:spAutoFit/>
          </a:bodyPr>
          <a:lstStyle/>
          <a:p>
            <a:pPr algn="r" eaLnBrk="0" hangingPunct="0">
              <a:defRPr/>
            </a:pPr>
            <a:r>
              <a:rPr lang="en-US" sz="1350" dirty="0">
                <a:solidFill>
                  <a:srgbClr val="00B050"/>
                </a:solidFill>
              </a:rPr>
              <a:t>UNCLASSIFIED</a:t>
            </a:r>
          </a:p>
        </p:txBody>
      </p:sp>
    </p:spTree>
    <p:extLst>
      <p:ext uri="{BB962C8B-B14F-4D97-AF65-F5344CB8AC3E}">
        <p14:creationId xmlns:p14="http://schemas.microsoft.com/office/powerpoint/2010/main" val="6564352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p:titleStyle>
    <p:body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8315" y="76200"/>
            <a:ext cx="3459241" cy="1143000"/>
          </a:xfrm>
        </p:spPr>
        <p:txBody>
          <a:bodyPr/>
          <a:lstStyle/>
          <a:p>
            <a:r>
              <a:rPr lang="en-US" sz="3200" dirty="0"/>
              <a:t>AF NC3 CENTER</a:t>
            </a:r>
          </a:p>
        </p:txBody>
      </p:sp>
      <p:sp>
        <p:nvSpPr>
          <p:cNvPr id="4" name="Rectangle 7"/>
          <p:cNvSpPr>
            <a:spLocks noGrp="1" noChangeArrowheads="1"/>
          </p:cNvSpPr>
          <p:nvPr>
            <p:ph type="sldNum" sz="quarter" idx="4294967295"/>
          </p:nvPr>
        </p:nvSpPr>
        <p:spPr>
          <a:xfrm>
            <a:off x="8001000" y="6524625"/>
            <a:ext cx="1143000" cy="304800"/>
          </a:xfrm>
        </p:spPr>
        <p:txBody>
          <a:bodyPr/>
          <a:lstStyle/>
          <a:p>
            <a:pPr>
              <a:defRPr/>
            </a:pPr>
            <a:fld id="{61ECC61E-5D10-49B4-8659-92184D695E47}" type="slidenum">
              <a:rPr lang="en-US">
                <a:solidFill>
                  <a:srgbClr val="FFFFFF">
                    <a:lumMod val="50000"/>
                  </a:srgbClr>
                </a:solidFill>
              </a:rPr>
              <a:pPr>
                <a:defRPr/>
              </a:pPr>
              <a:t>1</a:t>
            </a:fld>
            <a:endParaRPr lang="en-US" dirty="0">
              <a:solidFill>
                <a:srgbClr val="808080"/>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62" y="2523974"/>
            <a:ext cx="2518978" cy="2487293"/>
          </a:xfrm>
          <a:prstGeom prst="rect">
            <a:avLst/>
          </a:prstGeom>
        </p:spPr>
      </p:pic>
      <p:sp>
        <p:nvSpPr>
          <p:cNvPr id="9" name="Rectangle 3"/>
          <p:cNvSpPr>
            <a:spLocks noChangeArrowheads="1"/>
          </p:cNvSpPr>
          <p:nvPr/>
        </p:nvSpPr>
        <p:spPr bwMode="auto">
          <a:xfrm>
            <a:off x="4639035" y="3455714"/>
            <a:ext cx="2941979" cy="1088509"/>
          </a:xfrm>
          <a:prstGeom prst="rect">
            <a:avLst/>
          </a:prstGeom>
          <a:noFill/>
          <a:ln w="9525">
            <a:noFill/>
            <a:miter lim="800000"/>
            <a:headEnd/>
            <a:tailEnd/>
          </a:ln>
        </p:spPr>
        <p:txBody>
          <a:bodyPr anchor="ctr"/>
          <a:lstStyle/>
          <a:p>
            <a:pPr algn="ctr" eaLnBrk="0" fontAlgn="base" hangingPunct="0">
              <a:spcBef>
                <a:spcPct val="0"/>
              </a:spcBef>
              <a:spcAft>
                <a:spcPct val="0"/>
              </a:spcAft>
            </a:pPr>
            <a:endParaRPr lang="en-US" sz="2700" b="1" dirty="0">
              <a:solidFill>
                <a:srgbClr val="151C77"/>
              </a:solidFill>
            </a:endParaRPr>
          </a:p>
        </p:txBody>
      </p:sp>
      <p:sp>
        <p:nvSpPr>
          <p:cNvPr id="8" name="TextBox 7"/>
          <p:cNvSpPr txBox="1"/>
          <p:nvPr/>
        </p:nvSpPr>
        <p:spPr>
          <a:xfrm>
            <a:off x="4639035" y="5938982"/>
            <a:ext cx="3778342" cy="400110"/>
          </a:xfrm>
          <a:prstGeom prst="rect">
            <a:avLst/>
          </a:prstGeom>
        </p:spPr>
        <p:txBody>
          <a:bodyPr wrap="none" rtlCol="0">
            <a:spAutoFit/>
          </a:bodyPr>
          <a:lstStyle/>
          <a:p>
            <a:pPr algn="ctr" eaLnBrk="0" fontAlgn="base" hangingPunct="0">
              <a:spcBef>
                <a:spcPct val="0"/>
              </a:spcBef>
              <a:spcAft>
                <a:spcPct val="0"/>
              </a:spcAft>
            </a:pPr>
            <a:r>
              <a:rPr lang="en-US" sz="2000" b="1" i="1" dirty="0">
                <a:solidFill>
                  <a:srgbClr val="002060"/>
                </a:solidFill>
                <a:ea typeface="+mj-ea"/>
                <a:cs typeface="+mj-cs"/>
              </a:rPr>
              <a:t>Mr. Jonathan Wilson AFNC3C</a:t>
            </a:r>
          </a:p>
        </p:txBody>
      </p:sp>
      <p:sp>
        <p:nvSpPr>
          <p:cNvPr id="6" name="TextBox 5"/>
          <p:cNvSpPr txBox="1"/>
          <p:nvPr/>
        </p:nvSpPr>
        <p:spPr>
          <a:xfrm>
            <a:off x="3668107" y="2743374"/>
            <a:ext cx="5015060" cy="1384995"/>
          </a:xfrm>
          <a:prstGeom prst="rect">
            <a:avLst/>
          </a:prstGeom>
          <a:noFill/>
        </p:spPr>
        <p:txBody>
          <a:bodyPr wrap="square" rtlCol="0">
            <a:spAutoFit/>
          </a:bodyPr>
          <a:lstStyle/>
          <a:p>
            <a:pPr algn="ctr" eaLnBrk="0" fontAlgn="base" hangingPunct="0">
              <a:spcBef>
                <a:spcPct val="0"/>
              </a:spcBef>
              <a:spcAft>
                <a:spcPct val="0"/>
              </a:spcAft>
            </a:pPr>
            <a:r>
              <a:rPr lang="en-US" sz="2800" b="1" i="1" dirty="0">
                <a:solidFill>
                  <a:srgbClr val="151C77"/>
                </a:solidFill>
                <a:ea typeface="+mj-ea"/>
                <a:cs typeface="+mj-cs"/>
              </a:rPr>
              <a:t>AF NC3 Weapons System </a:t>
            </a:r>
          </a:p>
          <a:p>
            <a:pPr algn="ctr" eaLnBrk="0" fontAlgn="base" hangingPunct="0">
              <a:spcBef>
                <a:spcPct val="0"/>
              </a:spcBef>
              <a:spcAft>
                <a:spcPct val="0"/>
              </a:spcAft>
            </a:pPr>
            <a:r>
              <a:rPr lang="en-US" sz="2800" b="1" i="1" dirty="0">
                <a:solidFill>
                  <a:srgbClr val="151C77"/>
                </a:solidFill>
                <a:ea typeface="+mj-ea"/>
                <a:cs typeface="+mj-cs"/>
              </a:rPr>
              <a:t>Mission Performance Brief </a:t>
            </a:r>
          </a:p>
          <a:p>
            <a:pPr algn="ctr" eaLnBrk="0" fontAlgn="base" hangingPunct="0">
              <a:spcBef>
                <a:spcPct val="0"/>
              </a:spcBef>
              <a:spcAft>
                <a:spcPct val="0"/>
              </a:spcAft>
            </a:pPr>
            <a:r>
              <a:rPr lang="en-US" sz="2800" b="1" i="1" dirty="0">
                <a:solidFill>
                  <a:srgbClr val="151C77"/>
                </a:solidFill>
                <a:ea typeface="+mj-ea"/>
                <a:cs typeface="+mj-cs"/>
              </a:rPr>
              <a:t>JAN 21, FY21</a:t>
            </a:r>
          </a:p>
        </p:txBody>
      </p:sp>
    </p:spTree>
    <p:extLst>
      <p:ext uri="{BB962C8B-B14F-4D97-AF65-F5344CB8AC3E}">
        <p14:creationId xmlns:p14="http://schemas.microsoft.com/office/powerpoint/2010/main" val="155584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53088" y="3075122"/>
            <a:ext cx="3041218" cy="715581"/>
          </a:xfrm>
          <a:prstGeom prst="rect">
            <a:avLst/>
          </a:prstGeom>
        </p:spPr>
        <p:txBody>
          <a:bodyPr wrap="none">
            <a:spAutoFit/>
          </a:bodyPr>
          <a:lstStyle/>
          <a:p>
            <a:pPr algn="ctr"/>
            <a:r>
              <a:rPr lang="en-US" sz="4050" b="1" i="1" kern="0" dirty="0">
                <a:solidFill>
                  <a:srgbClr val="0C2D83"/>
                </a:solidFill>
              </a:rPr>
              <a:t>Questions?</a:t>
            </a:r>
          </a:p>
        </p:txBody>
      </p:sp>
    </p:spTree>
    <p:extLst>
      <p:ext uri="{BB962C8B-B14F-4D97-AF65-F5344CB8AC3E}">
        <p14:creationId xmlns:p14="http://schemas.microsoft.com/office/powerpoint/2010/main" val="36004397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236" y="76200"/>
            <a:ext cx="6083762" cy="1143000"/>
          </a:xfrm>
        </p:spPr>
        <p:txBody>
          <a:bodyPr/>
          <a:lstStyle/>
          <a:p>
            <a:r>
              <a:rPr lang="en-US" sz="3200" dirty="0">
                <a:solidFill>
                  <a:srgbClr val="2D2DB9">
                    <a:lumMod val="75000"/>
                  </a:srgbClr>
                </a:solidFill>
              </a:rPr>
              <a:t>NC3 MPI Dashboard</a:t>
            </a:r>
            <a:endParaRPr lang="en-US" sz="3200" dirty="0"/>
          </a:p>
        </p:txBody>
      </p:sp>
      <p:sp>
        <p:nvSpPr>
          <p:cNvPr id="4" name="Slide Number Placeholder 3"/>
          <p:cNvSpPr>
            <a:spLocks noGrp="1"/>
          </p:cNvSpPr>
          <p:nvPr>
            <p:ph type="sldNum" sz="quarter" idx="12"/>
          </p:nvPr>
        </p:nvSpPr>
        <p:spPr/>
        <p:txBody>
          <a:bodyPr/>
          <a:lstStyle/>
          <a:p>
            <a:fld id="{0B8F6B99-9189-45A5-8D36-645CEF8EF2DB}" type="slidenum">
              <a:rPr lang="en-US" smtClean="0"/>
              <a:t>2</a:t>
            </a:fld>
            <a:endParaRPr lang="en-US"/>
          </a:p>
        </p:txBody>
      </p:sp>
      <p:graphicFrame>
        <p:nvGraphicFramePr>
          <p:cNvPr id="12" name="Table 11"/>
          <p:cNvGraphicFramePr>
            <a:graphicFrameLocks noGrp="1"/>
          </p:cNvGraphicFramePr>
          <p:nvPr/>
        </p:nvGraphicFramePr>
        <p:xfrm>
          <a:off x="464536" y="4876396"/>
          <a:ext cx="8214928" cy="906332"/>
        </p:xfrm>
        <a:graphic>
          <a:graphicData uri="http://schemas.openxmlformats.org/drawingml/2006/table">
            <a:tbl>
              <a:tblPr firstRow="1" bandRow="1"/>
              <a:tblGrid>
                <a:gridCol w="908044">
                  <a:extLst>
                    <a:ext uri="{9D8B030D-6E8A-4147-A177-3AD203B41FA5}">
                      <a16:colId xmlns:a16="http://schemas.microsoft.com/office/drawing/2014/main" val="20000"/>
                    </a:ext>
                  </a:extLst>
                </a:gridCol>
                <a:gridCol w="606504">
                  <a:extLst>
                    <a:ext uri="{9D8B030D-6E8A-4147-A177-3AD203B41FA5}">
                      <a16:colId xmlns:a16="http://schemas.microsoft.com/office/drawing/2014/main" val="20001"/>
                    </a:ext>
                  </a:extLst>
                </a:gridCol>
                <a:gridCol w="576779">
                  <a:extLst>
                    <a:ext uri="{9D8B030D-6E8A-4147-A177-3AD203B41FA5}">
                      <a16:colId xmlns:a16="http://schemas.microsoft.com/office/drawing/2014/main" val="20002"/>
                    </a:ext>
                  </a:extLst>
                </a:gridCol>
                <a:gridCol w="637179">
                  <a:extLst>
                    <a:ext uri="{9D8B030D-6E8A-4147-A177-3AD203B41FA5}">
                      <a16:colId xmlns:a16="http://schemas.microsoft.com/office/drawing/2014/main" val="20003"/>
                    </a:ext>
                  </a:extLst>
                </a:gridCol>
                <a:gridCol w="609824">
                  <a:extLst>
                    <a:ext uri="{9D8B030D-6E8A-4147-A177-3AD203B41FA5}">
                      <a16:colId xmlns:a16="http://schemas.microsoft.com/office/drawing/2014/main" val="20004"/>
                    </a:ext>
                  </a:extLst>
                </a:gridCol>
                <a:gridCol w="645175">
                  <a:extLst>
                    <a:ext uri="{9D8B030D-6E8A-4147-A177-3AD203B41FA5}">
                      <a16:colId xmlns:a16="http://schemas.microsoft.com/office/drawing/2014/main" val="20005"/>
                    </a:ext>
                  </a:extLst>
                </a:gridCol>
                <a:gridCol w="609823">
                  <a:extLst>
                    <a:ext uri="{9D8B030D-6E8A-4147-A177-3AD203B41FA5}">
                      <a16:colId xmlns:a16="http://schemas.microsoft.com/office/drawing/2014/main" val="20006"/>
                    </a:ext>
                  </a:extLst>
                </a:gridCol>
                <a:gridCol w="574471">
                  <a:extLst>
                    <a:ext uri="{9D8B030D-6E8A-4147-A177-3AD203B41FA5}">
                      <a16:colId xmlns:a16="http://schemas.microsoft.com/office/drawing/2014/main" val="20007"/>
                    </a:ext>
                  </a:extLst>
                </a:gridCol>
                <a:gridCol w="539118">
                  <a:extLst>
                    <a:ext uri="{9D8B030D-6E8A-4147-A177-3AD203B41FA5}">
                      <a16:colId xmlns:a16="http://schemas.microsoft.com/office/drawing/2014/main" val="20008"/>
                    </a:ext>
                  </a:extLst>
                </a:gridCol>
                <a:gridCol w="584552">
                  <a:extLst>
                    <a:ext uri="{9D8B030D-6E8A-4147-A177-3AD203B41FA5}">
                      <a16:colId xmlns:a16="http://schemas.microsoft.com/office/drawing/2014/main" val="20009"/>
                    </a:ext>
                  </a:extLst>
                </a:gridCol>
                <a:gridCol w="659091">
                  <a:extLst>
                    <a:ext uri="{9D8B030D-6E8A-4147-A177-3AD203B41FA5}">
                      <a16:colId xmlns:a16="http://schemas.microsoft.com/office/drawing/2014/main" val="20010"/>
                    </a:ext>
                  </a:extLst>
                </a:gridCol>
                <a:gridCol w="623465">
                  <a:extLst>
                    <a:ext uri="{9D8B030D-6E8A-4147-A177-3AD203B41FA5}">
                      <a16:colId xmlns:a16="http://schemas.microsoft.com/office/drawing/2014/main" val="20011"/>
                    </a:ext>
                  </a:extLst>
                </a:gridCol>
                <a:gridCol w="640903">
                  <a:extLst>
                    <a:ext uri="{9D8B030D-6E8A-4147-A177-3AD203B41FA5}">
                      <a16:colId xmlns:a16="http://schemas.microsoft.com/office/drawing/2014/main" val="20012"/>
                    </a:ext>
                  </a:extLst>
                </a:gridCol>
              </a:tblGrid>
              <a:tr h="453166">
                <a:tc>
                  <a:txBody>
                    <a:bodyPr/>
                    <a:lstStyle/>
                    <a:p>
                      <a:pPr algn="ctr"/>
                      <a:r>
                        <a:rPr lang="en-US" sz="900" b="1" dirty="0">
                          <a:solidFill>
                            <a:schemeClr val="bg1"/>
                          </a:solidFill>
                          <a:latin typeface="Calibri" panose="020F0502020204030204" pitchFamily="34" charset="0"/>
                        </a:rPr>
                        <a:t>FUNCTIONAL </a:t>
                      </a:r>
                    </a:p>
                    <a:p>
                      <a:pPr algn="ctr"/>
                      <a:r>
                        <a:rPr lang="en-US" sz="900" b="1" dirty="0">
                          <a:solidFill>
                            <a:schemeClr val="bg1"/>
                          </a:solidFill>
                          <a:latin typeface="Calibri" panose="020F0502020204030204" pitchFamily="34" charset="0"/>
                        </a:rPr>
                        <a:t>GROUP</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gridSpan="2">
                  <a:txBody>
                    <a:bodyPr/>
                    <a:lstStyle/>
                    <a:p>
                      <a:pPr algn="ctr"/>
                      <a:r>
                        <a:rPr lang="en-US" sz="900" b="1" dirty="0">
                          <a:solidFill>
                            <a:schemeClr val="tx1"/>
                          </a:solidFill>
                          <a:latin typeface="Calibri" panose="020F0502020204030204" pitchFamily="34" charset="0"/>
                        </a:rPr>
                        <a:t>NC3</a:t>
                      </a:r>
                      <a:r>
                        <a:rPr lang="en-US" sz="900" b="1" baseline="0" dirty="0">
                          <a:solidFill>
                            <a:schemeClr val="tx1"/>
                          </a:solidFill>
                          <a:latin typeface="Calibri" panose="020F0502020204030204" pitchFamily="34" charset="0"/>
                        </a:rPr>
                        <a:t> SENIOR </a:t>
                      </a:r>
                    </a:p>
                    <a:p>
                      <a:pPr algn="ctr"/>
                      <a:r>
                        <a:rPr lang="en-US" sz="900" b="1" baseline="0" dirty="0">
                          <a:solidFill>
                            <a:schemeClr val="tx1"/>
                          </a:solidFill>
                          <a:latin typeface="Calibri" panose="020F0502020204030204" pitchFamily="34" charset="0"/>
                        </a:rPr>
                        <a:t>LEADER COMMS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gridSpan="3">
                  <a:txBody>
                    <a:bodyPr/>
                    <a:lstStyle/>
                    <a:p>
                      <a:pPr algn="ctr"/>
                      <a:r>
                        <a:rPr lang="en-US" sz="900" b="1" dirty="0">
                          <a:solidFill>
                            <a:schemeClr val="tx1"/>
                          </a:solidFill>
                          <a:latin typeface="Calibri" panose="020F0502020204030204" pitchFamily="34" charset="0"/>
                        </a:rPr>
                        <a:t>NC3 PRIMARY</a:t>
                      </a:r>
                      <a:r>
                        <a:rPr lang="en-US" sz="900" b="1" baseline="0" dirty="0">
                          <a:solidFill>
                            <a:schemeClr val="tx1"/>
                          </a:solidFill>
                          <a:latin typeface="Calibri" panose="020F0502020204030204" pitchFamily="34" charset="0"/>
                        </a:rPr>
                        <a:t> CONTROL </a:t>
                      </a:r>
                    </a:p>
                    <a:p>
                      <a:pPr algn="ctr"/>
                      <a:r>
                        <a:rPr lang="en-US" sz="900" b="1" baseline="0" dirty="0">
                          <a:solidFill>
                            <a:schemeClr val="tx1"/>
                          </a:solidFill>
                          <a:latin typeface="Calibri" panose="020F0502020204030204" pitchFamily="34" charset="0"/>
                        </a:rPr>
                        <a:t>CENTERS &amp; SENSORS</a:t>
                      </a:r>
                      <a:endParaRPr lang="en-US" sz="900" b="1"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900" b="1" dirty="0">
                          <a:solidFill>
                            <a:schemeClr val="tx1"/>
                          </a:solidFill>
                          <a:latin typeface="Calibri" panose="020F0502020204030204" pitchFamily="34" charset="0"/>
                        </a:rPr>
                        <a:t>AF NUCLEAR </a:t>
                      </a:r>
                    </a:p>
                    <a:p>
                      <a:pPr algn="ctr"/>
                      <a:r>
                        <a:rPr lang="en-US" sz="900" b="1" dirty="0">
                          <a:solidFill>
                            <a:schemeClr val="tx1"/>
                          </a:solidFill>
                          <a:latin typeface="Calibri" panose="020F0502020204030204" pitchFamily="34" charset="0"/>
                        </a:rPr>
                        <a:t>DELIVERY SYSTEMS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a:r>
                        <a:rPr lang="en-US" sz="900" b="1" dirty="0">
                          <a:solidFill>
                            <a:schemeClr val="tx1"/>
                          </a:solidFill>
                          <a:latin typeface="Calibri" panose="020F0502020204030204" pitchFamily="34" charset="0"/>
                        </a:rPr>
                        <a:t>NUCLEAR SUPPORT AND </a:t>
                      </a:r>
                    </a:p>
                    <a:p>
                      <a:pPr algn="ctr"/>
                      <a:r>
                        <a:rPr lang="en-US" sz="900" b="1" dirty="0">
                          <a:solidFill>
                            <a:schemeClr val="tx1"/>
                          </a:solidFill>
                          <a:latin typeface="Calibri" panose="020F0502020204030204" pitchFamily="34" charset="0"/>
                        </a:rPr>
                        <a:t>RECOVERY TEAM</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dirty="0">
                        <a:solidFill>
                          <a:schemeClr val="tx1"/>
                        </a:solidFill>
                        <a:latin typeface="Calibri" panose="020F0502020204030204" pitchFamily="34" charset="0"/>
                      </a:endParaRPr>
                    </a:p>
                  </a:txBody>
                  <a:tcPr marL="51435" marR="51435" marT="25718" marB="25718">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53166">
                <a:tc>
                  <a:txBody>
                    <a:bodyPr/>
                    <a:lstStyle/>
                    <a:p>
                      <a:pPr algn="ctr"/>
                      <a:r>
                        <a:rPr lang="en-US" sz="900" b="1" baseline="0" dirty="0">
                          <a:solidFill>
                            <a:schemeClr val="bg1"/>
                          </a:solidFill>
                          <a:latin typeface="Calibri" panose="020F0502020204030204" pitchFamily="34" charset="0"/>
                        </a:rPr>
                        <a:t>CONFIG ELEMENT</a:t>
                      </a:r>
                      <a:endParaRPr lang="en-US" sz="900" b="1" dirty="0">
                        <a:solidFill>
                          <a:schemeClr val="bg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VC-25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SLC</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EA </a:t>
                      </a:r>
                    </a:p>
                    <a:p>
                      <a:pPr algn="ctr"/>
                      <a:r>
                        <a:rPr lang="en-US" sz="900" dirty="0">
                          <a:solidFill>
                            <a:schemeClr val="tx1"/>
                          </a:solidFill>
                          <a:latin typeface="Calibri" panose="020F0502020204030204" pitchFamily="34" charset="0"/>
                        </a:rPr>
                        <a:t>NC3</a:t>
                      </a:r>
                      <a:r>
                        <a:rPr lang="en-US" sz="900" baseline="0" dirty="0">
                          <a:solidFill>
                            <a:schemeClr val="tx1"/>
                          </a:solidFill>
                          <a:latin typeface="Calibri" panose="020F0502020204030204" pitchFamily="34" charset="0"/>
                        </a:rPr>
                        <a:t> </a:t>
                      </a:r>
                      <a:r>
                        <a:rPr lang="en-US" sz="900" dirty="0">
                          <a:solidFill>
                            <a:schemeClr val="tx1"/>
                          </a:solidFill>
                          <a:latin typeface="Calibri" panose="020F0502020204030204" pitchFamily="34" charset="0"/>
                        </a:rPr>
                        <a:t> SLC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 NC3 </a:t>
                      </a:r>
                    </a:p>
                    <a:p>
                      <a:pPr algn="ctr"/>
                      <a:r>
                        <a:rPr lang="en-US" sz="900" dirty="0">
                          <a:solidFill>
                            <a:schemeClr val="tx1"/>
                          </a:solidFill>
                          <a:latin typeface="Calibri" panose="020F0502020204030204" pitchFamily="34" charset="0"/>
                        </a:rPr>
                        <a:t>SLC-CC</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PCC</a:t>
                      </a:r>
                      <a:r>
                        <a:rPr lang="en-US" sz="900" baseline="0" dirty="0">
                          <a:solidFill>
                            <a:schemeClr val="tx1"/>
                          </a:solidFill>
                          <a:latin typeface="Calibri" panose="020F0502020204030204" pitchFamily="34" charset="0"/>
                        </a:rPr>
                        <a:t> </a:t>
                      </a:r>
                    </a:p>
                    <a:p>
                      <a:pPr algn="ctr"/>
                      <a:r>
                        <a:rPr lang="en-US" sz="900" baseline="0" dirty="0">
                          <a:solidFill>
                            <a:schemeClr val="tx1"/>
                          </a:solidFill>
                          <a:latin typeface="Calibri" panose="020F0502020204030204" pitchFamily="34" charset="0"/>
                        </a:rPr>
                        <a:t>SENSOR</a:t>
                      </a:r>
                      <a:endParaRPr lang="en-US" sz="900" dirty="0">
                        <a:solidFill>
                          <a:schemeClr val="tx1"/>
                        </a:solidFill>
                        <a:latin typeface="Calibri" panose="020F050202020403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Trans  PCC </a:t>
                      </a:r>
                    </a:p>
                    <a:p>
                      <a:pPr algn="ctr"/>
                      <a:r>
                        <a:rPr lang="en-US" sz="900" dirty="0">
                          <a:solidFill>
                            <a:schemeClr val="tx1"/>
                          </a:solidFill>
                          <a:latin typeface="Calibri" panose="020F0502020204030204" pitchFamily="34" charset="0"/>
                        </a:rPr>
                        <a:t>SENSOR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B-52</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B-2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DCA </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ICBM</a:t>
                      </a:r>
                    </a:p>
                    <a:p>
                      <a:pPr algn="ctr"/>
                      <a:r>
                        <a:rPr lang="en-US" sz="900" dirty="0">
                          <a:solidFill>
                            <a:schemeClr val="tx1"/>
                          </a:solidFill>
                          <a:latin typeface="Calibri" panose="020F0502020204030204" pitchFamily="34" charset="0"/>
                        </a:rPr>
                        <a:t>NC3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ABN</a:t>
                      </a:r>
                    </a:p>
                    <a:p>
                      <a:pPr algn="ctr"/>
                      <a:r>
                        <a:rPr lang="en-US" sz="900" dirty="0">
                          <a:solidFill>
                            <a:schemeClr val="tx1"/>
                          </a:solidFill>
                          <a:latin typeface="Calibri" panose="020F0502020204030204" pitchFamily="34" charset="0"/>
                        </a:rPr>
                        <a:t> 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Fixed  </a:t>
                      </a:r>
                    </a:p>
                    <a:p>
                      <a:pPr algn="ctr"/>
                      <a:r>
                        <a:rPr lang="en-US" sz="900" dirty="0">
                          <a:solidFill>
                            <a:schemeClr val="tx1"/>
                          </a:solidFill>
                          <a:latin typeface="Calibri" panose="020F0502020204030204" pitchFamily="34" charset="0"/>
                        </a:rPr>
                        <a:t>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900" dirty="0">
                          <a:solidFill>
                            <a:schemeClr val="tx1"/>
                          </a:solidFill>
                          <a:latin typeface="Calibri" panose="020F0502020204030204" pitchFamily="34" charset="0"/>
                        </a:rPr>
                        <a:t>Mobile  </a:t>
                      </a:r>
                    </a:p>
                    <a:p>
                      <a:pPr algn="ctr"/>
                      <a:r>
                        <a:rPr lang="en-US" sz="900" dirty="0">
                          <a:solidFill>
                            <a:schemeClr val="tx1"/>
                          </a:solidFill>
                          <a:latin typeface="Calibri" panose="020F0502020204030204" pitchFamily="34" charset="0"/>
                        </a:rPr>
                        <a:t>NC3 SUPT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6" name="Content Placeholder 5"/>
          <p:cNvSpPr>
            <a:spLocks noGrp="1"/>
          </p:cNvSpPr>
          <p:nvPr>
            <p:ph idx="1"/>
          </p:nvPr>
        </p:nvSpPr>
        <p:spPr>
          <a:xfrm>
            <a:off x="357801" y="2074326"/>
            <a:ext cx="4201502" cy="2745557"/>
          </a:xfrm>
        </p:spPr>
        <p:txBody>
          <a:bodyPr/>
          <a:lstStyle/>
          <a:p>
            <a:pPr marL="342900" lvl="0" indent="-342900">
              <a:buSzPct val="90000"/>
              <a:buFont typeface="Wingdings" panose="05000000000000000000" pitchFamily="2" charset="2"/>
              <a:buChar char=""/>
              <a:defRPr/>
            </a:pPr>
            <a:r>
              <a:rPr lang="en-US" sz="1600" dirty="0">
                <a:solidFill>
                  <a:schemeClr val="accent6">
                    <a:lumMod val="75000"/>
                  </a:schemeClr>
                </a:solidFill>
              </a:rPr>
              <a:t>Airborne PCC CE (E-4B)</a:t>
            </a:r>
          </a:p>
          <a:p>
            <a:pPr marL="342900" lvl="0" indent="-342900">
              <a:buSzPct val="90000"/>
              <a:buFont typeface="Wingdings" panose="05000000000000000000" pitchFamily="2" charset="2"/>
              <a:buChar char=""/>
              <a:defRPr/>
            </a:pPr>
            <a:r>
              <a:rPr lang="en-US" sz="1600" dirty="0">
                <a:solidFill>
                  <a:srgbClr val="3333CC">
                    <a:lumMod val="50000"/>
                  </a:srgbClr>
                </a:solidFill>
              </a:rPr>
              <a:t>Airborne Delivery CE (B-52H)</a:t>
            </a:r>
          </a:p>
          <a:p>
            <a:pPr marL="342900" lvl="0" indent="-342900">
              <a:buSzPct val="90000"/>
              <a:buFont typeface="Wingdings" panose="05000000000000000000" pitchFamily="2" charset="2"/>
              <a:buChar char=""/>
              <a:defRPr/>
            </a:pPr>
            <a:r>
              <a:rPr lang="en-US" sz="1600" dirty="0">
                <a:solidFill>
                  <a:srgbClr val="3333CC">
                    <a:lumMod val="50000"/>
                  </a:srgbClr>
                </a:solidFill>
              </a:rPr>
              <a:t>Airborne Delivery CE (B-2)</a:t>
            </a:r>
          </a:p>
          <a:p>
            <a:pPr marL="342900" lvl="0" indent="-342900">
              <a:buSzPct val="90000"/>
              <a:buFont typeface="Wingdings" panose="05000000000000000000" pitchFamily="2" charset="2"/>
              <a:buChar char=""/>
              <a:defRPr/>
            </a:pPr>
            <a:r>
              <a:rPr lang="en-US" sz="1600" dirty="0">
                <a:solidFill>
                  <a:srgbClr val="3333CC">
                    <a:lumMod val="50000"/>
                  </a:srgbClr>
                </a:solidFill>
              </a:rPr>
              <a:t>Airborne Delivery CE (F-15E)</a:t>
            </a:r>
          </a:p>
          <a:p>
            <a:pPr marL="342900" lvl="0" indent="-342900">
              <a:buSzPct val="90000"/>
              <a:buFont typeface="Wingdings" panose="05000000000000000000" pitchFamily="2" charset="2"/>
              <a:buChar char=""/>
              <a:defRPr/>
            </a:pPr>
            <a:r>
              <a:rPr lang="en-US" sz="1600" dirty="0">
                <a:solidFill>
                  <a:srgbClr val="3333CC">
                    <a:lumMod val="50000"/>
                  </a:srgbClr>
                </a:solidFill>
              </a:rPr>
              <a:t>Delivery CE (ICBM)</a:t>
            </a:r>
          </a:p>
          <a:p>
            <a:pPr marL="342900" lvl="0" indent="-342900">
              <a:buSzPct val="90000"/>
              <a:buFont typeface="Wingdings" panose="05000000000000000000" pitchFamily="2" charset="2"/>
              <a:buChar char=""/>
              <a:defRPr/>
            </a:pPr>
            <a:r>
              <a:rPr lang="en-US" sz="1600" dirty="0">
                <a:solidFill>
                  <a:srgbClr val="3333CC"/>
                </a:solidFill>
              </a:rPr>
              <a:t>Airborne Support CE </a:t>
            </a:r>
            <a:r>
              <a:rPr lang="en-US" sz="1600" dirty="0">
                <a:solidFill>
                  <a:schemeClr val="accent6">
                    <a:lumMod val="75000"/>
                  </a:schemeClr>
                </a:solidFill>
              </a:rPr>
              <a:t>(KC-135)</a:t>
            </a:r>
            <a:endParaRPr lang="en-US" sz="1600" dirty="0">
              <a:solidFill>
                <a:schemeClr val="accent6">
                  <a:lumMod val="75000"/>
                </a:schemeClr>
              </a:solidFill>
              <a:cs typeface="Arial"/>
            </a:endParaRPr>
          </a:p>
          <a:p>
            <a:pPr marL="0" lvl="0" indent="0">
              <a:buSzPct val="90000"/>
              <a:buNone/>
              <a:defRPr/>
            </a:pPr>
            <a:r>
              <a:rPr lang="en-US" sz="2000" dirty="0">
                <a:solidFill>
                  <a:srgbClr val="3333CC">
                    <a:lumMod val="50000"/>
                  </a:srgbClr>
                </a:solidFill>
              </a:rPr>
              <a:t>	</a:t>
            </a:r>
            <a:endParaRPr lang="en-US" sz="2000" dirty="0">
              <a:solidFill>
                <a:srgbClr val="002060"/>
              </a:solidFill>
            </a:endParaRPr>
          </a:p>
        </p:txBody>
      </p:sp>
      <p:sp>
        <p:nvSpPr>
          <p:cNvPr id="23" name="Content Placeholder 5"/>
          <p:cNvSpPr txBox="1">
            <a:spLocks/>
          </p:cNvSpPr>
          <p:nvPr/>
        </p:nvSpPr>
        <p:spPr bwMode="auto">
          <a:xfrm>
            <a:off x="4559303" y="2074326"/>
            <a:ext cx="4442457" cy="2745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14313" indent="-214313" algn="l" rtl="0" eaLnBrk="0" fontAlgn="base" hangingPunct="0">
              <a:spcBef>
                <a:spcPct val="50000"/>
              </a:spcBef>
              <a:spcAft>
                <a:spcPct val="0"/>
              </a:spcAft>
              <a:buClr>
                <a:srgbClr val="151C77"/>
              </a:buClr>
              <a:buSzPct val="80000"/>
              <a:buFont typeface="Wingdings" pitchFamily="2" charset="2"/>
              <a:buChar char="n"/>
              <a:defRPr sz="1500" b="1">
                <a:solidFill>
                  <a:schemeClr val="tx1"/>
                </a:solidFill>
                <a:latin typeface="+mn-lt"/>
                <a:ea typeface="+mn-ea"/>
                <a:cs typeface="+mn-cs"/>
              </a:defRPr>
            </a:lvl1pPr>
            <a:lvl2pPr marL="516731" indent="-211931"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2pPr>
            <a:lvl3pPr marL="770335" indent="-167879"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3pPr>
            <a:lvl4pPr marL="1200150" indent="-171450" algn="l" rtl="0" eaLnBrk="0" fontAlgn="base" hangingPunct="0">
              <a:spcBef>
                <a:spcPct val="25000"/>
              </a:spcBef>
              <a:spcAft>
                <a:spcPct val="0"/>
              </a:spcAft>
              <a:buClr>
                <a:srgbClr val="151C77"/>
              </a:buClr>
              <a:buSzPct val="80000"/>
              <a:buFont typeface="Wingdings" pitchFamily="2" charset="2"/>
              <a:buChar char="n"/>
              <a:defRPr sz="1500" b="1">
                <a:solidFill>
                  <a:schemeClr val="tx1"/>
                </a:solidFill>
                <a:latin typeface="+mn-lt"/>
              </a:defRPr>
            </a:lvl4pPr>
            <a:lvl5pPr marL="15430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5pPr>
            <a:lvl6pPr marL="18859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6pPr>
            <a:lvl7pPr marL="22288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7pPr>
            <a:lvl8pPr marL="25717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8pPr>
            <a:lvl9pPr marL="2914650" indent="-171450" algn="l" rtl="0" eaLnBrk="0" fontAlgn="base" hangingPunct="0">
              <a:spcBef>
                <a:spcPct val="20000"/>
              </a:spcBef>
              <a:spcAft>
                <a:spcPct val="0"/>
              </a:spcAft>
              <a:buClr>
                <a:srgbClr val="003399"/>
              </a:buClr>
              <a:buSzPct val="80000"/>
              <a:buFont typeface="Wingdings" pitchFamily="2" charset="2"/>
              <a:buChar char="n"/>
              <a:defRPr sz="1500">
                <a:solidFill>
                  <a:schemeClr val="tx1"/>
                </a:solidFill>
                <a:latin typeface="+mn-lt"/>
              </a:defRPr>
            </a:lvl9pPr>
          </a:lstStyle>
          <a:p>
            <a:pPr>
              <a:buSzPct val="90000"/>
              <a:buFont typeface="Wingdings" panose="05000000000000000000" pitchFamily="2" charset="2"/>
              <a:buChar char="q"/>
              <a:defRPr/>
            </a:pPr>
            <a:r>
              <a:rPr lang="en-US" sz="1600" kern="0" dirty="0">
                <a:solidFill>
                  <a:srgbClr val="3333CC">
                    <a:lumMod val="50000"/>
                  </a:srgbClr>
                </a:solidFill>
              </a:rPr>
              <a:t>  </a:t>
            </a:r>
            <a:r>
              <a:rPr lang="en-US" sz="1600" kern="0" dirty="0">
                <a:solidFill>
                  <a:schemeClr val="tx1">
                    <a:lumMod val="50000"/>
                    <a:lumOff val="50000"/>
                  </a:schemeClr>
                </a:solidFill>
              </a:rPr>
              <a:t>Fixed Support CE </a:t>
            </a:r>
          </a:p>
          <a:p>
            <a:pPr>
              <a:buSzPct val="90000"/>
              <a:buFont typeface="Wingdings" panose="05000000000000000000" pitchFamily="2" charset="2"/>
              <a:buChar char="q"/>
              <a:defRPr/>
            </a:pPr>
            <a:r>
              <a:rPr lang="en-US" sz="1600" kern="0" dirty="0">
                <a:solidFill>
                  <a:srgbClr val="3333CC">
                    <a:lumMod val="50000"/>
                  </a:srgbClr>
                </a:solidFill>
              </a:rPr>
              <a:t>  Trans PCC Sensor CE</a:t>
            </a:r>
          </a:p>
          <a:p>
            <a:pPr>
              <a:buSzPct val="90000"/>
              <a:buFont typeface="Wingdings" panose="05000000000000000000" pitchFamily="2" charset="2"/>
              <a:buChar char="q"/>
              <a:defRPr/>
            </a:pPr>
            <a:r>
              <a:rPr lang="en-US" sz="1600" kern="0" dirty="0">
                <a:solidFill>
                  <a:srgbClr val="3333CC">
                    <a:lumMod val="50000"/>
                  </a:srgbClr>
                </a:solidFill>
              </a:rPr>
              <a:t>  Fixed PCC Sensor CE </a:t>
            </a:r>
          </a:p>
          <a:p>
            <a:pPr>
              <a:buSzPct val="90000"/>
              <a:buFont typeface="Wingdings" panose="05000000000000000000" pitchFamily="2" charset="2"/>
              <a:buChar char="q"/>
              <a:defRPr/>
            </a:pPr>
            <a:r>
              <a:rPr lang="en-US" sz="1600" kern="0" dirty="0">
                <a:solidFill>
                  <a:srgbClr val="3333CC">
                    <a:lumMod val="50000"/>
                  </a:srgbClr>
                </a:solidFill>
              </a:rPr>
              <a:t>  Mobile Support CE</a:t>
            </a:r>
          </a:p>
          <a:p>
            <a:pPr>
              <a:buSzPct val="90000"/>
              <a:buFont typeface="Wingdings" panose="05000000000000000000" pitchFamily="2" charset="2"/>
              <a:buChar char="q"/>
              <a:defRPr/>
            </a:pPr>
            <a:r>
              <a:rPr lang="en-US" sz="1600" kern="0" dirty="0">
                <a:solidFill>
                  <a:srgbClr val="3333CC">
                    <a:lumMod val="50000"/>
                  </a:srgbClr>
                </a:solidFill>
              </a:rPr>
              <a:t>  SLC CE</a:t>
            </a:r>
          </a:p>
          <a:p>
            <a:pPr>
              <a:buSzPct val="90000"/>
              <a:buFont typeface="Wingdings" panose="05000000000000000000" pitchFamily="2" charset="2"/>
              <a:buChar char="q"/>
              <a:defRPr/>
            </a:pPr>
            <a:r>
              <a:rPr lang="en-US" sz="1600" kern="0" dirty="0">
                <a:solidFill>
                  <a:srgbClr val="3333CC">
                    <a:lumMod val="50000"/>
                  </a:srgbClr>
                </a:solidFill>
              </a:rPr>
              <a:t>  EA CE</a:t>
            </a:r>
          </a:p>
          <a:p>
            <a:pPr marL="0" indent="0">
              <a:buSzPct val="90000"/>
              <a:buNone/>
              <a:defRPr/>
            </a:pPr>
            <a:r>
              <a:rPr lang="en-US" sz="1600" kern="0" dirty="0">
                <a:solidFill>
                  <a:srgbClr val="3333CC">
                    <a:lumMod val="50000"/>
                  </a:srgbClr>
                </a:solidFill>
              </a:rPr>
              <a:t> </a:t>
            </a:r>
            <a:r>
              <a:rPr lang="en-US" sz="2000" kern="0" dirty="0">
                <a:solidFill>
                  <a:srgbClr val="3333CC">
                    <a:lumMod val="50000"/>
                  </a:srgbClr>
                </a:solidFill>
              </a:rPr>
              <a:t>	</a:t>
            </a:r>
            <a:endParaRPr lang="en-US" sz="2000" kern="0" dirty="0">
              <a:solidFill>
                <a:srgbClr val="002060"/>
              </a:solidFill>
            </a:endParaRPr>
          </a:p>
        </p:txBody>
      </p:sp>
      <p:sp>
        <p:nvSpPr>
          <p:cNvPr id="24" name="Title 1"/>
          <p:cNvSpPr txBox="1">
            <a:spLocks/>
          </p:cNvSpPr>
          <p:nvPr/>
        </p:nvSpPr>
        <p:spPr bwMode="auto">
          <a:xfrm>
            <a:off x="1537236" y="1436971"/>
            <a:ext cx="6083762" cy="682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700" b="1" i="1">
                <a:solidFill>
                  <a:srgbClr val="151C77"/>
                </a:solidFill>
                <a:latin typeface="+mj-lt"/>
                <a:ea typeface="+mj-ea"/>
                <a:cs typeface="+mj-cs"/>
              </a:defRPr>
            </a:lvl1pPr>
            <a:lvl2pPr algn="r" rtl="0" eaLnBrk="0" fontAlgn="base" hangingPunct="0">
              <a:spcBef>
                <a:spcPct val="0"/>
              </a:spcBef>
              <a:spcAft>
                <a:spcPct val="0"/>
              </a:spcAft>
              <a:defRPr sz="2700" b="1" i="1">
                <a:solidFill>
                  <a:srgbClr val="151C77"/>
                </a:solidFill>
                <a:latin typeface="Arial" charset="0"/>
              </a:defRPr>
            </a:lvl2pPr>
            <a:lvl3pPr algn="r" rtl="0" eaLnBrk="0" fontAlgn="base" hangingPunct="0">
              <a:spcBef>
                <a:spcPct val="0"/>
              </a:spcBef>
              <a:spcAft>
                <a:spcPct val="0"/>
              </a:spcAft>
              <a:defRPr sz="2700" b="1" i="1">
                <a:solidFill>
                  <a:srgbClr val="151C77"/>
                </a:solidFill>
                <a:latin typeface="Arial" charset="0"/>
              </a:defRPr>
            </a:lvl3pPr>
            <a:lvl4pPr algn="r" rtl="0" eaLnBrk="0" fontAlgn="base" hangingPunct="0">
              <a:spcBef>
                <a:spcPct val="0"/>
              </a:spcBef>
              <a:spcAft>
                <a:spcPct val="0"/>
              </a:spcAft>
              <a:defRPr sz="2700" b="1" i="1">
                <a:solidFill>
                  <a:srgbClr val="151C77"/>
                </a:solidFill>
                <a:latin typeface="Arial" charset="0"/>
              </a:defRPr>
            </a:lvl4pPr>
            <a:lvl5pPr algn="r" rtl="0" eaLnBrk="0" fontAlgn="base" hangingPunct="0">
              <a:spcBef>
                <a:spcPct val="0"/>
              </a:spcBef>
              <a:spcAft>
                <a:spcPct val="0"/>
              </a:spcAft>
              <a:defRPr sz="2700" b="1" i="1">
                <a:solidFill>
                  <a:srgbClr val="151C77"/>
                </a:solidFill>
                <a:latin typeface="Arial" charset="0"/>
              </a:defRPr>
            </a:lvl5pPr>
            <a:lvl6pPr marL="342900" algn="r" rtl="0" eaLnBrk="0" fontAlgn="base" hangingPunct="0">
              <a:spcBef>
                <a:spcPct val="0"/>
              </a:spcBef>
              <a:spcAft>
                <a:spcPct val="0"/>
              </a:spcAft>
              <a:defRPr sz="2700" b="1" i="1">
                <a:solidFill>
                  <a:srgbClr val="151C77"/>
                </a:solidFill>
                <a:latin typeface="Arial" charset="0"/>
              </a:defRPr>
            </a:lvl6pPr>
            <a:lvl7pPr marL="685800" algn="r" rtl="0" eaLnBrk="0" fontAlgn="base" hangingPunct="0">
              <a:spcBef>
                <a:spcPct val="0"/>
              </a:spcBef>
              <a:spcAft>
                <a:spcPct val="0"/>
              </a:spcAft>
              <a:defRPr sz="2700" b="1" i="1">
                <a:solidFill>
                  <a:srgbClr val="151C77"/>
                </a:solidFill>
                <a:latin typeface="Arial" charset="0"/>
              </a:defRPr>
            </a:lvl7pPr>
            <a:lvl8pPr marL="1028700" algn="r" rtl="0" eaLnBrk="0" fontAlgn="base" hangingPunct="0">
              <a:spcBef>
                <a:spcPct val="0"/>
              </a:spcBef>
              <a:spcAft>
                <a:spcPct val="0"/>
              </a:spcAft>
              <a:defRPr sz="2700" b="1" i="1">
                <a:solidFill>
                  <a:srgbClr val="151C77"/>
                </a:solidFill>
                <a:latin typeface="Arial" charset="0"/>
              </a:defRPr>
            </a:lvl8pPr>
            <a:lvl9pPr marL="1371600" algn="r" rtl="0" eaLnBrk="0" fontAlgn="base" hangingPunct="0">
              <a:spcBef>
                <a:spcPct val="0"/>
              </a:spcBef>
              <a:spcAft>
                <a:spcPct val="0"/>
              </a:spcAft>
              <a:defRPr sz="2700" b="1" i="1">
                <a:solidFill>
                  <a:srgbClr val="151C77"/>
                </a:solidFill>
                <a:latin typeface="Arial" charset="0"/>
              </a:defRPr>
            </a:lvl9pPr>
          </a:lstStyle>
          <a:p>
            <a:pPr marL="214313" indent="-214313">
              <a:spcBef>
                <a:spcPct val="50000"/>
              </a:spcBef>
            </a:pPr>
            <a:r>
              <a:rPr lang="en-US" sz="2000" i="0" kern="0" dirty="0">
                <a:solidFill>
                  <a:srgbClr val="002060"/>
                </a:solidFill>
                <a:latin typeface="+mn-lt"/>
                <a:ea typeface="+mn-ea"/>
                <a:cs typeface="+mn-cs"/>
              </a:rPr>
              <a:t>Weapons System Configuration Elements (CE)</a:t>
            </a:r>
            <a:endParaRPr lang="en-US" sz="3200" kern="0" dirty="0">
              <a:latin typeface="+mn-lt"/>
            </a:endParaRPr>
          </a:p>
        </p:txBody>
      </p:sp>
      <p:sp>
        <p:nvSpPr>
          <p:cNvPr id="25" name="TextBox 24"/>
          <p:cNvSpPr txBox="1"/>
          <p:nvPr/>
        </p:nvSpPr>
        <p:spPr>
          <a:xfrm>
            <a:off x="390250" y="6045199"/>
            <a:ext cx="5034604" cy="338554"/>
          </a:xfrm>
          <a:prstGeom prst="rect">
            <a:avLst/>
          </a:prstGeom>
          <a:noFill/>
        </p:spPr>
        <p:txBody>
          <a:bodyPr wrap="square" rtlCol="0">
            <a:spAutoFit/>
          </a:bodyPr>
          <a:lstStyle/>
          <a:p>
            <a:r>
              <a:rPr lang="en-US" sz="1600" b="1" dirty="0">
                <a:solidFill>
                  <a:schemeClr val="tx1">
                    <a:lumMod val="50000"/>
                    <a:lumOff val="50000"/>
                  </a:schemeClr>
                </a:solidFill>
              </a:rPr>
              <a:t>Denotes some data captured but not fully mature</a:t>
            </a:r>
          </a:p>
        </p:txBody>
      </p:sp>
    </p:spTree>
    <p:extLst>
      <p:ext uri="{BB962C8B-B14F-4D97-AF65-F5344CB8AC3E}">
        <p14:creationId xmlns:p14="http://schemas.microsoft.com/office/powerpoint/2010/main" val="390516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br>
              <a:rPr lang="en-US" kern="120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3</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a:ln>
                  <a:noFill/>
                </a:ln>
                <a:solidFill>
                  <a:srgbClr val="0C2D83"/>
                </a:solidFill>
                <a:effectLst/>
                <a:uLnTx/>
                <a:uFillTx/>
                <a:latin typeface="Arial"/>
                <a:ea typeface="+mn-ea"/>
                <a:cs typeface="+mn-cs"/>
              </a:rPr>
              <a:t> Airborne</a:t>
            </a:r>
            <a:r>
              <a:rPr kumimoji="0" lang="en-US" sz="3200" b="1" i="1" u="none" strike="noStrike" kern="0" cap="none" spc="0" normalizeH="0" noProof="0" dirty="0">
                <a:ln>
                  <a:noFill/>
                </a:ln>
                <a:solidFill>
                  <a:srgbClr val="0C2D83"/>
                </a:solidFill>
                <a:effectLst/>
                <a:uLnTx/>
                <a:uFillTx/>
                <a:latin typeface="Arial"/>
                <a:ea typeface="+mn-ea"/>
                <a:cs typeface="+mn-cs"/>
              </a:rPr>
              <a:t> PCC (E-4B)</a:t>
            </a:r>
            <a:r>
              <a:rPr kumimoji="0" lang="en-US" sz="3200" b="1" i="1" u="none" strike="noStrike" kern="0" cap="none" spc="0" normalizeH="0" baseline="0" noProof="0" dirty="0">
                <a:ln>
                  <a:noFill/>
                </a:ln>
                <a:solidFill>
                  <a:srgbClr val="0C2D83"/>
                </a:solidFill>
                <a:effectLst/>
                <a:uLnTx/>
                <a:uFillTx/>
                <a:latin typeface="Arial"/>
                <a:ea typeface="+mn-ea"/>
                <a:cs typeface="+mn-cs"/>
              </a:rPr>
              <a:t> CE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989065939"/>
              </p:ext>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a:solidFill>
                            <a:srgbClr val="0C2D83"/>
                          </a:solidFill>
                          <a:latin typeface="+mn-lt"/>
                          <a:ea typeface="+mj-ea"/>
                          <a:cs typeface="+mj-cs"/>
                        </a:rPr>
                        <a:t>E-4B (AN/ASC-46) CE SCORECARD FY-21</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81350142"/>
              </p:ext>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a:solidFill>
                            <a:schemeClr val="dk1"/>
                          </a:solidFill>
                          <a:latin typeface="+mn-lt"/>
                          <a:ea typeface="+mn-ea"/>
                          <a:cs typeface="+mn-cs"/>
                        </a:rPr>
                        <a:t>2</a:t>
                      </a:r>
                      <a:r>
                        <a:rPr lang="en-US" sz="1000" kern="1200" baseline="30000" dirty="0">
                          <a:solidFill>
                            <a:schemeClr val="dk1"/>
                          </a:solidFill>
                          <a:latin typeface="+mn-lt"/>
                          <a:ea typeface="+mn-ea"/>
                          <a:cs typeface="+mn-cs"/>
                        </a:rPr>
                        <a:t>nd</a:t>
                      </a:r>
                      <a:r>
                        <a:rPr lang="en-US" sz="1000" kern="1200" dirty="0">
                          <a:solidFill>
                            <a:schemeClr val="dk1"/>
                          </a:solidFill>
                          <a:latin typeface="+mn-lt"/>
                          <a:ea typeface="+mn-ea"/>
                          <a:cs typeface="+mn-cs"/>
                        </a:rPr>
                        <a:t>  Quarter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797260"/>
                  </a:ext>
                </a:extLst>
              </a:tr>
              <a:tr h="277975">
                <a:tc>
                  <a:txBody>
                    <a:bodyPr/>
                    <a:lstStyle/>
                    <a:p>
                      <a:pPr algn="ctr" fontAlgn="ctr"/>
                      <a:r>
                        <a:rPr lang="en-US" sz="1000" b="0" i="0" u="none" strike="noStrike" dirty="0">
                          <a:solidFill>
                            <a:srgbClr val="000000"/>
                          </a:solidFill>
                          <a:effectLst/>
                          <a:latin typeface="+mn-lt"/>
                        </a:rPr>
                        <a:t>99.75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99.81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99.78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r>
                        <a:rPr lang="en-US" sz="1000" b="0" i="0" u="none" strike="noStrike" dirty="0">
                          <a:solidFill>
                            <a:srgbClr val="000000"/>
                          </a:solidFill>
                          <a:effectLst/>
                          <a:latin typeface="+mn-lt"/>
                        </a:rPr>
                        <a:t>3.71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2.54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3.13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r>
                        <a:rPr lang="en-US" sz="1000" b="0" i="0" u="none" strike="noStrike" dirty="0">
                          <a:solidFill>
                            <a:srgbClr val="000000"/>
                          </a:solidFill>
                          <a:effectLst/>
                          <a:latin typeface="+mn-lt"/>
                        </a:rPr>
                        <a:t>0.74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chemeClr val="tx1"/>
                          </a:solidFill>
                          <a:effectLst/>
                          <a:latin typeface="+mn-lt"/>
                        </a:rPr>
                        <a:t>0.25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r>
                        <a:rPr lang="en-US" sz="1000" b="0" i="0" u="none" strike="noStrike" dirty="0">
                          <a:solidFill>
                            <a:srgbClr val="000000"/>
                          </a:solidFill>
                          <a:effectLst/>
                          <a:latin typeface="+mn-lt"/>
                        </a:rPr>
                        <a:t>344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a:solidFill>
                            <a:schemeClr val="tx1"/>
                          </a:solidFill>
                          <a:effectLst/>
                          <a:latin typeface="+mn-lt"/>
                        </a:rPr>
                        <a:t>277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311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869261749"/>
                  </a:ext>
                </a:extLst>
              </a:tr>
              <a:tr h="294122">
                <a:tc>
                  <a:txBody>
                    <a:bodyPr/>
                    <a:lstStyle/>
                    <a:p>
                      <a:pPr algn="ctr" fontAlgn="ctr"/>
                      <a:r>
                        <a:rPr lang="en-US" sz="1000" b="0" i="0" u="none" strike="noStrike" dirty="0">
                          <a:solidFill>
                            <a:srgbClr val="000000"/>
                          </a:solidFill>
                          <a:effectLst/>
                          <a:latin typeface="+mn-l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60985666"/>
              </p:ext>
            </p:extLst>
          </p:nvPr>
        </p:nvGraphicFramePr>
        <p:xfrm>
          <a:off x="4851709"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a:solidFill>
                            <a:schemeClr val="dk1"/>
                          </a:solidFill>
                          <a:latin typeface="+mn-lt"/>
                          <a:ea typeface="+mn-ea"/>
                          <a:cs typeface="+mn-cs"/>
                        </a:rPr>
                        <a:t>3</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779029"/>
              </p:ext>
            </p:extLst>
          </p:nvPr>
        </p:nvGraphicFramePr>
        <p:xfrm>
          <a:off x="8401647" y="4268990"/>
          <a:ext cx="591451" cy="1882138"/>
        </p:xfrm>
        <a:graphic>
          <a:graphicData uri="http://schemas.openxmlformats.org/drawingml/2006/table">
            <a:tbl>
              <a:tblPr firstRow="1" bandRow="1">
                <a:tableStyleId>{5C22544A-7EE6-4342-B048-85BDC9FD1C3A}</a:tableStyleId>
              </a:tblPr>
              <a:tblGrid>
                <a:gridCol w="591451">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a:solidFill>
                            <a:schemeClr val="tx1"/>
                          </a:solidFill>
                          <a:latin typeface="+mn-lt"/>
                          <a:ea typeface="+mn-ea"/>
                          <a:cs typeface="+mn-cs"/>
                        </a:rPr>
                        <a:t>YTD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a:solidFill>
                            <a:schemeClr val="tx1"/>
                          </a:solidFill>
                          <a:latin typeface="+mn-lt"/>
                          <a:ea typeface="+mn-ea"/>
                          <a:cs typeface="+mn-cs"/>
                        </a:rPr>
                        <a:t>99.79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a:solidFill>
                            <a:schemeClr val="tx1"/>
                          </a:solidFill>
                          <a:latin typeface="+mn-lt"/>
                          <a:ea typeface="+mn-ea"/>
                          <a:cs typeface="+mn-cs"/>
                        </a:rPr>
                        <a:t>3.20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a:solidFill>
                            <a:schemeClr val="tx1"/>
                          </a:solidFill>
                          <a:latin typeface="+mn-lt"/>
                          <a:ea typeface="+mn-ea"/>
                          <a:cs typeface="+mn-cs"/>
                        </a:rPr>
                        <a:t>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a:solidFill>
                            <a:schemeClr val="tx1"/>
                          </a:solidFill>
                          <a:latin typeface="+mn-lt"/>
                          <a:ea typeface="+mn-ea"/>
                          <a:cs typeface="+mn-cs"/>
                        </a:rPr>
                        <a:t>408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a:solidFill>
                            <a:schemeClr val="tx1"/>
                          </a:solidFill>
                          <a:latin typeface="+mn-lt"/>
                          <a:ea typeface="+mn-ea"/>
                          <a:cs typeface="+mn-cs"/>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90" y="2523390"/>
            <a:ext cx="2877860" cy="1721226"/>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1154816886"/>
              </p:ext>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err="1">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algn="ctr" defTabSz="685800" rtl="0" eaLnBrk="1" latinLnBrk="0" hangingPunct="1"/>
                      <a:r>
                        <a:rPr lang="en-US" sz="1000" kern="1200" dirty="0">
                          <a:solidFill>
                            <a:schemeClr val="dk1"/>
                          </a:solidFill>
                          <a:latin typeface="+mn-lt"/>
                          <a:ea typeface="+mn-ea"/>
                          <a:cs typeface="+mn-cs"/>
                        </a:rPr>
                        <a:t>1</a:t>
                      </a:r>
                      <a:r>
                        <a:rPr lang="en-US" sz="1000" kern="1200" baseline="30000" dirty="0">
                          <a:solidFill>
                            <a:schemeClr val="dk1"/>
                          </a:solidFill>
                          <a:latin typeface="+mn-lt"/>
                          <a:ea typeface="+mn-ea"/>
                          <a:cs typeface="+mn-cs"/>
                        </a:rPr>
                        <a:t>st</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4011891"/>
                  </a:ext>
                </a:extLst>
              </a:tr>
              <a:tr h="277975">
                <a:tc>
                  <a:txBody>
                    <a:bodyPr/>
                    <a:lstStyle/>
                    <a:p>
                      <a:pPr algn="ctr"/>
                      <a:r>
                        <a:rPr lang="en-US" sz="10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99.30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a:solidFill>
                            <a:srgbClr val="000000"/>
                          </a:solidFill>
                          <a:effectLst/>
                          <a:latin typeface="+mn-lt"/>
                        </a:rPr>
                        <a:t>99.82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99.78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99.80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89538">
                <a:tc>
                  <a:txBody>
                    <a:bodyPr/>
                    <a:lstStyle/>
                    <a:p>
                      <a:pPr algn="ctr"/>
                      <a:r>
                        <a:rPr lang="en-US" sz="1000" dirty="0"/>
                        <a:t>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3.80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a:solidFill>
                            <a:srgbClr val="000000"/>
                          </a:solidFill>
                          <a:effectLst/>
                          <a:latin typeface="+mn-lt"/>
                        </a:rPr>
                        <a:t>3.04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3.55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3.16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3.25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87849">
                <a:tc>
                  <a:txBody>
                    <a:bodyPr/>
                    <a:lstStyle/>
                    <a:p>
                      <a:pPr algn="ctr"/>
                      <a:r>
                        <a:rPr lang="en-US" sz="1000" dirty="0"/>
                        <a:t>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1000" dirty="0">
                          <a:latin typeface="+mn-lt"/>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95811">
                <a:tc>
                  <a:txBody>
                    <a:bodyPr/>
                    <a:lstStyle/>
                    <a:p>
                      <a:pPr algn="l"/>
                      <a:r>
                        <a:rPr lang="en-US" sz="1000" dirty="0"/>
                        <a:t>MTBF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a:latin typeface="+mn-lt"/>
                        </a:rPr>
                        <a:t>424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a:solidFill>
                            <a:srgbClr val="000000"/>
                          </a:solidFill>
                          <a:effectLst/>
                          <a:latin typeface="+mn-lt"/>
                        </a:rPr>
                        <a:t>470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456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494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473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94122">
                <a:tc>
                  <a:txBody>
                    <a:bodyPr/>
                    <a:lstStyle/>
                    <a:p>
                      <a:pPr algn="ctr"/>
                      <a:r>
                        <a:rPr lang="en-US" sz="1000" dirty="0"/>
                        <a:t>MDT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a:latin typeface="+mn-lt"/>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a:solidFill>
                            <a:srgbClr val="000000"/>
                          </a:solidFill>
                          <a:effectLst/>
                          <a:latin typeface="+mn-lt"/>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552092" y="2344578"/>
            <a:ext cx="5142316" cy="1336431"/>
          </a:xfrm>
          <a:prstGeom prst="rect">
            <a:avLst/>
          </a:prstGeom>
          <a:noFill/>
        </p:spPr>
        <p:txBody>
          <a:bodyPr wrap="square" rtlCol="0">
            <a:spAutoFit/>
          </a:bodyPr>
          <a:lstStyle/>
          <a:p>
            <a:endParaRPr lang="en-US" dirty="0"/>
          </a:p>
        </p:txBody>
      </p:sp>
      <p:sp>
        <p:nvSpPr>
          <p:cNvPr id="9" name="TextBox 8"/>
          <p:cNvSpPr txBox="1"/>
          <p:nvPr/>
        </p:nvSpPr>
        <p:spPr>
          <a:xfrm>
            <a:off x="3420208" y="2523390"/>
            <a:ext cx="5563454" cy="1969770"/>
          </a:xfrm>
          <a:prstGeom prst="rect">
            <a:avLst/>
          </a:prstGeom>
          <a:noFill/>
        </p:spPr>
        <p:txBody>
          <a:bodyPr wrap="square" rtlCol="0">
            <a:spAutoFit/>
          </a:bodyPr>
          <a:lstStyle/>
          <a:p>
            <a:pPr marL="285750" indent="-285750">
              <a:buFontTx/>
              <a:buChar char="-"/>
            </a:pPr>
            <a:r>
              <a:rPr lang="en-US" sz="1200" b="1" i="1" dirty="0">
                <a:solidFill>
                  <a:srgbClr val="002060"/>
                </a:solidFill>
              </a:rPr>
              <a:t>USC-42 (UHF SATCOM)	-      AAR-88 (MMRT, LF/VLF) </a:t>
            </a:r>
          </a:p>
          <a:p>
            <a:pPr marL="285750" indent="-285750">
              <a:buFontTx/>
              <a:buChar char="-"/>
            </a:pPr>
            <a:r>
              <a:rPr lang="en-US" sz="1200" b="1" i="1" dirty="0">
                <a:solidFill>
                  <a:srgbClr val="002060"/>
                </a:solidFill>
              </a:rPr>
              <a:t>USC-28 (SHF VOICE)		-      ARC-210 (UHF)</a:t>
            </a:r>
          </a:p>
          <a:p>
            <a:pPr marL="285750" indent="-285750">
              <a:buFontTx/>
              <a:buChar char="-"/>
            </a:pPr>
            <a:r>
              <a:rPr lang="en-US" sz="1200" b="1" i="1" dirty="0">
                <a:solidFill>
                  <a:srgbClr val="002060"/>
                </a:solidFill>
              </a:rPr>
              <a:t>SECN (EHF VOICE		-      ARC-208 (MILSTAR) </a:t>
            </a:r>
          </a:p>
          <a:p>
            <a:pPr marL="285750" indent="-285750">
              <a:buFontTx/>
              <a:buChar char="-"/>
            </a:pPr>
            <a:r>
              <a:rPr lang="en-US" sz="1200" b="1" i="1" dirty="0">
                <a:solidFill>
                  <a:srgbClr val="002060"/>
                </a:solidFill>
              </a:rPr>
              <a:t>NPES (SOFTWARE)		-      ARC-190 (HF) </a:t>
            </a:r>
          </a:p>
          <a:p>
            <a:pPr marL="285750" indent="-285750">
              <a:buFontTx/>
              <a:buChar char="-"/>
            </a:pPr>
            <a:r>
              <a:rPr lang="en-US" sz="1200" b="1" i="1" dirty="0">
                <a:solidFill>
                  <a:srgbClr val="002060"/>
                </a:solidFill>
              </a:rPr>
              <a:t>MPS (SOFTWARE)		-      ARC-171 (UHF)</a:t>
            </a:r>
          </a:p>
          <a:p>
            <a:pPr marL="285750" indent="-285750">
              <a:buFontTx/>
              <a:buChar char="-"/>
            </a:pPr>
            <a:r>
              <a:rPr lang="en-US" sz="1200" b="1" i="1" dirty="0">
                <a:solidFill>
                  <a:srgbClr val="002060"/>
                </a:solidFill>
              </a:rPr>
              <a:t>ACS-24 (SHF SATCOM)         	-      HCB/SATCOM</a:t>
            </a:r>
          </a:p>
          <a:p>
            <a:pPr marL="285750" indent="-285750">
              <a:buFontTx/>
              <a:buChar char="-"/>
            </a:pPr>
            <a:r>
              <a:rPr lang="en-US" sz="1200" b="1" i="1" dirty="0">
                <a:solidFill>
                  <a:srgbClr val="002060"/>
                </a:solidFill>
              </a:rPr>
              <a:t>CADI/MSD                               	-      ARC-252   </a:t>
            </a:r>
          </a:p>
          <a:p>
            <a:pPr marL="285750" indent="-285750">
              <a:buFontTx/>
              <a:buChar char="-"/>
            </a:pPr>
            <a:r>
              <a:rPr lang="en-US" sz="1200" b="1" i="1" dirty="0">
                <a:solidFill>
                  <a:srgbClr val="002060"/>
                </a:solidFill>
              </a:rPr>
              <a:t>KYV-5M                                     	-      DSS-2A</a:t>
            </a:r>
          </a:p>
          <a:p>
            <a:pPr marL="285750" indent="-285750">
              <a:buFontTx/>
              <a:buChar char="-"/>
            </a:pPr>
            <a:r>
              <a:rPr lang="en-US" sz="1200" b="1" i="1" dirty="0">
                <a:solidFill>
                  <a:srgbClr val="002060"/>
                </a:solidFill>
              </a:rPr>
              <a:t>AYC-6			-      KIV-7M</a:t>
            </a:r>
          </a:p>
          <a:p>
            <a:pPr marL="285750" indent="-285750">
              <a:buFontTx/>
              <a:buChar char="-"/>
            </a:pPr>
            <a:endParaRPr lang="en-US" sz="1400" b="1" i="1" dirty="0">
              <a:solidFill>
                <a:srgbClr val="002060"/>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676969926"/>
              </p:ext>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a:solidFill>
                            <a:schemeClr val="dk1"/>
                          </a:solidFill>
                          <a:latin typeface="+mn-lt"/>
                          <a:ea typeface="+mn-ea"/>
                          <a:cs typeface="+mn-cs"/>
                        </a:rPr>
                        <a:t>4</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9559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4</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031132" y="109091"/>
            <a:ext cx="6716330"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a:ln>
                  <a:noFill/>
                </a:ln>
                <a:solidFill>
                  <a:srgbClr val="0C2D83"/>
                </a:solidFill>
                <a:effectLst/>
                <a:uLnTx/>
                <a:uFillTx/>
                <a:latin typeface="Arial"/>
                <a:ea typeface="+mn-ea"/>
                <a:cs typeface="+mn-cs"/>
              </a:rPr>
              <a:t> Airborne</a:t>
            </a:r>
            <a:r>
              <a:rPr lang="en-US" sz="3200" b="1" i="1" kern="0" dirty="0">
                <a:solidFill>
                  <a:srgbClr val="0C2D83"/>
                </a:solidFill>
                <a:latin typeface="Arial"/>
              </a:rPr>
              <a:t> Support</a:t>
            </a:r>
            <a:r>
              <a:rPr kumimoji="0" lang="en-US" sz="3200" b="1" i="1" u="none" strike="noStrike" kern="0" cap="none" spc="0" normalizeH="0" noProof="0" dirty="0">
                <a:ln>
                  <a:noFill/>
                </a:ln>
                <a:solidFill>
                  <a:srgbClr val="0C2D83"/>
                </a:solidFill>
                <a:effectLst/>
                <a:uLnTx/>
                <a:uFillTx/>
                <a:latin typeface="Arial"/>
                <a:ea typeface="+mn-ea"/>
                <a:cs typeface="+mn-cs"/>
              </a:rPr>
              <a:t> (KC-135)</a:t>
            </a:r>
            <a:r>
              <a:rPr kumimoji="0" lang="en-US" sz="3200" b="1" i="1" u="none" strike="noStrike" kern="0" cap="none" spc="0" normalizeH="0" baseline="0" noProof="0" dirty="0">
                <a:ln>
                  <a:noFill/>
                </a:ln>
                <a:solidFill>
                  <a:srgbClr val="0C2D83"/>
                </a:solidFill>
                <a:effectLst/>
                <a:uLnTx/>
                <a:uFillTx/>
                <a:latin typeface="Arial"/>
                <a:ea typeface="+mn-ea"/>
                <a:cs typeface="+mn-cs"/>
              </a:rPr>
              <a:t> CE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492223602"/>
              </p:ext>
            </p:extLst>
          </p:nvPr>
        </p:nvGraphicFramePr>
        <p:xfrm>
          <a:off x="184726" y="1472524"/>
          <a:ext cx="8424491" cy="640046"/>
        </p:xfrm>
        <a:graphic>
          <a:graphicData uri="http://schemas.openxmlformats.org/drawingml/2006/table">
            <a:tbl>
              <a:tblPr/>
              <a:tblGrid>
                <a:gridCol w="8424491">
                  <a:extLst>
                    <a:ext uri="{9D8B030D-6E8A-4147-A177-3AD203B41FA5}">
                      <a16:colId xmlns:a16="http://schemas.microsoft.com/office/drawing/2014/main" val="556986895"/>
                    </a:ext>
                  </a:extLst>
                </a:gridCol>
              </a:tblGrid>
              <a:tr h="640046">
                <a:tc>
                  <a:txBody>
                    <a:bodyPr/>
                    <a:lstStyle/>
                    <a:p>
                      <a:pPr algn="ctr" fontAlgn="t"/>
                      <a:r>
                        <a:rPr lang="en-US" sz="2000" b="1" i="1" kern="0" dirty="0">
                          <a:solidFill>
                            <a:srgbClr val="0C2D83"/>
                          </a:solidFill>
                          <a:latin typeface="+mn-lt"/>
                          <a:ea typeface="+mj-ea"/>
                          <a:cs typeface="+mj-cs"/>
                        </a:rPr>
                        <a:t>KC-135 (ASC-50v1) CE SCORECARD FY-21</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79775065"/>
              </p:ext>
            </p:extLst>
          </p:nvPr>
        </p:nvGraphicFramePr>
        <p:xfrm>
          <a:off x="3062586" y="4268993"/>
          <a:ext cx="1779687" cy="1882136"/>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0">
                <a:tc gridSpan="3">
                  <a:txBody>
                    <a:bodyPr/>
                    <a:lstStyle/>
                    <a:p>
                      <a:pPr marL="0" algn="ctr" defTabSz="685800" rtl="0" eaLnBrk="1" latinLnBrk="0" hangingPunct="1"/>
                      <a:r>
                        <a:rPr lang="en-US" sz="1000" kern="1200" dirty="0">
                          <a:solidFill>
                            <a:schemeClr val="dk1"/>
                          </a:solidFill>
                          <a:latin typeface="+mn-lt"/>
                          <a:ea typeface="+mn-ea"/>
                          <a:cs typeface="+mn-cs"/>
                        </a:rPr>
                        <a:t>2</a:t>
                      </a:r>
                      <a:r>
                        <a:rPr lang="en-US" sz="1000" kern="1200" baseline="30000" dirty="0">
                          <a:solidFill>
                            <a:schemeClr val="dk1"/>
                          </a:solidFill>
                          <a:latin typeface="+mn-lt"/>
                          <a:ea typeface="+mn-ea"/>
                          <a:cs typeface="+mn-cs"/>
                        </a:rPr>
                        <a:t>nd</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r>
                        <a:rPr lang="en-US" sz="1000" b="0" i="0" u="none" strike="noStrike" dirty="0">
                          <a:solidFill>
                            <a:srgbClr val="000000"/>
                          </a:solidFill>
                          <a:effectLst/>
                          <a:latin typeface="+mn-lt"/>
                        </a:rPr>
                        <a:t>99.72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99.58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99.65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89538">
                <a:tc>
                  <a:txBody>
                    <a:bodyPr/>
                    <a:lstStyle/>
                    <a:p>
                      <a:pPr algn="ctr" fontAlgn="ctr"/>
                      <a:r>
                        <a:rPr lang="en-US" sz="1000" b="0" i="0" u="none" strike="noStrike" dirty="0">
                          <a:solidFill>
                            <a:srgbClr val="000000"/>
                          </a:solidFill>
                          <a:effectLst/>
                          <a:latin typeface="+mn-lt"/>
                        </a:rPr>
                        <a:t>0.84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1.22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87849">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chemeClr val="tx1"/>
                          </a:solidFill>
                          <a:effectLst/>
                          <a:latin typeface="+mn-lt"/>
                        </a:rPr>
                        <a:t>0.04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95812">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94122">
                <a:tc>
                  <a:txBody>
                    <a:bodyPr/>
                    <a:lstStyle/>
                    <a:p>
                      <a:pPr algn="ctr" fontAlgn="ctr"/>
                      <a:r>
                        <a:rPr lang="en-US" sz="1000" b="0" i="0" u="none" strike="noStrike" dirty="0">
                          <a:solidFill>
                            <a:srgbClr val="00000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653850392"/>
              </p:ext>
            </p:extLst>
          </p:nvPr>
        </p:nvGraphicFramePr>
        <p:xfrm>
          <a:off x="4842273" y="4268992"/>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dirty="0">
                          <a:solidFill>
                            <a:schemeClr val="dk1"/>
                          </a:solidFill>
                          <a:latin typeface="+mn-lt"/>
                          <a:ea typeface="+mn-ea"/>
                          <a:cs typeface="+mn-cs"/>
                        </a:rPr>
                        <a:t>3</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76264349"/>
              </p:ext>
            </p:extLst>
          </p:nvPr>
        </p:nvGraphicFramePr>
        <p:xfrm>
          <a:off x="8405154" y="4268990"/>
          <a:ext cx="578508" cy="1882138"/>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36841">
                <a:tc>
                  <a:txBody>
                    <a:bodyPr/>
                    <a:lstStyle/>
                    <a:p>
                      <a:pPr marL="0" algn="ctr" defTabSz="685800" rtl="0" eaLnBrk="1" latinLnBrk="0" hangingPunct="1"/>
                      <a:r>
                        <a:rPr lang="en-US" sz="1000" kern="1200" dirty="0">
                          <a:solidFill>
                            <a:schemeClr val="tx1"/>
                          </a:solidFill>
                          <a:latin typeface="+mn-lt"/>
                          <a:ea typeface="+mn-ea"/>
                          <a:cs typeface="+mn-cs"/>
                        </a:rPr>
                        <a:t>YTD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77975">
                <a:tc>
                  <a:txBody>
                    <a:bodyPr/>
                    <a:lstStyle/>
                    <a:p>
                      <a:pPr marL="0" algn="ctr" defTabSz="685800" rtl="0" eaLnBrk="1" latinLnBrk="0" hangingPunct="1"/>
                      <a:r>
                        <a:rPr lang="en-US" sz="1000" b="1" kern="1200" dirty="0">
                          <a:solidFill>
                            <a:schemeClr val="tx1"/>
                          </a:solidFill>
                          <a:latin typeface="+mn-lt"/>
                          <a:ea typeface="+mn-ea"/>
                          <a:cs typeface="+mn-cs"/>
                        </a:rPr>
                        <a:t>99.59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89538">
                <a:tc>
                  <a:txBody>
                    <a:bodyPr/>
                    <a:lstStyle/>
                    <a:p>
                      <a:pPr marL="0" algn="ctr" defTabSz="685800" rtl="0" eaLnBrk="1" latinLnBrk="0" hangingPunct="1"/>
                      <a:r>
                        <a:rPr lang="en-US" sz="1000" b="1" kern="1200" dirty="0">
                          <a:solidFill>
                            <a:schemeClr val="tx1"/>
                          </a:solidFill>
                          <a:latin typeface="+mn-lt"/>
                          <a:ea typeface="+mn-ea"/>
                          <a:cs typeface="+mn-cs"/>
                        </a:rPr>
                        <a:t>1.19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87850">
                <a:tc>
                  <a:txBody>
                    <a:bodyPr/>
                    <a:lstStyle/>
                    <a:p>
                      <a:pPr marL="0" algn="ctr" defTabSz="685800" rtl="0" eaLnBrk="1" latinLnBrk="0" hangingPunct="1"/>
                      <a:r>
                        <a:rPr lang="en-US" sz="1000" b="1" kern="1200" dirty="0">
                          <a:solidFill>
                            <a:schemeClr val="tx1"/>
                          </a:solidFill>
                          <a:latin typeface="+mn-lt"/>
                          <a:ea typeface="+mn-ea"/>
                          <a:cs typeface="+mn-cs"/>
                        </a:rPr>
                        <a:t>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95812">
                <a:tc>
                  <a:txBody>
                    <a:bodyPr/>
                    <a:lstStyle/>
                    <a:p>
                      <a:pPr marL="0" algn="ctr" defTabSz="685800" rtl="0" eaLnBrk="1" latinLnBrk="0" hangingPunct="1"/>
                      <a:r>
                        <a:rPr lang="en-US" sz="1000" b="1"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94122">
                <a:tc>
                  <a:txBody>
                    <a:bodyPr/>
                    <a:lstStyle/>
                    <a:p>
                      <a:pPr marL="0" algn="ctr" defTabSz="685800" rtl="0" eaLnBrk="1" latinLnBrk="0" hangingPunct="1"/>
                      <a:r>
                        <a:rPr lang="en-US" sz="1000" b="1"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74901386"/>
              </p:ext>
            </p:extLst>
          </p:nvPr>
        </p:nvGraphicFramePr>
        <p:xfrm>
          <a:off x="175290" y="4268993"/>
          <a:ext cx="2877860" cy="188213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36840">
                <a:tc>
                  <a:txBody>
                    <a:bodyPr/>
                    <a:lstStyle/>
                    <a:p>
                      <a:pPr algn="ctr"/>
                      <a:r>
                        <a:rPr lang="en-US" sz="1000" dirty="0">
                          <a:solidFill>
                            <a:schemeClr val="tx1"/>
                          </a:solidFill>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a:solidFill>
                            <a:schemeClr val="dk1"/>
                          </a:solidFill>
                          <a:latin typeface="+mn-lt"/>
                          <a:ea typeface="+mn-ea"/>
                          <a:cs typeface="+mn-cs"/>
                        </a:rPr>
                        <a:t>1</a:t>
                      </a:r>
                      <a:r>
                        <a:rPr lang="en-US" sz="1000" kern="1200" baseline="30000" dirty="0">
                          <a:solidFill>
                            <a:schemeClr val="dk1"/>
                          </a:solidFill>
                          <a:latin typeface="+mn-lt"/>
                          <a:ea typeface="+mn-ea"/>
                          <a:cs typeface="+mn-cs"/>
                        </a:rPr>
                        <a:t>st</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77975">
                <a:tc>
                  <a:txBody>
                    <a:bodyPr/>
                    <a:lstStyle/>
                    <a:p>
                      <a:pPr algn="ctr"/>
                      <a:r>
                        <a:rPr lang="en-US" sz="1000" dirty="0"/>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99.70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99.45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99.57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99.64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99.56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89538">
                <a:tc>
                  <a:txBody>
                    <a:bodyPr/>
                    <a:lstStyle/>
                    <a:p>
                      <a:pPr algn="ctr"/>
                      <a:r>
                        <a:rPr lang="en-US" sz="1000" dirty="0"/>
                        <a:t>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1.64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1.02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87849">
                <a:tc>
                  <a:txBody>
                    <a:bodyPr/>
                    <a:lstStyle/>
                    <a:p>
                      <a:pPr algn="ctr"/>
                      <a:r>
                        <a:rPr lang="en-US" sz="1000" dirty="0"/>
                        <a:t>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a:latin typeface="+mn-lt"/>
                        </a:rPr>
                        <a:t>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95811">
                <a:tc>
                  <a:txBody>
                    <a:bodyPr/>
                    <a:lstStyle/>
                    <a:p>
                      <a:pPr algn="l"/>
                      <a:r>
                        <a:rPr lang="en-US" sz="1000" dirty="0"/>
                        <a:t>MTBF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94122">
                <a:tc>
                  <a:txBody>
                    <a:bodyPr/>
                    <a:lstStyle/>
                    <a:p>
                      <a:pPr algn="ctr"/>
                      <a:r>
                        <a:rPr lang="en-US" sz="1000" dirty="0"/>
                        <a:t>MDT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sp>
        <p:nvSpPr>
          <p:cNvPr id="4" name="TextBox 3"/>
          <p:cNvSpPr txBox="1"/>
          <p:nvPr/>
        </p:nvSpPr>
        <p:spPr>
          <a:xfrm>
            <a:off x="3259331" y="2592212"/>
            <a:ext cx="5142316" cy="1336431"/>
          </a:xfrm>
          <a:prstGeom prst="rect">
            <a:avLst/>
          </a:prstGeom>
          <a:noFill/>
        </p:spPr>
        <p:txBody>
          <a:bodyPr wrap="square" rtlCol="0">
            <a:spAutoFit/>
          </a:bodyPr>
          <a:lstStyle/>
          <a:p>
            <a:endParaRPr lang="en-US" dirty="0"/>
          </a:p>
        </p:txBody>
      </p:sp>
      <p:sp>
        <p:nvSpPr>
          <p:cNvPr id="9" name="TextBox 8"/>
          <p:cNvSpPr txBox="1"/>
          <p:nvPr/>
        </p:nvSpPr>
        <p:spPr>
          <a:xfrm>
            <a:off x="3454963" y="3072135"/>
            <a:ext cx="5143429" cy="954107"/>
          </a:xfrm>
          <a:prstGeom prst="rect">
            <a:avLst/>
          </a:prstGeom>
          <a:noFill/>
        </p:spPr>
        <p:txBody>
          <a:bodyPr wrap="square" rtlCol="0">
            <a:spAutoFit/>
          </a:bodyPr>
          <a:lstStyle/>
          <a:p>
            <a:r>
              <a:rPr lang="en-US" sz="1400" b="1" i="1" dirty="0">
                <a:solidFill>
                  <a:srgbClr val="002060"/>
                </a:solidFill>
              </a:rPr>
              <a:t>- ARC 164 </a:t>
            </a:r>
          </a:p>
          <a:p>
            <a:r>
              <a:rPr lang="en-US" sz="1400" b="1" i="1" dirty="0">
                <a:solidFill>
                  <a:srgbClr val="002060"/>
                </a:solidFill>
              </a:rPr>
              <a:t>- ARC-210 </a:t>
            </a:r>
          </a:p>
          <a:p>
            <a:r>
              <a:rPr lang="en-US" sz="1400" b="1" i="1" dirty="0">
                <a:solidFill>
                  <a:srgbClr val="002060"/>
                </a:solidFill>
              </a:rPr>
              <a:t>- ARC-190  </a:t>
            </a:r>
          </a:p>
          <a:p>
            <a:r>
              <a:rPr lang="en-US" sz="1400" b="1" i="1" dirty="0">
                <a:solidFill>
                  <a:srgbClr val="002060"/>
                </a:solidFill>
              </a:rPr>
              <a:t>		 </a:t>
            </a:r>
          </a:p>
        </p:txBody>
      </p:sp>
      <p:graphicFrame>
        <p:nvGraphicFramePr>
          <p:cNvPr id="16" name="Table 15"/>
          <p:cNvGraphicFramePr>
            <a:graphicFrameLocks noGrp="1"/>
          </p:cNvGraphicFramePr>
          <p:nvPr>
            <p:extLst>
              <p:ext uri="{D42A27DB-BD31-4B8C-83A1-F6EECF244321}">
                <p14:modId xmlns:p14="http://schemas.microsoft.com/office/powerpoint/2010/main" val="175387434"/>
              </p:ext>
            </p:extLst>
          </p:nvPr>
        </p:nvGraphicFramePr>
        <p:xfrm>
          <a:off x="6621960" y="4268991"/>
          <a:ext cx="1779687" cy="1882137"/>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36841">
                <a:tc gridSpan="3">
                  <a:txBody>
                    <a:bodyPr/>
                    <a:lstStyle/>
                    <a:p>
                      <a:pPr marL="0" algn="ctr" defTabSz="685800" rtl="0" eaLnBrk="1" latinLnBrk="0" hangingPunct="1"/>
                      <a:r>
                        <a:rPr lang="en-US" sz="1000" kern="1200" baseline="0" dirty="0">
                          <a:solidFill>
                            <a:schemeClr val="dk1"/>
                          </a:solidFill>
                          <a:latin typeface="+mn-lt"/>
                          <a:ea typeface="+mn-ea"/>
                          <a:cs typeface="+mn-cs"/>
                        </a:rPr>
                        <a:t>4</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779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8953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87849">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9581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94122">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sp>
        <p:nvSpPr>
          <p:cNvPr id="17" name="Up Arrow 16"/>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8" name="Up Arrow 17"/>
          <p:cNvSpPr/>
          <p:nvPr/>
        </p:nvSpPr>
        <p:spPr bwMode="auto">
          <a:xfrm>
            <a:off x="611393" y="561753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9" name="Up Arrow 18"/>
          <p:cNvSpPr/>
          <p:nvPr/>
        </p:nvSpPr>
        <p:spPr bwMode="auto">
          <a:xfrm rot="10800000">
            <a:off x="611393" y="50520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0" name="Up Arrow 19"/>
          <p:cNvSpPr/>
          <p:nvPr/>
        </p:nvSpPr>
        <p:spPr bwMode="auto">
          <a:xfrm rot="10800000">
            <a:off x="620254" y="531803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1" name="Up Arrow 20"/>
          <p:cNvSpPr/>
          <p:nvPr/>
        </p:nvSpPr>
        <p:spPr bwMode="auto">
          <a:xfrm rot="10800000">
            <a:off x="611393" y="5908215"/>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pic>
        <p:nvPicPr>
          <p:cNvPr id="8" name="Picture 7"/>
          <p:cNvPicPr>
            <a:picLocks noChangeAspect="1"/>
          </p:cNvPicPr>
          <p:nvPr/>
        </p:nvPicPr>
        <p:blipFill>
          <a:blip r:embed="rId3"/>
          <a:stretch>
            <a:fillRect/>
          </a:stretch>
        </p:blipFill>
        <p:spPr>
          <a:xfrm>
            <a:off x="175290" y="2635049"/>
            <a:ext cx="2887296" cy="1633941"/>
          </a:xfrm>
          <a:prstGeom prst="rect">
            <a:avLst/>
          </a:prstGeom>
        </p:spPr>
      </p:pic>
    </p:spTree>
    <p:extLst>
      <p:ext uri="{BB962C8B-B14F-4D97-AF65-F5344CB8AC3E}">
        <p14:creationId xmlns:p14="http://schemas.microsoft.com/office/powerpoint/2010/main" val="427012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5</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a:ln>
                  <a:noFill/>
                </a:ln>
                <a:solidFill>
                  <a:srgbClr val="0C2D83"/>
                </a:solidFill>
                <a:effectLst/>
                <a:uLnTx/>
                <a:uFillTx/>
                <a:latin typeface="Arial"/>
                <a:ea typeface="+mn-ea"/>
                <a:cs typeface="+mn-cs"/>
              </a:rPr>
              <a:t> B-52H CE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1679904707"/>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a:solidFill>
                            <a:schemeClr val="tx1"/>
                          </a:solidFill>
                        </a:rPr>
                        <a:t>Rate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solidFill>
                            <a:schemeClr val="tx1"/>
                          </a:solidFill>
                          <a:latin typeface="+mn-lt"/>
                        </a:rPr>
                        <a:t>STD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a:solidFill>
                            <a:schemeClr val="dk1"/>
                          </a:solidFill>
                          <a:latin typeface="+mn-lt"/>
                          <a:ea typeface="+mn-ea"/>
                          <a:cs typeface="+mn-cs"/>
                        </a:rPr>
                        <a:t>1</a:t>
                      </a:r>
                      <a:r>
                        <a:rPr lang="en-US" sz="1000" kern="1200" baseline="30000" dirty="0">
                          <a:solidFill>
                            <a:schemeClr val="dk1"/>
                          </a:solidFill>
                          <a:latin typeface="+mn-lt"/>
                          <a:ea typeface="+mn-ea"/>
                          <a:cs typeface="+mn-cs"/>
                        </a:rPr>
                        <a:t>st</a:t>
                      </a:r>
                      <a:r>
                        <a:rPr lang="en-US" sz="1000" kern="1200" dirty="0">
                          <a:solidFill>
                            <a:schemeClr val="dk1"/>
                          </a:solidFill>
                          <a:latin typeface="+mn-lt"/>
                          <a:ea typeface="+mn-ea"/>
                          <a:cs typeface="+mn-cs"/>
                        </a:rPr>
                        <a:t>  Quarter 21</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a:t>MC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98.70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99.95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99.98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99.97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99.97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a:t>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6.40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0.10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0.16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a:t>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a:latin typeface="+mn-lt"/>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0.04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a:t>MTBF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360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193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a:t>MDT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19617833"/>
              </p:ext>
            </p:extLst>
          </p:nvPr>
        </p:nvGraphicFramePr>
        <p:xfrm>
          <a:off x="1047981" y="1435318"/>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rgbClr val="0C2D83"/>
                          </a:solidFill>
                          <a:latin typeface="+mn-lt"/>
                          <a:ea typeface="+mj-ea"/>
                          <a:cs typeface="+mj-cs"/>
                        </a:rPr>
                        <a:t>B-52 (AN/ASC-48) CE SCORECARD</a:t>
                      </a:r>
                      <a:r>
                        <a:rPr lang="en-US" sz="2000" b="1" i="1" kern="0" baseline="0" dirty="0">
                          <a:solidFill>
                            <a:srgbClr val="0C2D83"/>
                          </a:solidFill>
                          <a:latin typeface="+mn-lt"/>
                          <a:ea typeface="+mj-ea"/>
                          <a:cs typeface="+mj-cs"/>
                        </a:rPr>
                        <a:t> </a:t>
                      </a:r>
                      <a:r>
                        <a:rPr lang="en-US" sz="2000" b="1" i="1" kern="0" dirty="0">
                          <a:solidFill>
                            <a:srgbClr val="0C2D83"/>
                          </a:solidFill>
                          <a:latin typeface="+mn-lt"/>
                          <a:ea typeface="+mj-ea"/>
                          <a:cs typeface="+mj-cs"/>
                        </a:rPr>
                        <a:t>FY-21</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74820537"/>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tx1"/>
                          </a:solidFill>
                          <a:latin typeface="+mn-lt"/>
                          <a:ea typeface="+mn-ea"/>
                          <a:cs typeface="+mn-cs"/>
                        </a:rPr>
                        <a:t>2</a:t>
                      </a:r>
                      <a:r>
                        <a:rPr lang="en-US" sz="1000" kern="1200" baseline="30000" dirty="0">
                          <a:solidFill>
                            <a:schemeClr val="tx1"/>
                          </a:solidFill>
                          <a:latin typeface="+mn-lt"/>
                          <a:ea typeface="+mn-ea"/>
                          <a:cs typeface="+mn-cs"/>
                        </a:rPr>
                        <a:t>nd</a:t>
                      </a:r>
                      <a:r>
                        <a:rPr lang="en-US" sz="1000" kern="1200" dirty="0">
                          <a:solidFill>
                            <a:schemeClr val="tx1"/>
                          </a:solidFill>
                          <a:latin typeface="+mn-lt"/>
                          <a:ea typeface="+mn-ea"/>
                          <a:cs typeface="+mn-cs"/>
                        </a:rPr>
                        <a:t>  Quarter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a:solidFill>
                            <a:srgbClr val="000000"/>
                          </a:solidFill>
                          <a:effectLst/>
                          <a:latin typeface="+mn-lt"/>
                        </a:rPr>
                        <a:t>99.98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99.96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99.97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a:solidFill>
                            <a:srgbClr val="000000"/>
                          </a:solidFill>
                          <a:effectLst/>
                          <a:latin typeface="+mn-lt"/>
                        </a:rPr>
                        <a:t>0.10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0.18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0.14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a:solidFill>
                            <a:srgbClr val="000000"/>
                          </a:solidFill>
                          <a:effectLst/>
                          <a:latin typeface="+mn-lt"/>
                        </a:rPr>
                        <a:t>94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137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115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a:solidFill>
                            <a:srgbClr val="00000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413934116"/>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3</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21</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10396306"/>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403466">
                  <a:extLst>
                    <a:ext uri="{9D8B030D-6E8A-4147-A177-3AD203B41FA5}">
                      <a16:colId xmlns:a16="http://schemas.microsoft.com/office/drawing/2014/main" val="460490341"/>
                    </a:ext>
                  </a:extLst>
                </a:gridCol>
                <a:gridCol w="565452">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4</a:t>
                      </a:r>
                      <a:r>
                        <a:rPr lang="en-US" sz="1000" kern="1200" baseline="30000" dirty="0">
                          <a:solidFill>
                            <a:schemeClr val="dk1"/>
                          </a:solidFill>
                          <a:latin typeface="+mn-lt"/>
                          <a:ea typeface="+mn-ea"/>
                          <a:cs typeface="+mn-cs"/>
                        </a:rPr>
                        <a:t>th</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21</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45446116"/>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a:solidFill>
                            <a:schemeClr val="tx1"/>
                          </a:solidFill>
                          <a:latin typeface="+mn-lt"/>
                          <a:ea typeface="+mn-ea"/>
                          <a:cs typeface="+mn-cs"/>
                        </a:rPr>
                        <a:t>YTD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a:solidFill>
                            <a:schemeClr val="tx1"/>
                          </a:solidFill>
                          <a:latin typeface="+mn-lt"/>
                          <a:ea typeface="+mn-ea"/>
                          <a:cs typeface="+mn-cs"/>
                        </a:rPr>
                        <a:t>99.97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a:solidFill>
                            <a:schemeClr val="tx1"/>
                          </a:solidFill>
                          <a:latin typeface="+mn-lt"/>
                          <a:ea typeface="+mn-ea"/>
                          <a:cs typeface="+mn-cs"/>
                        </a:rPr>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a:solidFill>
                            <a:schemeClr val="tx1"/>
                          </a:solidFill>
                          <a:latin typeface="+mn-lt"/>
                          <a:ea typeface="+mn-ea"/>
                          <a:cs typeface="+mn-cs"/>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a:solidFill>
                            <a:schemeClr val="tx1"/>
                          </a:solidFill>
                          <a:latin typeface="+mn-lt"/>
                          <a:ea typeface="+mn-ea"/>
                          <a:cs typeface="+mn-cs"/>
                        </a:rPr>
                        <a:t>184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1" y="2527460"/>
            <a:ext cx="2863187" cy="1724879"/>
          </a:xfrm>
          <a:prstGeom prst="rect">
            <a:avLst/>
          </a:prstGeom>
        </p:spPr>
      </p:pic>
      <p:sp>
        <p:nvSpPr>
          <p:cNvPr id="4" name="TextBox 3"/>
          <p:cNvSpPr txBox="1"/>
          <p:nvPr/>
        </p:nvSpPr>
        <p:spPr>
          <a:xfrm>
            <a:off x="3479782" y="2881485"/>
            <a:ext cx="5095387" cy="1169551"/>
          </a:xfrm>
          <a:prstGeom prst="rect">
            <a:avLst/>
          </a:prstGeom>
          <a:noFill/>
        </p:spPr>
        <p:txBody>
          <a:bodyPr wrap="square" rtlCol="0">
            <a:spAutoFit/>
          </a:bodyPr>
          <a:lstStyle/>
          <a:p>
            <a:pPr fontAlgn="t"/>
            <a:r>
              <a:rPr lang="en-US" sz="1400" b="1" i="1" kern="0" dirty="0">
                <a:solidFill>
                  <a:srgbClr val="002060"/>
                </a:solidFill>
              </a:rPr>
              <a:t>- ARR-85 (MRT, LF/VLF)</a:t>
            </a:r>
          </a:p>
          <a:p>
            <a:pPr fontAlgn="t"/>
            <a:r>
              <a:rPr lang="en-US" sz="1400" b="1" i="1" kern="0" dirty="0">
                <a:solidFill>
                  <a:srgbClr val="002060"/>
                </a:solidFill>
              </a:rPr>
              <a:t>- ARC-164 (UHF),</a:t>
            </a:r>
          </a:p>
          <a:p>
            <a:pPr fontAlgn="t"/>
            <a:r>
              <a:rPr lang="en-US" sz="1400" b="1" i="1" kern="0" dirty="0">
                <a:solidFill>
                  <a:srgbClr val="002060"/>
                </a:solidFill>
              </a:rPr>
              <a:t>- ARC-190 (HF)</a:t>
            </a:r>
          </a:p>
          <a:p>
            <a:pPr fontAlgn="t"/>
            <a:r>
              <a:rPr lang="en-US" sz="1400" b="1" i="1" kern="0" dirty="0">
                <a:solidFill>
                  <a:srgbClr val="002060"/>
                </a:solidFill>
              </a:rPr>
              <a:t>- ARC-210 (UHF/VHF)</a:t>
            </a:r>
          </a:p>
          <a:p>
            <a:pPr fontAlgn="t"/>
            <a:r>
              <a:rPr lang="en-US" sz="1400" b="1" i="1" kern="0" dirty="0">
                <a:solidFill>
                  <a:srgbClr val="002060"/>
                </a:solidFill>
              </a:rPr>
              <a:t>- ASC-19 (UHF AFSATCOM)</a:t>
            </a:r>
          </a:p>
        </p:txBody>
      </p:sp>
      <p:sp>
        <p:nvSpPr>
          <p:cNvPr id="8" name="Up Arrow 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5" name="Up Arrow 14"/>
          <p:cNvSpPr/>
          <p:nvPr/>
        </p:nvSpPr>
        <p:spPr bwMode="auto">
          <a:xfrm>
            <a:off x="621119" y="5555775"/>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6" name="Up Arrow 15"/>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9" name="Up Arrow 18"/>
          <p:cNvSpPr/>
          <p:nvPr/>
        </p:nvSpPr>
        <p:spPr bwMode="auto">
          <a:xfrm rot="10800000">
            <a:off x="625550" y="525820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0" name="Up Arrow 19"/>
          <p:cNvSpPr/>
          <p:nvPr/>
        </p:nvSpPr>
        <p:spPr bwMode="auto">
          <a:xfrm rot="10800000">
            <a:off x="611373" y="5821444"/>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67157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6</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a:ln>
                  <a:noFill/>
                </a:ln>
                <a:solidFill>
                  <a:srgbClr val="0C2D83"/>
                </a:solidFill>
                <a:effectLst/>
                <a:uLnTx/>
                <a:uFillTx/>
                <a:latin typeface="Arial"/>
                <a:ea typeface="+mn-ea"/>
                <a:cs typeface="+mn-cs"/>
              </a:rPr>
              <a:t> B-2</a:t>
            </a:r>
            <a:r>
              <a:rPr kumimoji="0" lang="en-US" sz="3200" b="1" i="1" u="none" strike="noStrike" kern="0" cap="none" spc="0" normalizeH="0" noProof="0" dirty="0">
                <a:ln>
                  <a:noFill/>
                </a:ln>
                <a:solidFill>
                  <a:srgbClr val="0C2D83"/>
                </a:solidFill>
                <a:effectLst/>
                <a:uLnTx/>
                <a:uFillTx/>
                <a:latin typeface="Arial"/>
                <a:ea typeface="+mn-ea"/>
                <a:cs typeface="+mn-cs"/>
              </a:rPr>
              <a:t> </a:t>
            </a:r>
            <a:r>
              <a:rPr kumimoji="0" lang="en-US" sz="3200" b="1" i="1" u="none" strike="noStrike" kern="0" cap="none" spc="0" normalizeH="0" baseline="0" noProof="0" dirty="0">
                <a:ln>
                  <a:noFill/>
                </a:ln>
                <a:solidFill>
                  <a:srgbClr val="0C2D83"/>
                </a:solidFill>
                <a:effectLst/>
                <a:uLnTx/>
                <a:uFillTx/>
                <a:latin typeface="Arial"/>
                <a:ea typeface="+mn-ea"/>
                <a:cs typeface="+mn-cs"/>
              </a:rPr>
              <a:t>CE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4231550747"/>
              </p:ext>
            </p:extLst>
          </p:nvPr>
        </p:nvGraphicFramePr>
        <p:xfrm>
          <a:off x="181219" y="4268990"/>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a:solidFill>
                            <a:schemeClr val="tx1"/>
                          </a:solidFill>
                          <a:latin typeface="+mn-lt"/>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a:solidFill>
                            <a:schemeClr val="dk1"/>
                          </a:solidFill>
                          <a:latin typeface="+mn-lt"/>
                          <a:ea typeface="+mn-ea"/>
                          <a:cs typeface="+mn-cs"/>
                        </a:rPr>
                        <a:t>1</a:t>
                      </a:r>
                      <a:r>
                        <a:rPr lang="en-US" sz="1000" kern="1200" baseline="30000" dirty="0">
                          <a:solidFill>
                            <a:schemeClr val="dk1"/>
                          </a:solidFill>
                          <a:latin typeface="+mn-lt"/>
                          <a:ea typeface="+mn-ea"/>
                          <a:cs typeface="+mn-cs"/>
                        </a:rPr>
                        <a:t>st</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a:t>MC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99.80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99.91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99.98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99.95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a:t>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0.34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0.07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a:t>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a:latin typeface="+mn-lt"/>
                        </a:rPr>
                        <a:t>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a:t>MTBF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256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348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546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383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a:t>MDT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42322058"/>
              </p:ext>
            </p:extLst>
          </p:nvPr>
        </p:nvGraphicFramePr>
        <p:xfrm>
          <a:off x="914400" y="1434847"/>
          <a:ext cx="7315200" cy="1004222"/>
        </p:xfrm>
        <a:graphic>
          <a:graphicData uri="http://schemas.openxmlformats.org/drawingml/2006/table">
            <a:tbl>
              <a:tblPr/>
              <a:tblGrid>
                <a:gridCol w="7315200">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rgbClr val="0C2D83"/>
                          </a:solidFill>
                          <a:latin typeface="+mn-lt"/>
                          <a:ea typeface="+mj-ea"/>
                          <a:cs typeface="+mj-cs"/>
                        </a:rPr>
                        <a:t>B-2 (AN/ASC-47) CE SCORECARD FY-21</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269897304"/>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tx1"/>
                          </a:solidFill>
                          <a:latin typeface="+mn-lt"/>
                          <a:ea typeface="+mn-ea"/>
                          <a:cs typeface="+mn-cs"/>
                        </a:rPr>
                        <a:t>2</a:t>
                      </a:r>
                      <a:r>
                        <a:rPr lang="en-US" sz="1000" kern="1200" baseline="30000" dirty="0">
                          <a:solidFill>
                            <a:schemeClr val="tx1"/>
                          </a:solidFill>
                          <a:latin typeface="+mn-lt"/>
                          <a:ea typeface="+mn-ea"/>
                          <a:cs typeface="+mn-cs"/>
                        </a:rPr>
                        <a:t>nd</a:t>
                      </a:r>
                      <a:r>
                        <a:rPr lang="en-US" sz="1000" kern="1200" dirty="0">
                          <a:solidFill>
                            <a:schemeClr val="tx1"/>
                          </a:solidFill>
                          <a:latin typeface="+mn-lt"/>
                          <a:ea typeface="+mn-ea"/>
                          <a:cs typeface="+mn-cs"/>
                        </a:rPr>
                        <a:t>  Quarter 20</a:t>
                      </a: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a:solidFill>
                            <a:schemeClr val="tx1"/>
                          </a:solidFill>
                          <a:effectLst/>
                          <a:latin typeface="+mn-lt"/>
                        </a:rPr>
                        <a:t>99.98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99.98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99.98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a:solidFill>
                            <a:schemeClr val="tx1"/>
                          </a:solidFill>
                          <a:effectLst/>
                          <a:latin typeface="+mn-lt"/>
                        </a:rPr>
                        <a:t>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0.06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0.06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a:solidFill>
                            <a:schemeClr val="tx1"/>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chemeClr val="tx1"/>
                          </a:solidFill>
                          <a:effectLst/>
                          <a:latin typeface="+mn-lt"/>
                        </a:rPr>
                        <a:t>0.01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a:solidFill>
                            <a:schemeClr val="tx1"/>
                          </a:solidFill>
                          <a:effectLst/>
                          <a:latin typeface="+mn-lt"/>
                        </a:rPr>
                        <a:t>531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336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434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a:solidFill>
                            <a:schemeClr val="tx1"/>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14853888"/>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3</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79923428"/>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4</a:t>
                      </a:r>
                      <a:r>
                        <a:rPr lang="en-US" sz="1000" kern="1200" baseline="30000" dirty="0">
                          <a:solidFill>
                            <a:schemeClr val="dk1"/>
                          </a:solidFill>
                          <a:latin typeface="+mn-lt"/>
                          <a:ea typeface="+mn-ea"/>
                          <a:cs typeface="+mn-cs"/>
                        </a:rPr>
                        <a:t>th</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5944902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a:solidFill>
                            <a:schemeClr val="tx1"/>
                          </a:solidFill>
                          <a:latin typeface="+mn-lt"/>
                          <a:ea typeface="+mn-ea"/>
                          <a:cs typeface="+mn-cs"/>
                        </a:rPr>
                        <a:t>YTD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a:solidFill>
                            <a:schemeClr val="tx1"/>
                          </a:solidFill>
                          <a:latin typeface="+mn-lt"/>
                          <a:ea typeface="+mn-ea"/>
                          <a:cs typeface="+mn-cs"/>
                        </a:rPr>
                        <a:t>99.97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a:solidFill>
                            <a:schemeClr val="tx1"/>
                          </a:solidFill>
                          <a:latin typeface="+mn-lt"/>
                          <a:ea typeface="+mn-ea"/>
                          <a:cs typeface="+mn-cs"/>
                        </a:rPr>
                        <a:t>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a:solidFill>
                            <a:schemeClr val="tx1"/>
                          </a:solidFill>
                          <a:latin typeface="+mn-lt"/>
                          <a:ea typeface="+mn-ea"/>
                          <a:cs typeface="+mn-cs"/>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a:solidFill>
                            <a:schemeClr val="tx1"/>
                          </a:solidFill>
                          <a:latin typeface="+mn-lt"/>
                          <a:ea typeface="+mn-ea"/>
                          <a:cs typeface="+mn-cs"/>
                        </a:rPr>
                        <a:t>403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02" y="2514600"/>
            <a:ext cx="2877860" cy="1745590"/>
          </a:xfrm>
          <a:prstGeom prst="rect">
            <a:avLst/>
          </a:prstGeom>
        </p:spPr>
      </p:pic>
      <p:sp>
        <p:nvSpPr>
          <p:cNvPr id="4" name="TextBox 3"/>
          <p:cNvSpPr txBox="1"/>
          <p:nvPr/>
        </p:nvSpPr>
        <p:spPr>
          <a:xfrm>
            <a:off x="3437793" y="3049122"/>
            <a:ext cx="4791807" cy="954107"/>
          </a:xfrm>
          <a:prstGeom prst="rect">
            <a:avLst/>
          </a:prstGeom>
          <a:noFill/>
        </p:spPr>
        <p:txBody>
          <a:bodyPr wrap="square" rtlCol="0">
            <a:spAutoFit/>
          </a:bodyPr>
          <a:lstStyle/>
          <a:p>
            <a:pPr fontAlgn="t"/>
            <a:r>
              <a:rPr lang="en-US" sz="1400" b="1" i="1" kern="0" dirty="0">
                <a:solidFill>
                  <a:srgbClr val="0C2D83"/>
                </a:solidFill>
              </a:rPr>
              <a:t>- ARC-234 (UHF LOS)</a:t>
            </a:r>
          </a:p>
          <a:p>
            <a:pPr fontAlgn="t"/>
            <a:r>
              <a:rPr lang="en-US" sz="1400" b="1" i="1" kern="0" dirty="0">
                <a:solidFill>
                  <a:srgbClr val="0C2D83"/>
                </a:solidFill>
              </a:rPr>
              <a:t>- ARC-211 (HF)</a:t>
            </a:r>
          </a:p>
          <a:p>
            <a:pPr fontAlgn="t"/>
            <a:r>
              <a:rPr lang="en-US" sz="1400" b="1" i="1" kern="0" dirty="0">
                <a:solidFill>
                  <a:srgbClr val="0C2D83"/>
                </a:solidFill>
              </a:rPr>
              <a:t>- ASC-36 (UHF SATCOM)</a:t>
            </a:r>
          </a:p>
          <a:p>
            <a:pPr marL="285750" indent="-285750" fontAlgn="t">
              <a:buFontTx/>
              <a:buChar char="-"/>
            </a:pPr>
            <a:endParaRPr lang="en-US" sz="1400" b="1" i="1" kern="0" dirty="0">
              <a:solidFill>
                <a:srgbClr val="0C2D83"/>
              </a:solidFill>
            </a:endParaRPr>
          </a:p>
        </p:txBody>
      </p:sp>
      <p:sp>
        <p:nvSpPr>
          <p:cNvPr id="16" name="Up Arrow 15"/>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7" name="Up Arrow 16"/>
          <p:cNvSpPr/>
          <p:nvPr/>
        </p:nvSpPr>
        <p:spPr bwMode="auto">
          <a:xfrm>
            <a:off x="616689" y="5564372"/>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8" name="Up Arrow 17"/>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9" name="Up Arrow 18"/>
          <p:cNvSpPr/>
          <p:nvPr/>
        </p:nvSpPr>
        <p:spPr bwMode="auto">
          <a:xfrm rot="10800000">
            <a:off x="629981" y="527904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0" name="Up Arrow 19"/>
          <p:cNvSpPr/>
          <p:nvPr/>
        </p:nvSpPr>
        <p:spPr bwMode="auto">
          <a:xfrm rot="10800000">
            <a:off x="622005" y="583705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8019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7</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a:ln>
                  <a:noFill/>
                </a:ln>
                <a:solidFill>
                  <a:srgbClr val="0C2D83"/>
                </a:solidFill>
                <a:effectLst/>
                <a:uLnTx/>
                <a:uFillTx/>
                <a:latin typeface="Arial"/>
                <a:ea typeface="+mn-ea"/>
                <a:cs typeface="+mn-cs"/>
              </a:rPr>
              <a:t> DCA</a:t>
            </a:r>
            <a:r>
              <a:rPr kumimoji="0" lang="en-US" sz="3200" b="1" i="1" u="none" strike="noStrike" kern="0" cap="none" spc="0" normalizeH="0" noProof="0" dirty="0">
                <a:ln>
                  <a:noFill/>
                </a:ln>
                <a:solidFill>
                  <a:srgbClr val="0C2D83"/>
                </a:solidFill>
                <a:effectLst/>
                <a:uLnTx/>
                <a:uFillTx/>
                <a:latin typeface="Arial"/>
                <a:ea typeface="+mn-ea"/>
                <a:cs typeface="+mn-cs"/>
              </a:rPr>
              <a:t> (F-15E)</a:t>
            </a:r>
            <a:r>
              <a:rPr kumimoji="0" lang="en-US" sz="3200" b="1" i="1" u="none" strike="noStrike" kern="0" cap="none" spc="0" normalizeH="0" baseline="0" noProof="0" dirty="0">
                <a:ln>
                  <a:noFill/>
                </a:ln>
                <a:solidFill>
                  <a:srgbClr val="0C2D83"/>
                </a:solidFill>
                <a:effectLst/>
                <a:uLnTx/>
                <a:uFillTx/>
                <a:latin typeface="Arial"/>
                <a:ea typeface="+mn-ea"/>
                <a:cs typeface="+mn-cs"/>
              </a:rPr>
              <a:t> CE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380106987"/>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a:solidFill>
                            <a:schemeClr val="tx1"/>
                          </a:solidFill>
                          <a:latin typeface="+mn-lt"/>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a:solidFill>
                            <a:schemeClr val="dk1"/>
                          </a:solidFill>
                          <a:latin typeface="+mn-lt"/>
                          <a:ea typeface="+mn-ea"/>
                          <a:cs typeface="+mn-cs"/>
                        </a:rPr>
                        <a:t>1</a:t>
                      </a:r>
                      <a:r>
                        <a:rPr lang="en-US" sz="1000" kern="1200" baseline="30000" dirty="0">
                          <a:solidFill>
                            <a:schemeClr val="dk1"/>
                          </a:solidFill>
                          <a:latin typeface="+mn-lt"/>
                          <a:ea typeface="+mn-ea"/>
                          <a:cs typeface="+mn-cs"/>
                        </a:rPr>
                        <a:t>st</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a:latin typeface="+mn-lt"/>
                        </a:rPr>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99.80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99.99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100.00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100.00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a:latin typeface="+mn-lt"/>
                        </a:rPr>
                        <a:t>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0.05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0.04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a:latin typeface="+mn-lt"/>
                        </a:rPr>
                        <a:t>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a:latin typeface="+mn-lt"/>
                        </a:rPr>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l"/>
                      <a:r>
                        <a:rPr lang="en-US" sz="1000" dirty="0">
                          <a:latin typeface="+mn-lt"/>
                        </a:rPr>
                        <a:t>MTBF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fontAlgn="ctr" latinLnBrk="0" hangingPunct="1"/>
                      <a:r>
                        <a:rPr lang="en-US" sz="1000" kern="1200" dirty="0">
                          <a:solidFill>
                            <a:schemeClr val="dk1"/>
                          </a:solidFill>
                          <a:latin typeface="+mn-lt"/>
                          <a:ea typeface="+mn-ea"/>
                          <a:cs typeface="+mn-cs"/>
                        </a:rPr>
                        <a:t>328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608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744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a:latin typeface="+mn-lt"/>
                        </a:rPr>
                        <a:t>MDT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algn="ctr" defTabSz="685800" rtl="0" eaLnBrk="1" latinLnBrk="0" hangingPunct="1"/>
                      <a:r>
                        <a:rPr lang="en-US" sz="1000"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57146598"/>
              </p:ext>
            </p:extLst>
          </p:nvPr>
        </p:nvGraphicFramePr>
        <p:xfrm>
          <a:off x="1824953" y="1434460"/>
          <a:ext cx="5494093" cy="1004222"/>
        </p:xfrm>
        <a:graphic>
          <a:graphicData uri="http://schemas.openxmlformats.org/drawingml/2006/table">
            <a:tbl>
              <a:tblPr/>
              <a:tblGrid>
                <a:gridCol w="5494093">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rgbClr val="0C2D83"/>
                          </a:solidFill>
                          <a:latin typeface="+mn-lt"/>
                          <a:ea typeface="+mj-ea"/>
                          <a:cs typeface="+mj-cs"/>
                        </a:rPr>
                        <a:t>F-15E</a:t>
                      </a:r>
                      <a:r>
                        <a:rPr lang="en-US" sz="2000" b="1" i="1" kern="0" baseline="0" dirty="0">
                          <a:solidFill>
                            <a:srgbClr val="0C2D83"/>
                          </a:solidFill>
                          <a:latin typeface="+mn-lt"/>
                          <a:ea typeface="+mj-ea"/>
                          <a:cs typeface="+mj-cs"/>
                        </a:rPr>
                        <a:t> (AN/ASC-49) </a:t>
                      </a:r>
                      <a:r>
                        <a:rPr lang="en-US" sz="2000" b="1" i="1" kern="0" dirty="0">
                          <a:solidFill>
                            <a:srgbClr val="0C2D83"/>
                          </a:solidFill>
                          <a:latin typeface="+mn-lt"/>
                          <a:ea typeface="+mj-ea"/>
                          <a:cs typeface="+mj-cs"/>
                        </a:rPr>
                        <a:t>CE SCORECARD FY-21</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75536205"/>
              </p:ext>
            </p:extLst>
          </p:nvPr>
        </p:nvGraphicFramePr>
        <p:xfrm>
          <a:off x="3063833" y="4268993"/>
          <a:ext cx="1778439" cy="1801225"/>
        </p:xfrm>
        <a:graphic>
          <a:graphicData uri="http://schemas.openxmlformats.org/drawingml/2006/table">
            <a:tbl>
              <a:tblPr firstRow="1" bandRow="1">
                <a:tableStyleId>{5C22544A-7EE6-4342-B048-85BDC9FD1C3A}</a:tableStyleId>
              </a:tblPr>
              <a:tblGrid>
                <a:gridCol w="389162">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tx1"/>
                          </a:solidFill>
                          <a:latin typeface="+mn-lt"/>
                          <a:ea typeface="+mn-ea"/>
                          <a:cs typeface="+mn-cs"/>
                        </a:rPr>
                        <a:t>2</a:t>
                      </a:r>
                      <a:r>
                        <a:rPr lang="en-US" sz="1000" kern="1200" baseline="30000" dirty="0">
                          <a:solidFill>
                            <a:schemeClr val="tx1"/>
                          </a:solidFill>
                          <a:latin typeface="+mn-lt"/>
                          <a:ea typeface="+mn-ea"/>
                          <a:cs typeface="+mn-cs"/>
                        </a:rPr>
                        <a:t>nd</a:t>
                      </a:r>
                      <a:r>
                        <a:rPr lang="en-US" sz="1000" kern="1200" dirty="0">
                          <a:solidFill>
                            <a:schemeClr val="tx1"/>
                          </a:solidFill>
                          <a:latin typeface="+mn-lt"/>
                          <a:ea typeface="+mn-ea"/>
                          <a:cs typeface="+mn-cs"/>
                        </a:rPr>
                        <a:t>  Quarter 20</a:t>
                      </a: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a:solidFill>
                            <a:schemeClr val="tx1"/>
                          </a:solidFill>
                          <a:effectLst/>
                          <a:latin typeface="+mn-lt"/>
                        </a:rPr>
                        <a:t>99.98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99.98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a:solidFill>
                            <a:schemeClr val="tx1"/>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a:solidFill>
                            <a:schemeClr val="tx1"/>
                          </a:solidFill>
                          <a:effectLst/>
                          <a:latin typeface="+mn-lt"/>
                        </a:rPr>
                        <a:t>0.00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a:solidFill>
                            <a:schemeClr val="tx1"/>
                          </a:solidFill>
                          <a:effectLst/>
                          <a:latin typeface="+mn-lt"/>
                        </a:rPr>
                        <a:t>446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446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a:solidFill>
                            <a:schemeClr val="tx1"/>
                          </a:solidFill>
                          <a:effectLst/>
                          <a:latin typeface="+mn-lt"/>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33447"/>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3</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04993712"/>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4</a:t>
                      </a:r>
                      <a:r>
                        <a:rPr lang="en-US" sz="1000" kern="1200" baseline="30000" dirty="0">
                          <a:solidFill>
                            <a:schemeClr val="dk1"/>
                          </a:solidFill>
                          <a:latin typeface="+mn-lt"/>
                          <a:ea typeface="+mn-ea"/>
                          <a:cs typeface="+mn-cs"/>
                        </a:rPr>
                        <a:t>th</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976671"/>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a:solidFill>
                            <a:schemeClr val="tx1"/>
                          </a:solidFill>
                          <a:latin typeface="+mn-lt"/>
                          <a:ea typeface="+mn-ea"/>
                          <a:cs typeface="+mn-cs"/>
                        </a:rPr>
                        <a:t>YTD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a:solidFill>
                            <a:schemeClr val="tx1"/>
                          </a:solidFill>
                          <a:latin typeface="+mn-lt"/>
                          <a:ea typeface="+mn-ea"/>
                          <a:cs typeface="+mn-cs"/>
                        </a:rPr>
                        <a:t>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a:solidFill>
                            <a:schemeClr val="tx1"/>
                          </a:solidFill>
                          <a:latin typeface="+mn-lt"/>
                          <a:ea typeface="+mn-ea"/>
                          <a:cs typeface="+mn-cs"/>
                        </a:rPr>
                        <a:t>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a:solidFill>
                            <a:schemeClr val="tx1"/>
                          </a:solidFill>
                          <a:latin typeface="+mn-lt"/>
                          <a:ea typeface="+mn-ea"/>
                          <a:cs typeface="+mn-cs"/>
                        </a:rPr>
                        <a:t>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a:solidFill>
                            <a:schemeClr val="tx1"/>
                          </a:solidFill>
                          <a:latin typeface="+mn-lt"/>
                          <a:ea typeface="+mn-ea"/>
                          <a:cs typeface="+mn-cs"/>
                        </a:rPr>
                        <a:t>485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a:solidFill>
                            <a:schemeClr val="tx1"/>
                          </a:solidFill>
                          <a:latin typeface="+mn-lt"/>
                          <a:ea typeface="+mn-ea"/>
                          <a:cs typeface="+mn-cs"/>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19" y="2523392"/>
            <a:ext cx="2877860" cy="1745601"/>
          </a:xfrm>
          <a:prstGeom prst="rect">
            <a:avLst/>
          </a:prstGeom>
        </p:spPr>
      </p:pic>
      <p:sp>
        <p:nvSpPr>
          <p:cNvPr id="4" name="TextBox 3"/>
          <p:cNvSpPr txBox="1"/>
          <p:nvPr/>
        </p:nvSpPr>
        <p:spPr>
          <a:xfrm>
            <a:off x="3462348" y="3100781"/>
            <a:ext cx="4049455" cy="800219"/>
          </a:xfrm>
          <a:prstGeom prst="rect">
            <a:avLst/>
          </a:prstGeom>
          <a:noFill/>
        </p:spPr>
        <p:txBody>
          <a:bodyPr wrap="square" rtlCol="0">
            <a:spAutoFit/>
          </a:bodyPr>
          <a:lstStyle/>
          <a:p>
            <a:r>
              <a:rPr lang="en-US" sz="1400" b="1" i="1" kern="0" dirty="0">
                <a:solidFill>
                  <a:srgbClr val="0C2D83"/>
                </a:solidFill>
              </a:rPr>
              <a:t>- ARC-164(UHF)</a:t>
            </a:r>
          </a:p>
          <a:p>
            <a:r>
              <a:rPr lang="en-US" sz="1400" b="1" i="1" kern="0" dirty="0">
                <a:solidFill>
                  <a:srgbClr val="0C2D83"/>
                </a:solidFill>
              </a:rPr>
              <a:t>-</a:t>
            </a:r>
            <a:r>
              <a:rPr lang="en-US" b="1" i="1" kern="0" dirty="0">
                <a:solidFill>
                  <a:srgbClr val="0C2D83"/>
                </a:solidFill>
              </a:rPr>
              <a:t> </a:t>
            </a:r>
            <a:r>
              <a:rPr lang="en-US" sz="1400" b="1" i="1" kern="0" dirty="0">
                <a:solidFill>
                  <a:srgbClr val="0C2D83"/>
                </a:solidFill>
              </a:rPr>
              <a:t>ARC-210 (UHF/VHF)</a:t>
            </a:r>
          </a:p>
          <a:p>
            <a:endParaRPr lang="en-US" sz="1400" b="1" i="1" kern="0" dirty="0">
              <a:solidFill>
                <a:srgbClr val="0C2D83"/>
              </a:solidFill>
            </a:endParaRPr>
          </a:p>
        </p:txBody>
      </p:sp>
      <p:sp>
        <p:nvSpPr>
          <p:cNvPr id="15" name="Up Arrow 14"/>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6" name="Up Arrow 15"/>
          <p:cNvSpPr/>
          <p:nvPr/>
        </p:nvSpPr>
        <p:spPr bwMode="auto">
          <a:xfrm rot="10800000">
            <a:off x="625549" y="5287378"/>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7" name="Up Arrow 16"/>
          <p:cNvSpPr/>
          <p:nvPr/>
        </p:nvSpPr>
        <p:spPr bwMode="auto">
          <a:xfrm rot="10800000">
            <a:off x="625548" y="5826420"/>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8" name="Up Arrow 17"/>
          <p:cNvSpPr/>
          <p:nvPr/>
        </p:nvSpPr>
        <p:spPr bwMode="auto">
          <a:xfrm>
            <a:off x="616689" y="4742121"/>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9" name="Up Arrow 18"/>
          <p:cNvSpPr/>
          <p:nvPr/>
        </p:nvSpPr>
        <p:spPr bwMode="auto">
          <a:xfrm>
            <a:off x="625548" y="5555290"/>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3724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pPr marL="0" marR="0" lvl="0" indent="0" algn="r" defTabSz="914400" rtl="0" eaLnBrk="0" fontAlgn="auto" latinLnBrk="0" hangingPunct="0">
              <a:lnSpc>
                <a:spcPct val="100000"/>
              </a:lnSpc>
              <a:spcBef>
                <a:spcPts val="0"/>
              </a:spcBef>
              <a:spcAft>
                <a:spcPts val="0"/>
              </a:spcAft>
              <a:buClrTx/>
              <a:buSzTx/>
              <a:buFontTx/>
              <a:buNone/>
              <a:tabLst/>
              <a:defRPr/>
            </a:pPr>
            <a:fld id="{4C271F6E-B663-47E9-A91A-64DF1B1A4211}" type="slidenum">
              <a:rPr kumimoji="0" lang="en-US" sz="750" b="0" i="0"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r" defTabSz="914400" rtl="0" eaLnBrk="0" fontAlgn="auto" latinLnBrk="0" hangingPunct="0">
                <a:lnSpc>
                  <a:spcPct val="100000"/>
                </a:lnSpc>
                <a:spcBef>
                  <a:spcPts val="0"/>
                </a:spcBef>
                <a:spcAft>
                  <a:spcPts val="0"/>
                </a:spcAft>
                <a:buClrTx/>
                <a:buSzTx/>
                <a:buFontTx/>
                <a:buNone/>
                <a:tabLst/>
                <a:defRPr/>
              </a:pPr>
              <a:t>8</a:t>
            </a:fld>
            <a:endParaRPr kumimoji="0" lang="en-US" sz="750" b="0" i="0" u="none" strike="noStrike" kern="1200" cap="none" spc="0" normalizeH="0" baseline="0" noProof="0">
              <a:ln>
                <a:noFill/>
              </a:ln>
              <a:solidFill>
                <a:srgbClr val="FFFFFF">
                  <a:lumMod val="65000"/>
                </a:srgbClr>
              </a:solidFill>
              <a:effectLst/>
              <a:uLnTx/>
              <a:uFillTx/>
              <a:latin typeface="Arial"/>
              <a:ea typeface="+mn-ea"/>
              <a:cs typeface="+mn-cs"/>
            </a:endParaRPr>
          </a:p>
        </p:txBody>
      </p:sp>
      <p:sp>
        <p:nvSpPr>
          <p:cNvPr id="5" name="Rectangle 4"/>
          <p:cNvSpPr/>
          <p:nvPr/>
        </p:nvSpPr>
        <p:spPr>
          <a:xfrm>
            <a:off x="1971533" y="109091"/>
            <a:ext cx="5215168"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0" cap="none" spc="0" normalizeH="0" baseline="0" noProof="0" dirty="0">
                <a:ln>
                  <a:noFill/>
                </a:ln>
                <a:solidFill>
                  <a:srgbClr val="0C2D83"/>
                </a:solidFill>
                <a:effectLst/>
                <a:uLnTx/>
                <a:uFillTx/>
                <a:latin typeface="Arial"/>
                <a:ea typeface="+mn-ea"/>
                <a:cs typeface="+mn-cs"/>
              </a:rPr>
              <a:t> ICBM CE </a:t>
            </a:r>
            <a:br>
              <a:rPr kumimoji="0" lang="en-US" sz="3200" b="1" i="1" u="none" strike="noStrike" kern="0" cap="none" spc="0" normalizeH="0" baseline="0" noProof="0" dirty="0">
                <a:ln>
                  <a:noFill/>
                </a:ln>
                <a:solidFill>
                  <a:srgbClr val="0C2D83"/>
                </a:solidFill>
                <a:effectLst/>
                <a:uLnTx/>
                <a:uFillTx/>
                <a:latin typeface="Arial"/>
                <a:ea typeface="+mn-ea"/>
                <a:cs typeface="+mn-cs"/>
              </a:rPr>
            </a:br>
            <a:r>
              <a:rPr kumimoji="0" lang="en-US" sz="3200" b="1" i="1" u="none" strike="noStrike" kern="0" cap="none" spc="0" normalizeH="0" baseline="0" noProof="0" dirty="0">
                <a:ln>
                  <a:noFill/>
                </a:ln>
                <a:solidFill>
                  <a:srgbClr val="0C2D83"/>
                </a:solidFill>
                <a:effectLst/>
                <a:uLnTx/>
                <a:uFillTx/>
                <a:latin typeface="Arial"/>
                <a:ea typeface="+mn-ea"/>
                <a:cs typeface="+mn-cs"/>
              </a:rPr>
              <a:t>SCORECARD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aphicFrame>
        <p:nvGraphicFramePr>
          <p:cNvPr id="13" name="Table 12"/>
          <p:cNvGraphicFramePr>
            <a:graphicFrameLocks noGrp="1"/>
          </p:cNvGraphicFramePr>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84061">
                  <a:extLst>
                    <a:ext uri="{9D8B030D-6E8A-4147-A177-3AD203B41FA5}">
                      <a16:colId xmlns:a16="http://schemas.microsoft.com/office/drawing/2014/main" val="1987102728"/>
                    </a:ext>
                  </a:extLst>
                </a:gridCol>
                <a:gridCol w="584857">
                  <a:extLst>
                    <a:ext uri="{9D8B030D-6E8A-4147-A177-3AD203B41FA5}">
                      <a16:colId xmlns:a16="http://schemas.microsoft.com/office/drawing/2014/main" val="2517202347"/>
                    </a:ext>
                  </a:extLst>
                </a:gridCol>
              </a:tblGrid>
              <a:tr h="418061">
                <a:tc>
                  <a:txBody>
                    <a:bodyPr/>
                    <a:lstStyle/>
                    <a:p>
                      <a:pPr algn="ctr"/>
                      <a:r>
                        <a:rPr lang="en-US" sz="1000" dirty="0">
                          <a:solidFill>
                            <a:schemeClr val="tx1"/>
                          </a:solidFill>
                          <a:latin typeface="+mn-lt"/>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a:solidFill>
                            <a:schemeClr val="dk1"/>
                          </a:solidFill>
                          <a:latin typeface="+mn-lt"/>
                          <a:ea typeface="+mn-ea"/>
                          <a:cs typeface="+mn-cs"/>
                        </a:rPr>
                        <a:t>1</a:t>
                      </a:r>
                      <a:r>
                        <a:rPr lang="en-US" sz="1000" kern="1200" baseline="30000" dirty="0">
                          <a:solidFill>
                            <a:schemeClr val="dk1"/>
                          </a:solidFill>
                          <a:latin typeface="+mn-lt"/>
                          <a:ea typeface="+mn-ea"/>
                          <a:cs typeface="+mn-cs"/>
                        </a:rPr>
                        <a:t>st</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a:latin typeface="+mn-lt"/>
                        </a:rPr>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97.1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t>95.8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000" dirty="0"/>
                        <a:t>95.1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000" dirty="0"/>
                        <a:t>97.9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000" dirty="0"/>
                        <a:t>95.5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50762704"/>
                  </a:ext>
                </a:extLst>
              </a:tr>
              <a:tr h="277091">
                <a:tc>
                  <a:txBody>
                    <a:bodyPr/>
                    <a:lstStyle/>
                    <a:p>
                      <a:pPr algn="ctr"/>
                      <a:r>
                        <a:rPr lang="en-US" sz="1000" dirty="0">
                          <a:latin typeface="+mn-lt"/>
                        </a:rPr>
                        <a:t>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chemeClr val="tx1"/>
                          </a:solidFill>
                          <a:effectLst/>
                          <a:latin typeface="+mn-lt"/>
                        </a:rPr>
                        <a:t>2.0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5.2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61470888"/>
                  </a:ext>
                </a:extLst>
              </a:tr>
              <a:tr h="275475">
                <a:tc>
                  <a:txBody>
                    <a:bodyPr/>
                    <a:lstStyle/>
                    <a:p>
                      <a:pPr algn="ctr"/>
                      <a:r>
                        <a:rPr lang="en-US" sz="1000" dirty="0">
                          <a:latin typeface="+mn-lt"/>
                        </a:rPr>
                        <a:t>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a:latin typeface="+mn-lt"/>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r>
                        <a:rPr lang="en-US" sz="1000" b="0" i="0" u="none" strike="noStrike" dirty="0">
                          <a:solidFill>
                            <a:srgbClr val="000000"/>
                          </a:solidFill>
                          <a:effectLst/>
                          <a:latin typeface="+mn-lt"/>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6527756"/>
                  </a:ext>
                </a:extLst>
              </a:tr>
              <a:tr h="283095">
                <a:tc>
                  <a:txBody>
                    <a:bodyPr/>
                    <a:lstStyle/>
                    <a:p>
                      <a:pPr algn="ctr"/>
                      <a:r>
                        <a:rPr lang="en-US" sz="1000" dirty="0">
                          <a:latin typeface="+mn-lt"/>
                        </a:rPr>
                        <a:t>MTBF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264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a:solidFill>
                            <a:srgbClr val="000000"/>
                          </a:solidFill>
                          <a:effectLst/>
                          <a:latin typeface="+mn-lt"/>
                        </a:rPr>
                        <a:t>293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000" b="0" i="0" u="none" strike="noStrike" dirty="0">
                          <a:solidFill>
                            <a:srgbClr val="000000"/>
                          </a:solidFill>
                          <a:effectLst/>
                          <a:latin typeface="+mn-lt"/>
                        </a:rPr>
                        <a:t>353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303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23982552"/>
                  </a:ext>
                </a:extLst>
              </a:tr>
              <a:tr h="281478">
                <a:tc>
                  <a:txBody>
                    <a:bodyPr/>
                    <a:lstStyle/>
                    <a:p>
                      <a:pPr algn="ctr"/>
                      <a:r>
                        <a:rPr lang="en-US" sz="1000" dirty="0">
                          <a:latin typeface="+mn-lt"/>
                        </a:rPr>
                        <a:t>MDT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r>
                        <a:rPr lang="en-US" sz="1000" b="0" i="0" u="none" strike="noStrike" dirty="0">
                          <a:solidFill>
                            <a:srgbClr val="000000"/>
                          </a:solidFill>
                          <a:effectLst/>
                          <a:latin typeface="+mn-lt"/>
                        </a:rPr>
                        <a:t>237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000" b="0" i="0" u="none" strike="noStrike" dirty="0">
                          <a:solidFill>
                            <a:srgbClr val="000000"/>
                          </a:solidFill>
                          <a:effectLst/>
                          <a:latin typeface="+mn-lt"/>
                        </a:rPr>
                        <a:t>413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173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r>
                        <a:rPr lang="en-US" sz="1000" b="0" i="0" u="none" strike="noStrike" dirty="0">
                          <a:solidFill>
                            <a:srgbClr val="000000"/>
                          </a:solidFill>
                          <a:effectLst/>
                          <a:latin typeface="+mn-lt"/>
                        </a:rPr>
                        <a:t>274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84723949"/>
                  </a:ext>
                </a:extLst>
              </a:tr>
            </a:tbl>
          </a:graphicData>
        </a:graphic>
      </p:graphicFrame>
      <p:graphicFrame>
        <p:nvGraphicFramePr>
          <p:cNvPr id="6" name="Table 5"/>
          <p:cNvGraphicFramePr>
            <a:graphicFrameLocks noGrp="1"/>
          </p:cNvGraphicFramePr>
          <p:nvPr/>
        </p:nvGraphicFramePr>
        <p:xfrm>
          <a:off x="1371584" y="1434451"/>
          <a:ext cx="6405794" cy="1004222"/>
        </p:xfrm>
        <a:graphic>
          <a:graphicData uri="http://schemas.openxmlformats.org/drawingml/2006/table">
            <a:tbl>
              <a:tblPr/>
              <a:tblGrid>
                <a:gridCol w="6405794">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rgbClr val="0C2D83"/>
                          </a:solidFill>
                          <a:latin typeface="+mn-lt"/>
                          <a:ea typeface="+mj-ea"/>
                          <a:cs typeface="+mj-cs"/>
                        </a:rPr>
                        <a:t>ICBM (AN/FSC-151V1) SCORECARD FY-21</a:t>
                      </a:r>
                      <a:br>
                        <a:rPr lang="en-US" sz="2000" b="1" i="1" kern="0" dirty="0">
                          <a:solidFill>
                            <a:srgbClr val="0C2D83"/>
                          </a:solidFill>
                          <a:latin typeface="+mn-lt"/>
                          <a:ea typeface="+mj-ea"/>
                          <a:cs typeface="+mj-cs"/>
                        </a:rPr>
                      </a:br>
                      <a:endParaRPr lang="en-US" sz="2000" b="1" i="1" kern="0" dirty="0">
                        <a:solidFill>
                          <a:srgbClr val="0C2D83"/>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65951950"/>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2</a:t>
                      </a:r>
                      <a:r>
                        <a:rPr lang="en-US" sz="1000" kern="1200" baseline="30000" dirty="0">
                          <a:solidFill>
                            <a:schemeClr val="dk1"/>
                          </a:solidFill>
                          <a:latin typeface="+mn-lt"/>
                          <a:ea typeface="+mn-ea"/>
                          <a:cs typeface="+mn-cs"/>
                        </a:rPr>
                        <a:t>nd</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r>
                        <a:rPr lang="en-US" sz="1000" b="0" i="0" u="none" strike="noStrike" dirty="0">
                          <a:solidFill>
                            <a:srgbClr val="000000"/>
                          </a:solidFill>
                          <a:effectLst/>
                          <a:latin typeface="+mn-lt"/>
                        </a:rPr>
                        <a:t>95.7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95.7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07680488"/>
                  </a:ext>
                </a:extLst>
              </a:tr>
              <a:tr h="277091">
                <a:tc>
                  <a:txBody>
                    <a:bodyPr/>
                    <a:lstStyle/>
                    <a:p>
                      <a:pPr algn="ctr" fontAlgn="ctr"/>
                      <a:r>
                        <a:rPr lang="en-US" sz="1000" b="0" i="0" u="none" strike="noStrike" dirty="0">
                          <a:solidFill>
                            <a:srgbClr val="000000"/>
                          </a:solidFill>
                          <a:effectLst/>
                          <a:latin typeface="+mn-lt"/>
                        </a:rPr>
                        <a:t>8.8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104936515"/>
                  </a:ext>
                </a:extLst>
              </a:tr>
              <a:tr h="275475">
                <a:tc>
                  <a:txBody>
                    <a:bodyPr/>
                    <a:lstStyle/>
                    <a:p>
                      <a:pPr algn="ctr" fontAlgn="ctr"/>
                      <a:r>
                        <a:rPr lang="en-US" sz="1000" b="0" i="0" u="none" strike="noStrike" dirty="0">
                          <a:solidFill>
                            <a:srgbClr val="000000"/>
                          </a:solidFill>
                          <a:effectLst/>
                          <a:latin typeface="+mn-lt"/>
                        </a:rPr>
                        <a:t>0.0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4186844"/>
                  </a:ext>
                </a:extLst>
              </a:tr>
              <a:tr h="283095">
                <a:tc>
                  <a:txBody>
                    <a:bodyPr/>
                    <a:lstStyle/>
                    <a:p>
                      <a:pPr algn="ctr" fontAlgn="ctr"/>
                      <a:r>
                        <a:rPr lang="en-US" sz="1000" b="0" i="0" u="none" strike="noStrike" dirty="0">
                          <a:solidFill>
                            <a:srgbClr val="000000"/>
                          </a:solidFill>
                          <a:effectLst/>
                          <a:latin typeface="+mn-lt"/>
                        </a:rPr>
                        <a:t>275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275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869261749"/>
                  </a:ext>
                </a:extLst>
              </a:tr>
              <a:tr h="281478">
                <a:tc>
                  <a:txBody>
                    <a:bodyPr/>
                    <a:lstStyle/>
                    <a:p>
                      <a:pPr algn="ctr" fontAlgn="ctr"/>
                      <a:r>
                        <a:rPr lang="en-US" sz="1000" b="0" i="0" u="none" strike="noStrike" dirty="0">
                          <a:solidFill>
                            <a:srgbClr val="000000"/>
                          </a:solidFill>
                          <a:effectLst/>
                          <a:latin typeface="+mn-lt"/>
                        </a:rPr>
                        <a:t>369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r>
                        <a:rPr lang="en-US" sz="1000" kern="1200" dirty="0">
                          <a:solidFill>
                            <a:schemeClr val="tx1"/>
                          </a:solidFill>
                          <a:latin typeface="+mn-lt"/>
                          <a:ea typeface="+mn-ea"/>
                          <a:cs typeface="+mn-cs"/>
                        </a:rPr>
                        <a:t>369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89949">
                  <a:extLst>
                    <a:ext uri="{9D8B030D-6E8A-4147-A177-3AD203B41FA5}">
                      <a16:colId xmlns:a16="http://schemas.microsoft.com/office/drawing/2014/main" val="460490341"/>
                    </a:ext>
                  </a:extLst>
                </a:gridCol>
                <a:gridCol w="578969">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3</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nvGraphicFramePr>
        <p:xfrm>
          <a:off x="6631387" y="4268991"/>
          <a:ext cx="1770259" cy="1801225"/>
        </p:xfrm>
        <a:graphic>
          <a:graphicData uri="http://schemas.openxmlformats.org/drawingml/2006/table">
            <a:tbl>
              <a:tblPr firstRow="1" bandRow="1">
                <a:tableStyleId>{5C22544A-7EE6-4342-B048-85BDC9FD1C3A}</a:tableStyleId>
              </a:tblPr>
              <a:tblGrid>
                <a:gridCol w="380982">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4</a:t>
                      </a:r>
                      <a:r>
                        <a:rPr lang="en-US" sz="1000" kern="1200" baseline="30000" dirty="0">
                          <a:solidFill>
                            <a:schemeClr val="dk1"/>
                          </a:solidFill>
                          <a:latin typeface="+mn-lt"/>
                          <a:ea typeface="+mn-ea"/>
                          <a:cs typeface="+mn-cs"/>
                        </a:rPr>
                        <a:t>th</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20</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a:solidFill>
                            <a:schemeClr val="tx1"/>
                          </a:solidFill>
                          <a:latin typeface="+mn-lt"/>
                          <a:ea typeface="+mn-ea"/>
                          <a:cs typeface="+mn-cs"/>
                        </a:rPr>
                        <a:t>YTD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r>
                        <a:rPr lang="en-US" sz="1000" b="1" kern="1200" dirty="0">
                          <a:solidFill>
                            <a:schemeClr val="tx1"/>
                          </a:solidFill>
                          <a:latin typeface="+mn-lt"/>
                          <a:ea typeface="+mn-ea"/>
                          <a:cs typeface="+mn-cs"/>
                        </a:rPr>
                        <a:t>95.6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r>
                        <a:rPr lang="en-US" sz="1000" b="1" kern="1200" dirty="0">
                          <a:solidFill>
                            <a:schemeClr val="tx1"/>
                          </a:solidFill>
                          <a:latin typeface="+mn-lt"/>
                          <a:ea typeface="+mn-ea"/>
                          <a:cs typeface="+mn-cs"/>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r>
                        <a:rPr lang="en-US" sz="1000" b="1" kern="1200" dirty="0">
                          <a:solidFill>
                            <a:schemeClr val="tx1"/>
                          </a:solidFill>
                          <a:latin typeface="+mn-lt"/>
                          <a:ea typeface="+mn-ea"/>
                          <a:cs typeface="+mn-cs"/>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r>
                        <a:rPr lang="en-US" sz="1000" b="1" kern="1200" dirty="0">
                          <a:solidFill>
                            <a:schemeClr val="tx1"/>
                          </a:solidFill>
                          <a:latin typeface="+mn-lt"/>
                          <a:ea typeface="+mn-ea"/>
                          <a:cs typeface="+mn-cs"/>
                        </a:rPr>
                        <a:t>296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r>
                        <a:rPr lang="en-US" sz="1000" b="1" kern="1200" dirty="0">
                          <a:solidFill>
                            <a:schemeClr val="tx1"/>
                          </a:solidFill>
                          <a:latin typeface="+mn-lt"/>
                          <a:ea typeface="+mn-ea"/>
                          <a:cs typeface="+mn-cs"/>
                        </a:rPr>
                        <a:t>298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3831549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00" y="2514600"/>
            <a:ext cx="4542181" cy="1754390"/>
          </a:xfrm>
          <a:prstGeom prst="rect">
            <a:avLst/>
          </a:prstGeom>
        </p:spPr>
      </p:pic>
      <p:sp>
        <p:nvSpPr>
          <p:cNvPr id="15" name="Action Button: Back or Previous 14">
            <a:hlinkClick r:id="" action="ppaction://noaction" highlightClick="1"/>
          </p:cNvPr>
          <p:cNvSpPr/>
          <p:nvPr/>
        </p:nvSpPr>
        <p:spPr bwMode="auto">
          <a:xfrm rot="10800000">
            <a:off x="8782582" y="64774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
        <p:nvSpPr>
          <p:cNvPr id="4" name="TextBox 3"/>
          <p:cNvSpPr txBox="1"/>
          <p:nvPr/>
        </p:nvSpPr>
        <p:spPr>
          <a:xfrm>
            <a:off x="5322565" y="3016627"/>
            <a:ext cx="3460017" cy="954107"/>
          </a:xfrm>
          <a:prstGeom prst="rect">
            <a:avLst/>
          </a:prstGeom>
          <a:noFill/>
        </p:spPr>
        <p:txBody>
          <a:bodyPr wrap="square" rtlCol="0">
            <a:spAutoFit/>
          </a:bodyPr>
          <a:lstStyle/>
          <a:p>
            <a:r>
              <a:rPr lang="en-US" sz="1400" b="1" i="1" kern="0" dirty="0">
                <a:solidFill>
                  <a:srgbClr val="0C2D83"/>
                </a:solidFill>
              </a:rPr>
              <a:t>- MMP-ET (EHF) </a:t>
            </a:r>
          </a:p>
          <a:p>
            <a:r>
              <a:rPr lang="en-US" sz="1400" b="1" i="1" kern="0" dirty="0">
                <a:solidFill>
                  <a:srgbClr val="0C2D83"/>
                </a:solidFill>
              </a:rPr>
              <a:t>- MMP-VT (VLF/LF) </a:t>
            </a:r>
          </a:p>
          <a:p>
            <a:r>
              <a:rPr lang="en-US" sz="1400" b="1" i="1" kern="0" dirty="0">
                <a:solidFill>
                  <a:srgbClr val="0C2D83"/>
                </a:solidFill>
              </a:rPr>
              <a:t>- FRC-175 (UHF MILSTAR) </a:t>
            </a:r>
          </a:p>
          <a:p>
            <a:r>
              <a:rPr lang="en-US" sz="1400" b="1" i="1" kern="0" dirty="0">
                <a:solidFill>
                  <a:srgbClr val="0C2D83"/>
                </a:solidFill>
              </a:rPr>
              <a:t>- GRC-208 (UHF LOS)</a:t>
            </a:r>
            <a:endParaRPr lang="en-US" sz="1400" dirty="0"/>
          </a:p>
        </p:txBody>
      </p:sp>
      <p:sp>
        <p:nvSpPr>
          <p:cNvPr id="16" name="Up Arrow 15"/>
          <p:cNvSpPr/>
          <p:nvPr/>
        </p:nvSpPr>
        <p:spPr bwMode="auto">
          <a:xfrm>
            <a:off x="611393" y="475875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7" name="Up Arrow 16"/>
          <p:cNvSpPr/>
          <p:nvPr/>
        </p:nvSpPr>
        <p:spPr bwMode="auto">
          <a:xfrm>
            <a:off x="629135" y="5563283"/>
            <a:ext cx="116958" cy="159488"/>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8" name="Up Arrow 17"/>
          <p:cNvSpPr/>
          <p:nvPr/>
        </p:nvSpPr>
        <p:spPr bwMode="auto">
          <a:xfrm rot="10800000">
            <a:off x="620254" y="5276202"/>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9" name="Up Arrow 18"/>
          <p:cNvSpPr/>
          <p:nvPr/>
        </p:nvSpPr>
        <p:spPr bwMode="auto">
          <a:xfrm rot="10800000">
            <a:off x="625550" y="5009433"/>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0" name="Up Arrow 19"/>
          <p:cNvSpPr/>
          <p:nvPr/>
        </p:nvSpPr>
        <p:spPr bwMode="auto">
          <a:xfrm rot="10800000">
            <a:off x="637996" y="5852446"/>
            <a:ext cx="108097" cy="191386"/>
          </a:xfrm>
          <a:prstGeom prst="upArrow">
            <a:avLst/>
          </a:prstGeom>
          <a:solidFill>
            <a:srgbClr val="0000FF"/>
          </a:solid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0824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noFill/>
            <a:miter lim="800000"/>
            <a:headEnd/>
            <a:tailEnd/>
          </a:ln>
          <a:effectLst/>
        </p:spPr>
        <p:txBody>
          <a:bodyPr vert="horz" wrap="square" lIns="0" tIns="0" rIns="0" bIns="0" numCol="1" anchor="ctr" anchorCtr="0" compatLnSpc="1">
            <a:prstTxWarp prst="textNoShape">
              <a:avLst/>
            </a:prstTxWarp>
            <a:normAutofit/>
          </a:bodyPr>
          <a:lstStyle/>
          <a:p>
            <a:br>
              <a:rPr lang="en-US" kern="1200" dirty="0"/>
            </a:br>
            <a:endParaRPr lang="en-US" kern="1200" dirty="0"/>
          </a:p>
        </p:txBody>
      </p:sp>
      <p:sp>
        <p:nvSpPr>
          <p:cNvPr id="7" name="Slide Number Placeholder 6"/>
          <p:cNvSpPr>
            <a:spLocks noGrp="1"/>
          </p:cNvSpPr>
          <p:nvPr>
            <p:ph type="sldNum" sz="quarter" idx="4294967295"/>
          </p:nvPr>
        </p:nvSpPr>
        <p:spPr>
          <a:xfrm>
            <a:off x="8823325" y="6581775"/>
            <a:ext cx="320675" cy="276225"/>
          </a:xfrm>
        </p:spPr>
        <p:txBody>
          <a:bodyPr/>
          <a:lstStyle/>
          <a:p>
            <a:fld id="{4C271F6E-B663-47E9-A91A-64DF1B1A4211}" type="slidenum">
              <a:rPr lang="en-US" smtClean="0">
                <a:solidFill>
                  <a:srgbClr val="FFFFFF">
                    <a:lumMod val="65000"/>
                  </a:srgbClr>
                </a:solidFill>
              </a:rPr>
              <a:pPr/>
              <a:t>9</a:t>
            </a:fld>
            <a:endParaRPr lang="en-US">
              <a:solidFill>
                <a:srgbClr val="FFFFFF">
                  <a:lumMod val="65000"/>
                </a:srgbClr>
              </a:solidFill>
            </a:endParaRPr>
          </a:p>
        </p:txBody>
      </p:sp>
      <p:sp>
        <p:nvSpPr>
          <p:cNvPr id="5" name="Rectangle 4"/>
          <p:cNvSpPr/>
          <p:nvPr/>
        </p:nvSpPr>
        <p:spPr>
          <a:xfrm>
            <a:off x="1971533" y="109091"/>
            <a:ext cx="5215168" cy="1077218"/>
          </a:xfrm>
          <a:prstGeom prst="rect">
            <a:avLst/>
          </a:prstGeom>
        </p:spPr>
        <p:txBody>
          <a:bodyPr wrap="square">
            <a:spAutoFit/>
          </a:bodyPr>
          <a:lstStyle/>
          <a:p>
            <a:pPr algn="ctr"/>
            <a:r>
              <a:rPr lang="en-US" sz="3200" b="1" i="1" kern="0" dirty="0">
                <a:solidFill>
                  <a:srgbClr val="0C2D83"/>
                </a:solidFill>
                <a:ea typeface="+mj-ea"/>
                <a:cs typeface="+mj-cs"/>
              </a:rPr>
              <a:t> Fixed Support CE </a:t>
            </a:r>
            <a:br>
              <a:rPr lang="en-US" sz="3200" b="1" i="1" kern="0" dirty="0">
                <a:solidFill>
                  <a:srgbClr val="0C2D83"/>
                </a:solidFill>
                <a:ea typeface="+mj-ea"/>
                <a:cs typeface="+mj-cs"/>
              </a:rPr>
            </a:br>
            <a:r>
              <a:rPr lang="en-US" sz="3200" b="1" i="1" kern="0" dirty="0">
                <a:solidFill>
                  <a:srgbClr val="0C2D83"/>
                </a:solidFill>
                <a:ea typeface="+mj-ea"/>
                <a:cs typeface="+mj-cs"/>
              </a:rPr>
              <a:t>SCORECARD</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017929089"/>
              </p:ext>
            </p:extLst>
          </p:nvPr>
        </p:nvGraphicFramePr>
        <p:xfrm>
          <a:off x="184726" y="4268994"/>
          <a:ext cx="2877860" cy="1801225"/>
        </p:xfrm>
        <a:graphic>
          <a:graphicData uri="http://schemas.openxmlformats.org/drawingml/2006/table">
            <a:tbl>
              <a:tblPr firstRow="1" bandRow="1">
                <a:tableStyleId>{5C22544A-7EE6-4342-B048-85BDC9FD1C3A}</a:tableStyleId>
              </a:tblPr>
              <a:tblGrid>
                <a:gridCol w="570242">
                  <a:extLst>
                    <a:ext uri="{9D8B030D-6E8A-4147-A177-3AD203B41FA5}">
                      <a16:colId xmlns:a16="http://schemas.microsoft.com/office/drawing/2014/main" val="620501437"/>
                    </a:ext>
                  </a:extLst>
                </a:gridCol>
                <a:gridCol w="527931">
                  <a:extLst>
                    <a:ext uri="{9D8B030D-6E8A-4147-A177-3AD203B41FA5}">
                      <a16:colId xmlns:a16="http://schemas.microsoft.com/office/drawing/2014/main" val="4092329649"/>
                    </a:ext>
                  </a:extLst>
                </a:gridCol>
                <a:gridCol w="390410">
                  <a:extLst>
                    <a:ext uri="{9D8B030D-6E8A-4147-A177-3AD203B41FA5}">
                      <a16:colId xmlns:a16="http://schemas.microsoft.com/office/drawing/2014/main" val="2566757517"/>
                    </a:ext>
                  </a:extLst>
                </a:gridCol>
                <a:gridCol w="420359">
                  <a:extLst>
                    <a:ext uri="{9D8B030D-6E8A-4147-A177-3AD203B41FA5}">
                      <a16:colId xmlns:a16="http://schemas.microsoft.com/office/drawing/2014/main" val="1601604573"/>
                    </a:ext>
                  </a:extLst>
                </a:gridCol>
                <a:gridCol w="390410">
                  <a:extLst>
                    <a:ext uri="{9D8B030D-6E8A-4147-A177-3AD203B41FA5}">
                      <a16:colId xmlns:a16="http://schemas.microsoft.com/office/drawing/2014/main" val="1987102728"/>
                    </a:ext>
                  </a:extLst>
                </a:gridCol>
                <a:gridCol w="578508">
                  <a:extLst>
                    <a:ext uri="{9D8B030D-6E8A-4147-A177-3AD203B41FA5}">
                      <a16:colId xmlns:a16="http://schemas.microsoft.com/office/drawing/2014/main" val="2517202347"/>
                    </a:ext>
                  </a:extLst>
                </a:gridCol>
              </a:tblGrid>
              <a:tr h="418061">
                <a:tc>
                  <a:txBody>
                    <a:bodyPr/>
                    <a:lstStyle/>
                    <a:p>
                      <a:pPr algn="ctr"/>
                      <a:r>
                        <a:rPr lang="en-US" sz="1000" dirty="0">
                          <a:solidFill>
                            <a:schemeClr val="tx1"/>
                          </a:solidFill>
                          <a:latin typeface="+mn-lt"/>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err="1">
                          <a:solidFill>
                            <a:schemeClr val="tx1"/>
                          </a:solidFill>
                          <a:latin typeface="+mn-lt"/>
                        </a:rPr>
                        <a:t>Avg</a:t>
                      </a:r>
                      <a:endParaRPr lang="en-US" sz="10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3">
                  <a:txBody>
                    <a:bodyPr/>
                    <a:lstStyle/>
                    <a:p>
                      <a:pPr marL="0" algn="ctr" defTabSz="685800" rtl="0" eaLnBrk="1" latinLnBrk="0" hangingPunct="1"/>
                      <a:r>
                        <a:rPr lang="en-US" sz="1000" kern="1200" dirty="0">
                          <a:solidFill>
                            <a:schemeClr val="dk1"/>
                          </a:solidFill>
                          <a:latin typeface="+mn-lt"/>
                          <a:ea typeface="+mn-ea"/>
                          <a:cs typeface="+mn-cs"/>
                        </a:rPr>
                        <a:t>1</a:t>
                      </a:r>
                      <a:r>
                        <a:rPr lang="en-US" sz="1000" kern="1200" baseline="30000" dirty="0">
                          <a:solidFill>
                            <a:schemeClr val="dk1"/>
                          </a:solidFill>
                          <a:latin typeface="+mn-lt"/>
                          <a:ea typeface="+mn-ea"/>
                          <a:cs typeface="+mn-cs"/>
                        </a:rPr>
                        <a:t>st</a:t>
                      </a:r>
                      <a:r>
                        <a:rPr lang="en-US" sz="1000" kern="1200" dirty="0">
                          <a:solidFill>
                            <a:schemeClr val="dk1"/>
                          </a:solidFill>
                          <a:latin typeface="+mn-lt"/>
                          <a:ea typeface="+mn-ea"/>
                          <a:cs typeface="+mn-cs"/>
                        </a:rPr>
                        <a:t>  Quarter 19</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64011891"/>
                  </a:ext>
                </a:extLst>
              </a:tr>
              <a:tr h="266025">
                <a:tc>
                  <a:txBody>
                    <a:bodyPr/>
                    <a:lstStyle/>
                    <a:p>
                      <a:pPr algn="ctr"/>
                      <a:r>
                        <a:rPr lang="en-US" sz="1000" dirty="0">
                          <a:latin typeface="+mn-lt"/>
                        </a:rPr>
                        <a:t>MC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86.80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50762704"/>
                  </a:ext>
                </a:extLst>
              </a:tr>
              <a:tr h="277091">
                <a:tc>
                  <a:txBody>
                    <a:bodyPr/>
                    <a:lstStyle/>
                    <a:p>
                      <a:pPr algn="ctr"/>
                      <a:r>
                        <a:rPr lang="en-US" sz="1000" dirty="0">
                          <a:latin typeface="+mn-lt"/>
                        </a:rPr>
                        <a:t>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1470888"/>
                  </a:ext>
                </a:extLst>
              </a:tr>
              <a:tr h="275475">
                <a:tc>
                  <a:txBody>
                    <a:bodyPr/>
                    <a:lstStyle/>
                    <a:p>
                      <a:pPr algn="ctr"/>
                      <a:r>
                        <a:rPr lang="en-US" sz="1000" dirty="0">
                          <a:latin typeface="+mn-lt"/>
                        </a:rPr>
                        <a:t>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a:r>
                        <a:rPr lang="en-US" sz="1000" dirty="0">
                          <a:latin typeface="+mn-lt"/>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6527756"/>
                  </a:ext>
                </a:extLst>
              </a:tr>
              <a:tr h="283095">
                <a:tc>
                  <a:txBody>
                    <a:bodyPr/>
                    <a:lstStyle/>
                    <a:p>
                      <a:pPr algn="ctr"/>
                      <a:r>
                        <a:rPr lang="en-US" sz="1000" dirty="0">
                          <a:latin typeface="+mn-lt"/>
                        </a:rPr>
                        <a:t>MTBF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478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23982552"/>
                  </a:ext>
                </a:extLst>
              </a:tr>
              <a:tr h="281478">
                <a:tc>
                  <a:txBody>
                    <a:bodyPr/>
                    <a:lstStyle/>
                    <a:p>
                      <a:pPr algn="ctr"/>
                      <a:r>
                        <a:rPr lang="en-US" sz="1000" dirty="0">
                          <a:latin typeface="+mn-lt"/>
                        </a:rPr>
                        <a:t>MDT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n-US" sz="1000" dirty="0">
                          <a:latin typeface="+mn-lt"/>
                        </a:rPr>
                        <a:t>372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84723949"/>
                  </a:ext>
                </a:extLst>
              </a:tr>
            </a:tbl>
          </a:graphicData>
        </a:graphic>
      </p:graphicFrame>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887" y="2523388"/>
            <a:ext cx="1398886" cy="17456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4913" y="2523392"/>
            <a:ext cx="1478974" cy="1745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525664856"/>
              </p:ext>
            </p:extLst>
          </p:nvPr>
        </p:nvGraphicFramePr>
        <p:xfrm>
          <a:off x="914400" y="1432735"/>
          <a:ext cx="7310466" cy="1004222"/>
        </p:xfrm>
        <a:graphic>
          <a:graphicData uri="http://schemas.openxmlformats.org/drawingml/2006/table">
            <a:tbl>
              <a:tblPr/>
              <a:tblGrid>
                <a:gridCol w="7310466">
                  <a:extLst>
                    <a:ext uri="{9D8B030D-6E8A-4147-A177-3AD203B41FA5}">
                      <a16:colId xmlns:a16="http://schemas.microsoft.com/office/drawing/2014/main" val="556986895"/>
                    </a:ext>
                  </a:extLst>
                </a:gridCol>
              </a:tblGrid>
              <a:tr h="1004222">
                <a:tc>
                  <a:txBody>
                    <a:bodyPr/>
                    <a:lstStyle/>
                    <a:p>
                      <a:pPr algn="ctr" fontAlgn="t"/>
                      <a:r>
                        <a:rPr lang="en-US" sz="2000" b="1" i="1" kern="0" dirty="0">
                          <a:solidFill>
                            <a:schemeClr val="tx1">
                              <a:lumMod val="50000"/>
                              <a:lumOff val="50000"/>
                            </a:schemeClr>
                          </a:solidFill>
                          <a:latin typeface="+mn-lt"/>
                          <a:ea typeface="+mj-ea"/>
                          <a:cs typeface="+mj-cs"/>
                        </a:rPr>
                        <a:t>Fixed Support CE (AN/FSC-150) CE SCORECARD</a:t>
                      </a:r>
                      <a:r>
                        <a:rPr lang="en-US" sz="2000" b="1" i="1" kern="0" baseline="0" dirty="0">
                          <a:solidFill>
                            <a:schemeClr val="tx1">
                              <a:lumMod val="50000"/>
                              <a:lumOff val="50000"/>
                            </a:schemeClr>
                          </a:solidFill>
                          <a:latin typeface="+mn-lt"/>
                          <a:ea typeface="+mj-ea"/>
                          <a:cs typeface="+mj-cs"/>
                        </a:rPr>
                        <a:t> </a:t>
                      </a:r>
                      <a:r>
                        <a:rPr lang="en-US" sz="2000" b="1" i="1" kern="0" dirty="0">
                          <a:solidFill>
                            <a:schemeClr val="tx1">
                              <a:lumMod val="50000"/>
                              <a:lumOff val="50000"/>
                            </a:schemeClr>
                          </a:solidFill>
                          <a:latin typeface="+mn-lt"/>
                          <a:ea typeface="+mj-ea"/>
                          <a:cs typeface="+mj-cs"/>
                        </a:rPr>
                        <a:t>FY-21</a:t>
                      </a:r>
                      <a:br>
                        <a:rPr lang="en-US" sz="2000" b="1" i="1" kern="0" dirty="0">
                          <a:solidFill>
                            <a:schemeClr val="tx1">
                              <a:lumMod val="50000"/>
                              <a:lumOff val="50000"/>
                            </a:schemeClr>
                          </a:solidFill>
                          <a:latin typeface="+mn-lt"/>
                          <a:ea typeface="+mj-ea"/>
                          <a:cs typeface="+mj-cs"/>
                        </a:rPr>
                      </a:br>
                      <a:endParaRPr lang="en-US" sz="2000" b="1" i="1" kern="0" dirty="0">
                        <a:solidFill>
                          <a:schemeClr val="tx1">
                            <a:lumMod val="50000"/>
                            <a:lumOff val="50000"/>
                          </a:schemeClr>
                        </a:solidFill>
                        <a:latin typeface="+mn-lt"/>
                        <a:ea typeface="+mj-ea"/>
                        <a:cs typeface="+mj-cs"/>
                      </a:endParaRPr>
                    </a:p>
                  </a:txBody>
                  <a:tcPr marL="0" marR="0" marT="0" marB="0">
                    <a:lnL>
                      <a:noFill/>
                    </a:lnL>
                    <a:lnR>
                      <a:noFill/>
                    </a:lnR>
                    <a:lnT>
                      <a:noFill/>
                    </a:lnT>
                    <a:lnB>
                      <a:noFill/>
                    </a:lnB>
                  </a:tcPr>
                </a:tc>
                <a:extLst>
                  <a:ext uri="{0D108BD9-81ED-4DB2-BD59-A6C34878D82A}">
                    <a16:rowId xmlns:a16="http://schemas.microsoft.com/office/drawing/2014/main" val="240512912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952807286"/>
              </p:ext>
            </p:extLst>
          </p:nvPr>
        </p:nvGraphicFramePr>
        <p:xfrm>
          <a:off x="3062586" y="4268993"/>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tx1"/>
                          </a:solidFill>
                          <a:latin typeface="+mn-lt"/>
                          <a:ea typeface="+mn-ea"/>
                          <a:cs typeface="+mn-cs"/>
                        </a:rPr>
                        <a:t>2</a:t>
                      </a:r>
                      <a:r>
                        <a:rPr lang="en-US" sz="1000" kern="1200" baseline="30000" dirty="0">
                          <a:solidFill>
                            <a:schemeClr val="tx1"/>
                          </a:solidFill>
                          <a:latin typeface="+mn-lt"/>
                          <a:ea typeface="+mn-ea"/>
                          <a:cs typeface="+mn-cs"/>
                        </a:rPr>
                        <a:t>nd</a:t>
                      </a:r>
                      <a:r>
                        <a:rPr lang="en-US" sz="1000" kern="1200" dirty="0">
                          <a:solidFill>
                            <a:schemeClr val="tx1"/>
                          </a:solidFill>
                          <a:latin typeface="+mn-lt"/>
                          <a:ea typeface="+mn-ea"/>
                          <a:cs typeface="+mn-cs"/>
                        </a:rPr>
                        <a:t>  Quarter 19</a:t>
                      </a:r>
                    </a:p>
                    <a:p>
                      <a:pPr marL="0" algn="ctr" defTabSz="685800" rtl="0" eaLnBrk="1" latinLnBrk="0" hangingPunct="1"/>
                      <a:endParaRPr lang="en-US" sz="10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algn="ctr" defTabSz="685800" rtl="0" eaLnBrk="1" latinLnBrk="0" hangingPunct="1"/>
                      <a:endParaRPr lang="en-US" sz="10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404512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2228650"/>
              </p:ext>
            </p:extLst>
          </p:nvPr>
        </p:nvGraphicFramePr>
        <p:xfrm>
          <a:off x="4842273" y="4268992"/>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3</a:t>
                      </a:r>
                      <a:r>
                        <a:rPr lang="en-US" sz="1000" kern="1200" baseline="30000" dirty="0">
                          <a:solidFill>
                            <a:schemeClr val="dk1"/>
                          </a:solidFill>
                          <a:latin typeface="+mn-lt"/>
                          <a:ea typeface="+mn-ea"/>
                          <a:cs typeface="+mn-cs"/>
                        </a:rPr>
                        <a:t>rd</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19</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algn="ctr" defTabSz="685800" rtl="0" eaLnBrk="1" latinLnBrk="0" hangingPunct="1"/>
                      <a:endParaRPr lang="en-US" sz="1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081617424"/>
              </p:ext>
            </p:extLst>
          </p:nvPr>
        </p:nvGraphicFramePr>
        <p:xfrm>
          <a:off x="6621960" y="4268991"/>
          <a:ext cx="1779687" cy="1801225"/>
        </p:xfrm>
        <a:graphic>
          <a:graphicData uri="http://schemas.openxmlformats.org/drawingml/2006/table">
            <a:tbl>
              <a:tblPr firstRow="1" bandRow="1">
                <a:tableStyleId>{5C22544A-7EE6-4342-B048-85BDC9FD1C3A}</a:tableStyleId>
              </a:tblPr>
              <a:tblGrid>
                <a:gridCol w="390410">
                  <a:extLst>
                    <a:ext uri="{9D8B030D-6E8A-4147-A177-3AD203B41FA5}">
                      <a16:colId xmlns:a16="http://schemas.microsoft.com/office/drawing/2014/main" val="438743443"/>
                    </a:ext>
                  </a:extLst>
                </a:gridCol>
                <a:gridCol w="420359">
                  <a:extLst>
                    <a:ext uri="{9D8B030D-6E8A-4147-A177-3AD203B41FA5}">
                      <a16:colId xmlns:a16="http://schemas.microsoft.com/office/drawing/2014/main" val="3849382533"/>
                    </a:ext>
                  </a:extLst>
                </a:gridCol>
                <a:gridCol w="390410">
                  <a:extLst>
                    <a:ext uri="{9D8B030D-6E8A-4147-A177-3AD203B41FA5}">
                      <a16:colId xmlns:a16="http://schemas.microsoft.com/office/drawing/2014/main" val="460490341"/>
                    </a:ext>
                  </a:extLst>
                </a:gridCol>
                <a:gridCol w="578508">
                  <a:extLst>
                    <a:ext uri="{9D8B030D-6E8A-4147-A177-3AD203B41FA5}">
                      <a16:colId xmlns:a16="http://schemas.microsoft.com/office/drawing/2014/main" val="1717788734"/>
                    </a:ext>
                  </a:extLst>
                </a:gridCol>
              </a:tblGrid>
              <a:tr h="418061">
                <a:tc gridSpan="3">
                  <a:txBody>
                    <a:bodyPr/>
                    <a:lstStyle/>
                    <a:p>
                      <a:pPr marL="0" algn="ctr" defTabSz="685800" rtl="0" eaLnBrk="1" latinLnBrk="0" hangingPunct="1"/>
                      <a:r>
                        <a:rPr lang="en-US" sz="1000" kern="1200" dirty="0">
                          <a:solidFill>
                            <a:schemeClr val="dk1"/>
                          </a:solidFill>
                          <a:latin typeface="+mn-lt"/>
                          <a:ea typeface="+mn-ea"/>
                          <a:cs typeface="+mn-cs"/>
                        </a:rPr>
                        <a:t>4</a:t>
                      </a:r>
                      <a:r>
                        <a:rPr lang="en-US" sz="1000" kern="1200" baseline="30000" dirty="0">
                          <a:solidFill>
                            <a:schemeClr val="dk1"/>
                          </a:solidFill>
                          <a:latin typeface="+mn-lt"/>
                          <a:ea typeface="+mn-ea"/>
                          <a:cs typeface="+mn-cs"/>
                        </a:rPr>
                        <a:t>th</a:t>
                      </a:r>
                      <a:r>
                        <a:rPr lang="en-US" sz="1000" kern="1200" baseline="0" dirty="0">
                          <a:solidFill>
                            <a:schemeClr val="dk1"/>
                          </a:solidFill>
                          <a:latin typeface="+mn-lt"/>
                          <a:ea typeface="+mn-ea"/>
                          <a:cs typeface="+mn-cs"/>
                        </a:rPr>
                        <a:t> </a:t>
                      </a:r>
                      <a:r>
                        <a:rPr lang="en-US" sz="1000" kern="1200" dirty="0">
                          <a:solidFill>
                            <a:schemeClr val="dk1"/>
                          </a:solidFill>
                          <a:latin typeface="+mn-lt"/>
                          <a:ea typeface="+mn-ea"/>
                          <a:cs typeface="+mn-cs"/>
                        </a:rPr>
                        <a:t> Quarter 19</a:t>
                      </a:r>
                    </a:p>
                    <a:p>
                      <a:pPr marL="0" algn="ctr" defTabSz="685800" rtl="0" eaLnBrk="1" latinLnBrk="0" hangingPunct="1"/>
                      <a:endParaRPr lang="en-US" sz="10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n-US"/>
                    </a:p>
                  </a:txBody>
                  <a:tcPr/>
                </a:tc>
                <a:tc hMerge="1">
                  <a:txBody>
                    <a:bodyPr/>
                    <a:lstStyle/>
                    <a:p>
                      <a:endParaRPr lang="en-US"/>
                    </a:p>
                  </a:txBody>
                  <a:tcPr/>
                </a:tc>
                <a:tc>
                  <a:txBody>
                    <a:bodyPr/>
                    <a:lstStyle/>
                    <a:p>
                      <a:pPr marL="0" algn="ctr" defTabSz="685800" rtl="0" eaLnBrk="1" latinLnBrk="0" hangingPunct="1"/>
                      <a:r>
                        <a:rPr lang="en-US" sz="1000" kern="1200" dirty="0">
                          <a:solidFill>
                            <a:schemeClr val="tx1"/>
                          </a:solidFill>
                          <a:latin typeface="+mn-lt"/>
                          <a:ea typeface="+mn-ea"/>
                          <a:cs typeface="+mn-cs"/>
                        </a:rPr>
                        <a:t>QTD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841797260"/>
                  </a:ext>
                </a:extLst>
              </a:tr>
              <a:tr h="26602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07680488"/>
                  </a:ext>
                </a:extLst>
              </a:tr>
              <a:tr h="277091">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04936515"/>
                  </a:ext>
                </a:extLst>
              </a:tr>
              <a:tr h="27547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186844"/>
                  </a:ext>
                </a:extLst>
              </a:tr>
              <a:tr h="283095">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69261749"/>
                  </a:ext>
                </a:extLst>
              </a:tr>
              <a:tr h="281478">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fontAlgn="ctr"/>
                      <a:endParaRPr lang="en-US" sz="1000" b="0" i="0" u="none" strike="noStrike" dirty="0">
                        <a:solidFill>
                          <a:srgbClr val="000000"/>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1000" b="1" i="0" u="none" strike="noStrike" dirty="0">
                        <a:solidFill>
                          <a:schemeClr val="tx1"/>
                        </a:solidFill>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4045121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19630843"/>
              </p:ext>
            </p:extLst>
          </p:nvPr>
        </p:nvGraphicFramePr>
        <p:xfrm>
          <a:off x="8405154" y="4268990"/>
          <a:ext cx="578508" cy="1801225"/>
        </p:xfrm>
        <a:graphic>
          <a:graphicData uri="http://schemas.openxmlformats.org/drawingml/2006/table">
            <a:tbl>
              <a:tblPr firstRow="1" bandRow="1">
                <a:tableStyleId>{5C22544A-7EE6-4342-B048-85BDC9FD1C3A}</a:tableStyleId>
              </a:tblPr>
              <a:tblGrid>
                <a:gridCol w="578508">
                  <a:extLst>
                    <a:ext uri="{9D8B030D-6E8A-4147-A177-3AD203B41FA5}">
                      <a16:colId xmlns:a16="http://schemas.microsoft.com/office/drawing/2014/main" val="3437498298"/>
                    </a:ext>
                  </a:extLst>
                </a:gridCol>
              </a:tblGrid>
              <a:tr h="418061">
                <a:tc>
                  <a:txBody>
                    <a:bodyPr/>
                    <a:lstStyle/>
                    <a:p>
                      <a:pPr marL="0" algn="ctr" defTabSz="685800" rtl="0" eaLnBrk="1" latinLnBrk="0" hangingPunct="1"/>
                      <a:r>
                        <a:rPr lang="en-US" sz="1000" kern="1200" dirty="0">
                          <a:solidFill>
                            <a:schemeClr val="tx1"/>
                          </a:solidFill>
                          <a:latin typeface="+mn-lt"/>
                          <a:ea typeface="+mn-ea"/>
                          <a:cs typeface="+mn-cs"/>
                        </a:rPr>
                        <a:t>YTD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153071838"/>
                  </a:ext>
                </a:extLst>
              </a:tr>
              <a:tr h="266025">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08200678"/>
                  </a:ext>
                </a:extLst>
              </a:tr>
              <a:tr h="277091">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10837385"/>
                  </a:ext>
                </a:extLst>
              </a:tr>
              <a:tr h="275475">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80286059"/>
                  </a:ext>
                </a:extLst>
              </a:tr>
              <a:tr h="283095">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97360216"/>
                  </a:ext>
                </a:extLst>
              </a:tr>
              <a:tr h="281478">
                <a:tc>
                  <a:txBody>
                    <a:bodyPr/>
                    <a:lstStyle/>
                    <a:p>
                      <a:pPr marL="0" algn="ctr" defTabSz="685800" rtl="0" eaLnBrk="1" latinLnBrk="0" hangingPunct="1"/>
                      <a:endParaRPr lang="en-US" sz="10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3154901"/>
                  </a:ext>
                </a:extLst>
              </a:tr>
            </a:tbl>
          </a:graphicData>
        </a:graphic>
      </p:graphicFrame>
      <p:sp>
        <p:nvSpPr>
          <p:cNvPr id="2" name="TextBox 1"/>
          <p:cNvSpPr txBox="1"/>
          <p:nvPr/>
        </p:nvSpPr>
        <p:spPr>
          <a:xfrm>
            <a:off x="3666390" y="2526410"/>
            <a:ext cx="4554416" cy="523220"/>
          </a:xfrm>
          <a:prstGeom prst="rect">
            <a:avLst/>
          </a:prstGeom>
          <a:noFill/>
        </p:spPr>
        <p:txBody>
          <a:bodyPr wrap="square" rtlCol="0">
            <a:spAutoFit/>
          </a:bodyPr>
          <a:lstStyle/>
          <a:p>
            <a:r>
              <a:rPr lang="en-US" sz="1400" b="1" i="1" kern="0" dirty="0">
                <a:solidFill>
                  <a:schemeClr val="tx1">
                    <a:lumMod val="50000"/>
                    <a:lumOff val="50000"/>
                  </a:schemeClr>
                </a:solidFill>
              </a:rPr>
              <a:t>- GRC-221 AACE (UHF LOS)</a:t>
            </a:r>
          </a:p>
          <a:p>
            <a:r>
              <a:rPr lang="en-US" sz="1400" b="1" i="1" kern="0" dirty="0">
                <a:solidFill>
                  <a:schemeClr val="tx1">
                    <a:lumMod val="50000"/>
                    <a:lumOff val="50000"/>
                  </a:schemeClr>
                </a:solidFill>
              </a:rPr>
              <a:t>- FSC-125 SCAMP (EHF/SHF LDR SACTOM)</a:t>
            </a:r>
            <a:endParaRPr lang="en-US" sz="1400" dirty="0"/>
          </a:p>
        </p:txBody>
      </p:sp>
      <p:sp>
        <p:nvSpPr>
          <p:cNvPr id="15" name="Action Button: Back or Previous 14">
            <a:hlinkClick r:id="" action="ppaction://noaction" highlightClick="1"/>
          </p:cNvPr>
          <p:cNvSpPr/>
          <p:nvPr/>
        </p:nvSpPr>
        <p:spPr bwMode="auto">
          <a:xfrm rot="10800000">
            <a:off x="8747246" y="6477000"/>
            <a:ext cx="336307" cy="339902"/>
          </a:xfrm>
          <a:prstGeom prst="actionButtonBackPrevious">
            <a:avLst/>
          </a:prstGeom>
          <a:solidFill>
            <a:schemeClr val="accent2">
              <a:lumMod val="40000"/>
              <a:lumOff val="60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0" fontAlgn="base" hangingPunct="0">
              <a:spcBef>
                <a:spcPct val="0"/>
              </a:spcBef>
              <a:spcAft>
                <a:spcPct val="0"/>
              </a:spcAft>
              <a:defRPr/>
            </a:pPr>
            <a:endParaRPr lang="en-US" sz="1000" b="1" dirty="0">
              <a:solidFill>
                <a:srgbClr val="000000"/>
              </a:solidFill>
            </a:endParaRPr>
          </a:p>
        </p:txBody>
      </p:sp>
    </p:spTree>
    <p:extLst>
      <p:ext uri="{BB962C8B-B14F-4D97-AF65-F5344CB8AC3E}">
        <p14:creationId xmlns:p14="http://schemas.microsoft.com/office/powerpoint/2010/main" val="236394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5_USAF(Unclas)">
  <a:themeElements>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SAF(Uncla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USAF(Uncl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AF(Uncl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AF(Uncl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AF(Uncl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AF(Uncl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AF(Uncl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AF(Uncl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CA937C18661340B9BF42E1E736A177" ma:contentTypeVersion="0" ma:contentTypeDescription="Create a new document." ma:contentTypeScope="" ma:versionID="7ea8e3d316e13a6d6eb681891f960aea">
  <xsd:schema xmlns:xsd="http://www.w3.org/2001/XMLSchema" xmlns:xs="http://www.w3.org/2001/XMLSchema" xmlns:p="http://schemas.microsoft.com/office/2006/metadata/properties" targetNamespace="http://schemas.microsoft.com/office/2006/metadata/properties" ma:root="true" ma:fieldsID="5e97a6f37767e4c84f18c2cfb95bf7a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DA4C2A-F9FC-427E-B64A-F4B9A19D165D}">
  <ds:schemaRefs>
    <ds:schemaRef ds:uri="http://schemas.microsoft.com/sharepoint/v3/contenttype/forms"/>
  </ds:schemaRefs>
</ds:datastoreItem>
</file>

<file path=customXml/itemProps2.xml><?xml version="1.0" encoding="utf-8"?>
<ds:datastoreItem xmlns:ds="http://schemas.openxmlformats.org/officeDocument/2006/customXml" ds:itemID="{D39BD48D-C996-4527-B6D2-B8BCCF8A7899}"/>
</file>

<file path=customXml/itemProps3.xml><?xml version="1.0" encoding="utf-8"?>
<ds:datastoreItem xmlns:ds="http://schemas.openxmlformats.org/officeDocument/2006/customXml" ds:itemID="{B417ADC2-65CA-4FAD-8B1C-B56FCB63598D}">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17184</TotalTime>
  <Words>4552</Words>
  <Application>Microsoft Office PowerPoint</Application>
  <PresentationFormat>On-screen Show (4:3)</PresentationFormat>
  <Paragraphs>758</Paragraphs>
  <Slides>10</Slides>
  <Notes>10</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5_USAF(Unclas)</vt:lpstr>
      <vt:lpstr>AF NC3 CENTER</vt:lpstr>
      <vt:lpstr>NC3 MPI Dashboard</vt:lpstr>
      <vt:lpstr> </vt:lpstr>
      <vt:lpstr> </vt:lpstr>
      <vt:lpstr> </vt:lpstr>
      <vt:lpstr> </vt:lpstr>
      <vt:lpstr> </vt:lpstr>
      <vt:lpstr> </vt:lpstr>
      <vt:lpstr> </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Damon Thomas</dc:creator>
  <cp:lastModifiedBy>BAYNE, MICHAEL S GS-12 USAF AFGSC AFNC3C/NGAA</cp:lastModifiedBy>
  <cp:revision>1624</cp:revision>
  <cp:lastPrinted>2019-08-09T14:24:50Z</cp:lastPrinted>
  <dcterms:created xsi:type="dcterms:W3CDTF">2016-04-21T20:24:54Z</dcterms:created>
  <dcterms:modified xsi:type="dcterms:W3CDTF">2021-04-09T17:31:26Z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0x0101002CCA937C18661340B9BF42E1E736A177</vt:lpwstr>
  </property>
  <property fmtid="{D5CDD505-2E9C-101B-9397-08002B2CF9AE}" pid="3" name="Order">
    <vt:r8>2400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