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1FB6DC-D1DA-4CE7-A647-67126A579B66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BE9453-91AC-48B0-AA42-E1856BFDC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08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F3653-6038-4005-986A-2F04E678B3D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4468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463281" y="2699236"/>
            <a:ext cx="729654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205495" y="5515579"/>
            <a:ext cx="3200400" cy="73040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</a:lstStyle>
          <a:p>
            <a:pPr lvl="0"/>
            <a:r>
              <a:rPr lang="en-US" dirty="0" smtClean="0"/>
              <a:t>Rank First Last Name</a:t>
            </a:r>
            <a:br>
              <a:rPr lang="en-US" dirty="0" smtClean="0"/>
            </a:br>
            <a:r>
              <a:rPr lang="en-US" dirty="0" smtClean="0"/>
              <a:t>Office Symbol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032518" y="5531138"/>
            <a:ext cx="2133600" cy="70670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z="2000" kern="0" dirty="0" smtClean="0">
                <a:solidFill>
                  <a:schemeClr val="tx1"/>
                </a:solidFill>
              </a:rPr>
              <a:t>DD</a:t>
            </a:r>
            <a:r>
              <a:rPr lang="en-US" sz="2000" kern="0" baseline="0" dirty="0" smtClean="0">
                <a:solidFill>
                  <a:schemeClr val="tx1"/>
                </a:solidFill>
              </a:rPr>
              <a:t> MMM YY</a:t>
            </a:r>
            <a:br>
              <a:rPr lang="en-US" sz="2000" kern="0" baseline="0" dirty="0" smtClean="0">
                <a:solidFill>
                  <a:schemeClr val="tx1"/>
                </a:solidFill>
              </a:rPr>
            </a:br>
            <a:r>
              <a:rPr lang="en-US" sz="2000" kern="0" dirty="0" smtClean="0">
                <a:solidFill>
                  <a:schemeClr val="tx1"/>
                </a:solidFill>
              </a:rPr>
              <a:t>Version #</a:t>
            </a:r>
          </a:p>
          <a:p>
            <a:pPr lvl="0"/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2374928" y="6402883"/>
            <a:ext cx="7473246" cy="455117"/>
            <a:chOff x="2384362" y="8260715"/>
            <a:chExt cx="7473246" cy="455117"/>
          </a:xfrm>
        </p:grpSpPr>
        <p:sp>
          <p:nvSpPr>
            <p:cNvPr id="22" name="Trapezoid 21"/>
            <p:cNvSpPr/>
            <p:nvPr userDrawn="1"/>
          </p:nvSpPr>
          <p:spPr>
            <a:xfrm>
              <a:off x="2384362" y="8260715"/>
              <a:ext cx="3736623" cy="455114"/>
            </a:xfrm>
            <a:prstGeom prst="trapezoid">
              <a:avLst>
                <a:gd name="adj" fmla="val 132686"/>
              </a:avLst>
            </a:prstGeom>
            <a:solidFill>
              <a:srgbClr val="70A3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0" rIns="0" bIns="0" rtlCol="0" anchor="ctr">
              <a:noAutofit/>
            </a:bodyPr>
            <a:lstStyle/>
            <a:p>
              <a:r>
                <a:rPr lang="en-US" sz="2800" dirty="0" smtClean="0"/>
                <a:t>CUI</a:t>
              </a:r>
              <a:endParaRPr lang="en-US" sz="2800" dirty="0"/>
            </a:p>
          </p:txBody>
        </p:sp>
        <p:sp>
          <p:nvSpPr>
            <p:cNvPr id="23" name="Trapezoid 22"/>
            <p:cNvSpPr/>
            <p:nvPr userDrawn="1"/>
          </p:nvSpPr>
          <p:spPr>
            <a:xfrm>
              <a:off x="6120985" y="8260718"/>
              <a:ext cx="3736623" cy="455114"/>
            </a:xfrm>
            <a:prstGeom prst="trapezoid">
              <a:avLst>
                <a:gd name="adj" fmla="val 132686"/>
              </a:avLst>
            </a:prstGeom>
            <a:solidFill>
              <a:srgbClr val="70A3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182880" bIns="0" rtlCol="0" anchor="ctr">
              <a:noAutofit/>
            </a:bodyPr>
            <a:lstStyle/>
            <a:p>
              <a:pPr algn="r"/>
              <a:r>
                <a:rPr lang="en-US" sz="2800" dirty="0" smtClean="0"/>
                <a:t>CUI  </a:t>
              </a:r>
              <a:endParaRPr lang="en-US" sz="2800" dirty="0"/>
            </a:p>
          </p:txBody>
        </p:sp>
        <p:sp>
          <p:nvSpPr>
            <p:cNvPr id="24" name="Trapezoid 23"/>
            <p:cNvSpPr/>
            <p:nvPr userDrawn="1"/>
          </p:nvSpPr>
          <p:spPr>
            <a:xfrm>
              <a:off x="4970151" y="8261536"/>
              <a:ext cx="2222665" cy="454296"/>
            </a:xfrm>
            <a:prstGeom prst="trapezoid">
              <a:avLst>
                <a:gd name="adj" fmla="val 78018"/>
              </a:avLst>
            </a:prstGeom>
            <a:solidFill>
              <a:srgbClr val="D5D0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D5D0D0"/>
                </a:solidFill>
              </a:endParaRPr>
            </a:p>
          </p:txBody>
        </p:sp>
      </p:grpSp>
      <p:grpSp>
        <p:nvGrpSpPr>
          <p:cNvPr id="3" name="Group 2"/>
          <p:cNvGrpSpPr/>
          <p:nvPr userDrawn="1"/>
        </p:nvGrpSpPr>
        <p:grpSpPr>
          <a:xfrm>
            <a:off x="4065255" y="0"/>
            <a:ext cx="4013588" cy="387459"/>
            <a:chOff x="4114190" y="-1103087"/>
            <a:chExt cx="4013588" cy="387459"/>
          </a:xfrm>
        </p:grpSpPr>
        <p:sp>
          <p:nvSpPr>
            <p:cNvPr id="25" name="Trapezoid 24"/>
            <p:cNvSpPr/>
            <p:nvPr userDrawn="1"/>
          </p:nvSpPr>
          <p:spPr>
            <a:xfrm>
              <a:off x="4114190" y="-1103087"/>
              <a:ext cx="4013588" cy="232476"/>
            </a:xfrm>
            <a:prstGeom prst="trapezoid">
              <a:avLst>
                <a:gd name="adj" fmla="val 146025"/>
              </a:avLst>
            </a:prstGeom>
            <a:solidFill>
              <a:srgbClr val="D5D0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rapezoid 25"/>
            <p:cNvSpPr/>
            <p:nvPr userDrawn="1"/>
          </p:nvSpPr>
          <p:spPr>
            <a:xfrm>
              <a:off x="4619682" y="-1103086"/>
              <a:ext cx="3002605" cy="387458"/>
            </a:xfrm>
            <a:prstGeom prst="trapezoid">
              <a:avLst>
                <a:gd name="adj" fmla="val 121000"/>
              </a:avLst>
            </a:prstGeom>
            <a:solidFill>
              <a:srgbClr val="70A3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91440" rIns="0" bIns="91440" rtlCol="0" anchor="ctr"/>
            <a:lstStyle/>
            <a:p>
              <a:pPr algn="ctr"/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CUI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4921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49977" y="6399171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A14349-BB7A-46CA-B7EE-2B4C467F17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4208106" y="6364186"/>
            <a:ext cx="325170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 pitchFamily="18" charset="0"/>
                <a:ea typeface="+mn-ea"/>
                <a:cs typeface="+mn-cs"/>
              </a:rPr>
              <a:t>Certare Vel Mori</a:t>
            </a:r>
            <a:endParaRPr kumimoji="0" lang="en-US" sz="20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 panose="02040604050505020304" pitchFamily="18" charset="0"/>
              <a:ea typeface="+mn-ea"/>
              <a:cs typeface="+mn-cs"/>
            </a:endParaRPr>
          </a:p>
        </p:txBody>
      </p:sp>
      <p:graphicFrame>
        <p:nvGraphicFramePr>
          <p:cNvPr id="7" name="Group 39"/>
          <p:cNvGraphicFramePr>
            <a:graphicFrameLocks/>
          </p:cNvGraphicFramePr>
          <p:nvPr userDrawn="1">
            <p:extLst/>
          </p:nvPr>
        </p:nvGraphicFramePr>
        <p:xfrm>
          <a:off x="1905000" y="1295401"/>
          <a:ext cx="8397874" cy="5105399"/>
        </p:xfrm>
        <a:graphic>
          <a:graphicData uri="http://schemas.openxmlformats.org/drawingml/2006/table">
            <a:tbl>
              <a:tblPr/>
              <a:tblGrid>
                <a:gridCol w="2798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0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8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454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151C77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Current Status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90516" marR="905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151C77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Ongoing Issues</a:t>
                      </a:r>
                    </a:p>
                  </a:txBody>
                  <a:tcPr marL="90516" marR="905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151C77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Desired End-state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516" marR="905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7242">
                <a:tc row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151C77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90516" marR="905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151C77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90516" marR="905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151C77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516" marR="905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5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151C77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Views of others</a:t>
                      </a:r>
                    </a:p>
                  </a:txBody>
                  <a:tcPr marL="90516" marR="905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151C77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Deliverable / Date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516" marR="905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690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151C77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2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516" marR="905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151C77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516" marR="905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905000" y="1567544"/>
            <a:ext cx="2770154" cy="4751486"/>
          </a:xfrm>
        </p:spPr>
        <p:txBody>
          <a:bodyPr>
            <a:normAutofit/>
          </a:bodyPr>
          <a:lstStyle>
            <a:lvl1pPr>
              <a:spcBef>
                <a:spcPts val="720"/>
              </a:spcBef>
              <a:defRPr sz="1200" i="1"/>
            </a:lvl1pPr>
            <a:lvl2pPr>
              <a:spcBef>
                <a:spcPts val="720"/>
              </a:spcBef>
              <a:defRPr sz="1200" i="1"/>
            </a:lvl2pPr>
            <a:lvl3pPr>
              <a:spcBef>
                <a:spcPts val="720"/>
              </a:spcBef>
              <a:defRPr sz="1200" i="1"/>
            </a:lvl3pPr>
            <a:lvl4pPr>
              <a:spcBef>
                <a:spcPts val="720"/>
              </a:spcBef>
              <a:defRPr sz="1200" i="1"/>
            </a:lvl4pPr>
            <a:lvl5pPr>
              <a:spcBef>
                <a:spcPts val="720"/>
              </a:spcBef>
              <a:defRPr sz="1200" i="1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724401" y="1567545"/>
            <a:ext cx="2695848" cy="2869560"/>
          </a:xfrm>
        </p:spPr>
        <p:txBody>
          <a:bodyPr>
            <a:normAutofit/>
          </a:bodyPr>
          <a:lstStyle>
            <a:lvl1pPr>
              <a:defRPr sz="1200" i="1"/>
            </a:lvl1pPr>
            <a:lvl2pPr>
              <a:defRPr sz="1200" i="1"/>
            </a:lvl2pPr>
            <a:lvl3pPr>
              <a:defRPr sz="1200" i="1"/>
            </a:lvl3pPr>
            <a:lvl4pPr>
              <a:defRPr sz="1200" i="1"/>
            </a:lvl4pPr>
            <a:lvl5pPr>
              <a:defRPr sz="1200" i="1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494554" y="1567545"/>
            <a:ext cx="2800886" cy="2775856"/>
          </a:xfrm>
        </p:spPr>
        <p:txBody>
          <a:bodyPr>
            <a:normAutofit/>
          </a:bodyPr>
          <a:lstStyle>
            <a:lvl1pPr>
              <a:defRPr sz="1200" i="1"/>
            </a:lvl1pPr>
            <a:lvl2pPr>
              <a:defRPr sz="1200" i="1"/>
            </a:lvl2pPr>
            <a:lvl3pPr>
              <a:defRPr sz="1200" i="1"/>
            </a:lvl3pPr>
            <a:lvl4pPr>
              <a:defRPr sz="1200" i="1"/>
            </a:lvl4pPr>
            <a:lvl5pPr>
              <a:defRPr sz="1200" i="1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724400" y="4721291"/>
            <a:ext cx="2770154" cy="1597740"/>
          </a:xfrm>
        </p:spPr>
        <p:txBody>
          <a:bodyPr>
            <a:normAutofit/>
          </a:bodyPr>
          <a:lstStyle>
            <a:lvl1pPr>
              <a:defRPr sz="1200" i="1"/>
            </a:lvl1pPr>
            <a:lvl2pPr>
              <a:defRPr sz="1200" i="1"/>
            </a:lvl2pPr>
            <a:lvl3pPr>
              <a:defRPr sz="1200" i="1"/>
            </a:lvl3pPr>
            <a:lvl4pPr>
              <a:defRPr sz="1200" i="1"/>
            </a:lvl4pPr>
            <a:lvl5pPr>
              <a:defRPr sz="1200" i="1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7543800" y="4721292"/>
            <a:ext cx="2751640" cy="1599598"/>
          </a:xfrm>
        </p:spPr>
        <p:txBody>
          <a:bodyPr>
            <a:normAutofit/>
          </a:bodyPr>
          <a:lstStyle>
            <a:lvl1pPr>
              <a:defRPr sz="1200" i="1"/>
            </a:lvl1pPr>
            <a:lvl2pPr>
              <a:defRPr sz="1200" i="1"/>
            </a:lvl2pPr>
            <a:lvl3pPr>
              <a:defRPr sz="1200" i="1"/>
            </a:lvl3pPr>
            <a:lvl4pPr>
              <a:defRPr sz="1200" i="1"/>
            </a:lvl4pPr>
            <a:lvl5pPr>
              <a:defRPr sz="1200" i="1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1333772" y="-396"/>
            <a:ext cx="858228" cy="430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16" name="Parallelogram 15"/>
          <p:cNvSpPr/>
          <p:nvPr userDrawn="1"/>
        </p:nvSpPr>
        <p:spPr>
          <a:xfrm rot="10800000" flipV="1">
            <a:off x="9364337" y="0"/>
            <a:ext cx="2449399" cy="430160"/>
          </a:xfrm>
          <a:prstGeom prst="parallelogram">
            <a:avLst>
              <a:gd name="adj" fmla="val 108953"/>
            </a:avLst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6440557"/>
            <a:ext cx="858228" cy="430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18" name="Parallelogram 17"/>
          <p:cNvSpPr/>
          <p:nvPr userDrawn="1"/>
        </p:nvSpPr>
        <p:spPr>
          <a:xfrm rot="10800000" flipV="1">
            <a:off x="378252" y="6440557"/>
            <a:ext cx="2449401" cy="430160"/>
          </a:xfrm>
          <a:prstGeom prst="parallelogram">
            <a:avLst>
              <a:gd name="adj" fmla="val 108953"/>
            </a:avLst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/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8" hasCustomPrompt="1"/>
          </p:nvPr>
        </p:nvSpPr>
        <p:spPr>
          <a:xfrm>
            <a:off x="651524" y="6477343"/>
            <a:ext cx="1891552" cy="430212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9" hasCustomPrompt="1"/>
          </p:nvPr>
        </p:nvSpPr>
        <p:spPr>
          <a:xfrm>
            <a:off x="9643260" y="62206"/>
            <a:ext cx="1891552" cy="430212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027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4208106" y="6364186"/>
            <a:ext cx="325170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Certare Vel Mori</a:t>
            </a:r>
            <a:endParaRPr lang="en-US" sz="2000" b="1" i="1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1333772" y="-396"/>
            <a:ext cx="858228" cy="430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8" name="Parallelogram 7"/>
          <p:cNvSpPr/>
          <p:nvPr userDrawn="1"/>
        </p:nvSpPr>
        <p:spPr>
          <a:xfrm rot="10800000" flipV="1">
            <a:off x="9364337" y="0"/>
            <a:ext cx="2449399" cy="430160"/>
          </a:xfrm>
          <a:prstGeom prst="parallelogram">
            <a:avLst>
              <a:gd name="adj" fmla="val 108953"/>
            </a:avLst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6440557"/>
            <a:ext cx="858228" cy="430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10" name="Parallelogram 9"/>
          <p:cNvSpPr/>
          <p:nvPr userDrawn="1"/>
        </p:nvSpPr>
        <p:spPr>
          <a:xfrm rot="10800000" flipV="1">
            <a:off x="378252" y="6440557"/>
            <a:ext cx="2449401" cy="430160"/>
          </a:xfrm>
          <a:prstGeom prst="parallelogram">
            <a:avLst>
              <a:gd name="adj" fmla="val 108953"/>
            </a:avLst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651524" y="6477343"/>
            <a:ext cx="1891552" cy="430212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9643260" y="62206"/>
            <a:ext cx="1891552" cy="430212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49977" y="6399171"/>
            <a:ext cx="2743200" cy="365125"/>
          </a:xfrm>
        </p:spPr>
        <p:txBody>
          <a:bodyPr/>
          <a:lstStyle/>
          <a:p>
            <a:fld id="{D5A14349-BB7A-46CA-B7EE-2B4C467F1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41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6482" y="1614195"/>
            <a:ext cx="6148906" cy="4060244"/>
          </a:xfrm>
        </p:spPr>
        <p:txBody>
          <a:bodyPr>
            <a:norm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614195"/>
            <a:ext cx="3918824" cy="4068180"/>
          </a:xfrm>
        </p:spPr>
        <p:txBody>
          <a:bodyPr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4208106" y="6364186"/>
            <a:ext cx="325170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Certare Vel Mori</a:t>
            </a:r>
            <a:endParaRPr lang="en-US" sz="2000" b="1" i="1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838200" y="11320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1333772" y="-396"/>
            <a:ext cx="858228" cy="430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15" name="Parallelogram 14"/>
          <p:cNvSpPr/>
          <p:nvPr userDrawn="1"/>
        </p:nvSpPr>
        <p:spPr>
          <a:xfrm rot="10800000" flipV="1">
            <a:off x="9364337" y="0"/>
            <a:ext cx="2449399" cy="430160"/>
          </a:xfrm>
          <a:prstGeom prst="parallelogram">
            <a:avLst>
              <a:gd name="adj" fmla="val 108953"/>
            </a:avLst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6440557"/>
            <a:ext cx="858228" cy="430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17" name="Parallelogram 16"/>
          <p:cNvSpPr/>
          <p:nvPr userDrawn="1"/>
        </p:nvSpPr>
        <p:spPr>
          <a:xfrm rot="10800000" flipV="1">
            <a:off x="378252" y="6440557"/>
            <a:ext cx="2449401" cy="430160"/>
          </a:xfrm>
          <a:prstGeom prst="parallelogram">
            <a:avLst>
              <a:gd name="adj" fmla="val 108953"/>
            </a:avLst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/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651524" y="6477343"/>
            <a:ext cx="1891552" cy="430212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9643260" y="62206"/>
            <a:ext cx="1891552" cy="430212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49977" y="6399171"/>
            <a:ext cx="2743200" cy="365125"/>
          </a:xfrm>
        </p:spPr>
        <p:txBody>
          <a:bodyPr/>
          <a:lstStyle/>
          <a:p>
            <a:fld id="{D5A14349-BB7A-46CA-B7EE-2B4C467F1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92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628238"/>
            <a:ext cx="6172200" cy="4232814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628238"/>
            <a:ext cx="3937485" cy="4240750"/>
          </a:xfrm>
        </p:spPr>
        <p:txBody>
          <a:bodyPr/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 smtClean="0"/>
              <a:t>Click to add description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208106" y="6364186"/>
            <a:ext cx="325170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Certare Vel Mori</a:t>
            </a:r>
            <a:endParaRPr lang="en-US" sz="2000" b="1" i="1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838200" y="11320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1333772" y="-396"/>
            <a:ext cx="858228" cy="430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12" name="Parallelogram 11"/>
          <p:cNvSpPr/>
          <p:nvPr userDrawn="1"/>
        </p:nvSpPr>
        <p:spPr>
          <a:xfrm rot="10800000" flipV="1">
            <a:off x="9364337" y="0"/>
            <a:ext cx="2449399" cy="430160"/>
          </a:xfrm>
          <a:prstGeom prst="parallelogram">
            <a:avLst>
              <a:gd name="adj" fmla="val 108953"/>
            </a:avLst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6440557"/>
            <a:ext cx="858228" cy="430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14" name="Parallelogram 13"/>
          <p:cNvSpPr/>
          <p:nvPr userDrawn="1"/>
        </p:nvSpPr>
        <p:spPr>
          <a:xfrm rot="10800000" flipV="1">
            <a:off x="378252" y="6440557"/>
            <a:ext cx="2449401" cy="430160"/>
          </a:xfrm>
          <a:prstGeom prst="parallelogram">
            <a:avLst>
              <a:gd name="adj" fmla="val 108953"/>
            </a:avLst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651524" y="6477343"/>
            <a:ext cx="1891552" cy="430212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9643260" y="62206"/>
            <a:ext cx="1891552" cy="430212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49977" y="6399171"/>
            <a:ext cx="2743200" cy="365125"/>
          </a:xfrm>
        </p:spPr>
        <p:txBody>
          <a:bodyPr/>
          <a:lstStyle/>
          <a:p>
            <a:fld id="{D5A14349-BB7A-46CA-B7EE-2B4C467F1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69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600591"/>
            <a:ext cx="10515600" cy="4351338"/>
          </a:xfrm>
        </p:spPr>
        <p:txBody>
          <a:bodyPr vert="eaVert">
            <a:norm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208106" y="6364186"/>
            <a:ext cx="325170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Certare Vel Mori</a:t>
            </a:r>
            <a:endParaRPr lang="en-US" sz="2000" b="1" i="1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1333772" y="-396"/>
            <a:ext cx="858228" cy="430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10" name="Parallelogram 9"/>
          <p:cNvSpPr/>
          <p:nvPr userDrawn="1"/>
        </p:nvSpPr>
        <p:spPr>
          <a:xfrm rot="10800000" flipV="1">
            <a:off x="9364337" y="0"/>
            <a:ext cx="2449399" cy="430160"/>
          </a:xfrm>
          <a:prstGeom prst="parallelogram">
            <a:avLst>
              <a:gd name="adj" fmla="val 108953"/>
            </a:avLst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440557"/>
            <a:ext cx="858228" cy="430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12" name="Parallelogram 11"/>
          <p:cNvSpPr/>
          <p:nvPr userDrawn="1"/>
        </p:nvSpPr>
        <p:spPr>
          <a:xfrm rot="10800000" flipV="1">
            <a:off x="378252" y="6440557"/>
            <a:ext cx="2449401" cy="430160"/>
          </a:xfrm>
          <a:prstGeom prst="parallelogram">
            <a:avLst>
              <a:gd name="adj" fmla="val 108953"/>
            </a:avLst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651524" y="6477343"/>
            <a:ext cx="1891552" cy="430212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9643260" y="62206"/>
            <a:ext cx="1891552" cy="430212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49977" y="6399171"/>
            <a:ext cx="2743200" cy="365125"/>
          </a:xfrm>
        </p:spPr>
        <p:txBody>
          <a:bodyPr/>
          <a:lstStyle/>
          <a:p>
            <a:fld id="{D5A14349-BB7A-46CA-B7EE-2B4C467F1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153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>
            <a:normAutofit/>
          </a:bodyPr>
          <a:lstStyle>
            <a:lvl1pPr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>
            <a:norm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4208106" y="6364186"/>
            <a:ext cx="325170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Certare Vel Mori</a:t>
            </a:r>
            <a:endParaRPr lang="en-US" sz="2000" b="1" i="1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1333772" y="-396"/>
            <a:ext cx="858228" cy="430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10" name="Parallelogram 9"/>
          <p:cNvSpPr/>
          <p:nvPr userDrawn="1"/>
        </p:nvSpPr>
        <p:spPr>
          <a:xfrm rot="10800000" flipV="1">
            <a:off x="9364337" y="0"/>
            <a:ext cx="2449399" cy="430160"/>
          </a:xfrm>
          <a:prstGeom prst="parallelogram">
            <a:avLst>
              <a:gd name="adj" fmla="val 108953"/>
            </a:avLst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440557"/>
            <a:ext cx="858228" cy="430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12" name="Parallelogram 11"/>
          <p:cNvSpPr/>
          <p:nvPr userDrawn="1"/>
        </p:nvSpPr>
        <p:spPr>
          <a:xfrm rot="10800000" flipV="1">
            <a:off x="378252" y="6440557"/>
            <a:ext cx="2449401" cy="430160"/>
          </a:xfrm>
          <a:prstGeom prst="parallelogram">
            <a:avLst>
              <a:gd name="adj" fmla="val 108953"/>
            </a:avLst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651524" y="6477343"/>
            <a:ext cx="1891552" cy="430212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9643260" y="62206"/>
            <a:ext cx="1891552" cy="430212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49977" y="6399171"/>
            <a:ext cx="2743200" cy="365125"/>
          </a:xfrm>
        </p:spPr>
        <p:txBody>
          <a:bodyPr/>
          <a:lstStyle/>
          <a:p>
            <a:fld id="{D5A14349-BB7A-46CA-B7EE-2B4C467F1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66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9922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49977" y="6399171"/>
            <a:ext cx="2743200" cy="365125"/>
          </a:xfrm>
        </p:spPr>
        <p:txBody>
          <a:bodyPr/>
          <a:lstStyle/>
          <a:p>
            <a:fld id="{D5A14349-BB7A-46CA-B7EE-2B4C467F174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208106" y="6364186"/>
            <a:ext cx="325170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Certare Vel Mori</a:t>
            </a:r>
            <a:endParaRPr lang="en-US" sz="2000" b="1" i="1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1333772" y="-396"/>
            <a:ext cx="858228" cy="430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14" name="Parallelogram 13"/>
          <p:cNvSpPr/>
          <p:nvPr userDrawn="1"/>
        </p:nvSpPr>
        <p:spPr>
          <a:xfrm rot="10800000" flipV="1">
            <a:off x="9364337" y="0"/>
            <a:ext cx="2449399" cy="430160"/>
          </a:xfrm>
          <a:prstGeom prst="parallelogram">
            <a:avLst>
              <a:gd name="adj" fmla="val 108953"/>
            </a:avLst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6440557"/>
            <a:ext cx="858228" cy="430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16" name="Parallelogram 15"/>
          <p:cNvSpPr/>
          <p:nvPr userDrawn="1"/>
        </p:nvSpPr>
        <p:spPr>
          <a:xfrm rot="10800000" flipV="1">
            <a:off x="378252" y="6440557"/>
            <a:ext cx="2449401" cy="430160"/>
          </a:xfrm>
          <a:prstGeom prst="parallelogram">
            <a:avLst>
              <a:gd name="adj" fmla="val 108953"/>
            </a:avLst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/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651524" y="6477343"/>
            <a:ext cx="1891552" cy="430212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9643260" y="62206"/>
            <a:ext cx="1891552" cy="430212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109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49977" y="6399171"/>
            <a:ext cx="2743200" cy="365125"/>
          </a:xfrm>
        </p:spPr>
        <p:txBody>
          <a:bodyPr/>
          <a:lstStyle/>
          <a:p>
            <a:fld id="{D5A14349-BB7A-46CA-B7EE-2B4C467F174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208106" y="6364186"/>
            <a:ext cx="325170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Certare Vel Mori</a:t>
            </a:r>
            <a:endParaRPr lang="en-US" sz="2000" b="1" i="1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1333772" y="-396"/>
            <a:ext cx="858228" cy="430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8" name="Parallelogram 7"/>
          <p:cNvSpPr/>
          <p:nvPr userDrawn="1"/>
        </p:nvSpPr>
        <p:spPr>
          <a:xfrm rot="10800000" flipV="1">
            <a:off x="9364337" y="0"/>
            <a:ext cx="2449399" cy="430160"/>
          </a:xfrm>
          <a:prstGeom prst="parallelogram">
            <a:avLst>
              <a:gd name="adj" fmla="val 108953"/>
            </a:avLst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440557"/>
            <a:ext cx="858228" cy="430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12" name="Parallelogram 11"/>
          <p:cNvSpPr/>
          <p:nvPr userDrawn="1"/>
        </p:nvSpPr>
        <p:spPr>
          <a:xfrm rot="10800000" flipV="1">
            <a:off x="378252" y="6440557"/>
            <a:ext cx="2449401" cy="430160"/>
          </a:xfrm>
          <a:prstGeom prst="parallelogram">
            <a:avLst>
              <a:gd name="adj" fmla="val 108953"/>
            </a:avLst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651524" y="6477343"/>
            <a:ext cx="1891552" cy="430212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9643260" y="62206"/>
            <a:ext cx="1891552" cy="430212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11020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11020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959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ishable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5584"/>
            <a:ext cx="10515600" cy="435133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49977" y="6399171"/>
            <a:ext cx="2743200" cy="365125"/>
          </a:xfrm>
        </p:spPr>
        <p:txBody>
          <a:bodyPr/>
          <a:lstStyle/>
          <a:p>
            <a:fld id="{D5A14349-BB7A-46CA-B7EE-2B4C467F174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208106" y="6364186"/>
            <a:ext cx="325170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Certare Vel Mori</a:t>
            </a:r>
            <a:endParaRPr lang="en-US" sz="2000" b="1" i="1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6013708"/>
            <a:ext cx="4217762" cy="499032"/>
          </a:xfrm>
        </p:spPr>
        <p:txBody>
          <a:bodyPr>
            <a:norm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000" b="0"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 smtClean="0"/>
              <a:t>Data is provided by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_____</a:t>
            </a:r>
            <a:r>
              <a:rPr lang="en-US" dirty="0" smtClean="0"/>
              <a:t>  and is current as of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____</a:t>
            </a:r>
          </a:p>
          <a:p>
            <a:pPr lvl="0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1333772" y="-396"/>
            <a:ext cx="858228" cy="430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10" name="Parallelogram 9"/>
          <p:cNvSpPr/>
          <p:nvPr userDrawn="1"/>
        </p:nvSpPr>
        <p:spPr>
          <a:xfrm rot="10800000" flipV="1">
            <a:off x="9364337" y="0"/>
            <a:ext cx="2449399" cy="430160"/>
          </a:xfrm>
          <a:prstGeom prst="parallelogram">
            <a:avLst>
              <a:gd name="adj" fmla="val 108953"/>
            </a:avLst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6440557"/>
            <a:ext cx="858228" cy="430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13" name="Parallelogram 12"/>
          <p:cNvSpPr/>
          <p:nvPr userDrawn="1"/>
        </p:nvSpPr>
        <p:spPr>
          <a:xfrm rot="10800000" flipV="1">
            <a:off x="378252" y="6440557"/>
            <a:ext cx="2449401" cy="430160"/>
          </a:xfrm>
          <a:prstGeom prst="parallelogram">
            <a:avLst>
              <a:gd name="adj" fmla="val 108953"/>
            </a:avLst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651524" y="6477343"/>
            <a:ext cx="1891552" cy="430212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9643260" y="62206"/>
            <a:ext cx="1891552" cy="430212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272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erishable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5584"/>
            <a:ext cx="10515600" cy="435133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49977" y="6399171"/>
            <a:ext cx="2743200" cy="365125"/>
          </a:xfrm>
        </p:spPr>
        <p:txBody>
          <a:bodyPr/>
          <a:lstStyle/>
          <a:p>
            <a:fld id="{D5A14349-BB7A-46CA-B7EE-2B4C467F174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208106" y="6364186"/>
            <a:ext cx="325170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Certare Vel Mori</a:t>
            </a:r>
            <a:endParaRPr lang="en-US" sz="2000" b="1" i="1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1333772" y="-396"/>
            <a:ext cx="858228" cy="430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10" name="Parallelogram 9"/>
          <p:cNvSpPr/>
          <p:nvPr userDrawn="1"/>
        </p:nvSpPr>
        <p:spPr>
          <a:xfrm rot="10800000" flipV="1">
            <a:off x="9364337" y="0"/>
            <a:ext cx="2449399" cy="430160"/>
          </a:xfrm>
          <a:prstGeom prst="parallelogram">
            <a:avLst>
              <a:gd name="adj" fmla="val 108953"/>
            </a:avLst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6440557"/>
            <a:ext cx="858228" cy="430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13" name="Parallelogram 12"/>
          <p:cNvSpPr/>
          <p:nvPr userDrawn="1"/>
        </p:nvSpPr>
        <p:spPr>
          <a:xfrm rot="10800000" flipV="1">
            <a:off x="378252" y="6440557"/>
            <a:ext cx="2449401" cy="430160"/>
          </a:xfrm>
          <a:prstGeom prst="parallelogram">
            <a:avLst>
              <a:gd name="adj" fmla="val 108953"/>
            </a:avLst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651524" y="6477343"/>
            <a:ext cx="1891552" cy="430212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9643260" y="62206"/>
            <a:ext cx="1891552" cy="430212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847395" y="6152950"/>
            <a:ext cx="39605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Data is provided by                            and is current as of 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2020960" y="6152950"/>
            <a:ext cx="969264" cy="287607"/>
          </a:xfrm>
        </p:spPr>
        <p:txBody>
          <a:bodyPr>
            <a:noAutofit/>
          </a:bodyPr>
          <a:lstStyle>
            <a:lvl1pPr marL="0" indent="0">
              <a:buNone/>
              <a:defRPr sz="1000" b="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 smtClean="0"/>
              <a:t>Office 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4053891" y="6152950"/>
            <a:ext cx="1785937" cy="333444"/>
          </a:xfrm>
        </p:spPr>
        <p:txBody>
          <a:bodyPr>
            <a:noAutofit/>
          </a:bodyPr>
          <a:lstStyle>
            <a:lvl1pPr marL="0" indent="0">
              <a:buNone/>
              <a:defRPr sz="1000" b="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 smtClean="0"/>
              <a:t>Date/Time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997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sz="5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section header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208106" y="6364186"/>
            <a:ext cx="325170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Certare Vel Mori</a:t>
            </a:r>
            <a:endParaRPr lang="en-US" sz="2000" b="1" i="1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1333772" y="-396"/>
            <a:ext cx="858228" cy="430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10" name="Parallelogram 9"/>
          <p:cNvSpPr/>
          <p:nvPr userDrawn="1"/>
        </p:nvSpPr>
        <p:spPr>
          <a:xfrm rot="10800000" flipV="1">
            <a:off x="9364337" y="0"/>
            <a:ext cx="2449399" cy="430160"/>
          </a:xfrm>
          <a:prstGeom prst="parallelogram">
            <a:avLst>
              <a:gd name="adj" fmla="val 108953"/>
            </a:avLst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440557"/>
            <a:ext cx="858228" cy="430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12" name="Parallelogram 11"/>
          <p:cNvSpPr/>
          <p:nvPr userDrawn="1"/>
        </p:nvSpPr>
        <p:spPr>
          <a:xfrm rot="10800000" flipV="1">
            <a:off x="378252" y="6440557"/>
            <a:ext cx="2449401" cy="430160"/>
          </a:xfrm>
          <a:prstGeom prst="parallelogram">
            <a:avLst>
              <a:gd name="adj" fmla="val 108953"/>
            </a:avLst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651524" y="6477343"/>
            <a:ext cx="1891552" cy="430212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9643260" y="62206"/>
            <a:ext cx="1891552" cy="430212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49977" y="6399171"/>
            <a:ext cx="2743200" cy="365125"/>
          </a:xfrm>
        </p:spPr>
        <p:txBody>
          <a:bodyPr/>
          <a:lstStyle/>
          <a:p>
            <a:fld id="{D5A14349-BB7A-46CA-B7EE-2B4C467F1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166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100540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14191"/>
            <a:ext cx="5157787" cy="387025"/>
          </a:xfrm>
        </p:spPr>
        <p:txBody>
          <a:bodyPr anchor="b"/>
          <a:lstStyle>
            <a:lvl1pPr marL="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001217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14191"/>
            <a:ext cx="5183188" cy="387025"/>
          </a:xfrm>
        </p:spPr>
        <p:txBody>
          <a:bodyPr anchor="b"/>
          <a:lstStyle>
            <a:lvl1pPr marL="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001217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4208106" y="6364186"/>
            <a:ext cx="325170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Certare Vel Mori</a:t>
            </a:r>
            <a:endParaRPr lang="en-US" sz="2000" b="1" i="1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1333772" y="-396"/>
            <a:ext cx="858228" cy="430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13" name="Parallelogram 12"/>
          <p:cNvSpPr/>
          <p:nvPr userDrawn="1"/>
        </p:nvSpPr>
        <p:spPr>
          <a:xfrm rot="10800000" flipV="1">
            <a:off x="9364337" y="0"/>
            <a:ext cx="2449399" cy="430160"/>
          </a:xfrm>
          <a:prstGeom prst="parallelogram">
            <a:avLst>
              <a:gd name="adj" fmla="val 108953"/>
            </a:avLst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6440557"/>
            <a:ext cx="858228" cy="430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15" name="Parallelogram 14"/>
          <p:cNvSpPr/>
          <p:nvPr userDrawn="1"/>
        </p:nvSpPr>
        <p:spPr>
          <a:xfrm rot="10800000" flipV="1">
            <a:off x="378252" y="6440557"/>
            <a:ext cx="2449401" cy="430160"/>
          </a:xfrm>
          <a:prstGeom prst="parallelogram">
            <a:avLst>
              <a:gd name="adj" fmla="val 108953"/>
            </a:avLst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651524" y="6477343"/>
            <a:ext cx="1891552" cy="430212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9643260" y="62206"/>
            <a:ext cx="1891552" cy="430212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49977" y="6399171"/>
            <a:ext cx="2743200" cy="365125"/>
          </a:xfrm>
        </p:spPr>
        <p:txBody>
          <a:bodyPr/>
          <a:lstStyle/>
          <a:p>
            <a:fld id="{D5A14349-BB7A-46CA-B7EE-2B4C467F1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833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4208106" y="6364186"/>
            <a:ext cx="325170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Certare Vel Mori</a:t>
            </a:r>
            <a:endParaRPr lang="en-US" sz="2000" b="1" i="1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1333772" y="-396"/>
            <a:ext cx="858228" cy="430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9" name="Parallelogram 8"/>
          <p:cNvSpPr/>
          <p:nvPr userDrawn="1"/>
        </p:nvSpPr>
        <p:spPr>
          <a:xfrm rot="10800000" flipV="1">
            <a:off x="9364337" y="0"/>
            <a:ext cx="2449399" cy="430160"/>
          </a:xfrm>
          <a:prstGeom prst="parallelogram">
            <a:avLst>
              <a:gd name="adj" fmla="val 108953"/>
            </a:avLst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440557"/>
            <a:ext cx="858228" cy="430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11" name="Parallelogram 10"/>
          <p:cNvSpPr/>
          <p:nvPr userDrawn="1"/>
        </p:nvSpPr>
        <p:spPr>
          <a:xfrm rot="10800000" flipV="1">
            <a:off x="378252" y="6440557"/>
            <a:ext cx="2449401" cy="430160"/>
          </a:xfrm>
          <a:prstGeom prst="parallelogram">
            <a:avLst>
              <a:gd name="adj" fmla="val 108953"/>
            </a:avLst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/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651524" y="6477343"/>
            <a:ext cx="1891552" cy="430212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9643260" y="62206"/>
            <a:ext cx="1891552" cy="430212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49977" y="6399171"/>
            <a:ext cx="2743200" cy="365125"/>
          </a:xfrm>
        </p:spPr>
        <p:txBody>
          <a:bodyPr/>
          <a:lstStyle/>
          <a:p>
            <a:fld id="{D5A14349-BB7A-46CA-B7EE-2B4C467F1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96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 Minute Dr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Working Group Title</a:t>
            </a:r>
            <a:br>
              <a:rPr lang="en-US" dirty="0" smtClean="0"/>
            </a:br>
            <a:r>
              <a:rPr lang="en-US" sz="3200" dirty="0" smtClean="0"/>
              <a:t>(Feeds XXX, XXX)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4208106" y="6364186"/>
            <a:ext cx="325170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Certare Vel Mori</a:t>
            </a:r>
            <a:endParaRPr lang="en-US" sz="2000" b="1" i="1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1253662" y="1580705"/>
            <a:ext cx="3628847" cy="331766"/>
          </a:xfrm>
        </p:spPr>
        <p:txBody>
          <a:bodyPr/>
          <a:lstStyle>
            <a:lvl1pPr marL="0" indent="0">
              <a:buNone/>
              <a:defRPr sz="1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Position authorized to hold the meeting </a:t>
            </a:r>
            <a:endParaRPr lang="en-US" dirty="0"/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14" hasCustomPrompt="1"/>
          </p:nvPr>
        </p:nvSpPr>
        <p:spPr>
          <a:xfrm>
            <a:off x="671187" y="2137670"/>
            <a:ext cx="5308620" cy="1010308"/>
          </a:xfrm>
        </p:spPr>
        <p:txBody>
          <a:bodyPr/>
          <a:lstStyle>
            <a:lvl1pPr marL="0" indent="0">
              <a:buNone/>
              <a:defRPr sz="1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Clear description of the responsibilities, authorities, and information exchange requirements supported.  List specific outputs provided. </a:t>
            </a:r>
            <a:endParaRPr lang="en-US" dirty="0"/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15" hasCustomPrompt="1"/>
          </p:nvPr>
        </p:nvSpPr>
        <p:spPr>
          <a:xfrm>
            <a:off x="2685544" y="3215948"/>
            <a:ext cx="3294263" cy="678052"/>
          </a:xfrm>
        </p:spPr>
        <p:txBody>
          <a:bodyPr/>
          <a:lstStyle>
            <a:lvl1pPr marL="0" indent="0">
              <a:buNone/>
              <a:defRPr sz="1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Also identify any specific equipment needs (VTC, DCS,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16" hasCustomPrompt="1"/>
          </p:nvPr>
        </p:nvSpPr>
        <p:spPr>
          <a:xfrm>
            <a:off x="8268995" y="1572599"/>
            <a:ext cx="1986111" cy="336077"/>
          </a:xfrm>
        </p:spPr>
        <p:txBody>
          <a:bodyPr/>
          <a:lstStyle>
            <a:lvl1pPr marL="0" indent="0">
              <a:buNone/>
              <a:defRPr sz="1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OPR by name</a:t>
            </a:r>
            <a:endParaRPr lang="en-US" dirty="0"/>
          </a:p>
        </p:txBody>
      </p:sp>
      <p:sp>
        <p:nvSpPr>
          <p:cNvPr id="12" name="Text Placeholder 27"/>
          <p:cNvSpPr>
            <a:spLocks noGrp="1"/>
          </p:cNvSpPr>
          <p:nvPr>
            <p:ph type="body" sz="quarter" idx="17" hasCustomPrompt="1"/>
          </p:nvPr>
        </p:nvSpPr>
        <p:spPr>
          <a:xfrm>
            <a:off x="6372695" y="2126959"/>
            <a:ext cx="1862345" cy="1015587"/>
          </a:xfrm>
        </p:spPr>
        <p:txBody>
          <a:bodyPr/>
          <a:lstStyle>
            <a:lvl1pPr>
              <a:spcBef>
                <a:spcPts val="0"/>
              </a:spcBef>
              <a:defRPr sz="1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List by position</a:t>
            </a:r>
          </a:p>
          <a:p>
            <a:pPr lvl="0"/>
            <a:r>
              <a:rPr lang="en-US" dirty="0" smtClean="0"/>
              <a:t> </a:t>
            </a:r>
          </a:p>
          <a:p>
            <a:pPr lvl="0"/>
            <a:r>
              <a:rPr lang="en-US" dirty="0" smtClean="0"/>
              <a:t> </a:t>
            </a:r>
          </a:p>
          <a:p>
            <a:pPr lvl="0"/>
            <a:r>
              <a:rPr lang="en-US" dirty="0" smtClean="0"/>
              <a:t> </a:t>
            </a:r>
          </a:p>
          <a:p>
            <a:pPr lvl="0"/>
            <a:r>
              <a:rPr lang="en-US" dirty="0" smtClean="0"/>
              <a:t>  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13" name="Text Placeholder 42"/>
          <p:cNvSpPr>
            <a:spLocks noGrp="1"/>
          </p:cNvSpPr>
          <p:nvPr>
            <p:ph type="body" sz="quarter" idx="18" hasCustomPrompt="1"/>
          </p:nvPr>
        </p:nvSpPr>
        <p:spPr>
          <a:xfrm>
            <a:off x="6419841" y="4302058"/>
            <a:ext cx="4265041" cy="2016970"/>
          </a:xfrm>
        </p:spPr>
        <p:txBody>
          <a:bodyPr/>
          <a:lstStyle>
            <a:lvl1pPr>
              <a:spcBef>
                <a:spcPts val="0"/>
              </a:spcBef>
              <a:defRPr sz="1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Meeting agenda posted (facilitator)</a:t>
            </a:r>
            <a:br>
              <a:rPr lang="en-US" dirty="0" smtClean="0"/>
            </a:br>
            <a:r>
              <a:rPr lang="en-US" dirty="0" smtClean="0"/>
              <a:t>Security Classification check of attendees (facilitator)</a:t>
            </a:r>
            <a:br>
              <a:rPr lang="en-US" dirty="0" smtClean="0"/>
            </a:br>
            <a:r>
              <a:rPr lang="en-US" dirty="0" smtClean="0"/>
              <a:t>Roll Call of required membership (facilitator)</a:t>
            </a:r>
            <a:br>
              <a:rPr lang="en-US" dirty="0" smtClean="0"/>
            </a:br>
            <a:r>
              <a:rPr lang="en-US" dirty="0" smtClean="0"/>
              <a:t>Chair Opening Comments (chair)</a:t>
            </a:r>
            <a:br>
              <a:rPr lang="en-US" dirty="0" smtClean="0"/>
            </a:br>
            <a:r>
              <a:rPr lang="en-US" dirty="0" smtClean="0"/>
              <a:t>Review of current guidance/decisions (chair)</a:t>
            </a:r>
            <a:br>
              <a:rPr lang="en-US" dirty="0" smtClean="0"/>
            </a:br>
            <a:r>
              <a:rPr lang="en-US" dirty="0" smtClean="0"/>
              <a:t>Review of outstanding tasks (OPR)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Chair closing comments (chair)</a:t>
            </a:r>
          </a:p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6349398" y="3154390"/>
            <a:ext cx="17075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Additional Members:</a:t>
            </a:r>
            <a:endParaRPr lang="en-US" sz="1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6367202" y="1555314"/>
            <a:ext cx="19623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Facilitator/Review Date: </a:t>
            </a:r>
            <a:endParaRPr lang="en-US" sz="1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6367202" y="1878852"/>
            <a:ext cx="13452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Core Members: </a:t>
            </a:r>
            <a:endParaRPr lang="en-US" sz="1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 Placeholder 56"/>
          <p:cNvSpPr>
            <a:spLocks noGrp="1"/>
          </p:cNvSpPr>
          <p:nvPr>
            <p:ph type="body" sz="quarter" idx="22" hasCustomPrompt="1"/>
          </p:nvPr>
        </p:nvSpPr>
        <p:spPr>
          <a:xfrm>
            <a:off x="6367203" y="3429088"/>
            <a:ext cx="1867837" cy="471245"/>
          </a:xfrm>
        </p:spPr>
        <p:txBody>
          <a:bodyPr/>
          <a:lstStyle>
            <a:lvl1pPr>
              <a:spcBef>
                <a:spcPts val="0"/>
              </a:spcBef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As required</a:t>
            </a:r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6335066" y="4036295"/>
            <a:ext cx="17361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Key Tasks (Agenda): </a:t>
            </a:r>
            <a:endParaRPr lang="en-US" sz="1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 Placeholder 56"/>
          <p:cNvSpPr>
            <a:spLocks noGrp="1"/>
          </p:cNvSpPr>
          <p:nvPr>
            <p:ph type="body" sz="quarter" idx="23" hasCustomPrompt="1"/>
          </p:nvPr>
        </p:nvSpPr>
        <p:spPr>
          <a:xfrm>
            <a:off x="8406105" y="3431212"/>
            <a:ext cx="2278778" cy="471245"/>
          </a:xfrm>
        </p:spPr>
        <p:txBody>
          <a:bodyPr/>
          <a:lstStyle>
            <a:lvl1pPr>
              <a:spcBef>
                <a:spcPts val="0"/>
              </a:spcBef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As required</a:t>
            </a:r>
            <a:endParaRPr lang="en-US" dirty="0"/>
          </a:p>
        </p:txBody>
      </p:sp>
      <p:sp>
        <p:nvSpPr>
          <p:cNvPr id="20" name="Text Placeholder 27"/>
          <p:cNvSpPr>
            <a:spLocks noGrp="1"/>
          </p:cNvSpPr>
          <p:nvPr>
            <p:ph type="body" sz="quarter" idx="24" hasCustomPrompt="1"/>
          </p:nvPr>
        </p:nvSpPr>
        <p:spPr>
          <a:xfrm>
            <a:off x="8406104" y="2126959"/>
            <a:ext cx="2278779" cy="1015587"/>
          </a:xfrm>
        </p:spPr>
        <p:txBody>
          <a:bodyPr/>
          <a:lstStyle>
            <a:lvl1pPr>
              <a:spcBef>
                <a:spcPts val="0"/>
              </a:spcBef>
              <a:defRPr sz="1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List by position</a:t>
            </a:r>
          </a:p>
          <a:p>
            <a:pPr lvl="0"/>
            <a:r>
              <a:rPr lang="en-US" dirty="0" smtClean="0"/>
              <a:t> </a:t>
            </a:r>
          </a:p>
          <a:p>
            <a:pPr lvl="0"/>
            <a:r>
              <a:rPr lang="en-US" dirty="0" smtClean="0"/>
              <a:t> </a:t>
            </a:r>
          </a:p>
          <a:p>
            <a:pPr lvl="0"/>
            <a:r>
              <a:rPr lang="en-US" dirty="0" smtClean="0"/>
              <a:t> </a:t>
            </a:r>
          </a:p>
          <a:p>
            <a:pPr lvl="0"/>
            <a:r>
              <a:rPr lang="en-US" dirty="0" smtClean="0"/>
              <a:t>  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21" name="Rectangle 20"/>
          <p:cNvSpPr/>
          <p:nvPr userDrawn="1"/>
        </p:nvSpPr>
        <p:spPr>
          <a:xfrm>
            <a:off x="609567" y="3164912"/>
            <a:ext cx="21423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Location/Time/Frequency: </a:t>
            </a:r>
            <a:endParaRPr lang="en-US" sz="1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656984" y="1853092"/>
            <a:ext cx="8947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Purpose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687183" y="1555314"/>
            <a:ext cx="6719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Chair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 Placeholder 27"/>
          <p:cNvSpPr>
            <a:spLocks noGrp="1"/>
          </p:cNvSpPr>
          <p:nvPr>
            <p:ph type="body" sz="quarter" idx="25" hasCustomPrompt="1"/>
          </p:nvPr>
        </p:nvSpPr>
        <p:spPr>
          <a:xfrm>
            <a:off x="606564" y="4265363"/>
            <a:ext cx="1576134" cy="958782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Required product</a:t>
            </a:r>
          </a:p>
          <a:p>
            <a:pPr lvl="0"/>
            <a:r>
              <a:rPr lang="en-US" dirty="0" smtClean="0"/>
              <a:t> </a:t>
            </a:r>
          </a:p>
          <a:p>
            <a:pPr lvl="0"/>
            <a:r>
              <a:rPr lang="en-US" dirty="0" smtClean="0"/>
              <a:t> </a:t>
            </a:r>
          </a:p>
          <a:p>
            <a:pPr lvl="0"/>
            <a:r>
              <a:rPr lang="en-US" dirty="0" smtClean="0"/>
              <a:t>  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25" name="Rectangle 24"/>
          <p:cNvSpPr/>
          <p:nvPr userDrawn="1"/>
        </p:nvSpPr>
        <p:spPr>
          <a:xfrm>
            <a:off x="627929" y="4001338"/>
            <a:ext cx="7425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Inputs: </a:t>
            </a:r>
            <a:endParaRPr lang="en-US" sz="1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 Placeholder 27"/>
          <p:cNvSpPr>
            <a:spLocks noGrp="1"/>
          </p:cNvSpPr>
          <p:nvPr>
            <p:ph type="body" sz="quarter" idx="26" hasCustomPrompt="1"/>
          </p:nvPr>
        </p:nvSpPr>
        <p:spPr>
          <a:xfrm>
            <a:off x="3458234" y="4276738"/>
            <a:ext cx="2572574" cy="95878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When/How product is received</a:t>
            </a:r>
          </a:p>
          <a:p>
            <a:pPr lvl="0"/>
            <a:r>
              <a:rPr lang="en-US" dirty="0" smtClean="0"/>
              <a:t> </a:t>
            </a:r>
          </a:p>
          <a:p>
            <a:pPr lvl="0"/>
            <a:r>
              <a:rPr lang="en-US" dirty="0" smtClean="0"/>
              <a:t> </a:t>
            </a:r>
          </a:p>
          <a:p>
            <a:pPr lvl="0"/>
            <a:r>
              <a:rPr lang="en-US" dirty="0" smtClean="0"/>
              <a:t> </a:t>
            </a:r>
          </a:p>
          <a:p>
            <a:pPr lvl="0"/>
            <a:r>
              <a:rPr lang="en-US" dirty="0" smtClean="0"/>
              <a:t>  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27" name="Rectangle 26"/>
          <p:cNvSpPr/>
          <p:nvPr userDrawn="1"/>
        </p:nvSpPr>
        <p:spPr>
          <a:xfrm>
            <a:off x="2408903" y="4018393"/>
            <a:ext cx="6639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From: </a:t>
            </a:r>
            <a:endParaRPr lang="en-US" sz="1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3347994" y="4009981"/>
            <a:ext cx="20558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Time/Method of Delivery: </a:t>
            </a:r>
            <a:endParaRPr lang="en-US" sz="1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 Placeholder 27"/>
          <p:cNvSpPr>
            <a:spLocks noGrp="1"/>
          </p:cNvSpPr>
          <p:nvPr>
            <p:ph type="body" sz="quarter" idx="27" hasCustomPrompt="1"/>
          </p:nvPr>
        </p:nvSpPr>
        <p:spPr>
          <a:xfrm>
            <a:off x="2388419" y="4265363"/>
            <a:ext cx="910749" cy="95878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POC</a:t>
            </a:r>
          </a:p>
          <a:p>
            <a:pPr lvl="0"/>
            <a:r>
              <a:rPr lang="en-US" dirty="0" smtClean="0"/>
              <a:t> </a:t>
            </a:r>
          </a:p>
          <a:p>
            <a:pPr lvl="0"/>
            <a:r>
              <a:rPr lang="en-US" dirty="0" smtClean="0"/>
              <a:t> </a:t>
            </a:r>
          </a:p>
          <a:p>
            <a:pPr lvl="0"/>
            <a:r>
              <a:rPr lang="en-US" dirty="0" smtClean="0"/>
              <a:t> </a:t>
            </a:r>
          </a:p>
          <a:p>
            <a:pPr lvl="0"/>
            <a:r>
              <a:rPr lang="en-US" dirty="0" smtClean="0"/>
              <a:t>  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8" hasCustomPrompt="1"/>
          </p:nvPr>
        </p:nvSpPr>
        <p:spPr>
          <a:xfrm>
            <a:off x="548571" y="5557959"/>
            <a:ext cx="1634127" cy="691452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Required product</a:t>
            </a:r>
          </a:p>
          <a:p>
            <a:pPr lvl="0"/>
            <a:r>
              <a:rPr lang="en-US" dirty="0" smtClean="0"/>
              <a:t> </a:t>
            </a:r>
          </a:p>
          <a:p>
            <a:pPr lvl="0"/>
            <a:r>
              <a:rPr lang="en-US" dirty="0" smtClean="0"/>
              <a:t> </a:t>
            </a:r>
          </a:p>
          <a:p>
            <a:pPr lvl="0"/>
            <a:r>
              <a:rPr lang="en-US" dirty="0" smtClean="0"/>
              <a:t>  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31" name="Rectangle 30"/>
          <p:cNvSpPr/>
          <p:nvPr userDrawn="1"/>
        </p:nvSpPr>
        <p:spPr>
          <a:xfrm>
            <a:off x="569936" y="5293934"/>
            <a:ext cx="7857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  <a:endParaRPr lang="en-US" sz="1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9" hasCustomPrompt="1"/>
          </p:nvPr>
        </p:nvSpPr>
        <p:spPr>
          <a:xfrm>
            <a:off x="3400239" y="5569333"/>
            <a:ext cx="2615857" cy="68007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When/how product is delivered</a:t>
            </a:r>
          </a:p>
          <a:p>
            <a:pPr lvl="0"/>
            <a:r>
              <a:rPr lang="en-US" dirty="0" smtClean="0"/>
              <a:t> </a:t>
            </a:r>
          </a:p>
          <a:p>
            <a:pPr lvl="0"/>
            <a:r>
              <a:rPr lang="en-US" dirty="0" smtClean="0"/>
              <a:t> </a:t>
            </a:r>
          </a:p>
          <a:p>
            <a:pPr lvl="0"/>
            <a:r>
              <a:rPr lang="en-US" dirty="0" smtClean="0"/>
              <a:t> </a:t>
            </a:r>
          </a:p>
          <a:p>
            <a:pPr lvl="0"/>
            <a:r>
              <a:rPr lang="en-US" dirty="0" smtClean="0"/>
              <a:t>  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30" hasCustomPrompt="1"/>
          </p:nvPr>
        </p:nvSpPr>
        <p:spPr>
          <a:xfrm>
            <a:off x="2388418" y="5559207"/>
            <a:ext cx="910749" cy="675594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POC</a:t>
            </a:r>
          </a:p>
          <a:p>
            <a:pPr lvl="0"/>
            <a:r>
              <a:rPr lang="en-US" dirty="0" smtClean="0"/>
              <a:t> </a:t>
            </a:r>
          </a:p>
          <a:p>
            <a:pPr lvl="0"/>
            <a:r>
              <a:rPr lang="en-US" dirty="0" smtClean="0"/>
              <a:t> </a:t>
            </a:r>
          </a:p>
          <a:p>
            <a:pPr lvl="0"/>
            <a:r>
              <a:rPr lang="en-US" dirty="0" smtClean="0"/>
              <a:t> </a:t>
            </a:r>
          </a:p>
          <a:p>
            <a:pPr lvl="0"/>
            <a:r>
              <a:rPr lang="en-US" dirty="0" smtClean="0"/>
              <a:t>  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34" name="Rectangle 33"/>
          <p:cNvSpPr/>
          <p:nvPr userDrawn="1"/>
        </p:nvSpPr>
        <p:spPr>
          <a:xfrm>
            <a:off x="2390672" y="5293933"/>
            <a:ext cx="4569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To: </a:t>
            </a:r>
            <a:endParaRPr lang="en-US" sz="1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3309669" y="5300870"/>
            <a:ext cx="20558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Time/Method of Delivery: </a:t>
            </a:r>
            <a:endParaRPr lang="en-US" sz="1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Straight Connector 6"/>
          <p:cNvCxnSpPr>
            <a:cxnSpLocks noChangeShapeType="1"/>
          </p:cNvCxnSpPr>
          <p:nvPr userDrawn="1"/>
        </p:nvCxnSpPr>
        <p:spPr bwMode="auto">
          <a:xfrm>
            <a:off x="684631" y="3997482"/>
            <a:ext cx="10822737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Straight Connector 7"/>
          <p:cNvCxnSpPr>
            <a:cxnSpLocks noChangeShapeType="1"/>
          </p:cNvCxnSpPr>
          <p:nvPr userDrawn="1"/>
        </p:nvCxnSpPr>
        <p:spPr bwMode="auto">
          <a:xfrm>
            <a:off x="6075516" y="1483431"/>
            <a:ext cx="0" cy="4962525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Rectangle 37"/>
          <p:cNvSpPr/>
          <p:nvPr userDrawn="1"/>
        </p:nvSpPr>
        <p:spPr>
          <a:xfrm>
            <a:off x="11333772" y="-396"/>
            <a:ext cx="858228" cy="430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39" name="Parallelogram 38"/>
          <p:cNvSpPr/>
          <p:nvPr userDrawn="1"/>
        </p:nvSpPr>
        <p:spPr>
          <a:xfrm rot="10800000" flipV="1">
            <a:off x="9364337" y="0"/>
            <a:ext cx="2449399" cy="430160"/>
          </a:xfrm>
          <a:prstGeom prst="parallelogram">
            <a:avLst>
              <a:gd name="adj" fmla="val 108953"/>
            </a:avLst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/>
          </a:p>
        </p:txBody>
      </p:sp>
      <p:sp>
        <p:nvSpPr>
          <p:cNvPr id="40" name="Rectangle 39"/>
          <p:cNvSpPr/>
          <p:nvPr userDrawn="1"/>
        </p:nvSpPr>
        <p:spPr>
          <a:xfrm>
            <a:off x="0" y="6440557"/>
            <a:ext cx="858228" cy="430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41" name="Parallelogram 40"/>
          <p:cNvSpPr/>
          <p:nvPr userDrawn="1"/>
        </p:nvSpPr>
        <p:spPr>
          <a:xfrm rot="10800000" flipV="1">
            <a:off x="378252" y="6440557"/>
            <a:ext cx="2449401" cy="430160"/>
          </a:xfrm>
          <a:prstGeom prst="parallelogram">
            <a:avLst>
              <a:gd name="adj" fmla="val 108953"/>
            </a:avLst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/>
          </a:p>
        </p:txBody>
      </p:sp>
      <p:sp>
        <p:nvSpPr>
          <p:cNvPr id="43" name="Text Placeholder 15"/>
          <p:cNvSpPr>
            <a:spLocks noGrp="1"/>
          </p:cNvSpPr>
          <p:nvPr>
            <p:ph type="body" sz="quarter" idx="32" hasCustomPrompt="1"/>
          </p:nvPr>
        </p:nvSpPr>
        <p:spPr>
          <a:xfrm>
            <a:off x="9643260" y="62206"/>
            <a:ext cx="1891552" cy="430212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3" hasCustomPrompt="1"/>
          </p:nvPr>
        </p:nvSpPr>
        <p:spPr>
          <a:xfrm>
            <a:off x="684631" y="6500075"/>
            <a:ext cx="1947862" cy="415925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5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49977" y="6399171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A14349-BB7A-46CA-B7EE-2B4C467F17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0093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320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0992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14349-BB7A-46CA-B7EE-2B4C467F1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103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377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594" indent="-228594" algn="l" defTabSz="914377" rtl="0" eaLnBrk="1" latinLnBrk="0" hangingPunct="1">
        <a:lnSpc>
          <a:spcPct val="100000"/>
        </a:lnSpc>
        <a:spcBef>
          <a:spcPts val="1000"/>
        </a:spcBef>
        <a:buFont typeface="Wingdings" panose="05000000000000000000" pitchFamily="2" charset="2"/>
        <a:buChar char="§"/>
        <a:defRPr sz="20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783" indent="-228594" algn="l" defTabSz="914377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20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71" indent="-228594" algn="l" defTabSz="914377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20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60" indent="-228594" algn="l" defTabSz="914377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20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349" indent="-228594" algn="l" defTabSz="914377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20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NC3 Data</a:t>
            </a:r>
            <a:br>
              <a:rPr lang="en-US" sz="4000" dirty="0" smtClean="0"/>
            </a:br>
            <a:r>
              <a:rPr lang="en-US" sz="4000" dirty="0" smtClean="0"/>
              <a:t>Availability Dashboard</a:t>
            </a:r>
            <a:endParaRPr lang="en-US" sz="4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CUI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CUI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21000" y="4605863"/>
            <a:ext cx="5095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SACCS Installed across Mobile and Ground Platforms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98916" y="6461816"/>
            <a:ext cx="976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CAO 23 Mar 21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/>
          </p:nvPr>
        </p:nvGraphicFramePr>
        <p:xfrm>
          <a:off x="1003293" y="1609884"/>
          <a:ext cx="10185413" cy="4351020"/>
        </p:xfrm>
        <a:graphic>
          <a:graphicData uri="http://schemas.openxmlformats.org/drawingml/2006/table">
            <a:tbl>
              <a:tblPr/>
              <a:tblGrid>
                <a:gridCol w="460146">
                  <a:extLst>
                    <a:ext uri="{9D8B030D-6E8A-4147-A177-3AD203B41FA5}">
                      <a16:colId xmlns:a16="http://schemas.microsoft.com/office/drawing/2014/main" val="884992838"/>
                    </a:ext>
                  </a:extLst>
                </a:gridCol>
                <a:gridCol w="460146">
                  <a:extLst>
                    <a:ext uri="{9D8B030D-6E8A-4147-A177-3AD203B41FA5}">
                      <a16:colId xmlns:a16="http://schemas.microsoft.com/office/drawing/2014/main" val="107202110"/>
                    </a:ext>
                  </a:extLst>
                </a:gridCol>
                <a:gridCol w="323346">
                  <a:extLst>
                    <a:ext uri="{9D8B030D-6E8A-4147-A177-3AD203B41FA5}">
                      <a16:colId xmlns:a16="http://schemas.microsoft.com/office/drawing/2014/main" val="2504717304"/>
                    </a:ext>
                  </a:extLst>
                </a:gridCol>
                <a:gridCol w="211419">
                  <a:extLst>
                    <a:ext uri="{9D8B030D-6E8A-4147-A177-3AD203B41FA5}">
                      <a16:colId xmlns:a16="http://schemas.microsoft.com/office/drawing/2014/main" val="244758867"/>
                    </a:ext>
                  </a:extLst>
                </a:gridCol>
                <a:gridCol w="211419">
                  <a:extLst>
                    <a:ext uri="{9D8B030D-6E8A-4147-A177-3AD203B41FA5}">
                      <a16:colId xmlns:a16="http://schemas.microsoft.com/office/drawing/2014/main" val="2206704373"/>
                    </a:ext>
                  </a:extLst>
                </a:gridCol>
                <a:gridCol w="211419">
                  <a:extLst>
                    <a:ext uri="{9D8B030D-6E8A-4147-A177-3AD203B41FA5}">
                      <a16:colId xmlns:a16="http://schemas.microsoft.com/office/drawing/2014/main" val="437550519"/>
                    </a:ext>
                  </a:extLst>
                </a:gridCol>
                <a:gridCol w="211419">
                  <a:extLst>
                    <a:ext uri="{9D8B030D-6E8A-4147-A177-3AD203B41FA5}">
                      <a16:colId xmlns:a16="http://schemas.microsoft.com/office/drawing/2014/main" val="1246659388"/>
                    </a:ext>
                  </a:extLst>
                </a:gridCol>
                <a:gridCol w="211419">
                  <a:extLst>
                    <a:ext uri="{9D8B030D-6E8A-4147-A177-3AD203B41FA5}">
                      <a16:colId xmlns:a16="http://schemas.microsoft.com/office/drawing/2014/main" val="2959557360"/>
                    </a:ext>
                  </a:extLst>
                </a:gridCol>
                <a:gridCol w="211419">
                  <a:extLst>
                    <a:ext uri="{9D8B030D-6E8A-4147-A177-3AD203B41FA5}">
                      <a16:colId xmlns:a16="http://schemas.microsoft.com/office/drawing/2014/main" val="1509022144"/>
                    </a:ext>
                  </a:extLst>
                </a:gridCol>
                <a:gridCol w="211419">
                  <a:extLst>
                    <a:ext uri="{9D8B030D-6E8A-4147-A177-3AD203B41FA5}">
                      <a16:colId xmlns:a16="http://schemas.microsoft.com/office/drawing/2014/main" val="3781105694"/>
                    </a:ext>
                  </a:extLst>
                </a:gridCol>
                <a:gridCol w="211419">
                  <a:extLst>
                    <a:ext uri="{9D8B030D-6E8A-4147-A177-3AD203B41FA5}">
                      <a16:colId xmlns:a16="http://schemas.microsoft.com/office/drawing/2014/main" val="3233895069"/>
                    </a:ext>
                  </a:extLst>
                </a:gridCol>
                <a:gridCol w="211419">
                  <a:extLst>
                    <a:ext uri="{9D8B030D-6E8A-4147-A177-3AD203B41FA5}">
                      <a16:colId xmlns:a16="http://schemas.microsoft.com/office/drawing/2014/main" val="224989618"/>
                    </a:ext>
                  </a:extLst>
                </a:gridCol>
                <a:gridCol w="211419">
                  <a:extLst>
                    <a:ext uri="{9D8B030D-6E8A-4147-A177-3AD203B41FA5}">
                      <a16:colId xmlns:a16="http://schemas.microsoft.com/office/drawing/2014/main" val="3379750166"/>
                    </a:ext>
                  </a:extLst>
                </a:gridCol>
                <a:gridCol w="211419">
                  <a:extLst>
                    <a:ext uri="{9D8B030D-6E8A-4147-A177-3AD203B41FA5}">
                      <a16:colId xmlns:a16="http://schemas.microsoft.com/office/drawing/2014/main" val="1717815679"/>
                    </a:ext>
                  </a:extLst>
                </a:gridCol>
                <a:gridCol w="211419">
                  <a:extLst>
                    <a:ext uri="{9D8B030D-6E8A-4147-A177-3AD203B41FA5}">
                      <a16:colId xmlns:a16="http://schemas.microsoft.com/office/drawing/2014/main" val="2930049628"/>
                    </a:ext>
                  </a:extLst>
                </a:gridCol>
                <a:gridCol w="211419">
                  <a:extLst>
                    <a:ext uri="{9D8B030D-6E8A-4147-A177-3AD203B41FA5}">
                      <a16:colId xmlns:a16="http://schemas.microsoft.com/office/drawing/2014/main" val="3925206576"/>
                    </a:ext>
                  </a:extLst>
                </a:gridCol>
                <a:gridCol w="211419">
                  <a:extLst>
                    <a:ext uri="{9D8B030D-6E8A-4147-A177-3AD203B41FA5}">
                      <a16:colId xmlns:a16="http://schemas.microsoft.com/office/drawing/2014/main" val="1869830093"/>
                    </a:ext>
                  </a:extLst>
                </a:gridCol>
                <a:gridCol w="211419">
                  <a:extLst>
                    <a:ext uri="{9D8B030D-6E8A-4147-A177-3AD203B41FA5}">
                      <a16:colId xmlns:a16="http://schemas.microsoft.com/office/drawing/2014/main" val="245399592"/>
                    </a:ext>
                  </a:extLst>
                </a:gridCol>
                <a:gridCol w="211419">
                  <a:extLst>
                    <a:ext uri="{9D8B030D-6E8A-4147-A177-3AD203B41FA5}">
                      <a16:colId xmlns:a16="http://schemas.microsoft.com/office/drawing/2014/main" val="565382236"/>
                    </a:ext>
                  </a:extLst>
                </a:gridCol>
                <a:gridCol w="211419">
                  <a:extLst>
                    <a:ext uri="{9D8B030D-6E8A-4147-A177-3AD203B41FA5}">
                      <a16:colId xmlns:a16="http://schemas.microsoft.com/office/drawing/2014/main" val="2476280325"/>
                    </a:ext>
                  </a:extLst>
                </a:gridCol>
                <a:gridCol w="211419">
                  <a:extLst>
                    <a:ext uri="{9D8B030D-6E8A-4147-A177-3AD203B41FA5}">
                      <a16:colId xmlns:a16="http://schemas.microsoft.com/office/drawing/2014/main" val="1443003692"/>
                    </a:ext>
                  </a:extLst>
                </a:gridCol>
                <a:gridCol w="211419">
                  <a:extLst>
                    <a:ext uri="{9D8B030D-6E8A-4147-A177-3AD203B41FA5}">
                      <a16:colId xmlns:a16="http://schemas.microsoft.com/office/drawing/2014/main" val="2973032856"/>
                    </a:ext>
                  </a:extLst>
                </a:gridCol>
                <a:gridCol w="211419">
                  <a:extLst>
                    <a:ext uri="{9D8B030D-6E8A-4147-A177-3AD203B41FA5}">
                      <a16:colId xmlns:a16="http://schemas.microsoft.com/office/drawing/2014/main" val="394373005"/>
                    </a:ext>
                  </a:extLst>
                </a:gridCol>
                <a:gridCol w="211419">
                  <a:extLst>
                    <a:ext uri="{9D8B030D-6E8A-4147-A177-3AD203B41FA5}">
                      <a16:colId xmlns:a16="http://schemas.microsoft.com/office/drawing/2014/main" val="3044312229"/>
                    </a:ext>
                  </a:extLst>
                </a:gridCol>
                <a:gridCol w="211419">
                  <a:extLst>
                    <a:ext uri="{9D8B030D-6E8A-4147-A177-3AD203B41FA5}">
                      <a16:colId xmlns:a16="http://schemas.microsoft.com/office/drawing/2014/main" val="1348671789"/>
                    </a:ext>
                  </a:extLst>
                </a:gridCol>
                <a:gridCol w="211419">
                  <a:extLst>
                    <a:ext uri="{9D8B030D-6E8A-4147-A177-3AD203B41FA5}">
                      <a16:colId xmlns:a16="http://schemas.microsoft.com/office/drawing/2014/main" val="1070497267"/>
                    </a:ext>
                  </a:extLst>
                </a:gridCol>
                <a:gridCol w="211419">
                  <a:extLst>
                    <a:ext uri="{9D8B030D-6E8A-4147-A177-3AD203B41FA5}">
                      <a16:colId xmlns:a16="http://schemas.microsoft.com/office/drawing/2014/main" val="3276021935"/>
                    </a:ext>
                  </a:extLst>
                </a:gridCol>
                <a:gridCol w="273600">
                  <a:extLst>
                    <a:ext uri="{9D8B030D-6E8A-4147-A177-3AD203B41FA5}">
                      <a16:colId xmlns:a16="http://schemas.microsoft.com/office/drawing/2014/main" val="3834415704"/>
                    </a:ext>
                  </a:extLst>
                </a:gridCol>
                <a:gridCol w="360655">
                  <a:extLst>
                    <a:ext uri="{9D8B030D-6E8A-4147-A177-3AD203B41FA5}">
                      <a16:colId xmlns:a16="http://schemas.microsoft.com/office/drawing/2014/main" val="3587793260"/>
                    </a:ext>
                  </a:extLst>
                </a:gridCol>
                <a:gridCol w="360655">
                  <a:extLst>
                    <a:ext uri="{9D8B030D-6E8A-4147-A177-3AD203B41FA5}">
                      <a16:colId xmlns:a16="http://schemas.microsoft.com/office/drawing/2014/main" val="3139284153"/>
                    </a:ext>
                  </a:extLst>
                </a:gridCol>
                <a:gridCol w="211419">
                  <a:extLst>
                    <a:ext uri="{9D8B030D-6E8A-4147-A177-3AD203B41FA5}">
                      <a16:colId xmlns:a16="http://schemas.microsoft.com/office/drawing/2014/main" val="2131541005"/>
                    </a:ext>
                  </a:extLst>
                </a:gridCol>
                <a:gridCol w="211419">
                  <a:extLst>
                    <a:ext uri="{9D8B030D-6E8A-4147-A177-3AD203B41FA5}">
                      <a16:colId xmlns:a16="http://schemas.microsoft.com/office/drawing/2014/main" val="476152681"/>
                    </a:ext>
                  </a:extLst>
                </a:gridCol>
                <a:gridCol w="211419">
                  <a:extLst>
                    <a:ext uri="{9D8B030D-6E8A-4147-A177-3AD203B41FA5}">
                      <a16:colId xmlns:a16="http://schemas.microsoft.com/office/drawing/2014/main" val="1748907173"/>
                    </a:ext>
                  </a:extLst>
                </a:gridCol>
                <a:gridCol w="211419">
                  <a:extLst>
                    <a:ext uri="{9D8B030D-6E8A-4147-A177-3AD203B41FA5}">
                      <a16:colId xmlns:a16="http://schemas.microsoft.com/office/drawing/2014/main" val="1693527847"/>
                    </a:ext>
                  </a:extLst>
                </a:gridCol>
                <a:gridCol w="211419">
                  <a:extLst>
                    <a:ext uri="{9D8B030D-6E8A-4147-A177-3AD203B41FA5}">
                      <a16:colId xmlns:a16="http://schemas.microsoft.com/office/drawing/2014/main" val="762060117"/>
                    </a:ext>
                  </a:extLst>
                </a:gridCol>
                <a:gridCol w="211419">
                  <a:extLst>
                    <a:ext uri="{9D8B030D-6E8A-4147-A177-3AD203B41FA5}">
                      <a16:colId xmlns:a16="http://schemas.microsoft.com/office/drawing/2014/main" val="1122639332"/>
                    </a:ext>
                  </a:extLst>
                </a:gridCol>
                <a:gridCol w="273600">
                  <a:extLst>
                    <a:ext uri="{9D8B030D-6E8A-4147-A177-3AD203B41FA5}">
                      <a16:colId xmlns:a16="http://schemas.microsoft.com/office/drawing/2014/main" val="2538229795"/>
                    </a:ext>
                  </a:extLst>
                </a:gridCol>
                <a:gridCol w="273600">
                  <a:extLst>
                    <a:ext uri="{9D8B030D-6E8A-4147-A177-3AD203B41FA5}">
                      <a16:colId xmlns:a16="http://schemas.microsoft.com/office/drawing/2014/main" val="3517511033"/>
                    </a:ext>
                  </a:extLst>
                </a:gridCol>
                <a:gridCol w="211419">
                  <a:extLst>
                    <a:ext uri="{9D8B030D-6E8A-4147-A177-3AD203B41FA5}">
                      <a16:colId xmlns:a16="http://schemas.microsoft.com/office/drawing/2014/main" val="127915277"/>
                    </a:ext>
                  </a:extLst>
                </a:gridCol>
                <a:gridCol w="211419">
                  <a:extLst>
                    <a:ext uri="{9D8B030D-6E8A-4147-A177-3AD203B41FA5}">
                      <a16:colId xmlns:a16="http://schemas.microsoft.com/office/drawing/2014/main" val="1781652862"/>
                    </a:ext>
                  </a:extLst>
                </a:gridCol>
                <a:gridCol w="211419">
                  <a:extLst>
                    <a:ext uri="{9D8B030D-6E8A-4147-A177-3AD203B41FA5}">
                      <a16:colId xmlns:a16="http://schemas.microsoft.com/office/drawing/2014/main" val="1414466442"/>
                    </a:ext>
                  </a:extLst>
                </a:gridCol>
                <a:gridCol w="211419">
                  <a:extLst>
                    <a:ext uri="{9D8B030D-6E8A-4147-A177-3AD203B41FA5}">
                      <a16:colId xmlns:a16="http://schemas.microsoft.com/office/drawing/2014/main" val="3951145659"/>
                    </a:ext>
                  </a:extLst>
                </a:gridCol>
                <a:gridCol w="211419">
                  <a:extLst>
                    <a:ext uri="{9D8B030D-6E8A-4147-A177-3AD203B41FA5}">
                      <a16:colId xmlns:a16="http://schemas.microsoft.com/office/drawing/2014/main" val="875351987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MOBILE CE's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0"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GROUND BASED CE's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66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4"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AIRBORNE CE's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945124"/>
                  </a:ext>
                </a:extLst>
              </a:tr>
              <a:tr h="541020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CE's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Trns-CC Sensor CE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Mobile Supt CE's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Fixed CC Sensor CE's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Fixed Support CE's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LGM-30 CE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VC-25 SLC CE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 SLC CE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Abn SLC-CC CE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B-2 CE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B-52 CE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DCA CE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Abn Supt CE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070030"/>
                  </a:ext>
                </a:extLst>
              </a:tr>
              <a:tr h="655320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Platforms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M2C2</a:t>
                      </a:r>
                    </a:p>
                  </a:txBody>
                  <a:tcPr marL="0" marR="0" marT="0" marB="0" vert="vert27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BSART</a:t>
                      </a:r>
                    </a:p>
                  </a:txBody>
                  <a:tcPr marL="0" marR="0" marT="0" marB="0" vert="vert27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NRT</a:t>
                      </a:r>
                    </a:p>
                  </a:txBody>
                  <a:tcPr marL="0" marR="0" marT="0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RC-135 RT</a:t>
                      </a:r>
                    </a:p>
                  </a:txBody>
                  <a:tcPr marL="0" marR="0" marT="0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RSTR</a:t>
                      </a:r>
                    </a:p>
                  </a:txBody>
                  <a:tcPr marL="0" marR="0" marT="0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TSART</a:t>
                      </a:r>
                    </a:p>
                  </a:txBody>
                  <a:tcPr marL="0" marR="0" marT="0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U-2RT</a:t>
                      </a:r>
                    </a:p>
                  </a:txBody>
                  <a:tcPr marL="0" marR="0" marT="0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NMCC</a:t>
                      </a:r>
                    </a:p>
                  </a:txBody>
                  <a:tcPr marL="0" marR="0" marT="0" marB="0" vert="vert27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NMCC Site-R</a:t>
                      </a:r>
                    </a:p>
                  </a:txBody>
                  <a:tcPr marL="0" marR="0" marT="0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STRAT GOC</a:t>
                      </a:r>
                    </a:p>
                  </a:txBody>
                  <a:tcPr marL="0" marR="0" marT="0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N2C2</a:t>
                      </a:r>
                    </a:p>
                  </a:txBody>
                  <a:tcPr marL="0" marR="0" marT="0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PACOM</a:t>
                      </a:r>
                    </a:p>
                  </a:txBody>
                  <a:tcPr marL="0" marR="0" marT="0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EUCOM</a:t>
                      </a:r>
                    </a:p>
                  </a:txBody>
                  <a:tcPr marL="0" marR="0" marT="0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AFRICOM</a:t>
                      </a:r>
                    </a:p>
                  </a:txBody>
                  <a:tcPr marL="0" marR="0" marT="0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CENTCOM</a:t>
                      </a:r>
                    </a:p>
                  </a:txBody>
                  <a:tcPr marL="0" marR="0" marT="0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SOUTHCOM</a:t>
                      </a:r>
                    </a:p>
                  </a:txBody>
                  <a:tcPr marL="0" marR="0" marT="0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SOCOM</a:t>
                      </a:r>
                    </a:p>
                  </a:txBody>
                  <a:tcPr marL="0" marR="0" marT="0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TRANSCOM</a:t>
                      </a:r>
                    </a:p>
                  </a:txBody>
                  <a:tcPr marL="0" marR="0" marT="0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MWC</a:t>
                      </a:r>
                    </a:p>
                  </a:txBody>
                  <a:tcPr marL="0" marR="0" marT="0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AMWC</a:t>
                      </a:r>
                    </a:p>
                  </a:txBody>
                  <a:tcPr marL="0" marR="0" marT="0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BWCP</a:t>
                      </a:r>
                    </a:p>
                  </a:txBody>
                  <a:tcPr marL="0" marR="0" marT="0" marB="0" vert="vert27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MWCP</a:t>
                      </a:r>
                    </a:p>
                  </a:txBody>
                  <a:tcPr marL="0" marR="0" marT="0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RWCP</a:t>
                      </a:r>
                    </a:p>
                  </a:txBody>
                  <a:tcPr marL="0" marR="0" marT="0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TWCP</a:t>
                      </a:r>
                    </a:p>
                  </a:txBody>
                  <a:tcPr marL="0" marR="0" marT="0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MOBS</a:t>
                      </a:r>
                    </a:p>
                  </a:txBody>
                  <a:tcPr marL="0" marR="0" marT="0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MUNNS</a:t>
                      </a:r>
                    </a:p>
                  </a:txBody>
                  <a:tcPr marL="0" marR="0" marT="0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LGM-30</a:t>
                      </a:r>
                    </a:p>
                  </a:txBody>
                  <a:tcPr marL="0" marR="0" marT="0" marB="0" vert="vert27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VC-25</a:t>
                      </a:r>
                    </a:p>
                  </a:txBody>
                  <a:tcPr marL="0" marR="0" marT="0" marB="0" vert="vert27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C-32A</a:t>
                      </a:r>
                    </a:p>
                  </a:txBody>
                  <a:tcPr marL="0" marR="0" marT="0" marB="0" vert="vert27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C-20B&amp;H</a:t>
                      </a:r>
                    </a:p>
                  </a:txBody>
                  <a:tcPr marL="0" marR="0" marT="0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C-37A&amp;B</a:t>
                      </a:r>
                    </a:p>
                  </a:txBody>
                  <a:tcPr marL="0" marR="0" marT="0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C-40B</a:t>
                      </a:r>
                    </a:p>
                  </a:txBody>
                  <a:tcPr marL="0" marR="0" marT="0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E-4B</a:t>
                      </a:r>
                    </a:p>
                  </a:txBody>
                  <a:tcPr marL="0" marR="0" marT="0" marB="0" vert="vert27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E-6B</a:t>
                      </a:r>
                    </a:p>
                  </a:txBody>
                  <a:tcPr marL="0" marR="0" marT="0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B-2</a:t>
                      </a:r>
                    </a:p>
                  </a:txBody>
                  <a:tcPr marL="0" marR="0" marT="0" marB="0" vert="vert27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B-52</a:t>
                      </a:r>
                    </a:p>
                  </a:txBody>
                  <a:tcPr marL="0" marR="0" marT="0" marB="0" vert="vert27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F-15E</a:t>
                      </a:r>
                    </a:p>
                  </a:txBody>
                  <a:tcPr marL="0" marR="0" marT="0" marB="0" vert="vert27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F-16 C&amp;D</a:t>
                      </a:r>
                    </a:p>
                  </a:txBody>
                  <a:tcPr marL="0" marR="0" marT="0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KC-135</a:t>
                      </a:r>
                    </a:p>
                  </a:txBody>
                  <a:tcPr marL="0" marR="0" marT="0" marB="0" vert="vert27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RC-135</a:t>
                      </a:r>
                    </a:p>
                  </a:txBody>
                  <a:tcPr marL="0" marR="0" marT="0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U-2</a:t>
                      </a:r>
                    </a:p>
                  </a:txBody>
                  <a:tcPr marL="0" marR="0" marT="0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6706975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0"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66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4"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644853"/>
                  </a:ext>
                </a:extLst>
              </a:tr>
              <a:tr h="190500">
                <a:tc rowSpan="13"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AA/Ao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436799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7466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435896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Break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9117203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Fix rt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700719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845183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3099983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I/E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374145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S/E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041868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570707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821307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MICAP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0014060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030698"/>
                  </a:ext>
                </a:extLst>
              </a:tr>
              <a:tr h="2971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0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66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4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737010"/>
                  </a:ext>
                </a:extLst>
              </a:tr>
            </a:tbl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2217380" y="6024005"/>
            <a:ext cx="7757240" cy="376300"/>
            <a:chOff x="2206343" y="6024005"/>
            <a:chExt cx="7757240" cy="376300"/>
          </a:xfrm>
        </p:grpSpPr>
        <p:sp>
          <p:nvSpPr>
            <p:cNvPr id="14" name="TextBox 13"/>
            <p:cNvSpPr txBox="1"/>
            <p:nvPr/>
          </p:nvSpPr>
          <p:spPr>
            <a:xfrm>
              <a:off x="2206343" y="6029382"/>
              <a:ext cx="2374530" cy="369332"/>
            </a:xfrm>
            <a:prstGeom prst="rect">
              <a:avLst/>
            </a:prstGeom>
            <a:solidFill>
              <a:srgbClr val="34BC75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Data Available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22910" y="6030973"/>
              <a:ext cx="2374530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Partial Data Available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89053" y="6024005"/>
              <a:ext cx="2374530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 Data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012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glider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idertheme" id="{096E16C8-168A-46DC-BFED-A687E604F18F}" vid="{4893737B-AEAD-402C-A215-40105D8B73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CA937C18661340B9BF42E1E736A177" ma:contentTypeVersion="0" ma:contentTypeDescription="Create a new document." ma:contentTypeScope="" ma:versionID="7ea8e3d316e13a6d6eb681891f960ae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e97a6f37767e4c84f18c2cfb95bf7a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F67DD5D-7C85-4473-809C-472F97A45243}"/>
</file>

<file path=customXml/itemProps2.xml><?xml version="1.0" encoding="utf-8"?>
<ds:datastoreItem xmlns:ds="http://schemas.openxmlformats.org/officeDocument/2006/customXml" ds:itemID="{157AFDE1-0FA5-420B-AAE1-5649409ADE46}"/>
</file>

<file path=customXml/itemProps3.xml><?xml version="1.0" encoding="utf-8"?>
<ds:datastoreItem xmlns:ds="http://schemas.openxmlformats.org/officeDocument/2006/customXml" ds:itemID="{1C8D0659-0689-43B4-8357-443B28641697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669</Words>
  <Application>Microsoft Office PowerPoint</Application>
  <PresentationFormat>Widescreen</PresentationFormat>
  <Paragraphs>622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Century Schoolbook</vt:lpstr>
      <vt:lpstr>Times New Roman</vt:lpstr>
      <vt:lpstr>Wingdings</vt:lpstr>
      <vt:lpstr>glidertheme</vt:lpstr>
      <vt:lpstr>NC3 Data Availability Dashboard</vt:lpstr>
    </vt:vector>
  </TitlesOfParts>
  <Company>U.S. Air Force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NC3 Data Availability Dashboard</dc:title>
  <dc:creator>WILLIAMS, MICHAEL C GS-13 USAF AFGSC AFNC3C/NCCO</dc:creator>
  <cp:lastModifiedBy>WILLIAMS, MICHAEL C GS-13 USAF AFGSC AFNC3C/NCCO</cp:lastModifiedBy>
  <cp:revision>1</cp:revision>
  <dcterms:created xsi:type="dcterms:W3CDTF">2021-04-09T15:29:41Z</dcterms:created>
  <dcterms:modified xsi:type="dcterms:W3CDTF">2021-04-09T15:30:23Z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0x0101002CCA937C18661340B9BF42E1E736A177</vt:lpwstr>
  </property>
  <property fmtid="{D5CDD505-2E9C-101B-9397-08002B2CF9AE}" pid="3" name="Order">
    <vt:r8>2600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ComplianceAssetId">
    <vt:lpwstr/>
  </property>
  <property fmtid="{D5CDD505-2E9C-101B-9397-08002B2CF9AE}" pid="11" name="TemplateUrl">
    <vt:lpwstr/>
  </property>
</Properties>
</file>