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sldIdLst>
    <p:sldId id="258" r:id="rId5"/>
    <p:sldId id="270" r:id="rId6"/>
    <p:sldId id="271" r:id="rId7"/>
    <p:sldId id="273"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51" autoAdjust="0"/>
  </p:normalViewPr>
  <p:slideViewPr>
    <p:cSldViewPr>
      <p:cViewPr varScale="1">
        <p:scale>
          <a:sx n="67" d="100"/>
          <a:sy n="67" d="100"/>
        </p:scale>
        <p:origin x="126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789E9B-FF7B-469C-9DE7-CBC1FD9A8B76}" type="datetimeFigureOut">
              <a:rPr lang="en-US" smtClean="0"/>
              <a:t>1/27/2021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E8B59E-A046-43A5-95E3-A5EA6F139513}" type="slidenum">
              <a:rPr lang="en-US" smtClean="0"/>
              <a:t>‹#›</a:t>
            </a:fld>
            <a:endParaRPr lang="en-US" dirty="0"/>
          </a:p>
        </p:txBody>
      </p:sp>
    </p:spTree>
    <p:extLst>
      <p:ext uri="{BB962C8B-B14F-4D97-AF65-F5344CB8AC3E}">
        <p14:creationId xmlns:p14="http://schemas.microsoft.com/office/powerpoint/2010/main" val="16867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B0D662-A16C-4150-AE20-F8B8FB374205}" type="slidenum">
              <a:rPr lang="en-US" smtClean="0"/>
              <a:pPr/>
              <a:t>1</a:t>
            </a:fld>
            <a:endParaRPr lang="en-US" dirty="0"/>
          </a:p>
        </p:txBody>
      </p:sp>
    </p:spTree>
    <p:extLst>
      <p:ext uri="{BB962C8B-B14F-4D97-AF65-F5344CB8AC3E}">
        <p14:creationId xmlns:p14="http://schemas.microsoft.com/office/powerpoint/2010/main" val="190812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600" baseline="0">
                <a:latin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194F13-4F39-45DF-8D27-D6FAE7B3F5E7}"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206103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AFA9C0-4418-4850-ADB8-430E8855BC0B}"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370553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DD0DFE-83F6-4028-A878-78EAC8FFED93}"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181691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547"/>
            <a:ext cx="8229600" cy="803853"/>
          </a:xfrm>
        </p:spPr>
        <p:txBody>
          <a:bodyPr/>
          <a:lstStyle>
            <a:lvl1pPr>
              <a:defRPr sz="3600" baseline="0">
                <a:latin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742950" indent="-285750">
              <a:buFont typeface="Arial" panose="020B0604020202020204" pitchFamily="34" charset="0"/>
              <a:buChar char="•"/>
              <a:defRPr/>
            </a:lvl2pPr>
            <a:lvl3pPr>
              <a:defRPr baseline="0">
                <a:latin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D9147664-58FF-4467-B785-894B7FC50D02}"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353183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BD29B-C430-45DD-9702-D60CE21861CD}"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220966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FF6802-FAAC-44F3-AE75-BB7B7AAB88AD}"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414940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DC1536-595D-4B84-B152-0E3EF76F3C63}" type="datetime1">
              <a:rPr lang="en-US" smtClean="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165817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46B719-698F-46E4-8460-09DC47FF0C5C}" type="datetime1">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30266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F81F2-5895-4968-884E-149E3B3E4E7A}" type="datetime1">
              <a:rPr lang="en-US" smtClean="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168947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CB676-FA9A-4452-B249-FA3549B5CD30}"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343463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8E118-4567-4E3A-9BD6-ED2F2538A680}"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5735DE-A277-478D-80E6-FAEC8D18DB2B}" type="slidenum">
              <a:rPr lang="en-US" smtClean="0"/>
              <a:t>‹#›</a:t>
            </a:fld>
            <a:endParaRPr lang="en-US" dirty="0"/>
          </a:p>
        </p:txBody>
      </p:sp>
    </p:spTree>
    <p:extLst>
      <p:ext uri="{BB962C8B-B14F-4D97-AF65-F5344CB8AC3E}">
        <p14:creationId xmlns:p14="http://schemas.microsoft.com/office/powerpoint/2010/main" val="216922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7425"/>
            <a:ext cx="8229600" cy="730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890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EE86E-A2ED-40CB-9C0E-9F983553B2C4}" type="datetime1">
              <a:rPr lang="en-US" smtClean="0"/>
              <a:t>1/27/2021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200089" y="6248400"/>
            <a:ext cx="2839822"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grpSp>
        <p:nvGrpSpPr>
          <p:cNvPr id="8" name="Group 7"/>
          <p:cNvGrpSpPr/>
          <p:nvPr userDrawn="1"/>
        </p:nvGrpSpPr>
        <p:grpSpPr>
          <a:xfrm>
            <a:off x="0" y="6482802"/>
            <a:ext cx="9151540" cy="244418"/>
            <a:chOff x="0" y="6482802"/>
            <a:chExt cx="9151540" cy="244418"/>
          </a:xfrm>
        </p:grpSpPr>
        <p:sp>
          <p:nvSpPr>
            <p:cNvPr id="9" name="Rectangle 9"/>
            <p:cNvSpPr>
              <a:spLocks noChangeArrowheads="1"/>
            </p:cNvSpPr>
            <p:nvPr userDrawn="1"/>
          </p:nvSpPr>
          <p:spPr bwMode="auto">
            <a:xfrm flipV="1">
              <a:off x="0" y="6524002"/>
              <a:ext cx="3474720" cy="118564"/>
            </a:xfrm>
            <a:prstGeom prst="rect">
              <a:avLst/>
            </a:prstGeom>
            <a:gradFill rotWithShape="0">
              <a:gsLst>
                <a:gs pos="0">
                  <a:srgbClr val="000099"/>
                </a:gs>
                <a:gs pos="100000">
                  <a:srgbClr val="3333CC"/>
                </a:gs>
              </a:gsLst>
              <a:lin ang="0" scaled="1"/>
            </a:gradFill>
            <a:ln w="9525">
              <a:noFill/>
              <a:miter lim="800000"/>
              <a:headEnd/>
              <a:tailEnd/>
            </a:ln>
            <a:effectLst/>
          </p:spPr>
          <p:txBody>
            <a:bodyPr wrap="none" lIns="74414" tIns="37207" rIns="74414" bIns="37207"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 name="Rectangle 10"/>
            <p:cNvSpPr>
              <a:spLocks noChangeArrowheads="1"/>
            </p:cNvSpPr>
            <p:nvPr userDrawn="1"/>
          </p:nvSpPr>
          <p:spPr bwMode="auto">
            <a:xfrm flipV="1">
              <a:off x="5715000" y="6524002"/>
              <a:ext cx="3436540" cy="118564"/>
            </a:xfrm>
            <a:prstGeom prst="rect">
              <a:avLst/>
            </a:prstGeom>
            <a:gradFill rotWithShape="0">
              <a:gsLst>
                <a:gs pos="0">
                  <a:srgbClr val="3333CC"/>
                </a:gs>
                <a:gs pos="100000">
                  <a:srgbClr val="DDDDDD"/>
                </a:gs>
              </a:gsLst>
              <a:lin ang="0" scaled="1"/>
            </a:gradFill>
            <a:ln w="9525">
              <a:noFill/>
              <a:miter lim="800000"/>
              <a:headEnd/>
              <a:tailEnd/>
            </a:ln>
            <a:effectLst/>
          </p:spPr>
          <p:txBody>
            <a:bodyPr rot="10800000" wrap="none" lIns="74414" tIns="37207" rIns="74414" bIns="37207"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 name="Text Box 35"/>
            <p:cNvSpPr txBox="1">
              <a:spLocks noChangeArrowheads="1"/>
            </p:cNvSpPr>
            <p:nvPr userDrawn="1"/>
          </p:nvSpPr>
          <p:spPr bwMode="auto">
            <a:xfrm>
              <a:off x="3474720" y="6482802"/>
              <a:ext cx="2920780" cy="244418"/>
            </a:xfrm>
            <a:prstGeom prst="rect">
              <a:avLst/>
            </a:prstGeom>
            <a:noFill/>
            <a:ln w="9525">
              <a:noFill/>
              <a:miter lim="800000"/>
              <a:headEnd/>
              <a:tailEnd/>
            </a:ln>
            <a:effectLst/>
          </p:spPr>
          <p:txBody>
            <a:bodyPr wrap="square" lIns="74414" tIns="37207" rIns="74414" bIns="37207">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srgbClr val="000066"/>
                  </a:solidFill>
                  <a:effectLst/>
                  <a:uLnTx/>
                  <a:uFillTx/>
                  <a:latin typeface="Arial" charset="0"/>
                </a:rPr>
                <a:t>Relentless Pursuit of Excellence</a:t>
              </a:r>
            </a:p>
          </p:txBody>
        </p:sp>
      </p:grpSp>
      <p:grpSp>
        <p:nvGrpSpPr>
          <p:cNvPr id="12" name="Group 11"/>
          <p:cNvGrpSpPr/>
          <p:nvPr userDrawn="1"/>
        </p:nvGrpSpPr>
        <p:grpSpPr>
          <a:xfrm>
            <a:off x="8313" y="102343"/>
            <a:ext cx="9143227" cy="964457"/>
            <a:chOff x="0" y="111618"/>
            <a:chExt cx="9143227" cy="964457"/>
          </a:xfrm>
        </p:grpSpPr>
        <p:sp>
          <p:nvSpPr>
            <p:cNvPr id="13" name="Rectangle 9"/>
            <p:cNvSpPr>
              <a:spLocks noChangeArrowheads="1"/>
            </p:cNvSpPr>
            <p:nvPr/>
          </p:nvSpPr>
          <p:spPr bwMode="auto">
            <a:xfrm flipV="1">
              <a:off x="0" y="965788"/>
              <a:ext cx="6949440" cy="109728"/>
            </a:xfrm>
            <a:prstGeom prst="rect">
              <a:avLst/>
            </a:prstGeom>
            <a:gradFill rotWithShape="0">
              <a:gsLst>
                <a:gs pos="0">
                  <a:srgbClr val="000099"/>
                </a:gs>
                <a:gs pos="100000">
                  <a:srgbClr val="3333CC"/>
                </a:gs>
              </a:gsLst>
              <a:lin ang="0" scaled="1"/>
            </a:gradFill>
            <a:ln w="9525">
              <a:noFill/>
              <a:miter lim="800000"/>
              <a:headEnd/>
              <a:tailEnd/>
            </a:ln>
            <a:effectLst/>
          </p:spPr>
          <p:txBody>
            <a:bodyPr wrap="none" lIns="74414" tIns="37207" rIns="74414" bIns="37207"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pic>
          <p:nvPicPr>
            <p:cNvPr id="14" name="Picture 33" descr="chrmblue_std small"/>
            <p:cNvPicPr>
              <a:picLocks noChangeAspect="1" noChangeArrowheads="1"/>
            </p:cNvPicPr>
            <p:nvPr/>
          </p:nvPicPr>
          <p:blipFill>
            <a:blip r:embed="rId13" cstate="print"/>
            <a:srcRect/>
            <a:stretch>
              <a:fillRect/>
            </a:stretch>
          </p:blipFill>
          <p:spPr bwMode="auto">
            <a:xfrm>
              <a:off x="196630" y="129099"/>
              <a:ext cx="803996" cy="740165"/>
            </a:xfrm>
            <a:prstGeom prst="rect">
              <a:avLst/>
            </a:prstGeom>
            <a:noFill/>
            <a:ln w="9525">
              <a:noFill/>
              <a:miter lim="800000"/>
              <a:headEnd/>
              <a:tailEnd/>
            </a:ln>
          </p:spPr>
        </p:pic>
        <p:pic>
          <p:nvPicPr>
            <p:cNvPr id="15" name="Picture 14" descr="1ec-AETC"/>
            <p:cNvPicPr>
              <a:picLocks noChangeAspect="1" noChangeArrowheads="1"/>
            </p:cNvPicPr>
            <p:nvPr userDrawn="1"/>
          </p:nvPicPr>
          <p:blipFill>
            <a:blip r:embed="rId14" cstate="print"/>
            <a:srcRect/>
            <a:stretch>
              <a:fillRect/>
            </a:stretch>
          </p:blipFill>
          <p:spPr bwMode="auto">
            <a:xfrm>
              <a:off x="8240722" y="111618"/>
              <a:ext cx="751562" cy="740165"/>
            </a:xfrm>
            <a:prstGeom prst="rect">
              <a:avLst/>
            </a:prstGeom>
            <a:noFill/>
            <a:ln w="9525">
              <a:noFill/>
              <a:miter lim="800000"/>
              <a:headEnd/>
              <a:tailEnd/>
            </a:ln>
          </p:spPr>
        </p:pic>
        <p:sp>
          <p:nvSpPr>
            <p:cNvPr id="16" name="Rectangle 10"/>
            <p:cNvSpPr>
              <a:spLocks noChangeArrowheads="1"/>
            </p:cNvSpPr>
            <p:nvPr userDrawn="1"/>
          </p:nvSpPr>
          <p:spPr bwMode="auto">
            <a:xfrm flipV="1">
              <a:off x="6857227" y="966347"/>
              <a:ext cx="2286000" cy="109728"/>
            </a:xfrm>
            <a:prstGeom prst="rect">
              <a:avLst/>
            </a:prstGeom>
            <a:gradFill rotWithShape="0">
              <a:gsLst>
                <a:gs pos="0">
                  <a:srgbClr val="3333CC"/>
                </a:gs>
                <a:gs pos="100000">
                  <a:srgbClr val="DDDDDD"/>
                </a:gs>
              </a:gsLst>
              <a:lin ang="0" scaled="1"/>
            </a:gradFill>
            <a:ln w="9525">
              <a:noFill/>
              <a:miter lim="800000"/>
              <a:headEnd/>
              <a:tailEnd/>
            </a:ln>
            <a:effectLst/>
          </p:spPr>
          <p:txBody>
            <a:bodyPr rot="10800000" wrap="none" lIns="74414" tIns="37207" rIns="74414" bIns="37207"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Tree>
    <p:extLst>
      <p:ext uri="{BB962C8B-B14F-4D97-AF65-F5344CB8AC3E}">
        <p14:creationId xmlns:p14="http://schemas.microsoft.com/office/powerpoint/2010/main" val="158370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4" cstate="print"/>
          <a:srcRect t="9107" b="9254"/>
          <a:stretch>
            <a:fillRect/>
          </a:stretch>
        </p:blipFill>
        <p:spPr bwMode="auto">
          <a:xfrm>
            <a:off x="1835417" y="1238834"/>
            <a:ext cx="5473166" cy="4380333"/>
          </a:xfrm>
          <a:prstGeom prst="rect">
            <a:avLst/>
          </a:prstGeom>
          <a:noFill/>
          <a:ln w="9525">
            <a:noFill/>
            <a:miter lim="800000"/>
            <a:headEnd/>
            <a:tailEnd/>
          </a:ln>
          <a:effectLst/>
        </p:spPr>
      </p:pic>
      <p:sp>
        <p:nvSpPr>
          <p:cNvPr id="4" name="Title 3"/>
          <p:cNvSpPr>
            <a:spLocks noGrp="1"/>
          </p:cNvSpPr>
          <p:nvPr>
            <p:ph type="ctrTitle"/>
          </p:nvPr>
        </p:nvSpPr>
        <p:spPr>
          <a:xfrm>
            <a:off x="685800" y="1828800"/>
            <a:ext cx="7772400" cy="1676400"/>
          </a:xfrm>
        </p:spPr>
        <p:txBody>
          <a:bodyPr>
            <a:noAutofit/>
          </a:bodyPr>
          <a:lstStyle/>
          <a:p>
            <a:r>
              <a:rPr lang="en-US">
                <a:cs typeface="Arial" pitchFamily="34" charset="0"/>
              </a:rPr>
              <a:t>A3 </a:t>
            </a:r>
            <a:r>
              <a:rPr lang="en-US" smtClean="0">
                <a:cs typeface="Arial" pitchFamily="34" charset="0"/>
              </a:rPr>
              <a:t>Thinking</a:t>
            </a:r>
            <a:br>
              <a:rPr lang="en-US" smtClean="0">
                <a:cs typeface="Arial" pitchFamily="34" charset="0"/>
              </a:rPr>
            </a:br>
            <a:r>
              <a:rPr lang="en-US" dirty="0">
                <a:cs typeface="Arial" pitchFamily="34" charset="0"/>
              </a:rPr>
              <a:t/>
            </a:r>
            <a:br>
              <a:rPr lang="en-US" dirty="0">
                <a:cs typeface="Arial" pitchFamily="34" charset="0"/>
              </a:rPr>
            </a:br>
            <a:r>
              <a:rPr lang="en-US" dirty="0" smtClean="0">
                <a:cs typeface="Arial" pitchFamily="34" charset="0"/>
              </a:rPr>
              <a:t>AF </a:t>
            </a:r>
            <a:r>
              <a:rPr lang="en-US" u="sng" dirty="0">
                <a:cs typeface="Arial" pitchFamily="34" charset="0"/>
              </a:rPr>
              <a:t>Certification Rubric</a:t>
            </a:r>
            <a:endParaRPr lang="en-US" sz="3600" u="sng" dirty="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134299347"/>
              </p:ext>
            </p:extLst>
          </p:nvPr>
        </p:nvGraphicFramePr>
        <p:xfrm>
          <a:off x="457200" y="5562600"/>
          <a:ext cx="914400" cy="771525"/>
        </p:xfrm>
        <a:graphic>
          <a:graphicData uri="http://schemas.openxmlformats.org/presentationml/2006/ole">
            <mc:AlternateContent xmlns:mc="http://schemas.openxmlformats.org/markup-compatibility/2006">
              <mc:Choice xmlns:v="urn:schemas-microsoft-com:vml" Requires="v">
                <p:oleObj spid="_x0000_s1045"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457200" y="5562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118716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Narrow" pitchFamily="34" charset="0"/>
                <a:ea typeface="Times New Roman" pitchFamily="18" charset="0"/>
                <a:cs typeface="Arial" pitchFamily="34" charset="0"/>
              </a:rPr>
              <a:t>should have positive impact on Customer Satisfaction.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650" name="Text Box 2"/>
          <p:cNvSpPr txBox="1">
            <a:spLocks noChangeArrowheads="1"/>
          </p:cNvSpPr>
          <p:nvPr/>
        </p:nvSpPr>
        <p:spPr bwMode="auto">
          <a:xfrm>
            <a:off x="76200" y="1066800"/>
            <a:ext cx="8991600" cy="5410200"/>
          </a:xfrm>
          <a:prstGeom prst="rect">
            <a:avLst/>
          </a:prstGeom>
          <a:solidFill>
            <a:srgbClr val="FFFFFF"/>
          </a:solidFill>
          <a:ln w="15875">
            <a:solidFill>
              <a:srgbClr val="000000"/>
            </a:solidFill>
            <a:miter lim="800000"/>
            <a:headEnd/>
            <a:tailEnd/>
          </a:ln>
        </p:spPr>
        <p:txBody>
          <a:bodyPr vert="horz" wrap="square" lIns="91440" tIns="0" rIns="91440" bIns="0" numCol="1" anchor="t" anchorCtr="0" compatLnSpc="1">
            <a:prstTxWarp prst="textNoShape">
              <a:avLst/>
            </a:prstTxWarp>
          </a:bodyPr>
          <a:lstStyle/>
          <a:p>
            <a:r>
              <a:rPr lang="en-US" sz="1600" b="1" dirty="0"/>
              <a:t>7.	Confirm Results &amp; Process</a:t>
            </a:r>
          </a:p>
          <a:p>
            <a:r>
              <a:rPr lang="en-US" sz="1600" b="1" u="sng" dirty="0"/>
              <a:t>Criteria</a:t>
            </a:r>
            <a:r>
              <a:rPr lang="en-US" sz="1600" b="1" dirty="0"/>
              <a:t>: Data depicted confirms improvement(s) when compared to Ct(x)s or to performance gap(s) identified in Step 2 and target(s) established in step 3.  There is clear indication of Key Performance Indicators (KPIs) used to measure the process performance. Effort should meet or exceed improvement target(s).  If effort did not reach the target explain why it did not and identify if the champion is good with the new process performance or if the effort will be ongoing to reach the target</a:t>
            </a:r>
            <a:r>
              <a:rPr lang="en-US" sz="1600" b="1" dirty="0" smtClean="0"/>
              <a:t>.</a:t>
            </a:r>
          </a:p>
          <a:p>
            <a:endParaRPr lang="en-US" sz="1600" b="1" dirty="0"/>
          </a:p>
          <a:p>
            <a:endParaRPr lang="en-US" sz="1600" b="1" dirty="0" smtClean="0"/>
          </a:p>
          <a:p>
            <a:endParaRPr lang="en-US" sz="1600" b="1" dirty="0"/>
          </a:p>
          <a:p>
            <a:endParaRPr lang="en-US" sz="1600" b="1" dirty="0" smtClean="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r>
              <a:rPr lang="en-US" b="1" dirty="0"/>
              <a:t>Possible Tools:</a:t>
            </a:r>
            <a:endParaRPr lang="en-US" dirty="0"/>
          </a:p>
          <a:p>
            <a:r>
              <a:rPr lang="en-US" b="1" dirty="0"/>
              <a:t>Metrics, KPIs, Control Charts, </a:t>
            </a:r>
            <a:endParaRPr lang="en-US" dirty="0"/>
          </a:p>
          <a:p>
            <a:endParaRPr lang="en-US" sz="1600" b="1" dirty="0" smtClean="0"/>
          </a:p>
          <a:p>
            <a:endParaRPr lang="en-US" sz="1600" b="1" dirty="0"/>
          </a:p>
        </p:txBody>
      </p:sp>
      <p:sp>
        <p:nvSpPr>
          <p:cNvPr id="2" name="Slide Number Placeholder 1"/>
          <p:cNvSpPr>
            <a:spLocks noGrp="1"/>
          </p:cNvSpPr>
          <p:nvPr>
            <p:ph type="sldNum" sz="quarter" idx="12"/>
          </p:nvPr>
        </p:nvSpPr>
        <p:spPr/>
        <p:txBody>
          <a:bodyPr/>
          <a:lstStyle/>
          <a:p>
            <a:fld id="{DA5735DE-A277-478D-80E6-FAEC8D18DB2B}" type="slidenum">
              <a:rPr lang="en-US" smtClean="0"/>
              <a:t>10</a:t>
            </a:fld>
            <a:endParaRPr lang="en-US" dirty="0"/>
          </a:p>
        </p:txBody>
      </p:sp>
      <p:pic>
        <p:nvPicPr>
          <p:cNvPr id="3" name="Picture 2"/>
          <p:cNvPicPr>
            <a:picLocks noChangeAspect="1"/>
          </p:cNvPicPr>
          <p:nvPr/>
        </p:nvPicPr>
        <p:blipFill>
          <a:blip r:embed="rId2"/>
          <a:stretch>
            <a:fillRect/>
          </a:stretch>
        </p:blipFill>
        <p:spPr>
          <a:xfrm>
            <a:off x="1828800" y="2819400"/>
            <a:ext cx="5562600" cy="2209800"/>
          </a:xfrm>
          <a:prstGeom prst="rect">
            <a:avLst/>
          </a:prstGeom>
        </p:spPr>
      </p:pic>
    </p:spTree>
    <p:extLst>
      <p:ext uri="{BB962C8B-B14F-4D97-AF65-F5344CB8AC3E}">
        <p14:creationId xmlns:p14="http://schemas.microsoft.com/office/powerpoint/2010/main" val="3901913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Narrow" pitchFamily="34" charset="0"/>
                <a:ea typeface="Times New Roman" pitchFamily="18" charset="0"/>
                <a:cs typeface="Arial" pitchFamily="34" charset="0"/>
              </a:rPr>
              <a:t>should have positive impact on Customer Satisfaction.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4" name="Text Box 2"/>
          <p:cNvSpPr txBox="1">
            <a:spLocks noChangeArrowheads="1"/>
          </p:cNvSpPr>
          <p:nvPr/>
        </p:nvSpPr>
        <p:spPr bwMode="auto">
          <a:xfrm>
            <a:off x="76200" y="1066800"/>
            <a:ext cx="8991600" cy="5410200"/>
          </a:xfrm>
          <a:prstGeom prst="rect">
            <a:avLst/>
          </a:prstGeom>
          <a:solidFill>
            <a:srgbClr val="FFFFFF"/>
          </a:solidFill>
          <a:ln w="15875">
            <a:solidFill>
              <a:srgbClr val="000000"/>
            </a:solidFill>
            <a:miter lim="800000"/>
            <a:headEnd/>
            <a:tailEnd/>
          </a:ln>
        </p:spPr>
        <p:txBody>
          <a:bodyPr vert="horz" wrap="square" lIns="91440" tIns="0" rIns="91440" bIns="0" numCol="1" anchor="t" anchorCtr="0" compatLnSpc="1">
            <a:prstTxWarp prst="textNoShape">
              <a:avLst/>
            </a:prstTxWarp>
          </a:bodyPr>
          <a:lstStyle/>
          <a:p>
            <a:r>
              <a:rPr lang="en-US" sz="1600" b="1" dirty="0"/>
              <a:t>8.	Standardize Successful Processes</a:t>
            </a:r>
          </a:p>
          <a:p>
            <a:r>
              <a:rPr lang="en-US" sz="1600" b="1" u="sng" dirty="0"/>
              <a:t>Criteria</a:t>
            </a:r>
            <a:r>
              <a:rPr lang="en-US" sz="1600" b="1" dirty="0"/>
              <a:t>: The countermeasure(s) continue to be monitored, reported, and drive leadership action when it shows degraded performance from the new norm.  Training on the improved process has been completed and standard work has been put in place and accepted by leadership and those performing the work.  The improved process has been institutionalized in the appropriate guidance (e.g., Operating Instruction, AFI, Technical Data, and/or Policy Letter).  Measures adopted have been identified as KPIs for the organization or are linked to KPIs.  The improved process with proven results has been put forth for replication and/or benchmarking and submitted for uploading to the CPI Portal</a:t>
            </a:r>
            <a:r>
              <a:rPr lang="en-US" sz="1600" b="1" dirty="0" smtClean="0"/>
              <a:t>.</a:t>
            </a:r>
          </a:p>
          <a:p>
            <a:endParaRPr lang="en-US" sz="1600" b="1" dirty="0"/>
          </a:p>
          <a:p>
            <a:endParaRPr lang="en-US" sz="1600" b="1" dirty="0" smtClean="0"/>
          </a:p>
          <a:p>
            <a:endParaRPr lang="en-US" sz="1600" b="1" dirty="0"/>
          </a:p>
          <a:p>
            <a:endParaRPr lang="en-US" sz="1600" b="1" dirty="0" smtClean="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r>
              <a:rPr lang="en-US" b="1" dirty="0"/>
              <a:t>Possible Tools:</a:t>
            </a:r>
            <a:endParaRPr lang="en-US" dirty="0"/>
          </a:p>
          <a:p>
            <a:r>
              <a:rPr lang="en-US" b="1" dirty="0"/>
              <a:t>Standard Work, Audit System, Replication, AF CPI Portal (up load), Best Practice</a:t>
            </a:r>
            <a:endParaRPr lang="en-US" dirty="0"/>
          </a:p>
          <a:p>
            <a:endParaRPr lang="en-US" sz="1600" b="1" dirty="0"/>
          </a:p>
          <a:p>
            <a:endParaRPr lang="en-US" sz="1600" b="1" dirty="0"/>
          </a:p>
          <a:p>
            <a:pPr marL="457200" marR="0" lvl="1" indent="0" algn="l" defTabSz="914400" rtl="0" eaLnBrk="1" fontAlgn="base" latinLnBrk="0" hangingPunct="1">
              <a:lnSpc>
                <a:spcPct val="100000"/>
              </a:lnSpc>
              <a:spcBef>
                <a:spcPct val="0"/>
              </a:spcBef>
              <a:spcAft>
                <a:spcPts val="1000"/>
              </a:spcAft>
              <a:buClrTx/>
              <a:buSzTx/>
              <a:buFontTx/>
              <a:buNone/>
              <a:tabLst/>
            </a:pPr>
            <a:endParaRPr kumimoji="0" lang="en-US" sz="80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DA5735DE-A277-478D-80E6-FAEC8D18DB2B}" type="slidenum">
              <a:rPr lang="en-US" smtClean="0"/>
              <a:t>11</a:t>
            </a:fld>
            <a:endParaRPr lang="en-US" dirty="0"/>
          </a:p>
        </p:txBody>
      </p:sp>
    </p:spTree>
    <p:extLst>
      <p:ext uri="{BB962C8B-B14F-4D97-AF65-F5344CB8AC3E}">
        <p14:creationId xmlns:p14="http://schemas.microsoft.com/office/powerpoint/2010/main" val="36059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 Rubric</a:t>
            </a:r>
            <a:endParaRPr lang="en-US" dirty="0"/>
          </a:p>
        </p:txBody>
      </p:sp>
      <p:sp>
        <p:nvSpPr>
          <p:cNvPr id="4" name="Slide Number Placeholder 3"/>
          <p:cNvSpPr>
            <a:spLocks noGrp="1"/>
          </p:cNvSpPr>
          <p:nvPr>
            <p:ph type="sldNum" sz="quarter" idx="12"/>
          </p:nvPr>
        </p:nvSpPr>
        <p:spPr/>
        <p:txBody>
          <a:bodyPr/>
          <a:lstStyle/>
          <a:p>
            <a:fld id="{DA5735DE-A277-478D-80E6-FAEC8D18DB2B}" type="slidenum">
              <a:rPr lang="en-US" smtClean="0"/>
              <a:t>2</a:t>
            </a:fld>
            <a:endParaRPr lang="en-US" dirty="0"/>
          </a:p>
        </p:txBody>
      </p:sp>
      <p:pic>
        <p:nvPicPr>
          <p:cNvPr id="5" name="Picture 4"/>
          <p:cNvPicPr>
            <a:picLocks noChangeAspect="1"/>
          </p:cNvPicPr>
          <p:nvPr/>
        </p:nvPicPr>
        <p:blipFill>
          <a:blip r:embed="rId2"/>
          <a:stretch>
            <a:fillRect/>
          </a:stretch>
        </p:blipFill>
        <p:spPr>
          <a:xfrm>
            <a:off x="6019800" y="265817"/>
            <a:ext cx="1295400" cy="471547"/>
          </a:xfrm>
          <a:prstGeom prst="rect">
            <a:avLst/>
          </a:prstGeom>
        </p:spPr>
      </p:pic>
      <p:pic>
        <p:nvPicPr>
          <p:cNvPr id="8" name="Content Placeholder 7"/>
          <p:cNvPicPr>
            <a:picLocks noGrp="1" noChangeAspect="1"/>
          </p:cNvPicPr>
          <p:nvPr>
            <p:ph idx="1"/>
          </p:nvPr>
        </p:nvPicPr>
        <p:blipFill>
          <a:blip r:embed="rId3"/>
          <a:stretch>
            <a:fillRect/>
          </a:stretch>
        </p:blipFill>
        <p:spPr>
          <a:xfrm>
            <a:off x="76200" y="1143001"/>
            <a:ext cx="8963711" cy="5334000"/>
          </a:xfrm>
          <a:prstGeom prst="rect">
            <a:avLst/>
          </a:prstGeom>
        </p:spPr>
      </p:pic>
      <p:pic>
        <p:nvPicPr>
          <p:cNvPr id="7" name="Picture 6"/>
          <p:cNvPicPr>
            <a:picLocks noChangeAspect="1"/>
          </p:cNvPicPr>
          <p:nvPr/>
        </p:nvPicPr>
        <p:blipFill>
          <a:blip r:embed="rId2"/>
          <a:stretch>
            <a:fillRect/>
          </a:stretch>
        </p:blipFill>
        <p:spPr>
          <a:xfrm>
            <a:off x="1447800" y="265817"/>
            <a:ext cx="1295400" cy="471547"/>
          </a:xfrm>
          <a:prstGeom prst="rect">
            <a:avLst/>
          </a:prstGeom>
        </p:spPr>
      </p:pic>
    </p:spTree>
    <p:extLst>
      <p:ext uri="{BB962C8B-B14F-4D97-AF65-F5344CB8AC3E}">
        <p14:creationId xmlns:p14="http://schemas.microsoft.com/office/powerpoint/2010/main" val="124162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 Rubric - Headings</a:t>
            </a:r>
            <a:endParaRPr lang="en-US" dirty="0"/>
          </a:p>
        </p:txBody>
      </p:sp>
      <p:sp>
        <p:nvSpPr>
          <p:cNvPr id="4" name="Slide Number Placeholder 3"/>
          <p:cNvSpPr>
            <a:spLocks noGrp="1"/>
          </p:cNvSpPr>
          <p:nvPr>
            <p:ph type="sldNum" sz="quarter" idx="12"/>
          </p:nvPr>
        </p:nvSpPr>
        <p:spPr/>
        <p:txBody>
          <a:bodyPr/>
          <a:lstStyle/>
          <a:p>
            <a:fld id="{DA5735DE-A277-478D-80E6-FAEC8D18DB2B}" type="slidenum">
              <a:rPr lang="en-US" smtClean="0"/>
              <a:t>3</a:t>
            </a:fld>
            <a:endParaRPr lang="en-US" dirty="0"/>
          </a:p>
        </p:txBody>
      </p:sp>
      <p:sp>
        <p:nvSpPr>
          <p:cNvPr id="7" name="Text Box 43"/>
          <p:cNvSpPr txBox="1">
            <a:spLocks noGrp="1" noChangeArrowheads="1"/>
          </p:cNvSpPr>
          <p:nvPr>
            <p:ph idx="1"/>
          </p:nvPr>
        </p:nvSpPr>
        <p:spPr bwMode="auto">
          <a:xfrm>
            <a:off x="228600" y="1143001"/>
            <a:ext cx="8610600" cy="5105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Process Owner: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Champion: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CPI effort </a:t>
            </a:r>
            <a:r>
              <a:rPr lang="en-US" sz="1800" b="1" dirty="0" smtClean="0">
                <a:effectLst/>
                <a:latin typeface="Times New Roman" panose="02020603050405020304" pitchFamily="18" charset="0"/>
                <a:ea typeface="Times New Roman" panose="02020603050405020304" pitchFamily="18" charset="0"/>
              </a:rPr>
              <a:t>Start </a:t>
            </a:r>
            <a:r>
              <a:rPr lang="en-US" sz="1800" b="1" dirty="0">
                <a:effectLst/>
                <a:latin typeface="Times New Roman" panose="02020603050405020304" pitchFamily="18" charset="0"/>
                <a:ea typeface="Times New Roman" panose="02020603050405020304" pitchFamily="18" charset="0"/>
              </a:rPr>
              <a:t>date DD/MMM/YYYY and </a:t>
            </a:r>
            <a:r>
              <a:rPr lang="en-US" sz="1800" b="1" dirty="0" smtClean="0">
                <a:effectLst/>
                <a:latin typeface="Times New Roman" panose="02020603050405020304" pitchFamily="18" charset="0"/>
                <a:ea typeface="Times New Roman" panose="02020603050405020304" pitchFamily="18" charset="0"/>
              </a:rPr>
              <a:t>End </a:t>
            </a:r>
            <a:r>
              <a:rPr lang="en-US" sz="1800" b="1" dirty="0">
                <a:effectLst/>
                <a:latin typeface="Times New Roman" panose="02020603050405020304" pitchFamily="18" charset="0"/>
                <a:ea typeface="Times New Roman" panose="02020603050405020304" pitchFamily="18" charset="0"/>
              </a:rPr>
              <a:t>date DD/MMM/YYYY </a:t>
            </a:r>
            <a:endParaRPr lang="en-US" sz="1800" b="1" dirty="0" smtClean="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b="1"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b="1" dirty="0" smtClean="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b="1" dirty="0">
              <a:latin typeface="Times New Roman" panose="02020603050405020304" pitchFamily="18" charset="0"/>
              <a:ea typeface="Times New Roman" panose="02020603050405020304" pitchFamily="18" charset="0"/>
            </a:endParaRPr>
          </a:p>
          <a:p>
            <a:r>
              <a:rPr lang="en-US" sz="1800" b="1" dirty="0"/>
              <a:t>Team Lead: May or may not be process owner</a:t>
            </a:r>
            <a:endParaRPr lang="en-US" sz="1800" dirty="0"/>
          </a:p>
          <a:p>
            <a:r>
              <a:rPr lang="en-US" sz="1800" b="1" dirty="0"/>
              <a:t>Team Members</a:t>
            </a:r>
            <a:r>
              <a:rPr lang="en-US" sz="1800" b="1" dirty="0" smtClean="0"/>
              <a:t>: Must </a:t>
            </a:r>
            <a:r>
              <a:rPr lang="en-US" sz="1800" b="1" dirty="0"/>
              <a:t>be at </a:t>
            </a:r>
            <a:r>
              <a:rPr lang="en-US" sz="1800" b="1" dirty="0" smtClean="0"/>
              <a:t>least 8 </a:t>
            </a:r>
            <a:r>
              <a:rPr lang="en-US" sz="1800" b="1" dirty="0"/>
              <a:t>members for </a:t>
            </a:r>
            <a:r>
              <a:rPr lang="en-US" sz="1800" b="1" dirty="0" smtClean="0"/>
              <a:t>BB (6 </a:t>
            </a:r>
            <a:r>
              <a:rPr lang="en-US" sz="1800" b="1" dirty="0"/>
              <a:t>members for </a:t>
            </a:r>
            <a:r>
              <a:rPr lang="en-US" sz="1800" b="1" dirty="0" smtClean="0"/>
              <a:t>GB) </a:t>
            </a:r>
            <a:endParaRPr lang="en-US" sz="1800" dirty="0"/>
          </a:p>
          <a:p>
            <a:r>
              <a:rPr lang="en-US" sz="1800" b="1" dirty="0"/>
              <a:t>Facilitator: 			Mentor: Must list as GB, BB or </a:t>
            </a:r>
            <a:r>
              <a:rPr lang="en-US" sz="1800" b="1" dirty="0" smtClean="0"/>
              <a:t>MBB</a:t>
            </a:r>
          </a:p>
          <a:p>
            <a:endParaRPr lang="en-US" sz="1800" b="1" dirty="0"/>
          </a:p>
          <a:p>
            <a:endParaRPr lang="en-US" sz="1800" b="1" dirty="0" smtClean="0"/>
          </a:p>
          <a:p>
            <a:r>
              <a:rPr lang="en-US" sz="1800" b="1" dirty="0"/>
              <a:t>CPI Title (the phrase </a:t>
            </a:r>
            <a:r>
              <a:rPr lang="en-US" sz="1800" b="1" i="1" dirty="0"/>
              <a:t>“CPI Title”</a:t>
            </a:r>
            <a:r>
              <a:rPr lang="en-US" sz="1800" b="1" dirty="0"/>
              <a:t> is not required)</a:t>
            </a:r>
            <a:endParaRPr lang="en-US" sz="1800" dirty="0"/>
          </a:p>
          <a:p>
            <a:r>
              <a:rPr lang="en-US" sz="1800" b="1" dirty="0"/>
              <a:t>Must include Process name and clear description of effort</a:t>
            </a:r>
            <a:endParaRPr lang="en-US" sz="1800" dirty="0"/>
          </a:p>
          <a:p>
            <a:r>
              <a:rPr lang="en-US" sz="1800" b="1" dirty="0"/>
              <a:t>i.e., Hospital Y, Base X, Medical Patient In processing PLT Reduction </a:t>
            </a:r>
            <a:endParaRPr lang="en-US" sz="1800" dirty="0"/>
          </a:p>
          <a:p>
            <a:endParaRPr lang="en-US" sz="1600" dirty="0"/>
          </a:p>
          <a:p>
            <a:pPr marL="0" marR="0" algn="just">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7239000" y="1143000"/>
            <a:ext cx="1295400" cy="471547"/>
          </a:xfrm>
          <a:prstGeom prst="rect">
            <a:avLst/>
          </a:prstGeom>
        </p:spPr>
      </p:pic>
    </p:spTree>
    <p:extLst>
      <p:ext uri="{BB962C8B-B14F-4D97-AF65-F5344CB8AC3E}">
        <p14:creationId xmlns:p14="http://schemas.microsoft.com/office/powerpoint/2010/main" val="185214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ext Box 9"/>
          <p:cNvSpPr txBox="1">
            <a:spLocks noChangeArrowheads="1"/>
          </p:cNvSpPr>
          <p:nvPr/>
        </p:nvSpPr>
        <p:spPr bwMode="auto">
          <a:xfrm>
            <a:off x="228600" y="1066800"/>
            <a:ext cx="8534400" cy="5410200"/>
          </a:xfrm>
          <a:prstGeom prst="rect">
            <a:avLst/>
          </a:prstGeom>
          <a:solidFill>
            <a:srgbClr val="FFFFFF"/>
          </a:solidFill>
          <a:ln w="15875">
            <a:solidFill>
              <a:srgbClr val="000000"/>
            </a:solidFill>
            <a:miter lim="800000"/>
            <a:headEnd/>
            <a:tailEnd/>
          </a:ln>
        </p:spPr>
        <p:txBody>
          <a:bodyPr vert="horz" wrap="square" lIns="91440" tIns="0" rIns="91440" bIns="0" numCol="1" anchor="t" anchorCtr="0" compatLnSpc="1">
            <a:prstTxWarp prst="textNoShape">
              <a:avLst/>
            </a:prstTxWarp>
          </a:bodyPr>
          <a:lstStyle/>
          <a:p>
            <a:r>
              <a:rPr lang="en-US" sz="1550" b="1" dirty="0"/>
              <a:t>1.	Clarify &amp; Validate the Problem</a:t>
            </a:r>
          </a:p>
          <a:p>
            <a:endParaRPr lang="en-US" sz="1550" b="1" dirty="0"/>
          </a:p>
          <a:p>
            <a:r>
              <a:rPr lang="en-US" sz="1550" b="1" u="sng" dirty="0"/>
              <a:t>Criteria</a:t>
            </a:r>
            <a:r>
              <a:rPr lang="en-US" sz="1550" b="1" dirty="0"/>
              <a:t>: A clearly developed problem statement will describe the </a:t>
            </a:r>
            <a:r>
              <a:rPr lang="en-US" sz="1550" b="1" u="sng" dirty="0"/>
              <a:t>“pain</a:t>
            </a:r>
            <a:r>
              <a:rPr lang="en-US" sz="1550" b="1" dirty="0"/>
              <a:t>” of the current state (quality, cost, speed, schedule or delivery, or customer satisfaction) with respect to the 4Ws (who, what, where, and when).  It will identify 1, what is happening and compare that to a standard, compliance, or the </a:t>
            </a:r>
            <a:r>
              <a:rPr lang="en-US" sz="1550" b="1" u="sng" dirty="0"/>
              <a:t>Voice of the Customer </a:t>
            </a:r>
            <a:r>
              <a:rPr lang="en-US" sz="1550" b="1" dirty="0"/>
              <a:t>(</a:t>
            </a:r>
            <a:r>
              <a:rPr lang="en-US" sz="1550" b="1" dirty="0" err="1"/>
              <a:t>VoC</a:t>
            </a:r>
            <a:r>
              <a:rPr lang="en-US" sz="1550" b="1" dirty="0"/>
              <a:t>); 2, identify where the process takes place; 3, identify when and at what frequency the problem occurs; and 4, who is negatively affected or impacted.  It provides clarity as to the improvement opportunity and the degree by which the process is failing in measurable terms.  It will describe the current condition so that the reader (not just the writer) can understand the existence of a problem.  It does not include </a:t>
            </a:r>
            <a:r>
              <a:rPr lang="en-US" sz="1550" b="1" u="sng" dirty="0"/>
              <a:t>solutions, countermeasures or possible root causes </a:t>
            </a:r>
            <a:r>
              <a:rPr lang="en-US" sz="1550" b="1" dirty="0"/>
              <a:t>and avoids straight text summaries.</a:t>
            </a:r>
          </a:p>
          <a:p>
            <a:endParaRPr lang="en-US" sz="1550" b="1" dirty="0"/>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Narrow" pitchFamily="34" charset="0"/>
                <a:ea typeface="Times New Roman" pitchFamily="18" charset="0"/>
                <a:cs typeface="Arial" pitchFamily="34" charset="0"/>
              </a:rPr>
              <a:t>should have positive impact on Customer Satisfaction.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DA5735DE-A277-478D-80E6-FAEC8D18DB2B}" type="slidenum">
              <a:rPr lang="en-US" smtClean="0"/>
              <a:t>4</a:t>
            </a:fld>
            <a:endParaRPr lang="en-US" dirty="0"/>
          </a:p>
        </p:txBody>
      </p:sp>
      <p:sp>
        <p:nvSpPr>
          <p:cNvPr id="3" name="TextBox 2"/>
          <p:cNvSpPr txBox="1"/>
          <p:nvPr/>
        </p:nvSpPr>
        <p:spPr>
          <a:xfrm>
            <a:off x="381000" y="5715000"/>
            <a:ext cx="6781800" cy="646331"/>
          </a:xfrm>
          <a:prstGeom prst="rect">
            <a:avLst/>
          </a:prstGeom>
          <a:noFill/>
        </p:spPr>
        <p:txBody>
          <a:bodyPr wrap="square" rtlCol="0">
            <a:spAutoFit/>
          </a:bodyPr>
          <a:lstStyle/>
          <a:p>
            <a:r>
              <a:rPr lang="en-US" b="1" dirty="0"/>
              <a:t>Possible Tools:</a:t>
            </a:r>
            <a:endParaRPr lang="en-US" dirty="0"/>
          </a:p>
          <a:p>
            <a:r>
              <a:rPr lang="en-US" b="1" dirty="0"/>
              <a:t>SA&amp;D, </a:t>
            </a:r>
            <a:r>
              <a:rPr lang="en-US" b="1" dirty="0" err="1"/>
              <a:t>VoC</a:t>
            </a:r>
            <a:r>
              <a:rPr lang="en-US" b="1" dirty="0"/>
              <a:t>, SIPOC, Go &amp; </a:t>
            </a:r>
            <a:r>
              <a:rPr lang="en-US" b="1" dirty="0" smtClean="0"/>
              <a:t>See, Inspection Findings</a:t>
            </a:r>
            <a:endParaRPr lang="en-US" dirty="0"/>
          </a:p>
        </p:txBody>
      </p:sp>
      <p:pic>
        <p:nvPicPr>
          <p:cNvPr id="4" name="Picture 3"/>
          <p:cNvPicPr>
            <a:picLocks noChangeAspect="1"/>
          </p:cNvPicPr>
          <p:nvPr/>
        </p:nvPicPr>
        <p:blipFill>
          <a:blip r:embed="rId2"/>
          <a:stretch>
            <a:fillRect/>
          </a:stretch>
        </p:blipFill>
        <p:spPr>
          <a:xfrm>
            <a:off x="1295400" y="3733800"/>
            <a:ext cx="6305550" cy="1981200"/>
          </a:xfrm>
          <a:prstGeom prst="rect">
            <a:avLst/>
          </a:prstGeom>
        </p:spPr>
      </p:pic>
    </p:spTree>
    <p:extLst>
      <p:ext uri="{BB962C8B-B14F-4D97-AF65-F5344CB8AC3E}">
        <p14:creationId xmlns:p14="http://schemas.microsoft.com/office/powerpoint/2010/main" val="1051755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Narrow" pitchFamily="34" charset="0"/>
                <a:ea typeface="Times New Roman" pitchFamily="18" charset="0"/>
                <a:cs typeface="Arial" pitchFamily="34" charset="0"/>
              </a:rPr>
              <a:t>should have positive impact on Customer Satisfaction.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30" name="Text Box 2"/>
          <p:cNvSpPr txBox="1">
            <a:spLocks noChangeArrowheads="1"/>
          </p:cNvSpPr>
          <p:nvPr/>
        </p:nvSpPr>
        <p:spPr bwMode="auto">
          <a:xfrm>
            <a:off x="0" y="1066800"/>
            <a:ext cx="9144000" cy="5410200"/>
          </a:xfrm>
          <a:prstGeom prst="rect">
            <a:avLst/>
          </a:prstGeom>
          <a:solidFill>
            <a:srgbClr val="FFFFFF"/>
          </a:solidFill>
          <a:ln w="15875">
            <a:solidFill>
              <a:srgbClr val="000000"/>
            </a:solidFill>
            <a:miter lim="800000"/>
            <a:headEnd/>
            <a:tailEnd/>
          </a:ln>
        </p:spPr>
        <p:txBody>
          <a:bodyPr vert="horz" wrap="square" lIns="91440" tIns="0" rIns="91440" bIns="0" numCol="1" anchor="t" anchorCtr="0" compatLnSpc="1">
            <a:prstTxWarp prst="textNoShape">
              <a:avLst/>
            </a:prstTxWarp>
          </a:bodyPr>
          <a:lstStyle/>
          <a:p>
            <a:r>
              <a:rPr lang="en-US" sz="1600" b="1" dirty="0" smtClean="0"/>
              <a:t>2.	Break Down the Problem/Identify Performance Gaps</a:t>
            </a:r>
          </a:p>
          <a:p>
            <a:endParaRPr lang="en-US" sz="1600" b="1" dirty="0" smtClean="0"/>
          </a:p>
          <a:p>
            <a:r>
              <a:rPr lang="en-US" sz="1600" b="1" u="sng" dirty="0" smtClean="0"/>
              <a:t>Criteria</a:t>
            </a:r>
            <a:r>
              <a:rPr lang="en-US" sz="1600" b="1" dirty="0" smtClean="0"/>
              <a:t>: Effectively frames and supports the problem in Step 1 with the </a:t>
            </a:r>
            <a:r>
              <a:rPr lang="en-US" sz="1600" b="1" dirty="0" err="1" smtClean="0"/>
              <a:t>VoC</a:t>
            </a:r>
            <a:r>
              <a:rPr lang="en-US" sz="1600" b="1" dirty="0" smtClean="0"/>
              <a:t>; data and visual representation to present a clear understanding of the current process and associated performance gaps.  Ensures </a:t>
            </a:r>
            <a:r>
              <a:rPr lang="en-US" sz="1600" b="1" dirty="0" err="1" smtClean="0"/>
              <a:t>VoC</a:t>
            </a:r>
            <a:r>
              <a:rPr lang="en-US" sz="1600" b="1" dirty="0" smtClean="0"/>
              <a:t> or Voice of the Process (</a:t>
            </a:r>
            <a:r>
              <a:rPr lang="en-US" sz="1600" b="1" dirty="0" err="1" smtClean="0"/>
              <a:t>VoP</a:t>
            </a:r>
            <a:r>
              <a:rPr lang="en-US" sz="1600" b="1" dirty="0" smtClean="0"/>
              <a:t>) is considered using CPI tools to evaluate quantitative and qualitative data.  	</a:t>
            </a:r>
            <a:endParaRPr lang="en-US" sz="1600" b="1" dirty="0"/>
          </a:p>
          <a:p>
            <a:r>
              <a:rPr lang="en-US" sz="1600" b="1" dirty="0" smtClean="0"/>
              <a:t>				“Graphs and Charts”  </a:t>
            </a:r>
          </a:p>
          <a:p>
            <a:pPr algn="ctr"/>
            <a:r>
              <a:rPr lang="en-US" sz="1600" b="1" dirty="0" smtClean="0"/>
              <a:t>“</a:t>
            </a:r>
            <a:r>
              <a:rPr lang="en-US" sz="1600" b="1" dirty="0" smtClean="0"/>
              <a:t>A picture is worth a thousand words”</a:t>
            </a:r>
          </a:p>
          <a:p>
            <a:endParaRPr lang="en-US" sz="1600" b="1" dirty="0"/>
          </a:p>
          <a:p>
            <a:endParaRPr lang="en-US" sz="1600" b="1" dirty="0" smtClean="0"/>
          </a:p>
          <a:p>
            <a:endParaRPr lang="en-US" sz="1600" b="1" dirty="0"/>
          </a:p>
          <a:p>
            <a:endParaRPr lang="en-US" sz="1600" b="1" dirty="0" smtClean="0"/>
          </a:p>
          <a:p>
            <a:endParaRPr lang="en-US" sz="1600" b="1" dirty="0" smtClean="0"/>
          </a:p>
          <a:p>
            <a:endParaRPr lang="en-US" sz="1600" b="1" dirty="0"/>
          </a:p>
          <a:p>
            <a:endParaRPr lang="en-US" b="1" dirty="0" smtClean="0"/>
          </a:p>
          <a:p>
            <a:endParaRPr lang="en-US" b="1" dirty="0" smtClean="0"/>
          </a:p>
          <a:p>
            <a:endParaRPr lang="en-US" b="1" dirty="0" smtClean="0"/>
          </a:p>
          <a:p>
            <a:r>
              <a:rPr lang="en-US" b="1" dirty="0" smtClean="0"/>
              <a:t>Possible </a:t>
            </a:r>
            <a:r>
              <a:rPr lang="en-US" b="1" dirty="0"/>
              <a:t>Tools:</a:t>
            </a:r>
            <a:endParaRPr lang="en-US" dirty="0"/>
          </a:p>
          <a:p>
            <a:r>
              <a:rPr lang="en-US" b="1" dirty="0" smtClean="0"/>
              <a:t>VSM, </a:t>
            </a:r>
            <a:r>
              <a:rPr lang="en-US" b="1" dirty="0"/>
              <a:t>Process Map, Metrics, Pareto Chart, TOC, Flow Chart, KPIs </a:t>
            </a:r>
            <a:endParaRPr lang="en-US" dirty="0"/>
          </a:p>
          <a:p>
            <a:endParaRPr lang="en-US" sz="1600" b="1" dirty="0" smtClean="0"/>
          </a:p>
          <a:p>
            <a:endParaRPr lang="en-US" sz="1600" b="1" dirty="0"/>
          </a:p>
        </p:txBody>
      </p:sp>
      <p:sp>
        <p:nvSpPr>
          <p:cNvPr id="2" name="Slide Number Placeholder 1"/>
          <p:cNvSpPr>
            <a:spLocks noGrp="1"/>
          </p:cNvSpPr>
          <p:nvPr>
            <p:ph type="sldNum" sz="quarter" idx="12"/>
          </p:nvPr>
        </p:nvSpPr>
        <p:spPr/>
        <p:txBody>
          <a:bodyPr/>
          <a:lstStyle/>
          <a:p>
            <a:fld id="{DA5735DE-A277-478D-80E6-FAEC8D18DB2B}" type="slidenum">
              <a:rPr lang="en-US" smtClean="0"/>
              <a:t>5</a:t>
            </a:fld>
            <a:endParaRPr lang="en-US" dirty="0"/>
          </a:p>
        </p:txBody>
      </p:sp>
      <p:pic>
        <p:nvPicPr>
          <p:cNvPr id="4" name="Picture 3"/>
          <p:cNvPicPr>
            <a:picLocks noChangeAspect="1"/>
          </p:cNvPicPr>
          <p:nvPr/>
        </p:nvPicPr>
        <p:blipFill>
          <a:blip r:embed="rId2"/>
          <a:stretch>
            <a:fillRect/>
          </a:stretch>
        </p:blipFill>
        <p:spPr>
          <a:xfrm>
            <a:off x="5943600" y="3200400"/>
            <a:ext cx="2590800" cy="1733550"/>
          </a:xfrm>
          <a:prstGeom prst="rect">
            <a:avLst/>
          </a:prstGeom>
        </p:spPr>
      </p:pic>
      <p:pic>
        <p:nvPicPr>
          <p:cNvPr id="5" name="Picture 4"/>
          <p:cNvPicPr>
            <a:picLocks noChangeAspect="1"/>
          </p:cNvPicPr>
          <p:nvPr/>
        </p:nvPicPr>
        <p:blipFill>
          <a:blip r:embed="rId3"/>
          <a:stretch>
            <a:fillRect/>
          </a:stretch>
        </p:blipFill>
        <p:spPr>
          <a:xfrm>
            <a:off x="0" y="3200400"/>
            <a:ext cx="5495925" cy="1987281"/>
          </a:xfrm>
          <a:prstGeom prst="rect">
            <a:avLst/>
          </a:prstGeom>
        </p:spPr>
      </p:pic>
    </p:spTree>
    <p:extLst>
      <p:ext uri="{BB962C8B-B14F-4D97-AF65-F5344CB8AC3E}">
        <p14:creationId xmlns:p14="http://schemas.microsoft.com/office/powerpoint/2010/main" val="1875689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Narrow" pitchFamily="34" charset="0"/>
                <a:ea typeface="Times New Roman" pitchFamily="18" charset="0"/>
                <a:cs typeface="Arial" pitchFamily="34" charset="0"/>
              </a:rPr>
              <a:t>should have positive impact on Customer Satisfaction.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4" name="Text Box 2"/>
          <p:cNvSpPr txBox="1">
            <a:spLocks noChangeArrowheads="1"/>
          </p:cNvSpPr>
          <p:nvPr/>
        </p:nvSpPr>
        <p:spPr bwMode="auto">
          <a:xfrm>
            <a:off x="-6118" y="1047481"/>
            <a:ext cx="8991600" cy="5410200"/>
          </a:xfrm>
          <a:prstGeom prst="rect">
            <a:avLst/>
          </a:prstGeom>
          <a:solidFill>
            <a:srgbClr val="FFFFFF"/>
          </a:solidFill>
          <a:ln w="15875">
            <a:solidFill>
              <a:srgbClr val="000000"/>
            </a:solidFill>
            <a:miter lim="800000"/>
            <a:headEnd/>
            <a:tailEnd/>
          </a:ln>
        </p:spPr>
        <p:txBody>
          <a:bodyPr vert="horz" wrap="square" lIns="91440" tIns="0" rIns="91440" bIns="0" numCol="1" anchor="t" anchorCtr="0" compatLnSpc="1">
            <a:prstTxWarp prst="textNoShape">
              <a:avLst/>
            </a:prstTxWarp>
          </a:bodyPr>
          <a:lstStyle/>
          <a:p>
            <a:r>
              <a:rPr lang="en-US" sz="1500" b="1" dirty="0"/>
              <a:t>3.	Set Improvement Target	</a:t>
            </a:r>
          </a:p>
          <a:p>
            <a:endParaRPr lang="en-US" sz="1500" b="1" dirty="0"/>
          </a:p>
          <a:p>
            <a:r>
              <a:rPr lang="en-US" sz="1500" b="1" u="sng" dirty="0"/>
              <a:t>Criteria</a:t>
            </a:r>
            <a:r>
              <a:rPr lang="en-US" sz="1500" b="1" dirty="0"/>
              <a:t>: The stated improvement target clearly addresses the problem statement in Step 1 with a quantifiable metric and or Key Performance Indicator (KPI) and does not introduce additional targets outside of the stated problem.  The stated process improvement target illustrates the performance gap in Step 2 and contains the SMART characteristics associated with a target (Specific, Measurable, Attainable, Realistic and Timely (as in must be time-bound to be completed by a certain date</a:t>
            </a:r>
            <a:r>
              <a:rPr lang="en-US" sz="1500" b="1" dirty="0" smtClean="0"/>
              <a:t>).</a:t>
            </a:r>
          </a:p>
          <a:p>
            <a:endParaRPr lang="en-US" sz="1500" b="1" dirty="0"/>
          </a:p>
          <a:p>
            <a:endParaRPr lang="en-US" sz="1500" b="1" dirty="0" smtClean="0"/>
          </a:p>
          <a:p>
            <a:endParaRPr lang="en-US" sz="1500" b="1" dirty="0"/>
          </a:p>
          <a:p>
            <a:endParaRPr lang="en-US" sz="1500" b="1" dirty="0" smtClean="0"/>
          </a:p>
          <a:p>
            <a:endParaRPr lang="en-US" sz="1500" b="1" dirty="0"/>
          </a:p>
          <a:p>
            <a:endParaRPr lang="en-US" sz="1500" b="1" dirty="0" smtClean="0"/>
          </a:p>
          <a:p>
            <a:endParaRPr lang="en-US" sz="1500" b="1" dirty="0"/>
          </a:p>
          <a:p>
            <a:endParaRPr lang="en-US" sz="1500" b="1" dirty="0" smtClean="0"/>
          </a:p>
          <a:p>
            <a:endParaRPr lang="en-US" sz="1500" b="1" dirty="0"/>
          </a:p>
          <a:p>
            <a:endParaRPr lang="en-US" sz="1500" b="1" dirty="0" smtClean="0"/>
          </a:p>
          <a:p>
            <a:endParaRPr lang="en-US" sz="1500" b="1" dirty="0"/>
          </a:p>
          <a:p>
            <a:endParaRPr lang="en-US" sz="1500" b="1" dirty="0" smtClean="0"/>
          </a:p>
          <a:p>
            <a:r>
              <a:rPr lang="en-US" b="1" dirty="0"/>
              <a:t>Possible Tools:</a:t>
            </a:r>
            <a:endParaRPr lang="en-US" dirty="0"/>
          </a:p>
          <a:p>
            <a:r>
              <a:rPr lang="en-US" b="1" dirty="0"/>
              <a:t>Ideal State Map, SMART Goals, Metrics; KPIs</a:t>
            </a:r>
            <a:endParaRPr lang="en-US" dirty="0"/>
          </a:p>
          <a:p>
            <a:endParaRPr lang="en-US" sz="1500" b="1" dirty="0"/>
          </a:p>
          <a:p>
            <a:endParaRPr lang="en-US" sz="1500" b="1" dirty="0"/>
          </a:p>
          <a:p>
            <a:endParaRPr lang="en-US" sz="1500" b="1"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DA5735DE-A277-478D-80E6-FAEC8D18DB2B}" type="slidenum">
              <a:rPr lang="en-US" smtClean="0"/>
              <a:t>6</a:t>
            </a:fld>
            <a:endParaRPr lang="en-US" dirty="0"/>
          </a:p>
        </p:txBody>
      </p:sp>
    </p:spTree>
    <p:extLst>
      <p:ext uri="{BB962C8B-B14F-4D97-AF65-F5344CB8AC3E}">
        <p14:creationId xmlns:p14="http://schemas.microsoft.com/office/powerpoint/2010/main" val="1815803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Narrow" pitchFamily="34" charset="0"/>
                <a:ea typeface="Times New Roman" pitchFamily="18" charset="0"/>
                <a:cs typeface="Arial" pitchFamily="34" charset="0"/>
              </a:rPr>
              <a:t>should have positive impact on Customer Satisfaction.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79" name="Text Box 3"/>
          <p:cNvSpPr txBox="1">
            <a:spLocks noChangeArrowheads="1"/>
          </p:cNvSpPr>
          <p:nvPr/>
        </p:nvSpPr>
        <p:spPr bwMode="auto">
          <a:xfrm>
            <a:off x="76200" y="1066800"/>
            <a:ext cx="8991600" cy="5410200"/>
          </a:xfrm>
          <a:prstGeom prst="rect">
            <a:avLst/>
          </a:prstGeom>
          <a:solidFill>
            <a:srgbClr val="FFFFFF"/>
          </a:solidFill>
          <a:ln w="15875">
            <a:solidFill>
              <a:srgbClr val="000000"/>
            </a:solidFill>
            <a:miter lim="800000"/>
            <a:headEnd/>
            <a:tailEnd/>
          </a:ln>
        </p:spPr>
        <p:txBody>
          <a:bodyPr vert="horz" wrap="square" lIns="91440" tIns="0" rIns="91440" bIns="0" numCol="1" anchor="t" anchorCtr="0" compatLnSpc="1">
            <a:prstTxWarp prst="textNoShape">
              <a:avLst/>
            </a:prstTxWarp>
          </a:bodyPr>
          <a:lstStyle/>
          <a:p>
            <a:r>
              <a:rPr lang="en-US" sz="1600" b="1" dirty="0"/>
              <a:t>4.	Determine Root Causes</a:t>
            </a:r>
          </a:p>
          <a:p>
            <a:endParaRPr lang="en-US" sz="1600" b="1" dirty="0"/>
          </a:p>
          <a:p>
            <a:r>
              <a:rPr lang="en-US" sz="1600" b="1" u="sng" dirty="0"/>
              <a:t>Criteria</a:t>
            </a:r>
            <a:r>
              <a:rPr lang="en-US" sz="1600" b="1" dirty="0"/>
              <a:t>: Root Cause Analysis (RCA) CPI tool(s) are selected and used to identify the root cause(s) and displays a cause and effect relationship to the problem stated in Step 1 or the performance gap identified in step 2.  The RCA approach is documented, logical and follows a structured approach in determining likely root causes that lead to predictable countermeasures. There is convincing data to support a strong alignment to the improvement opportunity (i.e. 7 wastes, push, batch and que, etc</a:t>
            </a:r>
            <a:r>
              <a:rPr lang="en-US" sz="1600" b="1" dirty="0" smtClean="0"/>
              <a:t>.).</a:t>
            </a:r>
          </a:p>
          <a:p>
            <a:endParaRPr lang="en-US" sz="1600" b="1" dirty="0"/>
          </a:p>
          <a:p>
            <a:endParaRPr lang="en-US" sz="1600" b="1" dirty="0" smtClean="0"/>
          </a:p>
          <a:p>
            <a:endParaRPr lang="en-US" sz="1600" b="1" dirty="0"/>
          </a:p>
          <a:p>
            <a:endParaRPr lang="en-US" sz="1600" b="1" dirty="0" smtClean="0"/>
          </a:p>
          <a:p>
            <a:endParaRPr lang="en-US" sz="1600" b="1" dirty="0" smtClean="0"/>
          </a:p>
          <a:p>
            <a:endParaRPr lang="en-US" sz="1600" b="1" dirty="0"/>
          </a:p>
          <a:p>
            <a:endParaRPr lang="en-US" sz="1600" b="1" dirty="0"/>
          </a:p>
          <a:p>
            <a:endParaRPr lang="en-US" sz="1600" b="1" dirty="0" smtClean="0"/>
          </a:p>
          <a:p>
            <a:endParaRPr lang="en-US" sz="1600" b="1" dirty="0"/>
          </a:p>
          <a:p>
            <a:r>
              <a:rPr lang="en-US" b="1" dirty="0"/>
              <a:t>Possible Tools:</a:t>
            </a:r>
            <a:endParaRPr lang="en-US" dirty="0"/>
          </a:p>
          <a:p>
            <a:r>
              <a:rPr lang="en-US" b="1" dirty="0" err="1" smtClean="0"/>
              <a:t>Brainstroming</a:t>
            </a:r>
            <a:r>
              <a:rPr lang="en-US" b="1" dirty="0" smtClean="0"/>
              <a:t>, </a:t>
            </a:r>
            <a:r>
              <a:rPr lang="en-US" b="1" dirty="0"/>
              <a:t>Affinity, C&amp;E Analysis (Fishbone or </a:t>
            </a:r>
            <a:r>
              <a:rPr lang="en-US" b="1" dirty="0" err="1"/>
              <a:t>Ishi</a:t>
            </a:r>
            <a:r>
              <a:rPr lang="en-US" b="1" dirty="0"/>
              <a:t>), Control Charts, Process Map / Flowchart, Pareto Chart, Scatter Diagram, Histogram, Run Chart, FMEA, </a:t>
            </a:r>
            <a:r>
              <a:rPr lang="en-US" b="1" dirty="0" smtClean="0"/>
              <a:t>Pie Chart, </a:t>
            </a:r>
            <a:r>
              <a:rPr lang="en-US" b="1" dirty="0" err="1" smtClean="0"/>
              <a:t>Interrationship</a:t>
            </a:r>
            <a:r>
              <a:rPr lang="en-US" b="1" dirty="0" smtClean="0"/>
              <a:t> </a:t>
            </a:r>
            <a:r>
              <a:rPr lang="en-US" b="1" dirty="0"/>
              <a:t>Digraph, 5-Why Analysis</a:t>
            </a:r>
            <a:endParaRPr lang="en-US" dirty="0"/>
          </a:p>
          <a:p>
            <a:endParaRPr lang="en-US" sz="1600" b="1" dirty="0" smtClean="0"/>
          </a:p>
          <a:p>
            <a:endParaRPr lang="en-US" sz="1600" b="1" dirty="0"/>
          </a:p>
          <a:p>
            <a:endParaRPr lang="en-US" sz="1600" b="1" dirty="0"/>
          </a:p>
          <a:p>
            <a:r>
              <a:rPr lang="en-US" sz="1600" b="1" dirty="0" smtClean="0"/>
              <a:t> </a:t>
            </a:r>
            <a:endParaRPr lang="en-US" sz="1600" b="1" dirty="0"/>
          </a:p>
          <a:p>
            <a:pPr marL="0" marR="0" lvl="0" indent="0" defTabSz="914400" rtl="0" eaLnBrk="1" fontAlgn="base" latinLnBrk="0" hangingPunct="1">
              <a:lnSpc>
                <a:spcPct val="100000"/>
              </a:lnSpc>
              <a:spcBef>
                <a:spcPct val="0"/>
              </a:spcBef>
              <a:spcAft>
                <a:spcPts val="1000"/>
              </a:spcAft>
              <a:buClrTx/>
              <a:buSzTx/>
              <a:buFontTx/>
              <a:buNone/>
              <a:tabLst/>
            </a:pPr>
            <a:r>
              <a:rPr kumimoji="0" lang="en-US" sz="1400" b="1" i="0" u="sng" strike="noStrike" cap="none" normalizeH="0" baseline="0" dirty="0" smtClean="0">
                <a:ln>
                  <a:noFill/>
                </a:ln>
                <a:solidFill>
                  <a:schemeClr val="tx1"/>
                </a:solidFill>
                <a:effectLst/>
                <a:latin typeface="Arial Narrow" pitchFamily="34" charset="0"/>
                <a:cs typeface="Arial" pitchFamily="34" charset="0"/>
              </a:rPr>
              <a:t> </a:t>
            </a:r>
            <a:endParaRPr kumimoji="0" lang="en-US" sz="1400" b="0" i="0" u="none" strike="noStrike" cap="none" normalizeH="0" baseline="0" dirty="0" smtClean="0">
              <a:ln>
                <a:noFill/>
              </a:ln>
              <a:solidFill>
                <a:schemeClr val="tx1"/>
              </a:solidFill>
              <a:effectLst/>
              <a:latin typeface="Arial Narrow" pitchFamily="34" charset="0"/>
              <a:cs typeface="Arial" pitchFamily="34" charset="0"/>
            </a:endParaRPr>
          </a:p>
        </p:txBody>
      </p:sp>
      <p:sp>
        <p:nvSpPr>
          <p:cNvPr id="2" name="Slide Number Placeholder 1"/>
          <p:cNvSpPr>
            <a:spLocks noGrp="1"/>
          </p:cNvSpPr>
          <p:nvPr>
            <p:ph type="sldNum" sz="quarter" idx="12"/>
          </p:nvPr>
        </p:nvSpPr>
        <p:spPr/>
        <p:txBody>
          <a:bodyPr/>
          <a:lstStyle/>
          <a:p>
            <a:fld id="{DA5735DE-A277-478D-80E6-FAEC8D18DB2B}" type="slidenum">
              <a:rPr lang="en-US" smtClean="0"/>
              <a:t>7</a:t>
            </a:fld>
            <a:endParaRPr lang="en-US" dirty="0"/>
          </a:p>
        </p:txBody>
      </p:sp>
    </p:spTree>
    <p:extLst>
      <p:ext uri="{BB962C8B-B14F-4D97-AF65-F5344CB8AC3E}">
        <p14:creationId xmlns:p14="http://schemas.microsoft.com/office/powerpoint/2010/main" val="84961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Narrow" pitchFamily="34" charset="0"/>
                <a:ea typeface="Times New Roman" pitchFamily="18" charset="0"/>
                <a:cs typeface="Arial" pitchFamily="34" charset="0"/>
              </a:rPr>
              <a:t>should have positive impact on Customer Satisfaction.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602" name="Text Box 2"/>
          <p:cNvSpPr txBox="1">
            <a:spLocks noChangeArrowheads="1"/>
          </p:cNvSpPr>
          <p:nvPr/>
        </p:nvSpPr>
        <p:spPr bwMode="auto">
          <a:xfrm>
            <a:off x="76200" y="1066799"/>
            <a:ext cx="8991600" cy="5486402"/>
          </a:xfrm>
          <a:prstGeom prst="rect">
            <a:avLst/>
          </a:prstGeom>
          <a:solidFill>
            <a:srgbClr val="FFFFFF"/>
          </a:solidFill>
          <a:ln w="15875">
            <a:solidFill>
              <a:srgbClr val="000000"/>
            </a:solidFill>
            <a:miter lim="800000"/>
            <a:headEnd/>
            <a:tailEnd/>
          </a:ln>
        </p:spPr>
        <p:txBody>
          <a:bodyPr vert="horz" wrap="square" lIns="91440" tIns="0" rIns="91440" bIns="0" numCol="1" anchor="t" anchorCtr="0" compatLnSpc="1">
            <a:prstTxWarp prst="textNoShape">
              <a:avLst/>
            </a:prstTxWarp>
          </a:bodyPr>
          <a:lstStyle/>
          <a:p>
            <a:r>
              <a:rPr lang="en-US" sz="1500" b="1" dirty="0"/>
              <a:t>5.	Develop Countermeasures</a:t>
            </a:r>
          </a:p>
          <a:p>
            <a:endParaRPr lang="en-US" sz="800" b="1" dirty="0"/>
          </a:p>
          <a:p>
            <a:r>
              <a:rPr lang="en-US" sz="1500" b="1" u="sng" dirty="0"/>
              <a:t>Criteria</a:t>
            </a:r>
            <a:r>
              <a:rPr lang="en-US" sz="1500" b="1" dirty="0"/>
              <a:t>: The most practical and effective countermeasure selection tools were used and visually depicts selection methodologies.  The countermeasures developed evolved from one of the Process Improvement philosophies (i.e. Lean, Six Sigma, Business Process Reengineering (BPR), Theory of Constraints (</a:t>
            </a:r>
            <a:r>
              <a:rPr lang="en-US" sz="1500" b="1" dirty="0" err="1"/>
              <a:t>ToC</a:t>
            </a:r>
            <a:r>
              <a:rPr lang="en-US" sz="1500" b="1" dirty="0"/>
              <a:t>)).  They are prioritized based on impact (practicality, effectiveness, quality and/or acceptance), logically address root causes identified in Step 4, are enduring in nature, and when implemented, will result in positive progression toward the target established in Step 3</a:t>
            </a:r>
            <a:r>
              <a:rPr lang="en-US" sz="1500" b="1" dirty="0" smtClean="0"/>
              <a:t>.</a:t>
            </a:r>
          </a:p>
          <a:p>
            <a:endParaRPr lang="en-US" sz="1500" b="1" dirty="0"/>
          </a:p>
          <a:p>
            <a:endParaRPr lang="en-US" sz="1500" b="1" dirty="0" smtClean="0"/>
          </a:p>
          <a:p>
            <a:endParaRPr lang="en-US" sz="1500" b="1" dirty="0"/>
          </a:p>
          <a:p>
            <a:endParaRPr lang="en-US" sz="1500" b="1" dirty="0" smtClean="0"/>
          </a:p>
          <a:p>
            <a:endParaRPr lang="en-US" sz="1500" b="1" dirty="0"/>
          </a:p>
          <a:p>
            <a:endParaRPr lang="en-US" sz="1500" b="1" dirty="0" smtClean="0"/>
          </a:p>
          <a:p>
            <a:endParaRPr lang="en-US" sz="1500" b="1" dirty="0"/>
          </a:p>
          <a:p>
            <a:endParaRPr lang="en-US" sz="1500" b="1" dirty="0" smtClean="0"/>
          </a:p>
          <a:p>
            <a:endParaRPr lang="en-US" sz="1500" b="1" dirty="0"/>
          </a:p>
          <a:p>
            <a:endParaRPr lang="en-US" sz="1500" b="1" dirty="0" smtClean="0"/>
          </a:p>
          <a:p>
            <a:endParaRPr lang="en-US" b="1" dirty="0" smtClean="0"/>
          </a:p>
          <a:p>
            <a:endParaRPr lang="en-US" b="1" dirty="0"/>
          </a:p>
          <a:p>
            <a:endParaRPr lang="en-US" b="1" dirty="0" smtClean="0"/>
          </a:p>
          <a:p>
            <a:r>
              <a:rPr lang="en-US" b="1" dirty="0" smtClean="0"/>
              <a:t>Possible </a:t>
            </a:r>
            <a:r>
              <a:rPr lang="en-US" b="1" dirty="0"/>
              <a:t>Tools:</a:t>
            </a:r>
            <a:endParaRPr lang="en-US" dirty="0"/>
          </a:p>
          <a:p>
            <a:r>
              <a:rPr lang="en-US" b="1" dirty="0"/>
              <a:t>PICK Chart, Force Field Analysis, Gantt Chart, Decision Matrix, FMEA (updated), </a:t>
            </a:r>
            <a:endParaRPr lang="en-US" dirty="0"/>
          </a:p>
          <a:p>
            <a:endParaRPr lang="en-US" sz="1500" b="1" dirty="0"/>
          </a:p>
          <a:p>
            <a:endParaRPr lang="en-US" sz="1500" b="1" dirty="0"/>
          </a:p>
        </p:txBody>
      </p:sp>
      <p:sp>
        <p:nvSpPr>
          <p:cNvPr id="2" name="Slide Number Placeholder 1"/>
          <p:cNvSpPr>
            <a:spLocks noGrp="1"/>
          </p:cNvSpPr>
          <p:nvPr>
            <p:ph type="sldNum" sz="quarter" idx="12"/>
          </p:nvPr>
        </p:nvSpPr>
        <p:spPr/>
        <p:txBody>
          <a:bodyPr/>
          <a:lstStyle/>
          <a:p>
            <a:fld id="{DA5735DE-A277-478D-80E6-FAEC8D18DB2B}" type="slidenum">
              <a:rPr lang="en-US" smtClean="0"/>
              <a:t>8</a:t>
            </a:fld>
            <a:endParaRPr lang="en-US" dirty="0"/>
          </a:p>
        </p:txBody>
      </p:sp>
      <p:pic>
        <p:nvPicPr>
          <p:cNvPr id="3" name="Picture 2"/>
          <p:cNvPicPr>
            <a:picLocks noChangeAspect="1"/>
          </p:cNvPicPr>
          <p:nvPr/>
        </p:nvPicPr>
        <p:blipFill>
          <a:blip r:embed="rId2"/>
          <a:stretch>
            <a:fillRect/>
          </a:stretch>
        </p:blipFill>
        <p:spPr>
          <a:xfrm>
            <a:off x="228600" y="3048000"/>
            <a:ext cx="4648200" cy="2686050"/>
          </a:xfrm>
          <a:prstGeom prst="rect">
            <a:avLst/>
          </a:prstGeom>
        </p:spPr>
      </p:pic>
      <p:pic>
        <p:nvPicPr>
          <p:cNvPr id="4" name="Picture 3"/>
          <p:cNvPicPr>
            <a:picLocks noChangeAspect="1"/>
          </p:cNvPicPr>
          <p:nvPr/>
        </p:nvPicPr>
        <p:blipFill>
          <a:blip r:embed="rId3"/>
          <a:stretch>
            <a:fillRect/>
          </a:stretch>
        </p:blipFill>
        <p:spPr>
          <a:xfrm>
            <a:off x="5116429" y="3182587"/>
            <a:ext cx="3951371" cy="2533650"/>
          </a:xfrm>
          <a:prstGeom prst="rect">
            <a:avLst/>
          </a:prstGeom>
        </p:spPr>
      </p:pic>
      <p:sp>
        <p:nvSpPr>
          <p:cNvPr id="5" name="Rectangle 4"/>
          <p:cNvSpPr/>
          <p:nvPr/>
        </p:nvSpPr>
        <p:spPr>
          <a:xfrm>
            <a:off x="5972305" y="2787134"/>
            <a:ext cx="1647695" cy="369332"/>
          </a:xfrm>
          <a:prstGeom prst="rect">
            <a:avLst/>
          </a:prstGeom>
        </p:spPr>
        <p:txBody>
          <a:bodyPr wrap="none">
            <a:spAutoFit/>
          </a:bodyPr>
          <a:lstStyle/>
          <a:p>
            <a:r>
              <a:rPr lang="en-US" dirty="0"/>
              <a:t>Decision Matrix</a:t>
            </a:r>
          </a:p>
        </p:txBody>
      </p:sp>
      <p:sp>
        <p:nvSpPr>
          <p:cNvPr id="6" name="Rectangle 5"/>
          <p:cNvSpPr/>
          <p:nvPr/>
        </p:nvSpPr>
        <p:spPr>
          <a:xfrm>
            <a:off x="1558717" y="2835275"/>
            <a:ext cx="2006640" cy="369332"/>
          </a:xfrm>
          <a:prstGeom prst="rect">
            <a:avLst/>
          </a:prstGeom>
        </p:spPr>
        <p:txBody>
          <a:bodyPr wrap="none">
            <a:spAutoFit/>
          </a:bodyPr>
          <a:lstStyle/>
          <a:p>
            <a:r>
              <a:rPr lang="en-US" dirty="0"/>
              <a:t>Force Field Analysis</a:t>
            </a:r>
          </a:p>
        </p:txBody>
      </p:sp>
    </p:spTree>
    <p:extLst>
      <p:ext uri="{BB962C8B-B14F-4D97-AF65-F5344CB8AC3E}">
        <p14:creationId xmlns:p14="http://schemas.microsoft.com/office/powerpoint/2010/main" val="3429357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Narrow" pitchFamily="34" charset="0"/>
                <a:ea typeface="Times New Roman" pitchFamily="18" charset="0"/>
                <a:cs typeface="Arial" pitchFamily="34" charset="0"/>
              </a:rPr>
              <a:t>should have positive impact on Customer Satisfaction.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26" name="Text Box 2"/>
          <p:cNvSpPr txBox="1">
            <a:spLocks noChangeArrowheads="1"/>
          </p:cNvSpPr>
          <p:nvPr/>
        </p:nvSpPr>
        <p:spPr bwMode="auto">
          <a:xfrm>
            <a:off x="76200" y="1066800"/>
            <a:ext cx="8991600" cy="5410200"/>
          </a:xfrm>
          <a:prstGeom prst="rect">
            <a:avLst/>
          </a:prstGeom>
          <a:solidFill>
            <a:srgbClr val="FFFFFF"/>
          </a:solid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1600" b="1" dirty="0"/>
              <a:t>6.	See Countermeasures Through</a:t>
            </a:r>
          </a:p>
          <a:p>
            <a:r>
              <a:rPr lang="en-US" sz="1600" b="1" u="sng" dirty="0"/>
              <a:t>Criteria:</a:t>
            </a:r>
            <a:r>
              <a:rPr lang="en-US" sz="1600" b="1" dirty="0"/>
              <a:t> Detailed implementation plans for each of the countermeasures (CMs) approved in Block 5 have been developed to include tasks, POCs, and a completed timeline.  All CMs have been implemented as target state has been met and no new CMs are introduced outside of the scope of this improvement effort. Do not include CMs not implemented</a:t>
            </a:r>
            <a:r>
              <a:rPr lang="en-US" sz="1600" b="1" dirty="0" smtClean="0"/>
              <a:t>.</a:t>
            </a:r>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smtClean="0"/>
          </a:p>
          <a:p>
            <a:endParaRPr lang="en-US" sz="1600" b="1" dirty="0"/>
          </a:p>
          <a:p>
            <a:r>
              <a:rPr lang="en-US" b="1" dirty="0"/>
              <a:t>Possible Tools:</a:t>
            </a:r>
            <a:endParaRPr lang="en-US" dirty="0"/>
          </a:p>
          <a:p>
            <a:r>
              <a:rPr lang="en-US" b="1" dirty="0"/>
              <a:t>RIE, Just Do It, Projects, Action Plan</a:t>
            </a:r>
            <a:endParaRPr lang="en-US" dirty="0"/>
          </a:p>
          <a:p>
            <a:endParaRPr lang="en-US" sz="1600" b="1" dirty="0"/>
          </a:p>
          <a:p>
            <a:endParaRPr lang="en-US" sz="1600" b="1" dirty="0"/>
          </a:p>
        </p:txBody>
      </p:sp>
      <p:sp>
        <p:nvSpPr>
          <p:cNvPr id="2" name="Slide Number Placeholder 1"/>
          <p:cNvSpPr>
            <a:spLocks noGrp="1"/>
          </p:cNvSpPr>
          <p:nvPr>
            <p:ph type="sldNum" sz="quarter" idx="12"/>
          </p:nvPr>
        </p:nvSpPr>
        <p:spPr/>
        <p:txBody>
          <a:bodyPr/>
          <a:lstStyle/>
          <a:p>
            <a:fld id="{DA5735DE-A277-478D-80E6-FAEC8D18DB2B}" type="slidenum">
              <a:rPr lang="en-US" smtClean="0"/>
              <a:t>9</a:t>
            </a:fld>
            <a:endParaRPr lang="en-US" dirty="0"/>
          </a:p>
        </p:txBody>
      </p:sp>
    </p:spTree>
    <p:extLst>
      <p:ext uri="{BB962C8B-B14F-4D97-AF65-F5344CB8AC3E}">
        <p14:creationId xmlns:p14="http://schemas.microsoft.com/office/powerpoint/2010/main" val="2854525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82B2F1C08984B9CFB8661412B433B" ma:contentTypeVersion="0" ma:contentTypeDescription="Create a new document." ma:contentTypeScope="" ma:versionID="abfa2651cdf865e188f2f8484e2ba1a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865CB4-980B-4AEF-B961-8E1CBC0D2E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05E1095-D2DA-44BB-85BD-6B6D1C366BF8}">
  <ds:schemaRefs>
    <ds:schemaRef ds:uri="http://www.w3.org/XML/1998/namespace"/>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90FE083D-1704-464A-A922-709A8FD069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522</TotalTime>
  <Words>162</Words>
  <Application>Microsoft Office PowerPoint</Application>
  <PresentationFormat>On-screen Show (4:3)</PresentationFormat>
  <Paragraphs>166</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Arial Narrow</vt:lpstr>
      <vt:lpstr>Calibri</vt:lpstr>
      <vt:lpstr>Times New Roman</vt:lpstr>
      <vt:lpstr>Office Theme</vt:lpstr>
      <vt:lpstr>Worksheet</vt:lpstr>
      <vt:lpstr>A3 Thinking  AF Certification Rubric</vt:lpstr>
      <vt:lpstr>A3 Rubric</vt:lpstr>
      <vt:lpstr>A3 Rubric - Headings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Steven.Green</dc:creator>
  <cp:lastModifiedBy>Student 1</cp:lastModifiedBy>
  <cp:revision>49</cp:revision>
  <dcterms:created xsi:type="dcterms:W3CDTF">2013-12-02T17:13:50Z</dcterms:created>
  <dcterms:modified xsi:type="dcterms:W3CDTF">2021-01-27T19:54:23Z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0x010100A8D82B2F1C08984B9CFB8661412B433B</vt:lpwstr>
  </property>
</Properties>
</file>