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5"/>
  </p:sldMasterIdLst>
  <p:notesMasterIdLst>
    <p:notesMasterId r:id="rId46"/>
  </p:notesMasterIdLst>
  <p:handoutMasterIdLst>
    <p:handoutMasterId r:id="rId47"/>
  </p:handoutMasterIdLst>
  <p:sldIdLst>
    <p:sldId id="346" r:id="rId6"/>
    <p:sldId id="348" r:id="rId7"/>
    <p:sldId id="391" r:id="rId8"/>
    <p:sldId id="422" r:id="rId9"/>
    <p:sldId id="408" r:id="rId10"/>
    <p:sldId id="420" r:id="rId11"/>
    <p:sldId id="421" r:id="rId12"/>
    <p:sldId id="403" r:id="rId13"/>
    <p:sldId id="404" r:id="rId14"/>
    <p:sldId id="405" r:id="rId15"/>
    <p:sldId id="406" r:id="rId16"/>
    <p:sldId id="423" r:id="rId17"/>
    <p:sldId id="410"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4" r:id="rId38"/>
    <p:sldId id="443" r:id="rId39"/>
    <p:sldId id="445" r:id="rId40"/>
    <p:sldId id="446" r:id="rId41"/>
    <p:sldId id="447" r:id="rId42"/>
    <p:sldId id="448" r:id="rId43"/>
    <p:sldId id="450" r:id="rId44"/>
    <p:sldId id="449"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46"/>
            <p14:sldId id="348"/>
          </p14:sldIdLst>
        </p14:section>
        <p14:section name="Content pages" id="{7E28E96D-50B7-3247-AD53-91BDC15BF350}">
          <p14:sldIdLst>
            <p14:sldId id="391"/>
            <p14:sldId id="422"/>
            <p14:sldId id="408"/>
            <p14:sldId id="420"/>
            <p14:sldId id="421"/>
            <p14:sldId id="403"/>
            <p14:sldId id="404"/>
            <p14:sldId id="405"/>
            <p14:sldId id="406"/>
            <p14:sldId id="423"/>
            <p14:sldId id="410"/>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4"/>
            <p14:sldId id="443"/>
            <p14:sldId id="445"/>
            <p14:sldId id="446"/>
            <p14:sldId id="447"/>
            <p14:sldId id="448"/>
          </p14:sldIdLst>
        </p14:section>
        <p14:section name="Back pages" id="{464B67E6-705F-6C47-96AB-B85029C642B4}">
          <p14:sldIdLst>
            <p14:sldId id="450"/>
            <p14:sldId id="449"/>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0A"/>
    <a:srgbClr val="495971"/>
    <a:srgbClr val="02163E"/>
    <a:srgbClr val="0C6126"/>
    <a:srgbClr val="3F3F3F"/>
    <a:srgbClr val="0E715F"/>
    <a:srgbClr val="3650B8"/>
    <a:srgbClr val="0A5BB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63" autoAdjust="0"/>
    <p:restoredTop sz="89904" autoAdjust="0"/>
  </p:normalViewPr>
  <p:slideViewPr>
    <p:cSldViewPr snapToObjects="1">
      <p:cViewPr varScale="1">
        <p:scale>
          <a:sx n="100" d="100"/>
          <a:sy n="100" d="100"/>
        </p:scale>
        <p:origin x="432" y="78"/>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80" d="100"/>
          <a:sy n="80" d="100"/>
        </p:scale>
        <p:origin x="-2904" y="-2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6/16/2021</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a:t>© 2012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
        <p:nvSpPr>
          <p:cNvPr id="7" name="Footer Placeholder 6"/>
          <p:cNvSpPr>
            <a:spLocks noGrp="1"/>
          </p:cNvSpPr>
          <p:nvPr>
            <p:ph type="ftr" sz="quarter" idx="11"/>
          </p:nvPr>
        </p:nvSpPr>
        <p:spPr/>
        <p:txBody>
          <a:bodyPr/>
          <a:lstStyle/>
          <a:p>
            <a:r>
              <a:rPr lang="en-US"/>
              <a:t>© 2012 Microsoft Corporation                                     Microsoft Confidential </a:t>
            </a:r>
            <a:endParaRPr lang="en-US" dirty="0"/>
          </a:p>
        </p:txBody>
      </p:sp>
    </p:spTree>
    <p:extLst>
      <p:ext uri="{BB962C8B-B14F-4D97-AF65-F5344CB8AC3E}">
        <p14:creationId xmlns:p14="http://schemas.microsoft.com/office/powerpoint/2010/main" val="621623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sz="1050" dirty="0">
              <a:solidFill>
                <a:srgbClr val="FF0000"/>
              </a:solidFill>
            </a:endParaRPr>
          </a:p>
        </p:txBody>
      </p:sp>
      <p:sp>
        <p:nvSpPr>
          <p:cNvPr id="4" name="Footer Placeholder 3"/>
          <p:cNvSpPr>
            <a:spLocks noGrp="1"/>
          </p:cNvSpPr>
          <p:nvPr>
            <p:ph type="ftr" sz="quarter" idx="10"/>
          </p:nvPr>
        </p:nvSpPr>
        <p:spPr/>
        <p:txBody>
          <a:bodyPr/>
          <a:lstStyle/>
          <a:p>
            <a:r>
              <a:rPr lang="en-US"/>
              <a:t>© 2012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320564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277329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39</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endParaRPr lang="en-US" dirty="0"/>
          </a:p>
        </p:txBody>
      </p:sp>
    </p:spTree>
    <p:extLst>
      <p:ext uri="{BB962C8B-B14F-4D97-AF65-F5344CB8AC3E}">
        <p14:creationId xmlns:p14="http://schemas.microsoft.com/office/powerpoint/2010/main" val="361148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aseline="0" dirty="0"/>
              <a:t>If this</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a:t>© 2012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a:t>© 2012 Microsoft Corporation                                     Microsoft Confidential </a:t>
            </a:r>
            <a:endParaRPr lang="en-US" dirty="0"/>
          </a:p>
        </p:txBody>
      </p:sp>
    </p:spTree>
    <p:extLst>
      <p:ext uri="{BB962C8B-B14F-4D97-AF65-F5344CB8AC3E}">
        <p14:creationId xmlns:p14="http://schemas.microsoft.com/office/powerpoint/2010/main" val="423132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dirty="0"/>
          </a:p>
        </p:txBody>
      </p:sp>
      <p:sp>
        <p:nvSpPr>
          <p:cNvPr id="7" name="Footer Placeholder 6"/>
          <p:cNvSpPr>
            <a:spLocks noGrp="1"/>
          </p:cNvSpPr>
          <p:nvPr>
            <p:ph type="ftr" sz="quarter" idx="11"/>
          </p:nvPr>
        </p:nvSpPr>
        <p:spPr/>
        <p:txBody>
          <a:bodyPr/>
          <a:lstStyle/>
          <a:p>
            <a:r>
              <a:rPr lang="en-US"/>
              <a:t>© 2012 Microsoft Corporation                                     Microsoft Confidential </a:t>
            </a:r>
            <a:endParaRPr lang="en-US" dirty="0"/>
          </a:p>
        </p:txBody>
      </p:sp>
    </p:spTree>
    <p:extLst>
      <p:ext uri="{BB962C8B-B14F-4D97-AF65-F5344CB8AC3E}">
        <p14:creationId xmlns:p14="http://schemas.microsoft.com/office/powerpoint/2010/main" val="329636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a:t>© 2012 Microsoft Corporation                                     Microsoft Confidential </a:t>
            </a:r>
            <a:endParaRPr lang="en-US" dirty="0"/>
          </a:p>
        </p:txBody>
      </p:sp>
    </p:spTree>
    <p:extLst>
      <p:ext uri="{BB962C8B-B14F-4D97-AF65-F5344CB8AC3E}">
        <p14:creationId xmlns:p14="http://schemas.microsoft.com/office/powerpoint/2010/main" val="169948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a:t>© 2012 Microsoft Corporation                                     Microsoft Confidential </a:t>
            </a:r>
            <a:endParaRPr lang="en-US" dirty="0"/>
          </a:p>
        </p:txBody>
      </p:sp>
    </p:spTree>
    <p:extLst>
      <p:ext uri="{BB962C8B-B14F-4D97-AF65-F5344CB8AC3E}">
        <p14:creationId xmlns:p14="http://schemas.microsoft.com/office/powerpoint/2010/main" val="53012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7</a:t>
            </a:fld>
            <a:endParaRPr lang="en-US" dirty="0"/>
          </a:p>
        </p:txBody>
      </p:sp>
      <p:sp>
        <p:nvSpPr>
          <p:cNvPr id="7" name="Footer Placeholder 6"/>
          <p:cNvSpPr>
            <a:spLocks noGrp="1"/>
          </p:cNvSpPr>
          <p:nvPr>
            <p:ph type="ftr" sz="quarter" idx="11"/>
          </p:nvPr>
        </p:nvSpPr>
        <p:spPr/>
        <p:txBody>
          <a:bodyPr/>
          <a:lstStyle/>
          <a:p>
            <a:r>
              <a:rPr lang="en-US"/>
              <a:t>© 2012 Microsoft Corporation                                     Microsoft Confidential </a:t>
            </a:r>
            <a:endParaRPr lang="en-US" dirty="0"/>
          </a:p>
        </p:txBody>
      </p:sp>
    </p:spTree>
    <p:extLst>
      <p:ext uri="{BB962C8B-B14F-4D97-AF65-F5344CB8AC3E}">
        <p14:creationId xmlns:p14="http://schemas.microsoft.com/office/powerpoint/2010/main" val="22905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y</a:t>
            </a:r>
          </a:p>
        </p:txBody>
      </p:sp>
      <p:sp>
        <p:nvSpPr>
          <p:cNvPr id="4" name="Footer Placeholder 3"/>
          <p:cNvSpPr>
            <a:spLocks noGrp="1"/>
          </p:cNvSpPr>
          <p:nvPr>
            <p:ph type="ftr" sz="quarter" idx="10"/>
          </p:nvPr>
        </p:nvSpPr>
        <p:spPr/>
        <p:txBody>
          <a:bodyPr/>
          <a:lstStyle/>
          <a:p>
            <a:r>
              <a:rPr lang="en-US"/>
              <a:t>© 2012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397474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r>
              <a:rPr lang="en-US"/>
              <a:t>© 2012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423127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9144000" cy="51435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rgbClr val="000000"/>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76200" y="18288"/>
            <a:ext cx="1143000" cy="419862"/>
          </a:xfrm>
        </p:spPr>
        <p:txBody>
          <a:bodyPr/>
          <a:lstStyle/>
          <a:p>
            <a:r>
              <a:rPr lang="en-US"/>
              <a:t>Click icon to add picture</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000000"/>
                </a:solidFill>
                <a:latin typeface="+mn-lt"/>
                <a:cs typeface="Segoe UI Light"/>
              </a:defRPr>
            </a:lvl1pPr>
          </a:lstStyle>
          <a:p>
            <a:fld id="{74A398B2-5A34-1A4A-811E-F402728256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ve-tiles text &amp; list/paragraph">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1"/>
                </a:solidFill>
                <a:latin typeface="+mn-lt"/>
              </a:defRPr>
            </a:lvl1pPr>
          </a:lstStyle>
          <a:p>
            <a:fld id="{74A398B2-5A34-1A4A-811E-F4027282568C}" type="slidenum">
              <a:rPr lang="en-US" smtClean="0"/>
              <a:pPr/>
              <a:t>‹#›</a:t>
            </a:fld>
            <a:endParaRPr lang="en-US"/>
          </a:p>
        </p:txBody>
      </p:sp>
      <p:sp>
        <p:nvSpPr>
          <p:cNvPr id="10" name="Text Placeholder 6"/>
          <p:cNvSpPr>
            <a:spLocks noGrp="1"/>
          </p:cNvSpPr>
          <p:nvPr>
            <p:ph type="body" sz="quarter" idx="17" hasCustomPrompt="1"/>
          </p:nvPr>
        </p:nvSpPr>
        <p:spPr>
          <a:xfrm>
            <a:off x="2743200" y="914400"/>
            <a:ext cx="6096000" cy="1657350"/>
          </a:xfrm>
        </p:spPr>
        <p:txBody>
          <a:bodyPr>
            <a:noAutofit/>
          </a:bodyPr>
          <a:lstStyle>
            <a:lvl1pPr>
              <a:defRPr sz="2000" baseline="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lumMod val="75000"/>
                    <a:lumOff val="25000"/>
                  </a:schemeClr>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p:txBody>
      </p:sp>
      <p:sp>
        <p:nvSpPr>
          <p:cNvPr id="11" name="Title 1"/>
          <p:cNvSpPr>
            <a:spLocks noGrp="1"/>
          </p:cNvSpPr>
          <p:nvPr>
            <p:ph type="title" hasCustomPrompt="1"/>
          </p:nvPr>
        </p:nvSpPr>
        <p:spPr>
          <a:xfrm>
            <a:off x="0" y="914400"/>
            <a:ext cx="1828800" cy="1828800"/>
          </a:xfrm>
          <a:solidFill>
            <a:srgbClr val="0072C6">
              <a:alpha val="92000"/>
            </a:srgbClr>
          </a:solidFill>
        </p:spPr>
        <p:txBody>
          <a:bodyPr/>
          <a:lstStyle>
            <a:lvl1pPr>
              <a:defRPr>
                <a:solidFill>
                  <a:srgbClr val="FFFFFF"/>
                </a:solidFill>
              </a:defRPr>
            </a:lvl1pPr>
          </a:lstStyle>
          <a:p>
            <a:pPr lvl="0"/>
            <a:r>
              <a:rPr lang="en-US" dirty="0"/>
              <a:t>Click to edit slide content</a:t>
            </a:r>
          </a:p>
        </p:txBody>
      </p:sp>
      <p:sp>
        <p:nvSpPr>
          <p:cNvPr id="12" name="Text Placeholder 14"/>
          <p:cNvSpPr>
            <a:spLocks noGrp="1"/>
          </p:cNvSpPr>
          <p:nvPr>
            <p:ph type="body" sz="quarter" idx="12" hasCustomPrompt="1"/>
          </p:nvPr>
        </p:nvSpPr>
        <p:spPr>
          <a:xfrm>
            <a:off x="0" y="2743200"/>
            <a:ext cx="1828800" cy="1828800"/>
          </a:xfrm>
          <a:solidFill>
            <a:schemeClr val="accent4">
              <a:alpha val="92000"/>
            </a:schemeClr>
          </a:solidFill>
        </p:spPr>
        <p:txBody>
          <a:bodyPr>
            <a:normAutofit/>
          </a:bodyPr>
          <a:lstStyle>
            <a:lvl1pPr>
              <a:defRPr sz="1400">
                <a:solidFill>
                  <a:srgbClr val="000000"/>
                </a:solidFill>
                <a:latin typeface="+mn-lt"/>
              </a:defRPr>
            </a:lvl1pPr>
            <a:lvl2pPr>
              <a:defRPr sz="1400">
                <a:solidFill>
                  <a:srgbClr val="000000"/>
                </a:solidFill>
                <a:latin typeface="+mn-lt"/>
              </a:defRPr>
            </a:lvl2pPr>
            <a:lvl3pPr>
              <a:defRPr sz="1400">
                <a:solidFill>
                  <a:srgbClr val="000000"/>
                </a:solidFill>
                <a:latin typeface="+mn-lt"/>
              </a:defRPr>
            </a:lvl3pPr>
            <a:lvl4pPr>
              <a:defRPr sz="1400">
                <a:solidFill>
                  <a:srgbClr val="000000"/>
                </a:solidFill>
                <a:latin typeface="+mn-lt"/>
              </a:defRPr>
            </a:lvl4pPr>
            <a:lvl5pPr>
              <a:defRPr sz="1400">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3" hasCustomPrompt="1"/>
          </p:nvPr>
        </p:nvSpPr>
        <p:spPr>
          <a:xfrm>
            <a:off x="1828800" y="2743200"/>
            <a:ext cx="1828800" cy="1828800"/>
          </a:xfrm>
          <a:solidFill>
            <a:schemeClr val="accent3">
              <a:alpha val="89000"/>
            </a:schemeClr>
          </a:solidFill>
        </p:spPr>
        <p:txBody>
          <a:bodyPr/>
          <a:lstStyle>
            <a:lvl1pPr>
              <a:defRPr>
                <a:solidFill>
                  <a:srgbClr val="000000"/>
                </a:solidFill>
                <a:latin typeface="+mn-lt"/>
              </a:defRPr>
            </a:lvl1pPr>
            <a:lvl2pPr>
              <a:defRPr>
                <a:solidFill>
                  <a:srgbClr val="000000"/>
                </a:solidFill>
                <a:latin typeface="+mn-lt"/>
              </a:defRPr>
            </a:lvl2pPr>
            <a:lvl3pPr>
              <a:defRPr>
                <a:solidFill>
                  <a:srgbClr val="000000"/>
                </a:solidFill>
                <a:latin typeface="+mn-lt"/>
              </a:defRPr>
            </a:lvl3pPr>
            <a:lvl4pPr>
              <a:defRPr>
                <a:solidFill>
                  <a:srgbClr val="000000"/>
                </a:solidFill>
                <a:latin typeface="+mn-lt"/>
              </a:defRPr>
            </a:lvl4pPr>
            <a:lvl5pPr>
              <a:defRPr>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4" hasCustomPrompt="1"/>
          </p:nvPr>
        </p:nvSpPr>
        <p:spPr>
          <a:xfrm>
            <a:off x="3657600" y="2743200"/>
            <a:ext cx="1828800" cy="1828800"/>
          </a:xfrm>
          <a:solidFill>
            <a:schemeClr val="bg2">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6" hasCustomPrompt="1"/>
          </p:nvPr>
        </p:nvSpPr>
        <p:spPr>
          <a:xfrm>
            <a:off x="5486400" y="2743200"/>
            <a:ext cx="1828800" cy="1828800"/>
          </a:xfrm>
          <a:solidFill>
            <a:schemeClr val="accent6">
              <a:alpha val="89000"/>
            </a:schemeClr>
          </a:solidFill>
        </p:spPr>
        <p:txBody>
          <a:bodyPr/>
          <a:lstStyle>
            <a:lvl1pPr>
              <a:defRPr>
                <a:solidFill>
                  <a:srgbClr val="000000"/>
                </a:solidFill>
                <a:latin typeface="+mn-lt"/>
              </a:defRPr>
            </a:lvl1pPr>
            <a:lvl2pPr>
              <a:defRPr>
                <a:solidFill>
                  <a:srgbClr val="000000"/>
                </a:solidFill>
                <a:latin typeface="+mn-lt"/>
              </a:defRPr>
            </a:lvl2pPr>
            <a:lvl3pPr>
              <a:defRPr>
                <a:solidFill>
                  <a:srgbClr val="000000"/>
                </a:solidFill>
                <a:latin typeface="+mn-lt"/>
              </a:defRPr>
            </a:lvl3pPr>
            <a:lvl4pPr>
              <a:defRPr>
                <a:solidFill>
                  <a:srgbClr val="000000"/>
                </a:solidFill>
                <a:latin typeface="+mn-lt"/>
              </a:defRPr>
            </a:lvl4pPr>
            <a:lvl5pPr>
              <a:defRPr>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4"/>
          <p:cNvSpPr>
            <a:spLocks noGrp="1"/>
          </p:cNvSpPr>
          <p:nvPr>
            <p:ph type="body" sz="quarter" idx="18" hasCustomPrompt="1"/>
          </p:nvPr>
        </p:nvSpPr>
        <p:spPr>
          <a:xfrm>
            <a:off x="7315200" y="2743200"/>
            <a:ext cx="1828800" cy="1828800"/>
          </a:xfrm>
          <a:solidFill>
            <a:schemeClr val="tx2">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433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ve-tiles tex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5" name="Title 1"/>
          <p:cNvSpPr>
            <a:spLocks noGrp="1"/>
          </p:cNvSpPr>
          <p:nvPr>
            <p:ph type="title" hasCustomPrompt="1"/>
          </p:nvPr>
        </p:nvSpPr>
        <p:spPr>
          <a:xfrm>
            <a:off x="0" y="914400"/>
            <a:ext cx="1828800" cy="1828800"/>
          </a:xfrm>
          <a:solidFill>
            <a:srgbClr val="0072C6">
              <a:alpha val="92000"/>
            </a:srgbClr>
          </a:solidFill>
        </p:spPr>
        <p:txBody>
          <a:bodyPr/>
          <a:lstStyle>
            <a:lvl1pPr>
              <a:defRPr>
                <a:solidFill>
                  <a:srgbClr val="FFFFFF"/>
                </a:solidFill>
              </a:defRPr>
            </a:lvl1pPr>
          </a:lstStyle>
          <a:p>
            <a:pPr lvl="0"/>
            <a:r>
              <a:rPr lang="en-US" dirty="0"/>
              <a:t>Click to edit slide content</a:t>
            </a:r>
          </a:p>
        </p:txBody>
      </p:sp>
      <p:sp>
        <p:nvSpPr>
          <p:cNvPr id="16" name="Text Placeholder 14"/>
          <p:cNvSpPr>
            <a:spLocks noGrp="1"/>
          </p:cNvSpPr>
          <p:nvPr>
            <p:ph type="body" sz="quarter" idx="12" hasCustomPrompt="1"/>
          </p:nvPr>
        </p:nvSpPr>
        <p:spPr>
          <a:xfrm>
            <a:off x="0" y="2743200"/>
            <a:ext cx="1828800" cy="1828800"/>
          </a:xfrm>
          <a:solidFill>
            <a:schemeClr val="accent4">
              <a:alpha val="92000"/>
            </a:schemeClr>
          </a:solidFill>
        </p:spPr>
        <p:txBody>
          <a:bodyPr>
            <a:normAutofit/>
          </a:bodyPr>
          <a:lstStyle>
            <a:lvl1pPr>
              <a:defRPr sz="1400">
                <a:solidFill>
                  <a:srgbClr val="000000"/>
                </a:solidFill>
                <a:latin typeface="+mn-lt"/>
              </a:defRPr>
            </a:lvl1pPr>
            <a:lvl2pPr>
              <a:defRPr sz="1400">
                <a:solidFill>
                  <a:srgbClr val="000000"/>
                </a:solidFill>
                <a:latin typeface="+mn-lt"/>
              </a:defRPr>
            </a:lvl2pPr>
            <a:lvl3pPr>
              <a:defRPr sz="1400">
                <a:solidFill>
                  <a:srgbClr val="000000"/>
                </a:solidFill>
                <a:latin typeface="+mn-lt"/>
              </a:defRPr>
            </a:lvl3pPr>
            <a:lvl4pPr>
              <a:defRPr sz="1400">
                <a:solidFill>
                  <a:srgbClr val="000000"/>
                </a:solidFill>
                <a:latin typeface="+mn-lt"/>
              </a:defRPr>
            </a:lvl4pPr>
            <a:lvl5pPr>
              <a:defRPr sz="1400">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hasCustomPrompt="1"/>
          </p:nvPr>
        </p:nvSpPr>
        <p:spPr>
          <a:xfrm>
            <a:off x="1828800" y="2743200"/>
            <a:ext cx="1828800" cy="1828800"/>
          </a:xfrm>
          <a:solidFill>
            <a:schemeClr val="accent3">
              <a:alpha val="89000"/>
            </a:schemeClr>
          </a:solidFill>
        </p:spPr>
        <p:txBody>
          <a:bodyPr/>
          <a:lstStyle>
            <a:lvl1pPr>
              <a:defRPr>
                <a:solidFill>
                  <a:srgbClr val="000000"/>
                </a:solidFill>
                <a:latin typeface="+mn-lt"/>
              </a:defRPr>
            </a:lvl1pPr>
            <a:lvl2pPr>
              <a:defRPr>
                <a:solidFill>
                  <a:srgbClr val="000000"/>
                </a:solidFill>
                <a:latin typeface="+mn-lt"/>
              </a:defRPr>
            </a:lvl2pPr>
            <a:lvl3pPr>
              <a:defRPr>
                <a:solidFill>
                  <a:srgbClr val="000000"/>
                </a:solidFill>
                <a:latin typeface="+mn-lt"/>
              </a:defRPr>
            </a:lvl3pPr>
            <a:lvl4pPr>
              <a:defRPr>
                <a:solidFill>
                  <a:srgbClr val="000000"/>
                </a:solidFill>
                <a:latin typeface="+mn-lt"/>
              </a:defRPr>
            </a:lvl4pPr>
            <a:lvl5pPr>
              <a:defRPr>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hasCustomPrompt="1"/>
          </p:nvPr>
        </p:nvSpPr>
        <p:spPr>
          <a:xfrm>
            <a:off x="3657600" y="2743200"/>
            <a:ext cx="1828800" cy="1828800"/>
          </a:xfrm>
          <a:solidFill>
            <a:schemeClr val="bg2">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4"/>
          <p:cNvSpPr>
            <a:spLocks noGrp="1"/>
          </p:cNvSpPr>
          <p:nvPr>
            <p:ph type="body" sz="quarter" idx="16" hasCustomPrompt="1"/>
          </p:nvPr>
        </p:nvSpPr>
        <p:spPr>
          <a:xfrm>
            <a:off x="5486400" y="2743200"/>
            <a:ext cx="1828800" cy="1828800"/>
          </a:xfrm>
          <a:solidFill>
            <a:schemeClr val="accent6">
              <a:alpha val="89000"/>
            </a:schemeClr>
          </a:solidFill>
        </p:spPr>
        <p:txBody>
          <a:bodyPr/>
          <a:lstStyle>
            <a:lvl1pPr>
              <a:defRPr>
                <a:solidFill>
                  <a:srgbClr val="000000"/>
                </a:solidFill>
                <a:latin typeface="+mn-lt"/>
              </a:defRPr>
            </a:lvl1pPr>
            <a:lvl2pPr>
              <a:defRPr>
                <a:solidFill>
                  <a:srgbClr val="000000"/>
                </a:solidFill>
                <a:latin typeface="+mn-lt"/>
              </a:defRPr>
            </a:lvl2pPr>
            <a:lvl3pPr>
              <a:defRPr>
                <a:solidFill>
                  <a:srgbClr val="000000"/>
                </a:solidFill>
                <a:latin typeface="+mn-lt"/>
              </a:defRPr>
            </a:lvl3pPr>
            <a:lvl4pPr>
              <a:defRPr>
                <a:solidFill>
                  <a:srgbClr val="000000"/>
                </a:solidFill>
                <a:latin typeface="+mn-lt"/>
              </a:defRPr>
            </a:lvl4pPr>
            <a:lvl5pPr>
              <a:defRPr>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4"/>
          <p:cNvSpPr>
            <a:spLocks noGrp="1"/>
          </p:cNvSpPr>
          <p:nvPr>
            <p:ph type="body" sz="quarter" idx="17" hasCustomPrompt="1"/>
          </p:nvPr>
        </p:nvSpPr>
        <p:spPr>
          <a:xfrm>
            <a:off x="7315200" y="2743200"/>
            <a:ext cx="1828800" cy="1828800"/>
          </a:xfrm>
          <a:solidFill>
            <a:schemeClr val="tx2">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5083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9144000" cy="5143500"/>
          </a:xfrm>
        </p:spPr>
        <p:txBody>
          <a:bodyPr/>
          <a:lstStyle>
            <a:lvl1pPr>
              <a:defRPr>
                <a:solidFill>
                  <a:srgbClr val="000000"/>
                </a:solidFill>
              </a:defRPr>
            </a:lvl1pPr>
          </a:lstStyle>
          <a:p>
            <a:r>
              <a:rPr lang="en-US"/>
              <a:t>Click icon to add picture</a:t>
            </a:r>
          </a:p>
        </p:txBody>
      </p:sp>
      <p:sp>
        <p:nvSpPr>
          <p:cNvPr id="4" name="Slide Number Placeholder 3"/>
          <p:cNvSpPr>
            <a:spLocks noGrp="1"/>
          </p:cNvSpPr>
          <p:nvPr>
            <p:ph type="sldNum" sz="quarter" idx="11"/>
          </p:nvPr>
        </p:nvSpPr>
        <p:spPr/>
        <p:txBody>
          <a:bodyPr/>
          <a:lstStyle>
            <a:lvl1pPr>
              <a:defRPr>
                <a:solidFill>
                  <a:srgbClr val="000000"/>
                </a:solidFill>
              </a:defRPr>
            </a:lvl1pPr>
          </a:lstStyle>
          <a:p>
            <a:fld id="{74A398B2-5A34-1A4A-811E-F4027282568C}" type="slidenum">
              <a:rPr lang="en-US" smtClean="0"/>
              <a:pPr/>
              <a:t>‹#›</a:t>
            </a:fld>
            <a:endParaRPr lang="en-US"/>
          </a:p>
        </p:txBody>
      </p:sp>
      <p:sp>
        <p:nvSpPr>
          <p:cNvPr id="14" name="Title 1"/>
          <p:cNvSpPr>
            <a:spLocks noGrp="1"/>
          </p:cNvSpPr>
          <p:nvPr>
            <p:ph type="title" hasCustomPrompt="1"/>
          </p:nvPr>
        </p:nvSpPr>
        <p:spPr>
          <a:xfrm>
            <a:off x="0" y="914400"/>
            <a:ext cx="1828800" cy="1828800"/>
          </a:xfrm>
          <a:solidFill>
            <a:srgbClr val="0072C6">
              <a:alpha val="92000"/>
            </a:srgbClr>
          </a:solidFill>
        </p:spPr>
        <p:txBody>
          <a:bodyPr/>
          <a:lstStyle>
            <a:lvl1pPr>
              <a:defRPr>
                <a:solidFill>
                  <a:srgbClr val="FFFFFF"/>
                </a:solidFill>
              </a:defRPr>
            </a:lvl1pPr>
          </a:lstStyle>
          <a:p>
            <a:pPr lvl="0"/>
            <a:r>
              <a:rPr lang="en-US" dirty="0"/>
              <a:t>Click to edit slide content</a:t>
            </a:r>
          </a:p>
        </p:txBody>
      </p:sp>
      <p:sp>
        <p:nvSpPr>
          <p:cNvPr id="15" name="Text Placeholder 14"/>
          <p:cNvSpPr>
            <a:spLocks noGrp="1"/>
          </p:cNvSpPr>
          <p:nvPr>
            <p:ph type="body" sz="quarter" idx="12" hasCustomPrompt="1"/>
          </p:nvPr>
        </p:nvSpPr>
        <p:spPr>
          <a:xfrm>
            <a:off x="0" y="2743200"/>
            <a:ext cx="1828800" cy="1828800"/>
          </a:xfrm>
          <a:solidFill>
            <a:schemeClr val="accent4">
              <a:alpha val="92000"/>
            </a:schemeClr>
          </a:solidFill>
        </p:spPr>
        <p:txBody>
          <a:bodyPr>
            <a:normAutofit/>
          </a:bodyPr>
          <a:lstStyle>
            <a:lvl1pPr>
              <a:defRPr sz="1400">
                <a:solidFill>
                  <a:srgbClr val="000000"/>
                </a:solidFill>
                <a:latin typeface="+mn-lt"/>
              </a:defRPr>
            </a:lvl1pPr>
            <a:lvl2pPr>
              <a:defRPr sz="1400">
                <a:solidFill>
                  <a:srgbClr val="000000"/>
                </a:solidFill>
                <a:latin typeface="+mn-lt"/>
              </a:defRPr>
            </a:lvl2pPr>
            <a:lvl3pPr>
              <a:defRPr sz="1400">
                <a:solidFill>
                  <a:srgbClr val="000000"/>
                </a:solidFill>
                <a:latin typeface="+mn-lt"/>
              </a:defRPr>
            </a:lvl3pPr>
            <a:lvl4pPr>
              <a:defRPr sz="1400">
                <a:solidFill>
                  <a:srgbClr val="000000"/>
                </a:solidFill>
                <a:latin typeface="+mn-lt"/>
              </a:defRPr>
            </a:lvl4pPr>
            <a:lvl5pPr>
              <a:defRPr sz="1400">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4"/>
          <p:cNvSpPr>
            <a:spLocks noGrp="1"/>
          </p:cNvSpPr>
          <p:nvPr>
            <p:ph type="body" sz="quarter" idx="13" hasCustomPrompt="1"/>
          </p:nvPr>
        </p:nvSpPr>
        <p:spPr>
          <a:xfrm>
            <a:off x="1828800" y="2743200"/>
            <a:ext cx="1828800" cy="1828800"/>
          </a:xfrm>
          <a:solidFill>
            <a:schemeClr val="accent3">
              <a:alpha val="89000"/>
            </a:schemeClr>
          </a:solidFill>
        </p:spPr>
        <p:txBody>
          <a:bodyPr/>
          <a:lstStyle>
            <a:lvl1pPr>
              <a:defRPr>
                <a:solidFill>
                  <a:srgbClr val="000000"/>
                </a:solidFill>
                <a:latin typeface="+mn-lt"/>
              </a:defRPr>
            </a:lvl1pPr>
            <a:lvl2pPr>
              <a:defRPr>
                <a:solidFill>
                  <a:srgbClr val="000000"/>
                </a:solidFill>
                <a:latin typeface="+mn-lt"/>
              </a:defRPr>
            </a:lvl2pPr>
            <a:lvl3pPr>
              <a:defRPr>
                <a:solidFill>
                  <a:srgbClr val="000000"/>
                </a:solidFill>
                <a:latin typeface="+mn-lt"/>
              </a:defRPr>
            </a:lvl3pPr>
            <a:lvl4pPr>
              <a:defRPr>
                <a:solidFill>
                  <a:srgbClr val="000000"/>
                </a:solidFill>
                <a:latin typeface="+mn-lt"/>
              </a:defRPr>
            </a:lvl4pPr>
            <a:lvl5pPr>
              <a:defRPr>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4" hasCustomPrompt="1"/>
          </p:nvPr>
        </p:nvSpPr>
        <p:spPr>
          <a:xfrm>
            <a:off x="3657600" y="2743200"/>
            <a:ext cx="1828800" cy="1828800"/>
          </a:xfrm>
          <a:solidFill>
            <a:schemeClr val="bg2">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6" hasCustomPrompt="1"/>
          </p:nvPr>
        </p:nvSpPr>
        <p:spPr>
          <a:xfrm>
            <a:off x="5486400" y="2743200"/>
            <a:ext cx="1828800" cy="1828800"/>
          </a:xfrm>
          <a:solidFill>
            <a:schemeClr val="accent6">
              <a:alpha val="89000"/>
            </a:schemeClr>
          </a:solidFill>
        </p:spPr>
        <p:txBody>
          <a:bodyPr/>
          <a:lstStyle>
            <a:lvl1pPr>
              <a:defRPr>
                <a:solidFill>
                  <a:srgbClr val="000000"/>
                </a:solidFill>
                <a:latin typeface="+mn-lt"/>
              </a:defRPr>
            </a:lvl1pPr>
            <a:lvl2pPr>
              <a:defRPr>
                <a:solidFill>
                  <a:srgbClr val="000000"/>
                </a:solidFill>
                <a:latin typeface="+mn-lt"/>
              </a:defRPr>
            </a:lvl2pPr>
            <a:lvl3pPr>
              <a:defRPr>
                <a:solidFill>
                  <a:srgbClr val="000000"/>
                </a:solidFill>
                <a:latin typeface="+mn-lt"/>
              </a:defRPr>
            </a:lvl3pPr>
            <a:lvl4pPr>
              <a:defRPr>
                <a:solidFill>
                  <a:srgbClr val="000000"/>
                </a:solidFill>
                <a:latin typeface="+mn-lt"/>
              </a:defRPr>
            </a:lvl4pPr>
            <a:lvl5pPr>
              <a:defRPr>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4"/>
          <p:cNvSpPr>
            <a:spLocks noGrp="1"/>
          </p:cNvSpPr>
          <p:nvPr>
            <p:ph type="body" sz="quarter" idx="17" hasCustomPrompt="1"/>
          </p:nvPr>
        </p:nvSpPr>
        <p:spPr>
          <a:xfrm>
            <a:off x="7315200" y="2743200"/>
            <a:ext cx="1828800" cy="1828800"/>
          </a:xfrm>
          <a:solidFill>
            <a:schemeClr val="tx2">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61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ro image with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kern="800">
                <a:solidFill>
                  <a:schemeClr val="tx1"/>
                </a:solidFill>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lnSpc>
                <a:spcPct val="120000"/>
              </a:lnSpc>
              <a:defRPr kern="800">
                <a:solidFill>
                  <a:srgbClr val="3F3F3F"/>
                </a:solidFill>
              </a:defRPr>
            </a:lvl1pPr>
          </a:lstStyle>
          <a:p>
            <a:fld id="{74A398B2-5A34-1A4A-811E-F4027282568C}" type="slidenum">
              <a:rPr lang="en-US" smtClean="0"/>
              <a:pPr/>
              <a:t>‹#›</a:t>
            </a:fld>
            <a:endParaRPr lang="en-US"/>
          </a:p>
        </p:txBody>
      </p:sp>
      <p:sp>
        <p:nvSpPr>
          <p:cNvPr id="13" name="Text Placeholder 12"/>
          <p:cNvSpPr>
            <a:spLocks noGrp="1"/>
          </p:cNvSpPr>
          <p:nvPr>
            <p:ph type="body" sz="quarter" idx="12" hasCustomPrompt="1"/>
          </p:nvPr>
        </p:nvSpPr>
        <p:spPr>
          <a:xfrm>
            <a:off x="6400800" y="914400"/>
            <a:ext cx="2743200" cy="1828800"/>
          </a:xfrm>
          <a:solidFill>
            <a:schemeClr val="bg2"/>
          </a:solidFill>
        </p:spPr>
        <p:txBody>
          <a:bodyPr rIns="182880">
            <a:normAutofit/>
          </a:bodyPr>
          <a:lstStyle>
            <a:lvl1pPr>
              <a:lnSpc>
                <a:spcPct val="100000"/>
              </a:lnSpc>
              <a:defRPr sz="1400" kern="800">
                <a:solidFill>
                  <a:schemeClr val="tx1"/>
                </a:solidFill>
              </a:defRPr>
            </a:lvl1pPr>
            <a:lvl2pPr>
              <a:lnSpc>
                <a:spcPct val="100000"/>
              </a:lnSpc>
              <a:defRPr sz="1400" kern="800">
                <a:solidFill>
                  <a:schemeClr val="tx1"/>
                </a:solidFill>
              </a:defRPr>
            </a:lvl2pPr>
            <a:lvl3pPr>
              <a:lnSpc>
                <a:spcPct val="100000"/>
              </a:lnSpc>
              <a:defRPr sz="1400" kern="800">
                <a:solidFill>
                  <a:schemeClr val="tx1"/>
                </a:solidFill>
              </a:defRPr>
            </a:lvl3pPr>
            <a:lvl4pPr>
              <a:lnSpc>
                <a:spcPct val="100000"/>
              </a:lnSpc>
              <a:defRPr sz="1400" kern="800">
                <a:solidFill>
                  <a:schemeClr val="tx1"/>
                </a:solidFill>
              </a:defRPr>
            </a:lvl4pPr>
            <a:lvl5pPr>
              <a:lnSpc>
                <a:spcPct val="100000"/>
              </a:lnSpc>
              <a:defRPr sz="1400" kern="800">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3" hasCustomPrompt="1"/>
          </p:nvPr>
        </p:nvSpPr>
        <p:spPr>
          <a:xfrm>
            <a:off x="6400800" y="2743200"/>
            <a:ext cx="2743200" cy="1828800"/>
          </a:xfrm>
          <a:solidFill>
            <a:schemeClr val="accent6"/>
          </a:solidFill>
        </p:spPr>
        <p:txBody>
          <a:bodyPr rIns="182880">
            <a:normAutofit/>
          </a:bodyPr>
          <a:lstStyle>
            <a:lvl1pPr>
              <a:lnSpc>
                <a:spcPct val="100000"/>
              </a:lnSpc>
              <a:defRPr sz="1400" kern="800">
                <a:solidFill>
                  <a:schemeClr val="bg1"/>
                </a:solidFill>
              </a:defRPr>
            </a:lvl1pPr>
            <a:lvl2pPr>
              <a:lnSpc>
                <a:spcPct val="100000"/>
              </a:lnSpc>
              <a:defRPr sz="1400" kern="800">
                <a:solidFill>
                  <a:schemeClr val="bg1"/>
                </a:solidFill>
              </a:defRPr>
            </a:lvl2pPr>
            <a:lvl3pPr>
              <a:lnSpc>
                <a:spcPct val="100000"/>
              </a:lnSpc>
              <a:defRPr sz="1400" kern="800">
                <a:solidFill>
                  <a:schemeClr val="bg1"/>
                </a:solidFill>
              </a:defRPr>
            </a:lvl3pPr>
            <a:lvl4pPr>
              <a:lnSpc>
                <a:spcPct val="100000"/>
              </a:lnSpc>
              <a:defRPr sz="1400" kern="800">
                <a:solidFill>
                  <a:schemeClr val="bg1"/>
                </a:solidFill>
              </a:defRPr>
            </a:lvl4pPr>
            <a:lvl5pPr>
              <a:lnSpc>
                <a:spcPct val="100000"/>
              </a:lnSpc>
              <a:defRPr sz="1400" kern="800">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5" hasCustomPrompt="1"/>
          </p:nvPr>
        </p:nvSpPr>
        <p:spPr>
          <a:xfrm>
            <a:off x="1828800" y="914400"/>
            <a:ext cx="4572000" cy="3657600"/>
          </a:xfrm>
        </p:spPr>
        <p:txBody>
          <a:bodyPr/>
          <a:lstStyle>
            <a:lvl1pPr>
              <a:lnSpc>
                <a:spcPct val="120000"/>
              </a:lnSpc>
              <a:defRPr kern="800">
                <a:solidFill>
                  <a:srgbClr val="3F3F3F"/>
                </a:solidFill>
              </a:defRPr>
            </a:lvl1pPr>
            <a:lvl2pPr>
              <a:lnSpc>
                <a:spcPct val="120000"/>
              </a:lnSpc>
              <a:defRPr kern="800">
                <a:solidFill>
                  <a:srgbClr val="3F3F3F"/>
                </a:solidFill>
              </a:defRPr>
            </a:lvl2pPr>
            <a:lvl3pPr>
              <a:lnSpc>
                <a:spcPct val="120000"/>
              </a:lnSpc>
              <a:defRPr kern="800">
                <a:solidFill>
                  <a:srgbClr val="3F3F3F"/>
                </a:solidFill>
              </a:defRPr>
            </a:lvl3pPr>
            <a:lvl4pPr>
              <a:lnSpc>
                <a:spcPct val="120000"/>
              </a:lnSpc>
              <a:defRPr kern="800">
                <a:solidFill>
                  <a:srgbClr val="3F3F3F"/>
                </a:solidFill>
              </a:defRPr>
            </a:lvl4pPr>
            <a:lvl5pPr>
              <a:lnSpc>
                <a:spcPct val="120000"/>
              </a:lnSpc>
              <a:defRPr kern="800">
                <a:solidFill>
                  <a:srgbClr val="3F3F3F"/>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pPr/>
              <a:t>‹#›</a:t>
            </a:fld>
            <a:endParaRPr lang="en-US"/>
          </a:p>
        </p:txBody>
      </p:sp>
      <p:sp>
        <p:nvSpPr>
          <p:cNvPr id="5" name="Title 1"/>
          <p:cNvSpPr>
            <a:spLocks noGrp="1"/>
          </p:cNvSpPr>
          <p:nvPr>
            <p:ph type="title" hasCustomPrompt="1"/>
          </p:nvPr>
        </p:nvSpPr>
        <p:spPr>
          <a:xfrm>
            <a:off x="0" y="914400"/>
            <a:ext cx="1828800" cy="1828800"/>
          </a:xfrm>
          <a:solidFill>
            <a:schemeClr val="accent1"/>
          </a:solidFill>
        </p:spPr>
        <p:txBody>
          <a:bodyPr>
            <a:normAutofit/>
          </a:bodyPr>
          <a:lstStyle>
            <a:lvl1pPr>
              <a:defRPr sz="2000">
                <a:solidFill>
                  <a:srgbClr val="FFFFFF"/>
                </a:solidFill>
              </a:defRPr>
            </a:lvl1pPr>
          </a:lstStyle>
          <a:p>
            <a:r>
              <a:rPr lang="en-US" dirty="0"/>
              <a:t>Click to edit slide content</a:t>
            </a:r>
          </a:p>
        </p:txBody>
      </p:sp>
      <p:sp>
        <p:nvSpPr>
          <p:cNvPr id="6" name="Text Placeholder 16"/>
          <p:cNvSpPr>
            <a:spLocks noGrp="1"/>
          </p:cNvSpPr>
          <p:nvPr>
            <p:ph type="body" sz="quarter" idx="12" hasCustomPrompt="1"/>
          </p:nvPr>
        </p:nvSpPr>
        <p:spPr>
          <a:xfrm>
            <a:off x="3657600" y="914400"/>
            <a:ext cx="1828800" cy="1828800"/>
          </a:xfrm>
          <a:solidFill>
            <a:schemeClr val="accent3"/>
          </a:solidFill>
        </p:spPr>
        <p:txBody>
          <a:bodyPr>
            <a:normAutofit/>
          </a:bodyPr>
          <a:lstStyle>
            <a:lvl1pPr>
              <a:defRPr sz="1400">
                <a:solidFill>
                  <a:srgbClr val="000000"/>
                </a:solidFill>
              </a:defRPr>
            </a:lvl1pPr>
            <a:lvl2pPr>
              <a:defRPr sz="1400">
                <a:solidFill>
                  <a:srgbClr val="000000"/>
                </a:solidFill>
              </a:defRPr>
            </a:lvl2pPr>
            <a:lvl3pPr>
              <a:defRPr sz="1400">
                <a:solidFill>
                  <a:srgbClr val="000000"/>
                </a:solidFill>
              </a:defRPr>
            </a:lvl3pPr>
            <a:lvl4pPr>
              <a:defRPr sz="1400">
                <a:solidFill>
                  <a:srgbClr val="000000"/>
                </a:solidFill>
              </a:defRPr>
            </a:lvl4pPr>
            <a:lvl5pPr>
              <a:defRPr sz="1400">
                <a:solidFill>
                  <a:srgbClr val="000000"/>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8"/>
          <p:cNvSpPr>
            <a:spLocks noGrp="1"/>
          </p:cNvSpPr>
          <p:nvPr>
            <p:ph type="body" sz="quarter" idx="13" hasCustomPrompt="1"/>
          </p:nvPr>
        </p:nvSpPr>
        <p:spPr>
          <a:xfrm>
            <a:off x="5486400" y="2743200"/>
            <a:ext cx="1828800" cy="1828800"/>
          </a:xfrm>
          <a:solidFill>
            <a:schemeClr val="bg2">
              <a:alpha val="92000"/>
            </a:schemeClr>
          </a:solidFill>
        </p:spPr>
        <p:txBody>
          <a:bodyPr>
            <a:normAutofit/>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0"/>
          <p:cNvSpPr>
            <a:spLocks noGrp="1"/>
          </p:cNvSpPr>
          <p:nvPr>
            <p:ph type="body" sz="quarter" idx="14" hasCustomPrompt="1"/>
          </p:nvPr>
        </p:nvSpPr>
        <p:spPr>
          <a:xfrm>
            <a:off x="1828800" y="2743200"/>
            <a:ext cx="1828800" cy="1828800"/>
          </a:xfrm>
          <a:solidFill>
            <a:schemeClr val="accent6"/>
          </a:solidFill>
        </p:spPr>
        <p:txBody>
          <a:bodyPr>
            <a:normAutofit/>
          </a:bodyPr>
          <a:lstStyle>
            <a:lvl1pPr>
              <a:defRPr sz="1400">
                <a:solidFill>
                  <a:srgbClr val="000000"/>
                </a:solidFill>
              </a:defRPr>
            </a:lvl1pPr>
            <a:lvl2pPr>
              <a:defRPr sz="1400">
                <a:solidFill>
                  <a:srgbClr val="000000"/>
                </a:solidFill>
              </a:defRPr>
            </a:lvl2pPr>
            <a:lvl3pPr>
              <a:defRPr sz="1400">
                <a:solidFill>
                  <a:srgbClr val="000000"/>
                </a:solidFill>
              </a:defRPr>
            </a:lvl3pPr>
            <a:lvl4pPr>
              <a:defRPr sz="1400">
                <a:solidFill>
                  <a:srgbClr val="000000"/>
                </a:solidFill>
              </a:defRPr>
            </a:lvl4pPr>
            <a:lvl5pPr>
              <a:defRPr sz="1400">
                <a:solidFill>
                  <a:srgbClr val="000000"/>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22"/>
          <p:cNvSpPr>
            <a:spLocks noGrp="1"/>
          </p:cNvSpPr>
          <p:nvPr>
            <p:ph type="pic" sz="quarter" idx="15"/>
          </p:nvPr>
        </p:nvSpPr>
        <p:spPr>
          <a:xfrm>
            <a:off x="1828800" y="914400"/>
            <a:ext cx="1828800" cy="1828800"/>
          </a:xfrm>
        </p:spPr>
        <p:txBody>
          <a:bodyPr/>
          <a:lstStyle/>
          <a:p>
            <a:r>
              <a:rPr lang="en-US"/>
              <a:t>Click icon to add picture</a:t>
            </a:r>
            <a:endParaRPr lang="en-US" dirty="0"/>
          </a:p>
        </p:txBody>
      </p:sp>
      <p:sp>
        <p:nvSpPr>
          <p:cNvPr id="10" name="Picture Placeholder 22"/>
          <p:cNvSpPr>
            <a:spLocks noGrp="1"/>
          </p:cNvSpPr>
          <p:nvPr>
            <p:ph type="pic" sz="quarter" idx="16"/>
          </p:nvPr>
        </p:nvSpPr>
        <p:spPr>
          <a:xfrm>
            <a:off x="5486400" y="914400"/>
            <a:ext cx="1828800" cy="1828800"/>
          </a:xfrm>
        </p:spPr>
        <p:txBody>
          <a:bodyPr/>
          <a:lstStyle/>
          <a:p>
            <a:r>
              <a:rPr lang="en-US"/>
              <a:t>Click icon to add picture</a:t>
            </a:r>
            <a:endParaRPr lang="en-US" dirty="0"/>
          </a:p>
        </p:txBody>
      </p:sp>
      <p:sp>
        <p:nvSpPr>
          <p:cNvPr id="11" name="Picture Placeholder 22"/>
          <p:cNvSpPr>
            <a:spLocks noGrp="1"/>
          </p:cNvSpPr>
          <p:nvPr>
            <p:ph type="pic" sz="quarter" idx="17"/>
          </p:nvPr>
        </p:nvSpPr>
        <p:spPr>
          <a:xfrm>
            <a:off x="3657600" y="2743200"/>
            <a:ext cx="1828800" cy="1828800"/>
          </a:xfrm>
        </p:spPr>
        <p:txBody>
          <a:bodyPr/>
          <a:lstStyle/>
          <a:p>
            <a:r>
              <a:rPr lang="en-US"/>
              <a:t>Click icon to add picture</a:t>
            </a:r>
            <a:endParaRPr lang="en-US" dirty="0"/>
          </a:p>
        </p:txBody>
      </p:sp>
      <p:sp>
        <p:nvSpPr>
          <p:cNvPr id="12" name="Text Placeholder 16"/>
          <p:cNvSpPr>
            <a:spLocks noGrp="1"/>
          </p:cNvSpPr>
          <p:nvPr>
            <p:ph type="body" sz="quarter" idx="18" hasCustomPrompt="1"/>
          </p:nvPr>
        </p:nvSpPr>
        <p:spPr>
          <a:xfrm>
            <a:off x="7315200" y="914400"/>
            <a:ext cx="1828800" cy="1828800"/>
          </a:xfrm>
          <a:solidFill>
            <a:schemeClr val="accent4"/>
          </a:solidFill>
        </p:spPr>
        <p:txBody>
          <a:bodyPr>
            <a:normAutofit/>
          </a:bodyPr>
          <a:lstStyle>
            <a:lvl1pPr>
              <a:defRPr sz="1400">
                <a:solidFill>
                  <a:srgbClr val="000000"/>
                </a:solidFill>
              </a:defRPr>
            </a:lvl1pPr>
            <a:lvl2pPr>
              <a:defRPr sz="1400">
                <a:solidFill>
                  <a:srgbClr val="000000"/>
                </a:solidFill>
              </a:defRPr>
            </a:lvl2pPr>
            <a:lvl3pPr>
              <a:defRPr sz="1400">
                <a:solidFill>
                  <a:srgbClr val="000000"/>
                </a:solidFill>
              </a:defRPr>
            </a:lvl3pPr>
            <a:lvl4pPr>
              <a:defRPr sz="1400">
                <a:solidFill>
                  <a:srgbClr val="000000"/>
                </a:solidFill>
              </a:defRPr>
            </a:lvl4pPr>
            <a:lvl5pPr>
              <a:defRPr sz="1400">
                <a:solidFill>
                  <a:srgbClr val="000000"/>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2"/>
          <p:cNvSpPr>
            <a:spLocks noGrp="1"/>
          </p:cNvSpPr>
          <p:nvPr>
            <p:ph type="pic" sz="quarter" idx="19"/>
          </p:nvPr>
        </p:nvSpPr>
        <p:spPr>
          <a:xfrm>
            <a:off x="7315200" y="2743200"/>
            <a:ext cx="1828800" cy="1828800"/>
          </a:xfrm>
        </p:spPr>
        <p:txBody>
          <a:bodyPr/>
          <a:lstStyle/>
          <a:p>
            <a:r>
              <a:rPr lang="en-US"/>
              <a:t>Click icon to add picture</a:t>
            </a:r>
            <a:endParaRPr lang="en-US" dirty="0"/>
          </a:p>
        </p:txBody>
      </p:sp>
    </p:spTree>
    <p:extLst>
      <p:ext uri="{BB962C8B-B14F-4D97-AF65-F5344CB8AC3E}">
        <p14:creationId xmlns:p14="http://schemas.microsoft.com/office/powerpoint/2010/main" val="905874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3F3F3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bg2"/>
          </a:solidFill>
        </p:spPr>
        <p:txBody>
          <a:bodyPr>
            <a:noAutofit/>
          </a:bodyPr>
          <a:lstStyle>
            <a:lvl1pPr>
              <a:lnSpc>
                <a:spcPct val="120000"/>
              </a:lnSpc>
              <a:defRPr sz="1400">
                <a:solidFill>
                  <a:schemeClr val="tx1"/>
                </a:solidFill>
              </a:defRPr>
            </a:lvl1pPr>
            <a:lvl2pPr>
              <a:lnSpc>
                <a:spcPct val="120000"/>
              </a:lnSpc>
              <a:defRPr sz="1400">
                <a:solidFill>
                  <a:schemeClr val="tx1"/>
                </a:solidFill>
              </a:defRPr>
            </a:lvl2pPr>
            <a:lvl3pPr>
              <a:lnSpc>
                <a:spcPct val="120000"/>
              </a:lnSpc>
              <a:defRPr sz="1400">
                <a:solidFill>
                  <a:schemeClr val="tx1"/>
                </a:solidFill>
              </a:defRPr>
            </a:lvl3pPr>
            <a:lvl4pPr>
              <a:lnSpc>
                <a:spcPct val="120000"/>
              </a:lnSpc>
              <a:defRPr sz="1400">
                <a:solidFill>
                  <a:schemeClr val="tx1"/>
                </a:solidFill>
              </a:defRPr>
            </a:lvl4pPr>
            <a:lvl5pPr>
              <a:lnSpc>
                <a:spcPct val="120000"/>
              </a:lnSpc>
              <a:defRPr sz="1400">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4" hasCustomPrompt="1"/>
          </p:nvPr>
        </p:nvSpPr>
        <p:spPr>
          <a:xfrm>
            <a:off x="5486400" y="914400"/>
            <a:ext cx="3657600" cy="3656836"/>
          </a:xfrm>
          <a:solidFill>
            <a:schemeClr val="accent6"/>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tile text, color 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008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divider with photo">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9144000" cy="51435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999472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with color 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10817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s white">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0" indent="0">
              <a:spcBef>
                <a:spcPts val="600"/>
              </a:spcBef>
              <a:buFontTx/>
              <a:buNone/>
              <a:tabLst>
                <a:tab pos="630238" algn="l"/>
              </a:tabLst>
              <a:defRPr sz="2000" baseline="0">
                <a:solidFill>
                  <a:schemeClr val="bg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5"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bg1"/>
                </a:solidFill>
                <a:latin typeface="+mn-lt"/>
                <a:cs typeface="Segoe UI Semibold"/>
              </a:defRPr>
            </a:lvl1pPr>
          </a:lstStyle>
          <a:p>
            <a:pPr lvl="0"/>
            <a:r>
              <a:rPr lang="en-US" dirty="0"/>
              <a:t>Enter header here.</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bg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5978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color background">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rgbClr val="000000"/>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5" name="Picture Placeholder 2"/>
          <p:cNvSpPr>
            <a:spLocks noGrp="1"/>
          </p:cNvSpPr>
          <p:nvPr>
            <p:ph type="pic" sz="quarter" idx="17"/>
          </p:nvPr>
        </p:nvSpPr>
        <p:spPr>
          <a:xfrm>
            <a:off x="76200" y="18288"/>
            <a:ext cx="1143000" cy="419862"/>
          </a:xfrm>
        </p:spPr>
        <p:txBody>
          <a:bodyPr/>
          <a:lstStyle/>
          <a:p>
            <a:r>
              <a:rPr lang="en-US"/>
              <a:t>Click icon to add picture</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8859754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color">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0" indent="0">
              <a:spcBef>
                <a:spcPts val="600"/>
              </a:spcBef>
              <a:buFontTx/>
              <a:buNone/>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311626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0" y="914400"/>
            <a:ext cx="3657600" cy="1828800"/>
          </a:xfrm>
          <a:solidFill>
            <a:schemeClr val="accent2"/>
          </a:solidFill>
        </p:spPr>
        <p:txBody>
          <a:bodyPr>
            <a:noAutofit/>
          </a:bodyPr>
          <a:lstStyle>
            <a:lvl1pPr>
              <a:lnSpc>
                <a:spcPct val="110000"/>
              </a:lnSpc>
              <a:defRPr sz="1400">
                <a:solidFill>
                  <a:schemeClr val="bg1"/>
                </a:solidFill>
                <a:latin typeface="+mn-lt"/>
                <a:cs typeface="Segoe UI Semibold"/>
              </a:defRPr>
            </a:lvl1pPr>
            <a:lvl2pPr>
              <a:lnSpc>
                <a:spcPct val="110000"/>
              </a:lnSpc>
              <a:defRPr sz="1400">
                <a:solidFill>
                  <a:schemeClr val="bg1"/>
                </a:solidFill>
                <a:latin typeface="+mn-lt"/>
                <a:cs typeface="Segoe UI Semibold"/>
              </a:defRPr>
            </a:lvl2pPr>
            <a:lvl3pPr>
              <a:lnSpc>
                <a:spcPct val="110000"/>
              </a:lnSpc>
              <a:defRPr sz="1400">
                <a:solidFill>
                  <a:schemeClr val="bg1"/>
                </a:solidFill>
                <a:latin typeface="+mn-lt"/>
                <a:cs typeface="Segoe UI Semibold"/>
              </a:defRPr>
            </a:lvl3pPr>
            <a:lvl4pPr>
              <a:lnSpc>
                <a:spcPct val="110000"/>
              </a:lnSpc>
              <a:defRPr sz="1400">
                <a:solidFill>
                  <a:schemeClr val="bg1"/>
                </a:solidFill>
                <a:latin typeface="+mn-lt"/>
                <a:cs typeface="Segoe UI Semibold"/>
              </a:defRPr>
            </a:lvl4pPr>
            <a:lvl5pPr>
              <a:lnSpc>
                <a:spcPct val="110000"/>
              </a:lnSpc>
              <a:defRPr sz="1400">
                <a:solidFill>
                  <a:schemeClr val="bg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8"/>
          </p:nvPr>
        </p:nvSpPr>
        <p:spPr>
          <a:xfrm>
            <a:off x="76200" y="18288"/>
            <a:ext cx="1143000" cy="419862"/>
          </a:xfrm>
        </p:spPr>
        <p:txBody>
          <a:bodyPr/>
          <a:lstStyle>
            <a:lvl1pPr>
              <a:defRPr>
                <a:solidFill>
                  <a:srgbClr val="FFFFFF"/>
                </a:solidFill>
              </a:defRPr>
            </a:lvl1pPr>
          </a:lstStyle>
          <a:p>
            <a:r>
              <a:rPr lang="en-US"/>
              <a:t>Click icon to add picture</a:t>
            </a:r>
          </a:p>
        </p:txBody>
      </p:sp>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9144000" cy="5143500"/>
          </a:xfrm>
        </p:spPr>
        <p:txBody>
          <a:bodyPr/>
          <a:lstStyle>
            <a:lvl1pPr algn="r">
              <a:defRPr>
                <a:solidFill>
                  <a:srgbClr val="000000"/>
                </a:solidFill>
              </a:defRPr>
            </a:lvl1pPr>
          </a:lstStyle>
          <a:p>
            <a:r>
              <a:rPr lang="en-US"/>
              <a:t>Click icon to add picture</a:t>
            </a:r>
          </a:p>
        </p:txBody>
      </p:sp>
      <p:sp>
        <p:nvSpPr>
          <p:cNvPr id="6" name="TextBox 5"/>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rgbClr val="000000"/>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000000"/>
              </a:solidFill>
            </a:endParaRPr>
          </a:p>
        </p:txBody>
      </p:sp>
      <p:sp>
        <p:nvSpPr>
          <p:cNvPr id="10" name="Text Placeholder 9"/>
          <p:cNvSpPr>
            <a:spLocks noGrp="1"/>
          </p:cNvSpPr>
          <p:nvPr>
            <p:ph type="body" sz="quarter" idx="12" hasCustomPrompt="1"/>
          </p:nvPr>
        </p:nvSpPr>
        <p:spPr>
          <a:xfrm>
            <a:off x="0" y="914400"/>
            <a:ext cx="3657600" cy="1828800"/>
          </a:xfrm>
          <a:solidFill>
            <a:srgbClr val="0072C6">
              <a:alpha val="90000"/>
            </a:srgbClr>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9"/>
          </p:nvPr>
        </p:nvSpPr>
        <p:spPr>
          <a:xfrm>
            <a:off x="76200" y="18288"/>
            <a:ext cx="1143000" cy="419862"/>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263839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a:t>Click icon to add picture</a:t>
            </a:r>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9144000" cy="5143500"/>
          </a:xfrm>
        </p:spPr>
        <p:txBody>
          <a:bodyPr/>
          <a:lstStyle>
            <a:lvl1pPr>
              <a:defRPr>
                <a:solidFill>
                  <a:srgbClr val="000000"/>
                </a:solidFill>
              </a:defRPr>
            </a:lvl1pPr>
          </a:lstStyle>
          <a:p>
            <a:r>
              <a:rPr lang="en-US"/>
              <a:t>Click icon to add picture</a:t>
            </a:r>
          </a:p>
        </p:txBody>
      </p:sp>
      <p:sp>
        <p:nvSpPr>
          <p:cNvPr id="6" name="TextBox 5"/>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rgbClr val="000000"/>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000000"/>
              </a:solidFill>
            </a:endParaRPr>
          </a:p>
        </p:txBody>
      </p:sp>
      <p:sp>
        <p:nvSpPr>
          <p:cNvPr id="8" name="Picture Placeholder 2"/>
          <p:cNvSpPr>
            <a:spLocks noGrp="1"/>
          </p:cNvSpPr>
          <p:nvPr>
            <p:ph type="pic" sz="quarter" idx="19"/>
          </p:nvPr>
        </p:nvSpPr>
        <p:spPr>
          <a:xfrm>
            <a:off x="8001000" y="2480"/>
            <a:ext cx="1143000" cy="419862"/>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31748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ontact Page">
    <p:spTree>
      <p:nvGrpSpPr>
        <p:cNvPr id="1" name=""/>
        <p:cNvGrpSpPr/>
        <p:nvPr/>
      </p:nvGrpSpPr>
      <p:grpSpPr>
        <a:xfrm>
          <a:off x="0" y="0"/>
          <a:ext cx="0" cy="0"/>
          <a:chOff x="0" y="0"/>
          <a:chExt cx="0" cy="0"/>
        </a:xfrm>
      </p:grpSpPr>
      <p:sp>
        <p:nvSpPr>
          <p:cNvPr id="8" name="Picture Placeholder 2"/>
          <p:cNvSpPr>
            <a:spLocks noGrp="1"/>
          </p:cNvSpPr>
          <p:nvPr>
            <p:ph type="pic" sz="quarter" idx="18"/>
          </p:nvPr>
        </p:nvSpPr>
        <p:spPr>
          <a:xfrm>
            <a:off x="531" y="0"/>
            <a:ext cx="914400" cy="914400"/>
          </a:xfrm>
        </p:spPr>
        <p:txBody>
          <a:bodyPr/>
          <a:lstStyle>
            <a:lvl1pPr>
              <a:defRPr>
                <a:solidFill>
                  <a:srgbClr val="FFFFFF"/>
                </a:solidFill>
              </a:defRPr>
            </a:lvl1pPr>
          </a:lstStyle>
          <a:p>
            <a:r>
              <a:rPr lang="en-US"/>
              <a:t>Click icon to add picture</a:t>
            </a:r>
          </a:p>
        </p:txBody>
      </p:sp>
      <p:sp>
        <p:nvSpPr>
          <p:cNvPr id="6" name="Picture Placeholder 2"/>
          <p:cNvSpPr>
            <a:spLocks noGrp="1"/>
          </p:cNvSpPr>
          <p:nvPr>
            <p:ph type="pic" sz="quarter" idx="19"/>
          </p:nvPr>
        </p:nvSpPr>
        <p:spPr>
          <a:xfrm>
            <a:off x="8001000" y="2480"/>
            <a:ext cx="1143000" cy="419862"/>
          </a:xfrm>
        </p:spPr>
        <p:txBody>
          <a:bodyPr/>
          <a:lstStyle>
            <a:lvl1pPr>
              <a:defRPr>
                <a:solidFill>
                  <a:srgbClr val="FFFFFF"/>
                </a:solidFill>
              </a:defRPr>
            </a:lvl1pPr>
          </a:lstStyle>
          <a:p>
            <a:r>
              <a:rPr lang="en-US"/>
              <a:t>Click icon to add picture</a:t>
            </a:r>
          </a:p>
        </p:txBody>
      </p:sp>
      <p:sp>
        <p:nvSpPr>
          <p:cNvPr id="7" name="Text Placeholder 9"/>
          <p:cNvSpPr>
            <a:spLocks noGrp="1"/>
          </p:cNvSpPr>
          <p:nvPr>
            <p:ph type="body" sz="quarter" idx="12" hasCustomPrompt="1"/>
          </p:nvPr>
        </p:nvSpPr>
        <p:spPr>
          <a:xfrm>
            <a:off x="0" y="914400"/>
            <a:ext cx="3657600" cy="1828800"/>
          </a:xfrm>
          <a:solidFill>
            <a:srgbClr val="0072C6"/>
          </a:solidFill>
        </p:spPr>
        <p:txBody>
          <a:bodyPr lIns="91440" tIns="91440">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4910704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9144000" cy="5143500"/>
          </a:xfrm>
        </p:spPr>
        <p:txBody>
          <a:bodyPr anchor="ctr"/>
          <a:lstStyle>
            <a:lvl1pPr algn="r">
              <a:defRPr>
                <a:solidFill>
                  <a:srgbClr val="000000"/>
                </a:solidFill>
              </a:defRPr>
            </a:lvl1pPr>
          </a:lstStyle>
          <a:p>
            <a:r>
              <a:rPr lang="en-US"/>
              <a:t>Click icon to add picture</a:t>
            </a:r>
          </a:p>
        </p:txBody>
      </p:sp>
      <p:sp>
        <p:nvSpPr>
          <p:cNvPr id="10" name="TextBox 9"/>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rgbClr val="000000"/>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000000"/>
              </a:solidFill>
            </a:endParaRPr>
          </a:p>
        </p:txBody>
      </p:sp>
      <p:sp>
        <p:nvSpPr>
          <p:cNvPr id="8" name="Picture Placeholder 2"/>
          <p:cNvSpPr>
            <a:spLocks noGrp="1"/>
          </p:cNvSpPr>
          <p:nvPr>
            <p:ph type="pic" sz="quarter" idx="19"/>
          </p:nvPr>
        </p:nvSpPr>
        <p:spPr>
          <a:xfrm>
            <a:off x="0" y="0"/>
            <a:ext cx="914400" cy="914400"/>
          </a:xfrm>
        </p:spPr>
        <p:txBody>
          <a:bodyPr/>
          <a:lstStyle>
            <a:lvl1pPr>
              <a:defRPr>
                <a:solidFill>
                  <a:srgbClr val="000000"/>
                </a:solidFill>
              </a:defRPr>
            </a:lvl1pPr>
          </a:lstStyle>
          <a:p>
            <a:r>
              <a:rPr lang="en-US"/>
              <a:t>Click icon to add picture</a:t>
            </a:r>
          </a:p>
        </p:txBody>
      </p:sp>
      <p:sp>
        <p:nvSpPr>
          <p:cNvPr id="7" name="Picture Placeholder 2"/>
          <p:cNvSpPr>
            <a:spLocks noGrp="1"/>
          </p:cNvSpPr>
          <p:nvPr>
            <p:ph type="pic" sz="quarter" idx="20"/>
          </p:nvPr>
        </p:nvSpPr>
        <p:spPr>
          <a:xfrm>
            <a:off x="8001000" y="2480"/>
            <a:ext cx="1143000" cy="419862"/>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hasCustomPrompt="1"/>
          </p:nvPr>
        </p:nvSpPr>
        <p:spPr>
          <a:xfrm>
            <a:off x="0" y="914400"/>
            <a:ext cx="3657600" cy="1828800"/>
          </a:xfrm>
          <a:solidFill>
            <a:srgbClr val="0072C6">
              <a:alpha val="90000"/>
            </a:srgbClr>
          </a:solidFill>
        </p:spPr>
        <p:txBody>
          <a:bodyPr lIns="91440" tIns="91440">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816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229600" y="0"/>
            <a:ext cx="914400" cy="914400"/>
          </a:xfrm>
        </p:spPr>
        <p:txBody>
          <a:bodyPr/>
          <a:lstStyle>
            <a:lvl1pPr>
              <a:defRPr>
                <a:solidFill>
                  <a:srgbClr val="FFFFFF"/>
                </a:solidFill>
              </a:defRPr>
            </a:lvl1pPr>
          </a:lstStyle>
          <a:p>
            <a:r>
              <a:rPr lang="en-US"/>
              <a:t>Click icon to add picture</a:t>
            </a:r>
          </a:p>
        </p:txBody>
      </p:sp>
      <p:sp>
        <p:nvSpPr>
          <p:cNvPr id="6" name="Picture Placeholder 2"/>
          <p:cNvSpPr>
            <a:spLocks noGrp="1"/>
          </p:cNvSpPr>
          <p:nvPr>
            <p:ph type="pic" sz="quarter" idx="19"/>
          </p:nvPr>
        </p:nvSpPr>
        <p:spPr>
          <a:xfrm>
            <a:off x="76200" y="18288"/>
            <a:ext cx="1143000" cy="419862"/>
          </a:xfrm>
        </p:spPr>
        <p:txBody>
          <a:bodyPr/>
          <a:lstStyle>
            <a:lvl1pPr>
              <a:defRPr>
                <a:solidFill>
                  <a:srgbClr val="FFFFFF"/>
                </a:solidFill>
              </a:defRPr>
            </a:lvl1pPr>
          </a:lstStyle>
          <a:p>
            <a:r>
              <a:rPr lang="en-US"/>
              <a:t>Click icon to add picture</a:t>
            </a:r>
          </a:p>
        </p:txBody>
      </p:sp>
      <p:sp>
        <p:nvSpPr>
          <p:cNvPr id="8"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4017817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9144000" cy="5143500"/>
          </a:xfrm>
        </p:spPr>
        <p:txBody>
          <a:bodyPr anchor="ctr"/>
          <a:lstStyle>
            <a:lvl1pPr>
              <a:defRPr>
                <a:solidFill>
                  <a:schemeClr val="bg1"/>
                </a:solidFill>
              </a:defRPr>
            </a:lvl1pPr>
          </a:lstStyle>
          <a:p>
            <a:r>
              <a:rPr lang="en-US"/>
              <a:t>Click icon to add picture</a:t>
            </a:r>
          </a:p>
        </p:txBody>
      </p:sp>
      <p:sp>
        <p:nvSpPr>
          <p:cNvPr id="10" name="TextBox 9"/>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8" name="Picture Placeholder 2"/>
          <p:cNvSpPr>
            <a:spLocks noGrp="1"/>
          </p:cNvSpPr>
          <p:nvPr>
            <p:ph type="pic" sz="quarter" idx="19"/>
          </p:nvPr>
        </p:nvSpPr>
        <p:spPr>
          <a:xfrm>
            <a:off x="8229600" y="0"/>
            <a:ext cx="914400" cy="914400"/>
          </a:xfrm>
        </p:spPr>
        <p:txBody>
          <a:bodyPr/>
          <a:lstStyle>
            <a:lvl1pPr>
              <a:defRPr>
                <a:solidFill>
                  <a:srgbClr val="000000"/>
                </a:solidFill>
              </a:defRPr>
            </a:lvl1pPr>
          </a:lstStyle>
          <a:p>
            <a:r>
              <a:rPr lang="en-US"/>
              <a:t>Click icon to add picture</a:t>
            </a:r>
          </a:p>
        </p:txBody>
      </p:sp>
      <p:sp>
        <p:nvSpPr>
          <p:cNvPr id="7" name="Picture Placeholder 2"/>
          <p:cNvSpPr>
            <a:spLocks noGrp="1"/>
          </p:cNvSpPr>
          <p:nvPr>
            <p:ph type="pic" sz="quarter" idx="20"/>
          </p:nvPr>
        </p:nvSpPr>
        <p:spPr>
          <a:xfrm>
            <a:off x="76200" y="18288"/>
            <a:ext cx="1143000" cy="419862"/>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hasCustomPrompt="1"/>
          </p:nvPr>
        </p:nvSpPr>
        <p:spPr>
          <a:xfrm>
            <a:off x="5492383" y="914400"/>
            <a:ext cx="3657600" cy="1828800"/>
          </a:xfrm>
          <a:solidFill>
            <a:srgbClr val="0072C6">
              <a:alpha val="90000"/>
            </a:srgbClr>
          </a:solidFill>
        </p:spPr>
        <p:txBody>
          <a:bodyPr>
            <a:noAutofit/>
          </a:bodyPr>
          <a:lstStyle>
            <a:lvl1pPr>
              <a:defRPr sz="1400">
                <a:solidFill>
                  <a:srgbClr val="FFFFFF"/>
                </a:solidFill>
                <a:latin typeface="+mn-lt"/>
                <a:cs typeface="Segoe UI Semibold"/>
              </a:defRPr>
            </a:lvl1pPr>
            <a:lvl2pPr>
              <a:defRPr sz="1400">
                <a:solidFill>
                  <a:srgbClr val="FFFFFF"/>
                </a:solidFill>
                <a:latin typeface="+mn-lt"/>
                <a:cs typeface="Segoe UI Semibold"/>
              </a:defRPr>
            </a:lvl2pPr>
            <a:lvl3pPr>
              <a:defRPr sz="1400">
                <a:solidFill>
                  <a:srgbClr val="FFFFFF"/>
                </a:solidFill>
                <a:latin typeface="+mn-lt"/>
                <a:cs typeface="Segoe UI Semibold"/>
              </a:defRPr>
            </a:lvl3pPr>
            <a:lvl4pPr>
              <a:defRPr sz="1400">
                <a:solidFill>
                  <a:srgbClr val="FFFFFF"/>
                </a:solidFill>
                <a:latin typeface="+mn-lt"/>
                <a:cs typeface="Segoe UI Semibold"/>
              </a:defRPr>
            </a:lvl4pPr>
            <a:lvl5pPr>
              <a:defRPr sz="1400">
                <a:solidFill>
                  <a:srgbClr val="FFFFF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7924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ppendix: Section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0" name="Text Placeholder 9"/>
          <p:cNvSpPr>
            <a:spLocks noGrp="1"/>
          </p:cNvSpPr>
          <p:nvPr>
            <p:ph type="body" sz="quarter" idx="13" hasCustomPrompt="1"/>
          </p:nvPr>
        </p:nvSpPr>
        <p:spPr>
          <a:xfrm>
            <a:off x="0" y="914400"/>
            <a:ext cx="1828800" cy="2647950"/>
          </a:xfrm>
        </p:spPr>
        <p:txBody>
          <a:bodyPr>
            <a:noAutofit/>
          </a:bodyPr>
          <a:lstStyle>
            <a:lvl1pPr>
              <a:defRPr sz="2000" baseline="0">
                <a:solidFill>
                  <a:schemeClr val="tx1"/>
                </a:solidFill>
                <a:latin typeface="+mn-lt"/>
              </a:defRPr>
            </a:lvl1pPr>
            <a:lvl2pPr>
              <a:defRPr sz="2000">
                <a:solidFill>
                  <a:schemeClr val="tx1"/>
                </a:solidFill>
                <a:latin typeface="+mn-lt"/>
              </a:defRPr>
            </a:lvl2pPr>
            <a:lvl3pPr>
              <a:defRPr sz="2000">
                <a:solidFill>
                  <a:schemeClr val="tx1"/>
                </a:solidFill>
                <a:latin typeface="+mn-lt"/>
              </a:defRPr>
            </a:lvl3pPr>
            <a:lvl4pPr>
              <a:defRPr sz="2000">
                <a:solidFill>
                  <a:schemeClr val="tx1"/>
                </a:solidFill>
                <a:latin typeface="+mn-lt"/>
              </a:defRPr>
            </a:lvl4pPr>
            <a:lvl5pPr>
              <a:defRPr sz="2000">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5" hasCustomPrompt="1"/>
          </p:nvPr>
        </p:nvSpPr>
        <p:spPr>
          <a:xfrm>
            <a:off x="2743200" y="914400"/>
            <a:ext cx="6096000" cy="3657600"/>
          </a:xfrm>
        </p:spPr>
        <p:txBody>
          <a:bodyPr>
            <a:normAutofit/>
          </a:bodyPr>
          <a:lstStyle>
            <a:lvl1pPr>
              <a:lnSpc>
                <a:spcPct val="100000"/>
              </a:lnSpc>
              <a:defRPr sz="3000" baseline="0">
                <a:solidFill>
                  <a:schemeClr val="tx1"/>
                </a:solidFill>
                <a:latin typeface="Segoe UI Light" pitchFamily="34" charset="0"/>
              </a:defRPr>
            </a:lvl1pPr>
            <a:lvl2pPr>
              <a:lnSpc>
                <a:spcPct val="100000"/>
              </a:lnSpc>
              <a:defRPr sz="3000">
                <a:solidFill>
                  <a:schemeClr val="tx1"/>
                </a:solidFill>
                <a:latin typeface="Segoe UI Light" pitchFamily="34" charset="0"/>
              </a:defRPr>
            </a:lvl2pPr>
            <a:lvl3pPr>
              <a:lnSpc>
                <a:spcPct val="100000"/>
              </a:lnSpc>
              <a:defRPr sz="3000">
                <a:solidFill>
                  <a:schemeClr val="tx1"/>
                </a:solidFill>
                <a:latin typeface="Segoe UI Light" pitchFamily="34" charset="0"/>
              </a:defRPr>
            </a:lvl3pPr>
            <a:lvl4pPr>
              <a:lnSpc>
                <a:spcPct val="100000"/>
              </a:lnSpc>
              <a:defRPr sz="3000">
                <a:solidFill>
                  <a:schemeClr val="tx1"/>
                </a:solidFill>
                <a:latin typeface="Segoe UI Light" pitchFamily="34" charset="0"/>
              </a:defRPr>
            </a:lvl4pPr>
            <a:lvl5pPr>
              <a:lnSpc>
                <a:spcPct val="100000"/>
              </a:lnSpc>
              <a:defRPr sz="3000">
                <a:solidFill>
                  <a:schemeClr val="tx1"/>
                </a:solidFill>
                <a:latin typeface="Segoe UI Light" pitchFamily="34" charset="0"/>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defRPr>
                <a:solidFill>
                  <a:srgbClr val="FFFFF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743200" y="914400"/>
            <a:ext cx="6172200" cy="3657600"/>
          </a:xfrm>
          <a:prstGeom prst="rect">
            <a:avLst/>
          </a:prstGeom>
        </p:spPr>
        <p:txBody>
          <a:bodyPr vert="horz" lIns="182880" tIns="137160"/>
          <a:lstStyle>
            <a:lvl1pPr marL="0" indent="0">
              <a:spcBef>
                <a:spcPts val="300"/>
              </a:spcBef>
              <a:buFontTx/>
              <a:buNone/>
              <a:defRPr sz="3000" baseline="0">
                <a:solidFill>
                  <a:srgbClr val="FFFFFF"/>
                </a:solidFill>
                <a:latin typeface="Segoe UI Light" pitchFamily="34" charset="0"/>
              </a:defRPr>
            </a:lvl1pPr>
          </a:lstStyle>
          <a:p>
            <a:pPr lvl="0"/>
            <a:r>
              <a:rPr lang="en-US" dirty="0"/>
              <a:t>Click to edit slide content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able of Contents photo">
    <p:bg>
      <p:bgPr>
        <a:solidFill>
          <a:schemeClr val="tx1"/>
        </a:solidFill>
        <a:effectLst/>
      </p:bgPr>
    </p:bg>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000000"/>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0171546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age (Support A)">
    <p:spTree>
      <p:nvGrpSpPr>
        <p:cNvPr id="1" name=""/>
        <p:cNvGrpSpPr/>
        <p:nvPr/>
      </p:nvGrpSpPr>
      <p:grpSpPr>
        <a:xfrm>
          <a:off x="0" y="0"/>
          <a:ext cx="0" cy="0"/>
          <a:chOff x="0" y="0"/>
          <a:chExt cx="0" cy="0"/>
        </a:xfrm>
      </p:grpSpPr>
      <p:pic>
        <p:nvPicPr>
          <p:cNvPr id="13" name="Picture 1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109" y="1630083"/>
            <a:ext cx="9144000" cy="1803654"/>
          </a:xfrm>
          <a:prstGeom prst="rect">
            <a:avLst/>
          </a:prstGeom>
        </p:spPr>
      </p:pic>
      <p:pic>
        <p:nvPicPr>
          <p:cNvPr id="16" name="Picture 15"/>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109" y="1630083"/>
            <a:ext cx="9144000" cy="1803654"/>
          </a:xfrm>
          <a:prstGeom prst="rect">
            <a:avLst/>
          </a:prstGeom>
        </p:spPr>
      </p:pic>
      <p:sp>
        <p:nvSpPr>
          <p:cNvPr id="10" name="Title 1"/>
          <p:cNvSpPr>
            <a:spLocks noGrp="1"/>
          </p:cNvSpPr>
          <p:nvPr>
            <p:ph type="ctrTitle" hasCustomPrompt="1"/>
          </p:nvPr>
        </p:nvSpPr>
        <p:spPr>
          <a:xfrm>
            <a:off x="513294" y="2141128"/>
            <a:ext cx="8085017" cy="416720"/>
          </a:xfrm>
        </p:spPr>
        <p:txBody>
          <a:bodyPr anchor="b" anchorCtr="0">
            <a:noAutofit/>
          </a:bodyPr>
          <a:lstStyle>
            <a:lvl1pPr algn="l">
              <a:lnSpc>
                <a:spcPts val="2850"/>
              </a:lnSpc>
              <a:defRPr sz="2700" spc="0" baseline="0">
                <a:solidFill>
                  <a:schemeClr val="bg1"/>
                </a:solidFill>
                <a:latin typeface="Segoe Light" pitchFamily="34" charset="0"/>
              </a:defRPr>
            </a:lvl1pPr>
          </a:lstStyle>
          <a:p>
            <a:r>
              <a:rPr lang="en-US" dirty="0"/>
              <a:t>Click to edit Master Title style</a:t>
            </a:r>
          </a:p>
        </p:txBody>
      </p:sp>
      <p:sp>
        <p:nvSpPr>
          <p:cNvPr id="11" name="Subtitle 2"/>
          <p:cNvSpPr>
            <a:spLocks noGrp="1"/>
          </p:cNvSpPr>
          <p:nvPr>
            <p:ph type="subTitle" idx="1"/>
          </p:nvPr>
        </p:nvSpPr>
        <p:spPr>
          <a:xfrm>
            <a:off x="513294" y="2659652"/>
            <a:ext cx="8085015" cy="491490"/>
          </a:xfrm>
        </p:spPr>
        <p:txBody>
          <a:bodyPr>
            <a:normAutofit/>
          </a:bodyPr>
          <a:lstStyle>
            <a:lvl1pPr marL="20574" indent="0" algn="l">
              <a:buNone/>
              <a:defRPr sz="1200">
                <a:solidFill>
                  <a:schemeClr val="bg1"/>
                </a:solidFill>
                <a:latin typeface="Segoe Light"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14" name="Text Placeholder 6"/>
          <p:cNvSpPr>
            <a:spLocks noGrp="1"/>
          </p:cNvSpPr>
          <p:nvPr>
            <p:ph type="body" sz="quarter" idx="10" hasCustomPrompt="1"/>
          </p:nvPr>
        </p:nvSpPr>
        <p:spPr>
          <a:xfrm>
            <a:off x="513294" y="3621652"/>
            <a:ext cx="7996525" cy="173124"/>
          </a:xfrm>
        </p:spPr>
        <p:txBody>
          <a:bodyPr/>
          <a:lstStyle>
            <a:lvl1pPr marL="20574" indent="0">
              <a:buFontTx/>
              <a:buNone/>
              <a:defRPr sz="1125">
                <a:solidFill>
                  <a:srgbClr val="595959"/>
                </a:solidFill>
                <a:latin typeface="+mj-lt"/>
              </a:defRPr>
            </a:lvl1pPr>
            <a:lvl2pPr marL="205740" indent="0">
              <a:buFontTx/>
              <a:buNone/>
              <a:defRPr/>
            </a:lvl2pPr>
            <a:lvl3pPr marL="411480" indent="0">
              <a:buFontTx/>
              <a:buNone/>
              <a:defRPr/>
            </a:lvl3pPr>
            <a:lvl4pPr marL="617220" indent="0">
              <a:buFontTx/>
              <a:buNone/>
              <a:defRPr/>
            </a:lvl4pPr>
            <a:lvl5pPr marL="822960" indent="0">
              <a:buFontTx/>
              <a:buNone/>
              <a:defRPr/>
            </a:lvl5pPr>
          </a:lstStyle>
          <a:p>
            <a:pPr lvl="0"/>
            <a:r>
              <a:rPr lang="en-US" dirty="0"/>
              <a:t>Click to insert Presenter’s Name, Title</a:t>
            </a:r>
          </a:p>
        </p:txBody>
      </p:sp>
      <p:sp>
        <p:nvSpPr>
          <p:cNvPr id="15" name="Text Placeholder 6"/>
          <p:cNvSpPr>
            <a:spLocks noGrp="1"/>
          </p:cNvSpPr>
          <p:nvPr>
            <p:ph type="body" sz="quarter" idx="11" hasCustomPrompt="1"/>
          </p:nvPr>
        </p:nvSpPr>
        <p:spPr>
          <a:xfrm>
            <a:off x="513294" y="3836405"/>
            <a:ext cx="7996525" cy="173124"/>
          </a:xfrm>
        </p:spPr>
        <p:txBody>
          <a:bodyPr/>
          <a:lstStyle>
            <a:lvl1pPr marL="20574" indent="0">
              <a:buFontTx/>
              <a:buNone/>
              <a:defRPr sz="1125">
                <a:solidFill>
                  <a:srgbClr val="595959"/>
                </a:solidFill>
                <a:latin typeface="+mj-lt"/>
              </a:defRPr>
            </a:lvl1pPr>
            <a:lvl2pPr marL="205740" indent="0">
              <a:buFontTx/>
              <a:buNone/>
              <a:defRPr/>
            </a:lvl2pPr>
            <a:lvl3pPr marL="411480" indent="0">
              <a:buFontTx/>
              <a:buNone/>
              <a:defRPr/>
            </a:lvl3pPr>
            <a:lvl4pPr marL="617220" indent="0">
              <a:buFontTx/>
              <a:buNone/>
              <a:defRPr/>
            </a:lvl4pPr>
            <a:lvl5pPr marL="822960" indent="0">
              <a:buFontTx/>
              <a:buNone/>
              <a:defRPr/>
            </a:lvl5pPr>
          </a:lstStyle>
          <a:p>
            <a:pPr lvl="0"/>
            <a:r>
              <a:rPr lang="en-US" dirty="0"/>
              <a:t>Date of Presentation</a:t>
            </a:r>
          </a:p>
        </p:txBody>
      </p:sp>
      <p:pic>
        <p:nvPicPr>
          <p:cNvPr id="19" name="Picture 6" descr="C:\Users\victor.melniciuc\Desktop\==Work\MCS BOM\ppt\JPEGs (ready)\MYM.png"/>
          <p:cNvPicPr>
            <a:picLocks noChangeAspect="1" noChangeArrowheads="1"/>
          </p:cNvPicPr>
          <p:nvPr userDrawn="1"/>
        </p:nvPicPr>
        <p:blipFill>
          <a:blip r:embed="rId4"/>
          <a:stretch>
            <a:fillRect/>
          </a:stretch>
        </p:blipFill>
        <p:spPr bwMode="auto">
          <a:xfrm>
            <a:off x="6783030" y="4863424"/>
            <a:ext cx="2025039" cy="106364"/>
          </a:xfrm>
          <a:prstGeom prst="rect">
            <a:avLst/>
          </a:prstGeom>
          <a:noFill/>
          <a:ln>
            <a:noFill/>
          </a:ln>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28534" y="553339"/>
            <a:ext cx="2286000" cy="285167"/>
          </a:xfrm>
          <a:prstGeom prst="rect">
            <a:avLst/>
          </a:prstGeom>
        </p:spPr>
      </p:pic>
    </p:spTree>
    <p:extLst>
      <p:ext uri="{BB962C8B-B14F-4D97-AF65-F5344CB8AC3E}">
        <p14:creationId xmlns:p14="http://schemas.microsoft.com/office/powerpoint/2010/main" val="429044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content, large,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defRPr>
                <a:solidFill>
                  <a:schemeClr val="bg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743200" y="914400"/>
            <a:ext cx="6172200" cy="3657600"/>
          </a:xfrm>
          <a:prstGeom prst="rect">
            <a:avLst/>
          </a:prstGeom>
        </p:spPr>
        <p:txBody>
          <a:bodyPr vert="horz" lIns="182880" tIns="137160">
            <a:normAutofit/>
          </a:bodyPr>
          <a:lstStyle>
            <a:lvl1pPr marL="0" indent="0">
              <a:spcBef>
                <a:spcPts val="300"/>
              </a:spcBef>
              <a:buFontTx/>
              <a:buNone/>
              <a:defRPr sz="3000" baseline="0">
                <a:solidFill>
                  <a:schemeClr val="bg1"/>
                </a:solidFill>
                <a:latin typeface="Segoe UI Light" pitchFamily="34" charset="0"/>
              </a:defRPr>
            </a:lvl1pPr>
          </a:lstStyle>
          <a:p>
            <a:pPr lvl="0"/>
            <a:r>
              <a:rPr lang="en-US" dirty="0"/>
              <a:t>Click to edit slide content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743200" y="914400"/>
            <a:ext cx="6172200" cy="3790950"/>
          </a:xfrm>
          <a:prstGeom prst="rect">
            <a:avLst/>
          </a:prstGeom>
        </p:spPr>
        <p:txBody>
          <a:bodyPr vert="horz" lIns="182880" tIns="137160">
            <a:normAutofit/>
          </a:bodyPr>
          <a:lstStyle>
            <a:lvl1pPr marL="0" indent="0">
              <a:spcBef>
                <a:spcPts val="300"/>
              </a:spcBef>
              <a:buFontTx/>
              <a:buNone/>
              <a:defRPr sz="1400" baseline="0">
                <a:solidFill>
                  <a:schemeClr val="tx1"/>
                </a:solidFill>
                <a:latin typeface="+mn-lt"/>
              </a:defRPr>
            </a:lvl1pPr>
          </a:lstStyle>
          <a:p>
            <a:pPr lvl="0"/>
            <a:r>
              <a:rPr lang="en-US" dirty="0"/>
              <a:t>Click to edit slide content</a:t>
            </a:r>
          </a:p>
        </p:txBody>
      </p:sp>
    </p:spTree>
    <p:extLst>
      <p:ext uri="{BB962C8B-B14F-4D97-AF65-F5344CB8AC3E}">
        <p14:creationId xmlns:p14="http://schemas.microsoft.com/office/powerpoint/2010/main" val="323993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51326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Graphic or Demo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274925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743200" y="914400"/>
            <a:ext cx="6172200" cy="379095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336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9144000" cy="5143500"/>
          </a:xfrm>
        </p:spPr>
        <p:txBody>
          <a:bodyPr/>
          <a:lstStyle>
            <a:lvl1pPr>
              <a:defRPr>
                <a:solidFill>
                  <a:srgbClr val="3F3F3F"/>
                </a:solidFill>
              </a:defRPr>
            </a:lvl1pPr>
          </a:lstStyle>
          <a:p>
            <a:r>
              <a:rPr lang="en-US"/>
              <a:t>Click icon to add picture</a:t>
            </a:r>
            <a:endParaRPr lang="en-US" dirty="0"/>
          </a:p>
        </p:txBody>
      </p:sp>
      <p:sp>
        <p:nvSpPr>
          <p:cNvPr id="2" name="Title 1"/>
          <p:cNvSpPr>
            <a:spLocks noGrp="1"/>
          </p:cNvSpPr>
          <p:nvPr>
            <p:ph type="title" hasCustomPrompt="1"/>
          </p:nvPr>
        </p:nvSpPr>
        <p:spPr>
          <a:xfrm>
            <a:off x="0" y="914400"/>
            <a:ext cx="1828800" cy="1828800"/>
          </a:xfrm>
          <a:solidFill>
            <a:srgbClr val="0072C6">
              <a:alpha val="92000"/>
            </a:srgbClr>
          </a:solidFill>
        </p:spPr>
        <p:txBody>
          <a:bodyPr/>
          <a:lstStyle>
            <a:lvl1pPr>
              <a:defRPr>
                <a:solidFill>
                  <a:srgbClr val="FFFFFF"/>
                </a:solidFill>
              </a:defRPr>
            </a:lvl1pPr>
          </a:lstStyle>
          <a:p>
            <a:pPr lvl="0"/>
            <a:r>
              <a:rPr lang="en-US" dirty="0"/>
              <a:t>Click to edit slide content</a:t>
            </a:r>
          </a:p>
        </p:txBody>
      </p:sp>
      <p:sp>
        <p:nvSpPr>
          <p:cNvPr id="11" name="Text Placeholder 14"/>
          <p:cNvSpPr>
            <a:spLocks noGrp="1"/>
          </p:cNvSpPr>
          <p:nvPr>
            <p:ph type="body" sz="quarter" idx="12" hasCustomPrompt="1"/>
          </p:nvPr>
        </p:nvSpPr>
        <p:spPr>
          <a:xfrm>
            <a:off x="0" y="2743200"/>
            <a:ext cx="1828800" cy="1828800"/>
          </a:xfrm>
          <a:solidFill>
            <a:schemeClr val="accent4">
              <a:alpha val="92000"/>
            </a:schemeClr>
          </a:solidFill>
        </p:spPr>
        <p:txBody>
          <a:bodyPr>
            <a:normAutofit/>
          </a:bodyPr>
          <a:lstStyle>
            <a:lvl1pPr>
              <a:defRPr sz="1400">
                <a:solidFill>
                  <a:srgbClr val="000000"/>
                </a:solidFill>
                <a:latin typeface="+mn-lt"/>
              </a:defRPr>
            </a:lvl1pPr>
            <a:lvl2pPr>
              <a:defRPr sz="1400">
                <a:solidFill>
                  <a:srgbClr val="000000"/>
                </a:solidFill>
                <a:latin typeface="+mn-lt"/>
              </a:defRPr>
            </a:lvl2pPr>
            <a:lvl3pPr>
              <a:defRPr sz="1400">
                <a:solidFill>
                  <a:srgbClr val="000000"/>
                </a:solidFill>
                <a:latin typeface="+mn-lt"/>
              </a:defRPr>
            </a:lvl3pPr>
            <a:lvl4pPr>
              <a:defRPr sz="1400">
                <a:solidFill>
                  <a:srgbClr val="000000"/>
                </a:solidFill>
                <a:latin typeface="+mn-lt"/>
              </a:defRPr>
            </a:lvl4pPr>
            <a:lvl5pPr>
              <a:defRPr sz="1400">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3" hasCustomPrompt="1"/>
          </p:nvPr>
        </p:nvSpPr>
        <p:spPr>
          <a:xfrm>
            <a:off x="1828800" y="2743200"/>
            <a:ext cx="1828800" cy="1828800"/>
          </a:xfrm>
          <a:solidFill>
            <a:schemeClr val="accent3">
              <a:alpha val="89000"/>
            </a:schemeClr>
          </a:solidFill>
        </p:spPr>
        <p:txBody>
          <a:bodyPr/>
          <a:lstStyle>
            <a:lvl1pPr>
              <a:defRPr>
                <a:solidFill>
                  <a:srgbClr val="000000"/>
                </a:solidFill>
                <a:latin typeface="+mn-lt"/>
              </a:defRPr>
            </a:lvl1pPr>
            <a:lvl2pPr>
              <a:defRPr>
                <a:solidFill>
                  <a:srgbClr val="000000"/>
                </a:solidFill>
                <a:latin typeface="+mn-lt"/>
              </a:defRPr>
            </a:lvl2pPr>
            <a:lvl3pPr>
              <a:defRPr>
                <a:solidFill>
                  <a:srgbClr val="000000"/>
                </a:solidFill>
                <a:latin typeface="+mn-lt"/>
              </a:defRPr>
            </a:lvl3pPr>
            <a:lvl4pPr>
              <a:defRPr>
                <a:solidFill>
                  <a:srgbClr val="000000"/>
                </a:solidFill>
                <a:latin typeface="+mn-lt"/>
              </a:defRPr>
            </a:lvl4pPr>
            <a:lvl5pPr>
              <a:defRPr>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4" hasCustomPrompt="1"/>
          </p:nvPr>
        </p:nvSpPr>
        <p:spPr>
          <a:xfrm>
            <a:off x="3657600" y="2743200"/>
            <a:ext cx="1828800" cy="1828800"/>
          </a:xfrm>
          <a:solidFill>
            <a:schemeClr val="bg2">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6" hasCustomPrompt="1"/>
          </p:nvPr>
        </p:nvSpPr>
        <p:spPr>
          <a:xfrm>
            <a:off x="5486400" y="2743200"/>
            <a:ext cx="1828800" cy="1828800"/>
          </a:xfrm>
          <a:solidFill>
            <a:schemeClr val="accent6">
              <a:alpha val="89000"/>
            </a:schemeClr>
          </a:solidFill>
        </p:spPr>
        <p:txBody>
          <a:bodyPr/>
          <a:lstStyle>
            <a:lvl1pPr>
              <a:defRPr>
                <a:solidFill>
                  <a:srgbClr val="000000"/>
                </a:solidFill>
                <a:latin typeface="+mn-lt"/>
              </a:defRPr>
            </a:lvl1pPr>
            <a:lvl2pPr>
              <a:defRPr>
                <a:solidFill>
                  <a:srgbClr val="000000"/>
                </a:solidFill>
                <a:latin typeface="+mn-lt"/>
              </a:defRPr>
            </a:lvl2pPr>
            <a:lvl3pPr>
              <a:defRPr>
                <a:solidFill>
                  <a:srgbClr val="000000"/>
                </a:solidFill>
                <a:latin typeface="+mn-lt"/>
              </a:defRPr>
            </a:lvl3pPr>
            <a:lvl4pPr>
              <a:defRPr>
                <a:solidFill>
                  <a:srgbClr val="000000"/>
                </a:solidFill>
                <a:latin typeface="+mn-lt"/>
              </a:defRPr>
            </a:lvl4pPr>
            <a:lvl5pPr>
              <a:defRPr>
                <a:solidFill>
                  <a:srgbClr val="000000"/>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7" hasCustomPrompt="1"/>
          </p:nvPr>
        </p:nvSpPr>
        <p:spPr>
          <a:xfrm>
            <a:off x="7315200" y="2743200"/>
            <a:ext cx="1828800" cy="1828800"/>
          </a:xfrm>
          <a:solidFill>
            <a:schemeClr val="tx2">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000000"/>
                </a:solidFill>
                <a:latin typeface="+mn-lt"/>
                <a:cs typeface="Segoe UI Light"/>
              </a:defRPr>
            </a:lvl1pPr>
          </a:lstStyle>
          <a:p>
            <a:fld id="{74A398B2-5A34-1A4A-811E-F402728256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6" r:id="rId1"/>
    <p:sldLayoutId id="2147483768" r:id="rId2"/>
    <p:sldLayoutId id="2147483748" r:id="rId3"/>
    <p:sldLayoutId id="2147483749" r:id="rId4"/>
    <p:sldLayoutId id="2147483750" r:id="rId5"/>
    <p:sldLayoutId id="2147483751" r:id="rId6"/>
    <p:sldLayoutId id="2147483792" r:id="rId7"/>
    <p:sldLayoutId id="2147483791" r:id="rId8"/>
    <p:sldLayoutId id="2147483755" r:id="rId9"/>
    <p:sldLayoutId id="2147483753" r:id="rId10"/>
    <p:sldLayoutId id="2147483754" r:id="rId11"/>
    <p:sldLayoutId id="2147483777" r:id="rId12"/>
    <p:sldLayoutId id="2147483758" r:id="rId13"/>
    <p:sldLayoutId id="2147483759" r:id="rId14"/>
    <p:sldLayoutId id="2147483760" r:id="rId15"/>
    <p:sldLayoutId id="2147483776" r:id="rId16"/>
    <p:sldLayoutId id="2147483761" r:id="rId17"/>
    <p:sldLayoutId id="2147483778" r:id="rId18"/>
    <p:sldLayoutId id="2147483774" r:id="rId19"/>
    <p:sldLayoutId id="2147483775" r:id="rId20"/>
    <p:sldLayoutId id="2147483762" r:id="rId21"/>
    <p:sldLayoutId id="2147483771" r:id="rId22"/>
    <p:sldLayoutId id="2147483772" r:id="rId23"/>
    <p:sldLayoutId id="2147483773" r:id="rId24"/>
    <p:sldLayoutId id="2147483783" r:id="rId25"/>
    <p:sldLayoutId id="2147483784" r:id="rId26"/>
    <p:sldLayoutId id="2147483785" r:id="rId27"/>
    <p:sldLayoutId id="2147483786" r:id="rId28"/>
    <p:sldLayoutId id="2147483747" r:id="rId29"/>
    <p:sldLayoutId id="2147483790" r:id="rId30"/>
    <p:sldLayoutId id="2147483793" r:id="rId31"/>
  </p:sldLayoutIdLst>
  <p:hf hdr="0" ftr="0"/>
  <p:txStyles>
    <p:titleStyle>
      <a:lvl1pPr eaLnBrk="1" hangingPunct="1">
        <a:defRPr sz="2000" kern="800">
          <a:solidFill>
            <a:schemeClr val="tx1"/>
          </a:solidFill>
          <a:latin typeface="+mn-lt"/>
          <a:cs typeface="Segoe UI Light"/>
        </a:defRPr>
      </a:lvl1pPr>
    </p:titleStyle>
    <p:bodyStyle>
      <a:lvl1pPr eaLnBrk="1" hangingPunct="1">
        <a:lnSpc>
          <a:spcPct val="120000"/>
        </a:lnSpc>
        <a:defRPr sz="1400" kern="800">
          <a:solidFill>
            <a:schemeClr val="tx1"/>
          </a:solidFill>
          <a:latin typeface="+mn-lt"/>
          <a:cs typeface="Segoe UI Light"/>
        </a:defRPr>
      </a:lvl1pPr>
      <a:lvl2pPr eaLnBrk="1" hangingPunct="1">
        <a:lnSpc>
          <a:spcPct val="120000"/>
        </a:lnSpc>
        <a:defRPr sz="1400" kern="800">
          <a:solidFill>
            <a:schemeClr val="tx1"/>
          </a:solidFill>
          <a:latin typeface="+mn-lt"/>
          <a:cs typeface="Segoe UI Light"/>
        </a:defRPr>
      </a:lvl2pPr>
      <a:lvl3pPr eaLnBrk="1" hangingPunct="1">
        <a:lnSpc>
          <a:spcPct val="120000"/>
        </a:lnSpc>
        <a:defRPr sz="1400" kern="800">
          <a:solidFill>
            <a:schemeClr val="tx1"/>
          </a:solidFill>
          <a:latin typeface="+mn-lt"/>
          <a:cs typeface="Segoe UI Light"/>
        </a:defRPr>
      </a:lvl3pPr>
      <a:lvl4pPr eaLnBrk="1" hangingPunct="1">
        <a:lnSpc>
          <a:spcPct val="120000"/>
        </a:lnSpc>
        <a:defRPr sz="1400" kern="800">
          <a:solidFill>
            <a:schemeClr val="tx1"/>
          </a:solidFill>
          <a:latin typeface="+mn-lt"/>
          <a:cs typeface="Segoe UI Light"/>
        </a:defRPr>
      </a:lvl4pPr>
      <a:lvl5pPr eaLnBrk="1" hangingPunct="1">
        <a:lnSpc>
          <a:spcPct val="120000"/>
        </a:lnSpc>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hyperlink" Target="http://www.mountaingoatsoftware.com/" TargetMode="External"/><Relationship Id="rId2" Type="http://schemas.openxmlformats.org/officeDocument/2006/relationships/hyperlink" Target="http://www.userstories.co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5" name="Rectangle 14"/>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12"/>
          <p:cNvSpPr>
            <a:spLocks noGrp="1"/>
          </p:cNvSpPr>
          <p:nvPr>
            <p:ph type="body" sz="quarter" idx="16"/>
          </p:nvPr>
        </p:nvSpPr>
        <p:spPr>
          <a:xfrm>
            <a:off x="0" y="2738854"/>
            <a:ext cx="2123728" cy="914400"/>
          </a:xfrm>
          <a:solidFill>
            <a:schemeClr val="accent6">
              <a:alpha val="89000"/>
            </a:schemeClr>
          </a:solidFill>
        </p:spPr>
        <p:txBody>
          <a:bodyPr>
            <a:normAutofit/>
          </a:bodyPr>
          <a:lstStyle/>
          <a:p>
            <a:pPr algn="l"/>
            <a:r>
              <a:rPr lang="en-US" dirty="0">
                <a:solidFill>
                  <a:schemeClr val="bg1"/>
                </a:solidFill>
              </a:rPr>
              <a:t>Samantha Marsh</a:t>
            </a:r>
          </a:p>
          <a:p>
            <a:pPr algn="l"/>
            <a:r>
              <a:rPr lang="en-US" dirty="0">
                <a:solidFill>
                  <a:schemeClr val="bg1"/>
                </a:solidFill>
              </a:rPr>
              <a:t>ITSM Senior Consultant</a:t>
            </a:r>
          </a:p>
          <a:p>
            <a:pPr algn="l"/>
            <a:r>
              <a:rPr lang="en-US" dirty="0">
                <a:solidFill>
                  <a:schemeClr val="bg1"/>
                </a:solidFill>
              </a:rPr>
              <a:t>May 2016</a:t>
            </a:r>
          </a:p>
          <a:p>
            <a:endParaRPr lang="en-US" dirty="0">
              <a:solidFill>
                <a:schemeClr val="bg1"/>
              </a:solidFill>
            </a:endParaRPr>
          </a:p>
        </p:txBody>
      </p:sp>
      <p:pic>
        <p:nvPicPr>
          <p:cNvPr id="3" name="Picture Placeholder 2" descr="MSFT_logo_rgb_C-Gray.png"/>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p:pic>
      <p:sp>
        <p:nvSpPr>
          <p:cNvPr id="9" name="Title 16"/>
          <p:cNvSpPr>
            <a:spLocks noGrp="1"/>
          </p:cNvSpPr>
          <p:nvPr>
            <p:ph type="title"/>
          </p:nvPr>
        </p:nvSpPr>
        <p:spPr>
          <a:xfrm>
            <a:off x="0" y="685776"/>
            <a:ext cx="4211960" cy="2057424"/>
          </a:xfrm>
          <a:solidFill>
            <a:srgbClr val="0072C6">
              <a:alpha val="85000"/>
            </a:srgbClr>
          </a:solidFill>
        </p:spPr>
        <p:txBody>
          <a:bodyPr>
            <a:normAutofit/>
          </a:bodyPr>
          <a:lstStyle/>
          <a:p>
            <a:r>
              <a:rPr lang="en-US" sz="2800" dirty="0"/>
              <a:t>User Story Overview</a:t>
            </a:r>
            <a:br>
              <a:rPr lang="en-US" sz="2800" dirty="0"/>
            </a:br>
            <a:endParaRPr lang="en-US" dirty="0">
              <a:solidFill>
                <a:srgbClr val="FFFFFF"/>
              </a:solidFill>
            </a:endParaRPr>
          </a:p>
        </p:txBody>
      </p:sp>
    </p:spTree>
    <p:extLst>
      <p:ext uri="{BB962C8B-B14F-4D97-AF65-F5344CB8AC3E}">
        <p14:creationId xmlns:p14="http://schemas.microsoft.com/office/powerpoint/2010/main" val="1172435848"/>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Designs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sp>
        <p:nvSpPr>
          <p:cNvPr id="6" name="Rectangle 3"/>
          <p:cNvSpPr>
            <a:spLocks noGrp="1" noChangeArrowheads="1"/>
          </p:cNvSpPr>
          <p:nvPr>
            <p:ph idx="4294967295"/>
          </p:nvPr>
        </p:nvSpPr>
        <p:spPr>
          <a:xfrm>
            <a:off x="1845238" y="555526"/>
            <a:ext cx="6887881" cy="4211736"/>
          </a:xfrm>
          <a:prstGeom prst="rect">
            <a:avLst/>
          </a:prstGeom>
        </p:spPr>
        <p:txBody>
          <a:bodyPr>
            <a:normAutofit/>
          </a:bodyPr>
          <a:lstStyle/>
          <a:p>
            <a:pPr lvl="0">
              <a:buNone/>
            </a:pPr>
            <a:r>
              <a:rPr lang="en-US" sz="1800" b="1" u="sng" dirty="0"/>
              <a:t>Empirical Design</a:t>
            </a:r>
          </a:p>
          <a:p>
            <a:pPr lvl="0"/>
            <a:r>
              <a:rPr lang="en-US" sz="1800" dirty="0"/>
              <a:t>The intended users are studied or observed by the designer of the software who then makes all the design decisions</a:t>
            </a:r>
          </a:p>
          <a:p>
            <a:pPr lvl="0"/>
            <a:endParaRPr lang="en-US" sz="1800" dirty="0"/>
          </a:p>
          <a:p>
            <a:pPr lvl="0">
              <a:buNone/>
            </a:pPr>
            <a:endParaRPr lang="en-US" sz="600" dirty="0"/>
          </a:p>
          <a:p>
            <a:pPr lvl="0">
              <a:buNone/>
            </a:pPr>
            <a:r>
              <a:rPr lang="en-US" sz="1800" b="1" u="sng" dirty="0"/>
              <a:t>Participatory Design</a:t>
            </a:r>
          </a:p>
          <a:p>
            <a:pPr lvl="0"/>
            <a:r>
              <a:rPr lang="en-US" sz="1800" dirty="0"/>
              <a:t>The intended users of the system become part of the team designing the behavior of the system</a:t>
            </a:r>
          </a:p>
          <a:p>
            <a:pPr lvl="1" eaLnBrk="1" hangingPunct="1">
              <a:lnSpc>
                <a:spcPct val="90000"/>
              </a:lnSpc>
            </a:pPr>
            <a:endParaRPr lang="en-US" dirty="0"/>
          </a:p>
          <a:p>
            <a:pPr lvl="1" eaLnBrk="1" hangingPunct="1">
              <a:lnSpc>
                <a:spcPct val="90000"/>
              </a:lnSpc>
              <a:buFontTx/>
              <a:buNone/>
            </a:pPr>
            <a:endParaRPr lang="en-US" dirty="0"/>
          </a:p>
        </p:txBody>
      </p:sp>
    </p:spTree>
    <p:extLst>
      <p:ext uri="{BB962C8B-B14F-4D97-AF65-F5344CB8AC3E}">
        <p14:creationId xmlns:p14="http://schemas.microsoft.com/office/powerpoint/2010/main" val="34180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Benefits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sp>
        <p:nvSpPr>
          <p:cNvPr id="5" name="Content Placeholder 4"/>
          <p:cNvSpPr>
            <a:spLocks noGrp="1"/>
          </p:cNvSpPr>
          <p:nvPr>
            <p:ph sz="quarter" idx="13"/>
          </p:nvPr>
        </p:nvSpPr>
        <p:spPr>
          <a:xfrm>
            <a:off x="1979712" y="555526"/>
            <a:ext cx="6172200" cy="3657600"/>
          </a:xfrm>
        </p:spPr>
        <p:txBody>
          <a:bodyPr>
            <a:normAutofit fontScale="47500" lnSpcReduction="20000"/>
          </a:bodyPr>
          <a:lstStyle/>
          <a:p>
            <a:pPr marL="457200" lvl="0" indent="-457200">
              <a:spcBef>
                <a:spcPts val="900"/>
              </a:spcBef>
              <a:buFont typeface="Arial" panose="020B0604020202020204" pitchFamily="34" charset="0"/>
              <a:buChar char="•"/>
            </a:pPr>
            <a:r>
              <a:rPr lang="en-US" sz="3200" dirty="0"/>
              <a:t>Emphasize verbal communication</a:t>
            </a:r>
          </a:p>
          <a:p>
            <a:pPr marL="457200" lvl="0" indent="-457200">
              <a:spcBef>
                <a:spcPts val="900"/>
              </a:spcBef>
              <a:buFont typeface="Arial" panose="020B0604020202020204" pitchFamily="34" charset="0"/>
              <a:buChar char="•"/>
            </a:pPr>
            <a:r>
              <a:rPr lang="en-US" sz="3200" dirty="0"/>
              <a:t>Stories shift the focus from writing to talking</a:t>
            </a:r>
          </a:p>
          <a:p>
            <a:pPr marL="457200" lvl="0" indent="-457200">
              <a:spcBef>
                <a:spcPts val="900"/>
              </a:spcBef>
              <a:buFont typeface="Arial" panose="020B0604020202020204" pitchFamily="34" charset="0"/>
              <a:buChar char="•"/>
            </a:pPr>
            <a:r>
              <a:rPr lang="en-US" sz="3200" dirty="0"/>
              <a:t>Comprehensible by both customer and developer</a:t>
            </a:r>
          </a:p>
          <a:p>
            <a:pPr marL="457200" lvl="0" indent="-457200">
              <a:spcBef>
                <a:spcPts val="900"/>
              </a:spcBef>
              <a:buFont typeface="Arial" panose="020B0604020202020204" pitchFamily="34" charset="0"/>
              <a:buChar char="•"/>
            </a:pPr>
            <a:r>
              <a:rPr lang="en-US" sz="3200" dirty="0"/>
              <a:t>Right size for planning</a:t>
            </a:r>
          </a:p>
          <a:p>
            <a:pPr marL="457200" lvl="0" indent="-457200">
              <a:spcBef>
                <a:spcPts val="900"/>
              </a:spcBef>
              <a:buFont typeface="Arial" panose="020B0604020202020204" pitchFamily="34" charset="0"/>
              <a:buChar char="•"/>
            </a:pPr>
            <a:r>
              <a:rPr lang="en-US" sz="3200" dirty="0"/>
              <a:t>Stories support and encourage iterative development</a:t>
            </a:r>
          </a:p>
          <a:p>
            <a:pPr marL="457200" lvl="0" indent="-457200">
              <a:spcBef>
                <a:spcPts val="900"/>
              </a:spcBef>
              <a:buFont typeface="Arial" panose="020B0604020202020204" pitchFamily="34" charset="0"/>
              <a:buChar char="•"/>
            </a:pPr>
            <a:r>
              <a:rPr lang="en-US" sz="3200" dirty="0"/>
              <a:t>Encourage deferring detail until you have the best understanding you want to</a:t>
            </a:r>
          </a:p>
          <a:p>
            <a:pPr marL="457200" lvl="0" indent="-457200">
              <a:spcBef>
                <a:spcPts val="900"/>
              </a:spcBef>
              <a:buFont typeface="Arial" panose="020B0604020202020204" pitchFamily="34" charset="0"/>
              <a:buChar char="•"/>
            </a:pPr>
            <a:r>
              <a:rPr lang="en-US" sz="3200" dirty="0"/>
              <a:t>Encourage participatory design</a:t>
            </a:r>
          </a:p>
          <a:p>
            <a:pPr marL="457200" lvl="0" indent="-457200">
              <a:spcBef>
                <a:spcPts val="900"/>
              </a:spcBef>
              <a:buFont typeface="Arial" panose="020B0604020202020204" pitchFamily="34" charset="0"/>
              <a:buChar char="•"/>
            </a:pPr>
            <a:r>
              <a:rPr lang="en-US" sz="3200" dirty="0"/>
              <a:t>Stories emphasize the user’s goals not the system’s attributes</a:t>
            </a:r>
          </a:p>
          <a:p>
            <a:pPr marL="457200" indent="-457200">
              <a:spcBef>
                <a:spcPts val="900"/>
              </a:spcBef>
              <a:buFont typeface="Arial" panose="020B0604020202020204" pitchFamily="34" charset="0"/>
              <a:buChar char="•"/>
            </a:pPr>
            <a:r>
              <a:rPr lang="en-US" sz="3200" dirty="0"/>
              <a:t>User Stories as a requirements process saves time, eliminates rework, and leads to better software</a:t>
            </a:r>
          </a:p>
          <a:p>
            <a:endParaRPr lang="en-US" dirty="0"/>
          </a:p>
        </p:txBody>
      </p:sp>
    </p:spTree>
    <p:extLst>
      <p:ext uri="{BB962C8B-B14F-4D97-AF65-F5344CB8AC3E}">
        <p14:creationId xmlns:p14="http://schemas.microsoft.com/office/powerpoint/2010/main" val="301237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spTree>
    <p:extLst>
      <p:ext uri="{BB962C8B-B14F-4D97-AF65-F5344CB8AC3E}">
        <p14:creationId xmlns:p14="http://schemas.microsoft.com/office/powerpoint/2010/main" val="63518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User Story</a:t>
            </a:r>
            <a:br>
              <a:rPr lang="en-US" dirty="0"/>
            </a:br>
            <a:endParaRPr lang="en-US" dirty="0">
              <a:solidFill>
                <a:srgbClr val="FF0000"/>
              </a:solidFill>
            </a:endParaRPr>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dirty="0"/>
          </a:p>
        </p:txBody>
      </p:sp>
      <p:sp>
        <p:nvSpPr>
          <p:cNvPr id="5" name="Content Placeholder 4"/>
          <p:cNvSpPr>
            <a:spLocks noGrp="1"/>
          </p:cNvSpPr>
          <p:nvPr>
            <p:ph sz="quarter" idx="13"/>
          </p:nvPr>
        </p:nvSpPr>
        <p:spPr>
          <a:xfrm>
            <a:off x="1863080" y="555526"/>
            <a:ext cx="6172200" cy="4392488"/>
          </a:xfrm>
        </p:spPr>
        <p:txBody>
          <a:bodyPr>
            <a:normAutofit fontScale="62500" lnSpcReduction="20000"/>
          </a:bodyPr>
          <a:lstStyle/>
          <a:p>
            <a:pPr marL="457200" indent="-457200">
              <a:lnSpc>
                <a:spcPct val="90000"/>
              </a:lnSpc>
              <a:spcBef>
                <a:spcPts val="900"/>
              </a:spcBef>
              <a:buFont typeface="Arial" panose="020B0604020202020204" pitchFamily="34" charset="0"/>
              <a:buChar char="•"/>
            </a:pPr>
            <a:r>
              <a:rPr lang="en-US" dirty="0"/>
              <a:t>A user story is a high level software system feature or requirement formulated as one sentence in the everyday language of the user</a:t>
            </a:r>
          </a:p>
          <a:p>
            <a:pPr marL="457200" indent="-457200">
              <a:lnSpc>
                <a:spcPct val="90000"/>
              </a:lnSpc>
              <a:spcBef>
                <a:spcPts val="900"/>
              </a:spcBef>
              <a:buFont typeface="Arial" panose="020B0604020202020204" pitchFamily="34" charset="0"/>
              <a:buChar char="•"/>
            </a:pPr>
            <a:r>
              <a:rPr lang="en-US" dirty="0"/>
              <a:t>User Stories are a place holder for a conversation to be held later</a:t>
            </a:r>
          </a:p>
          <a:p>
            <a:pPr marL="457200" indent="-457200">
              <a:lnSpc>
                <a:spcPct val="90000"/>
              </a:lnSpc>
              <a:spcBef>
                <a:spcPts val="900"/>
              </a:spcBef>
              <a:buFont typeface="Arial" panose="020B0604020202020204" pitchFamily="34" charset="0"/>
              <a:buChar char="•"/>
            </a:pPr>
            <a:r>
              <a:rPr lang="en-US" dirty="0"/>
              <a:t>User stories are written by the business or Product Owners</a:t>
            </a:r>
          </a:p>
          <a:p>
            <a:pPr marL="457200" indent="-457200">
              <a:lnSpc>
                <a:spcPct val="90000"/>
              </a:lnSpc>
              <a:spcBef>
                <a:spcPts val="900"/>
              </a:spcBef>
              <a:buFont typeface="Arial" panose="020B0604020202020204" pitchFamily="34" charset="0"/>
              <a:buChar char="•"/>
            </a:pPr>
            <a:r>
              <a:rPr lang="en-US" dirty="0"/>
              <a:t>User stories are prioritized by the business with the help of the Product Owner to indicate which are most important for the system</a:t>
            </a:r>
          </a:p>
          <a:p>
            <a:pPr marL="457200" indent="-457200">
              <a:lnSpc>
                <a:spcPct val="90000"/>
              </a:lnSpc>
              <a:spcBef>
                <a:spcPts val="900"/>
              </a:spcBef>
              <a:buFont typeface="Arial" panose="020B0604020202020204" pitchFamily="34" charset="0"/>
              <a:buChar char="•"/>
            </a:pPr>
            <a:r>
              <a:rPr lang="en-US" dirty="0"/>
              <a:t>Detailed requirements for a User Story are gathered later, closer to when the story is actually implemented</a:t>
            </a:r>
          </a:p>
          <a:p>
            <a:pPr marL="457200" indent="-457200">
              <a:lnSpc>
                <a:spcPct val="90000"/>
              </a:lnSpc>
              <a:spcBef>
                <a:spcPts val="900"/>
              </a:spcBef>
              <a:buFont typeface="Arial" panose="020B0604020202020204" pitchFamily="34" charset="0"/>
              <a:buChar char="•"/>
            </a:pPr>
            <a:r>
              <a:rPr lang="en-US" dirty="0"/>
              <a:t>User Stories must include acceptance/test criteria</a:t>
            </a:r>
          </a:p>
          <a:p>
            <a:pPr marL="457200" indent="-457200">
              <a:lnSpc>
                <a:spcPct val="90000"/>
              </a:lnSpc>
              <a:spcBef>
                <a:spcPts val="900"/>
              </a:spcBef>
              <a:buFont typeface="Arial" panose="020B0604020202020204" pitchFamily="34" charset="0"/>
              <a:buChar char="•"/>
            </a:pPr>
            <a:r>
              <a:rPr lang="en-US" dirty="0"/>
              <a:t>User Stories can initially be large (called Epics) and broken down later</a:t>
            </a:r>
          </a:p>
          <a:p>
            <a:pPr marL="457200" indent="-457200">
              <a:lnSpc>
                <a:spcPct val="90000"/>
              </a:lnSpc>
              <a:spcBef>
                <a:spcPts val="900"/>
              </a:spcBef>
              <a:buFont typeface="Arial" panose="020B0604020202020204" pitchFamily="34" charset="0"/>
              <a:buChar char="•"/>
            </a:pPr>
            <a:r>
              <a:rPr lang="en-US" dirty="0"/>
              <a:t>User stories are a simple, but they are not always easy </a:t>
            </a:r>
          </a:p>
          <a:p>
            <a:endParaRPr lang="en-US" dirty="0"/>
          </a:p>
        </p:txBody>
      </p:sp>
    </p:spTree>
    <p:extLst>
      <p:ext uri="{BB962C8B-B14F-4D97-AF65-F5344CB8AC3E}">
        <p14:creationId xmlns:p14="http://schemas.microsoft.com/office/powerpoint/2010/main" val="219007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User Stories Are Not</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Content Placeholder 3"/>
          <p:cNvSpPr>
            <a:spLocks noGrp="1"/>
          </p:cNvSpPr>
          <p:nvPr>
            <p:ph sz="quarter" idx="13"/>
          </p:nvPr>
        </p:nvSpPr>
        <p:spPr>
          <a:xfrm>
            <a:off x="1979712" y="483517"/>
            <a:ext cx="6172200" cy="4283745"/>
          </a:xfrm>
        </p:spPr>
        <p:txBody>
          <a:bodyPr/>
          <a:lstStyle/>
          <a:p>
            <a:pPr marL="457200" indent="-457200">
              <a:lnSpc>
                <a:spcPct val="90000"/>
              </a:lnSpc>
              <a:spcBef>
                <a:spcPts val="900"/>
              </a:spcBef>
              <a:buFont typeface="Arial" panose="020B0604020202020204" pitchFamily="34" charset="0"/>
              <a:buChar char="•"/>
            </a:pPr>
            <a:r>
              <a:rPr lang="en-US" sz="2000" dirty="0"/>
              <a:t>Not Use Cases</a:t>
            </a:r>
          </a:p>
          <a:p>
            <a:pPr marL="457200" indent="-457200">
              <a:lnSpc>
                <a:spcPct val="90000"/>
              </a:lnSpc>
              <a:spcBef>
                <a:spcPts val="900"/>
              </a:spcBef>
              <a:buFont typeface="Arial" panose="020B0604020202020204" pitchFamily="34" charset="0"/>
              <a:buChar char="•"/>
            </a:pPr>
            <a:r>
              <a:rPr lang="en-US" sz="2000" dirty="0"/>
              <a:t>Not Scenarios</a:t>
            </a:r>
          </a:p>
          <a:p>
            <a:pPr marL="457200" indent="-457200">
              <a:lnSpc>
                <a:spcPct val="90000"/>
              </a:lnSpc>
              <a:spcBef>
                <a:spcPts val="900"/>
              </a:spcBef>
              <a:buFont typeface="Arial" panose="020B0604020202020204" pitchFamily="34" charset="0"/>
              <a:buChar char="•"/>
            </a:pPr>
            <a:r>
              <a:rPr lang="en-US" sz="2000" dirty="0"/>
              <a:t>Not IEEE 830 standard requirements</a:t>
            </a:r>
          </a:p>
          <a:p>
            <a:pPr marL="457200" indent="-457200">
              <a:lnSpc>
                <a:spcPct val="90000"/>
              </a:lnSpc>
              <a:spcBef>
                <a:spcPts val="900"/>
              </a:spcBef>
              <a:buFont typeface="Arial" panose="020B0604020202020204" pitchFamily="34" charset="0"/>
              <a:buChar char="•"/>
            </a:pPr>
            <a:r>
              <a:rPr lang="en-US" sz="2000" dirty="0"/>
              <a:t>Not detailed requirements </a:t>
            </a:r>
          </a:p>
          <a:p>
            <a:pPr marL="457200" indent="-457200">
              <a:lnSpc>
                <a:spcPct val="90000"/>
              </a:lnSpc>
              <a:spcBef>
                <a:spcPts val="900"/>
              </a:spcBef>
              <a:buFont typeface="Arial" panose="020B0604020202020204" pitchFamily="34" charset="0"/>
              <a:buChar char="•"/>
            </a:pPr>
            <a:r>
              <a:rPr lang="en-US" sz="2000" dirty="0"/>
              <a:t>Not design specs</a:t>
            </a:r>
          </a:p>
          <a:p>
            <a:pPr marL="457200" indent="-457200">
              <a:lnSpc>
                <a:spcPct val="90000"/>
              </a:lnSpc>
              <a:spcBef>
                <a:spcPts val="900"/>
              </a:spcBef>
              <a:buFont typeface="Arial" panose="020B0604020202020204" pitchFamily="34" charset="0"/>
              <a:buChar char="•"/>
            </a:pPr>
            <a:r>
              <a:rPr lang="en-US" sz="2000" dirty="0"/>
              <a:t>Not artifacts of analysis, but user desired features in a system</a:t>
            </a:r>
          </a:p>
          <a:p>
            <a:endParaRPr lang="en-US" dirty="0"/>
          </a:p>
        </p:txBody>
      </p:sp>
    </p:spTree>
    <p:extLst>
      <p:ext uri="{BB962C8B-B14F-4D97-AF65-F5344CB8AC3E}">
        <p14:creationId xmlns:p14="http://schemas.microsoft.com/office/powerpoint/2010/main" val="3830954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Format</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Content Placeholder 3"/>
          <p:cNvSpPr>
            <a:spLocks noGrp="1"/>
          </p:cNvSpPr>
          <p:nvPr>
            <p:ph sz="quarter" idx="13"/>
          </p:nvPr>
        </p:nvSpPr>
        <p:spPr>
          <a:xfrm>
            <a:off x="1979712" y="555526"/>
            <a:ext cx="6172200" cy="1152128"/>
          </a:xfrm>
        </p:spPr>
        <p:txBody>
          <a:bodyPr>
            <a:normAutofit fontScale="85000" lnSpcReduction="10000"/>
          </a:bodyPr>
          <a:lstStyle/>
          <a:p>
            <a:pPr algn="l"/>
            <a:r>
              <a:rPr lang="en-US" sz="3200" dirty="0"/>
              <a:t>To facilitate the creation of User Stories, a simple format has been developed.</a:t>
            </a:r>
          </a:p>
          <a:p>
            <a:endParaRPr lang="en-US" dirty="0"/>
          </a:p>
        </p:txBody>
      </p:sp>
      <p:pic>
        <p:nvPicPr>
          <p:cNvPr id="5" name="Picture 1"/>
          <p:cNvPicPr>
            <a:picLocks noChangeAspect="1" noChangeArrowheads="1"/>
          </p:cNvPicPr>
          <p:nvPr/>
        </p:nvPicPr>
        <p:blipFill>
          <a:blip r:embed="rId2"/>
          <a:srcRect/>
          <a:stretch>
            <a:fillRect/>
          </a:stretch>
        </p:blipFill>
        <p:spPr bwMode="auto">
          <a:xfrm>
            <a:off x="2408094" y="1627548"/>
            <a:ext cx="5315435" cy="3219822"/>
          </a:xfrm>
          <a:prstGeom prst="rect">
            <a:avLst/>
          </a:prstGeom>
          <a:noFill/>
          <a:ln w="9525">
            <a:noFill/>
            <a:miter lim="800000"/>
            <a:headEnd/>
            <a:tailEnd/>
          </a:ln>
          <a:effectLst/>
        </p:spPr>
      </p:pic>
    </p:spTree>
    <p:extLst>
      <p:ext uri="{BB962C8B-B14F-4D97-AF65-F5344CB8AC3E}">
        <p14:creationId xmlns:p14="http://schemas.microsoft.com/office/powerpoint/2010/main" val="55507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Examples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4" name="Content Placeholder 3"/>
          <p:cNvSpPr>
            <a:spLocks noGrp="1"/>
          </p:cNvSpPr>
          <p:nvPr>
            <p:ph sz="quarter" idx="13"/>
          </p:nvPr>
        </p:nvSpPr>
        <p:spPr>
          <a:xfrm>
            <a:off x="1842888" y="123477"/>
            <a:ext cx="6473527" cy="4917629"/>
          </a:xfrm>
        </p:spPr>
        <p:txBody>
          <a:bodyPr>
            <a:noAutofit/>
          </a:bodyPr>
          <a:lstStyle/>
          <a:p>
            <a:pPr marL="457200" indent="-457200">
              <a:buFont typeface="Arial" panose="020B0604020202020204" pitchFamily="34" charset="0"/>
              <a:buChar char="•"/>
            </a:pPr>
            <a:r>
              <a:rPr lang="en-US" sz="1400" dirty="0"/>
              <a:t>As a user I need a username and password so that I can be confident my details remain private and I can access secure content. </a:t>
            </a:r>
          </a:p>
          <a:p>
            <a:pPr marL="457200" indent="-457200">
              <a:buFont typeface="Arial" panose="020B0604020202020204" pitchFamily="34" charset="0"/>
              <a:buChar char="•"/>
            </a:pPr>
            <a:r>
              <a:rPr lang="en-US" sz="1400" dirty="0"/>
              <a:t>As a user I want to be able to chose a username when I register so that it can be personalized. </a:t>
            </a:r>
          </a:p>
          <a:p>
            <a:pPr marL="457200" indent="-457200">
              <a:buFont typeface="Arial" panose="020B0604020202020204" pitchFamily="34" charset="0"/>
              <a:buChar char="•"/>
            </a:pPr>
            <a:r>
              <a:rPr lang="en-US" sz="1400" dirty="0"/>
              <a:t>As a user I want to be able to change my default password after I register so that it can be personalized. </a:t>
            </a:r>
          </a:p>
          <a:p>
            <a:pPr marL="457200" indent="-457200">
              <a:buFont typeface="Arial" panose="020B0604020202020204" pitchFamily="34" charset="0"/>
              <a:buChar char="•"/>
            </a:pPr>
            <a:r>
              <a:rPr lang="en-US" sz="1400" dirty="0"/>
              <a:t>As an Administrator I want the system to assign a default a password to a new user so that registration can be automated.</a:t>
            </a:r>
          </a:p>
          <a:p>
            <a:pPr marL="457200" indent="-457200">
              <a:buFont typeface="Arial" panose="020B0604020202020204" pitchFamily="34" charset="0"/>
              <a:buChar char="•"/>
            </a:pPr>
            <a:r>
              <a:rPr lang="en-US" sz="1400" dirty="0"/>
              <a:t>As an Administrator I want the system to send a registration email to a new user so that their email can be confirmed by way of activating their account</a:t>
            </a:r>
          </a:p>
          <a:p>
            <a:pPr marL="457200" indent="-457200">
              <a:buFont typeface="Arial" panose="020B0604020202020204" pitchFamily="34" charset="0"/>
              <a:buChar char="•"/>
            </a:pPr>
            <a:r>
              <a:rPr lang="en-US" sz="1400" dirty="0"/>
              <a:t>As an Administrator I want the system to ask the user to login before they see any secure content so that the security of content is assured.</a:t>
            </a:r>
          </a:p>
          <a:p>
            <a:pPr marL="457200" indent="-457200">
              <a:buFont typeface="Arial" panose="020B0604020202020204" pitchFamily="34" charset="0"/>
              <a:buChar char="•"/>
            </a:pPr>
            <a:r>
              <a:rPr lang="en-US" sz="1400" dirty="0"/>
              <a:t>As a user I want to be able to ask the system for a password reminder so that I don’t need to worry about forgetting my password</a:t>
            </a:r>
          </a:p>
          <a:p>
            <a:pPr marL="457200" indent="-457200">
              <a:buFont typeface="Arial" panose="020B0604020202020204" pitchFamily="34" charset="0"/>
              <a:buChar char="•"/>
            </a:pPr>
            <a:r>
              <a:rPr lang="en-US" sz="1400" dirty="0"/>
              <a:t>As an Administrator I want the system to request memorable information before reminding a user of their password so that the system can be confident the person asking for the reminder is in fact the user</a:t>
            </a:r>
          </a:p>
        </p:txBody>
      </p:sp>
    </p:spTree>
    <p:extLst>
      <p:ext uri="{BB962C8B-B14F-4D97-AF65-F5344CB8AC3E}">
        <p14:creationId xmlns:p14="http://schemas.microsoft.com/office/powerpoint/2010/main" val="224639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Content Placeholder 3"/>
          <p:cNvSpPr>
            <a:spLocks noGrp="1"/>
          </p:cNvSpPr>
          <p:nvPr>
            <p:ph sz="quarter" idx="13"/>
          </p:nvPr>
        </p:nvSpPr>
        <p:spPr>
          <a:xfrm>
            <a:off x="1840979" y="483518"/>
            <a:ext cx="6172200" cy="4392488"/>
          </a:xfrm>
        </p:spPr>
        <p:txBody>
          <a:bodyPr>
            <a:normAutofit fontScale="70000" lnSpcReduction="20000"/>
          </a:bodyPr>
          <a:lstStyle/>
          <a:p>
            <a:pPr marL="457200" indent="-457200">
              <a:buFont typeface="Arial" panose="020B0604020202020204" pitchFamily="34" charset="0"/>
              <a:buChar char="•"/>
            </a:pPr>
            <a:r>
              <a:rPr lang="en-US" dirty="0"/>
              <a:t>Many projects mistakenly assume there’s only one user: “The user”</a:t>
            </a:r>
          </a:p>
          <a:p>
            <a:pPr marL="457200" indent="-457200">
              <a:buFont typeface="Arial" panose="020B0604020202020204" pitchFamily="34" charset="0"/>
              <a:buChar char="•"/>
            </a:pPr>
            <a:r>
              <a:rPr lang="en-US" dirty="0"/>
              <a:t>Write all stories from one user’s perspective</a:t>
            </a:r>
          </a:p>
          <a:p>
            <a:pPr marL="457200" indent="-457200">
              <a:buFont typeface="Arial" panose="020B0604020202020204" pitchFamily="34" charset="0"/>
              <a:buChar char="•"/>
            </a:pPr>
            <a:r>
              <a:rPr lang="en-US" dirty="0"/>
              <a:t>Assume all users have the same goals</a:t>
            </a:r>
          </a:p>
          <a:p>
            <a:pPr marL="457200" indent="-457200">
              <a:buFont typeface="Arial" panose="020B0604020202020204" pitchFamily="34" charset="0"/>
              <a:buChar char="•"/>
            </a:pPr>
            <a:r>
              <a:rPr lang="en-US" dirty="0"/>
              <a:t>Leads to missing stories</a:t>
            </a:r>
          </a:p>
          <a:p>
            <a:endParaRPr lang="en-US" dirty="0"/>
          </a:p>
          <a:p>
            <a:pPr marL="457200" indent="-457200">
              <a:buFont typeface="Arial" panose="020B0604020202020204" pitchFamily="34" charset="0"/>
              <a:buChar char="•"/>
            </a:pPr>
            <a:r>
              <a:rPr lang="en-US" dirty="0"/>
              <a:t>Start thinking of software as solving the needs of real people.  Instead of “The User”, think of specific roles like:</a:t>
            </a:r>
          </a:p>
          <a:p>
            <a:pPr marL="285750" lvl="3" indent="-285750">
              <a:buFont typeface="Wingdings" panose="05000000000000000000" pitchFamily="2" charset="2"/>
              <a:buChar char="v"/>
            </a:pPr>
            <a:r>
              <a:rPr lang="en-US" dirty="0"/>
              <a:t>Agent</a:t>
            </a:r>
          </a:p>
          <a:p>
            <a:pPr marL="285750" lvl="3" indent="-285750">
              <a:buFont typeface="Wingdings" panose="05000000000000000000" pitchFamily="2" charset="2"/>
              <a:buChar char="v"/>
            </a:pPr>
            <a:r>
              <a:rPr lang="en-US" dirty="0"/>
              <a:t>Frequent Flyer</a:t>
            </a:r>
          </a:p>
          <a:p>
            <a:pPr marL="285750" lvl="3" indent="-285750">
              <a:buFont typeface="Wingdings" panose="05000000000000000000" pitchFamily="2" charset="2"/>
              <a:buChar char="v"/>
            </a:pPr>
            <a:r>
              <a:rPr lang="en-US" dirty="0"/>
              <a:t>Scheduler</a:t>
            </a:r>
          </a:p>
          <a:p>
            <a:pPr marL="285750" lvl="3" indent="-285750">
              <a:buFont typeface="Wingdings" panose="05000000000000000000" pitchFamily="2" charset="2"/>
              <a:buChar char="v"/>
            </a:pPr>
            <a:r>
              <a:rPr lang="en-US" dirty="0"/>
              <a:t>Repeat traveler</a:t>
            </a:r>
          </a:p>
          <a:p>
            <a:pPr marL="285750" lvl="3" indent="-285750">
              <a:buFont typeface="Wingdings" panose="05000000000000000000" pitchFamily="2" charset="2"/>
              <a:buChar char="v"/>
            </a:pPr>
            <a:r>
              <a:rPr lang="en-US" dirty="0"/>
              <a:t>Administrator</a:t>
            </a:r>
          </a:p>
          <a:p>
            <a:pPr marL="285750" lvl="3" indent="-285750">
              <a:buFont typeface="Wingdings" panose="05000000000000000000" pitchFamily="2" charset="2"/>
              <a:buChar char="v"/>
            </a:pPr>
            <a:r>
              <a:rPr lang="en-US" dirty="0"/>
              <a:t>Infrequent Vacation Planner</a:t>
            </a:r>
          </a:p>
        </p:txBody>
      </p:sp>
    </p:spTree>
    <p:extLst>
      <p:ext uri="{BB962C8B-B14F-4D97-AF65-F5344CB8AC3E}">
        <p14:creationId xmlns:p14="http://schemas.microsoft.com/office/powerpoint/2010/main" val="3268090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do I do with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18</a:t>
            </a:fld>
            <a:endParaRPr lang="en-US"/>
          </a:p>
        </p:txBody>
      </p:sp>
    </p:spTree>
    <p:extLst>
      <p:ext uri="{BB962C8B-B14F-4D97-AF65-F5344CB8AC3E}">
        <p14:creationId xmlns:p14="http://schemas.microsoft.com/office/powerpoint/2010/main" val="3879789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Do I Do with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5" name="Content Placeholder 4"/>
          <p:cNvSpPr>
            <a:spLocks noGrp="1"/>
          </p:cNvSpPr>
          <p:nvPr>
            <p:ph sz="quarter" idx="13"/>
          </p:nvPr>
        </p:nvSpPr>
        <p:spPr>
          <a:xfrm>
            <a:off x="1907704" y="267494"/>
            <a:ext cx="6172200" cy="1440160"/>
          </a:xfrm>
        </p:spPr>
        <p:txBody>
          <a:bodyPr>
            <a:normAutofit lnSpcReduction="10000"/>
          </a:bodyPr>
          <a:lstStyle/>
          <a:p>
            <a:pPr marL="285750" lvl="0" indent="-285750">
              <a:buFont typeface="Arial" panose="020B0604020202020204" pitchFamily="34" charset="0"/>
              <a:buChar char="•"/>
            </a:pPr>
            <a:r>
              <a:rPr lang="en-US" dirty="0"/>
              <a:t>User stories are collected and prioritized on a list called a product backlog</a:t>
            </a:r>
          </a:p>
          <a:p>
            <a:pPr marL="285750" lvl="0" indent="-285750">
              <a:buFont typeface="Arial" panose="020B0604020202020204" pitchFamily="34" charset="0"/>
              <a:buChar char="•"/>
            </a:pPr>
            <a:r>
              <a:rPr lang="en-US" dirty="0"/>
              <a:t>A small set of stories are selected for delivery and only then are they broken down into detailed requirements</a:t>
            </a:r>
          </a:p>
          <a:p>
            <a:pPr marL="285750" lvl="0" indent="-285750">
              <a:buFont typeface="Arial" panose="020B0604020202020204" pitchFamily="34" charset="0"/>
              <a:buChar char="•"/>
            </a:pPr>
            <a:r>
              <a:rPr lang="en-US" dirty="0"/>
              <a:t>Supporting the concept of “just in time” requirements</a:t>
            </a:r>
          </a:p>
          <a:p>
            <a:endParaRPr lang="en-US" dirty="0"/>
          </a:p>
        </p:txBody>
      </p:sp>
      <p:pic>
        <p:nvPicPr>
          <p:cNvPr id="6" name="Picture 2"/>
          <p:cNvPicPr>
            <a:picLocks noChangeAspect="1" noChangeArrowheads="1"/>
          </p:cNvPicPr>
          <p:nvPr/>
        </p:nvPicPr>
        <p:blipFill>
          <a:blip r:embed="rId2"/>
          <a:srcRect/>
          <a:stretch>
            <a:fillRect/>
          </a:stretch>
        </p:blipFill>
        <p:spPr bwMode="auto">
          <a:xfrm>
            <a:off x="1907704" y="1810866"/>
            <a:ext cx="6696902" cy="2666065"/>
          </a:xfrm>
          <a:prstGeom prst="rect">
            <a:avLst/>
          </a:prstGeom>
          <a:noFill/>
          <a:ln w="9525">
            <a:noFill/>
            <a:miter lim="800000"/>
            <a:headEnd/>
            <a:tailEnd/>
          </a:ln>
        </p:spPr>
      </p:pic>
    </p:spTree>
    <p:extLst>
      <p:ext uri="{BB962C8B-B14F-4D97-AF65-F5344CB8AC3E}">
        <p14:creationId xmlns:p14="http://schemas.microsoft.com/office/powerpoint/2010/main" val="348928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1"/>
          </p:nvPr>
        </p:nvSpPr>
        <p:spPr/>
        <p:txBody>
          <a:bodyPr/>
          <a:lstStyle/>
          <a:p>
            <a:fld id="{74A398B2-5A34-1A4A-811E-F4027282568C}" type="slidenum">
              <a:rPr lang="en-US" smtClean="0"/>
              <a:pPr/>
              <a:t>2</a:t>
            </a:fld>
            <a:endParaRPr lang="en-US" dirty="0"/>
          </a:p>
        </p:txBody>
      </p:sp>
      <p:sp>
        <p:nvSpPr>
          <p:cNvPr id="9" name="Content Placeholder 8"/>
          <p:cNvSpPr>
            <a:spLocks noGrp="1"/>
          </p:cNvSpPr>
          <p:nvPr>
            <p:ph sz="quarter" idx="13"/>
          </p:nvPr>
        </p:nvSpPr>
        <p:spPr>
          <a:xfrm>
            <a:off x="1828800" y="483518"/>
            <a:ext cx="6172200" cy="4176464"/>
          </a:xfrm>
        </p:spPr>
        <p:txBody>
          <a:bodyPr>
            <a:normAutofit fontScale="70000" lnSpcReduction="20000"/>
          </a:bodyPr>
          <a:lstStyle/>
          <a:p>
            <a:pPr>
              <a:lnSpc>
                <a:spcPct val="170000"/>
              </a:lnSpc>
            </a:pPr>
            <a:r>
              <a:rPr lang="en-US" sz="2400" dirty="0"/>
              <a:t>Introductions</a:t>
            </a:r>
          </a:p>
          <a:p>
            <a:pPr>
              <a:lnSpc>
                <a:spcPct val="170000"/>
              </a:lnSpc>
            </a:pPr>
            <a:r>
              <a:rPr lang="en-US" sz="2400" dirty="0"/>
              <a:t>A Little Background</a:t>
            </a:r>
          </a:p>
          <a:p>
            <a:pPr>
              <a:lnSpc>
                <a:spcPct val="170000"/>
              </a:lnSpc>
            </a:pPr>
            <a:r>
              <a:rPr lang="en-US" sz="2400" dirty="0"/>
              <a:t>What are User Stories?</a:t>
            </a:r>
          </a:p>
          <a:p>
            <a:pPr>
              <a:lnSpc>
                <a:spcPct val="170000"/>
              </a:lnSpc>
            </a:pPr>
            <a:r>
              <a:rPr lang="en-US" sz="2400" dirty="0"/>
              <a:t>What Do I Do With User Stories?</a:t>
            </a:r>
          </a:p>
          <a:p>
            <a:pPr>
              <a:lnSpc>
                <a:spcPct val="170000"/>
              </a:lnSpc>
            </a:pPr>
            <a:r>
              <a:rPr lang="en-US" sz="2400" dirty="0"/>
              <a:t>Writing Good User Stories (Investing)</a:t>
            </a:r>
          </a:p>
          <a:p>
            <a:pPr>
              <a:lnSpc>
                <a:spcPct val="170000"/>
              </a:lnSpc>
            </a:pPr>
            <a:r>
              <a:rPr lang="en-US" sz="2400" dirty="0"/>
              <a:t>Estimating and Sizing User Stories</a:t>
            </a:r>
          </a:p>
          <a:p>
            <a:pPr>
              <a:lnSpc>
                <a:spcPct val="170000"/>
              </a:lnSpc>
            </a:pPr>
            <a:r>
              <a:rPr lang="en-US" sz="2400" dirty="0"/>
              <a:t>Gathering User Stories</a:t>
            </a:r>
          </a:p>
          <a:p>
            <a:pPr>
              <a:lnSpc>
                <a:spcPct val="170000"/>
              </a:lnSpc>
            </a:pPr>
            <a:r>
              <a:rPr lang="en-US" sz="2400" dirty="0"/>
              <a:t>Acceptance Criteria</a:t>
            </a:r>
          </a:p>
          <a:p>
            <a:pPr>
              <a:lnSpc>
                <a:spcPct val="170000"/>
              </a:lnSpc>
              <a:spcAft>
                <a:spcPts val="600"/>
              </a:spcAft>
            </a:pPr>
            <a:r>
              <a:rPr lang="en-US" sz="2400" dirty="0"/>
              <a:t>Misc. Info</a:t>
            </a:r>
          </a:p>
        </p:txBody>
      </p:sp>
    </p:spTree>
    <p:extLst>
      <p:ext uri="{BB962C8B-B14F-4D97-AF65-F5344CB8AC3E}">
        <p14:creationId xmlns:p14="http://schemas.microsoft.com/office/powerpoint/2010/main" val="2456905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Writing Good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Tree>
    <p:extLst>
      <p:ext uri="{BB962C8B-B14F-4D97-AF65-F5344CB8AC3E}">
        <p14:creationId xmlns:p14="http://schemas.microsoft.com/office/powerpoint/2010/main" val="34006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INVEST in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271818274"/>
              </p:ext>
            </p:extLst>
          </p:nvPr>
        </p:nvGraphicFramePr>
        <p:xfrm>
          <a:off x="1907704" y="483519"/>
          <a:ext cx="6624736" cy="4392486"/>
        </p:xfrm>
        <a:graphic>
          <a:graphicData uri="http://schemas.openxmlformats.org/drawingml/2006/table">
            <a:tbl>
              <a:tblPr firstRow="1" bandRow="1">
                <a:tableStyleId>{69CF1AB2-1976-4502-BF36-3FF5EA218861}</a:tableStyleId>
              </a:tblPr>
              <a:tblGrid>
                <a:gridCol w="1656184">
                  <a:extLst>
                    <a:ext uri="{9D8B030D-6E8A-4147-A177-3AD203B41FA5}">
                      <a16:colId xmlns:a16="http://schemas.microsoft.com/office/drawing/2014/main" val="1887404877"/>
                    </a:ext>
                  </a:extLst>
                </a:gridCol>
                <a:gridCol w="4968552">
                  <a:extLst>
                    <a:ext uri="{9D8B030D-6E8A-4147-A177-3AD203B41FA5}">
                      <a16:colId xmlns:a16="http://schemas.microsoft.com/office/drawing/2014/main" val="664296846"/>
                    </a:ext>
                  </a:extLst>
                </a:gridCol>
              </a:tblGrid>
              <a:tr h="590518">
                <a:tc>
                  <a:txBody>
                    <a:bodyPr/>
                    <a:lstStyle/>
                    <a:p>
                      <a:pPr>
                        <a:spcAft>
                          <a:spcPts val="600"/>
                        </a:spcAft>
                      </a:pPr>
                      <a:r>
                        <a:rPr lang="en-US" sz="1600" b="1" baseline="0" dirty="0">
                          <a:solidFill>
                            <a:schemeClr val="bg1"/>
                          </a:solidFill>
                        </a:rPr>
                        <a:t>I</a:t>
                      </a:r>
                      <a:r>
                        <a:rPr lang="en-US" sz="1600" b="0" baseline="0" dirty="0">
                          <a:solidFill>
                            <a:schemeClr val="bg1"/>
                          </a:solidFill>
                        </a:rPr>
                        <a:t>ndependent:</a:t>
                      </a:r>
                      <a:endParaRPr lang="en-US" sz="1600" b="0" baseline="0" dirty="0">
                        <a:solidFill>
                          <a:schemeClr val="bg1"/>
                        </a:solidFill>
                        <a:latin typeface="+mj-lt"/>
                      </a:endParaRPr>
                    </a:p>
                  </a:txBody>
                  <a:tcPr/>
                </a:tc>
                <a:tc>
                  <a:txBody>
                    <a:bodyPr/>
                    <a:lstStyle/>
                    <a:p>
                      <a:pPr>
                        <a:spcAft>
                          <a:spcPts val="600"/>
                        </a:spcAft>
                      </a:pPr>
                      <a:r>
                        <a:rPr lang="en-US" sz="1600" b="0" baseline="0" dirty="0">
                          <a:solidFill>
                            <a:schemeClr val="bg1"/>
                          </a:solidFill>
                          <a:latin typeface="+mj-lt"/>
                        </a:rPr>
                        <a:t>A good story should stand on its own</a:t>
                      </a:r>
                    </a:p>
                  </a:txBody>
                  <a:tcPr/>
                </a:tc>
                <a:extLst>
                  <a:ext uri="{0D108BD9-81ED-4DB2-BD59-A6C34878D82A}">
                    <a16:rowId xmlns:a16="http://schemas.microsoft.com/office/drawing/2014/main" val="1344134869"/>
                  </a:ext>
                </a:extLst>
              </a:tr>
              <a:tr h="1359002">
                <a:tc>
                  <a:txBody>
                    <a:bodyPr/>
                    <a:lstStyle/>
                    <a:p>
                      <a:pPr>
                        <a:spcAft>
                          <a:spcPts val="600"/>
                        </a:spcAft>
                      </a:pPr>
                      <a:r>
                        <a:rPr lang="en-US" sz="1600" b="1" dirty="0">
                          <a:solidFill>
                            <a:schemeClr val="bg1"/>
                          </a:solidFill>
                        </a:rPr>
                        <a:t>N</a:t>
                      </a:r>
                      <a:r>
                        <a:rPr lang="en-US" sz="1600" b="0" dirty="0">
                          <a:solidFill>
                            <a:schemeClr val="bg1"/>
                          </a:solidFill>
                        </a:rPr>
                        <a:t>egotiable:</a:t>
                      </a:r>
                      <a:endParaRPr lang="en-US" sz="1600" b="0" dirty="0">
                        <a:solidFill>
                          <a:schemeClr val="bg1"/>
                        </a:solidFill>
                        <a:latin typeface="+mj-lt"/>
                      </a:endParaRPr>
                    </a:p>
                  </a:txBody>
                  <a:tcPr/>
                </a:tc>
                <a:tc>
                  <a:txBody>
                    <a:bodyPr/>
                    <a:lstStyle/>
                    <a:p>
                      <a:pPr>
                        <a:spcAft>
                          <a:spcPts val="600"/>
                        </a:spcAft>
                      </a:pPr>
                      <a:r>
                        <a:rPr lang="en-US" sz="1600" b="0" dirty="0">
                          <a:solidFill>
                            <a:schemeClr val="bg1"/>
                          </a:solidFill>
                          <a:latin typeface="+mj-lt"/>
                        </a:rPr>
                        <a:t>A good</a:t>
                      </a:r>
                      <a:r>
                        <a:rPr lang="en-US" sz="1600" b="0" baseline="0" dirty="0">
                          <a:solidFill>
                            <a:schemeClr val="bg1"/>
                          </a:solidFill>
                          <a:latin typeface="+mj-lt"/>
                        </a:rPr>
                        <a:t> story is negotiable.  It is not an explicit contract for features; rather, details are co-created by the business and delivery team during development.  A good story captures the essence not the details.</a:t>
                      </a:r>
                      <a:endParaRPr lang="en-US" sz="1600" b="0" dirty="0">
                        <a:solidFill>
                          <a:schemeClr val="bg1"/>
                        </a:solidFill>
                        <a:latin typeface="+mj-lt"/>
                      </a:endParaRPr>
                    </a:p>
                  </a:txBody>
                  <a:tcPr/>
                </a:tc>
                <a:extLst>
                  <a:ext uri="{0D108BD9-81ED-4DB2-BD59-A6C34878D82A}">
                    <a16:rowId xmlns:a16="http://schemas.microsoft.com/office/drawing/2014/main" val="2005423341"/>
                  </a:ext>
                </a:extLst>
              </a:tr>
              <a:tr h="590518">
                <a:tc>
                  <a:txBody>
                    <a:bodyPr/>
                    <a:lstStyle/>
                    <a:p>
                      <a:pPr>
                        <a:spcAft>
                          <a:spcPts val="600"/>
                        </a:spcAft>
                      </a:pPr>
                      <a:r>
                        <a:rPr lang="en-US" sz="1600" b="1" dirty="0">
                          <a:solidFill>
                            <a:schemeClr val="bg1"/>
                          </a:solidFill>
                        </a:rPr>
                        <a:t>V</a:t>
                      </a:r>
                      <a:r>
                        <a:rPr lang="en-US" sz="1600" b="0" dirty="0">
                          <a:solidFill>
                            <a:schemeClr val="bg1"/>
                          </a:solidFill>
                        </a:rPr>
                        <a:t>aluable:</a:t>
                      </a:r>
                      <a:endParaRPr lang="en-US" sz="1600" b="0" dirty="0">
                        <a:solidFill>
                          <a:schemeClr val="bg1"/>
                        </a:solidFill>
                        <a:latin typeface="+mj-lt"/>
                      </a:endParaRPr>
                    </a:p>
                  </a:txBody>
                  <a:tcPr/>
                </a:tc>
                <a:tc>
                  <a:txBody>
                    <a:bodyPr/>
                    <a:lstStyle/>
                    <a:p>
                      <a:pPr>
                        <a:spcAft>
                          <a:spcPts val="600"/>
                        </a:spcAft>
                      </a:pPr>
                      <a:r>
                        <a:rPr lang="en-US" sz="1600" b="0" dirty="0">
                          <a:solidFill>
                            <a:schemeClr val="bg1"/>
                          </a:solidFill>
                          <a:latin typeface="+mj-lt"/>
                        </a:rPr>
                        <a:t>A user</a:t>
                      </a:r>
                      <a:r>
                        <a:rPr lang="en-US" sz="1600" b="0" baseline="0" dirty="0">
                          <a:solidFill>
                            <a:schemeClr val="bg1"/>
                          </a:solidFill>
                          <a:latin typeface="+mj-lt"/>
                        </a:rPr>
                        <a:t> story should be valuable to the business.</a:t>
                      </a:r>
                      <a:endParaRPr lang="en-US" sz="1600" b="0" dirty="0">
                        <a:solidFill>
                          <a:schemeClr val="bg1"/>
                        </a:solidFill>
                        <a:latin typeface="+mj-lt"/>
                      </a:endParaRPr>
                    </a:p>
                  </a:txBody>
                  <a:tcPr/>
                </a:tc>
                <a:extLst>
                  <a:ext uri="{0D108BD9-81ED-4DB2-BD59-A6C34878D82A}">
                    <a16:rowId xmlns:a16="http://schemas.microsoft.com/office/drawing/2014/main" val="2298514003"/>
                  </a:ext>
                </a:extLst>
              </a:tr>
              <a:tr h="630965">
                <a:tc>
                  <a:txBody>
                    <a:bodyPr/>
                    <a:lstStyle/>
                    <a:p>
                      <a:pPr>
                        <a:spcAft>
                          <a:spcPts val="600"/>
                        </a:spcAft>
                      </a:pPr>
                      <a:r>
                        <a:rPr lang="en-US" sz="1600" b="1" dirty="0">
                          <a:solidFill>
                            <a:schemeClr val="bg1"/>
                          </a:solidFill>
                        </a:rPr>
                        <a:t>E</a:t>
                      </a:r>
                      <a:r>
                        <a:rPr lang="en-US" sz="1600" b="0" dirty="0">
                          <a:solidFill>
                            <a:schemeClr val="bg1"/>
                          </a:solidFill>
                        </a:rPr>
                        <a:t>stimable:</a:t>
                      </a:r>
                      <a:endParaRPr lang="en-US" sz="1600" b="0" dirty="0">
                        <a:solidFill>
                          <a:schemeClr val="bg1"/>
                        </a:solidFill>
                        <a:latin typeface="+mj-lt"/>
                      </a:endParaRPr>
                    </a:p>
                  </a:txBody>
                  <a:tcPr/>
                </a:tc>
                <a:tc>
                  <a:txBody>
                    <a:bodyPr/>
                    <a:lstStyle/>
                    <a:p>
                      <a:pPr>
                        <a:spcAft>
                          <a:spcPts val="600"/>
                        </a:spcAft>
                      </a:pPr>
                      <a:r>
                        <a:rPr lang="en-US" sz="1600" b="0" dirty="0">
                          <a:solidFill>
                            <a:schemeClr val="bg1"/>
                          </a:solidFill>
                          <a:latin typeface="+mj-lt"/>
                        </a:rPr>
                        <a:t>The team should be able to gauge the size</a:t>
                      </a:r>
                      <a:r>
                        <a:rPr lang="en-US" sz="1600" b="0" baseline="0" dirty="0">
                          <a:solidFill>
                            <a:schemeClr val="bg1"/>
                          </a:solidFill>
                          <a:latin typeface="+mj-lt"/>
                        </a:rPr>
                        <a:t> of a story</a:t>
                      </a:r>
                      <a:endParaRPr lang="en-US" sz="1600" b="0" dirty="0">
                        <a:solidFill>
                          <a:schemeClr val="bg1"/>
                        </a:solidFill>
                        <a:latin typeface="+mj-lt"/>
                      </a:endParaRPr>
                    </a:p>
                  </a:txBody>
                  <a:tcPr/>
                </a:tc>
                <a:extLst>
                  <a:ext uri="{0D108BD9-81ED-4DB2-BD59-A6C34878D82A}">
                    <a16:rowId xmlns:a16="http://schemas.microsoft.com/office/drawing/2014/main" val="1793175301"/>
                  </a:ext>
                </a:extLst>
              </a:tr>
              <a:tr h="630965">
                <a:tc>
                  <a:txBody>
                    <a:bodyPr/>
                    <a:lstStyle/>
                    <a:p>
                      <a:pPr>
                        <a:spcAft>
                          <a:spcPts val="600"/>
                        </a:spcAft>
                      </a:pPr>
                      <a:r>
                        <a:rPr lang="en-US" sz="1600" b="1" dirty="0">
                          <a:solidFill>
                            <a:schemeClr val="bg1"/>
                          </a:solidFill>
                        </a:rPr>
                        <a:t>S</a:t>
                      </a:r>
                      <a:r>
                        <a:rPr lang="en-US" sz="1600" b="0" dirty="0">
                          <a:solidFill>
                            <a:schemeClr val="bg1"/>
                          </a:solidFill>
                        </a:rPr>
                        <a:t>mall:</a:t>
                      </a:r>
                      <a:endParaRPr lang="en-US" sz="1600" b="0" dirty="0">
                        <a:solidFill>
                          <a:schemeClr val="bg1"/>
                        </a:solidFill>
                        <a:latin typeface="+mj-lt"/>
                      </a:endParaRPr>
                    </a:p>
                  </a:txBody>
                  <a:tcPr/>
                </a:tc>
                <a:tc>
                  <a:txBody>
                    <a:bodyPr/>
                    <a:lstStyle/>
                    <a:p>
                      <a:pPr>
                        <a:spcAft>
                          <a:spcPts val="600"/>
                        </a:spcAft>
                      </a:pPr>
                      <a:r>
                        <a:rPr lang="en-US" sz="1600" b="0" dirty="0">
                          <a:solidFill>
                            <a:schemeClr val="bg1"/>
                          </a:solidFill>
                          <a:latin typeface="+mj-lt"/>
                        </a:rPr>
                        <a:t>A good rule of thumb is that a user story should be no more …</a:t>
                      </a:r>
                    </a:p>
                  </a:txBody>
                  <a:tcPr/>
                </a:tc>
                <a:extLst>
                  <a:ext uri="{0D108BD9-81ED-4DB2-BD59-A6C34878D82A}">
                    <a16:rowId xmlns:a16="http://schemas.microsoft.com/office/drawing/2014/main" val="3319316709"/>
                  </a:ext>
                </a:extLst>
              </a:tr>
              <a:tr h="590518">
                <a:tc>
                  <a:txBody>
                    <a:bodyPr/>
                    <a:lstStyle/>
                    <a:p>
                      <a:pPr>
                        <a:spcAft>
                          <a:spcPts val="600"/>
                        </a:spcAft>
                      </a:pPr>
                      <a:r>
                        <a:rPr lang="en-US" sz="1600" b="1" dirty="0">
                          <a:solidFill>
                            <a:schemeClr val="bg1"/>
                          </a:solidFill>
                        </a:rPr>
                        <a:t>T</a:t>
                      </a:r>
                      <a:r>
                        <a:rPr lang="en-US" sz="1600" b="0" dirty="0">
                          <a:solidFill>
                            <a:schemeClr val="bg1"/>
                          </a:solidFill>
                        </a:rPr>
                        <a:t>estable:</a:t>
                      </a:r>
                      <a:endParaRPr lang="en-US" sz="1600" b="0" dirty="0">
                        <a:solidFill>
                          <a:schemeClr val="bg1"/>
                        </a:solidFill>
                        <a:latin typeface="+mj-lt"/>
                      </a:endParaRPr>
                    </a:p>
                  </a:txBody>
                  <a:tcPr/>
                </a:tc>
                <a:tc>
                  <a:txBody>
                    <a:bodyPr/>
                    <a:lstStyle/>
                    <a:p>
                      <a:pPr>
                        <a:spcAft>
                          <a:spcPts val="600"/>
                        </a:spcAft>
                      </a:pPr>
                      <a:r>
                        <a:rPr lang="en-US" sz="1600" b="0" dirty="0">
                          <a:solidFill>
                            <a:schemeClr val="bg1"/>
                          </a:solidFill>
                          <a:latin typeface="+mj-lt"/>
                        </a:rPr>
                        <a:t>The story should include validation criteria.</a:t>
                      </a:r>
                    </a:p>
                  </a:txBody>
                  <a:tcPr/>
                </a:tc>
                <a:extLst>
                  <a:ext uri="{0D108BD9-81ED-4DB2-BD59-A6C34878D82A}">
                    <a16:rowId xmlns:a16="http://schemas.microsoft.com/office/drawing/2014/main" val="3633857875"/>
                  </a:ext>
                </a:extLst>
              </a:tr>
            </a:tbl>
          </a:graphicData>
        </a:graphic>
      </p:graphicFrame>
    </p:spTree>
    <p:extLst>
      <p:ext uri="{BB962C8B-B14F-4D97-AF65-F5344CB8AC3E}">
        <p14:creationId xmlns:p14="http://schemas.microsoft.com/office/powerpoint/2010/main" val="1594039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0000"/>
                </a:solidFill>
              </a:rPr>
              <a:t>INV</a:t>
            </a:r>
            <a:r>
              <a:rPr lang="en-US" dirty="0" err="1"/>
              <a:t>esting</a:t>
            </a:r>
            <a:r>
              <a:rPr lang="en-US" dirty="0"/>
              <a:t> in Good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22</a:t>
            </a:fld>
            <a:endParaRPr lang="en-US"/>
          </a:p>
        </p:txBody>
      </p:sp>
      <p:sp>
        <p:nvSpPr>
          <p:cNvPr id="4" name="Content Placeholder 3"/>
          <p:cNvSpPr>
            <a:spLocks noGrp="1"/>
          </p:cNvSpPr>
          <p:nvPr>
            <p:ph sz="quarter" idx="13"/>
          </p:nvPr>
        </p:nvSpPr>
        <p:spPr>
          <a:xfrm>
            <a:off x="1841139" y="483517"/>
            <a:ext cx="6172200" cy="4283745"/>
          </a:xfrm>
        </p:spPr>
        <p:txBody>
          <a:bodyPr/>
          <a:lstStyle/>
          <a:p>
            <a:pPr lvl="0"/>
            <a:r>
              <a:rPr lang="en-US" sz="2400" dirty="0">
                <a:solidFill>
                  <a:srgbClr val="FF0000"/>
                </a:solidFill>
              </a:rPr>
              <a:t>I</a:t>
            </a:r>
            <a:r>
              <a:rPr lang="en-US" sz="2400" dirty="0"/>
              <a:t>ndependent</a:t>
            </a:r>
          </a:p>
          <a:p>
            <a:pPr lvl="1"/>
            <a:r>
              <a:rPr lang="en-US" sz="1600" dirty="0"/>
              <a:t>Dependencies lead to problems estimating and prioritizing</a:t>
            </a:r>
          </a:p>
          <a:p>
            <a:pPr lvl="1"/>
            <a:r>
              <a:rPr lang="en-US" sz="1600" dirty="0"/>
              <a:t>Can ideally select a story to work on without pulling in 18 other stories</a:t>
            </a:r>
          </a:p>
          <a:p>
            <a:pPr lvl="0"/>
            <a:r>
              <a:rPr lang="en-US" sz="2400" dirty="0">
                <a:solidFill>
                  <a:srgbClr val="FF0000"/>
                </a:solidFill>
              </a:rPr>
              <a:t>N</a:t>
            </a:r>
            <a:r>
              <a:rPr lang="en-US" sz="2400" dirty="0"/>
              <a:t>egotiable</a:t>
            </a:r>
          </a:p>
          <a:p>
            <a:pPr lvl="1"/>
            <a:r>
              <a:rPr lang="en-US" sz="1600" dirty="0"/>
              <a:t>Stories are not contracts</a:t>
            </a:r>
          </a:p>
          <a:p>
            <a:pPr lvl="1"/>
            <a:r>
              <a:rPr lang="en-US" sz="1600" dirty="0"/>
              <a:t>Leave or imply some flexibility</a:t>
            </a:r>
          </a:p>
          <a:p>
            <a:pPr lvl="0"/>
            <a:r>
              <a:rPr lang="en-US" sz="2400" dirty="0">
                <a:solidFill>
                  <a:srgbClr val="FF0000"/>
                </a:solidFill>
              </a:rPr>
              <a:t>V</a:t>
            </a:r>
            <a:r>
              <a:rPr lang="en-US" sz="2400" dirty="0"/>
              <a:t>aluable</a:t>
            </a:r>
          </a:p>
          <a:p>
            <a:pPr lvl="1"/>
            <a:r>
              <a:rPr lang="en-US" sz="1600" dirty="0"/>
              <a:t>To user or customers, not developers</a:t>
            </a:r>
          </a:p>
          <a:p>
            <a:pPr lvl="1"/>
            <a:r>
              <a:rPr lang="en-US" sz="1600" dirty="0"/>
              <a:t>Rewrite (most) developer stories to reflect value to users or customers</a:t>
            </a:r>
          </a:p>
          <a:p>
            <a:endParaRPr lang="en-US" dirty="0"/>
          </a:p>
        </p:txBody>
      </p:sp>
    </p:spTree>
    <p:extLst>
      <p:ext uri="{BB962C8B-B14F-4D97-AF65-F5344CB8AC3E}">
        <p14:creationId xmlns:p14="http://schemas.microsoft.com/office/powerpoint/2010/main" val="194928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Inv</a:t>
            </a:r>
            <a:r>
              <a:rPr lang="en-US" b="1" dirty="0" err="1">
                <a:solidFill>
                  <a:srgbClr val="FF0000"/>
                </a:solidFill>
              </a:rPr>
              <a:t>EST</a:t>
            </a:r>
            <a:r>
              <a:rPr lang="en-US" dirty="0" err="1"/>
              <a:t>ing</a:t>
            </a:r>
            <a:r>
              <a:rPr lang="en-US" dirty="0"/>
              <a:t> in Good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23</a:t>
            </a:fld>
            <a:endParaRPr lang="en-US"/>
          </a:p>
        </p:txBody>
      </p:sp>
      <p:sp>
        <p:nvSpPr>
          <p:cNvPr id="4" name="Content Placeholder 3"/>
          <p:cNvSpPr>
            <a:spLocks noGrp="1"/>
          </p:cNvSpPr>
          <p:nvPr>
            <p:ph sz="quarter" idx="13"/>
          </p:nvPr>
        </p:nvSpPr>
        <p:spPr>
          <a:xfrm>
            <a:off x="1907704" y="555526"/>
            <a:ext cx="6172200" cy="3790950"/>
          </a:xfrm>
        </p:spPr>
        <p:txBody>
          <a:bodyPr/>
          <a:lstStyle/>
          <a:p>
            <a:pPr lvl="0"/>
            <a:r>
              <a:rPr lang="en-US" sz="2400" dirty="0" err="1">
                <a:solidFill>
                  <a:srgbClr val="FF0000"/>
                </a:solidFill>
              </a:rPr>
              <a:t>E</a:t>
            </a:r>
            <a:r>
              <a:rPr lang="en-US" sz="2400" dirty="0" err="1"/>
              <a:t>stimatable</a:t>
            </a:r>
            <a:endParaRPr lang="en-US" sz="2400" dirty="0"/>
          </a:p>
          <a:p>
            <a:pPr lvl="1"/>
            <a:r>
              <a:rPr lang="en-US" sz="1600" dirty="0"/>
              <a:t>Because plans are based on user stories, we need to be able to estimate them</a:t>
            </a:r>
          </a:p>
          <a:p>
            <a:pPr lvl="0"/>
            <a:r>
              <a:rPr lang="en-US" sz="2400" dirty="0">
                <a:solidFill>
                  <a:srgbClr val="FF0000"/>
                </a:solidFill>
              </a:rPr>
              <a:t>S</a:t>
            </a:r>
            <a:r>
              <a:rPr lang="en-US" sz="2400" dirty="0"/>
              <a:t>ized Appropriately</a:t>
            </a:r>
          </a:p>
          <a:p>
            <a:pPr lvl="1"/>
            <a:r>
              <a:rPr lang="en-US" sz="1600" dirty="0"/>
              <a:t>Complex stories are intrinsically large</a:t>
            </a:r>
          </a:p>
          <a:p>
            <a:pPr lvl="1"/>
            <a:r>
              <a:rPr lang="en-US" sz="1600" dirty="0"/>
              <a:t>Compound stories are multiple stories in one</a:t>
            </a:r>
          </a:p>
          <a:p>
            <a:pPr lvl="0"/>
            <a:r>
              <a:rPr lang="en-US" sz="2400" dirty="0">
                <a:solidFill>
                  <a:srgbClr val="FF0000"/>
                </a:solidFill>
              </a:rPr>
              <a:t>T</a:t>
            </a:r>
            <a:r>
              <a:rPr lang="en-US" sz="2400" dirty="0"/>
              <a:t>estable</a:t>
            </a:r>
          </a:p>
          <a:p>
            <a:pPr lvl="1"/>
            <a:r>
              <a:rPr lang="en-US" sz="1600" dirty="0"/>
              <a:t>Stories need to be testable</a:t>
            </a:r>
          </a:p>
          <a:p>
            <a:endParaRPr lang="en-US" dirty="0"/>
          </a:p>
        </p:txBody>
      </p:sp>
    </p:spTree>
    <p:extLst>
      <p:ext uri="{BB962C8B-B14F-4D97-AF65-F5344CB8AC3E}">
        <p14:creationId xmlns:p14="http://schemas.microsoft.com/office/powerpoint/2010/main" val="3845432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Estimating and Sizing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24</a:t>
            </a:fld>
            <a:endParaRPr lang="en-US"/>
          </a:p>
        </p:txBody>
      </p:sp>
    </p:spTree>
    <p:extLst>
      <p:ext uri="{BB962C8B-B14F-4D97-AF65-F5344CB8AC3E}">
        <p14:creationId xmlns:p14="http://schemas.microsoft.com/office/powerpoint/2010/main" val="1038084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Size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5" name="Content Placeholder 4"/>
          <p:cNvSpPr>
            <a:spLocks noGrp="1"/>
          </p:cNvSpPr>
          <p:nvPr>
            <p:ph sz="quarter" idx="13"/>
          </p:nvPr>
        </p:nvSpPr>
        <p:spPr>
          <a:xfrm>
            <a:off x="1852946" y="699542"/>
            <a:ext cx="6172200" cy="3790950"/>
          </a:xfrm>
        </p:spPr>
        <p:txBody>
          <a:bodyPr/>
          <a:lstStyle/>
          <a:p>
            <a:pPr marL="342900" lvl="0" indent="-342900">
              <a:buFont typeface="Arial" panose="020B0604020202020204" pitchFamily="34" charset="0"/>
              <a:buChar char="•"/>
            </a:pPr>
            <a:r>
              <a:rPr lang="en-US" sz="2000" dirty="0"/>
              <a:t>Aid in Prioritization</a:t>
            </a:r>
          </a:p>
          <a:p>
            <a:pPr marL="342900" lvl="0" indent="-342900">
              <a:buFont typeface="Arial" panose="020B0604020202020204" pitchFamily="34" charset="0"/>
              <a:buChar char="•"/>
            </a:pPr>
            <a:r>
              <a:rPr lang="en-US" sz="2000" dirty="0"/>
              <a:t>Size is a ROM (Rough order of Magnitude) </a:t>
            </a:r>
            <a:r>
              <a:rPr lang="en-US" sz="2000" i="1" dirty="0"/>
              <a:t>NOT </a:t>
            </a:r>
            <a:r>
              <a:rPr lang="en-US" sz="2000" dirty="0"/>
              <a:t>an LOE (Level of Effort)</a:t>
            </a:r>
          </a:p>
          <a:p>
            <a:pPr marL="342900" lvl="0" indent="-342900">
              <a:buFont typeface="Arial" panose="020B0604020202020204" pitchFamily="34" charset="0"/>
              <a:buChar char="•"/>
            </a:pPr>
            <a:r>
              <a:rPr lang="en-US" sz="2000" dirty="0"/>
              <a:t>Helps ensure the more important thinks are done first</a:t>
            </a:r>
          </a:p>
          <a:p>
            <a:endParaRPr lang="en-US" dirty="0"/>
          </a:p>
        </p:txBody>
      </p:sp>
    </p:spTree>
    <p:extLst>
      <p:ext uri="{BB962C8B-B14F-4D97-AF65-F5344CB8AC3E}">
        <p14:creationId xmlns:p14="http://schemas.microsoft.com/office/powerpoint/2010/main" val="2295772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and Estimating Methods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26</a:t>
            </a:fld>
            <a:endParaRPr lang="en-US"/>
          </a:p>
        </p:txBody>
      </p:sp>
      <p:sp>
        <p:nvSpPr>
          <p:cNvPr id="4" name="Content Placeholder 3"/>
          <p:cNvSpPr>
            <a:spLocks noGrp="1"/>
          </p:cNvSpPr>
          <p:nvPr>
            <p:ph sz="quarter" idx="13"/>
          </p:nvPr>
        </p:nvSpPr>
        <p:spPr>
          <a:xfrm>
            <a:off x="1835806" y="699542"/>
            <a:ext cx="6172200" cy="3790950"/>
          </a:xfrm>
        </p:spPr>
        <p:txBody>
          <a:bodyPr/>
          <a:lstStyle/>
          <a:p>
            <a:pPr marL="285750" lvl="0" indent="-285750">
              <a:buFont typeface="Arial" panose="020B0604020202020204" pitchFamily="34" charset="0"/>
              <a:buChar char="•"/>
            </a:pPr>
            <a:r>
              <a:rPr lang="en-US" sz="1600" dirty="0"/>
              <a:t>Story Points: A relative sizing (not duration) using a series of values of: 0, ½, 1, 2, 3, 5, 13, 20, 40, 100 </a:t>
            </a:r>
          </a:p>
          <a:p>
            <a:pPr marL="285750" lvl="0" indent="-285750">
              <a:buFont typeface="Arial" panose="020B0604020202020204" pitchFamily="34" charset="0"/>
              <a:buChar char="•"/>
            </a:pPr>
            <a:r>
              <a:rPr lang="en-US" sz="1600" dirty="0"/>
              <a:t>Shirt Size Method: A common practice in sizing up User Stories is to assign shirt sizes: </a:t>
            </a:r>
            <a:r>
              <a:rPr lang="en-US" sz="1600" dirty="0" err="1"/>
              <a:t>xs</a:t>
            </a:r>
            <a:r>
              <a:rPr lang="en-US" sz="1600" dirty="0"/>
              <a:t>, s, m, l, xl, </a:t>
            </a:r>
            <a:r>
              <a:rPr lang="en-US" sz="1600" dirty="0" err="1"/>
              <a:t>xxl</a:t>
            </a:r>
            <a:r>
              <a:rPr lang="en-US" sz="1600" dirty="0"/>
              <a:t>. This practice allows you to quickly assign an instinctive gut feel of the size of a User Story, which helps when performing a fit check of candidate stories for a Sprint.</a:t>
            </a:r>
          </a:p>
          <a:p>
            <a:pPr marL="285750" lvl="0" indent="-285750">
              <a:buFont typeface="Arial" panose="020B0604020202020204" pitchFamily="34" charset="0"/>
              <a:buChar char="•"/>
            </a:pPr>
            <a:r>
              <a:rPr lang="en-US" sz="1600" dirty="0"/>
              <a:t>Sudoku Sizing. Tag each User Story with one of the following labels:  Gentle, Easy, Intermediate, Hard, Diabolical</a:t>
            </a:r>
          </a:p>
          <a:p>
            <a:pPr marL="285750" lvl="0" indent="-285750">
              <a:buFont typeface="Arial" panose="020B0604020202020204" pitchFamily="34" charset="0"/>
              <a:buChar char="•"/>
            </a:pPr>
            <a:r>
              <a:rPr lang="en-US" sz="1600" dirty="0"/>
              <a:t>Having the team estimate individually and average the estimates generally is more accurate</a:t>
            </a:r>
          </a:p>
          <a:p>
            <a:endParaRPr lang="en-US" dirty="0"/>
          </a:p>
        </p:txBody>
      </p:sp>
    </p:spTree>
    <p:extLst>
      <p:ext uri="{BB962C8B-B14F-4D97-AF65-F5344CB8AC3E}">
        <p14:creationId xmlns:p14="http://schemas.microsoft.com/office/powerpoint/2010/main" val="2501246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do I Gather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27</a:t>
            </a:fld>
            <a:endParaRPr lang="en-US"/>
          </a:p>
        </p:txBody>
      </p:sp>
    </p:spTree>
    <p:extLst>
      <p:ext uri="{BB962C8B-B14F-4D97-AF65-F5344CB8AC3E}">
        <p14:creationId xmlns:p14="http://schemas.microsoft.com/office/powerpoint/2010/main" val="150598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Gathering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sp>
        <p:nvSpPr>
          <p:cNvPr id="5" name="Content Placeholder 4"/>
          <p:cNvSpPr>
            <a:spLocks noGrp="1"/>
          </p:cNvSpPr>
          <p:nvPr>
            <p:ph sz="quarter" idx="13"/>
          </p:nvPr>
        </p:nvSpPr>
        <p:spPr>
          <a:xfrm>
            <a:off x="1835806" y="483518"/>
            <a:ext cx="6172200" cy="3790950"/>
          </a:xfrm>
        </p:spPr>
        <p:txBody>
          <a:bodyPr/>
          <a:lstStyle/>
          <a:p>
            <a:r>
              <a:rPr lang="en-US" sz="1800" b="1" dirty="0"/>
              <a:t>Gather only high level user stories first</a:t>
            </a:r>
          </a:p>
          <a:p>
            <a:pPr marL="285750" lvl="0" indent="-285750">
              <a:buFont typeface="Arial" panose="020B0604020202020204" pitchFamily="34" charset="0"/>
              <a:buChar char="•"/>
            </a:pPr>
            <a:r>
              <a:rPr lang="en-US" sz="1600" dirty="0"/>
              <a:t>Interviews</a:t>
            </a:r>
          </a:p>
          <a:p>
            <a:pPr marL="285750" lvl="0" indent="-285750">
              <a:buFont typeface="Arial" panose="020B0604020202020204" pitchFamily="34" charset="0"/>
              <a:buChar char="•"/>
            </a:pPr>
            <a:r>
              <a:rPr lang="en-US" sz="1600" dirty="0"/>
              <a:t>Questionnaires</a:t>
            </a:r>
          </a:p>
          <a:p>
            <a:pPr marL="285750" lvl="0" indent="-285750">
              <a:buFont typeface="Arial" panose="020B0604020202020204" pitchFamily="34" charset="0"/>
              <a:buChar char="•"/>
            </a:pPr>
            <a:r>
              <a:rPr lang="en-US" sz="1600" dirty="0"/>
              <a:t>Observation</a:t>
            </a:r>
          </a:p>
          <a:p>
            <a:pPr marL="285750" lvl="0" indent="-285750">
              <a:buFont typeface="Arial" panose="020B0604020202020204" pitchFamily="34" charset="0"/>
              <a:buChar char="•"/>
            </a:pPr>
            <a:r>
              <a:rPr lang="en-US" sz="1600" dirty="0"/>
              <a:t>Story writing workshops</a:t>
            </a:r>
          </a:p>
          <a:p>
            <a:pPr marL="548640" lvl="4" indent="-285750">
              <a:buFont typeface="Wingdings" panose="05000000000000000000" pitchFamily="2" charset="2"/>
              <a:buChar char="Ø"/>
            </a:pPr>
            <a:r>
              <a:rPr lang="en-US" dirty="0"/>
              <a:t>Identify conceptual workflow first</a:t>
            </a:r>
          </a:p>
          <a:p>
            <a:pPr marL="548640" lvl="3" indent="-285750">
              <a:buFont typeface="Wingdings" panose="05000000000000000000" pitchFamily="2" charset="2"/>
              <a:buChar char="Ø"/>
            </a:pPr>
            <a:r>
              <a:rPr lang="en-US" dirty="0"/>
              <a:t>Pick up one user role</a:t>
            </a:r>
          </a:p>
          <a:p>
            <a:pPr marL="548640" lvl="3" indent="-285750">
              <a:buFont typeface="Wingdings" panose="05000000000000000000" pitchFamily="2" charset="2"/>
              <a:buChar char="Ø"/>
            </a:pPr>
            <a:r>
              <a:rPr lang="en-US" dirty="0"/>
              <a:t>Start describing user stories</a:t>
            </a:r>
          </a:p>
          <a:p>
            <a:pPr marL="548640" lvl="3" indent="-285750">
              <a:buFont typeface="Wingdings" panose="05000000000000000000" pitchFamily="2" charset="2"/>
              <a:buChar char="Ø"/>
            </a:pPr>
            <a:r>
              <a:rPr lang="en-US" dirty="0"/>
              <a:t>Pick another user role</a:t>
            </a:r>
          </a:p>
          <a:p>
            <a:pPr marL="285750" lvl="1" indent="-285750">
              <a:buFont typeface="Arial" panose="020B0604020202020204" pitchFamily="34" charset="0"/>
              <a:buChar char="•"/>
            </a:pPr>
            <a:r>
              <a:rPr lang="en-US" sz="1600" dirty="0"/>
              <a:t>Do not debate on whether these are correct user stories or not at this time</a:t>
            </a:r>
          </a:p>
          <a:p>
            <a:endParaRPr lang="en-US" dirty="0"/>
          </a:p>
        </p:txBody>
      </p:sp>
    </p:spTree>
    <p:extLst>
      <p:ext uri="{BB962C8B-B14F-4D97-AF65-F5344CB8AC3E}">
        <p14:creationId xmlns:p14="http://schemas.microsoft.com/office/powerpoint/2010/main" val="167714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Simple User Story Method</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29</a:t>
            </a:fld>
            <a:endParaRPr lang="en-US"/>
          </a:p>
        </p:txBody>
      </p:sp>
      <p:sp>
        <p:nvSpPr>
          <p:cNvPr id="4" name="Content Placeholder 3"/>
          <p:cNvSpPr>
            <a:spLocks noGrp="1"/>
          </p:cNvSpPr>
          <p:nvPr>
            <p:ph sz="quarter" idx="13"/>
          </p:nvPr>
        </p:nvSpPr>
        <p:spPr>
          <a:xfrm>
            <a:off x="1907704" y="555526"/>
            <a:ext cx="6172200" cy="3790950"/>
          </a:xfrm>
        </p:spPr>
        <p:txBody>
          <a:bodyPr>
            <a:normAutofit fontScale="85000" lnSpcReduction="10000"/>
          </a:bodyPr>
          <a:lstStyle/>
          <a:p>
            <a:pPr marL="381000" indent="-381000"/>
            <a:r>
              <a:rPr lang="en-US" sz="2800" dirty="0"/>
              <a:t>A simple method of capturing requirements as User Stories: </a:t>
            </a:r>
          </a:p>
          <a:p>
            <a:pPr marL="381000" indent="-381000"/>
            <a:endParaRPr lang="en-US" sz="800" b="1" dirty="0"/>
          </a:p>
          <a:p>
            <a:pPr marL="381000" indent="-381000"/>
            <a:r>
              <a:rPr lang="en-US" sz="2800" b="1" dirty="0"/>
              <a:t>5 step process . . .</a:t>
            </a:r>
          </a:p>
          <a:p>
            <a:pPr marL="914400" lvl="1" indent="-457200">
              <a:buFontTx/>
              <a:buAutoNum type="arabicPeriod"/>
            </a:pPr>
            <a:r>
              <a:rPr lang="en-US" sz="2000" dirty="0"/>
              <a:t>Identify, clarify and write down the business process being modeled</a:t>
            </a:r>
          </a:p>
          <a:p>
            <a:pPr marL="914400" lvl="1" indent="-457200">
              <a:buFontTx/>
              <a:buAutoNum type="arabicPeriod"/>
            </a:pPr>
            <a:r>
              <a:rPr lang="en-US" sz="2000" dirty="0"/>
              <a:t>Identify the actors involved in the business process</a:t>
            </a:r>
          </a:p>
          <a:p>
            <a:pPr marL="914400" lvl="1" indent="-457200">
              <a:buFontTx/>
              <a:buAutoNum type="arabicPeriod"/>
            </a:pPr>
            <a:r>
              <a:rPr lang="en-US" sz="2000" dirty="0"/>
              <a:t>Brainstorm the actions each actor takes during the business process</a:t>
            </a:r>
          </a:p>
          <a:p>
            <a:pPr marL="914400" lvl="1" indent="-457200">
              <a:buFontTx/>
              <a:buAutoNum type="arabicPeriod"/>
            </a:pPr>
            <a:r>
              <a:rPr lang="en-US" sz="2000" dirty="0"/>
              <a:t>Develop a use case diagram</a:t>
            </a:r>
          </a:p>
          <a:p>
            <a:pPr marL="914400" lvl="1" indent="-457200">
              <a:buFontTx/>
              <a:buAutoNum type="arabicPeriod"/>
            </a:pPr>
            <a:r>
              <a:rPr lang="en-US" sz="2000" dirty="0"/>
              <a:t>Write user stories from use case diagram</a:t>
            </a:r>
          </a:p>
          <a:p>
            <a:endParaRPr lang="en-US" dirty="0"/>
          </a:p>
        </p:txBody>
      </p:sp>
    </p:spTree>
    <p:extLst>
      <p:ext uri="{BB962C8B-B14F-4D97-AF65-F5344CB8AC3E}">
        <p14:creationId xmlns:p14="http://schemas.microsoft.com/office/powerpoint/2010/main" val="124518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Introductions</a:t>
            </a:r>
            <a:br>
              <a:rPr lang="en-US" dirty="0"/>
            </a:b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Tree>
    <p:extLst>
      <p:ext uri="{BB962C8B-B14F-4D97-AF65-F5344CB8AC3E}">
        <p14:creationId xmlns:p14="http://schemas.microsoft.com/office/powerpoint/2010/main" val="1490865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Business Process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30</a:t>
            </a:fld>
            <a:endParaRPr lang="en-US"/>
          </a:p>
        </p:txBody>
      </p:sp>
      <p:sp>
        <p:nvSpPr>
          <p:cNvPr id="4" name="Content Placeholder 3"/>
          <p:cNvSpPr>
            <a:spLocks noGrp="1"/>
          </p:cNvSpPr>
          <p:nvPr>
            <p:ph sz="quarter" idx="13"/>
          </p:nvPr>
        </p:nvSpPr>
        <p:spPr>
          <a:xfrm>
            <a:off x="1839229" y="1216732"/>
            <a:ext cx="6172200" cy="1224136"/>
          </a:xfrm>
        </p:spPr>
        <p:txBody>
          <a:bodyPr/>
          <a:lstStyle/>
          <a:p>
            <a:pPr algn="ctr"/>
            <a:r>
              <a:rPr lang="en-US" sz="3600" dirty="0"/>
              <a:t>Eat a meal at a restaurant</a:t>
            </a:r>
          </a:p>
          <a:p>
            <a:endParaRPr lang="en-US" dirty="0"/>
          </a:p>
        </p:txBody>
      </p:sp>
    </p:spTree>
    <p:extLst>
      <p:ext uri="{BB962C8B-B14F-4D97-AF65-F5344CB8AC3E}">
        <p14:creationId xmlns:p14="http://schemas.microsoft.com/office/powerpoint/2010/main" val="307753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Actors Involved in the business process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31</a:t>
            </a:fld>
            <a:endParaRPr lang="en-US"/>
          </a:p>
        </p:txBody>
      </p:sp>
      <p:grpSp>
        <p:nvGrpSpPr>
          <p:cNvPr id="19" name="Group 18"/>
          <p:cNvGrpSpPr/>
          <p:nvPr/>
        </p:nvGrpSpPr>
        <p:grpSpPr>
          <a:xfrm>
            <a:off x="2123728" y="637293"/>
            <a:ext cx="792088" cy="1815113"/>
            <a:chOff x="2123728" y="1059582"/>
            <a:chExt cx="1008112" cy="2323671"/>
          </a:xfrm>
        </p:grpSpPr>
        <p:sp>
          <p:nvSpPr>
            <p:cNvPr id="9" name="Oval 8"/>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9"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23728" y="2949843"/>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Patron</a:t>
              </a:r>
            </a:p>
          </p:txBody>
        </p:sp>
      </p:grpSp>
      <p:grpSp>
        <p:nvGrpSpPr>
          <p:cNvPr id="20" name="Group 19"/>
          <p:cNvGrpSpPr/>
          <p:nvPr/>
        </p:nvGrpSpPr>
        <p:grpSpPr>
          <a:xfrm>
            <a:off x="3455874" y="2799468"/>
            <a:ext cx="864096" cy="1800479"/>
            <a:chOff x="2077903" y="1059582"/>
            <a:chExt cx="1099759" cy="2304937"/>
          </a:xfrm>
        </p:grpSpPr>
        <p:sp>
          <p:nvSpPr>
            <p:cNvPr id="21" name="Oval 20"/>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21"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077903" y="2931109"/>
              <a:ext cx="1099759" cy="433410"/>
            </a:xfrm>
            <a:prstGeom prst="rect">
              <a:avLst/>
            </a:prstGeom>
            <a:noFill/>
          </p:spPr>
          <p:txBody>
            <a:bodyPr wrap="square" rtlCol="0">
              <a:spAutoFit/>
            </a:bodyPr>
            <a:lstStyle/>
            <a:p>
              <a:pPr algn="ctr"/>
              <a:r>
                <a:rPr lang="en-US" sz="1600" dirty="0">
                  <a:solidFill>
                    <a:schemeClr val="accent1">
                      <a:lumMod val="40000"/>
                      <a:lumOff val="60000"/>
                    </a:schemeClr>
                  </a:solidFill>
                </a:rPr>
                <a:t>Cashier</a:t>
              </a:r>
            </a:p>
          </p:txBody>
        </p:sp>
      </p:grpSp>
      <p:grpSp>
        <p:nvGrpSpPr>
          <p:cNvPr id="27" name="Group 26"/>
          <p:cNvGrpSpPr/>
          <p:nvPr/>
        </p:nvGrpSpPr>
        <p:grpSpPr>
          <a:xfrm>
            <a:off x="5364088" y="914400"/>
            <a:ext cx="792088" cy="1823672"/>
            <a:chOff x="2123728" y="1059582"/>
            <a:chExt cx="1008112" cy="2334628"/>
          </a:xfrm>
        </p:grpSpPr>
        <p:sp>
          <p:nvSpPr>
            <p:cNvPr id="28" name="Oval 27"/>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a:stCxn id="28"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123728" y="2960800"/>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Waiter</a:t>
              </a:r>
            </a:p>
          </p:txBody>
        </p:sp>
      </p:grpSp>
      <p:grpSp>
        <p:nvGrpSpPr>
          <p:cNvPr id="34" name="Group 33"/>
          <p:cNvGrpSpPr/>
          <p:nvPr/>
        </p:nvGrpSpPr>
        <p:grpSpPr>
          <a:xfrm>
            <a:off x="6984373" y="2460914"/>
            <a:ext cx="792088" cy="1821375"/>
            <a:chOff x="2123728" y="1059582"/>
            <a:chExt cx="1008112" cy="2331688"/>
          </a:xfrm>
        </p:grpSpPr>
        <p:sp>
          <p:nvSpPr>
            <p:cNvPr id="35" name="Oval 34"/>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a:stCxn id="35"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123728" y="2957860"/>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Chef</a:t>
              </a:r>
            </a:p>
          </p:txBody>
        </p:sp>
      </p:grpSp>
    </p:spTree>
    <p:extLst>
      <p:ext uri="{BB962C8B-B14F-4D97-AF65-F5344CB8AC3E}">
        <p14:creationId xmlns:p14="http://schemas.microsoft.com/office/powerpoint/2010/main" val="3768943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Determine actions each actor takes during the process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32</a:t>
            </a:fld>
            <a:endParaRPr lang="en-US"/>
          </a:p>
        </p:txBody>
      </p:sp>
      <p:grpSp>
        <p:nvGrpSpPr>
          <p:cNvPr id="5" name="Group 4"/>
          <p:cNvGrpSpPr/>
          <p:nvPr/>
        </p:nvGrpSpPr>
        <p:grpSpPr>
          <a:xfrm>
            <a:off x="2123728" y="637293"/>
            <a:ext cx="792088" cy="1815113"/>
            <a:chOff x="2123728" y="1059582"/>
            <a:chExt cx="1008112" cy="2323671"/>
          </a:xfrm>
        </p:grpSpPr>
        <p:sp>
          <p:nvSpPr>
            <p:cNvPr id="6" name="Oval 5"/>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a:stCxn id="6"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123728" y="2949843"/>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Patron</a:t>
              </a:r>
            </a:p>
          </p:txBody>
        </p:sp>
      </p:grpSp>
      <p:grpSp>
        <p:nvGrpSpPr>
          <p:cNvPr id="12" name="Group 11"/>
          <p:cNvGrpSpPr/>
          <p:nvPr/>
        </p:nvGrpSpPr>
        <p:grpSpPr>
          <a:xfrm>
            <a:off x="3887922" y="2880311"/>
            <a:ext cx="864096" cy="1800479"/>
            <a:chOff x="2077903" y="1059582"/>
            <a:chExt cx="1099759" cy="2304937"/>
          </a:xfrm>
        </p:grpSpPr>
        <p:sp>
          <p:nvSpPr>
            <p:cNvPr id="13" name="Oval 12"/>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a:stCxn id="13"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077903" y="2931109"/>
              <a:ext cx="1099759" cy="433410"/>
            </a:xfrm>
            <a:prstGeom prst="rect">
              <a:avLst/>
            </a:prstGeom>
            <a:noFill/>
          </p:spPr>
          <p:txBody>
            <a:bodyPr wrap="square" rtlCol="0">
              <a:spAutoFit/>
            </a:bodyPr>
            <a:lstStyle/>
            <a:p>
              <a:pPr algn="ctr"/>
              <a:r>
                <a:rPr lang="en-US" sz="1600" dirty="0">
                  <a:solidFill>
                    <a:schemeClr val="accent1">
                      <a:lumMod val="40000"/>
                      <a:lumOff val="60000"/>
                    </a:schemeClr>
                  </a:solidFill>
                </a:rPr>
                <a:t>Cashier</a:t>
              </a:r>
            </a:p>
          </p:txBody>
        </p:sp>
      </p:grpSp>
      <p:grpSp>
        <p:nvGrpSpPr>
          <p:cNvPr id="19" name="Group 18"/>
          <p:cNvGrpSpPr/>
          <p:nvPr/>
        </p:nvGrpSpPr>
        <p:grpSpPr>
          <a:xfrm>
            <a:off x="5767164" y="637293"/>
            <a:ext cx="792088" cy="1823672"/>
            <a:chOff x="2123728" y="1059582"/>
            <a:chExt cx="1008112" cy="2334628"/>
          </a:xfrm>
        </p:grpSpPr>
        <p:sp>
          <p:nvSpPr>
            <p:cNvPr id="20" name="Oval 19"/>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stCxn id="20"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123728" y="2960800"/>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Waiter</a:t>
              </a:r>
            </a:p>
          </p:txBody>
        </p:sp>
      </p:grpSp>
      <p:grpSp>
        <p:nvGrpSpPr>
          <p:cNvPr id="26" name="Group 25"/>
          <p:cNvGrpSpPr/>
          <p:nvPr/>
        </p:nvGrpSpPr>
        <p:grpSpPr>
          <a:xfrm>
            <a:off x="7452556" y="2785224"/>
            <a:ext cx="792088" cy="1821375"/>
            <a:chOff x="2123728" y="1059582"/>
            <a:chExt cx="1008112" cy="2331688"/>
          </a:xfrm>
        </p:grpSpPr>
        <p:sp>
          <p:nvSpPr>
            <p:cNvPr id="27" name="Oval 26"/>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a:stCxn id="27"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123728" y="2957860"/>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Chef</a:t>
              </a:r>
            </a:p>
          </p:txBody>
        </p:sp>
      </p:grpSp>
      <p:sp>
        <p:nvSpPr>
          <p:cNvPr id="46" name="Oval 45"/>
          <p:cNvSpPr/>
          <p:nvPr/>
        </p:nvSpPr>
        <p:spPr>
          <a:xfrm>
            <a:off x="5247468" y="3414836"/>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Prepare Food</a:t>
            </a:r>
          </a:p>
        </p:txBody>
      </p:sp>
      <p:sp>
        <p:nvSpPr>
          <p:cNvPr id="47" name="Oval 46"/>
          <p:cNvSpPr/>
          <p:nvPr/>
        </p:nvSpPr>
        <p:spPr>
          <a:xfrm>
            <a:off x="6791415" y="1576271"/>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Serve Food</a:t>
            </a:r>
          </a:p>
        </p:txBody>
      </p:sp>
      <p:sp>
        <p:nvSpPr>
          <p:cNvPr id="48" name="Oval 47"/>
          <p:cNvSpPr/>
          <p:nvPr/>
        </p:nvSpPr>
        <p:spPr>
          <a:xfrm>
            <a:off x="6791415" y="765187"/>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Order Food</a:t>
            </a:r>
          </a:p>
        </p:txBody>
      </p:sp>
      <p:sp>
        <p:nvSpPr>
          <p:cNvPr id="49" name="Oval 48"/>
          <p:cNvSpPr/>
          <p:nvPr/>
        </p:nvSpPr>
        <p:spPr>
          <a:xfrm>
            <a:off x="1714196" y="3533815"/>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Pay for Food</a:t>
            </a:r>
          </a:p>
        </p:txBody>
      </p:sp>
      <p:sp>
        <p:nvSpPr>
          <p:cNvPr id="50" name="Oval 49"/>
          <p:cNvSpPr/>
          <p:nvPr/>
        </p:nvSpPr>
        <p:spPr>
          <a:xfrm>
            <a:off x="3201061" y="1911151"/>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Pay for Food</a:t>
            </a:r>
          </a:p>
        </p:txBody>
      </p:sp>
      <p:sp>
        <p:nvSpPr>
          <p:cNvPr id="51" name="Oval 50"/>
          <p:cNvSpPr/>
          <p:nvPr/>
        </p:nvSpPr>
        <p:spPr>
          <a:xfrm>
            <a:off x="3201061" y="1229807"/>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Eat Food</a:t>
            </a:r>
          </a:p>
        </p:txBody>
      </p:sp>
      <p:sp>
        <p:nvSpPr>
          <p:cNvPr id="52" name="Oval 51"/>
          <p:cNvSpPr/>
          <p:nvPr/>
        </p:nvSpPr>
        <p:spPr>
          <a:xfrm>
            <a:off x="3195140" y="548132"/>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Order Food</a:t>
            </a:r>
          </a:p>
        </p:txBody>
      </p:sp>
      <p:cxnSp>
        <p:nvCxnSpPr>
          <p:cNvPr id="54" name="Straight Connector 53"/>
          <p:cNvCxnSpPr>
            <a:stCxn id="52" idx="2"/>
          </p:cNvCxnSpPr>
          <p:nvPr/>
        </p:nvCxnSpPr>
        <p:spPr>
          <a:xfrm flipH="1">
            <a:off x="2802661" y="734121"/>
            <a:ext cx="392479" cy="495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51" idx="2"/>
          </p:cNvCxnSpPr>
          <p:nvPr/>
        </p:nvCxnSpPr>
        <p:spPr>
          <a:xfrm flipH="1">
            <a:off x="2802661" y="1415796"/>
            <a:ext cx="398400" cy="1604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0" idx="2"/>
          </p:cNvCxnSpPr>
          <p:nvPr/>
        </p:nvCxnSpPr>
        <p:spPr>
          <a:xfrm flipH="1" flipV="1">
            <a:off x="2802661" y="1804155"/>
            <a:ext cx="398400" cy="2929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2"/>
          </p:cNvCxnSpPr>
          <p:nvPr/>
        </p:nvCxnSpPr>
        <p:spPr>
          <a:xfrm flipH="1">
            <a:off x="6508526" y="951176"/>
            <a:ext cx="282889" cy="286821"/>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47" idx="2"/>
          </p:cNvCxnSpPr>
          <p:nvPr/>
        </p:nvCxnSpPr>
        <p:spPr>
          <a:xfrm flipH="1" flipV="1">
            <a:off x="6555687" y="1576271"/>
            <a:ext cx="235728" cy="185989"/>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6" idx="6"/>
          </p:cNvCxnSpPr>
          <p:nvPr/>
        </p:nvCxnSpPr>
        <p:spPr>
          <a:xfrm flipV="1">
            <a:off x="7078948" y="3533815"/>
            <a:ext cx="486763" cy="6701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9" idx="6"/>
          </p:cNvCxnSpPr>
          <p:nvPr/>
        </p:nvCxnSpPr>
        <p:spPr>
          <a:xfrm flipV="1">
            <a:off x="3545676" y="3567320"/>
            <a:ext cx="417758" cy="15248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2566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1840" y="267494"/>
            <a:ext cx="3888432" cy="4499769"/>
          </a:xfrm>
          <a:prstGeom prst="rect">
            <a:avLst/>
          </a:prstGeom>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tx1"/>
                </a:solidFill>
              </a:rPr>
              <a:t>Determine actions each actor takes during the process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33</a:t>
            </a:fld>
            <a:endParaRPr lang="en-US"/>
          </a:p>
        </p:txBody>
      </p:sp>
      <p:sp>
        <p:nvSpPr>
          <p:cNvPr id="40" name="TextBox 39"/>
          <p:cNvSpPr txBox="1"/>
          <p:nvPr/>
        </p:nvSpPr>
        <p:spPr>
          <a:xfrm>
            <a:off x="3783707" y="339502"/>
            <a:ext cx="2592288" cy="400110"/>
          </a:xfrm>
          <a:prstGeom prst="rect">
            <a:avLst/>
          </a:prstGeom>
          <a:noFill/>
        </p:spPr>
        <p:txBody>
          <a:bodyPr wrap="square" rtlCol="0">
            <a:spAutoFit/>
          </a:bodyPr>
          <a:lstStyle/>
          <a:p>
            <a:pPr algn="ctr"/>
            <a:r>
              <a:rPr lang="en-US" sz="2000" dirty="0">
                <a:solidFill>
                  <a:schemeClr val="bg1"/>
                </a:solidFill>
              </a:rPr>
              <a:t>SYSTEM</a:t>
            </a:r>
          </a:p>
        </p:txBody>
      </p:sp>
      <p:grpSp>
        <p:nvGrpSpPr>
          <p:cNvPr id="41" name="Group 40"/>
          <p:cNvGrpSpPr/>
          <p:nvPr/>
        </p:nvGrpSpPr>
        <p:grpSpPr>
          <a:xfrm>
            <a:off x="1991282" y="357703"/>
            <a:ext cx="792088" cy="1815113"/>
            <a:chOff x="2123728" y="1059582"/>
            <a:chExt cx="1008112" cy="2323671"/>
          </a:xfrm>
        </p:grpSpPr>
        <p:sp>
          <p:nvSpPr>
            <p:cNvPr id="42" name="Oval 41"/>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stCxn id="42"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123728" y="2949843"/>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Patron</a:t>
              </a:r>
            </a:p>
          </p:txBody>
        </p:sp>
      </p:grpSp>
      <p:grpSp>
        <p:nvGrpSpPr>
          <p:cNvPr id="48" name="Group 47"/>
          <p:cNvGrpSpPr/>
          <p:nvPr/>
        </p:nvGrpSpPr>
        <p:grpSpPr>
          <a:xfrm>
            <a:off x="2041434" y="3100640"/>
            <a:ext cx="864096" cy="1800479"/>
            <a:chOff x="2077903" y="1059582"/>
            <a:chExt cx="1099759" cy="2304937"/>
          </a:xfrm>
        </p:grpSpPr>
        <p:sp>
          <p:nvSpPr>
            <p:cNvPr id="49" name="Oval 48"/>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Connector 49"/>
            <p:cNvCxnSpPr>
              <a:stCxn id="49"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077903" y="2931109"/>
              <a:ext cx="1099759" cy="433410"/>
            </a:xfrm>
            <a:prstGeom prst="rect">
              <a:avLst/>
            </a:prstGeom>
            <a:noFill/>
          </p:spPr>
          <p:txBody>
            <a:bodyPr wrap="square" rtlCol="0">
              <a:spAutoFit/>
            </a:bodyPr>
            <a:lstStyle/>
            <a:p>
              <a:pPr algn="ctr"/>
              <a:r>
                <a:rPr lang="en-US" sz="1600" dirty="0">
                  <a:solidFill>
                    <a:schemeClr val="accent1">
                      <a:lumMod val="40000"/>
                      <a:lumOff val="60000"/>
                    </a:schemeClr>
                  </a:solidFill>
                </a:rPr>
                <a:t>Cashier</a:t>
              </a:r>
            </a:p>
          </p:txBody>
        </p:sp>
      </p:grpSp>
      <p:grpSp>
        <p:nvGrpSpPr>
          <p:cNvPr id="55" name="Group 54"/>
          <p:cNvGrpSpPr/>
          <p:nvPr/>
        </p:nvGrpSpPr>
        <p:grpSpPr>
          <a:xfrm>
            <a:off x="7203788" y="341187"/>
            <a:ext cx="792088" cy="1823672"/>
            <a:chOff x="2123728" y="1059582"/>
            <a:chExt cx="1008112" cy="2334628"/>
          </a:xfrm>
        </p:grpSpPr>
        <p:sp>
          <p:nvSpPr>
            <p:cNvPr id="56" name="Oval 55"/>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123728" y="2960800"/>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Waiter</a:t>
              </a:r>
            </a:p>
          </p:txBody>
        </p:sp>
      </p:grpSp>
      <p:grpSp>
        <p:nvGrpSpPr>
          <p:cNvPr id="62" name="Group 61"/>
          <p:cNvGrpSpPr/>
          <p:nvPr/>
        </p:nvGrpSpPr>
        <p:grpSpPr>
          <a:xfrm>
            <a:off x="7246582" y="2948393"/>
            <a:ext cx="792088" cy="1821375"/>
            <a:chOff x="2123728" y="1059582"/>
            <a:chExt cx="1008112" cy="2331688"/>
          </a:xfrm>
        </p:grpSpPr>
        <p:sp>
          <p:nvSpPr>
            <p:cNvPr id="63" name="Oval 62"/>
            <p:cNvSpPr/>
            <p:nvPr/>
          </p:nvSpPr>
          <p:spPr>
            <a:xfrm>
              <a:off x="2339752" y="1059582"/>
              <a:ext cx="576064"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a:stCxn id="63" idx="4"/>
            </p:cNvCxnSpPr>
            <p:nvPr/>
          </p:nvCxnSpPr>
          <p:spPr>
            <a:xfrm>
              <a:off x="2627784" y="1707654"/>
              <a:ext cx="0" cy="792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2267744" y="2499742"/>
              <a:ext cx="36004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627784" y="2494112"/>
              <a:ext cx="360040" cy="50968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2339752" y="2103698"/>
              <a:ext cx="576064" cy="0"/>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2123728" y="2957860"/>
              <a:ext cx="1008112" cy="433410"/>
            </a:xfrm>
            <a:prstGeom prst="rect">
              <a:avLst/>
            </a:prstGeom>
            <a:noFill/>
          </p:spPr>
          <p:txBody>
            <a:bodyPr wrap="square" rtlCol="0">
              <a:spAutoFit/>
            </a:bodyPr>
            <a:lstStyle/>
            <a:p>
              <a:pPr algn="ctr"/>
              <a:r>
                <a:rPr lang="en-US" sz="1600" dirty="0">
                  <a:solidFill>
                    <a:schemeClr val="accent1">
                      <a:lumMod val="40000"/>
                      <a:lumOff val="60000"/>
                    </a:schemeClr>
                  </a:solidFill>
                </a:rPr>
                <a:t>Chef</a:t>
              </a:r>
            </a:p>
          </p:txBody>
        </p:sp>
      </p:grpSp>
      <p:sp>
        <p:nvSpPr>
          <p:cNvPr id="69" name="Oval 68"/>
          <p:cNvSpPr/>
          <p:nvPr/>
        </p:nvSpPr>
        <p:spPr>
          <a:xfrm>
            <a:off x="4030058" y="2474224"/>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Prepare Food</a:t>
            </a:r>
          </a:p>
        </p:txBody>
      </p:sp>
      <p:sp>
        <p:nvSpPr>
          <p:cNvPr id="70" name="Oval 69"/>
          <p:cNvSpPr/>
          <p:nvPr/>
        </p:nvSpPr>
        <p:spPr>
          <a:xfrm>
            <a:off x="4029671" y="1823518"/>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Serve Food</a:t>
            </a:r>
          </a:p>
        </p:txBody>
      </p:sp>
      <p:sp>
        <p:nvSpPr>
          <p:cNvPr id="73" name="Oval 72"/>
          <p:cNvSpPr/>
          <p:nvPr/>
        </p:nvSpPr>
        <p:spPr>
          <a:xfrm>
            <a:off x="4058291" y="3793034"/>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Pay for Food</a:t>
            </a:r>
          </a:p>
        </p:txBody>
      </p:sp>
      <p:sp>
        <p:nvSpPr>
          <p:cNvPr id="74" name="Oval 73"/>
          <p:cNvSpPr/>
          <p:nvPr/>
        </p:nvSpPr>
        <p:spPr>
          <a:xfrm>
            <a:off x="4029671" y="3138217"/>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Eat Food</a:t>
            </a:r>
          </a:p>
        </p:txBody>
      </p:sp>
      <p:sp>
        <p:nvSpPr>
          <p:cNvPr id="75" name="Oval 74"/>
          <p:cNvSpPr/>
          <p:nvPr/>
        </p:nvSpPr>
        <p:spPr>
          <a:xfrm>
            <a:off x="4064097" y="1137165"/>
            <a:ext cx="1831480" cy="37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Order Food</a:t>
            </a:r>
          </a:p>
        </p:txBody>
      </p:sp>
      <p:cxnSp>
        <p:nvCxnSpPr>
          <p:cNvPr id="76" name="Straight Connector 75"/>
          <p:cNvCxnSpPr>
            <a:stCxn id="75" idx="2"/>
          </p:cNvCxnSpPr>
          <p:nvPr/>
        </p:nvCxnSpPr>
        <p:spPr>
          <a:xfrm flipH="1" flipV="1">
            <a:off x="2756371" y="1215238"/>
            <a:ext cx="1307726" cy="107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4" idx="2"/>
          </p:cNvCxnSpPr>
          <p:nvPr/>
        </p:nvCxnSpPr>
        <p:spPr>
          <a:xfrm flipH="1" flipV="1">
            <a:off x="2783370" y="1478272"/>
            <a:ext cx="1246301" cy="1845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3" idx="2"/>
          </p:cNvCxnSpPr>
          <p:nvPr/>
        </p:nvCxnSpPr>
        <p:spPr>
          <a:xfrm flipH="1" flipV="1">
            <a:off x="2827786" y="3793034"/>
            <a:ext cx="1230505" cy="185989"/>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69" idx="6"/>
          </p:cNvCxnSpPr>
          <p:nvPr/>
        </p:nvCxnSpPr>
        <p:spPr>
          <a:xfrm>
            <a:off x="5861538" y="2660213"/>
            <a:ext cx="1502648" cy="9191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75" idx="6"/>
          </p:cNvCxnSpPr>
          <p:nvPr/>
        </p:nvCxnSpPr>
        <p:spPr>
          <a:xfrm flipV="1">
            <a:off x="5895577" y="1206058"/>
            <a:ext cx="1351005" cy="11709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a:endCxn id="70" idx="6"/>
          </p:cNvCxnSpPr>
          <p:nvPr/>
        </p:nvCxnSpPr>
        <p:spPr>
          <a:xfrm flipH="1">
            <a:off x="5861151" y="1406422"/>
            <a:ext cx="1442010" cy="603085"/>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73" idx="2"/>
            <a:endCxn id="47" idx="3"/>
          </p:cNvCxnSpPr>
          <p:nvPr/>
        </p:nvCxnSpPr>
        <p:spPr>
          <a:xfrm flipH="1" flipV="1">
            <a:off x="2783370" y="2003539"/>
            <a:ext cx="1274921" cy="197548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843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34</a:t>
            </a:fld>
            <a:endParaRPr lang="en-US"/>
          </a:p>
        </p:txBody>
      </p:sp>
      <p:sp>
        <p:nvSpPr>
          <p:cNvPr id="5" name="Content Placeholder 4"/>
          <p:cNvSpPr>
            <a:spLocks noGrp="1"/>
          </p:cNvSpPr>
          <p:nvPr>
            <p:ph sz="quarter" idx="13"/>
          </p:nvPr>
        </p:nvSpPr>
        <p:spPr>
          <a:xfrm>
            <a:off x="1835806" y="555526"/>
            <a:ext cx="6172200" cy="3790950"/>
          </a:xfrm>
        </p:spPr>
        <p:txBody>
          <a:bodyPr/>
          <a:lstStyle/>
          <a:p>
            <a:pPr marL="381000" indent="-381000">
              <a:buFontTx/>
              <a:buAutoNum type="arabicPeriod"/>
            </a:pPr>
            <a:r>
              <a:rPr lang="en-US" dirty="0"/>
              <a:t>As a Patron, I would like to order some food so I can eat it</a:t>
            </a:r>
          </a:p>
          <a:p>
            <a:pPr marL="381000" indent="-381000">
              <a:buFontTx/>
              <a:buAutoNum type="arabicPeriod"/>
            </a:pPr>
            <a:r>
              <a:rPr lang="en-US" dirty="0"/>
              <a:t>As a Waiter, I would like to take an order from the patron so the Chef can prepare the food</a:t>
            </a:r>
          </a:p>
          <a:p>
            <a:pPr marL="381000" indent="-381000">
              <a:buFontTx/>
              <a:buAutoNum type="arabicPeriod"/>
            </a:pPr>
            <a:r>
              <a:rPr lang="en-US" dirty="0"/>
              <a:t>As a Chef, I would like to prepare food for the order that was placed so it can be served to the patron</a:t>
            </a:r>
          </a:p>
          <a:p>
            <a:pPr marL="381000" indent="-381000">
              <a:buFontTx/>
              <a:buAutoNum type="arabicPeriod"/>
            </a:pPr>
            <a:r>
              <a:rPr lang="en-US" dirty="0"/>
              <a:t>As a Cashier, I would like to accept payment for the food that was ordered and eaten</a:t>
            </a:r>
          </a:p>
          <a:p>
            <a:pPr marL="381000" indent="-381000">
              <a:buFontTx/>
              <a:buAutoNum type="arabicPeriod"/>
            </a:pPr>
            <a:r>
              <a:rPr lang="en-US" dirty="0"/>
              <a:t>As a Patron, I would like to eat the food that was served so I am no longer hungry</a:t>
            </a:r>
          </a:p>
          <a:p>
            <a:pPr marL="381000" indent="-381000">
              <a:buFontTx/>
              <a:buAutoNum type="arabicPeriod"/>
            </a:pPr>
            <a:r>
              <a:rPr lang="en-US" dirty="0"/>
              <a:t>As a Waiter, I would like to serve the prepared food to the patron so they can eat it</a:t>
            </a:r>
          </a:p>
          <a:p>
            <a:pPr marL="381000" indent="-381000">
              <a:buFontTx/>
              <a:buAutoNum type="arabicPeriod"/>
            </a:pPr>
            <a:r>
              <a:rPr lang="en-US" dirty="0"/>
              <a:t>As a Patron, I would like to pay for the food I ordered and ate so I don’t get arrested</a:t>
            </a:r>
          </a:p>
          <a:p>
            <a:endParaRPr lang="en-US" dirty="0"/>
          </a:p>
        </p:txBody>
      </p:sp>
    </p:spTree>
    <p:extLst>
      <p:ext uri="{BB962C8B-B14F-4D97-AF65-F5344CB8AC3E}">
        <p14:creationId xmlns:p14="http://schemas.microsoft.com/office/powerpoint/2010/main" val="2568841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Acceptance Criteria</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35</a:t>
            </a:fld>
            <a:endParaRPr lang="en-US"/>
          </a:p>
        </p:txBody>
      </p:sp>
    </p:spTree>
    <p:extLst>
      <p:ext uri="{BB962C8B-B14F-4D97-AF65-F5344CB8AC3E}">
        <p14:creationId xmlns:p14="http://schemas.microsoft.com/office/powerpoint/2010/main" val="596561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Acceptance Testing User Stories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36</a:t>
            </a:fld>
            <a:endParaRPr lang="en-US"/>
          </a:p>
        </p:txBody>
      </p:sp>
      <p:sp>
        <p:nvSpPr>
          <p:cNvPr id="5" name="Content Placeholder 4"/>
          <p:cNvSpPr>
            <a:spLocks noGrp="1"/>
          </p:cNvSpPr>
          <p:nvPr>
            <p:ph sz="quarter" idx="13"/>
          </p:nvPr>
        </p:nvSpPr>
        <p:spPr>
          <a:xfrm>
            <a:off x="1835806" y="627534"/>
            <a:ext cx="6172200" cy="3790950"/>
          </a:xfrm>
        </p:spPr>
        <p:txBody>
          <a:bodyPr/>
          <a:lstStyle/>
          <a:p>
            <a:pPr marL="285750" indent="-285750">
              <a:buFont typeface="Arial" panose="020B0604020202020204" pitchFamily="34" charset="0"/>
              <a:buChar char="•"/>
            </a:pPr>
            <a:r>
              <a:rPr lang="en-US" sz="1800" dirty="0"/>
              <a:t>User stories should include acceptance criteria that define when a user story has been correctly implemented.</a:t>
            </a:r>
          </a:p>
          <a:p>
            <a:pPr marL="285750" indent="-285750">
              <a:buFont typeface="Arial" panose="020B0604020202020204" pitchFamily="34" charset="0"/>
              <a:buChar char="•"/>
            </a:pPr>
            <a:r>
              <a:rPr lang="en-US" sz="1800" dirty="0"/>
              <a:t>Acceptance tests express many details that result from the conversations between customers and developers</a:t>
            </a:r>
          </a:p>
          <a:p>
            <a:pPr marL="285750" indent="-285750">
              <a:buFont typeface="Arial" panose="020B0604020202020204" pitchFamily="34" charset="0"/>
              <a:buChar char="•"/>
            </a:pPr>
            <a:r>
              <a:rPr lang="en-US" sz="1800" dirty="0"/>
              <a:t>Customer and product owners specify the tests </a:t>
            </a:r>
          </a:p>
          <a:p>
            <a:pPr marL="285750" indent="-285750">
              <a:buFont typeface="Arial" panose="020B0604020202020204" pitchFamily="34" charset="0"/>
              <a:buChar char="•"/>
            </a:pPr>
            <a:r>
              <a:rPr lang="en-US" sz="1800" dirty="0"/>
              <a:t>Customer works with testers</a:t>
            </a:r>
          </a:p>
          <a:p>
            <a:pPr marL="285750" indent="-285750">
              <a:buFont typeface="Arial" panose="020B0604020202020204" pitchFamily="34" charset="0"/>
              <a:buChar char="•"/>
            </a:pPr>
            <a:r>
              <a:rPr lang="en-US" sz="1800" dirty="0"/>
              <a:t>Often responsibility is shared between product manager and tester</a:t>
            </a:r>
          </a:p>
          <a:p>
            <a:endParaRPr lang="en-US" dirty="0"/>
          </a:p>
        </p:txBody>
      </p:sp>
    </p:spTree>
    <p:extLst>
      <p:ext uri="{BB962C8B-B14F-4D97-AF65-F5344CB8AC3E}">
        <p14:creationId xmlns:p14="http://schemas.microsoft.com/office/powerpoint/2010/main" val="3412312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Acceptance Criteria</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37</a:t>
            </a:fld>
            <a:endParaRPr lang="en-US"/>
          </a:p>
        </p:txBody>
      </p:sp>
      <p:sp>
        <p:nvSpPr>
          <p:cNvPr id="4" name="Content Placeholder 3"/>
          <p:cNvSpPr>
            <a:spLocks noGrp="1"/>
          </p:cNvSpPr>
          <p:nvPr>
            <p:ph sz="quarter" idx="13"/>
          </p:nvPr>
        </p:nvSpPr>
        <p:spPr>
          <a:xfrm>
            <a:off x="1835806" y="555526"/>
            <a:ext cx="6768642" cy="4320480"/>
          </a:xfrm>
        </p:spPr>
        <p:txBody>
          <a:bodyPr/>
          <a:lstStyle/>
          <a:p>
            <a:pPr algn="l"/>
            <a:r>
              <a:rPr lang="en-US" sz="1800" dirty="0"/>
              <a:t>As with User Stories, acceptance criteria can be captured using a simple format.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409553" y="1459149"/>
            <a:ext cx="5621147" cy="3405007"/>
          </a:xfrm>
          <a:prstGeom prst="rect">
            <a:avLst/>
          </a:prstGeom>
          <a:noFill/>
          <a:ln w="9525">
            <a:noFill/>
            <a:miter lim="800000"/>
            <a:headEnd/>
            <a:tailEnd/>
          </a:ln>
          <a:effectLst/>
        </p:spPr>
      </p:pic>
    </p:spTree>
    <p:extLst>
      <p:ext uri="{BB962C8B-B14F-4D97-AF65-F5344CB8AC3E}">
        <p14:creationId xmlns:p14="http://schemas.microsoft.com/office/powerpoint/2010/main" val="1417349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 Examples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38</a:t>
            </a:fld>
            <a:endParaRPr lang="en-US"/>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863662723"/>
              </p:ext>
            </p:extLst>
          </p:nvPr>
        </p:nvGraphicFramePr>
        <p:xfrm>
          <a:off x="1835806" y="123479"/>
          <a:ext cx="6696634" cy="4983480"/>
        </p:xfrm>
        <a:graphic>
          <a:graphicData uri="http://schemas.openxmlformats.org/drawingml/2006/table">
            <a:tbl>
              <a:tblPr firstRow="1" bandRow="1">
                <a:tableStyleId>{8A107856-5554-42FB-B03E-39F5DBC370BA}</a:tableStyleId>
              </a:tblPr>
              <a:tblGrid>
                <a:gridCol w="1080010">
                  <a:extLst>
                    <a:ext uri="{9D8B030D-6E8A-4147-A177-3AD203B41FA5}">
                      <a16:colId xmlns:a16="http://schemas.microsoft.com/office/drawing/2014/main" val="2836797318"/>
                    </a:ext>
                  </a:extLst>
                </a:gridCol>
                <a:gridCol w="5616624">
                  <a:extLst>
                    <a:ext uri="{9D8B030D-6E8A-4147-A177-3AD203B41FA5}">
                      <a16:colId xmlns:a16="http://schemas.microsoft.com/office/drawing/2014/main" val="445746303"/>
                    </a:ext>
                  </a:extLst>
                </a:gridCol>
              </a:tblGrid>
              <a:tr h="585060">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200" b="1" dirty="0">
                          <a:solidFill>
                            <a:schemeClr val="dk1"/>
                          </a:solidFill>
                          <a:latin typeface="+mn-lt"/>
                          <a:ea typeface="+mn-ea"/>
                          <a:cs typeface="Courier New" pitchFamily="49" charset="0"/>
                        </a:rPr>
                        <a:t>User Story</a:t>
                      </a: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100" b="0" dirty="0">
                          <a:latin typeface="+mn-lt"/>
                          <a:cs typeface="Courier New" pitchFamily="49" charset="0"/>
                        </a:rPr>
                        <a:t>As an Account Holder</a:t>
                      </a:r>
                      <a:br>
                        <a:rPr lang="en-US" sz="1100" b="0" dirty="0">
                          <a:latin typeface="+mn-lt"/>
                          <a:cs typeface="Courier New" pitchFamily="49" charset="0"/>
                        </a:rPr>
                      </a:br>
                      <a:r>
                        <a:rPr lang="en-US" sz="1100" b="0" dirty="0">
                          <a:latin typeface="+mn-lt"/>
                          <a:cs typeface="Courier New" pitchFamily="49" charset="0"/>
                        </a:rPr>
                        <a:t>I want to withdraw cash from an ATM</a:t>
                      </a:r>
                      <a:br>
                        <a:rPr lang="en-US" sz="1100" b="0" dirty="0">
                          <a:latin typeface="+mn-lt"/>
                          <a:cs typeface="Courier New" pitchFamily="49" charset="0"/>
                        </a:rPr>
                      </a:br>
                      <a:r>
                        <a:rPr lang="en-US" sz="1100" b="0" dirty="0">
                          <a:latin typeface="+mn-lt"/>
                          <a:cs typeface="Courier New" pitchFamily="49" charset="0"/>
                        </a:rPr>
                        <a:t>So that I can get money when the bank is closed</a:t>
                      </a:r>
                    </a:p>
                  </a:txBody>
                  <a:tcPr/>
                </a:tc>
                <a:extLst>
                  <a:ext uri="{0D108BD9-81ED-4DB2-BD59-A6C34878D82A}">
                    <a16:rowId xmlns:a16="http://schemas.microsoft.com/office/drawing/2014/main" val="3440116434"/>
                  </a:ext>
                </a:extLst>
              </a:tr>
              <a:tr h="1335160">
                <a:tc rowSpan="4">
                  <a:txBody>
                    <a:bodyPr/>
                    <a:lstStyle/>
                    <a:p>
                      <a:pPr algn="ctr">
                        <a:lnSpc>
                          <a:spcPct val="90000"/>
                        </a:lnSpc>
                        <a:spcBef>
                          <a:spcPts val="900"/>
                        </a:spcBef>
                        <a:buNone/>
                      </a:pPr>
                      <a:r>
                        <a:rPr lang="en-US" sz="1200" b="1" dirty="0">
                          <a:solidFill>
                            <a:schemeClr val="dk1"/>
                          </a:solidFill>
                          <a:latin typeface="+mn-lt"/>
                          <a:ea typeface="+mn-ea"/>
                          <a:cs typeface="Courier New" pitchFamily="49" charset="0"/>
                        </a:rPr>
                        <a:t>Acceptance</a:t>
                      </a:r>
                    </a:p>
                    <a:p>
                      <a:pPr algn="ctr">
                        <a:lnSpc>
                          <a:spcPct val="90000"/>
                        </a:lnSpc>
                        <a:spcBef>
                          <a:spcPts val="900"/>
                        </a:spcBef>
                        <a:buNone/>
                      </a:pPr>
                      <a:r>
                        <a:rPr lang="en-US" sz="1200" b="1" dirty="0">
                          <a:solidFill>
                            <a:schemeClr val="dk1"/>
                          </a:solidFill>
                          <a:latin typeface="+mn-lt"/>
                          <a:ea typeface="+mn-ea"/>
                          <a:cs typeface="Courier New" pitchFamily="49" charset="0"/>
                        </a:rPr>
                        <a:t>Criteria</a:t>
                      </a:r>
                    </a:p>
                    <a:p>
                      <a:pPr algn="ctr"/>
                      <a:endParaRPr lang="en-US" sz="1200" dirty="0"/>
                    </a:p>
                  </a:txBody>
                  <a:tcPr/>
                </a:tc>
                <a:tc>
                  <a:txBody>
                    <a:bodyPr/>
                    <a:lstStyle/>
                    <a:p>
                      <a:r>
                        <a:rPr lang="en-US" sz="1100" dirty="0">
                          <a:latin typeface="+mn-lt"/>
                          <a:cs typeface="Courier New" pitchFamily="49" charset="0"/>
                        </a:rPr>
                        <a:t>Scenario 1: Account has sufficient funds</a:t>
                      </a:r>
                      <a:br>
                        <a:rPr lang="en-US" sz="1100" dirty="0">
                          <a:latin typeface="+mn-lt"/>
                          <a:cs typeface="Courier New" pitchFamily="49" charset="0"/>
                        </a:rPr>
                      </a:br>
                      <a:r>
                        <a:rPr lang="en-US" sz="1100" dirty="0">
                          <a:latin typeface="+mn-lt"/>
                          <a:cs typeface="Courier New" pitchFamily="49" charset="0"/>
                        </a:rPr>
                        <a:t>  Given the account balance is $100</a:t>
                      </a:r>
                      <a:br>
                        <a:rPr lang="en-US" sz="1100" dirty="0">
                          <a:latin typeface="+mn-lt"/>
                          <a:cs typeface="Courier New" pitchFamily="49" charset="0"/>
                        </a:rPr>
                      </a:br>
                      <a:r>
                        <a:rPr lang="en-US" sz="1100" dirty="0">
                          <a:latin typeface="+mn-lt"/>
                          <a:cs typeface="Courier New" pitchFamily="49" charset="0"/>
                        </a:rPr>
                        <a:t>       And the card is valid</a:t>
                      </a:r>
                      <a:br>
                        <a:rPr lang="en-US" sz="1100" dirty="0">
                          <a:latin typeface="+mn-lt"/>
                          <a:cs typeface="Courier New" pitchFamily="49" charset="0"/>
                        </a:rPr>
                      </a:br>
                      <a:r>
                        <a:rPr lang="en-US" sz="1100" dirty="0">
                          <a:latin typeface="+mn-lt"/>
                          <a:cs typeface="Courier New" pitchFamily="49" charset="0"/>
                        </a:rPr>
                        <a:t>       And the machine contains enough money</a:t>
                      </a:r>
                      <a:br>
                        <a:rPr lang="en-US" sz="1100" dirty="0">
                          <a:latin typeface="+mn-lt"/>
                          <a:cs typeface="Courier New" pitchFamily="49" charset="0"/>
                        </a:rPr>
                      </a:br>
                      <a:r>
                        <a:rPr lang="en-US" sz="1100" dirty="0">
                          <a:latin typeface="+mn-lt"/>
                          <a:cs typeface="Courier New" pitchFamily="49" charset="0"/>
                        </a:rPr>
                        <a:t>  When the Account Holder requests $20</a:t>
                      </a:r>
                      <a:br>
                        <a:rPr lang="en-US" sz="1100" dirty="0">
                          <a:latin typeface="+mn-lt"/>
                          <a:cs typeface="Courier New" pitchFamily="49" charset="0"/>
                        </a:rPr>
                      </a:br>
                      <a:r>
                        <a:rPr lang="en-US" sz="1100" dirty="0">
                          <a:latin typeface="+mn-lt"/>
                          <a:cs typeface="Courier New" pitchFamily="49" charset="0"/>
                        </a:rPr>
                        <a:t>  Then the ATM should dispense $20</a:t>
                      </a:r>
                      <a:br>
                        <a:rPr lang="en-US" sz="1100" dirty="0">
                          <a:latin typeface="+mn-lt"/>
                          <a:cs typeface="Courier New" pitchFamily="49" charset="0"/>
                        </a:rPr>
                      </a:br>
                      <a:r>
                        <a:rPr lang="en-US" sz="1100" dirty="0">
                          <a:latin typeface="+mn-lt"/>
                          <a:cs typeface="Courier New" pitchFamily="49" charset="0"/>
                        </a:rPr>
                        <a:t>       And the account balance should be $80</a:t>
                      </a:r>
                      <a:br>
                        <a:rPr lang="en-US" sz="1100" dirty="0">
                          <a:latin typeface="+mn-lt"/>
                          <a:cs typeface="Courier New" pitchFamily="49" charset="0"/>
                        </a:rPr>
                      </a:br>
                      <a:r>
                        <a:rPr lang="en-US" sz="1100" dirty="0">
                          <a:latin typeface="+mn-lt"/>
                          <a:cs typeface="Courier New" pitchFamily="49" charset="0"/>
                        </a:rPr>
                        <a:t>       And the card should be returned</a:t>
                      </a:r>
                      <a:endParaRPr lang="en-US" sz="1100" dirty="0">
                        <a:latin typeface="+mn-lt"/>
                      </a:endParaRPr>
                    </a:p>
                  </a:txBody>
                  <a:tcPr/>
                </a:tc>
                <a:extLst>
                  <a:ext uri="{0D108BD9-81ED-4DB2-BD59-A6C34878D82A}">
                    <a16:rowId xmlns:a16="http://schemas.microsoft.com/office/drawing/2014/main" val="3161640951"/>
                  </a:ext>
                </a:extLst>
              </a:tr>
              <a:tr h="1491402">
                <a:tc vMerge="1">
                  <a:txBody>
                    <a:bodyPr/>
                    <a:lstStyle/>
                    <a:p>
                      <a:endParaRPr lang="en-US" dirty="0"/>
                    </a:p>
                  </a:txBody>
                  <a:tcPr/>
                </a:tc>
                <a:tc>
                  <a:txBody>
                    <a:bodyPr/>
                    <a:lstStyle/>
                    <a:p>
                      <a:r>
                        <a:rPr lang="en-US" sz="1100" dirty="0">
                          <a:latin typeface="+mn-lt"/>
                          <a:cs typeface="Courier New" pitchFamily="49" charset="0"/>
                        </a:rPr>
                        <a:t>Scenario 2: Account has insufficient funds</a:t>
                      </a:r>
                      <a:br>
                        <a:rPr lang="en-US" sz="1100" dirty="0">
                          <a:latin typeface="+mn-lt"/>
                          <a:cs typeface="Courier New" pitchFamily="49" charset="0"/>
                        </a:rPr>
                      </a:br>
                      <a:r>
                        <a:rPr lang="en-US" sz="1100" dirty="0">
                          <a:latin typeface="+mn-lt"/>
                          <a:cs typeface="Courier New" pitchFamily="49" charset="0"/>
                        </a:rPr>
                        <a:t>  Given the account balance is $10</a:t>
                      </a:r>
                      <a:br>
                        <a:rPr lang="en-US" sz="1100" dirty="0">
                          <a:latin typeface="+mn-lt"/>
                          <a:cs typeface="Courier New" pitchFamily="49" charset="0"/>
                        </a:rPr>
                      </a:br>
                      <a:r>
                        <a:rPr lang="en-US" sz="1100" dirty="0">
                          <a:latin typeface="+mn-lt"/>
                          <a:cs typeface="Courier New" pitchFamily="49" charset="0"/>
                        </a:rPr>
                        <a:t>       And the card is valid</a:t>
                      </a:r>
                      <a:br>
                        <a:rPr lang="en-US" sz="1100" dirty="0">
                          <a:latin typeface="+mn-lt"/>
                          <a:cs typeface="Courier New" pitchFamily="49" charset="0"/>
                        </a:rPr>
                      </a:br>
                      <a:r>
                        <a:rPr lang="en-US" sz="1100" dirty="0">
                          <a:latin typeface="+mn-lt"/>
                          <a:cs typeface="Courier New" pitchFamily="49" charset="0"/>
                        </a:rPr>
                        <a:t>       And the machine contains enough money</a:t>
                      </a:r>
                      <a:br>
                        <a:rPr lang="en-US" sz="1100" dirty="0">
                          <a:latin typeface="+mn-lt"/>
                          <a:cs typeface="Courier New" pitchFamily="49" charset="0"/>
                        </a:rPr>
                      </a:br>
                      <a:r>
                        <a:rPr lang="en-US" sz="1100" dirty="0">
                          <a:latin typeface="+mn-lt"/>
                          <a:cs typeface="Courier New" pitchFamily="49" charset="0"/>
                        </a:rPr>
                        <a:t>  When the Account Holder requests $20</a:t>
                      </a:r>
                      <a:br>
                        <a:rPr lang="en-US" sz="1100" dirty="0">
                          <a:latin typeface="+mn-lt"/>
                          <a:cs typeface="Courier New" pitchFamily="49" charset="0"/>
                        </a:rPr>
                      </a:br>
                      <a:r>
                        <a:rPr lang="en-US" sz="1100" dirty="0">
                          <a:latin typeface="+mn-lt"/>
                          <a:cs typeface="Courier New" pitchFamily="49" charset="0"/>
                        </a:rPr>
                        <a:t>  Then the ATM should not dispense any money</a:t>
                      </a:r>
                      <a:br>
                        <a:rPr lang="en-US" sz="1100" dirty="0">
                          <a:latin typeface="+mn-lt"/>
                          <a:cs typeface="Courier New" pitchFamily="49" charset="0"/>
                        </a:rPr>
                      </a:br>
                      <a:r>
                        <a:rPr lang="en-US" sz="1100" dirty="0">
                          <a:latin typeface="+mn-lt"/>
                          <a:cs typeface="Courier New" pitchFamily="49" charset="0"/>
                        </a:rPr>
                        <a:t>       And the ATM should say there are insufficient funds</a:t>
                      </a:r>
                      <a:br>
                        <a:rPr lang="en-US" sz="1100" dirty="0">
                          <a:latin typeface="+mn-lt"/>
                          <a:cs typeface="Courier New" pitchFamily="49" charset="0"/>
                        </a:rPr>
                      </a:br>
                      <a:r>
                        <a:rPr lang="en-US" sz="1100" dirty="0">
                          <a:latin typeface="+mn-lt"/>
                          <a:cs typeface="Courier New" pitchFamily="49" charset="0"/>
                        </a:rPr>
                        <a:t>       And the account balance should be $20</a:t>
                      </a:r>
                      <a:br>
                        <a:rPr lang="en-US" sz="1100" dirty="0">
                          <a:latin typeface="+mn-lt"/>
                          <a:cs typeface="Courier New" pitchFamily="49" charset="0"/>
                        </a:rPr>
                      </a:br>
                      <a:r>
                        <a:rPr lang="en-US" sz="1100" dirty="0">
                          <a:latin typeface="+mn-lt"/>
                          <a:cs typeface="Courier New" pitchFamily="49" charset="0"/>
                        </a:rPr>
                        <a:t>       And the card should be returned</a:t>
                      </a:r>
                      <a:endParaRPr lang="en-US" sz="1100" dirty="0">
                        <a:latin typeface="+mn-lt"/>
                      </a:endParaRPr>
                    </a:p>
                  </a:txBody>
                  <a:tcPr/>
                </a:tc>
                <a:extLst>
                  <a:ext uri="{0D108BD9-81ED-4DB2-BD59-A6C34878D82A}">
                    <a16:rowId xmlns:a16="http://schemas.microsoft.com/office/drawing/2014/main" val="1941703743"/>
                  </a:ext>
                </a:extLst>
              </a:tr>
              <a:tr h="866433">
                <a:tc vMerge="1">
                  <a:txBody>
                    <a:bodyPr/>
                    <a:lstStyle/>
                    <a:p>
                      <a:endParaRPr lang="en-US" dirty="0"/>
                    </a:p>
                  </a:txBody>
                  <a:tcPr/>
                </a:tc>
                <a:tc>
                  <a:txBody>
                    <a:bodyPr/>
                    <a:lstStyle/>
                    <a:p>
                      <a:r>
                        <a:rPr lang="en-US" sz="1100" dirty="0">
                          <a:latin typeface="+mn-lt"/>
                          <a:cs typeface="Courier New" pitchFamily="49" charset="0"/>
                        </a:rPr>
                        <a:t>Scenario 3: Card has been disabled</a:t>
                      </a:r>
                      <a:br>
                        <a:rPr lang="en-US" sz="1100" dirty="0">
                          <a:latin typeface="+mn-lt"/>
                          <a:cs typeface="Courier New" pitchFamily="49" charset="0"/>
                        </a:rPr>
                      </a:br>
                      <a:r>
                        <a:rPr lang="en-US" sz="1100" dirty="0">
                          <a:latin typeface="+mn-lt"/>
                          <a:cs typeface="Courier New" pitchFamily="49" charset="0"/>
                        </a:rPr>
                        <a:t>  Given the card is disabled</a:t>
                      </a:r>
                      <a:br>
                        <a:rPr lang="en-US" sz="1100" dirty="0">
                          <a:latin typeface="+mn-lt"/>
                          <a:cs typeface="Courier New" pitchFamily="49" charset="0"/>
                        </a:rPr>
                      </a:br>
                      <a:r>
                        <a:rPr lang="en-US" sz="1100" dirty="0">
                          <a:latin typeface="+mn-lt"/>
                          <a:cs typeface="Courier New" pitchFamily="49" charset="0"/>
                        </a:rPr>
                        <a:t>  When the Account Holder requests $20</a:t>
                      </a:r>
                      <a:br>
                        <a:rPr lang="en-US" sz="1100" dirty="0">
                          <a:latin typeface="+mn-lt"/>
                          <a:cs typeface="Courier New" pitchFamily="49" charset="0"/>
                        </a:rPr>
                      </a:br>
                      <a:r>
                        <a:rPr lang="en-US" sz="1100" dirty="0">
                          <a:latin typeface="+mn-lt"/>
                          <a:cs typeface="Courier New" pitchFamily="49" charset="0"/>
                        </a:rPr>
                        <a:t>  Then the ATM should retain the card</a:t>
                      </a:r>
                      <a:br>
                        <a:rPr lang="en-US" sz="1100" dirty="0">
                          <a:latin typeface="+mn-lt"/>
                          <a:cs typeface="Courier New" pitchFamily="49" charset="0"/>
                        </a:rPr>
                      </a:br>
                      <a:r>
                        <a:rPr lang="en-US" sz="1100" dirty="0">
                          <a:latin typeface="+mn-lt"/>
                          <a:cs typeface="Courier New" pitchFamily="49" charset="0"/>
                        </a:rPr>
                        <a:t>       And the ATM should say the card has been retained</a:t>
                      </a:r>
                      <a:endParaRPr lang="en-US" sz="1100" dirty="0">
                        <a:latin typeface="+mn-lt"/>
                      </a:endParaRPr>
                    </a:p>
                  </a:txBody>
                  <a:tcPr/>
                </a:tc>
                <a:extLst>
                  <a:ext uri="{0D108BD9-81ED-4DB2-BD59-A6C34878D82A}">
                    <a16:rowId xmlns:a16="http://schemas.microsoft.com/office/drawing/2014/main" val="706270694"/>
                  </a:ext>
                </a:extLst>
              </a:tr>
              <a:tr h="402464">
                <a:tc vMerge="1">
                  <a:txBody>
                    <a:bodyPr/>
                    <a:lstStyle/>
                    <a:p>
                      <a:endParaRPr lang="en-US" dirty="0"/>
                    </a:p>
                  </a:txBody>
                  <a:tcPr/>
                </a:tc>
                <a:tc>
                  <a:txBody>
                    <a:bodyPr/>
                    <a:lstStyle/>
                    <a:p>
                      <a:r>
                        <a:rPr lang="en-US" sz="1100" dirty="0">
                          <a:latin typeface="+mn-lt"/>
                          <a:cs typeface="Courier New" pitchFamily="49" charset="0"/>
                        </a:rPr>
                        <a:t>Scenario 4: The ATM has insufficient funds</a:t>
                      </a:r>
                    </a:p>
                    <a:p>
                      <a:r>
                        <a:rPr lang="en-US" sz="1100" dirty="0">
                          <a:latin typeface="+mn-lt"/>
                          <a:cs typeface="Courier New" pitchFamily="49" charset="0"/>
                        </a:rPr>
                        <a:t>……</a:t>
                      </a:r>
                    </a:p>
                  </a:txBody>
                  <a:tcPr/>
                </a:tc>
                <a:extLst>
                  <a:ext uri="{0D108BD9-81ED-4DB2-BD59-A6C34878D82A}">
                    <a16:rowId xmlns:a16="http://schemas.microsoft.com/office/drawing/2014/main" val="2843176431"/>
                  </a:ext>
                </a:extLst>
              </a:tr>
            </a:tbl>
          </a:graphicData>
        </a:graphic>
      </p:graphicFrame>
    </p:spTree>
    <p:extLst>
      <p:ext uri="{BB962C8B-B14F-4D97-AF65-F5344CB8AC3E}">
        <p14:creationId xmlns:p14="http://schemas.microsoft.com/office/powerpoint/2010/main" val="3366029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MSB10_ServIT_007.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a:xfrm flipH="1">
            <a:off x="0" y="0"/>
            <a:ext cx="9144000" cy="5143500"/>
          </a:xfrm>
        </p:spPr>
      </p:pic>
      <p:pic>
        <p:nvPicPr>
          <p:cNvPr id="5" name="Picture Placeholder 4" descr="MSFT_logo_rgb_C-Wht.pdf"/>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a:stretch>
            <a:fillRect/>
          </a:stretch>
        </p:blipFill>
        <p:spPr/>
      </p:pic>
      <p:sp>
        <p:nvSpPr>
          <p:cNvPr id="12" name="Text Placeholder 11"/>
          <p:cNvSpPr>
            <a:spLocks noGrp="1"/>
          </p:cNvSpPr>
          <p:nvPr>
            <p:ph type="body" sz="quarter" idx="12"/>
          </p:nvPr>
        </p:nvSpPr>
        <p:spPr/>
        <p:txBody>
          <a:bodyPr/>
          <a:lstStyle/>
          <a:p>
            <a:r>
              <a:rPr lang="en-US" dirty="0">
                <a:latin typeface="+mj-lt"/>
              </a:rPr>
              <a:t>Contact</a:t>
            </a:r>
          </a:p>
          <a:p>
            <a:endParaRPr lang="en-US" dirty="0"/>
          </a:p>
          <a:p>
            <a:r>
              <a:rPr lang="en-US" dirty="0"/>
              <a:t>Samantha Marsh</a:t>
            </a:r>
          </a:p>
          <a:p>
            <a:r>
              <a:rPr lang="en-US" dirty="0"/>
              <a:t>ITSM Senior Consultant</a:t>
            </a:r>
          </a:p>
          <a:p>
            <a:r>
              <a:rPr lang="en-US" dirty="0"/>
              <a:t>samarsh@microsoft.com</a:t>
            </a:r>
          </a:p>
          <a:p>
            <a:r>
              <a:rPr lang="en-US" dirty="0" err="1"/>
              <a:t>www.microsoft.com</a:t>
            </a:r>
            <a:r>
              <a:rPr lang="en-US" dirty="0"/>
              <a:t>/</a:t>
            </a:r>
            <a:r>
              <a:rPr lang="en-US" dirty="0" err="1"/>
              <a:t>microsoftservices</a:t>
            </a:r>
            <a:endParaRPr lang="en-US" dirty="0"/>
          </a:p>
        </p:txBody>
      </p:sp>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740076287"/>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 Little Background…</a:t>
            </a:r>
            <a:br>
              <a:rPr lang="en-US" dirty="0"/>
            </a:b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4</a:t>
            </a:fld>
            <a:endParaRPr lang="en-US" dirty="0"/>
          </a:p>
        </p:txBody>
      </p:sp>
    </p:spTree>
    <p:extLst>
      <p:ext uri="{BB962C8B-B14F-4D97-AF65-F5344CB8AC3E}">
        <p14:creationId xmlns:p14="http://schemas.microsoft.com/office/powerpoint/2010/main" val="2457441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Misc. Info</a:t>
            </a:r>
          </a:p>
        </p:txBody>
      </p:sp>
      <p:sp>
        <p:nvSpPr>
          <p:cNvPr id="6" name="Content Placeholder 5"/>
          <p:cNvSpPr>
            <a:spLocks noGrp="1"/>
          </p:cNvSpPr>
          <p:nvPr>
            <p:ph sz="quarter" idx="13"/>
          </p:nvPr>
        </p:nvSpPr>
        <p:spPr>
          <a:xfrm>
            <a:off x="1979712" y="627534"/>
            <a:ext cx="6172200" cy="3790950"/>
          </a:xfrm>
        </p:spPr>
        <p:txBody>
          <a:bodyPr/>
          <a:lstStyle/>
          <a:p>
            <a:r>
              <a:rPr lang="en-US" b="1" dirty="0"/>
              <a:t>Reading Material:</a:t>
            </a:r>
          </a:p>
          <a:p>
            <a:r>
              <a:rPr lang="en-US" dirty="0"/>
              <a:t>‘User Stories Applied’ by Mike Cohn</a:t>
            </a:r>
          </a:p>
          <a:p>
            <a:r>
              <a:rPr lang="en-US" dirty="0">
                <a:hlinkClick r:id="rId2"/>
              </a:rPr>
              <a:t>www.userstories.com</a:t>
            </a:r>
            <a:endParaRPr lang="en-US" dirty="0"/>
          </a:p>
          <a:p>
            <a:r>
              <a:rPr lang="en-US" dirty="0">
                <a:hlinkClick r:id="rId3"/>
              </a:rPr>
              <a:t>www.mountaingoatsoftware.com</a:t>
            </a:r>
            <a:endParaRPr lang="en-US" dirty="0"/>
          </a:p>
          <a:p>
            <a:endParaRPr lang="en-US" dirty="0"/>
          </a:p>
        </p:txBody>
      </p:sp>
    </p:spTree>
    <p:extLst>
      <p:ext uri="{BB962C8B-B14F-4D97-AF65-F5344CB8AC3E}">
        <p14:creationId xmlns:p14="http://schemas.microsoft.com/office/powerpoint/2010/main" val="236349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4A398B2-5A34-1A4A-811E-F4027282568C}" type="slidenum">
              <a:rPr lang="en-US" smtClean="0"/>
              <a:pPr/>
              <a:t>5</a:t>
            </a:fld>
            <a:endParaRPr lang="en-US" dirty="0"/>
          </a:p>
        </p:txBody>
      </p:sp>
      <p:pic>
        <p:nvPicPr>
          <p:cNvPr id="37" name="Picture 36"/>
          <p:cNvPicPr>
            <a:picLocks noChangeAspect="1"/>
          </p:cNvPicPr>
          <p:nvPr/>
        </p:nvPicPr>
        <p:blipFill>
          <a:blip r:embed="rId3"/>
          <a:stretch>
            <a:fillRect/>
          </a:stretch>
        </p:blipFill>
        <p:spPr>
          <a:xfrm>
            <a:off x="239337" y="771550"/>
            <a:ext cx="1889405" cy="3128855"/>
          </a:xfrm>
          <a:prstGeom prst="rect">
            <a:avLst/>
          </a:prstGeom>
        </p:spPr>
      </p:pic>
      <p:sp>
        <p:nvSpPr>
          <p:cNvPr id="39" name="TextBox 38"/>
          <p:cNvSpPr txBox="1"/>
          <p:nvPr/>
        </p:nvSpPr>
        <p:spPr>
          <a:xfrm>
            <a:off x="239337" y="3949589"/>
            <a:ext cx="1889405" cy="461665"/>
          </a:xfrm>
          <a:prstGeom prst="rect">
            <a:avLst/>
          </a:prstGeom>
          <a:noFill/>
        </p:spPr>
        <p:txBody>
          <a:bodyPr wrap="square" rtlCol="0">
            <a:spAutoFit/>
          </a:bodyPr>
          <a:lstStyle/>
          <a:p>
            <a:pPr algn="ctr" defTabSz="914400" fontAlgn="auto">
              <a:spcBef>
                <a:spcPts val="0"/>
              </a:spcBef>
              <a:spcAft>
                <a:spcPts val="0"/>
              </a:spcAft>
            </a:pPr>
            <a:r>
              <a:rPr lang="en-US" sz="1200" kern="0" dirty="0"/>
              <a:t>How the customer explained it</a:t>
            </a:r>
          </a:p>
        </p:txBody>
      </p:sp>
      <p:pic>
        <p:nvPicPr>
          <p:cNvPr id="41" name="Picture 40"/>
          <p:cNvPicPr>
            <a:picLocks noChangeAspect="1"/>
          </p:cNvPicPr>
          <p:nvPr/>
        </p:nvPicPr>
        <p:blipFill>
          <a:blip r:embed="rId4"/>
          <a:stretch>
            <a:fillRect/>
          </a:stretch>
        </p:blipFill>
        <p:spPr>
          <a:xfrm>
            <a:off x="2469027" y="771550"/>
            <a:ext cx="1889405" cy="3128855"/>
          </a:xfrm>
          <a:prstGeom prst="rect">
            <a:avLst/>
          </a:prstGeom>
        </p:spPr>
      </p:pic>
      <p:sp>
        <p:nvSpPr>
          <p:cNvPr id="42" name="TextBox 41"/>
          <p:cNvSpPr txBox="1"/>
          <p:nvPr/>
        </p:nvSpPr>
        <p:spPr>
          <a:xfrm>
            <a:off x="2469027" y="3949589"/>
            <a:ext cx="1889405" cy="461665"/>
          </a:xfrm>
          <a:prstGeom prst="rect">
            <a:avLst/>
          </a:prstGeom>
          <a:noFill/>
        </p:spPr>
        <p:txBody>
          <a:bodyPr wrap="square" rtlCol="0">
            <a:spAutoFit/>
          </a:bodyPr>
          <a:lstStyle/>
          <a:p>
            <a:pPr algn="ctr" defTabSz="914400" fontAlgn="auto">
              <a:spcBef>
                <a:spcPts val="0"/>
              </a:spcBef>
              <a:spcAft>
                <a:spcPts val="0"/>
              </a:spcAft>
            </a:pPr>
            <a:r>
              <a:rPr lang="en-US" sz="1200" kern="0" dirty="0"/>
              <a:t>How the Product Manager understood it</a:t>
            </a:r>
          </a:p>
        </p:txBody>
      </p:sp>
      <p:pic>
        <p:nvPicPr>
          <p:cNvPr id="43" name="Picture 42"/>
          <p:cNvPicPr>
            <a:picLocks noChangeAspect="1"/>
          </p:cNvPicPr>
          <p:nvPr/>
        </p:nvPicPr>
        <p:blipFill>
          <a:blip r:embed="rId5"/>
          <a:stretch>
            <a:fillRect/>
          </a:stretch>
        </p:blipFill>
        <p:spPr>
          <a:xfrm>
            <a:off x="4716016" y="771550"/>
            <a:ext cx="1889405" cy="3128855"/>
          </a:xfrm>
          <a:prstGeom prst="rect">
            <a:avLst/>
          </a:prstGeom>
        </p:spPr>
      </p:pic>
      <p:sp>
        <p:nvSpPr>
          <p:cNvPr id="44" name="TextBox 43"/>
          <p:cNvSpPr txBox="1"/>
          <p:nvPr/>
        </p:nvSpPr>
        <p:spPr>
          <a:xfrm>
            <a:off x="4716016" y="3949589"/>
            <a:ext cx="1889405" cy="461665"/>
          </a:xfrm>
          <a:prstGeom prst="rect">
            <a:avLst/>
          </a:prstGeom>
          <a:noFill/>
        </p:spPr>
        <p:txBody>
          <a:bodyPr wrap="square" rtlCol="0">
            <a:spAutoFit/>
          </a:bodyPr>
          <a:lstStyle/>
          <a:p>
            <a:pPr algn="ctr" defTabSz="914400" fontAlgn="auto">
              <a:spcBef>
                <a:spcPts val="0"/>
              </a:spcBef>
              <a:spcAft>
                <a:spcPts val="0"/>
              </a:spcAft>
            </a:pPr>
            <a:r>
              <a:rPr lang="en-US" sz="1200" kern="0" dirty="0"/>
              <a:t>How the BA captured requirements</a:t>
            </a:r>
          </a:p>
        </p:txBody>
      </p:sp>
      <p:pic>
        <p:nvPicPr>
          <p:cNvPr id="45" name="Picture 44"/>
          <p:cNvPicPr>
            <a:picLocks noChangeAspect="1"/>
          </p:cNvPicPr>
          <p:nvPr/>
        </p:nvPicPr>
        <p:blipFill>
          <a:blip r:embed="rId6"/>
          <a:stretch>
            <a:fillRect/>
          </a:stretch>
        </p:blipFill>
        <p:spPr>
          <a:xfrm>
            <a:off x="6934511" y="771550"/>
            <a:ext cx="1889405" cy="3128855"/>
          </a:xfrm>
          <a:prstGeom prst="rect">
            <a:avLst/>
          </a:prstGeom>
        </p:spPr>
      </p:pic>
      <p:sp>
        <p:nvSpPr>
          <p:cNvPr id="46" name="TextBox 45"/>
          <p:cNvSpPr txBox="1"/>
          <p:nvPr/>
        </p:nvSpPr>
        <p:spPr>
          <a:xfrm>
            <a:off x="6934511" y="3949589"/>
            <a:ext cx="1889405" cy="461665"/>
          </a:xfrm>
          <a:prstGeom prst="rect">
            <a:avLst/>
          </a:prstGeom>
          <a:noFill/>
        </p:spPr>
        <p:txBody>
          <a:bodyPr wrap="square" rtlCol="0">
            <a:spAutoFit/>
          </a:bodyPr>
          <a:lstStyle/>
          <a:p>
            <a:pPr algn="ctr" defTabSz="914400" fontAlgn="auto">
              <a:spcBef>
                <a:spcPts val="0"/>
              </a:spcBef>
              <a:spcAft>
                <a:spcPts val="0"/>
              </a:spcAft>
            </a:pPr>
            <a:r>
              <a:rPr lang="en-US" sz="1200" kern="0" dirty="0"/>
              <a:t>How the Developer wrote the code</a:t>
            </a:r>
          </a:p>
        </p:txBody>
      </p:sp>
      <p:sp>
        <p:nvSpPr>
          <p:cNvPr id="2" name="TextBox 1"/>
          <p:cNvSpPr txBox="1"/>
          <p:nvPr/>
        </p:nvSpPr>
        <p:spPr>
          <a:xfrm>
            <a:off x="239337" y="195486"/>
            <a:ext cx="4836719" cy="369332"/>
          </a:xfrm>
          <a:prstGeom prst="rect">
            <a:avLst/>
          </a:prstGeom>
          <a:noFill/>
        </p:spPr>
        <p:txBody>
          <a:bodyPr wrap="square" rtlCol="0">
            <a:spAutoFit/>
          </a:bodyPr>
          <a:lstStyle/>
          <a:p>
            <a:r>
              <a:rPr lang="en-US" dirty="0"/>
              <a:t>Traditional Project</a:t>
            </a:r>
          </a:p>
        </p:txBody>
      </p:sp>
    </p:spTree>
    <p:extLst>
      <p:ext uri="{BB962C8B-B14F-4D97-AF65-F5344CB8AC3E}">
        <p14:creationId xmlns:p14="http://schemas.microsoft.com/office/powerpoint/2010/main" val="60513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4A398B2-5A34-1A4A-811E-F4027282568C}" type="slidenum">
              <a:rPr lang="en-US" smtClean="0"/>
              <a:pPr/>
              <a:t>6</a:t>
            </a:fld>
            <a:endParaRPr lang="en-US" dirty="0"/>
          </a:p>
        </p:txBody>
      </p:sp>
      <p:sp>
        <p:nvSpPr>
          <p:cNvPr id="12" name="TextBox 11"/>
          <p:cNvSpPr txBox="1"/>
          <p:nvPr/>
        </p:nvSpPr>
        <p:spPr>
          <a:xfrm>
            <a:off x="254078" y="3805573"/>
            <a:ext cx="1889405" cy="276999"/>
          </a:xfrm>
          <a:prstGeom prst="rect">
            <a:avLst/>
          </a:prstGeom>
          <a:noFill/>
        </p:spPr>
        <p:txBody>
          <a:bodyPr wrap="square" rtlCol="0">
            <a:spAutoFit/>
          </a:bodyPr>
          <a:lstStyle/>
          <a:p>
            <a:pPr algn="ctr" defTabSz="914400"/>
            <a:r>
              <a:rPr lang="en-US" sz="1200" kern="0" dirty="0">
                <a:latin typeface="Arial" pitchFamily="-109" charset="0"/>
              </a:rPr>
              <a:t>What QA received</a:t>
            </a:r>
          </a:p>
        </p:txBody>
      </p:sp>
      <p:sp>
        <p:nvSpPr>
          <p:cNvPr id="13" name="TextBox 12"/>
          <p:cNvSpPr txBox="1"/>
          <p:nvPr/>
        </p:nvSpPr>
        <p:spPr>
          <a:xfrm>
            <a:off x="2483768" y="3805573"/>
            <a:ext cx="1889405" cy="461665"/>
          </a:xfrm>
          <a:prstGeom prst="rect">
            <a:avLst/>
          </a:prstGeom>
          <a:noFill/>
        </p:spPr>
        <p:txBody>
          <a:bodyPr wrap="square" rtlCol="0">
            <a:spAutoFit/>
          </a:bodyPr>
          <a:lstStyle/>
          <a:p>
            <a:pPr algn="ctr" defTabSz="914400"/>
            <a:r>
              <a:rPr lang="en-US" sz="1200" kern="0" dirty="0">
                <a:latin typeface="Arial" pitchFamily="-109" charset="0"/>
              </a:rPr>
              <a:t>How the Relationship Manager described it</a:t>
            </a:r>
          </a:p>
        </p:txBody>
      </p:sp>
      <p:sp>
        <p:nvSpPr>
          <p:cNvPr id="14" name="TextBox 13"/>
          <p:cNvSpPr txBox="1"/>
          <p:nvPr/>
        </p:nvSpPr>
        <p:spPr>
          <a:xfrm>
            <a:off x="4730757" y="3805573"/>
            <a:ext cx="1889405" cy="276999"/>
          </a:xfrm>
          <a:prstGeom prst="rect">
            <a:avLst/>
          </a:prstGeom>
          <a:noFill/>
        </p:spPr>
        <p:txBody>
          <a:bodyPr wrap="square" rtlCol="0">
            <a:spAutoFit/>
          </a:bodyPr>
          <a:lstStyle/>
          <a:p>
            <a:pPr algn="ctr" defTabSz="914400"/>
            <a:r>
              <a:rPr lang="en-US" sz="1200" kern="0" dirty="0">
                <a:latin typeface="Arial" pitchFamily="-109" charset="0"/>
              </a:rPr>
              <a:t>What Release deployed</a:t>
            </a:r>
          </a:p>
        </p:txBody>
      </p:sp>
      <p:sp>
        <p:nvSpPr>
          <p:cNvPr id="15" name="TextBox 14"/>
          <p:cNvSpPr txBox="1"/>
          <p:nvPr/>
        </p:nvSpPr>
        <p:spPr>
          <a:xfrm>
            <a:off x="6949252" y="3805573"/>
            <a:ext cx="1889405" cy="461665"/>
          </a:xfrm>
          <a:prstGeom prst="rect">
            <a:avLst/>
          </a:prstGeom>
          <a:noFill/>
        </p:spPr>
        <p:txBody>
          <a:bodyPr wrap="square" rtlCol="0">
            <a:spAutoFit/>
          </a:bodyPr>
          <a:lstStyle/>
          <a:p>
            <a:pPr algn="ctr" defTabSz="914400"/>
            <a:r>
              <a:rPr lang="en-US" sz="1200" kern="0" dirty="0">
                <a:latin typeface="Arial" pitchFamily="-109" charset="0"/>
              </a:rPr>
              <a:t>How the Customer was billed</a:t>
            </a:r>
          </a:p>
        </p:txBody>
      </p:sp>
      <p:pic>
        <p:nvPicPr>
          <p:cNvPr id="16" name="Picture 15"/>
          <p:cNvPicPr>
            <a:picLocks noChangeAspect="1"/>
          </p:cNvPicPr>
          <p:nvPr/>
        </p:nvPicPr>
        <p:blipFill>
          <a:blip r:embed="rId3"/>
          <a:stretch>
            <a:fillRect/>
          </a:stretch>
        </p:blipFill>
        <p:spPr>
          <a:xfrm>
            <a:off x="254078" y="627534"/>
            <a:ext cx="1889405" cy="3128855"/>
          </a:xfrm>
          <a:prstGeom prst="rect">
            <a:avLst/>
          </a:prstGeom>
        </p:spPr>
      </p:pic>
      <p:pic>
        <p:nvPicPr>
          <p:cNvPr id="17" name="Picture 16"/>
          <p:cNvPicPr>
            <a:picLocks noChangeAspect="1"/>
          </p:cNvPicPr>
          <p:nvPr/>
        </p:nvPicPr>
        <p:blipFill>
          <a:blip r:embed="rId4"/>
          <a:stretch>
            <a:fillRect/>
          </a:stretch>
        </p:blipFill>
        <p:spPr>
          <a:xfrm>
            <a:off x="2483768" y="627534"/>
            <a:ext cx="1889405" cy="3128855"/>
          </a:xfrm>
          <a:prstGeom prst="rect">
            <a:avLst/>
          </a:prstGeom>
        </p:spPr>
      </p:pic>
      <p:pic>
        <p:nvPicPr>
          <p:cNvPr id="18" name="Picture 17"/>
          <p:cNvPicPr>
            <a:picLocks noChangeAspect="1"/>
          </p:cNvPicPr>
          <p:nvPr/>
        </p:nvPicPr>
        <p:blipFill>
          <a:blip r:embed="rId5"/>
          <a:stretch>
            <a:fillRect/>
          </a:stretch>
        </p:blipFill>
        <p:spPr>
          <a:xfrm>
            <a:off x="4730757" y="627534"/>
            <a:ext cx="1889405" cy="3128855"/>
          </a:xfrm>
          <a:prstGeom prst="rect">
            <a:avLst/>
          </a:prstGeom>
        </p:spPr>
      </p:pic>
      <p:pic>
        <p:nvPicPr>
          <p:cNvPr id="19" name="Picture 18"/>
          <p:cNvPicPr>
            <a:picLocks noChangeAspect="1"/>
          </p:cNvPicPr>
          <p:nvPr/>
        </p:nvPicPr>
        <p:blipFill>
          <a:blip r:embed="rId6"/>
          <a:stretch>
            <a:fillRect/>
          </a:stretch>
        </p:blipFill>
        <p:spPr>
          <a:xfrm>
            <a:off x="6949252" y="627534"/>
            <a:ext cx="1889405" cy="3128855"/>
          </a:xfrm>
          <a:prstGeom prst="rect">
            <a:avLst/>
          </a:prstGeom>
        </p:spPr>
      </p:pic>
      <p:sp>
        <p:nvSpPr>
          <p:cNvPr id="11" name="TextBox 10"/>
          <p:cNvSpPr txBox="1"/>
          <p:nvPr/>
        </p:nvSpPr>
        <p:spPr>
          <a:xfrm>
            <a:off x="239337" y="195486"/>
            <a:ext cx="4836719" cy="369332"/>
          </a:xfrm>
          <a:prstGeom prst="rect">
            <a:avLst/>
          </a:prstGeom>
          <a:noFill/>
        </p:spPr>
        <p:txBody>
          <a:bodyPr wrap="square" rtlCol="0">
            <a:spAutoFit/>
          </a:bodyPr>
          <a:lstStyle/>
          <a:p>
            <a:r>
              <a:rPr lang="en-US" dirty="0"/>
              <a:t>Traditional Project</a:t>
            </a:r>
          </a:p>
        </p:txBody>
      </p:sp>
    </p:spTree>
    <p:extLst>
      <p:ext uri="{BB962C8B-B14F-4D97-AF65-F5344CB8AC3E}">
        <p14:creationId xmlns:p14="http://schemas.microsoft.com/office/powerpoint/2010/main" val="246297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4A398B2-5A34-1A4A-811E-F4027282568C}" type="slidenum">
              <a:rPr lang="en-US" smtClean="0"/>
              <a:pPr/>
              <a:t>7</a:t>
            </a:fld>
            <a:endParaRPr lang="en-US" dirty="0"/>
          </a:p>
        </p:txBody>
      </p:sp>
      <p:sp>
        <p:nvSpPr>
          <p:cNvPr id="11" name="TextBox 10"/>
          <p:cNvSpPr txBox="1"/>
          <p:nvPr/>
        </p:nvSpPr>
        <p:spPr>
          <a:xfrm>
            <a:off x="303078" y="3877581"/>
            <a:ext cx="1889405" cy="461665"/>
          </a:xfrm>
          <a:prstGeom prst="rect">
            <a:avLst/>
          </a:prstGeom>
          <a:noFill/>
        </p:spPr>
        <p:txBody>
          <a:bodyPr wrap="square" rtlCol="0">
            <a:spAutoFit/>
          </a:bodyPr>
          <a:lstStyle/>
          <a:p>
            <a:pPr algn="ctr" defTabSz="914400"/>
            <a:r>
              <a:rPr lang="en-US" sz="1200" kern="0" dirty="0">
                <a:latin typeface="Arial" pitchFamily="-109" charset="0"/>
              </a:rPr>
              <a:t>How the Project was documented</a:t>
            </a:r>
          </a:p>
        </p:txBody>
      </p:sp>
      <p:sp>
        <p:nvSpPr>
          <p:cNvPr id="12" name="TextBox 11"/>
          <p:cNvSpPr txBox="1"/>
          <p:nvPr/>
        </p:nvSpPr>
        <p:spPr>
          <a:xfrm>
            <a:off x="2532768" y="3877581"/>
            <a:ext cx="1889405" cy="461665"/>
          </a:xfrm>
          <a:prstGeom prst="rect">
            <a:avLst/>
          </a:prstGeom>
          <a:noFill/>
        </p:spPr>
        <p:txBody>
          <a:bodyPr wrap="square" rtlCol="0">
            <a:spAutoFit/>
          </a:bodyPr>
          <a:lstStyle/>
          <a:p>
            <a:pPr algn="ctr" defTabSz="914400"/>
            <a:r>
              <a:rPr lang="en-US" sz="1200" kern="0" dirty="0">
                <a:latin typeface="Arial" pitchFamily="-109" charset="0"/>
              </a:rPr>
              <a:t>How the Operations supported it</a:t>
            </a:r>
          </a:p>
        </p:txBody>
      </p:sp>
      <p:sp>
        <p:nvSpPr>
          <p:cNvPr id="13" name="TextBox 12"/>
          <p:cNvSpPr txBox="1"/>
          <p:nvPr/>
        </p:nvSpPr>
        <p:spPr>
          <a:xfrm>
            <a:off x="4779757" y="3877581"/>
            <a:ext cx="1889405" cy="461665"/>
          </a:xfrm>
          <a:prstGeom prst="rect">
            <a:avLst/>
          </a:prstGeom>
          <a:noFill/>
        </p:spPr>
        <p:txBody>
          <a:bodyPr wrap="square" rtlCol="0">
            <a:spAutoFit/>
          </a:bodyPr>
          <a:lstStyle/>
          <a:p>
            <a:pPr algn="ctr" defTabSz="914400"/>
            <a:r>
              <a:rPr lang="en-US" sz="1200" kern="0" dirty="0">
                <a:latin typeface="Arial" pitchFamily="-109" charset="0"/>
              </a:rPr>
              <a:t>When it was actually delivered</a:t>
            </a:r>
          </a:p>
        </p:txBody>
      </p:sp>
      <p:sp>
        <p:nvSpPr>
          <p:cNvPr id="14" name="TextBox 13"/>
          <p:cNvSpPr txBox="1"/>
          <p:nvPr/>
        </p:nvSpPr>
        <p:spPr>
          <a:xfrm>
            <a:off x="6998252" y="3877581"/>
            <a:ext cx="1889405" cy="461665"/>
          </a:xfrm>
          <a:prstGeom prst="rect">
            <a:avLst/>
          </a:prstGeom>
          <a:noFill/>
        </p:spPr>
        <p:txBody>
          <a:bodyPr wrap="square" rtlCol="0">
            <a:spAutoFit/>
          </a:bodyPr>
          <a:lstStyle/>
          <a:p>
            <a:pPr algn="ctr" defTabSz="914400"/>
            <a:r>
              <a:rPr lang="en-US" sz="1200" kern="0" dirty="0">
                <a:latin typeface="Arial" pitchFamily="-109" charset="0"/>
              </a:rPr>
              <a:t>What the Customer really wanted</a:t>
            </a:r>
          </a:p>
        </p:txBody>
      </p:sp>
      <p:pic>
        <p:nvPicPr>
          <p:cNvPr id="15" name="Picture 14"/>
          <p:cNvPicPr>
            <a:picLocks noChangeAspect="1"/>
          </p:cNvPicPr>
          <p:nvPr/>
        </p:nvPicPr>
        <p:blipFill>
          <a:blip r:embed="rId3"/>
          <a:stretch>
            <a:fillRect/>
          </a:stretch>
        </p:blipFill>
        <p:spPr>
          <a:xfrm>
            <a:off x="303078" y="699542"/>
            <a:ext cx="1889405" cy="3128855"/>
          </a:xfrm>
          <a:prstGeom prst="rect">
            <a:avLst/>
          </a:prstGeom>
        </p:spPr>
      </p:pic>
      <p:pic>
        <p:nvPicPr>
          <p:cNvPr id="16" name="Picture 15"/>
          <p:cNvPicPr>
            <a:picLocks noChangeAspect="1"/>
          </p:cNvPicPr>
          <p:nvPr/>
        </p:nvPicPr>
        <p:blipFill>
          <a:blip r:embed="rId4"/>
          <a:stretch>
            <a:fillRect/>
          </a:stretch>
        </p:blipFill>
        <p:spPr>
          <a:xfrm>
            <a:off x="2532768" y="699542"/>
            <a:ext cx="1889405" cy="3128855"/>
          </a:xfrm>
          <a:prstGeom prst="rect">
            <a:avLst/>
          </a:prstGeom>
        </p:spPr>
      </p:pic>
      <p:pic>
        <p:nvPicPr>
          <p:cNvPr id="17" name="Picture 16"/>
          <p:cNvPicPr>
            <a:picLocks noChangeAspect="1"/>
          </p:cNvPicPr>
          <p:nvPr/>
        </p:nvPicPr>
        <p:blipFill>
          <a:blip r:embed="rId5"/>
          <a:stretch>
            <a:fillRect/>
          </a:stretch>
        </p:blipFill>
        <p:spPr>
          <a:xfrm>
            <a:off x="4779757" y="699542"/>
            <a:ext cx="1889405" cy="3128855"/>
          </a:xfrm>
          <a:prstGeom prst="rect">
            <a:avLst/>
          </a:prstGeom>
        </p:spPr>
      </p:pic>
      <p:pic>
        <p:nvPicPr>
          <p:cNvPr id="18" name="Picture 17"/>
          <p:cNvPicPr>
            <a:picLocks noChangeAspect="1"/>
          </p:cNvPicPr>
          <p:nvPr/>
        </p:nvPicPr>
        <p:blipFill>
          <a:blip r:embed="rId6"/>
          <a:stretch>
            <a:fillRect/>
          </a:stretch>
        </p:blipFill>
        <p:spPr>
          <a:xfrm>
            <a:off x="6998252" y="699542"/>
            <a:ext cx="1889405" cy="3128855"/>
          </a:xfrm>
          <a:prstGeom prst="rect">
            <a:avLst/>
          </a:prstGeom>
        </p:spPr>
      </p:pic>
      <p:sp>
        <p:nvSpPr>
          <p:cNvPr id="19" name="TextBox 18"/>
          <p:cNvSpPr txBox="1"/>
          <p:nvPr/>
        </p:nvSpPr>
        <p:spPr>
          <a:xfrm>
            <a:off x="239337" y="195486"/>
            <a:ext cx="4836719" cy="369332"/>
          </a:xfrm>
          <a:prstGeom prst="rect">
            <a:avLst/>
          </a:prstGeom>
          <a:noFill/>
        </p:spPr>
        <p:txBody>
          <a:bodyPr wrap="square" rtlCol="0">
            <a:spAutoFit/>
          </a:bodyPr>
          <a:lstStyle/>
          <a:p>
            <a:r>
              <a:rPr lang="en-US" dirty="0"/>
              <a:t>Traditional Project</a:t>
            </a:r>
          </a:p>
        </p:txBody>
      </p:sp>
    </p:spTree>
    <p:extLst>
      <p:ext uri="{BB962C8B-B14F-4D97-AF65-F5344CB8AC3E}">
        <p14:creationId xmlns:p14="http://schemas.microsoft.com/office/powerpoint/2010/main" val="310662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Can Agree That</a:t>
            </a:r>
            <a:endParaRPr lang="en-US" dirty="0">
              <a:solidFill>
                <a:srgbClr val="FF0000"/>
              </a:solidFill>
            </a:endParaRPr>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
        <p:nvSpPr>
          <p:cNvPr id="14" name="Rectangle 3"/>
          <p:cNvSpPr>
            <a:spLocks noGrp="1" noChangeArrowheads="1"/>
          </p:cNvSpPr>
          <p:nvPr>
            <p:ph sz="quarter" idx="13"/>
          </p:nvPr>
        </p:nvSpPr>
        <p:spPr>
          <a:xfrm>
            <a:off x="1857375" y="483518"/>
            <a:ext cx="6172200" cy="4033614"/>
          </a:xfrm>
        </p:spPr>
        <p:txBody>
          <a:bodyPr>
            <a:normAutofit fontScale="85000" lnSpcReduction="20000"/>
          </a:bodyPr>
          <a:lstStyle/>
          <a:p>
            <a:pPr marL="342900" indent="-342900">
              <a:spcAft>
                <a:spcPts val="600"/>
              </a:spcAft>
              <a:buFont typeface="Arial" panose="020B0604020202020204" pitchFamily="34" charset="0"/>
              <a:buChar char="•"/>
            </a:pPr>
            <a:r>
              <a:rPr lang="en-US" sz="2000" dirty="0"/>
              <a:t>Requirements are not fully understood before a project begins (</a:t>
            </a:r>
            <a:r>
              <a:rPr lang="en-US" sz="2000" dirty="0" err="1"/>
              <a:t>Ziv’s</a:t>
            </a:r>
            <a:r>
              <a:rPr lang="en-US" sz="2000" dirty="0"/>
              <a:t> law)</a:t>
            </a:r>
          </a:p>
          <a:p>
            <a:pPr marL="342900" indent="-342900">
              <a:spcAft>
                <a:spcPts val="600"/>
              </a:spcAft>
              <a:buFont typeface="Arial" panose="020B0604020202020204" pitchFamily="34" charset="0"/>
              <a:buChar char="•"/>
            </a:pPr>
            <a:r>
              <a:rPr lang="en-US" sz="2000" dirty="0"/>
              <a:t>Users know what they want only after they see an initial version of the software (Humphrey’s law)</a:t>
            </a:r>
          </a:p>
          <a:p>
            <a:pPr marL="342900" indent="-342900">
              <a:spcAft>
                <a:spcPts val="600"/>
              </a:spcAft>
              <a:buFont typeface="Arial" panose="020B0604020202020204" pitchFamily="34" charset="0"/>
              <a:buChar char="•"/>
            </a:pPr>
            <a:r>
              <a:rPr lang="en-US" sz="2000" dirty="0"/>
              <a:t>Requirements change often during the software construction process (over 60%)</a:t>
            </a:r>
          </a:p>
          <a:p>
            <a:pPr marL="342900" indent="-342900">
              <a:spcAft>
                <a:spcPts val="600"/>
              </a:spcAft>
              <a:buFont typeface="Arial" panose="020B0604020202020204" pitchFamily="34" charset="0"/>
              <a:buChar char="•"/>
            </a:pPr>
            <a:r>
              <a:rPr lang="en-US" sz="2000" dirty="0"/>
              <a:t>Most software features are rarely or never used (64%)</a:t>
            </a:r>
          </a:p>
          <a:p>
            <a:pPr marL="342900" indent="-342900">
              <a:spcAft>
                <a:spcPts val="600"/>
              </a:spcAft>
              <a:buFont typeface="Arial" panose="020B0604020202020204" pitchFamily="34" charset="0"/>
              <a:buChar char="•"/>
            </a:pPr>
            <a:r>
              <a:rPr lang="en-US" sz="2000" dirty="0"/>
              <a:t>No matter how much thinking, thinking and thinking you do, you can’t completely specify a non-trivial system up front</a:t>
            </a:r>
          </a:p>
          <a:p>
            <a:pPr marL="342900" indent="-342900">
              <a:lnSpc>
                <a:spcPct val="90000"/>
              </a:lnSpc>
              <a:spcBef>
                <a:spcPts val="900"/>
              </a:spcBef>
              <a:spcAft>
                <a:spcPts val="600"/>
              </a:spcAft>
              <a:buFont typeface="Arial" panose="020B0604020202020204" pitchFamily="34" charset="0"/>
              <a:buChar char="•"/>
            </a:pPr>
            <a:r>
              <a:rPr lang="en-US" sz="2000" dirty="0"/>
              <a:t>Software requirements is a communication problem</a:t>
            </a:r>
          </a:p>
          <a:p>
            <a:pPr marL="342900" indent="-342900">
              <a:lnSpc>
                <a:spcPct val="90000"/>
              </a:lnSpc>
              <a:spcBef>
                <a:spcPts val="900"/>
              </a:spcBef>
              <a:spcAft>
                <a:spcPts val="600"/>
              </a:spcAft>
              <a:buFont typeface="Arial" panose="020B0604020202020204" pitchFamily="34" charset="0"/>
              <a:buChar char="•"/>
            </a:pPr>
            <a:r>
              <a:rPr lang="en-US" sz="2000" dirty="0"/>
              <a:t>Those who want the software must effectively communicate with those who build it</a:t>
            </a:r>
          </a:p>
          <a:p>
            <a:pPr eaLnBrk="1" hangingPunct="1">
              <a:spcBef>
                <a:spcPct val="40000"/>
              </a:spcBef>
            </a:pPr>
            <a:endParaRPr lang="en-US" sz="2000" dirty="0"/>
          </a:p>
        </p:txBody>
      </p:sp>
    </p:spTree>
    <p:extLst>
      <p:ext uri="{BB962C8B-B14F-4D97-AF65-F5344CB8AC3E}">
        <p14:creationId xmlns:p14="http://schemas.microsoft.com/office/powerpoint/2010/main" val="209774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Features Actually Used</a:t>
            </a:r>
            <a:br>
              <a:rPr lang="en-US" dirty="0"/>
            </a:br>
            <a:endParaRPr lang="en-US" sz="1800" dirty="0">
              <a:solidFill>
                <a:srgbClr val="FF0000"/>
              </a:solidFill>
            </a:endParaRPr>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dirty="0"/>
          </a:p>
        </p:txBody>
      </p:sp>
      <p:pic>
        <p:nvPicPr>
          <p:cNvPr id="17" name="Picture 4"/>
          <p:cNvPicPr>
            <a:picLocks noChangeAspect="1" noChangeArrowheads="1"/>
          </p:cNvPicPr>
          <p:nvPr/>
        </p:nvPicPr>
        <p:blipFill>
          <a:blip r:embed="rId3"/>
          <a:srcRect/>
          <a:stretch>
            <a:fillRect/>
          </a:stretch>
        </p:blipFill>
        <p:spPr bwMode="auto">
          <a:xfrm>
            <a:off x="1869554" y="267494"/>
            <a:ext cx="6677924" cy="4321098"/>
          </a:xfrm>
          <a:prstGeom prst="rect">
            <a:avLst/>
          </a:prstGeom>
          <a:noFill/>
          <a:ln w="9525">
            <a:noFill/>
            <a:miter lim="800000"/>
            <a:headEnd/>
            <a:tailEnd/>
          </a:ln>
          <a:effectLst/>
        </p:spPr>
      </p:pic>
      <p:sp>
        <p:nvSpPr>
          <p:cNvPr id="18" name="TextBox 17"/>
          <p:cNvSpPr txBox="1"/>
          <p:nvPr/>
        </p:nvSpPr>
        <p:spPr>
          <a:xfrm>
            <a:off x="1115616" y="4658398"/>
            <a:ext cx="8281113" cy="369332"/>
          </a:xfrm>
          <a:prstGeom prst="rect">
            <a:avLst/>
          </a:prstGeom>
          <a:noFill/>
        </p:spPr>
        <p:txBody>
          <a:bodyPr wrap="square" rtlCol="0">
            <a:spAutoFit/>
          </a:bodyPr>
          <a:lstStyle/>
          <a:p>
            <a:pPr>
              <a:buNone/>
            </a:pPr>
            <a:r>
              <a:rPr lang="en-US" b="1" i="1" dirty="0"/>
              <a:t>Source: 2000 Standish Group study of fortune 500 company software</a:t>
            </a:r>
          </a:p>
        </p:txBody>
      </p:sp>
    </p:spTree>
    <p:extLst>
      <p:ext uri="{BB962C8B-B14F-4D97-AF65-F5344CB8AC3E}">
        <p14:creationId xmlns:p14="http://schemas.microsoft.com/office/powerpoint/2010/main" val="3544633138"/>
      </p:ext>
    </p:extLst>
  </p:cSld>
  <p:clrMapOvr>
    <a:masterClrMapping/>
  </p:clrMapOvr>
</p:sld>
</file>

<file path=ppt/theme/theme1.xml><?xml version="1.0" encoding="utf-8"?>
<a:theme xmlns:a="http://schemas.openxmlformats.org/drawingml/2006/main" name="Services_theme_16x9_073012">
  <a:themeElements>
    <a:clrScheme name="Custom 3">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C0E4FF"/>
      </a:hlink>
      <a:folHlink>
        <a:srgbClr val="C0E4FF"/>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C830584-3D70-46F8-84C1-50A02BA1EFE3}" vid="{1170E360-1CFE-4ABD-9BA7-07AFB2BDC8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CPS122-458538676-115</_dlc_DocId>
    <_dlc_DocIdUrl xmlns="230e9df3-be65-4c73-a93b-d1236ebd677e">
      <Url>https://microsoft.sharepoint.com/teams/CampusProjectSites122/kzhh7dzh7d/_layouts/15/DocIdRedir.aspx?ID=CPS122-458538676-115</Url>
      <Description>CPS122-458538676-115</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E791213799D462498C1AA1B3A9A9F1A6" ma:contentTypeVersion="27" ma:contentTypeDescription="Create a new document." ma:contentTypeScope="" ma:versionID="fd6ade962cf063403dd8c54261687433">
  <xsd:schema xmlns:xsd="http://www.w3.org/2001/XMLSchema" xmlns:xs="http://www.w3.org/2001/XMLSchema" xmlns:p="http://schemas.microsoft.com/office/2006/metadata/properties" xmlns:ns2="230e9df3-be65-4c73-a93b-d1236ebd677e" xmlns:ns3="8e4babc5-7107-4da6-9e41-0675fd44e9d0" xmlns:ns4="de8b8116-d6f2-4f32-a25a-5047844728cf" targetNamespace="http://schemas.microsoft.com/office/2006/metadata/properties" ma:root="true" ma:fieldsID="99537bee154f7eb92bfa0f17dd7e37ae" ns2:_="" ns3:_="" ns4:_="">
    <xsd:import namespace="230e9df3-be65-4c73-a93b-d1236ebd677e"/>
    <xsd:import namespace="8e4babc5-7107-4da6-9e41-0675fd44e9d0"/>
    <xsd:import namespace="de8b8116-d6f2-4f32-a25a-5047844728c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4:MediaServiceMetadata" minOccurs="0"/>
                <xsd:element ref="ns4:MediaServiceFastMetadata"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e4babc5-7107-4da6-9e41-0675fd44e9d0"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e8b8116-d6f2-4f32-a25a-5047844728cf"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C57387-026E-431C-9973-32AD6CD170B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 ds:uri="230e9df3-be65-4c73-a93b-d1236ebd677e"/>
  </ds:schemaRefs>
</ds:datastoreItem>
</file>

<file path=customXml/itemProps2.xml><?xml version="1.0" encoding="utf-8"?>
<ds:datastoreItem xmlns:ds="http://schemas.openxmlformats.org/officeDocument/2006/customXml" ds:itemID="{B794593B-2E41-4147-8742-0FEF3D402E32}">
  <ds:schemaRefs>
    <ds:schemaRef ds:uri="http://schemas.microsoft.com/sharepoint/events"/>
  </ds:schemaRefs>
</ds:datastoreItem>
</file>

<file path=customXml/itemProps3.xml><?xml version="1.0" encoding="utf-8"?>
<ds:datastoreItem xmlns:ds="http://schemas.openxmlformats.org/officeDocument/2006/customXml" ds:itemID="{5FFEF217-EADC-46F9-BE5B-6E21A415C4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e4babc5-7107-4da6-9e41-0675fd44e9d0"/>
    <ds:schemaRef ds:uri="de8b8116-d6f2-4f32-a25a-504784472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D342D36-18CA-463B-90E1-DE8595706F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0_Original</Template>
  <TotalTime>2532</TotalTime>
  <Words>1958</Words>
  <Application>Microsoft Office PowerPoint</Application>
  <PresentationFormat>On-screen Show (16:9)</PresentationFormat>
  <Paragraphs>299</Paragraphs>
  <Slides>40</Slides>
  <Notes>12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Services_theme_16x9_073012</vt:lpstr>
      <vt:lpstr>User Story Overview </vt:lpstr>
      <vt:lpstr>Agenda</vt:lpstr>
      <vt:lpstr>Introductions </vt:lpstr>
      <vt:lpstr>A Little Background… </vt:lpstr>
      <vt:lpstr>PowerPoint Presentation</vt:lpstr>
      <vt:lpstr>PowerPoint Presentation</vt:lpstr>
      <vt:lpstr>PowerPoint Presentation</vt:lpstr>
      <vt:lpstr>We Can Agree That</vt:lpstr>
      <vt:lpstr>Software Features Actually Used </vt:lpstr>
      <vt:lpstr>2 Designs</vt:lpstr>
      <vt:lpstr>User Story Benefits</vt:lpstr>
      <vt:lpstr>What Are User Stories?</vt:lpstr>
      <vt:lpstr>What is a User Story </vt:lpstr>
      <vt:lpstr>What User Stories Are Not</vt:lpstr>
      <vt:lpstr>User Story Format</vt:lpstr>
      <vt:lpstr>User Story Examples</vt:lpstr>
      <vt:lpstr>The “User”</vt:lpstr>
      <vt:lpstr>What do I do with User Stories?</vt:lpstr>
      <vt:lpstr>What Do I Do with User Stories?</vt:lpstr>
      <vt:lpstr>Writing Good User Stories</vt:lpstr>
      <vt:lpstr>INVEST in User Stories</vt:lpstr>
      <vt:lpstr>INVesting in Good User Stories</vt:lpstr>
      <vt:lpstr>InvESTing in Good User Stories</vt:lpstr>
      <vt:lpstr>Estimating and Sizing User Stories</vt:lpstr>
      <vt:lpstr>Why Size user Stories?</vt:lpstr>
      <vt:lpstr>Sizing and Estimating Methods</vt:lpstr>
      <vt:lpstr>How do I Gather Stories?</vt:lpstr>
      <vt:lpstr>Gathering Stories</vt:lpstr>
      <vt:lpstr>Super Simple User Story Method</vt:lpstr>
      <vt:lpstr>Define the Business Process</vt:lpstr>
      <vt:lpstr>Defining the Actors Involved in the business process</vt:lpstr>
      <vt:lpstr>Determine actions each actor takes during the process</vt:lpstr>
      <vt:lpstr>Determine actions each actor takes during the process</vt:lpstr>
      <vt:lpstr>Write the User Stories</vt:lpstr>
      <vt:lpstr>Acceptance Criteria</vt:lpstr>
      <vt:lpstr>Acceptance Testing User Stories</vt:lpstr>
      <vt:lpstr>User Story Acceptance Criteria</vt:lpstr>
      <vt:lpstr>Acceptance Criteria Examples</vt:lpstr>
      <vt:lpstr>PowerPoint Presentation</vt:lpstr>
      <vt:lpstr>Misc.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Story Overview</dc:title>
  <dc:creator>Rob van der Burg</dc:creator>
  <cp:lastModifiedBy>Samantha Marsh</cp:lastModifiedBy>
  <cp:revision>91</cp:revision>
  <dcterms:created xsi:type="dcterms:W3CDTF">2013-05-15T08:03:49Z</dcterms:created>
  <dcterms:modified xsi:type="dcterms:W3CDTF">2021-06-16T19:35:32Z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0x010100E791213799D462498C1AA1B3A9A9F1A6</vt:lpwstr>
  </property>
  <property fmtid="{D5CDD505-2E9C-101B-9397-08002B2CF9AE}" pid="6" name="IsMyDocuments">
    <vt:bool>true</vt:bool>
  </property>
  <property fmtid="{D5CDD505-2E9C-101B-9397-08002B2CF9AE}" pid="7" name="bc28b5f076654a3b96073bbbebfeb8c9">
    <vt:lpwstr>English|cb91f272-ce4d-4a7e-9bbf-78b58e3d188d</vt:lpwstr>
  </property>
  <property fmtid="{D5CDD505-2E9C-101B-9397-08002B2CF9AE}" pid="8" name="TaxCatchAll">
    <vt:lpwstr>8;#English|cb91f272-ce4d-4a7e-9bbf-78b58e3d188d</vt:lpwstr>
  </property>
  <property fmtid="{D5CDD505-2E9C-101B-9397-08002B2CF9AE}" pid="9" name="_dlc_DocIdItemGuid">
    <vt:lpwstr>9caf8bbd-b1c1-4c30-8667-d414714e9d84</vt:lpwstr>
  </property>
  <property fmtid="{D5CDD505-2E9C-101B-9397-08002B2CF9AE}" pid="10" name="MSLanguage">
    <vt:lpwstr>8;#English|cb91f272-ce4d-4a7e-9bbf-78b58e3d188d</vt:lpwstr>
  </property>
  <property fmtid="{D5CDD505-2E9C-101B-9397-08002B2CF9AE}" pid="11" name="p7ae7c99891b404d9a873cd3c41a01e4">
    <vt:lpwstr/>
  </property>
  <property fmtid="{D5CDD505-2E9C-101B-9397-08002B2CF9AE}" pid="12" name="ServicesDomain">
    <vt:lpwstr/>
  </property>
  <property fmtid="{D5CDD505-2E9C-101B-9397-08002B2CF9AE}" pid="13" name="VerticalIndustries">
    <vt:lpwstr/>
  </property>
  <property fmtid="{D5CDD505-2E9C-101B-9397-08002B2CF9AE}" pid="14" name="ServicesBusinessScenario">
    <vt:lpwstr/>
  </property>
  <property fmtid="{D5CDD505-2E9C-101B-9397-08002B2CF9AE}" pid="15" name="CodeKeywords">
    <vt:lpwstr/>
  </property>
  <property fmtid="{D5CDD505-2E9C-101B-9397-08002B2CF9AE}" pid="16" name="p26d0941c95b4632829814c66f0e8c72">
    <vt:lpwstr/>
  </property>
  <property fmtid="{D5CDD505-2E9C-101B-9397-08002B2CF9AE}" pid="17" name="MSProducts">
    <vt:lpwstr/>
  </property>
  <property fmtid="{D5CDD505-2E9C-101B-9397-08002B2CF9AE}" pid="18" name="m74a2925250f485f9486ed3f97e2a6b3">
    <vt:lpwstr/>
  </property>
  <property fmtid="{D5CDD505-2E9C-101B-9397-08002B2CF9AE}" pid="19" name="ServicesIPTypes">
    <vt:lpwstr/>
  </property>
  <property fmtid="{D5CDD505-2E9C-101B-9397-08002B2CF9AE}" pid="20" name="g6775e77a6d84637a29014d883a4378a">
    <vt:lpwstr/>
  </property>
  <property fmtid="{D5CDD505-2E9C-101B-9397-08002B2CF9AE}" pid="21" name="af1f5bfae61e4243aac9966cb19580e1">
    <vt:lpwstr/>
  </property>
  <property fmtid="{D5CDD505-2E9C-101B-9397-08002B2CF9AE}" pid="22" name="MSProductsTaxHTField0">
    <vt:lpwstr/>
  </property>
  <property fmtid="{D5CDD505-2E9C-101B-9397-08002B2CF9AE}" pid="23" name="ServicesCommunities">
    <vt:lpwstr/>
  </property>
  <property fmtid="{D5CDD505-2E9C-101B-9397-08002B2CF9AE}" pid="24" name="DevelopmentLanguages">
    <vt:lpwstr/>
  </property>
  <property fmtid="{D5CDD505-2E9C-101B-9397-08002B2CF9AE}" pid="25" name="fbc3fc07245d4d4d97685e71074b9827">
    <vt:lpwstr/>
  </property>
  <property fmtid="{D5CDD505-2E9C-101B-9397-08002B2CF9AE}" pid="26" name="oad7af80ad0f4ba99bb03b3894ab533c">
    <vt:lpwstr/>
  </property>
</Properties>
</file>