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12192000" cy="6858000"/>
  <p:notesSz cx="7010400" cy="92964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1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8BA38-D758-4570-B207-C49F08CBAD3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36BA24-AF1C-4BE7-B30C-EED71FCA579D}" type="pres">
      <dgm:prSet presAssocID="{D668BA38-D758-4570-B207-C49F08CBAD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32852CA-E32C-4A0A-A207-6F6144062827}" type="presOf" srcId="{D668BA38-D758-4570-B207-C49F08CBAD37}" destId="{C636BA24-AF1C-4BE7-B30C-EED71FCA579D}" srcOrd="0" destOrd="0" presId="urn:microsoft.com/office/officeart/2005/8/layout/orgChart1"/>
  </dgm:cxnLst>
  <dgm:bg>
    <a:gradFill>
      <a:gsLst>
        <a:gs pos="0">
          <a:schemeClr val="accent1">
            <a:lumMod val="5000"/>
            <a:lumOff val="95000"/>
          </a:schemeClr>
        </a:gs>
        <a:gs pos="0">
          <a:srgbClr val="002060"/>
        </a:gs>
        <a:gs pos="55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effectLst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E6488-4588-4EC4-B584-A11D2C2F16BC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110F9-192A-4C0C-9AA3-3D48FAE24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9BABB-A818-46AD-A23D-9997849C9A58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3849-FA04-4B9D-AFDE-9939E893A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3C815-455F-45BA-A748-F4F80D20E21F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CD474-E44F-4851-BB51-7D5038888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3679D-D862-45C1-B183-1474E79E721D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F03CB-272D-4E9D-BC03-7DFB8401F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7834-FAF4-46F6-89A5-ECBDAEBEEBA0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5F38-766F-4E11-BC2D-F9E27BC2A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8D9A6-05CD-41D6-877C-CA4C7E594C42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949C-136A-4AAE-A1B7-C2FD1FF89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67AFE-602B-4662-A77A-29EFB871C615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521-ADD1-45C5-A9A8-BE7064085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EF788-E5C2-4A71-A3A2-B41200B8AB18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5465C-10B7-421F-8803-70D5481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8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04AD-C1BD-4BDA-BBC7-F9C28CC23A85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FD16-58B3-4A13-A176-DB399A226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F6400-3FEC-4F79-ADB2-C0DF55CBD35A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57E1-ADD6-4341-8437-989CEF84F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47B3-7363-4841-8632-13AE290653A4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C44D7-9AD1-467E-A058-B17E1FBB7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E02A8E-1F34-4E48-BCDB-DAABA38A49B3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AFBC70-81BB-4F34-B163-EE784C5E9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hyperlink" Target="https://intelshare.intelink.sgov.gov/sites/afgsc/internal/a1/default.aspx" TargetMode="External"/><Relationship Id="rId3" Type="http://schemas.openxmlformats.org/officeDocument/2006/relationships/hyperlink" Target="https://safe.menlosecurity.com/https:/www.youtube.com/watch?v=cbVxHDfXODQ" TargetMode="External"/><Relationship Id="rId21" Type="http://schemas.openxmlformats.org/officeDocument/2006/relationships/hyperlink" Target="https://intelshare.intelink.sgov.gov/sites/afgsc/internal/CoS/Test/Meeting%20Minutes/SSB" TargetMode="External"/><Relationship Id="rId7" Type="http://schemas.openxmlformats.org/officeDocument/2006/relationships/diagramData" Target="../diagrams/data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hyperlink" Target="https://intelshare.intelink.sgov.gov/sites/afgsc/internal/CoS/Test/Meeting%20Minutes/SAB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hyperlink" Target="https://intelshare.intelink.sgov.gov/sites/afgsc/internal/CoS/Test/Meeting%20Minutes/LRB" TargetMode="External"/><Relationship Id="rId29" Type="http://schemas.openxmlformats.org/officeDocument/2006/relationships/hyperlink" Target="https://intelshare.intelink.sgov.gov/sites/afgsc/internal/a47/default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24" Type="http://schemas.openxmlformats.org/officeDocument/2006/relationships/hyperlink" Target="https://intelshare.intelink.sgov.gov/sites/afgsc/internal/CoS/Test/Meeting%20Minutes/FMB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hyperlink" Target="https://intelshare.intelink.sgov.gov/sites/afgsc/internal/CoS/Test/Meeting%20Minutes/IPB" TargetMode="External"/><Relationship Id="rId28" Type="http://schemas.openxmlformats.org/officeDocument/2006/relationships/hyperlink" Target="https://intelshare.intelink.sgov.gov/sites/afgsc/internal/A3/default.aspx" TargetMode="External"/><Relationship Id="rId10" Type="http://schemas.openxmlformats.org/officeDocument/2006/relationships/diagramColors" Target="../diagrams/colors1.xml"/><Relationship Id="rId19" Type="http://schemas.openxmlformats.org/officeDocument/2006/relationships/hyperlink" Target="https://intelshare.intelink.sgov.gov/sites/afgsc/internal/CoS/Test/Meeting%20Minutes/HCB" TargetMode="External"/><Relationship Id="rId31" Type="http://schemas.openxmlformats.org/officeDocument/2006/relationships/hyperlink" Target="https://intelshare.intelink.sgov.gov/sites/afgsc/internal/a9/default.aspx" TargetMode="Externa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7.jpeg"/><Relationship Id="rId22" Type="http://schemas.openxmlformats.org/officeDocument/2006/relationships/hyperlink" Target="https://intelshare.intelink.sgov.gov/sites/afgsc/internal/CoS/Test/Meeting%20Minutes/MRB" TargetMode="External"/><Relationship Id="rId27" Type="http://schemas.openxmlformats.org/officeDocument/2006/relationships/hyperlink" Target="https://intelshare.intelink.sgov.gov/sites/afgsc/internal/a2/default.aspx" TargetMode="External"/><Relationship Id="rId30" Type="http://schemas.openxmlformats.org/officeDocument/2006/relationships/hyperlink" Target="https://intelshare.intelink.sgov.gov/sites/afgsc/internal/a58/defaul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-449263"/>
            <a:ext cx="12192000" cy="73072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2060"/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51" name="Group 21"/>
          <p:cNvGrpSpPr>
            <a:grpSpLocks/>
          </p:cNvGrpSpPr>
          <p:nvPr/>
        </p:nvGrpSpPr>
        <p:grpSpPr bwMode="auto">
          <a:xfrm>
            <a:off x="84138" y="52388"/>
            <a:ext cx="4886325" cy="1654175"/>
            <a:chOff x="112713" y="131072"/>
            <a:chExt cx="4200525" cy="1440553"/>
          </a:xfrm>
        </p:grpSpPr>
        <p:sp>
          <p:nvSpPr>
            <p:cNvPr id="4" name="Rectangle 3"/>
            <p:cNvSpPr/>
            <p:nvPr/>
          </p:nvSpPr>
          <p:spPr>
            <a:xfrm>
              <a:off x="1349293" y="131072"/>
              <a:ext cx="2322999" cy="120032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lt2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lt2">
                    <a:shade val="63000"/>
                    <a:satMod val="120000"/>
                  </a:schemeClr>
                </a:gs>
              </a:gsLst>
            </a:gradFill>
            <a:ln>
              <a:solidFill>
                <a:schemeClr val="tx1">
                  <a:alpha val="98000"/>
                </a:schemeClr>
              </a:solidFill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ea typeface="Adobe Gothic Std B" panose="020B0800000000000000" pitchFamily="34" charset="-128"/>
                  <a:cs typeface="Calibri" panose="020F0502020204030204" pitchFamily="34" charset="0"/>
                </a:rPr>
                <a:t>AFGSC B2C2WG</a:t>
              </a:r>
            </a:p>
          </p:txBody>
        </p:sp>
        <p:pic>
          <p:nvPicPr>
            <p:cNvPr id="2149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141288"/>
              <a:ext cx="1236662" cy="122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" name="TextBox 31"/>
            <p:cNvSpPr txBox="1">
              <a:spLocks noChangeArrowheads="1"/>
            </p:cNvSpPr>
            <p:nvPr/>
          </p:nvSpPr>
          <p:spPr bwMode="auto">
            <a:xfrm>
              <a:off x="773113" y="1293813"/>
              <a:ext cx="35401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Boards, Bureaus, Centers, Cells, and Working Groups</a:t>
              </a:r>
            </a:p>
          </p:txBody>
        </p:sp>
      </p:grpSp>
      <p:grpSp>
        <p:nvGrpSpPr>
          <p:cNvPr id="2052" name="Group 25"/>
          <p:cNvGrpSpPr>
            <a:grpSpLocks/>
          </p:cNvGrpSpPr>
          <p:nvPr/>
        </p:nvGrpSpPr>
        <p:grpSpPr bwMode="auto">
          <a:xfrm>
            <a:off x="123825" y="1852613"/>
            <a:ext cx="11944350" cy="4903787"/>
            <a:chOff x="112711" y="2186399"/>
            <a:chExt cx="11930064" cy="4502389"/>
          </a:xfrm>
        </p:grpSpPr>
        <p:grpSp>
          <p:nvGrpSpPr>
            <p:cNvPr id="2112" name="Group 22"/>
            <p:cNvGrpSpPr>
              <a:grpSpLocks/>
            </p:cNvGrpSpPr>
            <p:nvPr/>
          </p:nvGrpSpPr>
          <p:grpSpPr bwMode="auto">
            <a:xfrm>
              <a:off x="112711" y="2186399"/>
              <a:ext cx="11930064" cy="4502389"/>
              <a:chOff x="112711" y="2186399"/>
              <a:chExt cx="11930064" cy="450238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12711" y="2186399"/>
                <a:ext cx="11930064" cy="450238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002060"/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9414" y="2186399"/>
                <a:ext cx="6083087" cy="60144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lt2">
                      <a:tint val="98000"/>
                      <a:satMod val="130000"/>
                      <a:shade val="90000"/>
                      <a:lumMod val="103000"/>
                    </a:schemeClr>
                  </a:gs>
                  <a:gs pos="100000">
                    <a:schemeClr val="lt2">
                      <a:shade val="63000"/>
                      <a:satMod val="120000"/>
                    </a:schemeClr>
                  </a:gs>
                </a:gsLst>
              </a:gradFill>
              <a:ln>
                <a:solidFill>
                  <a:schemeClr val="tx1">
                    <a:alpha val="98000"/>
                  </a:schemeClr>
                </a:solidFill>
              </a:ln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b="1" dirty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Boards</a:t>
                </a:r>
              </a:p>
            </p:txBody>
          </p:sp>
        </p:grpSp>
        <p:grpSp>
          <p:nvGrpSpPr>
            <p:cNvPr id="2113" name="Group 20"/>
            <p:cNvGrpSpPr>
              <a:grpSpLocks/>
            </p:cNvGrpSpPr>
            <p:nvPr/>
          </p:nvGrpSpPr>
          <p:grpSpPr bwMode="auto">
            <a:xfrm>
              <a:off x="219075" y="2896535"/>
              <a:ext cx="11726132" cy="3713815"/>
              <a:chOff x="112713" y="3006725"/>
              <a:chExt cx="11893549" cy="3711575"/>
            </a:xfrm>
          </p:grpSpPr>
          <p:grpSp>
            <p:nvGrpSpPr>
              <p:cNvPr id="2114" name="Group 19"/>
              <p:cNvGrpSpPr>
                <a:grpSpLocks/>
              </p:cNvGrpSpPr>
              <p:nvPr/>
            </p:nvGrpSpPr>
            <p:grpSpPr bwMode="auto">
              <a:xfrm>
                <a:off x="112713" y="3006725"/>
                <a:ext cx="11893549" cy="3711575"/>
                <a:chOff x="112713" y="3006725"/>
                <a:chExt cx="11893549" cy="3711575"/>
              </a:xfrm>
            </p:grpSpPr>
            <p:grpSp>
              <p:nvGrpSpPr>
                <p:cNvPr id="2120" name="Group 1"/>
                <p:cNvGrpSpPr>
                  <a:grpSpLocks/>
                </p:cNvGrpSpPr>
                <p:nvPr/>
              </p:nvGrpSpPr>
              <p:grpSpPr bwMode="auto">
                <a:xfrm>
                  <a:off x="112713" y="3006725"/>
                  <a:ext cx="11893549" cy="3711575"/>
                  <a:chOff x="925773" y="2278029"/>
                  <a:chExt cx="11126785" cy="3870699"/>
                </a:xfrm>
              </p:grpSpPr>
              <p:sp>
                <p:nvSpPr>
                  <p:cNvPr id="3" name="Freeform 2">
                    <a:hlinkClick r:id="rId3"/>
                  </p:cNvPr>
                  <p:cNvSpPr/>
                  <p:nvPr/>
                </p:nvSpPr>
                <p:spPr>
                  <a:xfrm>
                    <a:off x="925773" y="2278029"/>
                    <a:ext cx="1551647" cy="3870698"/>
                  </a:xfrm>
                  <a:custGeom>
                    <a:avLst/>
                    <a:gdLst>
                      <a:gd name="connsiteX0" fmla="*/ 0 w 1551647"/>
                      <a:gd name="connsiteY0" fmla="*/ 155165 h 3870698"/>
                      <a:gd name="connsiteX1" fmla="*/ 155165 w 1551647"/>
                      <a:gd name="connsiteY1" fmla="*/ 0 h 3870698"/>
                      <a:gd name="connsiteX2" fmla="*/ 1396482 w 1551647"/>
                      <a:gd name="connsiteY2" fmla="*/ 0 h 3870698"/>
                      <a:gd name="connsiteX3" fmla="*/ 1551647 w 1551647"/>
                      <a:gd name="connsiteY3" fmla="*/ 155165 h 3870698"/>
                      <a:gd name="connsiteX4" fmla="*/ 1551647 w 1551647"/>
                      <a:gd name="connsiteY4" fmla="*/ 3715533 h 3870698"/>
                      <a:gd name="connsiteX5" fmla="*/ 1396482 w 1551647"/>
                      <a:gd name="connsiteY5" fmla="*/ 3870698 h 3870698"/>
                      <a:gd name="connsiteX6" fmla="*/ 155165 w 1551647"/>
                      <a:gd name="connsiteY6" fmla="*/ 3870698 h 3870698"/>
                      <a:gd name="connsiteX7" fmla="*/ 0 w 1551647"/>
                      <a:gd name="connsiteY7" fmla="*/ 3715533 h 3870698"/>
                      <a:gd name="connsiteX8" fmla="*/ 0 w 1551647"/>
                      <a:gd name="connsiteY8" fmla="*/ 155165 h 387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1647" h="3870698">
                        <a:moveTo>
                          <a:pt x="0" y="155165"/>
                        </a:moveTo>
                        <a:cubicBezTo>
                          <a:pt x="0" y="69470"/>
                          <a:pt x="69470" y="0"/>
                          <a:pt x="155165" y="0"/>
                        </a:cubicBezTo>
                        <a:lnTo>
                          <a:pt x="1396482" y="0"/>
                        </a:lnTo>
                        <a:cubicBezTo>
                          <a:pt x="1482177" y="0"/>
                          <a:pt x="1551647" y="69470"/>
                          <a:pt x="1551647" y="155165"/>
                        </a:cubicBezTo>
                        <a:lnTo>
                          <a:pt x="1551647" y="3715533"/>
                        </a:lnTo>
                        <a:cubicBezTo>
                          <a:pt x="1551647" y="3801228"/>
                          <a:pt x="1482177" y="3870698"/>
                          <a:pt x="1396482" y="3870698"/>
                        </a:cubicBezTo>
                        <a:lnTo>
                          <a:pt x="155165" y="3870698"/>
                        </a:lnTo>
                        <a:cubicBezTo>
                          <a:pt x="69470" y="3870698"/>
                          <a:pt x="0" y="3801228"/>
                          <a:pt x="0" y="3715533"/>
                        </a:cubicBezTo>
                        <a:lnTo>
                          <a:pt x="0" y="155165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contourW="19050" prstMaterial="metal">
                    <a:bevelT w="88900" h="203200"/>
                    <a:bevelB w="165100" h="254000"/>
                  </a:sp3d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106680" tIns="1654958" rIns="106680" bIns="880821" spcCol="1270" anchor="ctr"/>
                  <a:lstStyle/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600" b="1" dirty="0"/>
                      <a:t>Human Capital Board</a:t>
                    </a: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endParaRPr lang="en-US" sz="15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" name="Freeform 6"/>
                  <p:cNvSpPr/>
                  <p:nvPr/>
                </p:nvSpPr>
                <p:spPr>
                  <a:xfrm>
                    <a:off x="2509930" y="2278029"/>
                    <a:ext cx="1551647" cy="3870698"/>
                  </a:xfrm>
                  <a:custGeom>
                    <a:avLst/>
                    <a:gdLst>
                      <a:gd name="connsiteX0" fmla="*/ 0 w 1551647"/>
                      <a:gd name="connsiteY0" fmla="*/ 155165 h 3870698"/>
                      <a:gd name="connsiteX1" fmla="*/ 155165 w 1551647"/>
                      <a:gd name="connsiteY1" fmla="*/ 0 h 3870698"/>
                      <a:gd name="connsiteX2" fmla="*/ 1396482 w 1551647"/>
                      <a:gd name="connsiteY2" fmla="*/ 0 h 3870698"/>
                      <a:gd name="connsiteX3" fmla="*/ 1551647 w 1551647"/>
                      <a:gd name="connsiteY3" fmla="*/ 155165 h 3870698"/>
                      <a:gd name="connsiteX4" fmla="*/ 1551647 w 1551647"/>
                      <a:gd name="connsiteY4" fmla="*/ 3715533 h 3870698"/>
                      <a:gd name="connsiteX5" fmla="*/ 1396482 w 1551647"/>
                      <a:gd name="connsiteY5" fmla="*/ 3870698 h 3870698"/>
                      <a:gd name="connsiteX6" fmla="*/ 155165 w 1551647"/>
                      <a:gd name="connsiteY6" fmla="*/ 3870698 h 3870698"/>
                      <a:gd name="connsiteX7" fmla="*/ 0 w 1551647"/>
                      <a:gd name="connsiteY7" fmla="*/ 3715533 h 3870698"/>
                      <a:gd name="connsiteX8" fmla="*/ 0 w 1551647"/>
                      <a:gd name="connsiteY8" fmla="*/ 155165 h 387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1647" h="3870698">
                        <a:moveTo>
                          <a:pt x="0" y="155165"/>
                        </a:moveTo>
                        <a:cubicBezTo>
                          <a:pt x="0" y="69470"/>
                          <a:pt x="69470" y="0"/>
                          <a:pt x="155165" y="0"/>
                        </a:cubicBezTo>
                        <a:lnTo>
                          <a:pt x="1396482" y="0"/>
                        </a:lnTo>
                        <a:cubicBezTo>
                          <a:pt x="1482177" y="0"/>
                          <a:pt x="1551647" y="69470"/>
                          <a:pt x="1551647" y="155165"/>
                        </a:cubicBezTo>
                        <a:lnTo>
                          <a:pt x="1551647" y="3715533"/>
                        </a:lnTo>
                        <a:cubicBezTo>
                          <a:pt x="1551647" y="3801228"/>
                          <a:pt x="1482177" y="3870698"/>
                          <a:pt x="1396482" y="3870698"/>
                        </a:cubicBezTo>
                        <a:lnTo>
                          <a:pt x="155165" y="3870698"/>
                        </a:lnTo>
                        <a:cubicBezTo>
                          <a:pt x="69470" y="3870698"/>
                          <a:pt x="0" y="3801228"/>
                          <a:pt x="0" y="3715533"/>
                        </a:cubicBezTo>
                        <a:lnTo>
                          <a:pt x="0" y="155165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contourW="19050" prstMaterial="metal">
                    <a:bevelT w="88900" h="203200"/>
                    <a:bevelB w="165100" h="254000"/>
                  </a:sp3d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106680" tIns="1654958" rIns="106680" bIns="880821" spcCol="1270" anchor="ctr"/>
                  <a:lstStyle/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600" b="1" dirty="0"/>
                      <a:t>Lethality &amp; Readiness Board</a:t>
                    </a:r>
                  </a:p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endParaRPr lang="en-US" sz="15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Freeform 10"/>
                  <p:cNvSpPr/>
                  <p:nvPr/>
                </p:nvSpPr>
                <p:spPr>
                  <a:xfrm>
                    <a:off x="4108127" y="2278029"/>
                    <a:ext cx="1551647" cy="3870698"/>
                  </a:xfrm>
                  <a:custGeom>
                    <a:avLst/>
                    <a:gdLst>
                      <a:gd name="connsiteX0" fmla="*/ 0 w 1551647"/>
                      <a:gd name="connsiteY0" fmla="*/ 155165 h 3870698"/>
                      <a:gd name="connsiteX1" fmla="*/ 155165 w 1551647"/>
                      <a:gd name="connsiteY1" fmla="*/ 0 h 3870698"/>
                      <a:gd name="connsiteX2" fmla="*/ 1396482 w 1551647"/>
                      <a:gd name="connsiteY2" fmla="*/ 0 h 3870698"/>
                      <a:gd name="connsiteX3" fmla="*/ 1551647 w 1551647"/>
                      <a:gd name="connsiteY3" fmla="*/ 155165 h 3870698"/>
                      <a:gd name="connsiteX4" fmla="*/ 1551647 w 1551647"/>
                      <a:gd name="connsiteY4" fmla="*/ 3715533 h 3870698"/>
                      <a:gd name="connsiteX5" fmla="*/ 1396482 w 1551647"/>
                      <a:gd name="connsiteY5" fmla="*/ 3870698 h 3870698"/>
                      <a:gd name="connsiteX6" fmla="*/ 155165 w 1551647"/>
                      <a:gd name="connsiteY6" fmla="*/ 3870698 h 3870698"/>
                      <a:gd name="connsiteX7" fmla="*/ 0 w 1551647"/>
                      <a:gd name="connsiteY7" fmla="*/ 3715533 h 3870698"/>
                      <a:gd name="connsiteX8" fmla="*/ 0 w 1551647"/>
                      <a:gd name="connsiteY8" fmla="*/ 155165 h 387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1647" h="3870698">
                        <a:moveTo>
                          <a:pt x="0" y="155165"/>
                        </a:moveTo>
                        <a:cubicBezTo>
                          <a:pt x="0" y="69470"/>
                          <a:pt x="69470" y="0"/>
                          <a:pt x="155165" y="0"/>
                        </a:cubicBezTo>
                        <a:lnTo>
                          <a:pt x="1396482" y="0"/>
                        </a:lnTo>
                        <a:cubicBezTo>
                          <a:pt x="1482177" y="0"/>
                          <a:pt x="1551647" y="69470"/>
                          <a:pt x="1551647" y="155165"/>
                        </a:cubicBezTo>
                        <a:lnTo>
                          <a:pt x="1551647" y="3715533"/>
                        </a:lnTo>
                        <a:cubicBezTo>
                          <a:pt x="1551647" y="3801228"/>
                          <a:pt x="1482177" y="3870698"/>
                          <a:pt x="1396482" y="3870698"/>
                        </a:cubicBezTo>
                        <a:lnTo>
                          <a:pt x="155165" y="3870698"/>
                        </a:lnTo>
                        <a:cubicBezTo>
                          <a:pt x="69470" y="3870698"/>
                          <a:pt x="0" y="3801228"/>
                          <a:pt x="0" y="3715533"/>
                        </a:cubicBezTo>
                        <a:lnTo>
                          <a:pt x="0" y="15516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contourW="19050" prstMaterial="metal">
                    <a:bevelT w="88900" h="203200"/>
                    <a:bevelB w="165100" h="254000"/>
                  </a:sp3d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106680" tIns="1654958" rIns="106680" bIns="880821" spcCol="1270" anchor="ctr"/>
                  <a:lstStyle/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600" b="1" dirty="0"/>
                      <a:t>Sustainment and Support Board</a:t>
                    </a:r>
                  </a:p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endParaRPr lang="en-US" sz="15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Freeform 12"/>
                  <p:cNvSpPr/>
                  <p:nvPr/>
                </p:nvSpPr>
                <p:spPr>
                  <a:xfrm>
                    <a:off x="5706323" y="2278029"/>
                    <a:ext cx="1551647" cy="3870698"/>
                  </a:xfrm>
                  <a:custGeom>
                    <a:avLst/>
                    <a:gdLst>
                      <a:gd name="connsiteX0" fmla="*/ 0 w 1551647"/>
                      <a:gd name="connsiteY0" fmla="*/ 155165 h 3870698"/>
                      <a:gd name="connsiteX1" fmla="*/ 155165 w 1551647"/>
                      <a:gd name="connsiteY1" fmla="*/ 0 h 3870698"/>
                      <a:gd name="connsiteX2" fmla="*/ 1396482 w 1551647"/>
                      <a:gd name="connsiteY2" fmla="*/ 0 h 3870698"/>
                      <a:gd name="connsiteX3" fmla="*/ 1551647 w 1551647"/>
                      <a:gd name="connsiteY3" fmla="*/ 155165 h 3870698"/>
                      <a:gd name="connsiteX4" fmla="*/ 1551647 w 1551647"/>
                      <a:gd name="connsiteY4" fmla="*/ 3715533 h 3870698"/>
                      <a:gd name="connsiteX5" fmla="*/ 1396482 w 1551647"/>
                      <a:gd name="connsiteY5" fmla="*/ 3870698 h 3870698"/>
                      <a:gd name="connsiteX6" fmla="*/ 155165 w 1551647"/>
                      <a:gd name="connsiteY6" fmla="*/ 3870698 h 3870698"/>
                      <a:gd name="connsiteX7" fmla="*/ 0 w 1551647"/>
                      <a:gd name="connsiteY7" fmla="*/ 3715533 h 3870698"/>
                      <a:gd name="connsiteX8" fmla="*/ 0 w 1551647"/>
                      <a:gd name="connsiteY8" fmla="*/ 155165 h 387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1647" h="3870698">
                        <a:moveTo>
                          <a:pt x="0" y="155165"/>
                        </a:moveTo>
                        <a:cubicBezTo>
                          <a:pt x="0" y="69470"/>
                          <a:pt x="69470" y="0"/>
                          <a:pt x="155165" y="0"/>
                        </a:cubicBezTo>
                        <a:lnTo>
                          <a:pt x="1396482" y="0"/>
                        </a:lnTo>
                        <a:cubicBezTo>
                          <a:pt x="1482177" y="0"/>
                          <a:pt x="1551647" y="69470"/>
                          <a:pt x="1551647" y="155165"/>
                        </a:cubicBezTo>
                        <a:lnTo>
                          <a:pt x="1551647" y="3715533"/>
                        </a:lnTo>
                        <a:cubicBezTo>
                          <a:pt x="1551647" y="3801228"/>
                          <a:pt x="1482177" y="3870698"/>
                          <a:pt x="1396482" y="3870698"/>
                        </a:cubicBezTo>
                        <a:lnTo>
                          <a:pt x="155165" y="3870698"/>
                        </a:lnTo>
                        <a:cubicBezTo>
                          <a:pt x="69470" y="3870698"/>
                          <a:pt x="0" y="3801228"/>
                          <a:pt x="0" y="3715533"/>
                        </a:cubicBezTo>
                        <a:lnTo>
                          <a:pt x="0" y="15516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contourW="19050" prstMaterial="metal">
                    <a:bevelT w="88900" h="203200"/>
                    <a:bevelB w="165100" h="254000"/>
                  </a:sp3d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106680" tIns="1654958" rIns="106680" bIns="880821" spcCol="1270" anchor="ctr"/>
                  <a:lstStyle/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600" b="1" dirty="0"/>
                      <a:t>Modernization and Recapitalization Board</a:t>
                    </a:r>
                  </a:p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endParaRPr lang="en-US" sz="15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7304520" y="2278030"/>
                    <a:ext cx="1551647" cy="3870698"/>
                  </a:xfrm>
                  <a:custGeom>
                    <a:avLst/>
                    <a:gdLst>
                      <a:gd name="connsiteX0" fmla="*/ 0 w 1551647"/>
                      <a:gd name="connsiteY0" fmla="*/ 155165 h 3870698"/>
                      <a:gd name="connsiteX1" fmla="*/ 155165 w 1551647"/>
                      <a:gd name="connsiteY1" fmla="*/ 0 h 3870698"/>
                      <a:gd name="connsiteX2" fmla="*/ 1396482 w 1551647"/>
                      <a:gd name="connsiteY2" fmla="*/ 0 h 3870698"/>
                      <a:gd name="connsiteX3" fmla="*/ 1551647 w 1551647"/>
                      <a:gd name="connsiteY3" fmla="*/ 155165 h 3870698"/>
                      <a:gd name="connsiteX4" fmla="*/ 1551647 w 1551647"/>
                      <a:gd name="connsiteY4" fmla="*/ 3715533 h 3870698"/>
                      <a:gd name="connsiteX5" fmla="*/ 1396482 w 1551647"/>
                      <a:gd name="connsiteY5" fmla="*/ 3870698 h 3870698"/>
                      <a:gd name="connsiteX6" fmla="*/ 155165 w 1551647"/>
                      <a:gd name="connsiteY6" fmla="*/ 3870698 h 3870698"/>
                      <a:gd name="connsiteX7" fmla="*/ 0 w 1551647"/>
                      <a:gd name="connsiteY7" fmla="*/ 3715533 h 3870698"/>
                      <a:gd name="connsiteX8" fmla="*/ 0 w 1551647"/>
                      <a:gd name="connsiteY8" fmla="*/ 155165 h 387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1647" h="3870698">
                        <a:moveTo>
                          <a:pt x="0" y="155165"/>
                        </a:moveTo>
                        <a:cubicBezTo>
                          <a:pt x="0" y="69470"/>
                          <a:pt x="69470" y="0"/>
                          <a:pt x="155165" y="0"/>
                        </a:cubicBezTo>
                        <a:lnTo>
                          <a:pt x="1396482" y="0"/>
                        </a:lnTo>
                        <a:cubicBezTo>
                          <a:pt x="1482177" y="0"/>
                          <a:pt x="1551647" y="69470"/>
                          <a:pt x="1551647" y="155165"/>
                        </a:cubicBezTo>
                        <a:lnTo>
                          <a:pt x="1551647" y="3715533"/>
                        </a:lnTo>
                        <a:cubicBezTo>
                          <a:pt x="1551647" y="3801228"/>
                          <a:pt x="1482177" y="3870698"/>
                          <a:pt x="1396482" y="3870698"/>
                        </a:cubicBezTo>
                        <a:lnTo>
                          <a:pt x="155165" y="3870698"/>
                        </a:lnTo>
                        <a:cubicBezTo>
                          <a:pt x="69470" y="3870698"/>
                          <a:pt x="0" y="3801228"/>
                          <a:pt x="0" y="3715533"/>
                        </a:cubicBezTo>
                        <a:lnTo>
                          <a:pt x="0" y="155165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contourW="19050" prstMaterial="metal">
                    <a:bevelT w="88900" h="203200"/>
                    <a:bevelB w="165100" h="254000"/>
                  </a:sp3d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106680" tIns="1654958" rIns="106680" bIns="880821" spcCol="1270" anchor="ctr"/>
                  <a:lstStyle/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600" b="1" dirty="0"/>
                      <a:t>Innovation, Partnership, and Engagement Board</a:t>
                    </a:r>
                  </a:p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endParaRPr lang="en-US" sz="15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>
                    <a:off x="8902716" y="2278029"/>
                    <a:ext cx="1551647" cy="3870698"/>
                  </a:xfrm>
                  <a:custGeom>
                    <a:avLst/>
                    <a:gdLst>
                      <a:gd name="connsiteX0" fmla="*/ 0 w 1551647"/>
                      <a:gd name="connsiteY0" fmla="*/ 155165 h 3870698"/>
                      <a:gd name="connsiteX1" fmla="*/ 155165 w 1551647"/>
                      <a:gd name="connsiteY1" fmla="*/ 0 h 3870698"/>
                      <a:gd name="connsiteX2" fmla="*/ 1396482 w 1551647"/>
                      <a:gd name="connsiteY2" fmla="*/ 0 h 3870698"/>
                      <a:gd name="connsiteX3" fmla="*/ 1551647 w 1551647"/>
                      <a:gd name="connsiteY3" fmla="*/ 155165 h 3870698"/>
                      <a:gd name="connsiteX4" fmla="*/ 1551647 w 1551647"/>
                      <a:gd name="connsiteY4" fmla="*/ 3715533 h 3870698"/>
                      <a:gd name="connsiteX5" fmla="*/ 1396482 w 1551647"/>
                      <a:gd name="connsiteY5" fmla="*/ 3870698 h 3870698"/>
                      <a:gd name="connsiteX6" fmla="*/ 155165 w 1551647"/>
                      <a:gd name="connsiteY6" fmla="*/ 3870698 h 3870698"/>
                      <a:gd name="connsiteX7" fmla="*/ 0 w 1551647"/>
                      <a:gd name="connsiteY7" fmla="*/ 3715533 h 3870698"/>
                      <a:gd name="connsiteX8" fmla="*/ 0 w 1551647"/>
                      <a:gd name="connsiteY8" fmla="*/ 155165 h 387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1647" h="3870698">
                        <a:moveTo>
                          <a:pt x="0" y="155165"/>
                        </a:moveTo>
                        <a:cubicBezTo>
                          <a:pt x="0" y="69470"/>
                          <a:pt x="69470" y="0"/>
                          <a:pt x="155165" y="0"/>
                        </a:cubicBezTo>
                        <a:lnTo>
                          <a:pt x="1396482" y="0"/>
                        </a:lnTo>
                        <a:cubicBezTo>
                          <a:pt x="1482177" y="0"/>
                          <a:pt x="1551647" y="69470"/>
                          <a:pt x="1551647" y="155165"/>
                        </a:cubicBezTo>
                        <a:lnTo>
                          <a:pt x="1551647" y="3715533"/>
                        </a:lnTo>
                        <a:cubicBezTo>
                          <a:pt x="1551647" y="3801228"/>
                          <a:pt x="1482177" y="3870698"/>
                          <a:pt x="1396482" y="3870698"/>
                        </a:cubicBezTo>
                        <a:lnTo>
                          <a:pt x="155165" y="3870698"/>
                        </a:lnTo>
                        <a:cubicBezTo>
                          <a:pt x="69470" y="3870698"/>
                          <a:pt x="0" y="3801228"/>
                          <a:pt x="0" y="3715533"/>
                        </a:cubicBezTo>
                        <a:lnTo>
                          <a:pt x="0" y="155165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contourW="19050" prstMaterial="metal">
                    <a:bevelT w="88900" h="203200"/>
                    <a:bevelB w="165100" h="254000"/>
                  </a:sp3d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106680" tIns="1654958" rIns="106680" bIns="880821" spcCol="1270" anchor="ctr"/>
                  <a:lstStyle/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600" b="1" dirty="0"/>
                      <a:t>Financial Management Board</a:t>
                    </a:r>
                  </a:p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endParaRPr lang="en-US" sz="15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>
                  <a:xfrm>
                    <a:off x="10500911" y="2278030"/>
                    <a:ext cx="1551647" cy="3870698"/>
                  </a:xfrm>
                  <a:custGeom>
                    <a:avLst/>
                    <a:gdLst>
                      <a:gd name="connsiteX0" fmla="*/ 0 w 1551647"/>
                      <a:gd name="connsiteY0" fmla="*/ 155165 h 3870698"/>
                      <a:gd name="connsiteX1" fmla="*/ 155165 w 1551647"/>
                      <a:gd name="connsiteY1" fmla="*/ 0 h 3870698"/>
                      <a:gd name="connsiteX2" fmla="*/ 1396482 w 1551647"/>
                      <a:gd name="connsiteY2" fmla="*/ 0 h 3870698"/>
                      <a:gd name="connsiteX3" fmla="*/ 1551647 w 1551647"/>
                      <a:gd name="connsiteY3" fmla="*/ 155165 h 3870698"/>
                      <a:gd name="connsiteX4" fmla="*/ 1551647 w 1551647"/>
                      <a:gd name="connsiteY4" fmla="*/ 3715533 h 3870698"/>
                      <a:gd name="connsiteX5" fmla="*/ 1396482 w 1551647"/>
                      <a:gd name="connsiteY5" fmla="*/ 3870698 h 3870698"/>
                      <a:gd name="connsiteX6" fmla="*/ 155165 w 1551647"/>
                      <a:gd name="connsiteY6" fmla="*/ 3870698 h 3870698"/>
                      <a:gd name="connsiteX7" fmla="*/ 0 w 1551647"/>
                      <a:gd name="connsiteY7" fmla="*/ 3715533 h 3870698"/>
                      <a:gd name="connsiteX8" fmla="*/ 0 w 1551647"/>
                      <a:gd name="connsiteY8" fmla="*/ 155165 h 387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1647" h="3870698">
                        <a:moveTo>
                          <a:pt x="0" y="155165"/>
                        </a:moveTo>
                        <a:cubicBezTo>
                          <a:pt x="0" y="69470"/>
                          <a:pt x="69470" y="0"/>
                          <a:pt x="155165" y="0"/>
                        </a:cubicBezTo>
                        <a:lnTo>
                          <a:pt x="1396482" y="0"/>
                        </a:lnTo>
                        <a:cubicBezTo>
                          <a:pt x="1482177" y="0"/>
                          <a:pt x="1551647" y="69470"/>
                          <a:pt x="1551647" y="155165"/>
                        </a:cubicBezTo>
                        <a:lnTo>
                          <a:pt x="1551647" y="3715533"/>
                        </a:lnTo>
                        <a:cubicBezTo>
                          <a:pt x="1551647" y="3801228"/>
                          <a:pt x="1482177" y="3870698"/>
                          <a:pt x="1396482" y="3870698"/>
                        </a:cubicBezTo>
                        <a:lnTo>
                          <a:pt x="155165" y="3870698"/>
                        </a:lnTo>
                        <a:cubicBezTo>
                          <a:pt x="69470" y="3870698"/>
                          <a:pt x="0" y="3801228"/>
                          <a:pt x="0" y="3715533"/>
                        </a:cubicBezTo>
                        <a:lnTo>
                          <a:pt x="0" y="15516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contourW="19050" prstMaterial="metal">
                    <a:bevelT w="88900" h="203200"/>
                    <a:bevelB w="165100" h="254000"/>
                  </a:sp3d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106680" tIns="1654958" rIns="106680" bIns="880821" spcCol="1270" anchor="ctr"/>
                  <a:lstStyle/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Striker Action Board</a:t>
                    </a:r>
                  </a:p>
                  <a:p>
                    <a:pPr algn="ctr" defTabSz="6667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500" b="1" dirty="0">
                        <a:solidFill>
                          <a:schemeClr val="bg1"/>
                        </a:solidFill>
                      </a:rPr>
                      <a:t/>
                    </a:r>
                    <a:br>
                      <a:rPr lang="en-US" sz="1500" b="1" dirty="0">
                        <a:solidFill>
                          <a:schemeClr val="bg1"/>
                        </a:solidFill>
                      </a:rPr>
                    </a:br>
                    <a:endParaRPr lang="en-US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2121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428" y="3348308"/>
                  <a:ext cx="1406471" cy="7499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2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0702" y="3348307"/>
                  <a:ext cx="1406471" cy="7499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3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02225" y="3348307"/>
                  <a:ext cx="1406471" cy="7499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24" name="Picture 2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48360" y="3396495"/>
                  <a:ext cx="790588" cy="610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115" name="Picture 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4202" y="3418494"/>
                <a:ext cx="790575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16" name="Group 9"/>
              <p:cNvGrpSpPr>
                <a:grpSpLocks/>
              </p:cNvGrpSpPr>
              <p:nvPr/>
            </p:nvGrpSpPr>
            <p:grpSpPr bwMode="auto">
              <a:xfrm>
                <a:off x="5313363" y="3395657"/>
                <a:ext cx="1477148" cy="611188"/>
                <a:chOff x="5313363" y="3327400"/>
                <a:chExt cx="1477148" cy="611188"/>
              </a:xfrm>
            </p:grpSpPr>
            <p:pic>
              <p:nvPicPr>
                <p:cNvPr id="2118" name="Picture 2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3363" y="3327400"/>
                  <a:ext cx="790575" cy="611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9" name="Picture 2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9936" y="3328988"/>
                  <a:ext cx="790575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117" name="Picture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4491" y="3077402"/>
                <a:ext cx="2079497" cy="1247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053" name="Group 2075"/>
          <p:cNvGrpSpPr>
            <a:grpSpLocks/>
          </p:cNvGrpSpPr>
          <p:nvPr/>
        </p:nvGrpSpPr>
        <p:grpSpPr bwMode="auto">
          <a:xfrm>
            <a:off x="6235700" y="58738"/>
            <a:ext cx="5838825" cy="2449512"/>
            <a:chOff x="6038197" y="31553"/>
            <a:chExt cx="6043401" cy="2476914"/>
          </a:xfrm>
        </p:grpSpPr>
        <p:graphicFrame>
          <p:nvGraphicFramePr>
            <p:cNvPr id="9" name="Diagram 8"/>
            <p:cNvGraphicFramePr/>
            <p:nvPr/>
          </p:nvGraphicFramePr>
          <p:xfrm>
            <a:off x="6038197" y="31553"/>
            <a:ext cx="6036689" cy="24769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0" name="Rectangle 69"/>
            <p:cNvSpPr/>
            <p:nvPr/>
          </p:nvSpPr>
          <p:spPr bwMode="auto">
            <a:xfrm>
              <a:off x="6038197" y="31553"/>
              <a:ext cx="6043401" cy="65067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lt2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lt2">
                    <a:shade val="63000"/>
                    <a:satMod val="120000"/>
                  </a:schemeClr>
                </a:gs>
              </a:gsLst>
            </a:gradFill>
            <a:ln>
              <a:solidFill>
                <a:schemeClr val="tx1">
                  <a:alpha val="98000"/>
                </a:schemeClr>
              </a:solidFill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ea typeface="Adobe Gothic Std B" panose="020B0800000000000000" pitchFamily="34" charset="-128"/>
                  <a:cs typeface="Calibri" panose="020F0502020204030204" pitchFamily="34" charset="0"/>
                </a:rPr>
                <a:t>Directorates</a:t>
              </a:r>
            </a:p>
          </p:txBody>
        </p:sp>
        <p:grpSp>
          <p:nvGrpSpPr>
            <p:cNvPr id="2077" name="Group 39"/>
            <p:cNvGrpSpPr>
              <a:grpSpLocks/>
            </p:cNvGrpSpPr>
            <p:nvPr/>
          </p:nvGrpSpPr>
          <p:grpSpPr bwMode="auto">
            <a:xfrm>
              <a:off x="6178228" y="776108"/>
              <a:ext cx="1331738" cy="743632"/>
              <a:chOff x="6254589" y="917058"/>
              <a:chExt cx="1097280" cy="779155"/>
            </a:xfrm>
          </p:grpSpPr>
          <p:sp>
            <p:nvSpPr>
              <p:cNvPr id="73" name="Rectangle 72">
                <a:hlinkClick r:id="" action="ppaction://noaction" highlightClick="1"/>
                <a:hlinkHover r:id="" action="ppaction://noaction" highlightClick="1"/>
              </p:cNvPr>
              <p:cNvSpPr/>
              <p:nvPr/>
            </p:nvSpPr>
            <p:spPr>
              <a:xfrm>
                <a:off x="6254589" y="917058"/>
                <a:ext cx="1097280" cy="77915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>
                    <a:alpha val="98000"/>
                  </a:schemeClr>
                </a:solidFill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 contourW="19050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lIns="0" tIns="0" rIns="0" bIns="45720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>
                      <a:noFill/>
                    </a:ln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A1</a:t>
                </a: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6811581" y="1081756"/>
                <a:ext cx="470263" cy="548640"/>
              </a:xfrm>
              <a:prstGeom prst="ellipse">
                <a:avLst/>
              </a:prstGeom>
              <a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00" r="-1000"/>
                </a:stretch>
              </a:blip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101600" h="1016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078" name="Group 31"/>
            <p:cNvGrpSpPr>
              <a:grpSpLocks/>
            </p:cNvGrpSpPr>
            <p:nvPr/>
          </p:nvGrpSpPr>
          <p:grpSpPr bwMode="auto">
            <a:xfrm>
              <a:off x="7658857" y="771059"/>
              <a:ext cx="1331738" cy="743632"/>
              <a:chOff x="6260021" y="1605838"/>
              <a:chExt cx="1097280" cy="68176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260021" y="1605838"/>
                <a:ext cx="1097280" cy="6817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alpha val="98000"/>
                  </a:schemeClr>
                </a:solidFill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 contourW="19050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lIns="0" tIns="0" rIns="0" bIns="45720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A2</a:t>
                </a: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6780236" y="1761593"/>
                <a:ext cx="470263" cy="480060"/>
              </a:xfrm>
              <a:prstGeom prst="ellipse">
                <a:avLst/>
              </a:prstGeom>
              <a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00" r="-1000"/>
                </a:stretch>
              </a:blip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101600" h="1016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079" name="Group 29"/>
            <p:cNvGrpSpPr>
              <a:grpSpLocks/>
            </p:cNvGrpSpPr>
            <p:nvPr/>
          </p:nvGrpSpPr>
          <p:grpSpPr bwMode="auto">
            <a:xfrm>
              <a:off x="9141213" y="776108"/>
              <a:ext cx="1331738" cy="743632"/>
              <a:chOff x="6283781" y="2290579"/>
              <a:chExt cx="1280160" cy="71372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283781" y="2290579"/>
                <a:ext cx="1280160" cy="713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alpha val="98000"/>
                  </a:schemeClr>
                </a:solidFill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 contourW="19050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lIns="0" tIns="0" rIns="0" bIns="45720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A3</a:t>
                </a: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6921305" y="2439266"/>
                <a:ext cx="548640" cy="502568"/>
              </a:xfrm>
              <a:prstGeom prst="ellipse">
                <a:avLst/>
              </a:prstGeom>
              <a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101600" h="1016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080" name="Group 28"/>
            <p:cNvGrpSpPr>
              <a:grpSpLocks/>
            </p:cNvGrpSpPr>
            <p:nvPr/>
          </p:nvGrpSpPr>
          <p:grpSpPr bwMode="auto">
            <a:xfrm>
              <a:off x="10615690" y="771059"/>
              <a:ext cx="1331738" cy="743632"/>
              <a:chOff x="10926353" y="163928"/>
              <a:chExt cx="1097280" cy="606010"/>
            </a:xfrm>
          </p:grpSpPr>
          <p:sp>
            <p:nvSpPr>
              <p:cNvPr id="76" name="Rectangle 75">
                <a:hlinkClick r:id="" action="ppaction://noaction" highlightClick="1"/>
                <a:hlinkHover r:id="" action="ppaction://noaction" highlightClick="1"/>
              </p:cNvPr>
              <p:cNvSpPr/>
              <p:nvPr/>
            </p:nvSpPr>
            <p:spPr>
              <a:xfrm>
                <a:off x="10926353" y="163928"/>
                <a:ext cx="1097280" cy="606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alpha val="98000"/>
                  </a:schemeClr>
                </a:solidFill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 contourW="19050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lIns="0" tIns="0" rIns="0" bIns="45720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A4</a:t>
                </a: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11490560" y="285251"/>
                <a:ext cx="470263" cy="426720"/>
              </a:xfrm>
              <a:prstGeom prst="ellipse">
                <a:avLst/>
              </a:prstGeom>
              <a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101600" h="1016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081" name="Group 27"/>
            <p:cNvGrpSpPr>
              <a:grpSpLocks/>
            </p:cNvGrpSpPr>
            <p:nvPr/>
          </p:nvGrpSpPr>
          <p:grpSpPr bwMode="auto">
            <a:xfrm>
              <a:off x="6188365" y="1643056"/>
              <a:ext cx="1331738" cy="743632"/>
              <a:chOff x="5959919" y="1464330"/>
              <a:chExt cx="1280160" cy="692583"/>
            </a:xfrm>
          </p:grpSpPr>
          <p:sp>
            <p:nvSpPr>
              <p:cNvPr id="78" name="Rectangle 77">
                <a:hlinkClick r:id="" action="ppaction://noaction" highlightClick="1"/>
                <a:hlinkHover r:id="" action="ppaction://noaction" highlightClick="1"/>
              </p:cNvPr>
              <p:cNvSpPr/>
              <p:nvPr/>
            </p:nvSpPr>
            <p:spPr>
              <a:xfrm>
                <a:off x="5959919" y="1464330"/>
                <a:ext cx="1280160" cy="69258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>
                    <a:alpha val="98000"/>
                  </a:schemeClr>
                </a:solidFill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 contourW="19050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lIns="0" tIns="0" rIns="0" bIns="45720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A5/8</a:t>
                </a: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599999" y="1596265"/>
                <a:ext cx="548640" cy="487680"/>
              </a:xfrm>
              <a:prstGeom prst="ellipse">
                <a:avLst/>
              </a:prstGeom>
              <a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101600" h="1016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082" name="Group 26"/>
            <p:cNvGrpSpPr>
              <a:grpSpLocks/>
            </p:cNvGrpSpPr>
            <p:nvPr/>
          </p:nvGrpSpPr>
          <p:grpSpPr bwMode="auto">
            <a:xfrm>
              <a:off x="7646998" y="1643056"/>
              <a:ext cx="1331738" cy="743632"/>
              <a:chOff x="5971399" y="2266976"/>
              <a:chExt cx="1280160" cy="702476"/>
            </a:xfrm>
          </p:grpSpPr>
          <p:sp>
            <p:nvSpPr>
              <p:cNvPr id="77" name="Rectangle 76">
                <a:hlinkClick r:id="" action="ppaction://noaction" highlightClick="1"/>
                <a:hlinkHover r:id="" action="ppaction://noaction" highlightClick="1"/>
              </p:cNvPr>
              <p:cNvSpPr/>
              <p:nvPr/>
            </p:nvSpPr>
            <p:spPr>
              <a:xfrm>
                <a:off x="5971399" y="2266976"/>
                <a:ext cx="1280160" cy="702476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8000">
                    <a:srgbClr val="7030A0"/>
                  </a:gs>
                </a:gsLst>
                <a:lin ang="5400000" scaled="0"/>
              </a:gradFill>
              <a:ln>
                <a:solidFill>
                  <a:schemeClr val="tx1">
                    <a:alpha val="98000"/>
                  </a:schemeClr>
                </a:solidFill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 contourW="19050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lIns="0" tIns="0" rIns="0" bIns="45720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A9</a:t>
                </a: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6614666" y="2372291"/>
                <a:ext cx="548640" cy="494646"/>
              </a:xfrm>
              <a:prstGeom prst="ellipse">
                <a:avLst/>
              </a:prstGeom>
              <a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101600" h="1016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083" name="Group 25"/>
            <p:cNvGrpSpPr>
              <a:grpSpLocks/>
            </p:cNvGrpSpPr>
            <p:nvPr/>
          </p:nvGrpSpPr>
          <p:grpSpPr bwMode="auto">
            <a:xfrm>
              <a:off x="9138554" y="1638125"/>
              <a:ext cx="1331738" cy="743632"/>
              <a:chOff x="8920740" y="3239233"/>
              <a:chExt cx="1314319" cy="894299"/>
            </a:xfrm>
          </p:grpSpPr>
          <p:sp>
            <p:nvSpPr>
              <p:cNvPr id="79" name="Rectangle 78">
                <a:hlinkClick r:id="" action="ppaction://noaction" highlightClick="1"/>
                <a:hlinkHover r:id="" action="ppaction://noaction" highlightClick="1"/>
              </p:cNvPr>
              <p:cNvSpPr/>
              <p:nvPr/>
            </p:nvSpPr>
            <p:spPr>
              <a:xfrm>
                <a:off x="8920740" y="3239233"/>
                <a:ext cx="1314319" cy="894299"/>
              </a:xfrm>
              <a:prstGeom prst="rect">
                <a:avLst/>
              </a:prstGeom>
              <a:gradFill>
                <a:gsLst>
                  <a:gs pos="2000">
                    <a:srgbClr val="002060"/>
                  </a:gs>
                  <a:gs pos="100000">
                    <a:schemeClr val="accent2">
                      <a:lumMod val="75000"/>
                    </a:schemeClr>
                  </a:gs>
                  <a:gs pos="83000">
                    <a:srgbClr val="00B050"/>
                  </a:gs>
                  <a:gs pos="66000">
                    <a:srgbClr val="7030A0"/>
                  </a:gs>
                  <a:gs pos="50000">
                    <a:schemeClr val="accent2">
                      <a:lumMod val="50000"/>
                    </a:schemeClr>
                  </a:gs>
                  <a:gs pos="33000">
                    <a:schemeClr val="tx1"/>
                  </a:gs>
                  <a:gs pos="1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lt2">
                      <a:shade val="63000"/>
                      <a:satMod val="120000"/>
                    </a:schemeClr>
                  </a:gs>
                </a:gsLst>
              </a:gradFill>
              <a:ln>
                <a:solidFill>
                  <a:schemeClr val="tx1">
                    <a:alpha val="98000"/>
                  </a:schemeClr>
                </a:solidFill>
              </a:ln>
              <a:scene3d>
                <a:camera prst="orthographicFront"/>
                <a:lightRig rig="threePt" dir="t">
                  <a:rot lat="0" lon="0" rev="1200000"/>
                </a:lightRig>
              </a:scene3d>
              <a:sp3d contourW="19050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003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lIns="0" tIns="0" rIns="0" bIns="18288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Special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alibri" panose="020F0502020204030204" pitchFamily="34" charset="0"/>
                    <a:ea typeface="Adobe Gothic Std B" panose="020B0800000000000000" pitchFamily="34" charset="-128"/>
                    <a:cs typeface="Calibri" panose="020F0502020204030204" pitchFamily="34" charset="0"/>
                  </a:rPr>
                  <a:t>Staff</a:t>
                </a: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9576499" y="3377937"/>
                <a:ext cx="563280" cy="629720"/>
              </a:xfrm>
              <a:prstGeom prst="ellipse">
                <a:avLst/>
              </a:prstGeom>
              <a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000" r="-1000"/>
                </a:stretch>
              </a:blip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101600" h="1016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sp>
        <p:nvSpPr>
          <p:cNvPr id="6" name="Rectangle 5"/>
          <p:cNvSpPr/>
          <p:nvPr/>
        </p:nvSpPr>
        <p:spPr>
          <a:xfrm>
            <a:off x="10620375" y="747713"/>
            <a:ext cx="1311275" cy="735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72225" y="1592263"/>
            <a:ext cx="1311275" cy="74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02563" y="1600200"/>
            <a:ext cx="12985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02738" y="1600200"/>
            <a:ext cx="131762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0188" y="2627313"/>
            <a:ext cx="1636712" cy="4044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901825" y="2609850"/>
            <a:ext cx="1636713" cy="40624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9" name="Rectangle 2068">
            <a:hlinkClick r:id="rId19" highlightClick="1"/>
            <a:hlinkHover r:id="" action="ppaction://noaction" highlightClick="1"/>
          </p:cNvPr>
          <p:cNvSpPr/>
          <p:nvPr/>
        </p:nvSpPr>
        <p:spPr>
          <a:xfrm>
            <a:off x="338138" y="2703513"/>
            <a:ext cx="1420812" cy="3876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Rectangle 91">
            <a:hlinkClick r:id="rId20" highlightClick="1"/>
            <a:hlinkHover r:id="" action="ppaction://noaction" highlightClick="1"/>
          </p:cNvPr>
          <p:cNvSpPr/>
          <p:nvPr/>
        </p:nvSpPr>
        <p:spPr>
          <a:xfrm>
            <a:off x="2005013" y="2681288"/>
            <a:ext cx="1419225" cy="387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Rectangle 92">
            <a:hlinkClick r:id="rId21" highlightClick="1"/>
            <a:hlinkHover r:id="" action="ppaction://noaction" highlightClick="1"/>
          </p:cNvPr>
          <p:cNvSpPr/>
          <p:nvPr/>
        </p:nvSpPr>
        <p:spPr>
          <a:xfrm>
            <a:off x="3695700" y="2701925"/>
            <a:ext cx="1420813" cy="3876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Rectangle 93">
            <a:hlinkClick r:id="rId22" highlightClick="1"/>
            <a:hlinkHover r:id="" action="ppaction://noaction" highlightClick="1"/>
          </p:cNvPr>
          <p:cNvSpPr/>
          <p:nvPr/>
        </p:nvSpPr>
        <p:spPr>
          <a:xfrm>
            <a:off x="5383213" y="2701925"/>
            <a:ext cx="1420812" cy="3876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Rectangle 94">
            <a:hlinkClick r:id="rId23" highlightClick="1"/>
            <a:hlinkHover r:id="" action="ppaction://noaction" highlightClick="1"/>
          </p:cNvPr>
          <p:cNvSpPr/>
          <p:nvPr/>
        </p:nvSpPr>
        <p:spPr>
          <a:xfrm>
            <a:off x="7059613" y="2711450"/>
            <a:ext cx="1420812" cy="3875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Rectangle 95">
            <a:hlinkClick r:id="rId24" highlightClick="1"/>
            <a:hlinkHover r:id="" action="ppaction://noaction" highlightClick="1"/>
          </p:cNvPr>
          <p:cNvSpPr/>
          <p:nvPr/>
        </p:nvSpPr>
        <p:spPr>
          <a:xfrm>
            <a:off x="8764588" y="2701925"/>
            <a:ext cx="1419225" cy="3876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Rectangle 96">
            <a:hlinkClick r:id="rId25" highlightClick="1"/>
            <a:hlinkHover r:id="" action="ppaction://noaction" highlightClick="1"/>
          </p:cNvPr>
          <p:cNvSpPr/>
          <p:nvPr/>
        </p:nvSpPr>
        <p:spPr>
          <a:xfrm>
            <a:off x="10423525" y="2711450"/>
            <a:ext cx="1420813" cy="3875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>
            <a:hlinkClick r:id="rId26" highlightClick="1"/>
            <a:hlinkHover r:id="" action="ppaction://noaction" highlightClick="1"/>
          </p:cNvPr>
          <p:cNvSpPr/>
          <p:nvPr/>
        </p:nvSpPr>
        <p:spPr>
          <a:xfrm>
            <a:off x="6372225" y="790575"/>
            <a:ext cx="1285875" cy="735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" name="Rectangle 117">
            <a:hlinkClick r:id="rId27" highlightClick="1"/>
            <a:hlinkHover r:id="" action="ppaction://noaction" highlightClick="1"/>
          </p:cNvPr>
          <p:cNvSpPr/>
          <p:nvPr/>
        </p:nvSpPr>
        <p:spPr>
          <a:xfrm>
            <a:off x="7796213" y="774700"/>
            <a:ext cx="12858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9" name="Rectangle 118">
            <a:hlinkClick r:id="rId28" highlightClick="1"/>
            <a:hlinkHover r:id="" action="ppaction://noaction" highlightClick="1"/>
          </p:cNvPr>
          <p:cNvSpPr/>
          <p:nvPr/>
        </p:nvSpPr>
        <p:spPr>
          <a:xfrm>
            <a:off x="9226550" y="774700"/>
            <a:ext cx="12858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Rectangle 119">
            <a:hlinkClick r:id="rId29" highlightClick="1"/>
            <a:hlinkHover r:id="" action="ppaction://noaction" highlightClick="1"/>
          </p:cNvPr>
          <p:cNvSpPr/>
          <p:nvPr/>
        </p:nvSpPr>
        <p:spPr>
          <a:xfrm>
            <a:off x="10645775" y="774700"/>
            <a:ext cx="1285875" cy="735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Rectangle 120">
            <a:hlinkClick r:id="rId30" highlightClick="1"/>
            <a:hlinkHover r:id="" action="ppaction://noaction" highlightClick="1"/>
          </p:cNvPr>
          <p:cNvSpPr/>
          <p:nvPr/>
        </p:nvSpPr>
        <p:spPr>
          <a:xfrm>
            <a:off x="6376988" y="1625600"/>
            <a:ext cx="1287462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Rectangle 121">
            <a:hlinkClick r:id="rId31" highlightClick="1"/>
            <a:hlinkHover r:id="" action="ppaction://noaction" highlightClick="1"/>
          </p:cNvPr>
          <p:cNvSpPr/>
          <p:nvPr/>
        </p:nvSpPr>
        <p:spPr>
          <a:xfrm>
            <a:off x="7785100" y="1647825"/>
            <a:ext cx="1285875" cy="735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" name="Rectangle 122">
            <a:hlinkClick r:id="rId31" highlightClick="1"/>
            <a:hlinkHover r:id="" action="ppaction://noaction" highlightClick="1"/>
          </p:cNvPr>
          <p:cNvSpPr/>
          <p:nvPr/>
        </p:nvSpPr>
        <p:spPr>
          <a:xfrm>
            <a:off x="9217025" y="1628775"/>
            <a:ext cx="1287463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42888" y="-635000"/>
            <a:ext cx="12652376" cy="7707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</TotalTime>
  <Words>67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 Light</vt:lpstr>
      <vt:lpstr>Calibri</vt:lpstr>
      <vt:lpstr>Office Theme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FRANK W JR Maj USAF AFGSC AFGSC/DSK</dc:creator>
  <cp:lastModifiedBy>GARDINER, JOSHUA C I CTR USAF AFGSC AFGSC/DSK</cp:lastModifiedBy>
  <cp:revision>113</cp:revision>
  <cp:lastPrinted>2020-09-11T18:18:19Z</cp:lastPrinted>
  <dcterms:created xsi:type="dcterms:W3CDTF">2020-09-11T13:01:34Z</dcterms:created>
  <dcterms:modified xsi:type="dcterms:W3CDTF">2022-03-01T14:34:10Z</dcterms:modified>
</cp:coreProperties>
</file>