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sldIdLst>
    <p:sldId id="301" r:id="rId4"/>
  </p:sldIdLst>
  <p:sldSz cx="9144000" cy="6858000" type="screen4x3"/>
  <p:notesSz cx="7010400" cy="92964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9694"/>
    <a:srgbClr val="F97373"/>
    <a:srgbClr val="F6A0A0"/>
    <a:srgbClr val="77933C"/>
    <a:srgbClr val="F4C2C1"/>
    <a:srgbClr val="F2D6D5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45" autoAdjust="0"/>
    <p:restoredTop sz="98428" autoAdjust="0"/>
  </p:normalViewPr>
  <p:slideViewPr>
    <p:cSldViewPr>
      <p:cViewPr varScale="1">
        <p:scale>
          <a:sx n="106" d="100"/>
          <a:sy n="106" d="100"/>
        </p:scale>
        <p:origin x="236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D9A538-0EC9-4667-8E0E-DD6E595EA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ABE59-81C6-46F6-A58F-36948FCEBB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139B71-6BFD-4FD2-A0FD-1F39B05D3B79}" type="datetimeFigureOut">
              <a:rPr lang="en-US"/>
              <a:pPr>
                <a:defRPr/>
              </a:pPr>
              <a:t>3/9/2021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D57684F-AB6A-465A-8DE1-7C1CE99F7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F9EB99-7F29-4FE7-AA55-16D594B67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30" tIns="45716" rIns="91430" bIns="457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68E5-CC46-4020-B8D7-48F36572E0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BC96F-AFF9-46A9-936D-9FDA7E4C6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30" tIns="45716" rIns="91430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3A24E52-0FFA-4052-9EBD-7A5AC4F575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DE25980-9059-44B9-A998-500893EDCE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C95130F-0C72-4AF6-9F06-C37C25EC3B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9878A944-7746-474A-B4D2-2586D26D7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9D772CE-139B-4F8E-8782-4484A0ADC319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1100-6DD5-41ED-8873-EE327757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916DC-C64D-4E8A-95DF-A469975BC995}" type="datetimeFigureOut">
              <a:rPr lang="en-US"/>
              <a:pPr>
                <a:defRPr/>
              </a:pPr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64C8-5C52-48FD-888C-E5B4E485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30E2-8A33-4E95-9C0D-16F911A5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909EA-1B28-46CC-8B99-95F3FC02C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43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C119D4F-CCAB-4775-AB28-DF8803AB3D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9C5E874-AC81-4120-ADA3-BF813466FF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74AC8-CB0B-4D93-AF53-CBD9B3E9B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A7C31AD9-4FBD-4996-8223-180832CD79F3}" type="datetimeFigureOut">
              <a:rPr lang="en-US"/>
              <a:pPr>
                <a:defRPr/>
              </a:pPr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7836B-1278-4EC7-90B1-AC6C4F790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5763-03E8-4F7C-85EF-9A07C3DFE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B6109C7-F4D5-4347-901D-6A67C87FB1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79DDC9-C8C6-45C6-A55E-75B5F2872E0B}"/>
              </a:ext>
            </a:extLst>
          </p:cNvPr>
          <p:cNvCxnSpPr/>
          <p:nvPr/>
        </p:nvCxnSpPr>
        <p:spPr>
          <a:xfrm flipH="1">
            <a:off x="7532688" y="406400"/>
            <a:ext cx="6350" cy="645160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92DF149E-B256-4D17-9685-AEDE3F843048}"/>
              </a:ext>
            </a:extLst>
          </p:cNvPr>
          <p:cNvSpPr/>
          <p:nvPr/>
        </p:nvSpPr>
        <p:spPr>
          <a:xfrm>
            <a:off x="7539038" y="406400"/>
            <a:ext cx="1592262" cy="6418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26" name="Table 5">
            <a:extLst>
              <a:ext uri="{FF2B5EF4-FFF2-40B4-BE49-F238E27FC236}">
                <a16:creationId xmlns:a16="http://schemas.microsoft.com/office/drawing/2014/main" id="{21EDD00C-D61A-4F59-863A-91A61E707F0B}"/>
              </a:ext>
            </a:extLst>
          </p:cNvPr>
          <p:cNvGraphicFramePr>
            <a:graphicFrameLocks noGrp="1"/>
          </p:cNvGraphicFramePr>
          <p:nvPr/>
        </p:nvGraphicFramePr>
        <p:xfrm>
          <a:off x="0" y="5288"/>
          <a:ext cx="9144000" cy="683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93">
                <a:tc gridSpan="2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0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Command Narrative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512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sng" dirty="0">
                          <a:solidFill>
                            <a:schemeClr val="tx1"/>
                          </a:solidFill>
                        </a:rPr>
                        <a:t>Decisions</a:t>
                      </a:r>
                      <a:r>
                        <a:rPr lang="en-US" sz="1000" b="1" u="sng" baseline="0" dirty="0">
                          <a:solidFill>
                            <a:schemeClr val="tx1"/>
                          </a:solidFill>
                        </a:rPr>
                        <a:t> and Guidance</a:t>
                      </a:r>
                    </a:p>
                    <a:p>
                      <a:pPr algn="ctr"/>
                      <a:r>
                        <a:rPr lang="en-US" sz="1000" b="1" u="none" baseline="0" dirty="0">
                          <a:solidFill>
                            <a:schemeClr val="tx1"/>
                          </a:solidFill>
                        </a:rPr>
                        <a:t>Touch Points</a:t>
                      </a:r>
                      <a:endParaRPr 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274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sng" dirty="0">
                          <a:solidFill>
                            <a:schemeClr val="tx1"/>
                          </a:solidFill>
                        </a:rPr>
                        <a:t>Act &amp;</a:t>
                      </a:r>
                      <a:r>
                        <a:rPr lang="en-US" sz="1000" b="1" u="sng" baseline="0" dirty="0">
                          <a:solidFill>
                            <a:schemeClr val="tx1"/>
                          </a:solidFill>
                        </a:rPr>
                        <a:t> Plan</a:t>
                      </a:r>
                      <a:endParaRPr lang="en-US" sz="10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000" b="1" u="none" baseline="0" dirty="0">
                          <a:solidFill>
                            <a:schemeClr val="tx1"/>
                          </a:solidFill>
                        </a:rPr>
                        <a:t>Boards</a:t>
                      </a:r>
                      <a:endParaRPr lang="en-US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9324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sng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000" b="1" u="sng" baseline="0" dirty="0">
                          <a:solidFill>
                            <a:schemeClr val="tx1"/>
                          </a:solidFill>
                        </a:rPr>
                        <a:t> Production</a:t>
                      </a:r>
                      <a:endParaRPr lang="en-US" sz="10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000" b="1" u="none" baseline="0" dirty="0">
                          <a:solidFill>
                            <a:schemeClr val="tx1"/>
                          </a:solidFill>
                        </a:rPr>
                        <a:t>Working Groups</a:t>
                      </a:r>
                      <a:endParaRPr lang="en-US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3" name="Isosceles Triangle 622">
            <a:extLst>
              <a:ext uri="{FF2B5EF4-FFF2-40B4-BE49-F238E27FC236}">
                <a16:creationId xmlns:a16="http://schemas.microsoft.com/office/drawing/2014/main" id="{C3B397C1-BBA5-4462-9D07-87227242FF76}"/>
              </a:ext>
            </a:extLst>
          </p:cNvPr>
          <p:cNvSpPr/>
          <p:nvPr/>
        </p:nvSpPr>
        <p:spPr>
          <a:xfrm rot="10800000">
            <a:off x="601663" y="434975"/>
            <a:ext cx="6515100" cy="1217613"/>
          </a:xfrm>
          <a:prstGeom prst="triangle">
            <a:avLst/>
          </a:prstGeom>
          <a:gradFill flip="none" rotWithShape="1">
            <a:gsLst>
              <a:gs pos="100000">
                <a:srgbClr val="FF0000"/>
              </a:gs>
              <a:gs pos="57000">
                <a:srgbClr val="F96E6E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4C94468E-ACA6-4D7E-91BD-CFE649DF9DA4}"/>
              </a:ext>
            </a:extLst>
          </p:cNvPr>
          <p:cNvSpPr/>
          <p:nvPr/>
        </p:nvSpPr>
        <p:spPr>
          <a:xfrm>
            <a:off x="6498288" y="4403852"/>
            <a:ext cx="703336" cy="545648"/>
          </a:xfrm>
          <a:prstGeom prst="rect">
            <a:avLst/>
          </a:prstGeom>
          <a:solidFill>
            <a:srgbClr val="7793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Current Year Budget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4DD0415C-F3CF-4899-A801-1083B19A7B07}"/>
              </a:ext>
            </a:extLst>
          </p:cNvPr>
          <p:cNvSpPr/>
          <p:nvPr/>
        </p:nvSpPr>
        <p:spPr>
          <a:xfrm>
            <a:off x="5720498" y="4419004"/>
            <a:ext cx="703336" cy="545648"/>
          </a:xfrm>
          <a:prstGeom prst="rect">
            <a:avLst/>
          </a:prstGeom>
          <a:solidFill>
            <a:srgbClr val="17375E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Talent Management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 </a:t>
            </a: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35272F08-11AC-458E-9549-7C9D268298DD}"/>
              </a:ext>
            </a:extLst>
          </p:cNvPr>
          <p:cNvSpPr/>
          <p:nvPr/>
        </p:nvSpPr>
        <p:spPr>
          <a:xfrm>
            <a:off x="1849835" y="4981732"/>
            <a:ext cx="703336" cy="541943"/>
          </a:xfrm>
          <a:prstGeom prst="rect">
            <a:avLst/>
          </a:prstGeom>
          <a:solidFill>
            <a:srgbClr val="95B3D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Cyber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1B4730B7-CF0A-4F08-ADC9-4C5931387A6C}"/>
              </a:ext>
            </a:extLst>
          </p:cNvPr>
          <p:cNvSpPr/>
          <p:nvPr/>
        </p:nvSpPr>
        <p:spPr>
          <a:xfrm>
            <a:off x="1102384" y="4419004"/>
            <a:ext cx="703336" cy="548780"/>
          </a:xfrm>
          <a:prstGeom prst="rect">
            <a:avLst/>
          </a:prstGeom>
          <a:solidFill>
            <a:srgbClr val="95B3D7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ICBM/</a:t>
            </a:r>
            <a:r>
              <a:rPr lang="en-US" sz="700" b="1" dirty="0" err="1">
                <a:solidFill>
                  <a:schemeClr val="tx1"/>
                </a:solidFill>
              </a:rPr>
              <a:t>Helo</a:t>
            </a:r>
            <a:r>
              <a:rPr lang="en-US" sz="700" b="1" dirty="0">
                <a:solidFill>
                  <a:schemeClr val="tx1"/>
                </a:solidFill>
              </a:rPr>
              <a:t> 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E6C99531-8C39-470D-9D3A-2E3C2B548FF3}"/>
              </a:ext>
            </a:extLst>
          </p:cNvPr>
          <p:cNvSpPr/>
          <p:nvPr/>
        </p:nvSpPr>
        <p:spPr>
          <a:xfrm>
            <a:off x="1843765" y="4399503"/>
            <a:ext cx="710077" cy="562040"/>
          </a:xfrm>
          <a:prstGeom prst="rect">
            <a:avLst/>
          </a:prstGeom>
          <a:solidFill>
            <a:srgbClr val="95B3D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Security Readiness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54E2B802-E43E-40D2-82D5-BD0F0620343A}"/>
              </a:ext>
            </a:extLst>
          </p:cNvPr>
          <p:cNvSpPr/>
          <p:nvPr/>
        </p:nvSpPr>
        <p:spPr>
          <a:xfrm>
            <a:off x="2606548" y="4419004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ICBM/</a:t>
            </a:r>
            <a:r>
              <a:rPr lang="en-US" sz="700" b="1" dirty="0" err="1">
                <a:solidFill>
                  <a:schemeClr val="bg1"/>
                </a:solidFill>
              </a:rPr>
              <a:t>Helo</a:t>
            </a:r>
            <a:r>
              <a:rPr lang="en-US" sz="700" b="1" dirty="0">
                <a:solidFill>
                  <a:schemeClr val="bg1"/>
                </a:solidFill>
              </a:rPr>
              <a:t> Modernization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693925CE-93F8-4E5D-ABE8-EAE695622BD2}"/>
              </a:ext>
            </a:extLst>
          </p:cNvPr>
          <p:cNvGrpSpPr/>
          <p:nvPr/>
        </p:nvGrpSpPr>
        <p:grpSpPr>
          <a:xfrm>
            <a:off x="3487641" y="1667936"/>
            <a:ext cx="703336" cy="658282"/>
            <a:chOff x="5793502" y="1696843"/>
            <a:chExt cx="703336" cy="658282"/>
          </a:xfrm>
          <a:solidFill>
            <a:srgbClr val="0000FF"/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DC15F6C9-6F5B-4C7E-9FF7-64E3F38022C1}"/>
                </a:ext>
              </a:extLst>
            </p:cNvPr>
            <p:cNvSpPr/>
            <p:nvPr/>
          </p:nvSpPr>
          <p:spPr>
            <a:xfrm>
              <a:off x="5793502" y="1809477"/>
              <a:ext cx="703336" cy="545648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286" tIns="18286" rIns="18286" bIns="45716"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COMAFFOR Update, Decision, or Vector Brief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(CUB, CDB, CVB)</a:t>
              </a:r>
            </a:p>
          </p:txBody>
        </p:sp>
        <p:sp>
          <p:nvSpPr>
            <p:cNvPr id="729" name="5-Point Star 728">
              <a:extLst>
                <a:ext uri="{FF2B5EF4-FFF2-40B4-BE49-F238E27FC236}">
                  <a16:creationId xmlns:a16="http://schemas.microsoft.com/office/drawing/2014/main" id="{27EC5738-302C-4EE2-99E2-2B0741F65848}"/>
                </a:ext>
              </a:extLst>
            </p:cNvPr>
            <p:cNvSpPr/>
            <p:nvPr/>
          </p:nvSpPr>
          <p:spPr>
            <a:xfrm>
              <a:off x="6372822" y="1697297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0" name="5-Point Star 729">
              <a:extLst>
                <a:ext uri="{FF2B5EF4-FFF2-40B4-BE49-F238E27FC236}">
                  <a16:creationId xmlns:a16="http://schemas.microsoft.com/office/drawing/2014/main" id="{F21B17D8-5462-4C9F-B6FC-5E88D87D75BE}"/>
                </a:ext>
              </a:extLst>
            </p:cNvPr>
            <p:cNvSpPr/>
            <p:nvPr/>
          </p:nvSpPr>
          <p:spPr>
            <a:xfrm>
              <a:off x="6254898" y="1697070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1" name="5-Point Star 730">
              <a:extLst>
                <a:ext uri="{FF2B5EF4-FFF2-40B4-BE49-F238E27FC236}">
                  <a16:creationId xmlns:a16="http://schemas.microsoft.com/office/drawing/2014/main" id="{E701689C-C992-4954-B3FA-58EB9355D02A}"/>
                </a:ext>
              </a:extLst>
            </p:cNvPr>
            <p:cNvSpPr/>
            <p:nvPr/>
          </p:nvSpPr>
          <p:spPr>
            <a:xfrm>
              <a:off x="6145170" y="1697070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2" name="5-Point Star 731">
              <a:extLst>
                <a:ext uri="{FF2B5EF4-FFF2-40B4-BE49-F238E27FC236}">
                  <a16:creationId xmlns:a16="http://schemas.microsoft.com/office/drawing/2014/main" id="{CD098E95-920B-4C4A-ABF4-71390A1DD702}"/>
                </a:ext>
              </a:extLst>
            </p:cNvPr>
            <p:cNvSpPr/>
            <p:nvPr/>
          </p:nvSpPr>
          <p:spPr>
            <a:xfrm>
              <a:off x="6027246" y="1696843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42" name="Rectangle 741">
            <a:extLst>
              <a:ext uri="{FF2B5EF4-FFF2-40B4-BE49-F238E27FC236}">
                <a16:creationId xmlns:a16="http://schemas.microsoft.com/office/drawing/2014/main" id="{F51E8BB6-7052-42E1-89C9-365B709B9BE6}"/>
              </a:ext>
            </a:extLst>
          </p:cNvPr>
          <p:cNvSpPr/>
          <p:nvPr/>
        </p:nvSpPr>
        <p:spPr>
          <a:xfrm>
            <a:off x="6509541" y="4974462"/>
            <a:ext cx="703336" cy="545648"/>
          </a:xfrm>
          <a:prstGeom prst="rect">
            <a:avLst/>
          </a:prstGeom>
          <a:solidFill>
            <a:srgbClr val="7793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Execution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Plan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29C14F0D-6D28-433F-B529-AC6702EECE33}"/>
              </a:ext>
            </a:extLst>
          </p:cNvPr>
          <p:cNvSpPr txBox="1"/>
          <p:nvPr/>
        </p:nvSpPr>
        <p:spPr>
          <a:xfrm>
            <a:off x="7723368" y="473370"/>
            <a:ext cx="1250774" cy="646331"/>
          </a:xfrm>
          <a:prstGeom prst="rect">
            <a:avLst/>
          </a:prstGeom>
          <a:solidFill>
            <a:srgbClr val="FAC09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COMAFFOR/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AFSTRAT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06DA015F-1AEA-4D1B-8E31-379EED355036}"/>
              </a:ext>
            </a:extLst>
          </p:cNvPr>
          <p:cNvSpPr/>
          <p:nvPr/>
        </p:nvSpPr>
        <p:spPr>
          <a:xfrm>
            <a:off x="1036114" y="457200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prstClr val="black"/>
                </a:solidFill>
              </a:rPr>
              <a:t>Hearings</a:t>
            </a: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E7055080-DA44-46AF-A6D6-8B6F3C9AF85C}"/>
              </a:ext>
            </a:extLst>
          </p:cNvPr>
          <p:cNvSpPr/>
          <p:nvPr/>
        </p:nvSpPr>
        <p:spPr>
          <a:xfrm>
            <a:off x="2222429" y="455825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prstClr val="black"/>
                </a:solidFill>
              </a:rPr>
              <a:t>Conferences</a:t>
            </a: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9C82CDEC-73A1-4A68-B624-8514215867DD}"/>
              </a:ext>
            </a:extLst>
          </p:cNvPr>
          <p:cNvSpPr/>
          <p:nvPr/>
        </p:nvSpPr>
        <p:spPr>
          <a:xfrm>
            <a:off x="3429000" y="457200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prstClr val="black"/>
                </a:solidFill>
              </a:rPr>
              <a:t>USSTRATCOM</a:t>
            </a: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C3824659-BE57-4F9A-BF04-F717138859A5}"/>
              </a:ext>
            </a:extLst>
          </p:cNvPr>
          <p:cNvSpPr/>
          <p:nvPr/>
        </p:nvSpPr>
        <p:spPr>
          <a:xfrm>
            <a:off x="4668909" y="451442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err="1">
                <a:solidFill>
                  <a:prstClr val="black"/>
                </a:solidFill>
              </a:rPr>
              <a:t>SecDef</a:t>
            </a:r>
            <a:r>
              <a:rPr lang="en-US" sz="900" b="1" dirty="0">
                <a:solidFill>
                  <a:prstClr val="black"/>
                </a:solidFill>
              </a:rPr>
              <a:t>/CSAF</a:t>
            </a: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8649B702-AC14-4207-A944-8AD80AD90790}"/>
              </a:ext>
            </a:extLst>
          </p:cNvPr>
          <p:cNvSpPr/>
          <p:nvPr/>
        </p:nvSpPr>
        <p:spPr>
          <a:xfrm>
            <a:off x="5867146" y="451950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prstClr val="black"/>
                </a:solidFill>
              </a:rPr>
              <a:t>KLE</a:t>
            </a: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4106AE3F-1B1F-4661-B7AA-3B2A799AECFF}"/>
              </a:ext>
            </a:extLst>
          </p:cNvPr>
          <p:cNvSpPr/>
          <p:nvPr/>
        </p:nvSpPr>
        <p:spPr>
          <a:xfrm>
            <a:off x="1847192" y="5543908"/>
            <a:ext cx="703336" cy="545648"/>
          </a:xfrm>
          <a:prstGeom prst="rect">
            <a:avLst/>
          </a:prstGeom>
          <a:solidFill>
            <a:srgbClr val="95B3D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Warfighting 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</a:t>
            </a:r>
          </a:p>
        </p:txBody>
      </p:sp>
      <p:sp>
        <p:nvSpPr>
          <p:cNvPr id="826" name="5-Point Star 825">
            <a:extLst>
              <a:ext uri="{FF2B5EF4-FFF2-40B4-BE49-F238E27FC236}">
                <a16:creationId xmlns:a16="http://schemas.microsoft.com/office/drawing/2014/main" id="{63363DC4-68F5-4CBB-AA36-1A8CEE64177A}"/>
              </a:ext>
            </a:extLst>
          </p:cNvPr>
          <p:cNvSpPr/>
          <p:nvPr/>
        </p:nvSpPr>
        <p:spPr>
          <a:xfrm>
            <a:off x="8314599" y="3172538"/>
            <a:ext cx="124015" cy="112180"/>
          </a:xfrm>
          <a:prstGeom prst="star5">
            <a:avLst/>
          </a:prstGeom>
          <a:solidFill>
            <a:srgbClr val="D99694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27" name="5-Point Star 826">
            <a:extLst>
              <a:ext uri="{FF2B5EF4-FFF2-40B4-BE49-F238E27FC236}">
                <a16:creationId xmlns:a16="http://schemas.microsoft.com/office/drawing/2014/main" id="{A8C73C17-6265-444B-8971-93921D02580C}"/>
              </a:ext>
            </a:extLst>
          </p:cNvPr>
          <p:cNvSpPr/>
          <p:nvPr/>
        </p:nvSpPr>
        <p:spPr>
          <a:xfrm>
            <a:off x="8424863" y="3164420"/>
            <a:ext cx="124015" cy="112180"/>
          </a:xfrm>
          <a:prstGeom prst="star5">
            <a:avLst/>
          </a:prstGeom>
          <a:solidFill>
            <a:srgbClr val="D99694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127" name="Group 5">
            <a:extLst>
              <a:ext uri="{FF2B5EF4-FFF2-40B4-BE49-F238E27FC236}">
                <a16:creationId xmlns:a16="http://schemas.microsoft.com/office/drawing/2014/main" id="{28463DE1-C180-4C08-8911-C853DE5E6903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6526213"/>
            <a:ext cx="769938" cy="263525"/>
            <a:chOff x="-1307646" y="1174789"/>
            <a:chExt cx="999461" cy="338546"/>
          </a:xfrm>
        </p:grpSpPr>
        <p:sp>
          <p:nvSpPr>
            <p:cNvPr id="858" name="Rectangle 19">
              <a:extLst>
                <a:ext uri="{FF2B5EF4-FFF2-40B4-BE49-F238E27FC236}">
                  <a16:creationId xmlns:a16="http://schemas.microsoft.com/office/drawing/2014/main" id="{B4389F01-6904-4456-BB85-5162865AEDF5}"/>
                </a:ext>
              </a:extLst>
            </p:cNvPr>
            <p:cNvSpPr/>
            <p:nvPr/>
          </p:nvSpPr>
          <p:spPr>
            <a:xfrm>
              <a:off x="-1307646" y="1260445"/>
              <a:ext cx="195771" cy="1651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3282" name="TextBox 858">
              <a:extLst>
                <a:ext uri="{FF2B5EF4-FFF2-40B4-BE49-F238E27FC236}">
                  <a16:creationId xmlns:a16="http://schemas.microsoft.com/office/drawing/2014/main" id="{A7D1AD87-3276-4C23-A13A-DB54B6D71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64494" y="1174789"/>
              <a:ext cx="856309" cy="338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2" tIns="45716" rIns="91432" bIns="4571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</a:rPr>
                <a:t>May feed </a:t>
              </a:r>
            </a:p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</a:rPr>
                <a:t>multiple boards</a:t>
              </a:r>
            </a:p>
          </p:txBody>
        </p:sp>
      </p:grpSp>
      <p:sp>
        <p:nvSpPr>
          <p:cNvPr id="3128" name="TextBox 1">
            <a:extLst>
              <a:ext uri="{FF2B5EF4-FFF2-40B4-BE49-F238E27FC236}">
                <a16:creationId xmlns:a16="http://schemas.microsoft.com/office/drawing/2014/main" id="{2B6278DE-66C8-4A86-9161-9DA20D17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4763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129" name="TextBox 2">
            <a:extLst>
              <a:ext uri="{FF2B5EF4-FFF2-40B4-BE49-F238E27FC236}">
                <a16:creationId xmlns:a16="http://schemas.microsoft.com/office/drawing/2014/main" id="{BA31C35C-D7FB-4756-8627-82CCFF960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-14288"/>
            <a:ext cx="739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COMAFFOR Decision Support Information Flow Diagram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A03CA52-5596-4C44-BC42-55C66B270DE1}"/>
              </a:ext>
            </a:extLst>
          </p:cNvPr>
          <p:cNvSpPr/>
          <p:nvPr/>
        </p:nvSpPr>
        <p:spPr>
          <a:xfrm>
            <a:off x="1107948" y="5611609"/>
            <a:ext cx="703336" cy="548780"/>
          </a:xfrm>
          <a:prstGeom prst="rect">
            <a:avLst/>
          </a:prstGeom>
          <a:solidFill>
            <a:srgbClr val="95B3D7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Bomber 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517BE41-04F6-4DB0-8524-E6B5CEC4B0C5}"/>
              </a:ext>
            </a:extLst>
          </p:cNvPr>
          <p:cNvSpPr/>
          <p:nvPr/>
        </p:nvSpPr>
        <p:spPr>
          <a:xfrm>
            <a:off x="1102384" y="5012579"/>
            <a:ext cx="703336" cy="548780"/>
          </a:xfrm>
          <a:prstGeom prst="rect">
            <a:avLst/>
          </a:prstGeom>
          <a:solidFill>
            <a:srgbClr val="95B3D7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NC3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9E22FB6-6D38-498A-B6FD-29C2595C8E4D}"/>
              </a:ext>
            </a:extLst>
          </p:cNvPr>
          <p:cNvSpPr/>
          <p:nvPr/>
        </p:nvSpPr>
        <p:spPr>
          <a:xfrm>
            <a:off x="2606548" y="5016952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NC3 Modernization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E2345CB-CFBC-4612-8047-80C166BFBE74}"/>
              </a:ext>
            </a:extLst>
          </p:cNvPr>
          <p:cNvSpPr/>
          <p:nvPr/>
        </p:nvSpPr>
        <p:spPr>
          <a:xfrm>
            <a:off x="2616684" y="5610608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Bomber Modernization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C557526-0500-4AFF-941B-2F65E4E9C0AB}"/>
              </a:ext>
            </a:extLst>
          </p:cNvPr>
          <p:cNvSpPr/>
          <p:nvPr/>
        </p:nvSpPr>
        <p:spPr>
          <a:xfrm>
            <a:off x="3466916" y="5011205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POM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85712F9-A487-461E-B4F6-687E1E214FBA}"/>
              </a:ext>
            </a:extLst>
          </p:cNvPr>
          <p:cNvSpPr/>
          <p:nvPr/>
        </p:nvSpPr>
        <p:spPr>
          <a:xfrm>
            <a:off x="3466221" y="4419600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PLAN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9464F9A-56A8-4C88-BB83-B876DEFD8FC1}"/>
              </a:ext>
            </a:extLst>
          </p:cNvPr>
          <p:cNvSpPr/>
          <p:nvPr/>
        </p:nvSpPr>
        <p:spPr>
          <a:xfrm>
            <a:off x="4243843" y="4402666"/>
            <a:ext cx="652148" cy="46201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Stockpile </a:t>
            </a:r>
            <a:r>
              <a:rPr lang="en-US" sz="700" b="1" dirty="0" err="1">
                <a:solidFill>
                  <a:schemeClr val="bg1"/>
                </a:solidFill>
              </a:rPr>
              <a:t>Mgt</a:t>
            </a: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934B0DB-8FE3-47FF-9BBA-5F81EDF91177}"/>
              </a:ext>
            </a:extLst>
          </p:cNvPr>
          <p:cNvSpPr/>
          <p:nvPr/>
        </p:nvSpPr>
        <p:spPr>
          <a:xfrm>
            <a:off x="5733246" y="5015951"/>
            <a:ext cx="703336" cy="545648"/>
          </a:xfrm>
          <a:prstGeom prst="rect">
            <a:avLst/>
          </a:prstGeom>
          <a:solidFill>
            <a:srgbClr val="17375E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Care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Solutions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A1E32CE-9AE3-43E1-B355-65BA70AC81D1}"/>
              </a:ext>
            </a:extLst>
          </p:cNvPr>
          <p:cNvSpPr/>
          <p:nvPr/>
        </p:nvSpPr>
        <p:spPr>
          <a:xfrm>
            <a:off x="5737917" y="5619292"/>
            <a:ext cx="703336" cy="545648"/>
          </a:xfrm>
          <a:prstGeom prst="rect">
            <a:avLst/>
          </a:prstGeom>
          <a:solidFill>
            <a:srgbClr val="17375E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Manpower &amp;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Organizational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Design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E596259-614E-4037-90FC-05FACDAB2214}"/>
              </a:ext>
            </a:extLst>
          </p:cNvPr>
          <p:cNvSpPr/>
          <p:nvPr/>
        </p:nvSpPr>
        <p:spPr>
          <a:xfrm>
            <a:off x="6515936" y="5542872"/>
            <a:ext cx="703336" cy="545648"/>
          </a:xfrm>
          <a:prstGeom prst="rect">
            <a:avLst/>
          </a:prstGeom>
          <a:solidFill>
            <a:srgbClr val="7793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Unfunded Requirements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E8C2EE5-8C27-4DB3-B0AD-117A70370CB5}"/>
              </a:ext>
            </a:extLst>
          </p:cNvPr>
          <p:cNvSpPr/>
          <p:nvPr/>
        </p:nvSpPr>
        <p:spPr>
          <a:xfrm>
            <a:off x="3468448" y="5592201"/>
            <a:ext cx="712578" cy="545648"/>
          </a:xfrm>
          <a:prstGeom prst="rect">
            <a:avLst/>
          </a:prstGeom>
          <a:solidFill>
            <a:srgbClr val="984807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SATAF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3163" name="Picture 166">
            <a:extLst>
              <a:ext uri="{FF2B5EF4-FFF2-40B4-BE49-F238E27FC236}">
                <a16:creationId xmlns:a16="http://schemas.microsoft.com/office/drawing/2014/main" id="{7E608F04-EE83-4E3E-ABD7-356CC4C3F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21921" r="6053" b="21712"/>
          <a:stretch>
            <a:fillRect/>
          </a:stretch>
        </p:blipFill>
        <p:spPr bwMode="auto">
          <a:xfrm>
            <a:off x="7758113" y="3609975"/>
            <a:ext cx="223837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64" name="Picture 167">
            <a:extLst>
              <a:ext uri="{FF2B5EF4-FFF2-40B4-BE49-F238E27FC236}">
                <a16:creationId xmlns:a16="http://schemas.microsoft.com/office/drawing/2014/main" id="{8677A098-BA49-43F8-8406-8F6343D23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21921" r="6053" b="21712"/>
          <a:stretch>
            <a:fillRect/>
          </a:stretch>
        </p:blipFill>
        <p:spPr bwMode="auto">
          <a:xfrm>
            <a:off x="6994525" y="3597275"/>
            <a:ext cx="225425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65" name="Picture 168">
            <a:extLst>
              <a:ext uri="{FF2B5EF4-FFF2-40B4-BE49-F238E27FC236}">
                <a16:creationId xmlns:a16="http://schemas.microsoft.com/office/drawing/2014/main" id="{F7793C1C-632C-4921-8A16-86CE3DFFB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21921" r="6053" b="21712"/>
          <a:stretch>
            <a:fillRect/>
          </a:stretch>
        </p:blipFill>
        <p:spPr bwMode="auto">
          <a:xfrm>
            <a:off x="6184900" y="3613150"/>
            <a:ext cx="225425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" name="5-Point Star 259">
            <a:extLst>
              <a:ext uri="{FF2B5EF4-FFF2-40B4-BE49-F238E27FC236}">
                <a16:creationId xmlns:a16="http://schemas.microsoft.com/office/drawing/2014/main" id="{76AF1B95-FD8C-4189-96E8-C3205645033D}"/>
              </a:ext>
            </a:extLst>
          </p:cNvPr>
          <p:cNvSpPr/>
          <p:nvPr/>
        </p:nvSpPr>
        <p:spPr>
          <a:xfrm>
            <a:off x="8943785" y="3164420"/>
            <a:ext cx="124015" cy="112180"/>
          </a:xfrm>
          <a:prstGeom prst="star5">
            <a:avLst/>
          </a:prstGeom>
          <a:solidFill>
            <a:srgbClr val="D99694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1" name="5-Point Star 260">
            <a:extLst>
              <a:ext uri="{FF2B5EF4-FFF2-40B4-BE49-F238E27FC236}">
                <a16:creationId xmlns:a16="http://schemas.microsoft.com/office/drawing/2014/main" id="{AA4EB39B-E1E7-4BDB-BBA7-63468D9A83E8}"/>
              </a:ext>
            </a:extLst>
          </p:cNvPr>
          <p:cNvSpPr/>
          <p:nvPr/>
        </p:nvSpPr>
        <p:spPr>
          <a:xfrm>
            <a:off x="8825039" y="3164420"/>
            <a:ext cx="124015" cy="112180"/>
          </a:xfrm>
          <a:prstGeom prst="star5">
            <a:avLst/>
          </a:prstGeom>
          <a:solidFill>
            <a:srgbClr val="D99694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72" name="TextBox 3">
            <a:extLst>
              <a:ext uri="{FF2B5EF4-FFF2-40B4-BE49-F238E27FC236}">
                <a16:creationId xmlns:a16="http://schemas.microsoft.com/office/drawing/2014/main" id="{3798E96B-675F-4607-88C6-8A8AC741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14288"/>
            <a:ext cx="89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/>
              <a:t>Current as of:</a:t>
            </a:r>
          </a:p>
          <a:p>
            <a:pPr algn="r" eaLnBrk="1" hangingPunct="1"/>
            <a:r>
              <a:rPr lang="en-US" altLang="en-US" sz="1000"/>
              <a:t>7 Apr 20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ED6BEB1-7E95-4E6B-B790-4E89E9B582A7}"/>
              </a:ext>
            </a:extLst>
          </p:cNvPr>
          <p:cNvCxnSpPr>
            <a:stCxn id="0" idx="2"/>
            <a:endCxn id="623" idx="0"/>
          </p:cNvCxnSpPr>
          <p:nvPr/>
        </p:nvCxnSpPr>
        <p:spPr>
          <a:xfrm>
            <a:off x="1465263" y="749300"/>
            <a:ext cx="2393950" cy="90328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DC12F11-6F75-4733-9CDA-CE9A02ED10EC}"/>
              </a:ext>
            </a:extLst>
          </p:cNvPr>
          <p:cNvCxnSpPr>
            <a:stCxn id="0" idx="2"/>
          </p:cNvCxnSpPr>
          <p:nvPr/>
        </p:nvCxnSpPr>
        <p:spPr>
          <a:xfrm flipH="1">
            <a:off x="3863975" y="744538"/>
            <a:ext cx="2433638" cy="90805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15E450C-8558-4D6D-B165-925A6CF442DD}"/>
              </a:ext>
            </a:extLst>
          </p:cNvPr>
          <p:cNvCxnSpPr/>
          <p:nvPr/>
        </p:nvCxnSpPr>
        <p:spPr>
          <a:xfrm>
            <a:off x="2628900" y="758825"/>
            <a:ext cx="1219200" cy="88423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587BAE9-142F-4A25-9699-B561EA8414A8}"/>
              </a:ext>
            </a:extLst>
          </p:cNvPr>
          <p:cNvCxnSpPr>
            <a:stCxn id="0" idx="2"/>
            <a:endCxn id="623" idx="0"/>
          </p:cNvCxnSpPr>
          <p:nvPr/>
        </p:nvCxnSpPr>
        <p:spPr>
          <a:xfrm flipH="1">
            <a:off x="3859213" y="744538"/>
            <a:ext cx="1239837" cy="90805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CA5981A-3A4F-40DB-8168-BFA6A2DF1A55}"/>
              </a:ext>
            </a:extLst>
          </p:cNvPr>
          <p:cNvCxnSpPr>
            <a:stCxn id="0" idx="2"/>
            <a:endCxn id="623" idx="0"/>
          </p:cNvCxnSpPr>
          <p:nvPr/>
        </p:nvCxnSpPr>
        <p:spPr>
          <a:xfrm>
            <a:off x="3859213" y="749300"/>
            <a:ext cx="0" cy="90328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958B68-96A6-48F3-ABE2-9F18B759FFD4}"/>
              </a:ext>
            </a:extLst>
          </p:cNvPr>
          <p:cNvSpPr/>
          <p:nvPr/>
        </p:nvSpPr>
        <p:spPr bwMode="auto">
          <a:xfrm>
            <a:off x="511976" y="4406766"/>
            <a:ext cx="536449" cy="474851"/>
          </a:xfrm>
          <a:prstGeom prst="rect">
            <a:avLst/>
          </a:prstGeom>
          <a:solidFill>
            <a:srgbClr val="8F47C5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white">
                    <a:lumMod val="85000"/>
                  </a:prstClr>
                </a:solidFill>
              </a:rPr>
              <a:t>(A9)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white">
                    <a:lumMod val="85000"/>
                  </a:prstClr>
                </a:solidFill>
              </a:rPr>
              <a:t>SPARK Working Group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4" name="5-Point Star 123">
            <a:extLst>
              <a:ext uri="{FF2B5EF4-FFF2-40B4-BE49-F238E27FC236}">
                <a16:creationId xmlns:a16="http://schemas.microsoft.com/office/drawing/2014/main" id="{BD9C1318-1C14-450F-95A2-B15D2B297B1C}"/>
              </a:ext>
            </a:extLst>
          </p:cNvPr>
          <p:cNvSpPr/>
          <p:nvPr/>
        </p:nvSpPr>
        <p:spPr bwMode="auto">
          <a:xfrm>
            <a:off x="530734" y="3621964"/>
            <a:ext cx="123966" cy="112301"/>
          </a:xfrm>
          <a:prstGeom prst="star5">
            <a:avLst/>
          </a:prstGeom>
          <a:solidFill>
            <a:srgbClr val="8F47C5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7BE2AE7-68AA-4274-93E0-27A7C34B4C6A}"/>
              </a:ext>
            </a:extLst>
          </p:cNvPr>
          <p:cNvSpPr/>
          <p:nvPr/>
        </p:nvSpPr>
        <p:spPr>
          <a:xfrm>
            <a:off x="7269090" y="4403852"/>
            <a:ext cx="703336" cy="5456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Knowledge </a:t>
            </a:r>
            <a:r>
              <a:rPr lang="en-US" sz="700" b="1" dirty="0" err="1">
                <a:solidFill>
                  <a:prstClr val="black"/>
                </a:solidFill>
              </a:rPr>
              <a:t>Mgt</a:t>
            </a: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WG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D783F7-6CFC-4A84-A6FD-B9152EA2AF3D}"/>
              </a:ext>
            </a:extLst>
          </p:cNvPr>
          <p:cNvSpPr/>
          <p:nvPr/>
        </p:nvSpPr>
        <p:spPr>
          <a:xfrm>
            <a:off x="8052851" y="4369121"/>
            <a:ext cx="480860" cy="512496"/>
          </a:xfrm>
          <a:prstGeom prst="rect">
            <a:avLst/>
          </a:prstGeom>
          <a:solidFill>
            <a:srgbClr val="D99694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J-GSOC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Huddle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9FCCEB-0F70-4DE7-9586-6B4F1199446F}"/>
              </a:ext>
            </a:extLst>
          </p:cNvPr>
          <p:cNvSpPr/>
          <p:nvPr/>
        </p:nvSpPr>
        <p:spPr>
          <a:xfrm>
            <a:off x="8621932" y="4369121"/>
            <a:ext cx="480860" cy="512496"/>
          </a:xfrm>
          <a:prstGeom prst="rect">
            <a:avLst/>
          </a:prstGeom>
          <a:solidFill>
            <a:srgbClr val="D99694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Long Range Planning Group</a:t>
            </a: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BB5933F1-3052-4564-82F9-6C515C4ED1B2}"/>
              </a:ext>
            </a:extLst>
          </p:cNvPr>
          <p:cNvSpPr/>
          <p:nvPr/>
        </p:nvSpPr>
        <p:spPr>
          <a:xfrm>
            <a:off x="4678830" y="2024644"/>
            <a:ext cx="703336" cy="545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Resolution, Resources, Decisions, &amp; Data Council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(R2D2)</a:t>
            </a:r>
          </a:p>
        </p:txBody>
      </p:sp>
      <p:grpSp>
        <p:nvGrpSpPr>
          <p:cNvPr id="3196" name="Group 170">
            <a:extLst>
              <a:ext uri="{FF2B5EF4-FFF2-40B4-BE49-F238E27FC236}">
                <a16:creationId xmlns:a16="http://schemas.microsoft.com/office/drawing/2014/main" id="{38F2BB40-A86A-4940-8A13-9883F13C93F0}"/>
              </a:ext>
            </a:extLst>
          </p:cNvPr>
          <p:cNvGrpSpPr>
            <a:grpSpLocks/>
          </p:cNvGrpSpPr>
          <p:nvPr/>
        </p:nvGrpSpPr>
        <p:grpSpPr bwMode="auto">
          <a:xfrm>
            <a:off x="5051425" y="1881188"/>
            <a:ext cx="350838" cy="120650"/>
            <a:chOff x="5128088" y="1880931"/>
            <a:chExt cx="350778" cy="120859"/>
          </a:xfrm>
        </p:grpSpPr>
        <p:sp>
          <p:nvSpPr>
            <p:cNvPr id="753" name="5-Point Star 752">
              <a:extLst>
                <a:ext uri="{FF2B5EF4-FFF2-40B4-BE49-F238E27FC236}">
                  <a16:creationId xmlns:a16="http://schemas.microsoft.com/office/drawing/2014/main" id="{3A4CBFE7-545E-46BF-A63B-209518B8C026}"/>
                </a:ext>
              </a:extLst>
            </p:cNvPr>
            <p:cNvSpPr/>
            <p:nvPr/>
          </p:nvSpPr>
          <p:spPr>
            <a:xfrm>
              <a:off x="5258453" y="1880931"/>
              <a:ext cx="124015" cy="11218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74" name="Group 5">
              <a:extLst>
                <a:ext uri="{FF2B5EF4-FFF2-40B4-BE49-F238E27FC236}">
                  <a16:creationId xmlns:a16="http://schemas.microsoft.com/office/drawing/2014/main" id="{F7C484EB-B55A-4592-BED1-4691A9406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8088" y="1882893"/>
              <a:ext cx="350778" cy="118897"/>
              <a:chOff x="6527139" y="1976282"/>
              <a:chExt cx="350778" cy="118897"/>
            </a:xfrm>
          </p:grpSpPr>
          <p:sp>
            <p:nvSpPr>
              <p:cNvPr id="752" name="5-Point Star 751">
                <a:extLst>
                  <a:ext uri="{FF2B5EF4-FFF2-40B4-BE49-F238E27FC236}">
                    <a16:creationId xmlns:a16="http://schemas.microsoft.com/office/drawing/2014/main" id="{02C27143-AFA4-47CE-9F26-14915052529D}"/>
                  </a:ext>
                </a:extLst>
              </p:cNvPr>
              <p:cNvSpPr/>
              <p:nvPr/>
            </p:nvSpPr>
            <p:spPr>
              <a:xfrm>
                <a:off x="6753902" y="1982999"/>
                <a:ext cx="124015" cy="11218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1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5-Point Star 128">
                <a:extLst>
                  <a:ext uri="{FF2B5EF4-FFF2-40B4-BE49-F238E27FC236}">
                    <a16:creationId xmlns:a16="http://schemas.microsoft.com/office/drawing/2014/main" id="{F3CE99F1-E091-43E9-B352-0577E5E83A59}"/>
                  </a:ext>
                </a:extLst>
              </p:cNvPr>
              <p:cNvSpPr/>
              <p:nvPr/>
            </p:nvSpPr>
            <p:spPr>
              <a:xfrm>
                <a:off x="6527139" y="1976282"/>
                <a:ext cx="124015" cy="11218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1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4A681A9-DA33-4584-B1BC-4E290EA3C4AB}"/>
              </a:ext>
            </a:extLst>
          </p:cNvPr>
          <p:cNvSpPr/>
          <p:nvPr/>
        </p:nvSpPr>
        <p:spPr>
          <a:xfrm>
            <a:off x="4925105" y="4394360"/>
            <a:ext cx="629483" cy="46201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Sustainment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Transformation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A38F642-B66B-4080-8AEA-BDB74BD5CEB6}"/>
              </a:ext>
            </a:extLst>
          </p:cNvPr>
          <p:cNvSpPr/>
          <p:nvPr/>
        </p:nvSpPr>
        <p:spPr>
          <a:xfrm>
            <a:off x="4243843" y="4896972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CAM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250A852-D7BB-458C-A3DA-9FE3A00AB8AA}"/>
              </a:ext>
            </a:extLst>
          </p:cNvPr>
          <p:cNvSpPr/>
          <p:nvPr/>
        </p:nvSpPr>
        <p:spPr>
          <a:xfrm>
            <a:off x="4927096" y="4892344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E-4/NC3 Sustainment &amp; Support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EFA874D-7077-4838-A83C-86C6151A27D8}"/>
              </a:ext>
            </a:extLst>
          </p:cNvPr>
          <p:cNvSpPr/>
          <p:nvPr/>
        </p:nvSpPr>
        <p:spPr>
          <a:xfrm>
            <a:off x="4251971" y="5394963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MILCON/FSRM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4CE21CA-6814-4D16-8485-FEA97B6A1613}"/>
              </a:ext>
            </a:extLst>
          </p:cNvPr>
          <p:cNvSpPr/>
          <p:nvPr/>
        </p:nvSpPr>
        <p:spPr>
          <a:xfrm>
            <a:off x="4929468" y="5386495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Bomber Sustainment &amp; Support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grpSp>
        <p:nvGrpSpPr>
          <p:cNvPr id="3212" name="Group 23">
            <a:extLst>
              <a:ext uri="{FF2B5EF4-FFF2-40B4-BE49-F238E27FC236}">
                <a16:creationId xmlns:a16="http://schemas.microsoft.com/office/drawing/2014/main" id="{E66B324A-801E-4730-BA5E-AF25E559DFEA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6130925"/>
            <a:ext cx="7178675" cy="274638"/>
            <a:chOff x="669916" y="6401950"/>
            <a:chExt cx="6679149" cy="274857"/>
          </a:xfrm>
        </p:grpSpPr>
        <p:sp>
          <p:nvSpPr>
            <p:cNvPr id="2" name="Left-Right Arrow 1">
              <a:extLst>
                <a:ext uri="{FF2B5EF4-FFF2-40B4-BE49-F238E27FC236}">
                  <a16:creationId xmlns:a16="http://schemas.microsoft.com/office/drawing/2014/main" id="{D50560B9-6470-4EB6-80DA-8F766E3668C7}"/>
                </a:ext>
              </a:extLst>
            </p:cNvPr>
            <p:cNvSpPr/>
            <p:nvPr/>
          </p:nvSpPr>
          <p:spPr>
            <a:xfrm>
              <a:off x="669916" y="6401950"/>
              <a:ext cx="6679149" cy="274857"/>
            </a:xfrm>
            <a:prstGeom prst="leftRightArrow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rgbClr val="FF0000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0" name="TextBox 3">
              <a:extLst>
                <a:ext uri="{FF2B5EF4-FFF2-40B4-BE49-F238E27FC236}">
                  <a16:creationId xmlns:a16="http://schemas.microsoft.com/office/drawing/2014/main" id="{86881DC3-AA25-4AF0-8291-1B1D8E5CE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832" y="6418563"/>
              <a:ext cx="314886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chemeClr val="bg1"/>
                  </a:solidFill>
                </a:rPr>
                <a:t>Weapon Systems Teams (WST)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7BE4879-692C-4C1D-B92A-6189FDE62817}"/>
              </a:ext>
            </a:extLst>
          </p:cNvPr>
          <p:cNvCxnSpPr/>
          <p:nvPr/>
        </p:nvCxnSpPr>
        <p:spPr>
          <a:xfrm flipH="1">
            <a:off x="8281988" y="2995613"/>
            <a:ext cx="0" cy="609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>
            <a:extLst>
              <a:ext uri="{FF2B5EF4-FFF2-40B4-BE49-F238E27FC236}">
                <a16:creationId xmlns:a16="http://schemas.microsoft.com/office/drawing/2014/main" id="{678E05BE-FA89-43DB-9AE0-42E06F77A621}"/>
              </a:ext>
            </a:extLst>
          </p:cNvPr>
          <p:cNvSpPr/>
          <p:nvPr/>
        </p:nvSpPr>
        <p:spPr>
          <a:xfrm>
            <a:off x="8052851" y="3278520"/>
            <a:ext cx="480860" cy="512496"/>
          </a:xfrm>
          <a:prstGeom prst="rect">
            <a:avLst/>
          </a:prstGeom>
          <a:solidFill>
            <a:srgbClr val="D99694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J-GSOC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Update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Brief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9AD7E7E-6632-4D93-B146-CD383097ABE7}"/>
              </a:ext>
            </a:extLst>
          </p:cNvPr>
          <p:cNvCxnSpPr/>
          <p:nvPr/>
        </p:nvCxnSpPr>
        <p:spPr>
          <a:xfrm flipH="1">
            <a:off x="8824913" y="3003550"/>
            <a:ext cx="0" cy="609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DBCAD3-0EE0-4D6A-8C94-E081D6A25F68}"/>
              </a:ext>
            </a:extLst>
          </p:cNvPr>
          <p:cNvSpPr/>
          <p:nvPr/>
        </p:nvSpPr>
        <p:spPr>
          <a:xfrm>
            <a:off x="8625116" y="3274424"/>
            <a:ext cx="480860" cy="512496"/>
          </a:xfrm>
          <a:prstGeom prst="rect">
            <a:avLst/>
          </a:prstGeom>
          <a:solidFill>
            <a:srgbClr val="D99694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Long Range Planning Board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1FB2D-AA1B-4CF2-8F6E-C0CCE50FE2C6}"/>
              </a:ext>
            </a:extLst>
          </p:cNvPr>
          <p:cNvCxnSpPr/>
          <p:nvPr/>
        </p:nvCxnSpPr>
        <p:spPr>
          <a:xfrm flipH="1" flipV="1">
            <a:off x="4067175" y="3003550"/>
            <a:ext cx="4757738" cy="0"/>
          </a:xfrm>
          <a:prstGeom prst="straightConnector1">
            <a:avLst/>
          </a:prstGeom>
          <a:ln w="9525">
            <a:solidFill>
              <a:srgbClr val="D99694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26AF40-217D-49D3-98DE-DD6C5174AC42}"/>
              </a:ext>
            </a:extLst>
          </p:cNvPr>
          <p:cNvCxnSpPr/>
          <p:nvPr/>
        </p:nvCxnSpPr>
        <p:spPr>
          <a:xfrm>
            <a:off x="8272463" y="2995613"/>
            <a:ext cx="9525" cy="279400"/>
          </a:xfrm>
          <a:prstGeom prst="straightConnector1">
            <a:avLst/>
          </a:prstGeom>
          <a:ln w="9525">
            <a:solidFill>
              <a:srgbClr val="F6A0A0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43629F-30CD-4A19-ADE4-44B8F5AC2E20}"/>
              </a:ext>
            </a:extLst>
          </p:cNvPr>
          <p:cNvCxnSpPr/>
          <p:nvPr/>
        </p:nvCxnSpPr>
        <p:spPr>
          <a:xfrm>
            <a:off x="8824913" y="3003550"/>
            <a:ext cx="9525" cy="271463"/>
          </a:xfrm>
          <a:prstGeom prst="straightConnector1">
            <a:avLst/>
          </a:prstGeom>
          <a:ln>
            <a:solidFill>
              <a:srgbClr val="D99694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0313054-29CA-40A2-884D-F9091E5F82AF}"/>
              </a:ext>
            </a:extLst>
          </p:cNvPr>
          <p:cNvSpPr/>
          <p:nvPr/>
        </p:nvSpPr>
        <p:spPr>
          <a:xfrm>
            <a:off x="3611967" y="2864717"/>
            <a:ext cx="442294" cy="3046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Chief of Staff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633F0-E5B9-4CC8-9DC6-4AF182E8571A}"/>
              </a:ext>
            </a:extLst>
          </p:cNvPr>
          <p:cNvCxnSpPr>
            <a:endCxn id="728" idx="2"/>
          </p:cNvCxnSpPr>
          <p:nvPr/>
        </p:nvCxnSpPr>
        <p:spPr>
          <a:xfrm flipV="1">
            <a:off x="3838575" y="2325688"/>
            <a:ext cx="0" cy="539750"/>
          </a:xfrm>
          <a:prstGeom prst="straightConnector1">
            <a:avLst/>
          </a:prstGeom>
          <a:ln w="952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507890-0C82-40EE-9CD0-56E37BA2E4DF}"/>
              </a:ext>
            </a:extLst>
          </p:cNvPr>
          <p:cNvCxnSpPr/>
          <p:nvPr/>
        </p:nvCxnSpPr>
        <p:spPr>
          <a:xfrm flipV="1">
            <a:off x="2244725" y="3163888"/>
            <a:ext cx="1385888" cy="582612"/>
          </a:xfrm>
          <a:prstGeom prst="straightConnector1">
            <a:avLst/>
          </a:prstGeom>
          <a:ln w="9525">
            <a:solidFill>
              <a:schemeClr val="tx2">
                <a:lumMod val="40000"/>
                <a:lumOff val="60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6AE523-E669-4F60-AD65-FA77DF338240}"/>
              </a:ext>
            </a:extLst>
          </p:cNvPr>
          <p:cNvCxnSpPr>
            <a:stCxn id="185" idx="0"/>
          </p:cNvCxnSpPr>
          <p:nvPr/>
        </p:nvCxnSpPr>
        <p:spPr>
          <a:xfrm flipV="1">
            <a:off x="3373438" y="3222625"/>
            <a:ext cx="334962" cy="541338"/>
          </a:xfrm>
          <a:prstGeom prst="straightConnector1">
            <a:avLst/>
          </a:prstGeom>
          <a:ln w="9525">
            <a:solidFill>
              <a:schemeClr val="accent6">
                <a:lumMod val="50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196933A-FFA6-4A3B-9447-C0D48A46FF1B}"/>
              </a:ext>
            </a:extLst>
          </p:cNvPr>
          <p:cNvCxnSpPr/>
          <p:nvPr/>
        </p:nvCxnSpPr>
        <p:spPr>
          <a:xfrm flipH="1" flipV="1">
            <a:off x="3943350" y="3192463"/>
            <a:ext cx="966788" cy="534987"/>
          </a:xfrm>
          <a:prstGeom prst="straightConnector1">
            <a:avLst/>
          </a:prstGeom>
          <a:ln w="9525">
            <a:solidFill>
              <a:schemeClr val="tx1"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996FD8D-ADA6-4470-B6A2-464509A9437D}"/>
              </a:ext>
            </a:extLst>
          </p:cNvPr>
          <p:cNvCxnSpPr/>
          <p:nvPr/>
        </p:nvCxnSpPr>
        <p:spPr>
          <a:xfrm flipH="1" flipV="1">
            <a:off x="4067175" y="3154363"/>
            <a:ext cx="1922463" cy="560387"/>
          </a:xfrm>
          <a:prstGeom prst="straightConnector1">
            <a:avLst/>
          </a:prstGeom>
          <a:ln w="9525">
            <a:solidFill>
              <a:schemeClr val="tx2"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066B51C-ACF2-4DE7-8232-817CA5247E9A}"/>
              </a:ext>
            </a:extLst>
          </p:cNvPr>
          <p:cNvCxnSpPr/>
          <p:nvPr/>
        </p:nvCxnSpPr>
        <p:spPr>
          <a:xfrm flipH="1" flipV="1">
            <a:off x="4071938" y="3082925"/>
            <a:ext cx="2743200" cy="606425"/>
          </a:xfrm>
          <a:prstGeom prst="straightConnector1">
            <a:avLst/>
          </a:prstGeom>
          <a:ln w="9525">
            <a:solidFill>
              <a:schemeClr val="accent3">
                <a:lumMod val="75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15F5B12-78B4-4582-B86C-B3809E2326B6}"/>
              </a:ext>
            </a:extLst>
          </p:cNvPr>
          <p:cNvCxnSpPr/>
          <p:nvPr/>
        </p:nvCxnSpPr>
        <p:spPr>
          <a:xfrm flipV="1">
            <a:off x="877888" y="3017838"/>
            <a:ext cx="2733675" cy="719137"/>
          </a:xfrm>
          <a:prstGeom prst="straightConnector1">
            <a:avLst/>
          </a:prstGeom>
          <a:ln w="9525">
            <a:solidFill>
              <a:srgbClr val="7030A0">
                <a:alpha val="75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9526977-9D52-425A-A544-5C026731F97D}"/>
              </a:ext>
            </a:extLst>
          </p:cNvPr>
          <p:cNvCxnSpPr/>
          <p:nvPr/>
        </p:nvCxnSpPr>
        <p:spPr>
          <a:xfrm flipV="1">
            <a:off x="4054475" y="2581275"/>
            <a:ext cx="611188" cy="282575"/>
          </a:xfrm>
          <a:prstGeom prst="straightConnector1">
            <a:avLst/>
          </a:prstGeom>
          <a:ln w="9525">
            <a:solidFill>
              <a:schemeClr val="accent4">
                <a:lumMod val="60000"/>
                <a:lumOff val="40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2FF2133-03FE-41CC-933F-BB50CEC71FE9}"/>
              </a:ext>
            </a:extLst>
          </p:cNvPr>
          <p:cNvGrpSpPr/>
          <p:nvPr/>
        </p:nvGrpSpPr>
        <p:grpSpPr>
          <a:xfrm>
            <a:off x="2343538" y="1912245"/>
            <a:ext cx="703336" cy="658282"/>
            <a:chOff x="5793502" y="1696843"/>
            <a:chExt cx="703336" cy="658282"/>
          </a:xfrm>
          <a:solidFill>
            <a:srgbClr val="0000FF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FB4A3F0-3A1D-4B8A-B098-BD7993FFDEAF}"/>
                </a:ext>
              </a:extLst>
            </p:cNvPr>
            <p:cNvSpPr/>
            <p:nvPr/>
          </p:nvSpPr>
          <p:spPr>
            <a:xfrm>
              <a:off x="5793502" y="1809477"/>
              <a:ext cx="703336" cy="545648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286" tIns="18286" rIns="18286" bIns="45716"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COMAFFOR Touchpoint (CTP)</a:t>
              </a:r>
            </a:p>
          </p:txBody>
        </p:sp>
        <p:sp>
          <p:nvSpPr>
            <p:cNvPr id="204" name="5-Point Star 203">
              <a:extLst>
                <a:ext uri="{FF2B5EF4-FFF2-40B4-BE49-F238E27FC236}">
                  <a16:creationId xmlns:a16="http://schemas.microsoft.com/office/drawing/2014/main" id="{486ECCB6-1339-4272-A9E4-295633D02D1B}"/>
                </a:ext>
              </a:extLst>
            </p:cNvPr>
            <p:cNvSpPr/>
            <p:nvPr/>
          </p:nvSpPr>
          <p:spPr>
            <a:xfrm>
              <a:off x="6372822" y="1697297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5" name="5-Point Star 204">
              <a:extLst>
                <a:ext uri="{FF2B5EF4-FFF2-40B4-BE49-F238E27FC236}">
                  <a16:creationId xmlns:a16="http://schemas.microsoft.com/office/drawing/2014/main" id="{DAD7F6AC-800A-44BB-B1DE-F19B3A9BD062}"/>
                </a:ext>
              </a:extLst>
            </p:cNvPr>
            <p:cNvSpPr/>
            <p:nvPr/>
          </p:nvSpPr>
          <p:spPr>
            <a:xfrm>
              <a:off x="6254898" y="1697070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6" name="5-Point Star 205">
              <a:extLst>
                <a:ext uri="{FF2B5EF4-FFF2-40B4-BE49-F238E27FC236}">
                  <a16:creationId xmlns:a16="http://schemas.microsoft.com/office/drawing/2014/main" id="{50E039F9-49DA-4C77-BABA-400FEB79FB20}"/>
                </a:ext>
              </a:extLst>
            </p:cNvPr>
            <p:cNvSpPr/>
            <p:nvPr/>
          </p:nvSpPr>
          <p:spPr>
            <a:xfrm>
              <a:off x="6145170" y="1697070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7" name="5-Point Star 206">
              <a:extLst>
                <a:ext uri="{FF2B5EF4-FFF2-40B4-BE49-F238E27FC236}">
                  <a16:creationId xmlns:a16="http://schemas.microsoft.com/office/drawing/2014/main" id="{84AC10CA-7720-4DDC-A0F2-A3D264D9A304}"/>
                </a:ext>
              </a:extLst>
            </p:cNvPr>
            <p:cNvSpPr/>
            <p:nvPr/>
          </p:nvSpPr>
          <p:spPr>
            <a:xfrm>
              <a:off x="6027246" y="1696843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FF80FA2-FEF7-4D2D-BB5E-08B21115A72C}"/>
              </a:ext>
            </a:extLst>
          </p:cNvPr>
          <p:cNvCxnSpPr/>
          <p:nvPr/>
        </p:nvCxnSpPr>
        <p:spPr>
          <a:xfrm flipH="1" flipV="1">
            <a:off x="3054350" y="2574925"/>
            <a:ext cx="557213" cy="303213"/>
          </a:xfrm>
          <a:prstGeom prst="straightConnector1">
            <a:avLst/>
          </a:prstGeom>
          <a:ln w="9525">
            <a:solidFill>
              <a:srgbClr val="0000FF">
                <a:alpha val="75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Left-Right Arrow 195">
            <a:extLst>
              <a:ext uri="{FF2B5EF4-FFF2-40B4-BE49-F238E27FC236}">
                <a16:creationId xmlns:a16="http://schemas.microsoft.com/office/drawing/2014/main" id="{D50C2A78-C7B6-47C5-B554-0CE57469794C}"/>
              </a:ext>
            </a:extLst>
          </p:cNvPr>
          <p:cNvSpPr/>
          <p:nvPr/>
        </p:nvSpPr>
        <p:spPr>
          <a:xfrm>
            <a:off x="187325" y="3890963"/>
            <a:ext cx="8880475" cy="273050"/>
          </a:xfrm>
          <a:prstGeom prst="leftRightArrow">
            <a:avLst/>
          </a:prstGeom>
          <a:solidFill>
            <a:schemeClr val="bg1">
              <a:lumMod val="75000"/>
              <a:alpha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F1213-2BA9-48CE-998A-7E484685CC2F}"/>
              </a:ext>
            </a:extLst>
          </p:cNvPr>
          <p:cNvSpPr/>
          <p:nvPr/>
        </p:nvSpPr>
        <p:spPr bwMode="auto">
          <a:xfrm>
            <a:off x="511977" y="3759070"/>
            <a:ext cx="699507" cy="576963"/>
          </a:xfrm>
          <a:prstGeom prst="rect">
            <a:avLst/>
          </a:prstGeom>
          <a:solidFill>
            <a:srgbClr val="8F47C5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white">
                    <a:lumMod val="85000"/>
                  </a:prstClr>
                </a:solidFill>
              </a:rPr>
              <a:t>(ST)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white">
                    <a:lumMod val="85000"/>
                  </a:prstClr>
                </a:solidFill>
              </a:rPr>
              <a:t>Innovation, Partnership, and Engagement Solutions Group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white">
                    <a:lumMod val="85000"/>
                  </a:prstClr>
                </a:solidFill>
              </a:rPr>
              <a:t>(IPB)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3241" name="Group 180">
            <a:extLst>
              <a:ext uri="{FF2B5EF4-FFF2-40B4-BE49-F238E27FC236}">
                <a16:creationId xmlns:a16="http://schemas.microsoft.com/office/drawing/2014/main" id="{ADAB585B-97C8-43EC-BF54-18B3A676BFC8}"/>
              </a:ext>
            </a:extLst>
          </p:cNvPr>
          <p:cNvGrpSpPr>
            <a:grpSpLocks/>
          </p:cNvGrpSpPr>
          <p:nvPr/>
        </p:nvGrpSpPr>
        <p:grpSpPr bwMode="auto">
          <a:xfrm>
            <a:off x="1531938" y="3636963"/>
            <a:ext cx="709612" cy="668337"/>
            <a:chOff x="3980805" y="4121989"/>
            <a:chExt cx="709085" cy="66801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2D357E0-9118-44C1-9CE1-2C5713DC3EF6}"/>
                </a:ext>
              </a:extLst>
            </p:cNvPr>
            <p:cNvSpPr/>
            <p:nvPr/>
          </p:nvSpPr>
          <p:spPr>
            <a:xfrm>
              <a:off x="3986554" y="4244357"/>
              <a:ext cx="703336" cy="545648"/>
            </a:xfrm>
            <a:prstGeom prst="rect">
              <a:avLst/>
            </a:prstGeom>
            <a:solidFill>
              <a:srgbClr val="95B3D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286" tIns="18286" rIns="18286" bIns="45716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tx1"/>
                  </a:solidFill>
                </a:rPr>
                <a:t>(A3/6)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tx1"/>
                  </a:solidFill>
                </a:rPr>
                <a:t>Lethality &amp; Readiness Board (LRB)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5-Point Star 182">
              <a:extLst>
                <a:ext uri="{FF2B5EF4-FFF2-40B4-BE49-F238E27FC236}">
                  <a16:creationId xmlns:a16="http://schemas.microsoft.com/office/drawing/2014/main" id="{5D65FCAE-55D8-4B6D-A425-C1038E1A2A9F}"/>
                </a:ext>
              </a:extLst>
            </p:cNvPr>
            <p:cNvSpPr/>
            <p:nvPr/>
          </p:nvSpPr>
          <p:spPr>
            <a:xfrm>
              <a:off x="3980805" y="4121989"/>
              <a:ext cx="124015" cy="112180"/>
            </a:xfrm>
            <a:prstGeom prst="star5">
              <a:avLst/>
            </a:prstGeom>
            <a:solidFill>
              <a:srgbClr val="95B3D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286" tIns="18286" rIns="18286" bIns="45716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01DE57D-6895-45B7-BEBC-CF47DF366793}"/>
              </a:ext>
            </a:extLst>
          </p:cNvPr>
          <p:cNvGrpSpPr/>
          <p:nvPr/>
        </p:nvGrpSpPr>
        <p:grpSpPr>
          <a:xfrm>
            <a:off x="3021737" y="3635561"/>
            <a:ext cx="703336" cy="674196"/>
            <a:chOff x="4074852" y="3673462"/>
            <a:chExt cx="703336" cy="674196"/>
          </a:xfrm>
          <a:solidFill>
            <a:schemeClr val="accent6">
              <a:lumMod val="50000"/>
            </a:schemeClr>
          </a:solidFill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8EB6F08-D742-4482-BFCD-D00FC2006705}"/>
                </a:ext>
              </a:extLst>
            </p:cNvPr>
            <p:cNvSpPr/>
            <p:nvPr/>
          </p:nvSpPr>
          <p:spPr>
            <a:xfrm>
              <a:off x="4074852" y="3802010"/>
              <a:ext cx="703336" cy="545648"/>
            </a:xfrm>
            <a:prstGeom prst="rect">
              <a:avLst/>
            </a:prstGeom>
            <a:solidFill>
              <a:srgbClr val="984807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8286" tIns="18286" rIns="18286" bIns="45716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(A5/8)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Modernization &amp; Recapitalization Board </a:t>
              </a:r>
              <a:r>
                <a:rPr lang="en-US" sz="700" b="1">
                  <a:solidFill>
                    <a:schemeClr val="bg1"/>
                  </a:solidFill>
                </a:rPr>
                <a:t>(MRB</a:t>
              </a:r>
              <a:r>
                <a:rPr lang="en-US" sz="700" b="1" dirty="0">
                  <a:solidFill>
                    <a:schemeClr val="bg1"/>
                  </a:solidFill>
                </a:rPr>
                <a:t>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5-Point Star 185">
              <a:extLst>
                <a:ext uri="{FF2B5EF4-FFF2-40B4-BE49-F238E27FC236}">
                  <a16:creationId xmlns:a16="http://schemas.microsoft.com/office/drawing/2014/main" id="{99C4B1B2-69AA-4FE8-BA4A-C8B27D4311A2}"/>
                </a:ext>
              </a:extLst>
            </p:cNvPr>
            <p:cNvSpPr/>
            <p:nvPr/>
          </p:nvSpPr>
          <p:spPr>
            <a:xfrm>
              <a:off x="4076123" y="3673462"/>
              <a:ext cx="124015" cy="112180"/>
            </a:xfrm>
            <a:prstGeom prst="star5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AE1B2A9D-7E0B-440B-BACF-7C9034052594}"/>
              </a:ext>
            </a:extLst>
          </p:cNvPr>
          <p:cNvGrpSpPr/>
          <p:nvPr/>
        </p:nvGrpSpPr>
        <p:grpSpPr>
          <a:xfrm>
            <a:off x="4543546" y="3646889"/>
            <a:ext cx="727130" cy="656627"/>
            <a:chOff x="3681249" y="3674097"/>
            <a:chExt cx="727130" cy="656627"/>
          </a:xfrm>
          <a:solidFill>
            <a:schemeClr val="tx1"/>
          </a:solidFill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F1BDC452-47BA-4A81-A751-DAD562277991}"/>
                </a:ext>
              </a:extLst>
            </p:cNvPr>
            <p:cNvSpPr/>
            <p:nvPr/>
          </p:nvSpPr>
          <p:spPr>
            <a:xfrm>
              <a:off x="3705043" y="3785076"/>
              <a:ext cx="703336" cy="545648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18286" tIns="18286" rIns="18286" bIns="45716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(A4)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Sustainment &amp; Support Board (SSB)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20" name="5-Point Star 719">
              <a:extLst>
                <a:ext uri="{FF2B5EF4-FFF2-40B4-BE49-F238E27FC236}">
                  <a16:creationId xmlns:a16="http://schemas.microsoft.com/office/drawing/2014/main" id="{FE5F1C5E-DA13-4F31-9CAA-42FB10A1C83D}"/>
                </a:ext>
              </a:extLst>
            </p:cNvPr>
            <p:cNvSpPr/>
            <p:nvPr/>
          </p:nvSpPr>
          <p:spPr>
            <a:xfrm>
              <a:off x="3681249" y="3674097"/>
              <a:ext cx="124015" cy="112180"/>
            </a:xfrm>
            <a:prstGeom prst="star5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4D9C4172-B50F-45A0-A7FC-80BA144EDDA5}"/>
              </a:ext>
            </a:extLst>
          </p:cNvPr>
          <p:cNvSpPr/>
          <p:nvPr/>
        </p:nvSpPr>
        <p:spPr>
          <a:xfrm>
            <a:off x="5706213" y="3748268"/>
            <a:ext cx="703336" cy="545648"/>
          </a:xfrm>
          <a:prstGeom prst="rect">
            <a:avLst/>
          </a:prstGeom>
          <a:solidFill>
            <a:srgbClr val="17375E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(A1)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Human Capitol Board (HCB)</a:t>
            </a: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6439EE1E-B1D2-42CE-9265-6B3F349E5DBF}"/>
              </a:ext>
            </a:extLst>
          </p:cNvPr>
          <p:cNvSpPr/>
          <p:nvPr/>
        </p:nvSpPr>
        <p:spPr>
          <a:xfrm>
            <a:off x="6497736" y="3745791"/>
            <a:ext cx="703336" cy="545648"/>
          </a:xfrm>
          <a:prstGeom prst="rect">
            <a:avLst/>
          </a:prstGeom>
          <a:solidFill>
            <a:srgbClr val="7793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(FM)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Financial Management Board (FMB)</a:t>
            </a: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8535EA0F-1E99-496D-AA94-1174299679AD}"/>
              </a:ext>
            </a:extLst>
          </p:cNvPr>
          <p:cNvSpPr/>
          <p:nvPr/>
        </p:nvSpPr>
        <p:spPr>
          <a:xfrm>
            <a:off x="7258110" y="3736789"/>
            <a:ext cx="703336" cy="5456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(CoS)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Striker Action Board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(SAB)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1AE6716-6A08-44B5-BAE3-9F32468BE3A8}"/>
              </a:ext>
            </a:extLst>
          </p:cNvPr>
          <p:cNvCxnSpPr/>
          <p:nvPr/>
        </p:nvCxnSpPr>
        <p:spPr>
          <a:xfrm flipH="1">
            <a:off x="8272463" y="3810000"/>
            <a:ext cx="0" cy="609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64AC7A6-118C-4FA0-BEB4-36C242D93F24}"/>
              </a:ext>
            </a:extLst>
          </p:cNvPr>
          <p:cNvCxnSpPr/>
          <p:nvPr/>
        </p:nvCxnSpPr>
        <p:spPr>
          <a:xfrm flipH="1">
            <a:off x="8831263" y="3810000"/>
            <a:ext cx="3175" cy="609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944D5AE-B621-4328-AB35-9EB049BB9AC8}"/>
              </a:ext>
            </a:extLst>
          </p:cNvPr>
          <p:cNvCxnSpPr/>
          <p:nvPr/>
        </p:nvCxnSpPr>
        <p:spPr>
          <a:xfrm flipH="1" flipV="1">
            <a:off x="3384550" y="4302125"/>
            <a:ext cx="12700" cy="1862138"/>
          </a:xfrm>
          <a:prstGeom prst="straightConnector1">
            <a:avLst/>
          </a:prstGeom>
          <a:ln w="9525">
            <a:solidFill>
              <a:schemeClr val="accent6">
                <a:lumMod val="50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6E85F00-37C6-4C59-80E2-B48B531F0D84}"/>
              </a:ext>
            </a:extLst>
          </p:cNvPr>
          <p:cNvSpPr/>
          <p:nvPr/>
        </p:nvSpPr>
        <p:spPr>
          <a:xfrm>
            <a:off x="4252310" y="5889254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ICBM/HELO Sustainment &amp; Support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987C95C-1678-4917-8C82-8D1521DBE0C2}"/>
              </a:ext>
            </a:extLst>
          </p:cNvPr>
          <p:cNvSpPr/>
          <p:nvPr/>
        </p:nvSpPr>
        <p:spPr>
          <a:xfrm>
            <a:off x="4927096" y="5884472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Weapons Sustainment &amp; Support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3262" name="Picture 3">
            <a:extLst>
              <a:ext uri="{FF2B5EF4-FFF2-40B4-BE49-F238E27FC236}">
                <a16:creationId xmlns:a16="http://schemas.microsoft.com/office/drawing/2014/main" id="{112DA61B-57C1-4297-9700-01AC169E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632200"/>
            <a:ext cx="1428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AC00E84A0AE94F8B62F33462740AA7" ma:contentTypeVersion="6" ma:contentTypeDescription="Create a new document." ma:contentTypeScope="" ma:versionID="8f5d59b57daaf6e863cd909828792572">
  <xsd:schema xmlns:xsd="http://www.w3.org/2001/XMLSchema" xmlns:xs="http://www.w3.org/2001/XMLSchema" xmlns:p="http://schemas.microsoft.com/office/2006/metadata/properties" xmlns:ns2="be6b85d6-8bdc-4a63-9f8c-32465716dcfb" targetNamespace="http://schemas.microsoft.com/office/2006/metadata/properties" ma:root="true" ma:fieldsID="05950185165c0d6ef62791a16d4d1c56" ns2:_="">
    <xsd:import namespace="be6b85d6-8bdc-4a63-9f8c-32465716dc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b85d6-8bdc-4a63-9f8c-32465716dc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802DAF-5337-4CAF-AB20-33C48255F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6b85d6-8bdc-4a63-9f8c-32465716dc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E624B2-D7A0-4B36-9339-497141E3B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6946</TotalTime>
  <Words>263</Words>
  <Application>Microsoft Office PowerPoint</Application>
  <PresentationFormat>On-screen Show (4:3)</PresentationFormat>
  <Paragraphs>135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USSTRATCOM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 John H LCDR  USSTRATCOM-J543</dc:creator>
  <cp:lastModifiedBy>PERRY, FRANK W JR Maj USAF AFGSC AFGSC/CCX</cp:lastModifiedBy>
  <cp:revision>354</cp:revision>
  <cp:lastPrinted>2020-04-07T20:17:14Z</cp:lastPrinted>
  <dcterms:created xsi:type="dcterms:W3CDTF">2016-12-20T19:02:19Z</dcterms:created>
  <dcterms:modified xsi:type="dcterms:W3CDTF">2021-03-09T15:04:04Z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0x010100A22E315B1F3C42B49A0E90D2F9AB5AB100B9C8180E5DF2F248947156D4C34F3A9D</vt:lpwstr>
  </property>
  <property fmtid="{D5CDD505-2E9C-101B-9397-08002B2CF9AE}" pid="3" name="ConceptSearch">
    <vt:lpwstr/>
  </property>
  <property fmtid="{D5CDD505-2E9C-101B-9397-08002B2CF9AE}" pid="4" name="TitusGUID">
    <vt:lpwstr>d55c7d5e-29c8-4f29-951b-53dcbbcbc7df</vt:lpwstr>
  </property>
  <property fmtid="{D5CDD505-2E9C-101B-9397-08002B2CF9AE}" pid="5" name="TitusCorpClassification">
    <vt:lpwstr>UNCLASSIFIED//FOUO</vt:lpwstr>
  </property>
  <property fmtid="{D5CDD505-2E9C-101B-9397-08002B2CF9AE}" pid="6" name="TitusCorpDissemination">
    <vt:lpwstr>Blank No Selection</vt:lpwstr>
  </property>
  <property fmtid="{D5CDD505-2E9C-101B-9397-08002B2CF9AE}" pid="7" name="p245befb6f6a4227ac757ec9555c19aa">
    <vt:lpwstr/>
  </property>
  <property fmtid="{D5CDD505-2E9C-101B-9397-08002B2CF9AE}" pid="8" name="SlideDescription">
    <vt:lpwstr>Information Flow Diagram</vt:lpwstr>
  </property>
  <property fmtid="{D5CDD505-2E9C-101B-9397-08002B2CF9AE}" pid="9" name="Presentation">
    <vt:lpwstr>Battle Rhythm</vt:lpwstr>
  </property>
  <property fmtid="{D5CDD505-2E9C-101B-9397-08002B2CF9AE}" pid="10" name="Status">
    <vt:lpwstr>Approved</vt:lpwstr>
  </property>
  <property fmtid="{D5CDD505-2E9C-101B-9397-08002B2CF9AE}" pid="11" name="TaxCatchAll">
    <vt:lpwstr/>
  </property>
</Properties>
</file>