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1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4.jpeg" ContentType="image/jpe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rot="10800000">
            <a:off x="946080" y="4226760"/>
            <a:ext cx="865080" cy="86508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37" name="CustomShape 2"/>
          <p:cNvSpPr/>
          <p:nvPr/>
        </p:nvSpPr>
        <p:spPr>
          <a:xfrm rot="10800000">
            <a:off x="90000" y="4655880"/>
            <a:ext cx="431640" cy="43164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38" name="CustomShape 3"/>
          <p:cNvSpPr/>
          <p:nvPr/>
        </p:nvSpPr>
        <p:spPr>
          <a:xfrm rot="10800000">
            <a:off x="224640" y="3903480"/>
            <a:ext cx="657000" cy="65700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39" name="CustomShape 4"/>
          <p:cNvSpPr/>
          <p:nvPr/>
        </p:nvSpPr>
        <p:spPr>
          <a:xfrm rot="10800000">
            <a:off x="900720" y="3787200"/>
            <a:ext cx="368640" cy="36864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40" name="CustomShape 5"/>
          <p:cNvSpPr/>
          <p:nvPr/>
        </p:nvSpPr>
        <p:spPr>
          <a:xfrm rot="10800000">
            <a:off x="1260720" y="3566880"/>
            <a:ext cx="183600" cy="18360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41" name="CustomShape 6"/>
          <p:cNvSpPr/>
          <p:nvPr/>
        </p:nvSpPr>
        <p:spPr>
          <a:xfrm rot="10800000">
            <a:off x="1133280" y="1709280"/>
            <a:ext cx="666720" cy="666720"/>
          </a:xfrm>
          <a:prstGeom prst="rect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42" name="CustomShape 7"/>
          <p:cNvSpPr/>
          <p:nvPr/>
        </p:nvSpPr>
        <p:spPr>
          <a:xfrm>
            <a:off x="1944000" y="1656000"/>
            <a:ext cx="5182920" cy="1699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e90b8"/>
                </a:solidFill>
                <a:latin typeface="Arial"/>
                <a:ea typeface="微软雅黑"/>
              </a:rPr>
              <a:t>GIT  </a:t>
            </a:r>
            <a:r>
              <a:rPr lang="en-US" sz="3600">
                <a:solidFill>
                  <a:srgbClr val="bfbfbf"/>
                </a:solidFill>
                <a:latin typeface="Arial"/>
                <a:ea typeface="微软雅黑"/>
              </a:rPr>
              <a:t>分布式版本管理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>
            <a:off x="7327800" y="64440"/>
            <a:ext cx="865080" cy="86508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44" name="CustomShape 9"/>
          <p:cNvSpPr/>
          <p:nvPr/>
        </p:nvSpPr>
        <p:spPr>
          <a:xfrm>
            <a:off x="8617680" y="68760"/>
            <a:ext cx="431640" cy="43164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45" name="CustomShape 10"/>
          <p:cNvSpPr/>
          <p:nvPr/>
        </p:nvSpPr>
        <p:spPr>
          <a:xfrm>
            <a:off x="8257680" y="595800"/>
            <a:ext cx="657000" cy="65700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46" name="CustomShape 11"/>
          <p:cNvSpPr/>
          <p:nvPr/>
        </p:nvSpPr>
        <p:spPr>
          <a:xfrm>
            <a:off x="7869960" y="1000080"/>
            <a:ext cx="368640" cy="36864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47" name="CustomShape 12"/>
          <p:cNvSpPr/>
          <p:nvPr/>
        </p:nvSpPr>
        <p:spPr>
          <a:xfrm>
            <a:off x="7695000" y="1405800"/>
            <a:ext cx="183600" cy="18360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060720" y="2225520"/>
            <a:ext cx="662040" cy="66204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宋体"/>
              </a:rPr>
              <a:t>2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709440" y="2315880"/>
            <a:ext cx="233388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bfbfbf"/>
                </a:solidFill>
                <a:latin typeface="Arial"/>
                <a:ea typeface="微软雅黑"/>
              </a:rPr>
              <a:t> 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合并分支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463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合并分支</a:t>
            </a:r>
            <a:endParaRPr/>
          </a:p>
        </p:txBody>
      </p:sp>
      <p:sp>
        <p:nvSpPr>
          <p:cNvPr id="82" name="Line 2"/>
          <p:cNvSpPr/>
          <p:nvPr/>
        </p:nvSpPr>
        <p:spPr>
          <a:xfrm>
            <a:off x="3708360" y="925200"/>
            <a:ext cx="1726920" cy="180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83" name="CustomShape 3"/>
          <p:cNvSpPr/>
          <p:nvPr/>
        </p:nvSpPr>
        <p:spPr>
          <a:xfrm>
            <a:off x="5435640" y="1766520"/>
            <a:ext cx="3074400" cy="234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一个记录着目录树内容及其中各个文件对应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blob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对象索引的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tree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对象；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以及一个包含指向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tree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对象（根目录）的索引和其他提交信息元数据的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commit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对象。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84" name="图片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9120" y="1555920"/>
            <a:ext cx="4597920" cy="255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27880" y="106560"/>
            <a:ext cx="8337960" cy="95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  <a:ea typeface="宋体"/>
              </a:rPr>
              <a:t>git </a:t>
            </a:r>
            <a:r>
              <a:rPr lang="en-US" sz="2400">
                <a:solidFill>
                  <a:srgbClr val="ffffff"/>
                </a:solidFill>
                <a:latin typeface="Calibri"/>
                <a:ea typeface="宋体"/>
              </a:rPr>
              <a:t>合并分支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4767120"/>
            <a:ext cx="2132280" cy="27324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3"/>
          <p:cNvSpPr/>
          <p:nvPr/>
        </p:nvSpPr>
        <p:spPr>
          <a:xfrm>
            <a:off x="557640" y="792000"/>
            <a:ext cx="5634360" cy="392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git merge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合并分支可以分为快进式和非快进式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(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大部分是非快进式的合并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)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快进式：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它把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HEAD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指针移回到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master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分支，并把工作目录中的文件换成了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master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分支所指向的快照内容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非快进式（不冲突）：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两个分支没有修改同一个文件的同一部分：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会用两个分支的末端（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C4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和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C5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）以及它们的共同祖先（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C2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）进行一次简单的三方合并计算　然后自动识别最佳同源合并点　合并后重新做一个新的快照　而且自动创建指向它的对象　并且这个对象有２个祖先，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git mergetool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　不需要安装的图形化看</a:t>
            </a:r>
            <a:endParaRPr/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endParaRPr/>
          </a:p>
        </p:txBody>
      </p:sp>
      <p:pic>
        <p:nvPicPr>
          <p:cNvPr id="88" name="图片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0" y="1224000"/>
            <a:ext cx="259200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6280"/>
            <a:ext cx="822816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  <a:ea typeface="宋体"/>
              </a:rPr>
              <a:t>git </a:t>
            </a:r>
            <a:r>
              <a:rPr lang="en-US" sz="2400">
                <a:solidFill>
                  <a:srgbClr val="ffffff"/>
                </a:solidFill>
                <a:latin typeface="Calibri"/>
                <a:ea typeface="宋体"/>
              </a:rPr>
              <a:t>合并分支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4767120"/>
            <a:ext cx="2132280" cy="27324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3"/>
          <p:cNvSpPr/>
          <p:nvPr/>
        </p:nvSpPr>
        <p:spPr>
          <a:xfrm>
            <a:off x="581040" y="977400"/>
            <a:ext cx="8177400" cy="38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非快进式（冲突）：</a:t>
            </a:r>
            <a:endParaRPr/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两个分之修改同一个文件　产生冲突（逻辑冲突　需要人工解决）</a:t>
            </a:r>
            <a:endParaRPr/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场景：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   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&lt;&lt;&lt;&lt;&lt;&lt;&lt; HEAD:index.html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   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&lt;div id="footer"&gt;contact : email.support@github.com&lt;/div&gt;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   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=======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   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&lt;div id="footer"&gt;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   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please contact us at support@github.com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   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&lt;/div&gt;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   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&gt;&gt;&gt;&gt;&gt;&gt;&gt; iss53:index.html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代表的意思是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HEAD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代表当前分之 的代码是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=====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之上的</a:t>
            </a:r>
            <a:endParaRPr/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下面的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&gt;&gt;&gt;&gt;&gt;iss53 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代表是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iss53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的代码 需要删除之 后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add</a:t>
            </a:r>
            <a:r>
              <a:rPr lang="en-US" sz="1600">
                <a:solidFill>
                  <a:srgbClr val="dfe0e2"/>
                </a:solidFill>
                <a:latin typeface="Arial"/>
                <a:ea typeface="微软雅黑"/>
              </a:rPr>
              <a:t>完就解决了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4767120"/>
            <a:ext cx="2132280" cy="27324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2"/>
          <p:cNvSpPr/>
          <p:nvPr/>
        </p:nvSpPr>
        <p:spPr>
          <a:xfrm>
            <a:off x="513720" y="1324440"/>
            <a:ext cx="6550560" cy="115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１）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branch iss53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创建了一个新分支的指针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２）修改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iss53bug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并且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commit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图片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74960" y="222120"/>
            <a:ext cx="4017600" cy="2332080"/>
          </a:xfrm>
          <a:prstGeom prst="rect">
            <a:avLst/>
          </a:prstGeom>
          <a:ln>
            <a:noFill/>
          </a:ln>
        </p:spPr>
      </p:pic>
      <p:pic>
        <p:nvPicPr>
          <p:cNvPr id="95" name="图片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74960" y="2615040"/>
            <a:ext cx="4188960" cy="215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4767120"/>
            <a:ext cx="2132280" cy="27324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CustomShape 2"/>
          <p:cNvSpPr/>
          <p:nvPr/>
        </p:nvSpPr>
        <p:spPr>
          <a:xfrm>
            <a:off x="370080" y="309960"/>
            <a:ext cx="748080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３）</a:t>
            </a: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checkout master &amp;&amp; checkout -b hotfix &amp;&amp; commit hotfix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４）</a:t>
            </a:r>
            <a:r>
              <a:rPr lang="en-US">
                <a:solidFill>
                  <a:srgbClr val="dfe0e2"/>
                </a:solidFill>
                <a:latin typeface="Arial"/>
                <a:ea typeface="微软雅黑"/>
              </a:rPr>
              <a:t>checkout out master &amp;&amp; git merge hotfix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8" name="图片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36000" y="1432800"/>
            <a:ext cx="4084200" cy="3103200"/>
          </a:xfrm>
          <a:prstGeom prst="rect">
            <a:avLst/>
          </a:prstGeom>
          <a:ln>
            <a:noFill/>
          </a:ln>
        </p:spPr>
      </p:pic>
      <p:pic>
        <p:nvPicPr>
          <p:cNvPr id="99" name="图片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1740960"/>
            <a:ext cx="3798360" cy="257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4767120"/>
            <a:ext cx="2132280" cy="27324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288000" y="288000"/>
            <a:ext cx="4320000" cy="25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５）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checkout iss53 &amp;&amp; commit c5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６）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git checkout master &amp;&amp; git merge iss53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由于当前 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master 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分支所指向的提交对象（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C4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）并不是 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iss53 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分支的直接祖先，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不得不进行一些额外处理。就此例而言，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会用两个分支的末端（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C4 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和 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C5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）以及它们的共同祖先（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C2</a:t>
            </a:r>
            <a:r>
              <a:rPr lang="en-US" sz="1500">
                <a:solidFill>
                  <a:srgbClr val="dfe0e2"/>
                </a:solidFill>
                <a:latin typeface="Arial"/>
                <a:ea typeface="微软雅黑"/>
              </a:rPr>
              <a:t>）进行一次简单的三方合并计算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2" name="图片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000" y="455400"/>
            <a:ext cx="3872160" cy="1920600"/>
          </a:xfrm>
          <a:prstGeom prst="rect">
            <a:avLst/>
          </a:prstGeom>
          <a:ln>
            <a:noFill/>
          </a:ln>
        </p:spPr>
      </p:pic>
      <p:pic>
        <p:nvPicPr>
          <p:cNvPr id="103" name="图片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2520000"/>
            <a:ext cx="3481560" cy="2391840"/>
          </a:xfrm>
          <a:prstGeom prst="rect">
            <a:avLst/>
          </a:prstGeom>
          <a:ln>
            <a:noFill/>
          </a:ln>
        </p:spPr>
      </p:pic>
      <p:pic>
        <p:nvPicPr>
          <p:cNvPr id="104" name="图片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0000" y="2927520"/>
            <a:ext cx="3942000" cy="189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060720" y="2225520"/>
            <a:ext cx="662040" cy="66204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宋体"/>
              </a:rPr>
              <a:t>3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3709800" y="2315880"/>
            <a:ext cx="265428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bfbfbf"/>
                </a:solidFill>
                <a:latin typeface="Arial"/>
                <a:ea typeface="微软雅黑"/>
              </a:rPr>
              <a:t> 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底层浅度解析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463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底层浅度解析</a:t>
            </a:r>
            <a:endParaRPr/>
          </a:p>
        </p:txBody>
      </p:sp>
      <p:sp>
        <p:nvSpPr>
          <p:cNvPr id="108" name="Line 2"/>
          <p:cNvSpPr/>
          <p:nvPr/>
        </p:nvSpPr>
        <p:spPr>
          <a:xfrm flipV="1">
            <a:off x="3371040" y="927000"/>
            <a:ext cx="2385000" cy="1944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109" name="CustomShape 3"/>
          <p:cNvSpPr/>
          <p:nvPr/>
        </p:nvSpPr>
        <p:spPr>
          <a:xfrm>
            <a:off x="813600" y="1833480"/>
            <a:ext cx="7415280" cy="183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1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）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echo "you want to write content" | git hash-object -w --stdin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b3cae4c6c88a60ff2d1cf03f4a4c7d5ee12066d3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这个是将内容存储为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40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为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hash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值的方法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2) git cat-file -p b3cae4c6c88a60ff2d1cf03f4a4c7d5ee12066d3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输出的内容是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you want to write content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463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底层浅度解析</a:t>
            </a:r>
            <a:endParaRPr/>
          </a:p>
        </p:txBody>
      </p:sp>
      <p:sp>
        <p:nvSpPr>
          <p:cNvPr id="111" name="Line 2"/>
          <p:cNvSpPr/>
          <p:nvPr/>
        </p:nvSpPr>
        <p:spPr>
          <a:xfrm flipV="1">
            <a:off x="3371040" y="927000"/>
            <a:ext cx="2385000" cy="1944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112" name="CustomShape 3"/>
          <p:cNvSpPr/>
          <p:nvPr/>
        </p:nvSpPr>
        <p:spPr>
          <a:xfrm>
            <a:off x="1296000" y="1656000"/>
            <a:ext cx="7415280" cy="2091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3)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查看 内容的方法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find .git/objects -type f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.git/objects/d6/70460b4b4aece5915caf5c68d12f560a9fe3e4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这便是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存储数据内容的方式──为每份内容生成一个文件，取得该内容与头信息的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SHA-1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校验和，创建以该校验和前两个字符为名称的子目录，并以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(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校验和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)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剩下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38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个字符为文件命名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(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保存至子目录下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)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4).git/HEAD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是在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branch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可以知道你当前分之在哪个上面的文件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093320" y="1742760"/>
            <a:ext cx="208440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今日主题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5729760" y="771480"/>
            <a:ext cx="628560" cy="64764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4631040" y="2058120"/>
            <a:ext cx="648720" cy="64764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宋体"/>
              </a:rPr>
              <a:t>2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3581280" y="3282840"/>
            <a:ext cx="628560" cy="64764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宋体"/>
              </a:rPr>
              <a:t>3</a:t>
            </a:r>
            <a:endParaRPr/>
          </a:p>
        </p:txBody>
      </p:sp>
      <p:sp>
        <p:nvSpPr>
          <p:cNvPr id="52" name="Line 5"/>
          <p:cNvSpPr/>
          <p:nvPr/>
        </p:nvSpPr>
        <p:spPr>
          <a:xfrm>
            <a:off x="6021000" y="1406880"/>
            <a:ext cx="2521440" cy="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53" name="Line 6"/>
          <p:cNvSpPr/>
          <p:nvPr/>
        </p:nvSpPr>
        <p:spPr>
          <a:xfrm flipV="1">
            <a:off x="3922920" y="3911400"/>
            <a:ext cx="2646720" cy="2052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54" name="Line 7"/>
          <p:cNvSpPr/>
          <p:nvPr/>
        </p:nvSpPr>
        <p:spPr>
          <a:xfrm>
            <a:off x="4977360" y="2703240"/>
            <a:ext cx="2623320" cy="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55" name="CustomShape 8"/>
          <p:cNvSpPr/>
          <p:nvPr/>
        </p:nvSpPr>
        <p:spPr>
          <a:xfrm>
            <a:off x="6190920" y="771480"/>
            <a:ext cx="233388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bfbfbf"/>
                </a:solidFill>
                <a:latin typeface="Arial"/>
                <a:ea typeface="微软雅黑"/>
              </a:rPr>
              <a:t> 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常用命令</a:t>
            </a:r>
            <a:endParaRPr/>
          </a:p>
        </p:txBody>
      </p:sp>
      <p:sp>
        <p:nvSpPr>
          <p:cNvPr id="56" name="CustomShape 9"/>
          <p:cNvSpPr/>
          <p:nvPr/>
        </p:nvSpPr>
        <p:spPr>
          <a:xfrm>
            <a:off x="5237280" y="2057760"/>
            <a:ext cx="243468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bfbfbf"/>
                </a:solidFill>
                <a:latin typeface="Arial"/>
                <a:ea typeface="微软雅黑"/>
              </a:rPr>
              <a:t> 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分支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合并</a:t>
            </a:r>
            <a:endParaRPr/>
          </a:p>
        </p:txBody>
      </p:sp>
      <p:sp>
        <p:nvSpPr>
          <p:cNvPr id="57" name="CustomShape 10"/>
          <p:cNvSpPr/>
          <p:nvPr/>
        </p:nvSpPr>
        <p:spPr>
          <a:xfrm>
            <a:off x="4283280" y="3283200"/>
            <a:ext cx="30729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底层浅度解析</a:t>
            </a:r>
            <a:endParaRPr/>
          </a:p>
        </p:txBody>
      </p:sp>
      <p:sp>
        <p:nvSpPr>
          <p:cNvPr id="58" name="Line 11"/>
          <p:cNvSpPr/>
          <p:nvPr/>
        </p:nvSpPr>
        <p:spPr>
          <a:xfrm>
            <a:off x="1045080" y="2320920"/>
            <a:ext cx="1740960" cy="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463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底层浅度解析</a:t>
            </a:r>
            <a:endParaRPr/>
          </a:p>
        </p:txBody>
      </p:sp>
      <p:sp>
        <p:nvSpPr>
          <p:cNvPr id="114" name="Line 2"/>
          <p:cNvSpPr/>
          <p:nvPr/>
        </p:nvSpPr>
        <p:spPr>
          <a:xfrm flipV="1">
            <a:off x="3371040" y="927000"/>
            <a:ext cx="2385000" cy="1944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115" name="CustomShape 3"/>
          <p:cNvSpPr/>
          <p:nvPr/>
        </p:nvSpPr>
        <p:spPr>
          <a:xfrm>
            <a:off x="1296000" y="1656000"/>
            <a:ext cx="7415280" cy="2091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objects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目录存储所有数据内容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HEAD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文件指向当前分之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refs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目录存储指向数据（分支）的提交对象的指针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index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文件保存了暂存区信息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config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文件包含了项目特有的配置选项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771640" y="771480"/>
            <a:ext cx="3598920" cy="359892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17" name="CustomShape 2"/>
          <p:cNvSpPr/>
          <p:nvPr/>
        </p:nvSpPr>
        <p:spPr>
          <a:xfrm>
            <a:off x="3011400" y="1011240"/>
            <a:ext cx="3119760" cy="311976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118" name="Line 3"/>
          <p:cNvSpPr/>
          <p:nvPr/>
        </p:nvSpPr>
        <p:spPr>
          <a:xfrm>
            <a:off x="3485880" y="2139840"/>
            <a:ext cx="2165400" cy="0"/>
          </a:xfrm>
          <a:prstGeom prst="line">
            <a:avLst/>
          </a:prstGeom>
          <a:ln w="9360">
            <a:solidFill>
              <a:srgbClr val="7f7f7f"/>
            </a:solidFill>
            <a:bevel/>
          </a:ln>
        </p:spPr>
      </p:sp>
      <p:sp>
        <p:nvSpPr>
          <p:cNvPr id="119" name="CustomShape 4"/>
          <p:cNvSpPr/>
          <p:nvPr/>
        </p:nvSpPr>
        <p:spPr>
          <a:xfrm>
            <a:off x="3132000" y="2212920"/>
            <a:ext cx="2806920" cy="637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2e90b8"/>
                </a:solidFill>
                <a:latin typeface="微软雅黑"/>
                <a:ea typeface="微软雅黑"/>
              </a:rPr>
              <a:t>THANKS</a:t>
            </a:r>
            <a:endParaRPr/>
          </a:p>
        </p:txBody>
      </p:sp>
      <p:sp>
        <p:nvSpPr>
          <p:cNvPr id="120" name="Line 5"/>
          <p:cNvSpPr/>
          <p:nvPr/>
        </p:nvSpPr>
        <p:spPr>
          <a:xfrm>
            <a:off x="3485880" y="2860560"/>
            <a:ext cx="2165400" cy="0"/>
          </a:xfrm>
          <a:prstGeom prst="line">
            <a:avLst/>
          </a:prstGeom>
          <a:ln w="9360">
            <a:solidFill>
              <a:srgbClr val="7f7f7f"/>
            </a:solidFill>
            <a:bevel/>
          </a:ln>
        </p:spPr>
      </p:sp>
      <p:sp>
        <p:nvSpPr>
          <p:cNvPr id="121" name="CustomShape 6"/>
          <p:cNvSpPr/>
          <p:nvPr/>
        </p:nvSpPr>
        <p:spPr>
          <a:xfrm>
            <a:off x="6732360" y="2910960"/>
            <a:ext cx="91080" cy="9108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122" name="CustomShape 7"/>
          <p:cNvSpPr/>
          <p:nvPr/>
        </p:nvSpPr>
        <p:spPr>
          <a:xfrm>
            <a:off x="7236720" y="2211480"/>
            <a:ext cx="91080" cy="9108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23" name="CustomShape 8"/>
          <p:cNvSpPr/>
          <p:nvPr/>
        </p:nvSpPr>
        <p:spPr>
          <a:xfrm>
            <a:off x="7020720" y="3126960"/>
            <a:ext cx="91080" cy="9108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24" name="CustomShape 9"/>
          <p:cNvSpPr/>
          <p:nvPr/>
        </p:nvSpPr>
        <p:spPr>
          <a:xfrm>
            <a:off x="6372360" y="4357440"/>
            <a:ext cx="214560" cy="22896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25" name="CustomShape 10"/>
          <p:cNvSpPr/>
          <p:nvPr/>
        </p:nvSpPr>
        <p:spPr>
          <a:xfrm>
            <a:off x="7247880" y="4541400"/>
            <a:ext cx="91080" cy="9108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26" name="CustomShape 11"/>
          <p:cNvSpPr/>
          <p:nvPr/>
        </p:nvSpPr>
        <p:spPr>
          <a:xfrm>
            <a:off x="7868880" y="4039560"/>
            <a:ext cx="91080" cy="9108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27" name="CustomShape 12"/>
          <p:cNvSpPr/>
          <p:nvPr/>
        </p:nvSpPr>
        <p:spPr>
          <a:xfrm>
            <a:off x="6480000" y="3867480"/>
            <a:ext cx="91080" cy="9108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128" name="CustomShape 13"/>
          <p:cNvSpPr/>
          <p:nvPr/>
        </p:nvSpPr>
        <p:spPr>
          <a:xfrm>
            <a:off x="7380720" y="3774960"/>
            <a:ext cx="91080" cy="9108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129" name="CustomShape 14"/>
          <p:cNvSpPr/>
          <p:nvPr/>
        </p:nvSpPr>
        <p:spPr>
          <a:xfrm rot="10800000">
            <a:off x="2320560" y="2141640"/>
            <a:ext cx="91080" cy="9108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130" name="CustomShape 15"/>
          <p:cNvSpPr/>
          <p:nvPr/>
        </p:nvSpPr>
        <p:spPr>
          <a:xfrm rot="10800000">
            <a:off x="1816200" y="2841120"/>
            <a:ext cx="91080" cy="9108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31" name="CustomShape 16"/>
          <p:cNvSpPr/>
          <p:nvPr/>
        </p:nvSpPr>
        <p:spPr>
          <a:xfrm rot="10800000">
            <a:off x="2032200" y="1925280"/>
            <a:ext cx="91080" cy="9108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32" name="CustomShape 17"/>
          <p:cNvSpPr/>
          <p:nvPr/>
        </p:nvSpPr>
        <p:spPr>
          <a:xfrm rot="10800000">
            <a:off x="2557080" y="557280"/>
            <a:ext cx="214560" cy="22896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33" name="CustomShape 18"/>
          <p:cNvSpPr/>
          <p:nvPr/>
        </p:nvSpPr>
        <p:spPr>
          <a:xfrm rot="10800000">
            <a:off x="1805040" y="511200"/>
            <a:ext cx="91080" cy="9108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34" name="CustomShape 19"/>
          <p:cNvSpPr/>
          <p:nvPr/>
        </p:nvSpPr>
        <p:spPr>
          <a:xfrm rot="10800000">
            <a:off x="1184040" y="1013040"/>
            <a:ext cx="91080" cy="9108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</p:sp>
      <p:sp>
        <p:nvSpPr>
          <p:cNvPr id="135" name="CustomShape 20"/>
          <p:cNvSpPr/>
          <p:nvPr/>
        </p:nvSpPr>
        <p:spPr>
          <a:xfrm rot="10800000">
            <a:off x="2572920" y="1184760"/>
            <a:ext cx="91080" cy="9108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  <p:sp>
        <p:nvSpPr>
          <p:cNvPr id="136" name="CustomShape 21"/>
          <p:cNvSpPr/>
          <p:nvPr/>
        </p:nvSpPr>
        <p:spPr>
          <a:xfrm rot="10800000">
            <a:off x="1672200" y="1277280"/>
            <a:ext cx="91080" cy="91080"/>
          </a:xfrm>
          <a:prstGeom prst="ellipse">
            <a:avLst/>
          </a:prstGeom>
          <a:solidFill>
            <a:srgbClr val="bfbfbf"/>
          </a:solidFill>
          <a:ln w="25560">
            <a:noFill/>
          </a:ln>
        </p:spPr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060720" y="2225520"/>
            <a:ext cx="662040" cy="662040"/>
          </a:xfrm>
          <a:prstGeom prst="ellipse">
            <a:avLst/>
          </a:prstGeom>
          <a:solidFill>
            <a:srgbClr val="2e90b8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宋体"/>
              </a:rPr>
              <a:t>1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3709440" y="2315880"/>
            <a:ext cx="233388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bfbfbf"/>
                </a:solidFill>
                <a:latin typeface="Arial"/>
                <a:ea typeface="微软雅黑"/>
              </a:rPr>
              <a:t> 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常用命令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-432000" y="472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　　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手册</a:t>
            </a:r>
            <a:endParaRPr/>
          </a:p>
        </p:txBody>
      </p:sp>
      <p:sp>
        <p:nvSpPr>
          <p:cNvPr id="62" name="Line 2"/>
          <p:cNvSpPr/>
          <p:nvPr/>
        </p:nvSpPr>
        <p:spPr>
          <a:xfrm>
            <a:off x="3672000" y="934200"/>
            <a:ext cx="1726920" cy="180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63" name="CustomShape 3"/>
          <p:cNvSpPr/>
          <p:nvPr/>
        </p:nvSpPr>
        <p:spPr>
          <a:xfrm>
            <a:off x="770400" y="1152000"/>
            <a:ext cx="7004880" cy="2228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Getting and Creating Projects (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创建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项目）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init :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会初始化一个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项目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        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init –bare :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初始化一个裸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项目没有工作区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要添加一个新的远程仓库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,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可以指定一个简单的名字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,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以便将来引用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,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运行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remote add [shortname] [url]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　　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下的文件有：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branches  config  description  HEAD  hooks  info  objects  refs (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具体这些文件都是干嘛的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,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将在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底层分析那里说）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clone : git clone git@github.com:caiqr/webLottery.git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直接克隆一个项目到本地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ssh clone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或者　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https clone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463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手册</a:t>
            </a:r>
            <a:endParaRPr/>
          </a:p>
        </p:txBody>
      </p:sp>
      <p:sp>
        <p:nvSpPr>
          <p:cNvPr id="65" name="Line 2"/>
          <p:cNvSpPr/>
          <p:nvPr/>
        </p:nvSpPr>
        <p:spPr>
          <a:xfrm>
            <a:off x="3708360" y="925200"/>
            <a:ext cx="1726920" cy="180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66" name="CustomShape 3"/>
          <p:cNvSpPr/>
          <p:nvPr/>
        </p:nvSpPr>
        <p:spPr>
          <a:xfrm>
            <a:off x="813600" y="1296000"/>
            <a:ext cx="7415280" cy="3140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Basic Snapshotting (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基础命令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)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add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添加到暂存区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commit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提交的历史版本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commit --amend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追加提交上一次提交内容不会产生新纪录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push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推送到远程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status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查看当前状态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diff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查看差异文件（可以借助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工具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gitk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来查看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)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diff --cached 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查看已经暂存起来的变化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diff HEAD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查看当前工作区和暂存区和当前历史提交版本的区别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463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手册</a:t>
            </a:r>
            <a:endParaRPr/>
          </a:p>
        </p:txBody>
      </p:sp>
      <p:sp>
        <p:nvSpPr>
          <p:cNvPr id="68" name="Line 2"/>
          <p:cNvSpPr/>
          <p:nvPr/>
        </p:nvSpPr>
        <p:spPr>
          <a:xfrm>
            <a:off x="3708360" y="925200"/>
            <a:ext cx="1726920" cy="180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69" name="CustomShape 3"/>
          <p:cNvSpPr/>
          <p:nvPr/>
        </p:nvSpPr>
        <p:spPr>
          <a:xfrm>
            <a:off x="863640" y="1512000"/>
            <a:ext cx="7415280" cy="2091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Basic Snapshotting (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基础命令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)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checkout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可以恢复工作区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reset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清空暂存区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rm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删除文件后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会留下历史记录 清除历史记录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mv git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中对文件进行改名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revert commitId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　可以撤销某一次的不产生冲突的提交而不影响后面的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463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     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手册</a:t>
            </a:r>
            <a:endParaRPr/>
          </a:p>
        </p:txBody>
      </p:sp>
      <p:sp>
        <p:nvSpPr>
          <p:cNvPr id="71" name="Line 2"/>
          <p:cNvSpPr/>
          <p:nvPr/>
        </p:nvSpPr>
        <p:spPr>
          <a:xfrm>
            <a:off x="3961080" y="936000"/>
            <a:ext cx="1726920" cy="180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72" name="CustomShape 3"/>
          <p:cNvSpPr/>
          <p:nvPr/>
        </p:nvSpPr>
        <p:spPr>
          <a:xfrm>
            <a:off x="1800360" y="968040"/>
            <a:ext cx="6550920" cy="4174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Branching and Merging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分支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and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合并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branch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查看当前分之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checkout &lt;-b&gt;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切换分之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-b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可以切换创建新分支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merge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合并代码到当前分支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log || git reflog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查看分支记录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stash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暂存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　　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stash pop(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恢复第一次缓存并删除缓存记录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)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tag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加标签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tag -a v1.0.0 -m "first version 1.0"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tag -a v1.2 9fceb02(hashID)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补交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tag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标签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463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      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手册</a:t>
            </a:r>
            <a:endParaRPr/>
          </a:p>
        </p:txBody>
      </p:sp>
      <p:sp>
        <p:nvSpPr>
          <p:cNvPr id="74" name="Line 2"/>
          <p:cNvSpPr/>
          <p:nvPr/>
        </p:nvSpPr>
        <p:spPr>
          <a:xfrm>
            <a:off x="3961080" y="936000"/>
            <a:ext cx="1726920" cy="180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75" name="CustomShape 3"/>
          <p:cNvSpPr/>
          <p:nvPr/>
        </p:nvSpPr>
        <p:spPr>
          <a:xfrm>
            <a:off x="1296000" y="1440000"/>
            <a:ext cx="7055280" cy="3702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自定义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快捷方式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　　　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config user.email test1@gmail.com//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当前工作目录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　　　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config --system user.name "testb"//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全局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　　　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config --global user.name "testone"//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用户下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  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　　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branch --set-upstream-to=origin/develop  develop//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设置当前的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pull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等拉去的源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63680"/>
            <a:ext cx="9142560" cy="455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git</a:t>
            </a:r>
            <a:r>
              <a:rPr lang="en-US" sz="2400">
                <a:solidFill>
                  <a:srgbClr val="dfe0e2"/>
                </a:solidFill>
                <a:latin typeface="Arial"/>
                <a:ea typeface="微软雅黑"/>
              </a:rPr>
              <a:t>手册</a:t>
            </a:r>
            <a:endParaRPr/>
          </a:p>
        </p:txBody>
      </p:sp>
      <p:sp>
        <p:nvSpPr>
          <p:cNvPr id="77" name="Line 2"/>
          <p:cNvSpPr/>
          <p:nvPr/>
        </p:nvSpPr>
        <p:spPr>
          <a:xfrm>
            <a:off x="3708360" y="925200"/>
            <a:ext cx="1726920" cy="1800"/>
          </a:xfrm>
          <a:prstGeom prst="line">
            <a:avLst/>
          </a:prstGeom>
          <a:ln w="28440">
            <a:solidFill>
              <a:srgbClr val="2e90b8"/>
            </a:solidFill>
            <a:bevel/>
          </a:ln>
        </p:spPr>
      </p:sp>
      <p:sp>
        <p:nvSpPr>
          <p:cNvPr id="78" name="CustomShape 3"/>
          <p:cNvSpPr/>
          <p:nvPr/>
        </p:nvSpPr>
        <p:spPr>
          <a:xfrm>
            <a:off x="1440000" y="1728000"/>
            <a:ext cx="6788880" cy="2197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Sharing and Updating Projects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fetch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从远程拉取代码下来但是不合并到当前工作区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pull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从远程拉取代码下来但是合并到当前工作区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push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推送本地工作区代码到远程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remote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建立本地分之和远程的联系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    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         </a:t>
            </a: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Git pull = git fetch + git merge;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dfe0e2"/>
                </a:solidFill>
                <a:latin typeface="Arial"/>
                <a:ea typeface="微软雅黑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