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4"/>
  </p:notesMasterIdLst>
  <p:sldIdLst>
    <p:sldId id="256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6" r:id="rId31"/>
    <p:sldId id="287" r:id="rId32"/>
    <p:sldId id="289" r:id="rId33"/>
    <p:sldId id="308" r:id="rId34"/>
    <p:sldId id="288" r:id="rId35"/>
    <p:sldId id="290" r:id="rId36"/>
    <p:sldId id="306" r:id="rId37"/>
    <p:sldId id="293" r:id="rId38"/>
    <p:sldId id="294" r:id="rId39"/>
    <p:sldId id="295" r:id="rId40"/>
    <p:sldId id="309" r:id="rId41"/>
    <p:sldId id="310" r:id="rId42"/>
    <p:sldId id="311" r:id="rId43"/>
    <p:sldId id="296" r:id="rId44"/>
    <p:sldId id="297" r:id="rId45"/>
    <p:sldId id="312" r:id="rId46"/>
    <p:sldId id="313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15" r:id="rId56"/>
    <p:sldId id="316" r:id="rId57"/>
    <p:sldId id="317" r:id="rId58"/>
    <p:sldId id="318" r:id="rId59"/>
    <p:sldId id="319" r:id="rId60"/>
    <p:sldId id="307" r:id="rId61"/>
    <p:sldId id="314" r:id="rId62"/>
    <p:sldId id="320" r:id="rId63"/>
  </p:sldIdLst>
  <p:sldSz cx="12192000" cy="6858000"/>
  <p:notesSz cx="6858000" cy="9144000"/>
  <p:embeddedFontLst>
    <p:embeddedFont>
      <p:font typeface="맑은 고딕" panose="020B0503020000020004" pitchFamily="50" charset="-127"/>
      <p:regular r:id="rId65"/>
      <p:bold r:id="rId66"/>
    </p:embeddedFont>
    <p:embeddedFont>
      <p:font typeface="한국외대체 B" panose="02020503020101020101" pitchFamily="18" charset="-127"/>
      <p:regular r:id="rId67"/>
    </p:embeddedFont>
    <p:embeddedFont>
      <p:font typeface="Arial Black" panose="020B0A04020102020204" pitchFamily="34" charset="0"/>
      <p:bold r:id="rId68"/>
    </p:embeddedFont>
    <p:embeddedFont>
      <p:font typeface="한국외대체 L" panose="02020503020101020101" pitchFamily="18" charset="-127"/>
      <p:regular r:id="rId6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211"/>
    <a:srgbClr val="722E2C"/>
    <a:srgbClr val="6C655D"/>
    <a:srgbClr val="D3C5B8"/>
    <a:srgbClr val="E7E0D9"/>
    <a:srgbClr val="BFC6CE"/>
    <a:srgbClr val="CF1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E88B6-F2DC-4EDF-91A3-1E91ABB9BA49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984E0-D4D8-447A-A056-D720A5818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18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A267-19E5-4BD1-A9AB-ADDE8C9247B1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0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971A-2D4A-49FF-B0A5-5E7DD082AA62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7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EEDA-2CEF-4C04-8EF3-F26C1C2CF69A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CCA1-F10A-4363-8CFF-B5C1C2F740DB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0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4141-3990-46AF-9359-162E5C180540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6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D4E1-5F3A-4A2C-B3CD-0ED58601DC0B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27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52CE-86BD-4419-B72C-F9854B4C0698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6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8681-BE93-4B19-8905-0CB2D1FE5793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9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06F0-3CAB-4964-B0ED-E9243990D389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38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C388-6E87-4E1E-953C-19E05AD48176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74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AE20-4840-4FF8-8AC9-2CB316F03FD8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2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5EBB0-A7BD-4249-90ED-71AD4BD58D1F}" type="datetime1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6BCC-178C-464C-9F6D-5A562140A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1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24275" y="1600200"/>
            <a:ext cx="4743450" cy="4057650"/>
          </a:xfrm>
          <a:prstGeom prst="rect">
            <a:avLst/>
          </a:prstGeom>
          <a:solidFill>
            <a:srgbClr val="722E2C"/>
          </a:solidFill>
          <a:ln w="136525" cmpd="tri"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38800" y="3602038"/>
            <a:ext cx="5695950" cy="1655762"/>
          </a:xfrm>
          <a:prstGeom prst="rect">
            <a:avLst/>
          </a:prstGeom>
          <a:solidFill>
            <a:srgbClr val="6C655D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컴퓨터 구조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일본어학전공 </a:t>
            </a:r>
            <a:r>
              <a:rPr lang="en-US" altLang="ko-KR" sz="2000" b="1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201202564 </a:t>
            </a:r>
            <a:r>
              <a:rPr lang="ko-KR" altLang="en-US" sz="2000" b="1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이영종</a:t>
            </a:r>
            <a:endParaRPr lang="en-US" altLang="ko-KR" sz="2000" b="1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algn="r"/>
            <a:r>
              <a:rPr lang="ko-KR" altLang="en-US" sz="2000" b="1" dirty="0" err="1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스칸디나비아어과</a:t>
            </a:r>
            <a:r>
              <a:rPr lang="ko-KR" altLang="en-US" sz="2000" b="1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201502134 </a:t>
            </a:r>
            <a:r>
              <a:rPr lang="ko-KR" altLang="en-US" sz="2000" b="1" dirty="0" err="1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윤세란</a:t>
            </a:r>
            <a:endParaRPr lang="en-US" altLang="ko-KR" sz="2000" b="1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프랑스어과 </a:t>
            </a:r>
            <a:r>
              <a:rPr lang="en-US" altLang="ko-KR" sz="2000" b="1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201502599 </a:t>
            </a:r>
            <a:r>
              <a:rPr lang="ko-KR" altLang="en-US" sz="2000" b="1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이주연</a:t>
            </a:r>
            <a:endParaRPr lang="en-US" altLang="ko-KR" sz="2000" b="1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algn="r"/>
            <a:r>
              <a:rPr lang="ko-KR" altLang="en-US" sz="2000" b="1" dirty="0" err="1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말레이인도네시아어과</a:t>
            </a:r>
            <a:r>
              <a:rPr lang="ko-KR" altLang="en-US" sz="2000" b="1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201502454 </a:t>
            </a:r>
            <a:r>
              <a:rPr lang="ko-KR" altLang="en-US" sz="2000" b="1" dirty="0" err="1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이여진</a:t>
            </a:r>
            <a:endParaRPr lang="en-US" altLang="ko-KR" sz="2000" b="1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62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47156"/>
            <a:ext cx="10058400" cy="105750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10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1305332" y="933179"/>
            <a:ext cx="3112559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1" y="872236"/>
            <a:ext cx="311255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287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Arithmetic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slti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rt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rs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imm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10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530673"/>
            <a:ext cx="9835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Set Less Than Immediate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(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rs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)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의 값과 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imm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의 값을 비교한다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Rs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&lt; 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imm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일 경우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Destination(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rt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) = 1</a:t>
            </a:r>
          </a:p>
          <a:p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Rs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&gt;= 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imm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일 경우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Destination(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rt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216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15973"/>
            <a:ext cx="10058400" cy="99066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11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1305332" y="933179"/>
            <a:ext cx="189858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1914382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160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Logic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and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rd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rs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rt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0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669172"/>
            <a:ext cx="983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And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Source1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 안의 값과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Source2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 안의 값을 서로 비트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AND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연산 시킨 결과를 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Destination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레지스터에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저장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14471" y="3630454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FN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6" name="오각형 25"/>
          <p:cNvSpPr/>
          <p:nvPr/>
        </p:nvSpPr>
        <p:spPr>
          <a:xfrm>
            <a:off x="4026311" y="3630382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36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8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97302"/>
            <a:ext cx="10058400" cy="94170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12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1305332" y="933179"/>
            <a:ext cx="189858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1914382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160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Logic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or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rd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rs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rt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0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669172"/>
            <a:ext cx="983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Or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Source1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 안의 값과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Source2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 안의 값을 서로 비트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OR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연산 시킨 결과를 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Destination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레지스터에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저장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14471" y="3630454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FN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6" name="오각형 25"/>
          <p:cNvSpPr/>
          <p:nvPr/>
        </p:nvSpPr>
        <p:spPr>
          <a:xfrm>
            <a:off x="4026311" y="3630382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37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829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81201"/>
            <a:ext cx="10058400" cy="94524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13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1305332" y="933179"/>
            <a:ext cx="189858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1914382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160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Logic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xor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rd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rs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rt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0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669172"/>
            <a:ext cx="983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Xor</a:t>
            </a:r>
            <a:endParaRPr lang="en-US" altLang="ko-KR" b="1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Source1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 안의 값과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Source2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 안의 값을 서로 비트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XOR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연산 시킨 결과를 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Destination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레지스터에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저장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14471" y="3630454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FN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6" name="오각형 25"/>
          <p:cNvSpPr/>
          <p:nvPr/>
        </p:nvSpPr>
        <p:spPr>
          <a:xfrm>
            <a:off x="4026311" y="3630382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38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40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14" y="1739494"/>
            <a:ext cx="10058400" cy="99452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14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1305332" y="933179"/>
            <a:ext cx="189858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1914382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160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Logic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nor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rd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rs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rt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0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669172"/>
            <a:ext cx="983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Nor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Source1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 안의 값과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Source2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 안의 값을 서로 비트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NOR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연산 시킨 결과를 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Destination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레지스터에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저장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14471" y="3630454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FN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6" name="오각형 25"/>
          <p:cNvSpPr/>
          <p:nvPr/>
        </p:nvSpPr>
        <p:spPr>
          <a:xfrm>
            <a:off x="4026311" y="3630382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39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86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34740"/>
            <a:ext cx="10058400" cy="108233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15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1305332" y="933179"/>
            <a:ext cx="189858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1914382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160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Logic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andi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rt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rs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imm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12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669172"/>
            <a:ext cx="983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And Immediate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 안의 값과 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imm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의 값을 서로 비트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AND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연산 시킨 결과를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Destination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레지스터에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</a:p>
          <a:p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63289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39881"/>
            <a:ext cx="10058400" cy="99772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16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1305332" y="933179"/>
            <a:ext cx="189858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1914382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160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Logic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ori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rt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rs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imm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13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669172"/>
            <a:ext cx="983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Or Immediate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 안의 값과 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imm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의 값을 서로 비트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OR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연산 시킨 결과를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Destination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레지스터에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</a:p>
          <a:p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357491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14" y="1658966"/>
            <a:ext cx="10058400" cy="101313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17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1305332" y="933179"/>
            <a:ext cx="189858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1914382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160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Logic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xori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rt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rs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imm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14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669172"/>
            <a:ext cx="983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Xor</a:t>
            </a:r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Immediate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 안의 값과 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imm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의 값을 서로 비트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XOR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연산 시킨 결과를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Destination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레지스터에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</a:p>
          <a:p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748824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5643"/>
            <a:ext cx="10058400" cy="967622"/>
          </a:xfrm>
          <a:prstGeom prst="rect">
            <a:avLst/>
          </a:prstGeom>
        </p:spPr>
      </p:pic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Memory Access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96714" y="4025828"/>
            <a:ext cx="5157085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18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196714" y="3301999"/>
            <a:ext cx="5157085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84014" y="2985333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02302" y="310420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lw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rt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imm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rs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69593" y="3648456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81856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7481433" y="3648384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35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9869714" y="3648456"/>
            <a:ext cx="1442930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6714" y="4669172"/>
            <a:ext cx="4984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Load Word</a:t>
            </a:r>
          </a:p>
          <a:p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Rs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레지스터에 있는 값과 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imm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을 더한다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더한 결과 값에 있는 주소의 메모리에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Access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하여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Rd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레지스터에 해당 값을 불러온다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  <a:endParaRPr lang="ko-KR" altLang="en-US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67" y="3709307"/>
            <a:ext cx="4947752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7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5937"/>
            <a:ext cx="10058400" cy="1050274"/>
          </a:xfrm>
          <a:prstGeom prst="rect">
            <a:avLst/>
          </a:prstGeom>
        </p:spPr>
      </p:pic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Memory Access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96714" y="4025828"/>
            <a:ext cx="5157085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19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196714" y="3301999"/>
            <a:ext cx="5157085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84014" y="2985333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02302" y="310420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sw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rt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imm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rs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69593" y="3648456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81856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7481433" y="3648384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43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9869714" y="3648456"/>
            <a:ext cx="1442930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6714" y="4669172"/>
            <a:ext cx="4984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Storw</a:t>
            </a:r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Word</a:t>
            </a:r>
          </a:p>
          <a:p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Rs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레지스터에 있는 값과 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imm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을 더한다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더한 결과 값에 있는 주소의 메모리에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Access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하여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Rd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레지스터에 있는 값을 해당 메모리에 저장한다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  <a:endParaRPr lang="ko-KR" altLang="en-US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67" y="3709307"/>
            <a:ext cx="4947752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0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2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06687" y="2615609"/>
            <a:ext cx="5978627" cy="1701210"/>
          </a:xfrm>
          <a:prstGeom prst="rect">
            <a:avLst/>
          </a:prstGeom>
          <a:solidFill>
            <a:srgbClr val="722E2C"/>
          </a:solidFill>
          <a:ln w="111125" cmpd="dbl"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2295" y="2742939"/>
            <a:ext cx="55874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1</a:t>
            </a:r>
            <a:r>
              <a:rPr lang="en-US" altLang="ko-KR" sz="4400" baseline="30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st</a:t>
            </a:r>
            <a:endParaRPr lang="en-US" altLang="ko-KR" sz="44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Week</a:t>
            </a:r>
            <a:endParaRPr lang="ko-KR" altLang="en-US" sz="44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671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96854"/>
            <a:ext cx="10058400" cy="100099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20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1305333" y="933179"/>
            <a:ext cx="4669078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1" y="872236"/>
            <a:ext cx="4684877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34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Control Transfer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j L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2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J-Type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807672"/>
            <a:ext cx="983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Jump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Address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에 해당하는 값에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*4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를 하고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그 결과값을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PC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에 저장함</a:t>
            </a:r>
          </a:p>
        </p:txBody>
      </p:sp>
    </p:spTree>
    <p:extLst>
      <p:ext uri="{BB962C8B-B14F-4D97-AF65-F5344CB8AC3E}">
        <p14:creationId xmlns:p14="http://schemas.microsoft.com/office/powerpoint/2010/main" val="353074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45" y="1674815"/>
            <a:ext cx="10058400" cy="99010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21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1305333" y="933179"/>
            <a:ext cx="4669078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1" y="872236"/>
            <a:ext cx="4684877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34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Control Transfer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jr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rs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0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807672"/>
            <a:ext cx="983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Jump Register</a:t>
            </a:r>
          </a:p>
          <a:p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Rs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레지스터에 있는 값을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PC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에 저장함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14471" y="3630454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FN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3" name="오각형 22"/>
          <p:cNvSpPr/>
          <p:nvPr/>
        </p:nvSpPr>
        <p:spPr>
          <a:xfrm>
            <a:off x="4026311" y="3630382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8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655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45" y="1720749"/>
            <a:ext cx="10058400" cy="96501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22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bltz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rs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L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1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669172"/>
            <a:ext cx="983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Branch Less Than Zero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레지스터의 값과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$zero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레지스터의 값을 비교한다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Rs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&lt; $zero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라면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PC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에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offset*4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한 만큼을 가산한다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  <a:endParaRPr lang="ko-KR" altLang="en-US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오각형 22"/>
          <p:cNvSpPr/>
          <p:nvPr/>
        </p:nvSpPr>
        <p:spPr>
          <a:xfrm>
            <a:off x="1305333" y="933179"/>
            <a:ext cx="4669078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각형 23"/>
          <p:cNvSpPr/>
          <p:nvPr/>
        </p:nvSpPr>
        <p:spPr>
          <a:xfrm>
            <a:off x="1238251" y="872236"/>
            <a:ext cx="4684877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18746" y="872235"/>
            <a:ext cx="434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Control Transfer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71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86" y="1786142"/>
            <a:ext cx="10058400" cy="94064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23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beq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rs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rt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L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4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669172"/>
            <a:ext cx="983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Branch on Equal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레지스터의 값과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Destination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레지스터의 값을 비교한다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Rs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= 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Rt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라면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PC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에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offset*4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한 만큼을 가산한다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  <a:endParaRPr lang="ko-KR" altLang="en-US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오각형 22"/>
          <p:cNvSpPr/>
          <p:nvPr/>
        </p:nvSpPr>
        <p:spPr>
          <a:xfrm>
            <a:off x="1305333" y="933179"/>
            <a:ext cx="4669078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각형 23"/>
          <p:cNvSpPr/>
          <p:nvPr/>
        </p:nvSpPr>
        <p:spPr>
          <a:xfrm>
            <a:off x="1238251" y="872236"/>
            <a:ext cx="4684877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18746" y="872235"/>
            <a:ext cx="434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Control Transfer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79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33" y="1724191"/>
            <a:ext cx="10058400" cy="98447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24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bne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rs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rt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L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5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669172"/>
            <a:ext cx="983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Branch Not Equal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레지스터의 값과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Destination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레지스터의 값을 비교한다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Rs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!= 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Rt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라면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PC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에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offset*4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한 만큼을 가산한다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  <a:endParaRPr lang="ko-KR" altLang="en-US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오각형 22"/>
          <p:cNvSpPr/>
          <p:nvPr/>
        </p:nvSpPr>
        <p:spPr>
          <a:xfrm>
            <a:off x="1305333" y="933179"/>
            <a:ext cx="4669078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각형 23"/>
          <p:cNvSpPr/>
          <p:nvPr/>
        </p:nvSpPr>
        <p:spPr>
          <a:xfrm>
            <a:off x="1238251" y="872236"/>
            <a:ext cx="4684877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18746" y="872235"/>
            <a:ext cx="434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Control Transfer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74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56432"/>
            <a:ext cx="10058400" cy="98153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25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1305333" y="933179"/>
            <a:ext cx="4669078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1" y="872236"/>
            <a:ext cx="4684877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34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Control Transfer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jal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 L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3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J-Type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669172"/>
            <a:ext cx="983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Jump And Link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PC+8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의 값을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$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ra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($31)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레지스터에 저장한다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Address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에 해당하는 값에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*4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를 하고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그 결과값을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PC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에 저장함</a:t>
            </a:r>
          </a:p>
        </p:txBody>
      </p:sp>
    </p:spTree>
    <p:extLst>
      <p:ext uri="{BB962C8B-B14F-4D97-AF65-F5344CB8AC3E}">
        <p14:creationId xmlns:p14="http://schemas.microsoft.com/office/powerpoint/2010/main" val="732450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86" y="1846949"/>
            <a:ext cx="10058400" cy="90759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26</a:t>
            </a:fld>
            <a:endParaRPr lang="ko-KR" altLang="en-US" sz="2000" dirty="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1305333" y="933179"/>
            <a:ext cx="4669078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1" y="872236"/>
            <a:ext cx="4684877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34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Control Transfer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syscall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0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807672"/>
            <a:ext cx="983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System Call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$v0($2)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의 값을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System Call Code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로 정의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이 값에 따라 특정한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OS-like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기능을 수행한다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  <a:endParaRPr lang="ko-KR" altLang="en-US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14471" y="3630454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FN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3" name="오각형 22"/>
          <p:cNvSpPr/>
          <p:nvPr/>
        </p:nvSpPr>
        <p:spPr>
          <a:xfrm>
            <a:off x="4026311" y="3630382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12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397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29" y="555023"/>
            <a:ext cx="5834742" cy="6350464"/>
          </a:xfrm>
          <a:prstGeom prst="rect">
            <a:avLst/>
          </a:prstGeom>
        </p:spPr>
      </p:pic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2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0A6BCC-178C-464C-9F6D-5A562140AF45}" type="slidenum">
              <a:rPr lang="ko-KR" altLang="en-US" sz="2000" smtClean="0"/>
              <a:t>27</a:t>
            </a:fld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4936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28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06687" y="2615609"/>
            <a:ext cx="5978627" cy="1701210"/>
          </a:xfrm>
          <a:prstGeom prst="rect">
            <a:avLst/>
          </a:prstGeom>
          <a:solidFill>
            <a:srgbClr val="722E2C"/>
          </a:solidFill>
          <a:ln w="111125" cmpd="dbl"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2295" y="2721935"/>
            <a:ext cx="55874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C</a:t>
            </a:r>
            <a:b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</a:br>
            <a: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INPUT/OUTPUT</a:t>
            </a:r>
            <a:endParaRPr lang="ko-KR" altLang="en-US" sz="44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750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User Interface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96714" y="2170672"/>
            <a:ext cx="5157085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29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196714" y="1187355"/>
            <a:ext cx="5157085" cy="5048491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84014" y="90591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02302" y="102478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Code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6714" y="1598421"/>
            <a:ext cx="515708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while (1)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("&gt;&gt;&gt;");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gets_s</a:t>
            </a:r>
            <a:r>
              <a:rPr lang="en-US" altLang="ko-KR" sz="1400" dirty="0"/>
              <a:t>(command,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(command));</a:t>
            </a:r>
          </a:p>
          <a:p>
            <a:r>
              <a:rPr lang="en-US" altLang="ko-KR" sz="1400" dirty="0"/>
              <a:t>    cmd0 = command[0];</a:t>
            </a:r>
          </a:p>
          <a:p>
            <a:endParaRPr lang="ko-KR" altLang="en-US" sz="1400" dirty="0"/>
          </a:p>
          <a:p>
            <a:r>
              <a:rPr lang="en-US" altLang="ko-KR" sz="1400" dirty="0"/>
              <a:t>    switch (cmd0) {</a:t>
            </a:r>
          </a:p>
          <a:p>
            <a:r>
              <a:rPr lang="en-US" altLang="ko-KR" sz="1400" dirty="0"/>
              <a:t>        case 'l':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strtok</a:t>
            </a:r>
            <a:r>
              <a:rPr lang="en-US" altLang="ko-KR" sz="1400" dirty="0"/>
              <a:t>(command, " \n");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strcat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path,strtok</a:t>
            </a:r>
            <a:r>
              <a:rPr lang="en-US" altLang="ko-KR" sz="1400" dirty="0"/>
              <a:t>(NULL, " \n"));</a:t>
            </a:r>
          </a:p>
          <a:p>
            <a:r>
              <a:rPr lang="en-US" altLang="ko-KR" sz="1400" dirty="0"/>
              <a:t>            load(path);</a:t>
            </a:r>
          </a:p>
          <a:p>
            <a:r>
              <a:rPr lang="en-US" altLang="ko-KR" sz="1400" dirty="0"/>
              <a:t>            continue;</a:t>
            </a:r>
          </a:p>
          <a:p>
            <a:r>
              <a:rPr lang="en-US" altLang="ko-KR" sz="1400" dirty="0"/>
              <a:t>        case 'm':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strtok</a:t>
            </a:r>
            <a:r>
              <a:rPr lang="en-US" altLang="ko-KR" sz="1400" dirty="0"/>
              <a:t>(command, " \n");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strcat</a:t>
            </a:r>
            <a:r>
              <a:rPr lang="en-US" altLang="ko-KR" sz="1400" dirty="0"/>
              <a:t>(stok1, </a:t>
            </a:r>
            <a:r>
              <a:rPr lang="en-US" altLang="ko-KR" sz="1400" dirty="0" err="1"/>
              <a:t>strtok</a:t>
            </a:r>
            <a:r>
              <a:rPr lang="en-US" altLang="ko-KR" sz="1400" dirty="0"/>
              <a:t>(NULL, " \n"));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strcat</a:t>
            </a:r>
            <a:r>
              <a:rPr lang="en-US" altLang="ko-KR" sz="1400" dirty="0"/>
              <a:t>(stok2, </a:t>
            </a:r>
            <a:r>
              <a:rPr lang="en-US" altLang="ko-KR" sz="1400" dirty="0" err="1"/>
              <a:t>strtok</a:t>
            </a:r>
            <a:r>
              <a:rPr lang="en-US" altLang="ko-KR" sz="1400" dirty="0"/>
              <a:t>(NULL, " \n"));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showmemory</a:t>
            </a:r>
            <a:r>
              <a:rPr lang="en-US" altLang="ko-KR" sz="1400" dirty="0"/>
              <a:t>(stok1, stok2);</a:t>
            </a:r>
          </a:p>
          <a:p>
            <a:r>
              <a:rPr lang="en-US" altLang="ko-KR" sz="1400" dirty="0"/>
              <a:t>            continue;</a:t>
            </a:r>
          </a:p>
          <a:p>
            <a:r>
              <a:rPr lang="en-US" altLang="ko-KR" sz="1400" dirty="0"/>
              <a:t>        case 'x':</a:t>
            </a:r>
          </a:p>
          <a:p>
            <a:r>
              <a:rPr lang="en-US" altLang="ko-KR" sz="1400" dirty="0"/>
              <a:t>            exit(0);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14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80" y="1593579"/>
            <a:ext cx="4064623" cy="51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8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3</a:t>
            </a:fld>
            <a:endParaRPr lang="ko-KR" altLang="en-US" sz="2000"/>
          </a:p>
        </p:txBody>
      </p:sp>
      <p:sp>
        <p:nvSpPr>
          <p:cNvPr id="6" name="사다리꼴 5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238251" y="872235"/>
            <a:ext cx="2025649" cy="660401"/>
            <a:chOff x="1625600" y="2654299"/>
            <a:chExt cx="3009900" cy="1231222"/>
          </a:xfrm>
        </p:grpSpPr>
        <p:sp>
          <p:nvSpPr>
            <p:cNvPr id="14" name="오각형 13"/>
            <p:cNvSpPr/>
            <p:nvPr/>
          </p:nvSpPr>
          <p:spPr>
            <a:xfrm>
              <a:off x="1689100" y="2767921"/>
              <a:ext cx="2946400" cy="1117600"/>
            </a:xfrm>
            <a:prstGeom prst="homePlate">
              <a:avLst/>
            </a:prstGeom>
            <a:solidFill>
              <a:srgbClr val="BFC6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각형 10"/>
            <p:cNvSpPr/>
            <p:nvPr/>
          </p:nvSpPr>
          <p:spPr>
            <a:xfrm>
              <a:off x="1625600" y="2654300"/>
              <a:ext cx="2946400" cy="1117600"/>
            </a:xfrm>
            <a:prstGeom prst="homePlate">
              <a:avLst/>
            </a:prstGeom>
            <a:solidFill>
              <a:srgbClr val="722E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01800" y="2654299"/>
              <a:ext cx="292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Index</a:t>
              </a:r>
              <a:endParaRPr lang="ko-KR" altLang="en-US" sz="36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19200" y="1734327"/>
            <a:ext cx="5397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MIPS Instruction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Copy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Arithmetic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Logic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Memory Access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Control Transfer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System Call</a:t>
            </a:r>
          </a:p>
          <a:p>
            <a:r>
              <a:rPr lang="en-US" altLang="ko-KR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2.  C input/output</a:t>
            </a:r>
          </a:p>
          <a:p>
            <a:r>
              <a:rPr lang="en-US" altLang="ko-KR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3.  File Management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716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Functions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6540" y="2170672"/>
            <a:ext cx="10097260" cy="4185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30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6540" y="173432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Code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1685" y="3032405"/>
            <a:ext cx="10062114" cy="24622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400" dirty="0"/>
              <a:t>void </a:t>
            </a:r>
            <a:r>
              <a:rPr lang="en-US" altLang="ko-KR" sz="1400" dirty="0" err="1"/>
              <a:t>showmemory</a:t>
            </a:r>
            <a:r>
              <a:rPr lang="en-US" altLang="ko-KR" sz="1400" dirty="0"/>
              <a:t>(char stok1[], char stok2[]) {</a:t>
            </a:r>
          </a:p>
          <a:p>
            <a:r>
              <a:rPr lang="en-US" altLang="ko-KR" sz="1400" dirty="0"/>
              <a:t>    U n1 = </a:t>
            </a:r>
            <a:r>
              <a:rPr lang="en-US" altLang="ko-KR" sz="1400" dirty="0" err="1"/>
              <a:t>atoi</a:t>
            </a:r>
            <a:r>
              <a:rPr lang="en-US" altLang="ko-KR" sz="1400" dirty="0"/>
              <a:t>(stok1);</a:t>
            </a:r>
          </a:p>
          <a:p>
            <a:r>
              <a:rPr lang="en-US" altLang="ko-KR" sz="1400" dirty="0"/>
              <a:t>    U n2 = </a:t>
            </a:r>
            <a:r>
              <a:rPr lang="en-US" altLang="ko-KR" sz="1400" dirty="0" err="1"/>
              <a:t>atoi</a:t>
            </a:r>
            <a:r>
              <a:rPr lang="en-US" altLang="ko-KR" sz="1400" dirty="0"/>
              <a:t>(stok2);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n1;</a:t>
            </a:r>
          </a:p>
          <a:p>
            <a:r>
              <a:rPr lang="en-US" altLang="ko-KR" sz="1400" dirty="0"/>
              <a:t>    while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&lt;= n2)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("[%d] : %08x\n",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M[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memset</a:t>
            </a:r>
            <a:r>
              <a:rPr lang="en-US" altLang="ko-KR" sz="1400" dirty="0"/>
              <a:t>(stok1, 0x00,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(stok1));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memset</a:t>
            </a:r>
            <a:r>
              <a:rPr lang="en-US" altLang="ko-KR" sz="1400" dirty="0"/>
              <a:t>(stok2, 0x00,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(stok2));</a:t>
            </a:r>
          </a:p>
          <a:p>
            <a:r>
              <a:rPr lang="en-US" altLang="ko-KR" sz="1400" dirty="0"/>
              <a:t>}</a:t>
            </a:r>
            <a:endParaRPr lang="ko-KR" altLang="en-US" sz="1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159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31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06687" y="2615609"/>
            <a:ext cx="5978627" cy="1701210"/>
          </a:xfrm>
          <a:prstGeom prst="rect">
            <a:avLst/>
          </a:prstGeom>
          <a:solidFill>
            <a:srgbClr val="722E2C"/>
          </a:solidFill>
          <a:ln w="111125" cmpd="dbl"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2295" y="2721935"/>
            <a:ext cx="55874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FILE</a:t>
            </a:r>
            <a:b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</a:br>
            <a: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MANAGEMENT</a:t>
            </a:r>
            <a:endParaRPr lang="ko-KR" altLang="en-US" sz="44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90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70" y="1593579"/>
            <a:ext cx="3784251" cy="5170424"/>
          </a:xfrm>
          <a:prstGeom prst="rect">
            <a:avLst/>
          </a:prstGeom>
        </p:spPr>
      </p:pic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Binary/Text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96714" y="1598421"/>
            <a:ext cx="5157085" cy="463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32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196714" y="1187355"/>
            <a:ext cx="5157085" cy="5048491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84014" y="90591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02302" y="102478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Text File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6714" y="2793749"/>
            <a:ext cx="51570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만으로 이루어진 </a:t>
            </a:r>
            <a:r>
              <a:rPr lang="en-US" altLang="ko-KR" sz="2000" dirty="0"/>
              <a:t>Binary File</a:t>
            </a:r>
            <a:r>
              <a:rPr lang="ko-KR" altLang="en-US" sz="2000" dirty="0"/>
              <a:t>이므로</a:t>
            </a:r>
            <a:endParaRPr lang="en-US" altLang="ko-KR" sz="2000" dirty="0"/>
          </a:p>
          <a:p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공백도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\n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도 없는 것이 정상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왼쪽의 파일은 임의로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32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비트 단위로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\r\n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을 삽입한 상태</a:t>
            </a:r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읽어들일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때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0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과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을 제외한 문자열은 전부 제외하고 로드</a:t>
            </a:r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명령어들은 본 </a:t>
            </a:r>
            <a:r>
              <a:rPr lang="en-US" altLang="ko-KR" sz="2000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ppt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에 제시된 모든 명령어</a:t>
            </a:r>
          </a:p>
        </p:txBody>
      </p:sp>
    </p:spTree>
    <p:extLst>
      <p:ext uri="{BB962C8B-B14F-4D97-AF65-F5344CB8AC3E}">
        <p14:creationId xmlns:p14="http://schemas.microsoft.com/office/powerpoint/2010/main" val="4094393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Binary/Text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96714" y="1598421"/>
            <a:ext cx="5157085" cy="463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33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196714" y="1187355"/>
            <a:ext cx="5157085" cy="5048491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84014" y="90591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02302" y="102478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Binary File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6714" y="3101525"/>
            <a:ext cx="5157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Binary file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의 확장자는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.bin</a:t>
            </a:r>
          </a:p>
          <a:p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Little Endian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의 방식을 사용하므로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</a:t>
            </a:r>
          </a:p>
          <a:p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0xaabbccdd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는 </a:t>
            </a:r>
            <a:r>
              <a:rPr lang="en-US" altLang="ko-KR" sz="2000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dd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cc bb aa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순으로 저장됨</a:t>
            </a:r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출력은 </a:t>
            </a:r>
            <a:r>
              <a:rPr lang="en-US" altLang="ko-KR" sz="2000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fwrite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함수로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입력은 </a:t>
            </a:r>
            <a:r>
              <a:rPr lang="en-US" altLang="ko-KR" sz="2000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fread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함수로 </a:t>
            </a:r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실행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5" y="3075160"/>
            <a:ext cx="5439534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70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Functions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96714" y="2170672"/>
            <a:ext cx="5157085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34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6540" y="173432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Code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1685" y="2228908"/>
            <a:ext cx="10080402" cy="412744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400" dirty="0"/>
              <a:t>void load(char path[],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bin_r</a:t>
            </a:r>
            <a:r>
              <a:rPr lang="en-US" altLang="ko-KR" sz="1400" dirty="0"/>
              <a:t>) { //</a:t>
            </a:r>
            <a:r>
              <a:rPr lang="ko-KR" altLang="en-US" sz="1400" dirty="0"/>
              <a:t>하드로부터 </a:t>
            </a:r>
            <a:r>
              <a:rPr lang="en-US" altLang="ko-KR" sz="1400" dirty="0"/>
              <a:t>binary file</a:t>
            </a:r>
            <a:r>
              <a:rPr lang="ko-KR" altLang="en-US" sz="1400" dirty="0"/>
              <a:t>이나 </a:t>
            </a:r>
            <a:r>
              <a:rPr lang="en-US" altLang="ko-KR" sz="1400" dirty="0"/>
              <a:t>text file</a:t>
            </a:r>
            <a:r>
              <a:rPr lang="ko-KR" altLang="en-US" sz="1400" dirty="0"/>
              <a:t>을 불러오는 함수입니다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    char checker;</a:t>
            </a:r>
          </a:p>
          <a:p>
            <a:r>
              <a:rPr lang="en-US" altLang="ko-KR" sz="1400" dirty="0"/>
              <a:t>    char input[33] = { 0, };</a:t>
            </a:r>
          </a:p>
          <a:p>
            <a:endParaRPr lang="ko-KR" altLang="en-US" sz="1400" dirty="0"/>
          </a:p>
          <a:p>
            <a:r>
              <a:rPr lang="en-US" altLang="ko-KR" sz="1400" dirty="0"/>
              <a:t>    if (</a:t>
            </a:r>
            <a:r>
              <a:rPr lang="en-US" altLang="ko-KR" sz="1400" dirty="0" err="1"/>
              <a:t>bin_r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    FILE *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fopen</a:t>
            </a:r>
            <a:r>
              <a:rPr lang="en-US" altLang="ko-KR" sz="1400" dirty="0"/>
              <a:t>(path, "</a:t>
            </a:r>
            <a:r>
              <a:rPr lang="en-US" altLang="ko-KR" sz="1400" dirty="0" err="1"/>
              <a:t>rb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        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k = 0;</a:t>
            </a:r>
          </a:p>
          <a:p>
            <a:r>
              <a:rPr lang="en-US" altLang="ko-KR" sz="1400" dirty="0"/>
              <a:t>        if (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 == NULL) {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(“File Doesn’t Exist!\n”);</a:t>
            </a:r>
          </a:p>
          <a:p>
            <a:r>
              <a:rPr lang="en-US" altLang="ko-KR" sz="1400" dirty="0"/>
              <a:t>            exit(-1);</a:t>
            </a:r>
          </a:p>
          <a:p>
            <a:r>
              <a:rPr lang="en-US" altLang="ko-KR" sz="1400" dirty="0"/>
              <a:t>        }</a:t>
            </a:r>
          </a:p>
          <a:p>
            <a:endParaRPr lang="ko-KR" altLang="en-US" sz="1400" dirty="0"/>
          </a:p>
          <a:p>
            <a:r>
              <a:rPr lang="en-US" altLang="ko-KR" sz="1400" dirty="0"/>
              <a:t>        while (</a:t>
            </a:r>
            <a:r>
              <a:rPr lang="en-US" altLang="ko-KR" sz="1400" dirty="0" err="1"/>
              <a:t>fread</a:t>
            </a:r>
            <a:r>
              <a:rPr lang="en-US" altLang="ko-KR" sz="1400" dirty="0"/>
              <a:t>(&amp;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), 1, 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) == 1) {</a:t>
            </a:r>
          </a:p>
          <a:p>
            <a:r>
              <a:rPr lang="en-US" altLang="ko-KR" sz="1400" dirty="0"/>
              <a:t>            M[k] = 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    k++;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fclose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fp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>
                <a:ea typeface="한국외대체 L" panose="02020503020101020101" pitchFamily="18" charset="-127"/>
                <a:cs typeface="한국외대체 L" panose="02020503020101020101" pitchFamily="18" charset="-127"/>
              </a:rPr>
              <a:t>}</a:t>
            </a:r>
            <a:endParaRPr lang="ko-KR" altLang="en-US" sz="1000" dirty="0"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704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Functions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6540" y="2170672"/>
            <a:ext cx="10097259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35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6540" y="173432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Code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1685" y="2756709"/>
            <a:ext cx="9971672" cy="28931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getOp</a:t>
            </a:r>
            <a:r>
              <a:rPr lang="en-US" altLang="ko-KR" sz="1400" dirty="0"/>
              <a:t>(unsigned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 { return 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 &gt;&gt; 26); }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getRs</a:t>
            </a:r>
            <a:r>
              <a:rPr lang="en-US" altLang="ko-KR" sz="1400" dirty="0"/>
              <a:t>(unsigned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 { return ((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 &lt;&lt; 6) &gt;&gt; 27); }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getRt</a:t>
            </a:r>
            <a:r>
              <a:rPr lang="en-US" altLang="ko-KR" sz="1400" dirty="0"/>
              <a:t>(unsigned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 { return ((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 &lt;&lt; 11) &gt;&gt; 27); }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getRd</a:t>
            </a:r>
            <a:r>
              <a:rPr lang="en-US" altLang="ko-KR" sz="1400" dirty="0"/>
              <a:t>(unsigned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 { return ((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 &lt;&lt; 16) &gt;&gt; 27); }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getSh</a:t>
            </a:r>
            <a:r>
              <a:rPr lang="en-US" altLang="ko-KR" sz="1400" dirty="0"/>
              <a:t>(unsigned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 { return ((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 &lt;&lt; 21) &gt;&gt; 27); }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getFn</a:t>
            </a:r>
            <a:r>
              <a:rPr lang="en-US" altLang="ko-KR" sz="1400" dirty="0"/>
              <a:t>(unsigned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 { return ((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&lt;&lt;26)&gt;&gt;26); }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getOffset</a:t>
            </a:r>
            <a:r>
              <a:rPr lang="en-US" altLang="ko-KR" sz="1400" dirty="0"/>
              <a:t>(unsigned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offset = 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 &lt;&lt; 16);</a:t>
            </a:r>
          </a:p>
          <a:p>
            <a:r>
              <a:rPr lang="en-US" altLang="ko-KR" sz="1400" dirty="0"/>
              <a:t>    offset = offset &gt;&gt; 16;</a:t>
            </a:r>
          </a:p>
          <a:p>
            <a:r>
              <a:rPr lang="en-US" altLang="ko-KR" sz="1400" dirty="0"/>
              <a:t>    return offset;</a:t>
            </a:r>
          </a:p>
          <a:p>
            <a:r>
              <a:rPr lang="en-US" altLang="ko-KR" sz="1400" dirty="0"/>
              <a:t>} // Offset</a:t>
            </a:r>
            <a:r>
              <a:rPr lang="ko-KR" altLang="en-US" sz="1400" dirty="0"/>
              <a:t>이 </a:t>
            </a:r>
            <a:r>
              <a:rPr lang="en-US" altLang="ko-KR" sz="1400" dirty="0"/>
              <a:t>signed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로 반환됩니다</a:t>
            </a:r>
            <a:r>
              <a:rPr lang="en-US" altLang="ko-KR" sz="1400" dirty="0"/>
              <a:t>. sign-</a:t>
            </a:r>
            <a:r>
              <a:rPr lang="en-US" altLang="ko-KR" sz="1400" dirty="0" err="1"/>
              <a:t>extention</a:t>
            </a:r>
            <a:r>
              <a:rPr lang="ko-KR" altLang="en-US" sz="1400" dirty="0"/>
              <a:t>이 일어납니다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getAddr</a:t>
            </a:r>
            <a:r>
              <a:rPr lang="en-US" altLang="ko-KR" sz="1400" dirty="0"/>
              <a:t>(unsigned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 { return ((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 &lt;&lt; 6) &gt;&gt; 6); }</a:t>
            </a:r>
            <a:endParaRPr lang="ko-KR" altLang="en-US" sz="1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0878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36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06687" y="2615609"/>
            <a:ext cx="5978627" cy="1701210"/>
          </a:xfrm>
          <a:prstGeom prst="rect">
            <a:avLst/>
          </a:prstGeom>
          <a:solidFill>
            <a:srgbClr val="722E2C"/>
          </a:solidFill>
          <a:ln w="111125" cmpd="dbl"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2295" y="2742939"/>
            <a:ext cx="55874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2</a:t>
            </a:r>
            <a:r>
              <a:rPr lang="en-US" altLang="ko-KR" sz="4400" baseline="30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nd</a:t>
            </a:r>
            <a:endParaRPr lang="en-US" altLang="ko-KR" sz="44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Week</a:t>
            </a:r>
            <a:endParaRPr lang="ko-KR" altLang="en-US" sz="44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185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37</a:t>
            </a:fld>
            <a:endParaRPr lang="ko-KR" altLang="en-US" sz="2000"/>
          </a:p>
        </p:txBody>
      </p:sp>
      <p:sp>
        <p:nvSpPr>
          <p:cNvPr id="6" name="사다리꼴 5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238251" y="872235"/>
            <a:ext cx="2025649" cy="660401"/>
            <a:chOff x="1625600" y="2654299"/>
            <a:chExt cx="3009900" cy="1231222"/>
          </a:xfrm>
        </p:grpSpPr>
        <p:sp>
          <p:nvSpPr>
            <p:cNvPr id="14" name="오각형 13"/>
            <p:cNvSpPr/>
            <p:nvPr/>
          </p:nvSpPr>
          <p:spPr>
            <a:xfrm>
              <a:off x="1689100" y="2767921"/>
              <a:ext cx="2946400" cy="1117600"/>
            </a:xfrm>
            <a:prstGeom prst="homePlate">
              <a:avLst/>
            </a:prstGeom>
            <a:solidFill>
              <a:srgbClr val="BFC6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각형 10"/>
            <p:cNvSpPr/>
            <p:nvPr/>
          </p:nvSpPr>
          <p:spPr>
            <a:xfrm>
              <a:off x="1625600" y="2654300"/>
              <a:ext cx="2946400" cy="1117600"/>
            </a:xfrm>
            <a:prstGeom prst="homePlate">
              <a:avLst/>
            </a:prstGeom>
            <a:solidFill>
              <a:srgbClr val="722E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01800" y="2654299"/>
              <a:ext cx="292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Index</a:t>
              </a:r>
              <a:endParaRPr lang="ko-KR" altLang="en-US" sz="36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19200" y="1734327"/>
            <a:ext cx="7676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Overall Design 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Function Level</a:t>
            </a:r>
          </a:p>
          <a:p>
            <a:r>
              <a:rPr lang="en-US" altLang="ko-KR" sz="32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2.  Test Program(Machine Instruction)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668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38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06687" y="2615609"/>
            <a:ext cx="5978627" cy="1701210"/>
          </a:xfrm>
          <a:prstGeom prst="rect">
            <a:avLst/>
          </a:prstGeom>
          <a:solidFill>
            <a:srgbClr val="722E2C"/>
          </a:solidFill>
          <a:ln w="111125" cmpd="dbl"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2295" y="2721935"/>
            <a:ext cx="55874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OVERALL</a:t>
            </a: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DESIGN</a:t>
            </a:r>
            <a:endParaRPr lang="ko-KR" altLang="en-US" sz="44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890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Functions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6540" y="2170672"/>
            <a:ext cx="10097259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39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6540" y="173432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Code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7529" y="2605816"/>
            <a:ext cx="10086270" cy="31948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400" dirty="0"/>
              <a:t>void</a:t>
            </a:r>
            <a:r>
              <a:rPr lang="ko-KR" altLang="en-US" sz="1400" dirty="0"/>
              <a:t> </a:t>
            </a:r>
            <a:r>
              <a:rPr lang="en-US" altLang="ko-KR" sz="1400" dirty="0" err="1"/>
              <a:t>datapath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 </a:t>
            </a:r>
            <a:r>
              <a:rPr lang="en-US" altLang="ko-KR" sz="1400" dirty="0"/>
              <a:t>n) {</a:t>
            </a:r>
          </a:p>
          <a:p>
            <a:r>
              <a:rPr lang="en-US" altLang="ko-KR" sz="1400" dirty="0"/>
              <a:t>    do {</a:t>
            </a:r>
          </a:p>
          <a:p>
            <a:r>
              <a:rPr lang="en-US" altLang="ko-KR" sz="1400" dirty="0"/>
              <a:t>        U 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fetch_instr</a:t>
            </a:r>
            <a:r>
              <a:rPr lang="en-US" altLang="ko-KR" sz="1400" dirty="0"/>
              <a:t>(&amp;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); </a:t>
            </a:r>
          </a:p>
          <a:p>
            <a:r>
              <a:rPr lang="en-US" altLang="ko-KR" sz="1400" dirty="0"/>
              <a:t>        if 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 == 0x0000000c) { </a:t>
            </a:r>
          </a:p>
          <a:p>
            <a:r>
              <a:rPr lang="en-US" altLang="ko-KR" sz="1400" dirty="0"/>
              <a:t>            break; //</a:t>
            </a:r>
            <a:r>
              <a:rPr lang="en-US" altLang="ko-KR" sz="1400" dirty="0" err="1"/>
              <a:t>syscall</a:t>
            </a:r>
            <a:r>
              <a:rPr lang="ko-KR" altLang="en-US" sz="1400" dirty="0"/>
              <a:t>을 만나면 이 </a:t>
            </a:r>
            <a:r>
              <a:rPr lang="en-US" altLang="ko-KR" sz="1400" dirty="0" err="1"/>
              <a:t>datapath</a:t>
            </a:r>
            <a:r>
              <a:rPr lang="ko-KR" altLang="en-US" sz="1400" dirty="0"/>
              <a:t>는 종료됩니다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        }</a:t>
            </a:r>
          </a:p>
          <a:p>
            <a:r>
              <a:rPr lang="en-US" altLang="ko-KR" sz="1400" dirty="0"/>
              <a:t>        else operation(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} while (n); 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/*</a:t>
            </a:r>
            <a:endParaRPr lang="ko-KR" altLang="en-US" sz="1400" dirty="0"/>
          </a:p>
          <a:p>
            <a:r>
              <a:rPr lang="en-US" altLang="ko-KR" sz="1400" dirty="0"/>
              <a:t>Step </a:t>
            </a:r>
            <a:r>
              <a:rPr lang="ko-KR" altLang="en-US" sz="1400" dirty="0"/>
              <a:t>명령어는 </a:t>
            </a:r>
            <a:r>
              <a:rPr lang="en-US" altLang="ko-KR" sz="1400" dirty="0"/>
              <a:t>n=0</a:t>
            </a:r>
          </a:p>
          <a:p>
            <a:r>
              <a:rPr lang="en-US" altLang="ko-KR" sz="1400" dirty="0"/>
              <a:t>Go </a:t>
            </a:r>
            <a:r>
              <a:rPr lang="ko-KR" altLang="en-US" sz="1400" dirty="0"/>
              <a:t>명령어는 </a:t>
            </a:r>
            <a:r>
              <a:rPr lang="en-US" altLang="ko-KR" sz="1400" dirty="0"/>
              <a:t>n=1</a:t>
            </a:r>
            <a:endParaRPr lang="ko-KR" altLang="en-US" sz="1400" dirty="0"/>
          </a:p>
          <a:p>
            <a:r>
              <a:rPr lang="ko-KR" altLang="en-US" sz="1400" dirty="0"/>
              <a:t>*</a:t>
            </a:r>
            <a:r>
              <a:rPr lang="en-US" altLang="ko-KR" sz="1400" dirty="0"/>
              <a:t>/</a:t>
            </a:r>
            <a:endParaRPr lang="ko-KR" altLang="en-US" sz="1400" dirty="0"/>
          </a:p>
          <a:p>
            <a:endParaRPr lang="ko-KR" altLang="en-US" sz="8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69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fld id="{150A6BCC-178C-464C-9F6D-5A562140AF45}" type="slidenum">
              <a:rPr lang="ko-KR" altLang="en-US" sz="200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4</a:t>
            </a:fld>
            <a:endParaRPr lang="ko-KR" altLang="en-US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06687" y="2615609"/>
            <a:ext cx="5978627" cy="1701210"/>
          </a:xfrm>
          <a:prstGeom prst="rect">
            <a:avLst/>
          </a:prstGeom>
          <a:solidFill>
            <a:srgbClr val="722E2C"/>
          </a:solidFill>
          <a:ln w="111125" cmpd="dbl"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2295" y="2721935"/>
            <a:ext cx="55874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MIPS</a:t>
            </a:r>
            <a:b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</a:br>
            <a: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INSTRUCTION</a:t>
            </a:r>
            <a:endParaRPr lang="ko-KR" altLang="en-US" sz="44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212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Functions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6540" y="2170672"/>
            <a:ext cx="10097259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40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6540" y="173432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Code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7529" y="2972153"/>
            <a:ext cx="10086270" cy="24622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void </a:t>
            </a:r>
            <a:r>
              <a:rPr lang="en-US" altLang="ko-KR" sz="1400" dirty="0" err="1"/>
              <a:t>fetch_instr</a:t>
            </a:r>
            <a:r>
              <a:rPr lang="en-US" altLang="ko-KR" sz="1400" dirty="0"/>
              <a:t>(unsigned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* 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*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 = M[</a:t>
            </a:r>
            <a:r>
              <a:rPr lang="en-US" altLang="ko-KR" sz="1400" dirty="0" err="1"/>
              <a:t>cvt_arry</a:t>
            </a:r>
            <a:r>
              <a:rPr lang="en-US" altLang="ko-KR" sz="1400" dirty="0"/>
              <a:t>(PC)];</a:t>
            </a:r>
          </a:p>
          <a:p>
            <a:r>
              <a:rPr lang="en-US" altLang="ko-KR" sz="1400" dirty="0"/>
              <a:t>} //PC</a:t>
            </a:r>
            <a:r>
              <a:rPr lang="ko-KR" altLang="en-US" sz="1400" dirty="0"/>
              <a:t>를 </a:t>
            </a:r>
            <a:r>
              <a:rPr lang="en-US" altLang="ko-KR" sz="1400" dirty="0"/>
              <a:t>1/4</a:t>
            </a:r>
            <a:r>
              <a:rPr lang="ko-KR" altLang="en-US" sz="1400" dirty="0"/>
              <a:t>한 값을 </a:t>
            </a:r>
            <a:r>
              <a:rPr lang="en-US" altLang="ko-KR" sz="1400" dirty="0"/>
              <a:t>M </a:t>
            </a:r>
            <a:r>
              <a:rPr lang="ko-KR" altLang="en-US" sz="1400" dirty="0"/>
              <a:t>배열에서 찾아서 </a:t>
            </a:r>
            <a:r>
              <a:rPr lang="en-US" altLang="ko-KR" sz="1400" dirty="0" err="1"/>
              <a:t>instr</a:t>
            </a:r>
            <a:r>
              <a:rPr lang="ko-KR" altLang="en-US" sz="1400" dirty="0"/>
              <a:t>에 입력합니다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cvt_arry</a:t>
            </a:r>
            <a:r>
              <a:rPr lang="en-US" altLang="ko-KR" sz="1400" dirty="0"/>
              <a:t>(unsigned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if ((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% 4) != 0)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("exception occurred\n");</a:t>
            </a:r>
          </a:p>
          <a:p>
            <a:r>
              <a:rPr lang="en-US" altLang="ko-KR" sz="1400" dirty="0"/>
              <a:t>        return FALSE;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return 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/ 4);</a:t>
            </a:r>
          </a:p>
          <a:p>
            <a:r>
              <a:rPr lang="en-US" altLang="ko-KR" sz="1400" dirty="0"/>
              <a:t>} // 4</a:t>
            </a:r>
            <a:r>
              <a:rPr lang="ko-KR" altLang="en-US" sz="1400" dirty="0"/>
              <a:t>의 배수를 </a:t>
            </a:r>
            <a:r>
              <a:rPr lang="en-US" altLang="ko-KR" sz="1400" dirty="0"/>
              <a:t>4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나누어주는</a:t>
            </a:r>
            <a:r>
              <a:rPr lang="ko-KR" altLang="en-US" sz="1400" dirty="0"/>
              <a:t> 함수</a:t>
            </a:r>
            <a:r>
              <a:rPr lang="en-US" altLang="ko-KR" sz="1400" dirty="0"/>
              <a:t>. </a:t>
            </a:r>
            <a:r>
              <a:rPr lang="ko-KR" altLang="en-US" sz="1400" dirty="0"/>
              <a:t>만일 </a:t>
            </a:r>
            <a:r>
              <a:rPr lang="en-US" altLang="ko-KR" sz="1400" dirty="0"/>
              <a:t>4</a:t>
            </a:r>
            <a:r>
              <a:rPr lang="ko-KR" altLang="en-US" sz="1400" dirty="0"/>
              <a:t>의 배수가 아니라면 </a:t>
            </a:r>
            <a:r>
              <a:rPr lang="en-US" altLang="ko-KR" sz="1400" dirty="0"/>
              <a:t>exception occurred</a:t>
            </a:r>
            <a:r>
              <a:rPr lang="ko-KR" altLang="en-US" sz="1400" dirty="0"/>
              <a:t>라는 메시지와 함께 </a:t>
            </a:r>
            <a:r>
              <a:rPr lang="en-US" altLang="ko-KR" sz="1400" dirty="0"/>
              <a:t>FALSE</a:t>
            </a:r>
            <a:r>
              <a:rPr lang="ko-KR" altLang="en-US" sz="1400" dirty="0"/>
              <a:t>를 반환합니다</a:t>
            </a:r>
            <a:r>
              <a:rPr lang="en-US" altLang="ko-KR" sz="1400" dirty="0"/>
              <a:t>.</a:t>
            </a:r>
            <a:endParaRPr lang="ko-KR" altLang="en-US" sz="14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003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Functions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6540" y="2170672"/>
            <a:ext cx="10097259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41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6540" y="173432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Code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6539" y="2253311"/>
            <a:ext cx="10097260" cy="418576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operation(U 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 {</a:t>
            </a:r>
          </a:p>
          <a:p>
            <a:endParaRPr lang="ko-KR" altLang="en-US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op = </a:t>
            </a:r>
            <a:r>
              <a:rPr lang="en-US" altLang="ko-KR" sz="1400" dirty="0" err="1"/>
              <a:t>getOp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); // </a:t>
            </a:r>
            <a:r>
              <a:rPr lang="ko-KR" altLang="en-US" sz="1400" dirty="0"/>
              <a:t>먼저 </a:t>
            </a:r>
            <a:r>
              <a:rPr lang="en-US" altLang="ko-KR" sz="1400" dirty="0" err="1"/>
              <a:t>instr</a:t>
            </a:r>
            <a:r>
              <a:rPr lang="ko-KR" altLang="en-US" sz="1400" dirty="0"/>
              <a:t>의 </a:t>
            </a:r>
            <a:r>
              <a:rPr lang="en-US" altLang="ko-KR" sz="1400" dirty="0"/>
              <a:t>op</a:t>
            </a:r>
            <a:r>
              <a:rPr lang="ko-KR" altLang="en-US" sz="1400" dirty="0"/>
              <a:t>를 취득하여 판별합니다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    if</a:t>
            </a:r>
            <a:r>
              <a:rPr lang="ko-KR" altLang="en-US" sz="1400" dirty="0"/>
              <a:t> </a:t>
            </a:r>
            <a:r>
              <a:rPr lang="en-US" altLang="ko-KR" sz="1400" dirty="0"/>
              <a:t>(op == 0) { // op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이라면 </a:t>
            </a:r>
            <a:r>
              <a:rPr lang="en-US" altLang="ko-KR" sz="1400" dirty="0"/>
              <a:t>ALU</a:t>
            </a:r>
            <a:r>
              <a:rPr lang="ko-KR" altLang="en-US" sz="1400" dirty="0"/>
              <a:t>를 거치는 명령어라는 의미입니다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명령어는 전부 </a:t>
            </a:r>
            <a:r>
              <a:rPr lang="en-US" altLang="ko-KR" sz="1400" dirty="0"/>
              <a:t>R-Type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 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getRd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); //</a:t>
            </a:r>
            <a:r>
              <a:rPr lang="ko-KR" altLang="en-US" sz="1400" dirty="0"/>
              <a:t>그러므로 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fn</a:t>
            </a:r>
            <a:r>
              <a:rPr lang="ko-KR" altLang="en-US" sz="1400" dirty="0"/>
              <a:t>을 취득할 필요가 있습니다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getRs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getFn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alu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);  //</a:t>
            </a:r>
            <a:r>
              <a:rPr lang="ko-KR" altLang="en-US" sz="1400" dirty="0"/>
              <a:t>나머지는 </a:t>
            </a:r>
            <a:r>
              <a:rPr lang="en-US" altLang="ko-KR" sz="1400" dirty="0"/>
              <a:t>ALU() </a:t>
            </a:r>
            <a:r>
              <a:rPr lang="ko-KR" altLang="en-US" sz="1400" dirty="0"/>
              <a:t>함수가 알아서 처리할 것입니다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        return TRUE;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else</a:t>
            </a:r>
            <a:r>
              <a:rPr lang="ko-KR" altLang="en-US" sz="1400" dirty="0"/>
              <a:t> </a:t>
            </a:r>
            <a:r>
              <a:rPr lang="en-US" altLang="ko-KR" sz="1400" dirty="0"/>
              <a:t>if</a:t>
            </a:r>
            <a:r>
              <a:rPr lang="ko-KR" altLang="en-US" sz="1400" dirty="0"/>
              <a:t> </a:t>
            </a:r>
            <a:r>
              <a:rPr lang="en-US" altLang="ko-KR" sz="1400" dirty="0"/>
              <a:t>(op == 2) { // j </a:t>
            </a:r>
            <a:r>
              <a:rPr lang="ko-KR" altLang="en-US" sz="1400" dirty="0"/>
              <a:t>명령어는 </a:t>
            </a:r>
            <a:r>
              <a:rPr lang="en-US" altLang="ko-KR" sz="1400" dirty="0"/>
              <a:t>I-Type</a:t>
            </a:r>
            <a:r>
              <a:rPr lang="ko-KR" altLang="en-US" sz="1400" dirty="0"/>
              <a:t>도 </a:t>
            </a:r>
            <a:r>
              <a:rPr lang="en-US" altLang="ko-KR" sz="1400" dirty="0"/>
              <a:t>R-Type</a:t>
            </a:r>
            <a:r>
              <a:rPr lang="ko-KR" altLang="en-US" sz="1400" dirty="0"/>
              <a:t>도 아니므로 따로 처리합니다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        U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getAddr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cvt_addr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jmp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return TRUE;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else</a:t>
            </a:r>
            <a:r>
              <a:rPr lang="ko-KR" altLang="en-US" sz="1400" dirty="0"/>
              <a:t> </a:t>
            </a:r>
            <a:r>
              <a:rPr lang="en-US" altLang="ko-KR" sz="1400" dirty="0"/>
              <a:t>if</a:t>
            </a:r>
            <a:r>
              <a:rPr lang="ko-KR" altLang="en-US" sz="1400" dirty="0"/>
              <a:t> </a:t>
            </a:r>
            <a:r>
              <a:rPr lang="en-US" altLang="ko-KR" sz="1400" dirty="0"/>
              <a:t>(op == 3) { // </a:t>
            </a:r>
            <a:r>
              <a:rPr lang="en-US" altLang="ko-KR" sz="1400" dirty="0" err="1"/>
              <a:t>jal</a:t>
            </a:r>
            <a:r>
              <a:rPr lang="ko-KR" altLang="en-US" sz="1400" dirty="0"/>
              <a:t>도 마찬가지로 따로 처리했습니다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        U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getAddr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17365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Functions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6540" y="2170672"/>
            <a:ext cx="10097259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42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6540" y="173432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Code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6539" y="2253311"/>
            <a:ext cx="10097260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       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cvt_addr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jal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return TRUE;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else</a:t>
            </a:r>
            <a:r>
              <a:rPr lang="ko-KR" altLang="en-US" sz="1400" dirty="0"/>
              <a:t> </a:t>
            </a:r>
            <a:r>
              <a:rPr lang="en-US" altLang="ko-KR" sz="1400" dirty="0"/>
              <a:t>{ // </a:t>
            </a:r>
            <a:r>
              <a:rPr lang="ko-KR" altLang="en-US" sz="1400" dirty="0"/>
              <a:t>위의 </a:t>
            </a:r>
            <a:r>
              <a:rPr lang="en-US" altLang="ko-KR" sz="1400" dirty="0"/>
              <a:t>R-Type</a:t>
            </a:r>
            <a:r>
              <a:rPr lang="ko-KR" altLang="en-US" sz="1400" dirty="0"/>
              <a:t>과 </a:t>
            </a:r>
            <a:r>
              <a:rPr lang="en-US" altLang="ko-KR" sz="1400" dirty="0"/>
              <a:t>J-Type </a:t>
            </a:r>
            <a:r>
              <a:rPr lang="ko-KR" altLang="en-US" sz="1400" dirty="0"/>
              <a:t>명령어를 제하면 전부 </a:t>
            </a:r>
            <a:r>
              <a:rPr lang="en-US" altLang="ko-KR" sz="1400" dirty="0"/>
              <a:t>I-Type </a:t>
            </a:r>
            <a:r>
              <a:rPr lang="ko-KR" altLang="en-US" sz="1400" dirty="0"/>
              <a:t>명령어만 남으므로 </a:t>
            </a:r>
            <a:r>
              <a:rPr lang="en-US" altLang="ko-KR" sz="1400" dirty="0"/>
              <a:t>else </a:t>
            </a:r>
            <a:r>
              <a:rPr lang="ko-KR" altLang="en-US" sz="1400" dirty="0"/>
              <a:t>문에서 처리하도록 합니다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getRs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offset = </a:t>
            </a:r>
            <a:r>
              <a:rPr lang="en-US" altLang="ko-KR" sz="1400" dirty="0" err="1"/>
              <a:t>getOffset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instr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i_type</a:t>
            </a:r>
            <a:r>
              <a:rPr lang="en-US" altLang="ko-KR" sz="1400" dirty="0"/>
              <a:t>(op,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, offset); //I-Type </a:t>
            </a:r>
            <a:r>
              <a:rPr lang="ko-KR" altLang="en-US" sz="1400" dirty="0"/>
              <a:t>명령어에서 알아서 처리합니다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        return TRUE;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4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328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Functions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6540" y="2170672"/>
            <a:ext cx="10097259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43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6540" y="173432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Code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6539" y="2253311"/>
            <a:ext cx="10097260" cy="418576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400" dirty="0"/>
              <a:t>void </a:t>
            </a:r>
            <a:r>
              <a:rPr lang="en-US" altLang="ko-KR" sz="1400" dirty="0" err="1"/>
              <a:t>alu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switch (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case 8: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jr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); </a:t>
            </a:r>
          </a:p>
          <a:p>
            <a:r>
              <a:rPr lang="en-US" altLang="ko-KR" sz="1400" dirty="0"/>
              <a:t>        return;</a:t>
            </a:r>
          </a:p>
          <a:p>
            <a:r>
              <a:rPr lang="en-US" altLang="ko-KR" sz="1400" dirty="0"/>
              <a:t>    case 32:</a:t>
            </a:r>
          </a:p>
          <a:p>
            <a:r>
              <a:rPr lang="en-US" altLang="ko-KR" sz="1400" dirty="0"/>
              <a:t>        add(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</a:t>
            </a:r>
          </a:p>
          <a:p>
            <a:r>
              <a:rPr lang="en-US" altLang="ko-KR" sz="1400" dirty="0"/>
              <a:t>        return;</a:t>
            </a:r>
          </a:p>
          <a:p>
            <a:r>
              <a:rPr lang="en-US" altLang="ko-KR" sz="1400" dirty="0"/>
              <a:t>    case 34:</a:t>
            </a:r>
          </a:p>
          <a:p>
            <a:r>
              <a:rPr lang="en-US" altLang="ko-KR" sz="1400" dirty="0"/>
              <a:t>        sub(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</a:t>
            </a:r>
          </a:p>
          <a:p>
            <a:r>
              <a:rPr lang="en-US" altLang="ko-KR" sz="1400" dirty="0"/>
              <a:t>        return;</a:t>
            </a:r>
          </a:p>
          <a:p>
            <a:r>
              <a:rPr lang="en-US" altLang="ko-KR" sz="1400" dirty="0"/>
              <a:t>    case 36:</a:t>
            </a:r>
          </a:p>
          <a:p>
            <a:r>
              <a:rPr lang="en-US" altLang="ko-KR" sz="1400" dirty="0"/>
              <a:t>        and(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</a:t>
            </a:r>
          </a:p>
          <a:p>
            <a:r>
              <a:rPr lang="en-US" altLang="ko-KR" sz="1400" dirty="0"/>
              <a:t>        return;</a:t>
            </a:r>
          </a:p>
          <a:p>
            <a:r>
              <a:rPr lang="en-US" altLang="ko-KR" sz="1400" dirty="0"/>
              <a:t>    case 37:</a:t>
            </a:r>
          </a:p>
          <a:p>
            <a:r>
              <a:rPr lang="en-US" altLang="ko-KR" sz="1400" dirty="0"/>
              <a:t>        or(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</a:t>
            </a:r>
          </a:p>
          <a:p>
            <a:r>
              <a:rPr lang="en-US" altLang="ko-KR" sz="1400" dirty="0"/>
              <a:t>        return;</a:t>
            </a:r>
          </a:p>
          <a:p>
            <a:r>
              <a:rPr lang="en-US" altLang="ko-KR" sz="1400" dirty="0"/>
              <a:t>    case 38: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xor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</a:t>
            </a:r>
          </a:p>
          <a:p>
            <a:r>
              <a:rPr lang="en-US" altLang="ko-KR" sz="1400" dirty="0"/>
              <a:t>        return;</a:t>
            </a:r>
          </a:p>
          <a:p>
            <a:r>
              <a:rPr lang="en-US" altLang="ko-KR" sz="1400" dirty="0"/>
              <a:t>    case 39:</a:t>
            </a:r>
          </a:p>
          <a:p>
            <a:r>
              <a:rPr lang="en-US" altLang="ko-KR" sz="1400" dirty="0"/>
              <a:t>        nor(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</a:t>
            </a:r>
          </a:p>
          <a:p>
            <a:r>
              <a:rPr lang="en-US" altLang="ko-KR" sz="1400" dirty="0"/>
              <a:t>        return;</a:t>
            </a:r>
          </a:p>
          <a:p>
            <a:r>
              <a:rPr lang="en-US" altLang="ko-KR" sz="1400" dirty="0"/>
              <a:t>    case 42: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slt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</a:t>
            </a:r>
          </a:p>
          <a:p>
            <a:r>
              <a:rPr lang="en-US" altLang="ko-KR" sz="1400" dirty="0"/>
              <a:t>        return;</a:t>
            </a:r>
          </a:p>
          <a:p>
            <a:r>
              <a:rPr lang="en-US" altLang="ko-KR" sz="1400" dirty="0"/>
              <a:t>    default: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("Undefined </a:t>
            </a:r>
            <a:r>
              <a:rPr lang="en-US" altLang="ko-KR" sz="1400" dirty="0" err="1"/>
              <a:t>Funtion</a:t>
            </a:r>
            <a:r>
              <a:rPr lang="en-US" altLang="ko-KR" sz="1400" dirty="0"/>
              <a:t>!");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6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440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Functions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6540" y="2170672"/>
            <a:ext cx="10097259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44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6540" y="173432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Code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6539" y="2253314"/>
            <a:ext cx="10097260" cy="418576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400" dirty="0"/>
              <a:t>void </a:t>
            </a:r>
            <a:r>
              <a:rPr lang="en-US" altLang="ko-KR" sz="1400" dirty="0" err="1"/>
              <a:t>i_type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op,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offset) {</a:t>
            </a:r>
          </a:p>
          <a:p>
            <a:r>
              <a:rPr lang="en-US" altLang="ko-KR" sz="1400" dirty="0"/>
              <a:t>    switch</a:t>
            </a:r>
            <a:r>
              <a:rPr lang="ko-KR" altLang="en-US" sz="1400" dirty="0"/>
              <a:t> </a:t>
            </a:r>
            <a:r>
              <a:rPr lang="en-US" altLang="ko-KR" sz="1400" dirty="0"/>
              <a:t>(op) {</a:t>
            </a:r>
          </a:p>
          <a:p>
            <a:r>
              <a:rPr lang="en-US" altLang="ko-KR" sz="1400" dirty="0"/>
              <a:t>    case 1: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bltz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offset); return;</a:t>
            </a:r>
          </a:p>
          <a:p>
            <a:r>
              <a:rPr lang="en-US" altLang="ko-KR" sz="1400" dirty="0"/>
              <a:t>    case 4: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beq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, offset); return;</a:t>
            </a:r>
          </a:p>
          <a:p>
            <a:r>
              <a:rPr lang="en-US" altLang="ko-KR" sz="1400" dirty="0"/>
              <a:t>    case 5: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bne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, offset); return;</a:t>
            </a:r>
          </a:p>
          <a:p>
            <a:r>
              <a:rPr lang="en-US" altLang="ko-KR" sz="1400" dirty="0"/>
              <a:t>    case 8: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offset);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</a:t>
            </a:r>
          </a:p>
          <a:p>
            <a:r>
              <a:rPr lang="en-US" altLang="ko-KR" sz="1400" dirty="0"/>
              <a:t>        return;</a:t>
            </a:r>
          </a:p>
          <a:p>
            <a:r>
              <a:rPr lang="en-US" altLang="ko-KR" sz="1400" dirty="0"/>
              <a:t>    case 10: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slti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offset);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</a:t>
            </a:r>
          </a:p>
          <a:p>
            <a:r>
              <a:rPr lang="en-US" altLang="ko-KR" sz="1400" dirty="0"/>
              <a:t>        return;</a:t>
            </a:r>
          </a:p>
          <a:p>
            <a:r>
              <a:rPr lang="en-US" altLang="ko-KR" sz="1400" dirty="0"/>
              <a:t>    case 12: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andi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offset);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</a:t>
            </a:r>
          </a:p>
          <a:p>
            <a:r>
              <a:rPr lang="en-US" altLang="ko-KR" sz="1400" dirty="0"/>
              <a:t>        return;</a:t>
            </a:r>
          </a:p>
          <a:p>
            <a:r>
              <a:rPr lang="en-US" altLang="ko-KR" sz="1400" dirty="0"/>
              <a:t>    case 13: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ori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offset);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</a:t>
            </a:r>
          </a:p>
          <a:p>
            <a:r>
              <a:rPr lang="en-US" altLang="ko-KR" sz="1400" dirty="0"/>
              <a:t>        return;</a:t>
            </a:r>
          </a:p>
          <a:p>
            <a:r>
              <a:rPr lang="en-US" altLang="ko-KR" sz="1400" dirty="0"/>
              <a:t>    case 14: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xori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offset);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</a:t>
            </a:r>
          </a:p>
          <a:p>
            <a:r>
              <a:rPr lang="en-US" altLang="ko-KR" sz="1400" dirty="0"/>
              <a:t>        return;</a:t>
            </a:r>
          </a:p>
          <a:p>
            <a:r>
              <a:rPr lang="en-US" altLang="ko-KR" sz="1400" dirty="0"/>
              <a:t>    case 15: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lui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, offset);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</a:t>
            </a:r>
          </a:p>
          <a:p>
            <a:r>
              <a:rPr lang="en-US" altLang="ko-KR" sz="1400" dirty="0"/>
              <a:t>        return;</a:t>
            </a:r>
          </a:p>
          <a:p>
            <a:r>
              <a:rPr lang="en-US" altLang="ko-KR" sz="1400" dirty="0"/>
              <a:t>    case 35: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lw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offset);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</a:t>
            </a:r>
          </a:p>
          <a:p>
            <a:r>
              <a:rPr lang="en-US" altLang="ko-KR" sz="1400" dirty="0"/>
              <a:t>        return;</a:t>
            </a:r>
          </a:p>
          <a:p>
            <a:r>
              <a:rPr lang="en-US" altLang="ko-KR" sz="1400" dirty="0"/>
              <a:t>    case 43: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sw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offset);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</a:t>
            </a:r>
          </a:p>
          <a:p>
            <a:r>
              <a:rPr lang="en-US" altLang="ko-KR" sz="1400" dirty="0"/>
              <a:t>        return;</a:t>
            </a:r>
          </a:p>
          <a:p>
            <a:r>
              <a:rPr lang="en-US" altLang="ko-KR" sz="1400" dirty="0"/>
              <a:t>    default:</a:t>
            </a:r>
          </a:p>
          <a:p>
            <a:r>
              <a:rPr lang="da-DK" altLang="ko-KR" sz="1400" dirty="0"/>
              <a:t>        printf("Undefined Opcode!!(%d)", op);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</a:t>
            </a:r>
          </a:p>
          <a:p>
            <a:r>
              <a:rPr lang="en-US" altLang="ko-KR" sz="1400" dirty="0"/>
              <a:t>        return;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4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511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Functions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6540" y="2170672"/>
            <a:ext cx="10097259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45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6540" y="173432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Code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6539" y="3403040"/>
            <a:ext cx="10097260" cy="16004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void </a:t>
            </a:r>
            <a:r>
              <a:rPr lang="en-US" altLang="ko-KR" sz="1400" dirty="0" err="1"/>
              <a:t>jal</a:t>
            </a:r>
            <a:r>
              <a:rPr lang="en-US" altLang="ko-KR" sz="1400" dirty="0"/>
              <a:t>(U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R[31] = PC + 8; //</a:t>
            </a:r>
            <a:r>
              <a:rPr lang="ko-KR" altLang="en-US" sz="1400" dirty="0"/>
              <a:t>다시 돌아올 </a:t>
            </a:r>
            <a:r>
              <a:rPr lang="en-US" altLang="ko-KR" sz="1400" dirty="0"/>
              <a:t>$</a:t>
            </a:r>
            <a:r>
              <a:rPr lang="en-US" altLang="ko-KR" sz="1400" dirty="0" err="1"/>
              <a:t>ra</a:t>
            </a:r>
            <a:r>
              <a:rPr lang="ko-KR" altLang="en-US" sz="1400" dirty="0"/>
              <a:t>가 현재 </a:t>
            </a:r>
            <a:r>
              <a:rPr lang="en-US" altLang="ko-KR" sz="1400" dirty="0"/>
              <a:t>PC</a:t>
            </a:r>
            <a:r>
              <a:rPr lang="ko-KR" altLang="en-US" sz="1400" dirty="0"/>
              <a:t>에서 두 줄 뒤로 설정됩니다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/>
              <a:t>    PC = ((PC&amp;0xf0000000)|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jmp</a:t>
            </a:r>
            <a:r>
              <a:rPr lang="en-US" altLang="ko-KR" sz="1400" dirty="0"/>
              <a:t>(U 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    PC = ((PC&amp;0xf0000000)|</a:t>
            </a:r>
            <a:r>
              <a:rPr lang="en-US" altLang="ko-KR" sz="1400" dirty="0" err="1"/>
              <a:t>addr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358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Functions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6540" y="2170672"/>
            <a:ext cx="10097259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46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6540" y="173432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Code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6539" y="2253314"/>
            <a:ext cx="10097260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void </a:t>
            </a:r>
            <a:r>
              <a:rPr lang="en-US" altLang="ko-KR" sz="1400" dirty="0" err="1"/>
              <a:t>bltz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offset) {</a:t>
            </a:r>
          </a:p>
          <a:p>
            <a:r>
              <a:rPr lang="en-US" altLang="ko-KR" sz="1400" dirty="0"/>
              <a:t>    if ((0x80000000&amp;R[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])==0x80000000)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(offset&lt;&lt;2);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else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beq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offset) {</a:t>
            </a:r>
          </a:p>
          <a:p>
            <a:r>
              <a:rPr lang="pt-BR" altLang="ko-KR" sz="1400" dirty="0"/>
              <a:t>    if (R[rs] == R[rt])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(offset&lt;&lt;2);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else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 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bne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offset) {</a:t>
            </a:r>
          </a:p>
          <a:p>
            <a:r>
              <a:rPr lang="pt-BR" altLang="ko-KR" sz="1400" dirty="0"/>
              <a:t>    if (R[rs] != R[rt]) 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(offset&lt;&lt;2);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    else </a:t>
            </a:r>
            <a:r>
              <a:rPr lang="en-US" altLang="ko-KR" sz="1400" dirty="0" err="1"/>
              <a:t>advance_PC</a:t>
            </a:r>
            <a:r>
              <a:rPr lang="en-US" altLang="ko-KR" sz="1400" dirty="0"/>
              <a:t>(4);</a:t>
            </a:r>
          </a:p>
          <a:p>
            <a:r>
              <a:rPr lang="en-US" altLang="ko-KR" sz="1400" dirty="0"/>
              <a:t>}</a:t>
            </a:r>
            <a:endParaRPr lang="ko-KR" altLang="en-US" sz="14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887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47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06687" y="2615609"/>
            <a:ext cx="5978627" cy="1701210"/>
          </a:xfrm>
          <a:prstGeom prst="rect">
            <a:avLst/>
          </a:prstGeom>
          <a:solidFill>
            <a:srgbClr val="722E2C"/>
          </a:solidFill>
          <a:ln w="111125" cmpd="dbl"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2295" y="2721935"/>
            <a:ext cx="55874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TEST</a:t>
            </a:r>
            <a:b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</a:br>
            <a: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PROGRAM</a:t>
            </a:r>
            <a:endParaRPr lang="ko-KR" altLang="en-US" sz="44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138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Test #1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6540" y="2170672"/>
            <a:ext cx="10097259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48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6540" y="173432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Assembly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6539" y="3403040"/>
            <a:ext cx="10097260" cy="160043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sz="1400" dirty="0"/>
              <a:t>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$s0, $s0, 100</a:t>
            </a:r>
          </a:p>
          <a:p>
            <a:r>
              <a:rPr lang="en-US" altLang="ko-KR" sz="1400" dirty="0"/>
              <a:t>loop:	</a:t>
            </a:r>
            <a:r>
              <a:rPr lang="en-US" altLang="ko-KR" sz="1400" dirty="0" err="1"/>
              <a:t>beq</a:t>
            </a:r>
            <a:r>
              <a:rPr lang="en-US" altLang="ko-KR" sz="1400" dirty="0"/>
              <a:t> $s0, $zero, endif</a:t>
            </a:r>
          </a:p>
          <a:p>
            <a:r>
              <a:rPr lang="en-US" altLang="ko-KR" sz="1400" dirty="0"/>
              <a:t>	add $s1, $s1, $s0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$s0, $s0, -1</a:t>
            </a:r>
          </a:p>
          <a:p>
            <a:r>
              <a:rPr lang="en-US" altLang="ko-KR" sz="1400" dirty="0"/>
              <a:t>	j loop</a:t>
            </a:r>
          </a:p>
          <a:p>
            <a:r>
              <a:rPr lang="en-US" altLang="ko-KR" sz="1400" dirty="0"/>
              <a:t>endif: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$v0, $zero, 10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syscall</a:t>
            </a:r>
            <a:endParaRPr lang="ko-KR" altLang="en-US" sz="4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482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Test #1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6540" y="2170672"/>
            <a:ext cx="10097259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49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95522" y="1734328"/>
            <a:ext cx="261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Machine Instruction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6539" y="3403040"/>
            <a:ext cx="10097260" cy="16004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[00000000]	00100010000100000000000001100100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$16, $16, 100</a:t>
            </a:r>
          </a:p>
          <a:p>
            <a:r>
              <a:rPr lang="en-US" altLang="ko-KR" sz="1400" dirty="0"/>
              <a:t>[00000004]	00010010000000000000000000000100	</a:t>
            </a:r>
            <a:r>
              <a:rPr lang="en-US" altLang="ko-KR" sz="1400" dirty="0" err="1"/>
              <a:t>beq</a:t>
            </a:r>
            <a:r>
              <a:rPr lang="en-US" altLang="ko-KR" sz="1400" dirty="0"/>
              <a:t> $16, $0, 16</a:t>
            </a:r>
          </a:p>
          <a:p>
            <a:r>
              <a:rPr lang="en-US" altLang="ko-KR" sz="1400" dirty="0"/>
              <a:t>[00000008]	00000010001100001000100000100000	add $17, $17, $16</a:t>
            </a:r>
          </a:p>
          <a:p>
            <a:r>
              <a:rPr lang="en-US" altLang="ko-KR" sz="1400" dirty="0"/>
              <a:t>[0000000c]	00100010000100001111111111111111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$16, $16, -1</a:t>
            </a:r>
          </a:p>
          <a:p>
            <a:r>
              <a:rPr lang="en-US" altLang="ko-KR" sz="1400" dirty="0"/>
              <a:t>[00000010]	00001000000000000000000000000001	j 0x00000004</a:t>
            </a:r>
          </a:p>
          <a:p>
            <a:r>
              <a:rPr lang="en-US" altLang="ko-KR" sz="1400" dirty="0"/>
              <a:t>[00000014]	00100000010000100000000000001010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$2, $2, 10</a:t>
            </a:r>
          </a:p>
          <a:p>
            <a:r>
              <a:rPr lang="en-US" altLang="ko-KR" sz="1400" dirty="0"/>
              <a:t>[00000018]	00000000000000000000000000001100	</a:t>
            </a:r>
            <a:r>
              <a:rPr lang="en-US" altLang="ko-KR" sz="1400" dirty="0" err="1"/>
              <a:t>syscall</a:t>
            </a:r>
            <a:endParaRPr lang="ko-KR" altLang="en-US" sz="4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91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5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238251" y="872235"/>
            <a:ext cx="2025649" cy="660401"/>
            <a:chOff x="1625600" y="2654299"/>
            <a:chExt cx="3009900" cy="1231222"/>
          </a:xfrm>
        </p:grpSpPr>
        <p:sp>
          <p:nvSpPr>
            <p:cNvPr id="11" name="오각형 10"/>
            <p:cNvSpPr/>
            <p:nvPr/>
          </p:nvSpPr>
          <p:spPr>
            <a:xfrm>
              <a:off x="1689100" y="2767921"/>
              <a:ext cx="2946400" cy="1117600"/>
            </a:xfrm>
            <a:prstGeom prst="homePlate">
              <a:avLst/>
            </a:prstGeom>
            <a:solidFill>
              <a:srgbClr val="BFC6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각형 11"/>
            <p:cNvSpPr/>
            <p:nvPr/>
          </p:nvSpPr>
          <p:spPr>
            <a:xfrm>
              <a:off x="1625600" y="2654300"/>
              <a:ext cx="2946400" cy="1117600"/>
            </a:xfrm>
            <a:prstGeom prst="homePlate">
              <a:avLst/>
            </a:prstGeom>
            <a:solidFill>
              <a:srgbClr val="722E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01800" y="2654299"/>
              <a:ext cx="2921000" cy="120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Copy</a:t>
              </a:r>
              <a:endParaRPr lang="ko-KR" altLang="en-US" sz="36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31507"/>
            <a:ext cx="10058400" cy="1034312"/>
          </a:xfrm>
          <a:prstGeom prst="rect">
            <a:avLst/>
          </a:prstGeom>
        </p:spPr>
      </p:pic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lui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rt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imm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15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807672"/>
            <a:ext cx="983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Load Upper Immediate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Destination(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rt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)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에 해당하는 레지스터의 상위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16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비트에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operand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를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load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2800640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Test #1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96714" y="1598421"/>
            <a:ext cx="5157085" cy="463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50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196714" y="1187355"/>
            <a:ext cx="5157085" cy="5048491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84014" y="90591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02302" y="102478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Result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6714" y="3409302"/>
            <a:ext cx="5157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수행 결과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$s1($17)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에는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5050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이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저장됨</a:t>
            </a:r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0x13ba = 5050</a:t>
            </a:r>
          </a:p>
          <a:p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1+2+3+…+100=5050</a:t>
            </a:r>
            <a:endParaRPr lang="ko-KR" altLang="en-US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91" y="1518567"/>
            <a:ext cx="1879718" cy="49506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03776" y="4281443"/>
            <a:ext cx="367469" cy="247828"/>
          </a:xfrm>
          <a:prstGeom prst="rect">
            <a:avLst/>
          </a:prstGeom>
          <a:noFill/>
          <a:ln w="38100">
            <a:solidFill>
              <a:srgbClr val="A322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1828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Test #2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6540" y="2170672"/>
            <a:ext cx="10097259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51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6540" y="173432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Assembly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6541" y="2648988"/>
            <a:ext cx="9870084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	</a:t>
            </a:r>
            <a:r>
              <a:rPr lang="en-US" altLang="ko-KR" sz="1400" dirty="0" err="1"/>
              <a:t>lw</a:t>
            </a:r>
            <a:r>
              <a:rPr lang="en-US" altLang="ko-KR" sz="1400" dirty="0"/>
              <a:t> $t0, 0($s1)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$t1, $zero, 0</a:t>
            </a:r>
          </a:p>
          <a:p>
            <a:r>
              <a:rPr lang="en-US" altLang="ko-KR" sz="1400" dirty="0"/>
              <a:t>loop: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$t1, $t1, 1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beq</a:t>
            </a:r>
            <a:r>
              <a:rPr lang="en-US" altLang="ko-KR" sz="1400" dirty="0"/>
              <a:t> $t1, $s2, done</a:t>
            </a:r>
          </a:p>
          <a:p>
            <a:r>
              <a:rPr lang="en-US" altLang="ko-KR" sz="1400" dirty="0"/>
              <a:t>	add $t2, $t1, $t1</a:t>
            </a:r>
          </a:p>
          <a:p>
            <a:r>
              <a:rPr lang="en-US" altLang="ko-KR" sz="1400" dirty="0"/>
              <a:t>	add $t2, $t2, $t2</a:t>
            </a:r>
          </a:p>
          <a:p>
            <a:r>
              <a:rPr lang="en-US" altLang="ko-KR" sz="1400" dirty="0"/>
              <a:t>	add $t2, $t2, $s1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lw</a:t>
            </a:r>
            <a:r>
              <a:rPr lang="en-US" altLang="ko-KR" sz="1400" dirty="0"/>
              <a:t> $t3, 0($t2)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slt</a:t>
            </a:r>
            <a:r>
              <a:rPr lang="en-US" altLang="ko-KR" sz="1400" dirty="0"/>
              <a:t> $t4, $t0, $t3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beq</a:t>
            </a:r>
            <a:r>
              <a:rPr lang="en-US" altLang="ko-KR" sz="1400" dirty="0"/>
              <a:t> $t4, $zero, loop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$t0, $t3, 0</a:t>
            </a:r>
          </a:p>
          <a:p>
            <a:r>
              <a:rPr lang="en-US" altLang="ko-KR" sz="1400" dirty="0"/>
              <a:t>	j loop</a:t>
            </a:r>
          </a:p>
          <a:p>
            <a:r>
              <a:rPr lang="en-US" altLang="ko-KR" sz="1400" dirty="0"/>
              <a:t>Done: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$v0, $zero, 10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syscall</a:t>
            </a:r>
            <a:endParaRPr lang="en-US" altLang="ko-KR" sz="1400" dirty="0"/>
          </a:p>
          <a:p>
            <a:r>
              <a:rPr lang="en-US" altLang="ko-KR" sz="1400" b="1" dirty="0">
                <a:solidFill>
                  <a:srgbClr val="A32211"/>
                </a:solidFill>
              </a:rPr>
              <a:t>#$s1</a:t>
            </a:r>
            <a:r>
              <a:rPr lang="ko-KR" altLang="en-US" sz="1400" b="1" dirty="0">
                <a:solidFill>
                  <a:srgbClr val="A32211"/>
                </a:solidFill>
              </a:rPr>
              <a:t>에는 특정 배열의 주소가</a:t>
            </a:r>
            <a:r>
              <a:rPr lang="en-US" altLang="ko-KR" sz="1400" b="1" dirty="0">
                <a:solidFill>
                  <a:srgbClr val="A32211"/>
                </a:solidFill>
              </a:rPr>
              <a:t>, $s2</a:t>
            </a:r>
            <a:r>
              <a:rPr lang="ko-KR" altLang="en-US" sz="1400" b="1" dirty="0">
                <a:solidFill>
                  <a:srgbClr val="A32211"/>
                </a:solidFill>
              </a:rPr>
              <a:t>에는 배열의 크기가 저장되어 있음</a:t>
            </a:r>
            <a:endParaRPr lang="en-US" altLang="ko-KR" sz="1400" b="1" dirty="0">
              <a:solidFill>
                <a:srgbClr val="A32211"/>
              </a:solidFill>
            </a:endParaRP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81578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Test #2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6540" y="2170672"/>
            <a:ext cx="10097259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52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95522" y="1734328"/>
            <a:ext cx="261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Machine Instruction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6539" y="2648988"/>
            <a:ext cx="10097260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[00000008]	10001110001010000000000000000000	</a:t>
            </a:r>
            <a:r>
              <a:rPr lang="en-US" altLang="ko-KR" sz="1400" dirty="0" err="1"/>
              <a:t>lw</a:t>
            </a:r>
            <a:r>
              <a:rPr lang="en-US" altLang="ko-KR" sz="1400" dirty="0"/>
              <a:t> $8, 0($17)</a:t>
            </a:r>
          </a:p>
          <a:p>
            <a:r>
              <a:rPr lang="en-US" altLang="ko-KR" sz="1400" dirty="0"/>
              <a:t>[0000000c]	00100000000010010000000000000000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$9, $0, 0</a:t>
            </a:r>
          </a:p>
          <a:p>
            <a:r>
              <a:rPr lang="en-US" altLang="ko-KR" sz="1400" dirty="0"/>
              <a:t>[00000010]	00100001001010010000000000000001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$9, $9, 1</a:t>
            </a:r>
          </a:p>
          <a:p>
            <a:r>
              <a:rPr lang="en-US" altLang="ko-KR" sz="1400" dirty="0"/>
              <a:t>[00000014]	00010001001100100000000000001001	</a:t>
            </a:r>
            <a:r>
              <a:rPr lang="en-US" altLang="ko-KR" sz="1400" dirty="0" err="1"/>
              <a:t>beq</a:t>
            </a:r>
            <a:r>
              <a:rPr lang="en-US" altLang="ko-KR" sz="1400" dirty="0"/>
              <a:t> $9, $18, 36</a:t>
            </a:r>
          </a:p>
          <a:p>
            <a:r>
              <a:rPr lang="en-US" altLang="ko-KR" sz="1400" dirty="0"/>
              <a:t>[00000018]	00000001001010010101000000100000	add $10, $9, $9</a:t>
            </a:r>
          </a:p>
          <a:p>
            <a:r>
              <a:rPr lang="en-US" altLang="ko-KR" sz="1400" dirty="0"/>
              <a:t>[0000001c]	00000001010010100101000000100000	add $10, $10, $10</a:t>
            </a:r>
          </a:p>
          <a:p>
            <a:r>
              <a:rPr lang="en-US" altLang="ko-KR" sz="1400" dirty="0"/>
              <a:t>[00000020]	00000001010100010101000000100000	add $10, $10, $17</a:t>
            </a:r>
          </a:p>
          <a:p>
            <a:r>
              <a:rPr lang="en-US" altLang="ko-KR" sz="1400" dirty="0"/>
              <a:t>[00000024]	10001101010010110000000000000000	</a:t>
            </a:r>
            <a:r>
              <a:rPr lang="en-US" altLang="ko-KR" sz="1400" dirty="0" err="1"/>
              <a:t>lw</a:t>
            </a:r>
            <a:r>
              <a:rPr lang="en-US" altLang="ko-KR" sz="1400" dirty="0"/>
              <a:t> $11, 0($10)</a:t>
            </a:r>
          </a:p>
          <a:p>
            <a:r>
              <a:rPr lang="en-US" altLang="ko-KR" sz="1400" dirty="0"/>
              <a:t>[00000028]	00000001000010110110000000101010	</a:t>
            </a:r>
            <a:r>
              <a:rPr lang="en-US" altLang="ko-KR" sz="1400" dirty="0" err="1"/>
              <a:t>slt</a:t>
            </a:r>
            <a:r>
              <a:rPr lang="en-US" altLang="ko-KR" sz="1400" dirty="0"/>
              <a:t> $12, $8, $11</a:t>
            </a:r>
          </a:p>
          <a:p>
            <a:r>
              <a:rPr lang="en-US" altLang="ko-KR" sz="1400" dirty="0"/>
              <a:t>[0000002c]	00010001100000000000000000000010	</a:t>
            </a:r>
            <a:r>
              <a:rPr lang="en-US" altLang="ko-KR" sz="1400" dirty="0" err="1"/>
              <a:t>beq</a:t>
            </a:r>
            <a:r>
              <a:rPr lang="en-US" altLang="ko-KR" sz="1400" dirty="0"/>
              <a:t> $12, $0, 8</a:t>
            </a:r>
          </a:p>
          <a:p>
            <a:r>
              <a:rPr lang="en-US" altLang="ko-KR" sz="1400" dirty="0"/>
              <a:t>[00000030]	00100001011010000000000000000000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$8, $11, 0</a:t>
            </a:r>
          </a:p>
          <a:p>
            <a:r>
              <a:rPr lang="en-US" altLang="ko-KR" sz="1400" dirty="0"/>
              <a:t>[00000034]	00001000000000000000000000000100	j 0x00000010</a:t>
            </a:r>
          </a:p>
          <a:p>
            <a:r>
              <a:rPr lang="en-US" altLang="ko-KR" sz="1400" dirty="0"/>
              <a:t>[00000038]	00100000000000100000000000001010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$2, $0, 10</a:t>
            </a:r>
          </a:p>
          <a:p>
            <a:r>
              <a:rPr lang="en-US" altLang="ko-KR" sz="1400" dirty="0"/>
              <a:t>[0000003c]	00000000000000000000000000001100	</a:t>
            </a:r>
            <a:r>
              <a:rPr lang="en-US" altLang="ko-KR" sz="1400" dirty="0" err="1"/>
              <a:t>syscall</a:t>
            </a:r>
            <a:endParaRPr lang="ko-KR" altLang="en-US" sz="4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8644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Test #2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6540" y="2170672"/>
            <a:ext cx="10097259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53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95522" y="1734328"/>
            <a:ext cx="261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Machine Instruction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6539" y="3187597"/>
            <a:ext cx="10097260" cy="2031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[00000000]	00110110001100010000000001000000	</a:t>
            </a:r>
            <a:r>
              <a:rPr lang="en-US" altLang="ko-KR" sz="1400" dirty="0" err="1"/>
              <a:t>ori</a:t>
            </a:r>
            <a:r>
              <a:rPr lang="en-US" altLang="ko-KR" sz="1400" dirty="0"/>
              <a:t> $17, $17, 0x0044 #s1</a:t>
            </a:r>
            <a:r>
              <a:rPr lang="ko-KR" altLang="en-US" sz="1400" dirty="0"/>
              <a:t> </a:t>
            </a:r>
            <a:r>
              <a:rPr lang="en-US" altLang="ko-KR" sz="1400" dirty="0"/>
              <a:t>= A[0]</a:t>
            </a:r>
          </a:p>
          <a:p>
            <a:r>
              <a:rPr lang="en-US" altLang="ko-KR" sz="1400" dirty="0"/>
              <a:t>[00000004]	00100010010100100000000000000110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$18, $18, 6 #</a:t>
            </a:r>
            <a:r>
              <a:rPr lang="en-US" altLang="ko-KR" sz="1400" dirty="0" err="1"/>
              <a:t>Array_size</a:t>
            </a:r>
            <a:r>
              <a:rPr lang="en-US" altLang="ko-KR" sz="1400" dirty="0"/>
              <a:t> = 6</a:t>
            </a:r>
          </a:p>
          <a:p>
            <a:r>
              <a:rPr lang="en-US" altLang="ko-KR" sz="1400" dirty="0"/>
              <a:t>… … … … … … … … … … … … … … … … … … … … … … … … … … … … … … … … … … … …</a:t>
            </a:r>
          </a:p>
          <a:p>
            <a:r>
              <a:rPr lang="en-US" altLang="ko-KR" sz="1400" dirty="0"/>
              <a:t>[00000044]	00000000000000000000000000010001	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17</a:t>
            </a:r>
          </a:p>
          <a:p>
            <a:r>
              <a:rPr lang="en-US" altLang="ko-KR" sz="1400" dirty="0"/>
              <a:t>[00000048]	00000000000000000000000011001000	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200</a:t>
            </a:r>
          </a:p>
          <a:p>
            <a:r>
              <a:rPr lang="en-US" altLang="ko-KR" sz="1400" dirty="0"/>
              <a:t>[0000004c]	00000000000000000000000101011110	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350</a:t>
            </a:r>
          </a:p>
          <a:p>
            <a:r>
              <a:rPr lang="en-US" altLang="ko-KR" sz="1400" dirty="0"/>
              <a:t>[00000050]	00000000000000000000011101010000	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1872</a:t>
            </a:r>
          </a:p>
          <a:p>
            <a:r>
              <a:rPr lang="en-US" altLang="ko-KR" sz="1400" dirty="0"/>
              <a:t>[00000054]	00000000000000000000010001100100	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1124</a:t>
            </a:r>
          </a:p>
          <a:p>
            <a:r>
              <a:rPr lang="en-US" altLang="ko-KR" sz="1400" dirty="0"/>
              <a:t>[00000058]	00000000000000000000011010010101	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1685</a:t>
            </a:r>
          </a:p>
        </p:txBody>
      </p:sp>
    </p:spTree>
    <p:extLst>
      <p:ext uri="{BB962C8B-B14F-4D97-AF65-F5344CB8AC3E}">
        <p14:creationId xmlns:p14="http://schemas.microsoft.com/office/powerpoint/2010/main" val="8646557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Test #2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96714" y="1598421"/>
            <a:ext cx="5157085" cy="463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54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196714" y="1187355"/>
            <a:ext cx="5157085" cy="5048491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84014" y="90591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02302" y="102478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Result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6714" y="3563190"/>
            <a:ext cx="51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수행 결과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$t0($8)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에는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1872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가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저장됨</a:t>
            </a:r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0x750 = 1872</a:t>
            </a:r>
            <a:endParaRPr lang="ko-KR" altLang="en-US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24" y="1631120"/>
            <a:ext cx="1773452" cy="509035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14353" y="3042868"/>
            <a:ext cx="367469" cy="247828"/>
          </a:xfrm>
          <a:prstGeom prst="rect">
            <a:avLst/>
          </a:prstGeom>
          <a:noFill/>
          <a:ln w="38100">
            <a:solidFill>
              <a:srgbClr val="A322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368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Test #3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6540" y="2170672"/>
            <a:ext cx="10097259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55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6540" y="173432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Assembly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3404" y="2282968"/>
            <a:ext cx="9870084" cy="418576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	j main</a:t>
            </a:r>
          </a:p>
          <a:p>
            <a:r>
              <a:rPr lang="en-US" altLang="ko-KR" sz="1400" dirty="0"/>
              <a:t>mult1: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$t2, $zero, 0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$t3, $zero, 0</a:t>
            </a:r>
          </a:p>
          <a:p>
            <a:r>
              <a:rPr lang="en-US" altLang="ko-KR" sz="1400" dirty="0"/>
              <a:t>if:	</a:t>
            </a:r>
            <a:r>
              <a:rPr lang="en-US" altLang="ko-KR" sz="1400" dirty="0" err="1"/>
              <a:t>bne</a:t>
            </a:r>
            <a:r>
              <a:rPr lang="en-US" altLang="ko-KR" sz="1400" dirty="0"/>
              <a:t> $t2, $t1, mult2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jr</a:t>
            </a:r>
            <a:r>
              <a:rPr lang="en-US" altLang="ko-KR" sz="1400" dirty="0"/>
              <a:t> $</a:t>
            </a:r>
            <a:r>
              <a:rPr lang="en-US" altLang="ko-KR" sz="1400" dirty="0" err="1"/>
              <a:t>ra</a:t>
            </a:r>
            <a:endParaRPr lang="en-US" altLang="ko-KR" sz="1400" dirty="0"/>
          </a:p>
          <a:p>
            <a:r>
              <a:rPr lang="en-US" altLang="ko-KR" sz="1400" dirty="0"/>
              <a:t>mult2: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$t2, $t2, 1</a:t>
            </a:r>
          </a:p>
          <a:p>
            <a:r>
              <a:rPr lang="en-US" altLang="ko-KR" sz="1400" dirty="0"/>
              <a:t>	add $t3, $t3, $t0</a:t>
            </a:r>
          </a:p>
          <a:p>
            <a:r>
              <a:rPr lang="en-US" altLang="ko-KR" sz="1400" dirty="0"/>
              <a:t>	j if</a:t>
            </a:r>
          </a:p>
          <a:p>
            <a:r>
              <a:rPr lang="en-US" altLang="ko-KR" sz="1400" dirty="0"/>
              <a:t>main: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$s0, $zero, 5</a:t>
            </a:r>
          </a:p>
          <a:p>
            <a:r>
              <a:rPr lang="en-US" altLang="ko-KR" sz="1400" dirty="0"/>
              <a:t>	j fact</a:t>
            </a:r>
          </a:p>
          <a:p>
            <a:r>
              <a:rPr lang="en-US" altLang="ko-KR" sz="1400" dirty="0"/>
              <a:t>end:	</a:t>
            </a:r>
            <a:r>
              <a:rPr lang="en-US" altLang="ko-KR" sz="1400" dirty="0" err="1"/>
              <a:t>syscall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nop</a:t>
            </a:r>
            <a:endParaRPr lang="en-US" altLang="ko-KR" sz="1400" dirty="0"/>
          </a:p>
          <a:p>
            <a:r>
              <a:rPr lang="en-US" altLang="ko-KR" sz="1400" dirty="0"/>
              <a:t>fact:	add $t0, $zero, $s0</a:t>
            </a:r>
          </a:p>
          <a:p>
            <a:r>
              <a:rPr lang="en-US" altLang="ko-KR" sz="1400" dirty="0"/>
              <a:t>	add $t1, $zero, $t0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$t4, $zero, 0</a:t>
            </a:r>
          </a:p>
          <a:p>
            <a:r>
              <a:rPr lang="en-US" altLang="ko-KR" sz="1400" dirty="0"/>
              <a:t>loop: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$t1, $t1, -1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jal</a:t>
            </a:r>
            <a:r>
              <a:rPr lang="en-US" altLang="ko-KR" sz="1400" dirty="0"/>
              <a:t> mult1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nop</a:t>
            </a:r>
            <a:endParaRPr lang="en-US" altLang="ko-KR" sz="1400" dirty="0"/>
          </a:p>
          <a:p>
            <a:r>
              <a:rPr lang="en-US" altLang="ko-KR" sz="1400" dirty="0"/>
              <a:t>	add $t4, $t4, $t3</a:t>
            </a:r>
          </a:p>
        </p:txBody>
      </p:sp>
    </p:spTree>
    <p:extLst>
      <p:ext uri="{BB962C8B-B14F-4D97-AF65-F5344CB8AC3E}">
        <p14:creationId xmlns:p14="http://schemas.microsoft.com/office/powerpoint/2010/main" val="1953204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Test #3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6540" y="2170672"/>
            <a:ext cx="10097259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56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6540" y="173432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Assembly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3404" y="2282968"/>
            <a:ext cx="9870084" cy="16004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	add $t0, $zero, $t4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slti</a:t>
            </a:r>
            <a:r>
              <a:rPr lang="en-US" altLang="ko-KR" sz="1400" dirty="0"/>
              <a:t> $t5, $t1, 2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beq</a:t>
            </a:r>
            <a:r>
              <a:rPr lang="en-US" altLang="ko-KR" sz="1400" dirty="0"/>
              <a:t> $t5, $zero, loop</a:t>
            </a:r>
          </a:p>
          <a:p>
            <a:r>
              <a:rPr lang="en-US" altLang="ko-KR" sz="1400" dirty="0"/>
              <a:t>	add $s1, $zero, $t4</a:t>
            </a:r>
          </a:p>
          <a:p>
            <a:r>
              <a:rPr lang="en-US" altLang="ko-KR" sz="1400" dirty="0"/>
              <a:t>	j end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5!</a:t>
            </a:r>
            <a:r>
              <a:rPr lang="ko-KR" altLang="en-US" sz="1400" dirty="0"/>
              <a:t>를 구하는 프로그램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4083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Test #3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6540" y="2170672"/>
            <a:ext cx="10097259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57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6540" y="173432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Assembly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3404" y="2282968"/>
            <a:ext cx="9870084" cy="418576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[00000000]	00001000000000000000000000001000</a:t>
            </a:r>
          </a:p>
          <a:p>
            <a:r>
              <a:rPr lang="en-US" altLang="ko-KR" sz="1400" dirty="0"/>
              <a:t>[00000004]	00100000000010100000000000000000</a:t>
            </a:r>
          </a:p>
          <a:p>
            <a:r>
              <a:rPr lang="en-US" altLang="ko-KR" sz="1400" dirty="0"/>
              <a:t>[00000008]	00100000000010110000000000000000</a:t>
            </a:r>
          </a:p>
          <a:p>
            <a:r>
              <a:rPr lang="en-US" altLang="ko-KR" sz="1400" dirty="0"/>
              <a:t>[0000000c]	00010101010010010000000000000010</a:t>
            </a:r>
          </a:p>
          <a:p>
            <a:r>
              <a:rPr lang="en-US" altLang="ko-KR" sz="1400" dirty="0"/>
              <a:t>[00000010]	00000011111000000000000000001000</a:t>
            </a:r>
          </a:p>
          <a:p>
            <a:r>
              <a:rPr lang="en-US" altLang="ko-KR" sz="1400" dirty="0"/>
              <a:t>[00000014]	00100001010010100000000000000001</a:t>
            </a:r>
          </a:p>
          <a:p>
            <a:r>
              <a:rPr lang="en-US" altLang="ko-KR" sz="1400" dirty="0"/>
              <a:t>[00000018]	00000001011010000101100000100000</a:t>
            </a:r>
          </a:p>
          <a:p>
            <a:r>
              <a:rPr lang="en-US" altLang="ko-KR" sz="1400" dirty="0"/>
              <a:t>[0000001c]	00001000000000000000000000000011</a:t>
            </a:r>
          </a:p>
          <a:p>
            <a:r>
              <a:rPr lang="en-US" altLang="ko-KR" sz="1400" dirty="0"/>
              <a:t>[00000020]	00100000000100000000000000000101</a:t>
            </a:r>
          </a:p>
          <a:p>
            <a:r>
              <a:rPr lang="en-US" altLang="ko-KR" sz="1400" dirty="0"/>
              <a:t>[00000024]	00001000000000000000000000001100</a:t>
            </a:r>
          </a:p>
          <a:p>
            <a:r>
              <a:rPr lang="en-US" altLang="ko-KR" sz="1400" dirty="0"/>
              <a:t>[00000028]	00000000000000000000000000001100</a:t>
            </a:r>
          </a:p>
          <a:p>
            <a:r>
              <a:rPr lang="en-US" altLang="ko-KR" sz="1400" dirty="0"/>
              <a:t>[0000002c]	00000000000000000000000000000000</a:t>
            </a:r>
          </a:p>
          <a:p>
            <a:r>
              <a:rPr lang="en-US" altLang="ko-KR" sz="1400" dirty="0"/>
              <a:t>[00000030]	00000000000100000100000000100000</a:t>
            </a:r>
          </a:p>
          <a:p>
            <a:r>
              <a:rPr lang="en-US" altLang="ko-KR" sz="1400" dirty="0"/>
              <a:t>[00000034]	00000000000010000100100000100000</a:t>
            </a:r>
          </a:p>
          <a:p>
            <a:r>
              <a:rPr lang="en-US" altLang="ko-KR" sz="1400" dirty="0"/>
              <a:t>[00000038]	00100000000011000000000000000000</a:t>
            </a:r>
          </a:p>
          <a:p>
            <a:r>
              <a:rPr lang="en-US" altLang="ko-KR" sz="1400" dirty="0"/>
              <a:t>[0000003c]	00100001001010011111111111111111</a:t>
            </a:r>
          </a:p>
          <a:p>
            <a:r>
              <a:rPr lang="en-US" altLang="ko-KR" sz="1400" dirty="0"/>
              <a:t>[00000040]	00001100000000000000000000000001</a:t>
            </a:r>
          </a:p>
          <a:p>
            <a:r>
              <a:rPr lang="en-US" altLang="ko-KR" sz="1400" dirty="0"/>
              <a:t>[00000044]	00000000000000000000000000000000</a:t>
            </a:r>
          </a:p>
          <a:p>
            <a:r>
              <a:rPr lang="en-US" altLang="ko-KR" sz="1400" dirty="0"/>
              <a:t>[00000048]	00000000000010110110000000100000</a:t>
            </a:r>
          </a:p>
        </p:txBody>
      </p:sp>
    </p:spTree>
    <p:extLst>
      <p:ext uri="{BB962C8B-B14F-4D97-AF65-F5344CB8AC3E}">
        <p14:creationId xmlns:p14="http://schemas.microsoft.com/office/powerpoint/2010/main" val="40961935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Test #3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6540" y="2170672"/>
            <a:ext cx="10097259" cy="406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58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256540" y="1924334"/>
            <a:ext cx="10097259" cy="4432016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38252" y="161545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6540" y="173432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Assembly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3404" y="2282968"/>
            <a:ext cx="9870084" cy="11695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/>
              <a:t>[0000004c]	00000000000011000100000000100000</a:t>
            </a:r>
          </a:p>
          <a:p>
            <a:r>
              <a:rPr lang="en-US" altLang="ko-KR" sz="1400" dirty="0"/>
              <a:t>[00000050]	00101001001011010000000000000010</a:t>
            </a:r>
          </a:p>
          <a:p>
            <a:r>
              <a:rPr lang="en-US" altLang="ko-KR" sz="1400" dirty="0"/>
              <a:t>[00000054]	00010001101000001111111111111010</a:t>
            </a:r>
          </a:p>
          <a:p>
            <a:r>
              <a:rPr lang="en-US" altLang="ko-KR" sz="1400" dirty="0"/>
              <a:t>[00000058]	00000000000011001000100000100000</a:t>
            </a:r>
          </a:p>
          <a:p>
            <a:r>
              <a:rPr lang="en-US" altLang="ko-KR" sz="1400" dirty="0"/>
              <a:t>[0000005c]	00001000000000000000000000001010</a:t>
            </a:r>
          </a:p>
        </p:txBody>
      </p:sp>
    </p:spTree>
    <p:extLst>
      <p:ext uri="{BB962C8B-B14F-4D97-AF65-F5344CB8AC3E}">
        <p14:creationId xmlns:p14="http://schemas.microsoft.com/office/powerpoint/2010/main" val="10432807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15" y="1734328"/>
            <a:ext cx="2370559" cy="4546279"/>
          </a:xfrm>
          <a:prstGeom prst="rect">
            <a:avLst/>
          </a:prstGeom>
        </p:spPr>
      </p:pic>
      <p:sp>
        <p:nvSpPr>
          <p:cNvPr id="11" name="오각형 10"/>
          <p:cNvSpPr/>
          <p:nvPr/>
        </p:nvSpPr>
        <p:spPr>
          <a:xfrm>
            <a:off x="1305332" y="933179"/>
            <a:ext cx="4454023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42556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444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Test #3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96714" y="1598421"/>
            <a:ext cx="5157085" cy="463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59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196714" y="1187355"/>
            <a:ext cx="5157085" cy="5048491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84014" y="90591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02302" y="102478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Result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6714" y="3563190"/>
            <a:ext cx="515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수행 결과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, $s1($17)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에는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120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이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저장됨</a:t>
            </a:r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0x78 = 5! = 120</a:t>
            </a:r>
            <a:endParaRPr lang="ko-KR" altLang="en-US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48608" y="5439226"/>
            <a:ext cx="367469" cy="247828"/>
          </a:xfrm>
          <a:prstGeom prst="rect">
            <a:avLst/>
          </a:prstGeom>
          <a:noFill/>
          <a:ln w="38100">
            <a:solidFill>
              <a:srgbClr val="A322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9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6852"/>
            <a:ext cx="10058400" cy="98169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6</a:t>
            </a:fld>
            <a:endParaRPr lang="ko-KR" altLang="en-US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1305332" y="933179"/>
            <a:ext cx="3112559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1" y="872236"/>
            <a:ext cx="311255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287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Arithmetic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add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rd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rs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rt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0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669172"/>
            <a:ext cx="983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Add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Source1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 안의 값과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Source2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 안의 값을 서로 더한 결과를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Destination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레지스터에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저장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14471" y="3630454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FN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6" name="오각형 25"/>
          <p:cNvSpPr/>
          <p:nvPr/>
        </p:nvSpPr>
        <p:spPr>
          <a:xfrm>
            <a:off x="4026311" y="3630382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32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6363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60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06687" y="2615609"/>
            <a:ext cx="5978627" cy="1701210"/>
          </a:xfrm>
          <a:prstGeom prst="rect">
            <a:avLst/>
          </a:prstGeom>
          <a:solidFill>
            <a:srgbClr val="722E2C"/>
          </a:solidFill>
          <a:ln w="111125" cmpd="dbl"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2295" y="2742939"/>
            <a:ext cx="55874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3</a:t>
            </a:r>
            <a:r>
              <a:rPr lang="en-US" altLang="ko-KR" sz="4400" baseline="30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rd</a:t>
            </a:r>
            <a:endParaRPr lang="en-US" altLang="ko-KR" sz="44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Week</a:t>
            </a:r>
            <a:endParaRPr lang="ko-KR" altLang="en-US" sz="44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26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873094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927474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38252" y="905916"/>
            <a:ext cx="4333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rial Black" panose="020B0A04020102020204" pitchFamily="34" charset="0"/>
              </a:rPr>
              <a:t>Assembly to Binary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96714" y="1598421"/>
            <a:ext cx="5157085" cy="463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61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196714" y="1187355"/>
            <a:ext cx="5157085" cy="5048491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84014" y="90591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02302" y="102478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detail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6714" y="3255414"/>
            <a:ext cx="5157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21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가지 명령어들만 사용하는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assembly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파일에 한하여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binary file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로 변환할 수 있는 프로그램 구축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코딩의 편의성을 위하여 제작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5373"/>
            <a:ext cx="2896004" cy="48584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157" y="2355898"/>
            <a:ext cx="3334215" cy="7906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5" y="5192982"/>
            <a:ext cx="5353797" cy="1343212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2170632" y="2820112"/>
            <a:ext cx="725372" cy="68367"/>
          </a:xfrm>
          <a:prstGeom prst="straightConnector1">
            <a:avLst/>
          </a:prstGeom>
          <a:ln w="76200">
            <a:solidFill>
              <a:srgbClr val="A32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0" idx="0"/>
          </p:cNvCxnSpPr>
          <p:nvPr/>
        </p:nvCxnSpPr>
        <p:spPr>
          <a:xfrm flipH="1">
            <a:off x="3426474" y="3146583"/>
            <a:ext cx="275515" cy="2046399"/>
          </a:xfrm>
          <a:prstGeom prst="straightConnector1">
            <a:avLst/>
          </a:prstGeom>
          <a:ln w="76200">
            <a:solidFill>
              <a:srgbClr val="A322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987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각형 10"/>
          <p:cNvSpPr/>
          <p:nvPr/>
        </p:nvSpPr>
        <p:spPr>
          <a:xfrm>
            <a:off x="1305332" y="933179"/>
            <a:ext cx="4873094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2" y="872236"/>
            <a:ext cx="4927474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38252" y="905916"/>
            <a:ext cx="4333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rial Black" panose="020B0A04020102020204" pitchFamily="34" charset="0"/>
              </a:rPr>
              <a:t>Assembly to Binary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96714" y="1598421"/>
            <a:ext cx="5157085" cy="463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62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196714" y="1187355"/>
            <a:ext cx="5157085" cy="5048491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84014" y="905916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02302" y="102478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detail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6714" y="3409302"/>
            <a:ext cx="5157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ASCII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코드로 구성된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text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파일</a:t>
            </a:r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Little Endian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으로 작성된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binary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파일</a:t>
            </a:r>
            <a:endParaRPr lang="en-US" altLang="ko-KR" sz="2000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Big Endian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으로 작성된 </a:t>
            </a:r>
            <a:r>
              <a:rPr lang="en-US" altLang="ko-KR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binary </a:t>
            </a:r>
            <a:r>
              <a:rPr lang="ko-KR" altLang="en-US" sz="2000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파일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95" y="3485311"/>
            <a:ext cx="5251720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7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36810"/>
            <a:ext cx="10058400" cy="96900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7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1305332" y="933179"/>
            <a:ext cx="3112559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1" y="872236"/>
            <a:ext cx="311255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287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Arithmetic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sub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rd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rs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rt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0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669172"/>
            <a:ext cx="983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Substract</a:t>
            </a:r>
            <a:endParaRPr lang="en-US" altLang="ko-KR" b="1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Source1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 안의 값과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Source2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 안의 값을 서로 뺀 결과를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Destination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레지스터에</a:t>
            </a:r>
            <a:endParaRPr lang="en-US" altLang="ko-KR" dirty="0"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  <a:p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저장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14471" y="3630454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FN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6" name="오각형 25"/>
          <p:cNvSpPr/>
          <p:nvPr/>
        </p:nvSpPr>
        <p:spPr>
          <a:xfrm>
            <a:off x="4026311" y="3630382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34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82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75867"/>
            <a:ext cx="10058400" cy="96715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8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1305332" y="933179"/>
            <a:ext cx="3112559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1" y="872236"/>
            <a:ext cx="311255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287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Arithmetic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slt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rd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rs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rt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0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530673"/>
            <a:ext cx="9835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Set Less Than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Source1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 안의 값과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Source2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 안의 값을 서로 비교한다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Source1(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rs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) &lt; Source2(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rt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)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라면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Destination(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rd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) = 1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Source1(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rs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) &gt;= Source2(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rt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)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라면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Destination(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rd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) = 0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14471" y="3630454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FN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6" name="오각형 25"/>
          <p:cNvSpPr/>
          <p:nvPr/>
        </p:nvSpPr>
        <p:spPr>
          <a:xfrm>
            <a:off x="4026311" y="3630382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42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82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14" y="1781201"/>
            <a:ext cx="10058400" cy="104080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73892" y="4025828"/>
            <a:ext cx="10179907" cy="22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/>
          <p:cNvSpPr/>
          <p:nvPr/>
        </p:nvSpPr>
        <p:spPr>
          <a:xfrm rot="5400000">
            <a:off x="-3606800" y="3606800"/>
            <a:ext cx="8051800" cy="838200"/>
          </a:xfrm>
          <a:prstGeom prst="trapezoid">
            <a:avLst>
              <a:gd name="adj" fmla="val 72321"/>
            </a:avLst>
          </a:prstGeom>
          <a:solidFill>
            <a:srgbClr val="BFC6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6BCC-178C-464C-9F6D-5A562140AF45}" type="slidenum">
              <a:rPr lang="ko-KR" altLang="en-US" sz="2000" smtClean="0"/>
              <a:t>9</a:t>
            </a:fld>
            <a:endParaRPr lang="ko-KR" altLang="en-US" sz="2000"/>
          </a:p>
        </p:txBody>
      </p:sp>
      <p:sp>
        <p:nvSpPr>
          <p:cNvPr id="7" name="사다리꼴 6"/>
          <p:cNvSpPr/>
          <p:nvPr/>
        </p:nvSpPr>
        <p:spPr>
          <a:xfrm rot="10800000">
            <a:off x="-839972" y="0"/>
            <a:ext cx="14073372" cy="609600"/>
          </a:xfrm>
          <a:prstGeom prst="trapezoid">
            <a:avLst>
              <a:gd name="adj" fmla="val 136901"/>
            </a:avLst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537405" y="120134"/>
            <a:ext cx="2622696" cy="36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Computer Architecture</a:t>
            </a:r>
            <a:endParaRPr lang="ko-KR" altLang="en-US" dirty="0">
              <a:solidFill>
                <a:schemeClr val="bg1"/>
              </a:solidFill>
              <a:latin typeface="한국외대체 L" panose="02020503020101020101" pitchFamily="18" charset="-127"/>
              <a:ea typeface="한국외대체 L" panose="02020503020101020101" pitchFamily="18" charset="-127"/>
              <a:cs typeface="한국외대체 L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9533" y="872235"/>
            <a:ext cx="1965820" cy="34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1305332" y="933179"/>
            <a:ext cx="3112559" cy="599457"/>
          </a:xfrm>
          <a:prstGeom prst="homePlate">
            <a:avLst/>
          </a:prstGeom>
          <a:solidFill>
            <a:srgbClr val="BFC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238251" y="872236"/>
            <a:ext cx="3112559" cy="599457"/>
          </a:xfrm>
          <a:prstGeom prst="homePlate">
            <a:avLst/>
          </a:prstGeom>
          <a:solidFill>
            <a:srgbClr val="722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18746" y="872235"/>
            <a:ext cx="287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rial Black" panose="020B0A04020102020204" pitchFamily="34" charset="0"/>
              </a:rPr>
              <a:t>Arithmetic</a:t>
            </a:r>
            <a:endParaRPr lang="ko-KR" alt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173892" y="3301999"/>
            <a:ext cx="10179907" cy="2933847"/>
          </a:xfrm>
          <a:prstGeom prst="snip1Rect">
            <a:avLst>
              <a:gd name="adj" fmla="val 12771"/>
            </a:avLst>
          </a:prstGeom>
          <a:noFill/>
          <a:ln w="38100">
            <a:solidFill>
              <a:srgbClr val="E7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20412" y="2980944"/>
            <a:ext cx="2551176" cy="667512"/>
          </a:xfrm>
          <a:prstGeom prst="rect">
            <a:avLst/>
          </a:prstGeom>
          <a:solidFill>
            <a:srgbClr val="6C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38700" y="3099816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addi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rt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rs</a:t>
            </a:r>
            <a:r>
              <a:rPr lang="en-US" altLang="ko-KR" sz="2000" dirty="0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, </a:t>
            </a:r>
            <a:r>
              <a:rPr lang="en-US" altLang="ko-KR" sz="2000" dirty="0" err="1">
                <a:solidFill>
                  <a:schemeClr val="bg1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imm</a:t>
            </a:r>
            <a:endParaRPr lang="ko-KR" altLang="en-US" sz="2000" dirty="0">
              <a:solidFill>
                <a:schemeClr val="bg1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0986" y="3648528"/>
            <a:ext cx="611840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OP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96714" y="3648456"/>
            <a:ext cx="987858" cy="377372"/>
          </a:xfrm>
          <a:prstGeom prst="rect">
            <a:avLst/>
          </a:prstGeom>
          <a:solidFill>
            <a:srgbClr val="722E2C"/>
          </a:solidFill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TYPE</a:t>
            </a:r>
            <a:endParaRPr lang="ko-KR" altLang="en-US" b="1" dirty="0"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3" name="오각형 2"/>
          <p:cNvSpPr/>
          <p:nvPr/>
        </p:nvSpPr>
        <p:spPr>
          <a:xfrm>
            <a:off x="1892826" y="3648456"/>
            <a:ext cx="727544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8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7184572" y="3648456"/>
            <a:ext cx="3114602" cy="377372"/>
          </a:xfrm>
          <a:prstGeom prst="homePlate">
            <a:avLst/>
          </a:prstGeom>
          <a:noFill/>
          <a:ln>
            <a:solidFill>
              <a:srgbClr val="722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22E2C"/>
                </a:solidFill>
                <a:latin typeface="한국외대체 B" panose="02020503020101020101" pitchFamily="18" charset="-127"/>
                <a:ea typeface="한국외대체 B" panose="02020503020101020101" pitchFamily="18" charset="-127"/>
                <a:cs typeface="한국외대체 B" panose="02020503020101020101" pitchFamily="18" charset="-127"/>
              </a:rPr>
              <a:t>I-Type</a:t>
            </a:r>
            <a:endParaRPr lang="ko-KR" altLang="en-US" b="1" dirty="0">
              <a:solidFill>
                <a:srgbClr val="722E2C"/>
              </a:solidFill>
              <a:latin typeface="한국외대체 B" panose="02020503020101020101" pitchFamily="18" charset="-127"/>
              <a:ea typeface="한국외대체 B" panose="02020503020101020101" pitchFamily="18" charset="-127"/>
              <a:cs typeface="한국외대체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012" y="4669172"/>
            <a:ext cx="983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Add Immediate</a:t>
            </a:r>
          </a:p>
          <a:p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Source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(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rs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)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의 값에 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imm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에 해당하는 비트를 더한다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  <a:p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이후 이 값을 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Destination(</a:t>
            </a:r>
            <a:r>
              <a:rPr lang="en-US" altLang="ko-KR" dirty="0" err="1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rt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) </a:t>
            </a:r>
            <a:r>
              <a:rPr lang="ko-KR" altLang="en-US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레지스터에 저장한다</a:t>
            </a:r>
            <a:r>
              <a:rPr lang="en-US" altLang="ko-KR" dirty="0">
                <a:latin typeface="한국외대체 L" panose="02020503020101020101" pitchFamily="18" charset="-127"/>
                <a:ea typeface="한국외대체 L" panose="02020503020101020101" pitchFamily="18" charset="-127"/>
                <a:cs typeface="한국외대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82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2564</Words>
  <Application>Microsoft Office PowerPoint</Application>
  <PresentationFormat>와이드스크린</PresentationFormat>
  <Paragraphs>790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8" baseType="lpstr">
      <vt:lpstr>맑은 고딕</vt:lpstr>
      <vt:lpstr>Arial</vt:lpstr>
      <vt:lpstr>한국외대체 B</vt:lpstr>
      <vt:lpstr>Arial Black</vt:lpstr>
      <vt:lpstr>한국외대체 L</vt:lpstr>
      <vt:lpstr>Office 테마</vt:lpstr>
      <vt:lpstr>컴퓨터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컴퓨터구조</dc:title>
  <dc:creator>이영종</dc:creator>
  <cp:lastModifiedBy>이영종</cp:lastModifiedBy>
  <cp:revision>55</cp:revision>
  <dcterms:created xsi:type="dcterms:W3CDTF">2016-11-08T11:04:08Z</dcterms:created>
  <dcterms:modified xsi:type="dcterms:W3CDTF">2016-11-29T13:20:18Z</dcterms:modified>
</cp:coreProperties>
</file>