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74" r:id="rId7"/>
    <p:sldId id="275" r:id="rId8"/>
    <p:sldId id="260" r:id="rId9"/>
    <p:sldId id="276" r:id="rId10"/>
    <p:sldId id="261" r:id="rId11"/>
    <p:sldId id="262" r:id="rId12"/>
    <p:sldId id="278" r:id="rId13"/>
    <p:sldId id="282" r:id="rId14"/>
    <p:sldId id="283" r:id="rId15"/>
    <p:sldId id="279" r:id="rId16"/>
    <p:sldId id="289" r:id="rId17"/>
    <p:sldId id="285" r:id="rId18"/>
    <p:sldId id="284" r:id="rId19"/>
    <p:sldId id="263" r:id="rId20"/>
    <p:sldId id="264" r:id="rId21"/>
    <p:sldId id="265" r:id="rId22"/>
    <p:sldId id="266" r:id="rId23"/>
    <p:sldId id="287" r:id="rId24"/>
    <p:sldId id="267" r:id="rId25"/>
    <p:sldId id="268" r:id="rId26"/>
    <p:sldId id="286" r:id="rId27"/>
    <p:sldId id="290" r:id="rId28"/>
    <p:sldId id="291" r:id="rId29"/>
    <p:sldId id="294" r:id="rId30"/>
    <p:sldId id="292" r:id="rId31"/>
    <p:sldId id="2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15D9-6DA3-4FBB-A926-68A3983A99D9}" type="datetimeFigureOut">
              <a:rPr lang="en-IN" smtClean="0"/>
              <a:t>07-09-2017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7D01-BC84-463C-A050-29E7CC0EC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60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15D9-6DA3-4FBB-A926-68A3983A99D9}" type="datetimeFigureOut">
              <a:rPr lang="en-IN" smtClean="0"/>
              <a:t>07-09-2017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7D01-BC84-463C-A050-29E7CC0EC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095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15D9-6DA3-4FBB-A926-68A3983A99D9}" type="datetimeFigureOut">
              <a:rPr lang="en-IN" smtClean="0"/>
              <a:t>07-09-2017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7D01-BC84-463C-A050-29E7CC0EC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10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15D9-6DA3-4FBB-A926-68A3983A99D9}" type="datetimeFigureOut">
              <a:rPr lang="en-IN" smtClean="0"/>
              <a:t>07-09-2017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7D01-BC84-463C-A050-29E7CC0EC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75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15D9-6DA3-4FBB-A926-68A3983A99D9}" type="datetimeFigureOut">
              <a:rPr lang="en-IN" smtClean="0"/>
              <a:t>07-09-2017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7D01-BC84-463C-A050-29E7CC0EC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28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15D9-6DA3-4FBB-A926-68A3983A99D9}" type="datetimeFigureOut">
              <a:rPr lang="en-IN" smtClean="0"/>
              <a:t>07-09-2017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7D01-BC84-463C-A050-29E7CC0EC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01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15D9-6DA3-4FBB-A926-68A3983A99D9}" type="datetimeFigureOut">
              <a:rPr lang="en-IN" smtClean="0"/>
              <a:t>07-09-2017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7D01-BC84-463C-A050-29E7CC0EC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17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15D9-6DA3-4FBB-A926-68A3983A99D9}" type="datetimeFigureOut">
              <a:rPr lang="en-IN" smtClean="0"/>
              <a:t>07-09-2017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7D01-BC84-463C-A050-29E7CC0EC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24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15D9-6DA3-4FBB-A926-68A3983A99D9}" type="datetimeFigureOut">
              <a:rPr lang="en-IN" smtClean="0"/>
              <a:t>07-09-2017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7D01-BC84-463C-A050-29E7CC0EC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08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15D9-6DA3-4FBB-A926-68A3983A99D9}" type="datetimeFigureOut">
              <a:rPr lang="en-IN" smtClean="0"/>
              <a:t>07-09-2017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7D01-BC84-463C-A050-29E7CC0EC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77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15D9-6DA3-4FBB-A926-68A3983A99D9}" type="datetimeFigureOut">
              <a:rPr lang="en-IN" smtClean="0"/>
              <a:t>07-09-2017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7D01-BC84-463C-A050-29E7CC0EC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07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015D9-6DA3-4FBB-A926-68A3983A99D9}" type="datetimeFigureOut">
              <a:rPr lang="en-IN" smtClean="0"/>
              <a:t>07-09-2017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17D01-BC84-463C-A050-29E7CC0EC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95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Amplitude Modulation Contd.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8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Hilbert transform</a:t>
            </a:r>
            <a:endParaRPr lang="en-US" dirty="0"/>
          </a:p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550" y="1866900"/>
            <a:ext cx="4406901" cy="787400"/>
          </a:xfrm>
          <a:prstGeom prst="rect">
            <a:avLst/>
          </a:prstGeom>
        </p:spPr>
      </p:pic>
      <p:pic>
        <p:nvPicPr>
          <p:cNvPr id="4" name="Picture 3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3890963"/>
            <a:ext cx="5181601" cy="104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14134" y="2654301"/>
            <a:ext cx="6748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(90 degree phase shift over all positive frequencies)</a:t>
            </a:r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409863"/>
            <a:ext cx="91440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49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 component = message</a:t>
            </a:r>
            <a:br>
              <a:rPr lang="en-US" dirty="0" smtClean="0"/>
            </a:br>
            <a:r>
              <a:rPr lang="en-US" dirty="0" smtClean="0"/>
              <a:t>Q component = message Hilbert transform</a:t>
            </a:r>
            <a:endParaRPr lang="en-US" dirty="0"/>
          </a:p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41" y="2044173"/>
            <a:ext cx="3178936" cy="4345517"/>
          </a:xfrm>
          <a:prstGeom prst="rect">
            <a:avLst/>
          </a:prstGeom>
        </p:spPr>
      </p:pic>
      <p:pic>
        <p:nvPicPr>
          <p:cNvPr id="4" name="Picture 3" descr="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694" y="1916111"/>
            <a:ext cx="3609306" cy="45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5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Hilbert Transform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u="sng" dirty="0"/>
              <a:t>Physical interpretation of the Hilbert transform: </a:t>
            </a:r>
            <a:r>
              <a:rPr lang="en-IN" dirty="0"/>
              <a:t>If x(t) is real-valued, then so is </a:t>
            </a:r>
            <a:r>
              <a:rPr lang="en-IN" dirty="0" smtClean="0"/>
              <a:t>its Hilbert </a:t>
            </a:r>
            <a:r>
              <a:rPr lang="en-IN" dirty="0"/>
              <a:t>transform ˇx(t). </a:t>
            </a:r>
            <a:r>
              <a:rPr lang="en-IN" dirty="0" smtClean="0"/>
              <a:t>Thus</a:t>
            </a:r>
            <a:r>
              <a:rPr lang="en-IN" dirty="0"/>
              <a:t>, the Fourier transforms X(f) and ˇX (f) must both satisfy </a:t>
            </a:r>
            <a:r>
              <a:rPr lang="en-IN" dirty="0" smtClean="0"/>
              <a:t>conjugate symmetry</a:t>
            </a:r>
            <a:r>
              <a:rPr lang="en-IN" dirty="0"/>
              <a:t>, and we only need to discuss what happens at positive frequencies.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f &gt; 0, we have</a:t>
            </a:r>
          </a:p>
          <a:p>
            <a:r>
              <a:rPr lang="en-IN" dirty="0"/>
              <a:t>ˇ</a:t>
            </a:r>
            <a:r>
              <a:rPr lang="en-IN" dirty="0" smtClean="0"/>
              <a:t>X(f</a:t>
            </a:r>
            <a:r>
              <a:rPr lang="en-IN" dirty="0"/>
              <a:t>) = −</a:t>
            </a:r>
            <a:r>
              <a:rPr lang="en-IN" dirty="0" err="1"/>
              <a:t>jsgn</a:t>
            </a:r>
            <a:r>
              <a:rPr lang="en-IN" dirty="0"/>
              <a:t>(f)X(f) = −</a:t>
            </a:r>
            <a:r>
              <a:rPr lang="en-IN" dirty="0" err="1"/>
              <a:t>jX</a:t>
            </a:r>
            <a:r>
              <a:rPr lang="en-IN" dirty="0"/>
              <a:t>(f) = e</a:t>
            </a:r>
            <a:r>
              <a:rPr lang="en-IN" baseline="30000" dirty="0"/>
              <a:t>−</a:t>
            </a:r>
            <a:r>
              <a:rPr lang="en-IN" baseline="30000" dirty="0" err="1" smtClean="0"/>
              <a:t>j</a:t>
            </a:r>
            <a:r>
              <a:rPr lang="en-IN" baseline="30000" dirty="0" err="1" smtClean="0">
                <a:latin typeface="Symbol" panose="05050102010706020507" pitchFamily="18" charset="2"/>
              </a:rPr>
              <a:t>p</a:t>
            </a:r>
            <a:r>
              <a:rPr lang="en-IN" baseline="30000" dirty="0" smtClean="0"/>
              <a:t>/2</a:t>
            </a:r>
            <a:r>
              <a:rPr lang="en-IN" dirty="0" smtClean="0"/>
              <a:t>X(f</a:t>
            </a:r>
            <a:r>
              <a:rPr lang="en-IN" dirty="0"/>
              <a:t>). That is, the Hilbert transform simply </a:t>
            </a:r>
            <a:r>
              <a:rPr lang="en-IN" dirty="0" smtClean="0"/>
              <a:t>imposes a </a:t>
            </a:r>
            <a:r>
              <a:rPr lang="en-IN" dirty="0"/>
              <a:t>π/2 phase lag at all (positive) frequencies, leaving the magnitude of the Fourier </a:t>
            </a:r>
            <a:r>
              <a:rPr lang="en-IN" dirty="0" smtClean="0"/>
              <a:t>transform unchanged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0058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Hilbert Transform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These transforms effectively phase shift a function by 90 degrees independent of frequency. Hilbert transforms are useful in creating signals with one sided Fourier transforms. </a:t>
            </a:r>
          </a:p>
          <a:p>
            <a:r>
              <a:rPr lang="en-IN" dirty="0" smtClean="0"/>
              <a:t>90 Degree Phase Shifters: We need a function that will transform a sinusoid to another sinusoid with the same amplitude and frequency but simply phase shifted by 90 degrees. </a:t>
            </a:r>
          </a:p>
          <a:p>
            <a:r>
              <a:rPr lang="en-US" dirty="0" err="1" smtClean="0"/>
              <a:t>cos</a:t>
            </a:r>
            <a:r>
              <a:rPr lang="en-US" dirty="0" smtClean="0">
                <a:latin typeface="Symbol" panose="05050102010706020507" pitchFamily="18" charset="2"/>
              </a:rPr>
              <a:t>(q</a:t>
            </a:r>
            <a:r>
              <a:rPr lang="en-US" dirty="0" smtClean="0"/>
              <a:t>-90)=sin(</a:t>
            </a:r>
            <a:r>
              <a:rPr lang="en-US" dirty="0" smtClean="0">
                <a:latin typeface="Symbol" panose="05050102010706020507" pitchFamily="18" charset="2"/>
              </a:rPr>
              <a:t>q</a:t>
            </a:r>
            <a:r>
              <a:rPr lang="en-US" dirty="0" smtClean="0"/>
              <a:t>); sin(</a:t>
            </a:r>
            <a:r>
              <a:rPr lang="en-US" dirty="0" smtClean="0">
                <a:latin typeface="Symbol" panose="05050102010706020507" pitchFamily="18" charset="2"/>
              </a:rPr>
              <a:t>q</a:t>
            </a:r>
            <a:r>
              <a:rPr lang="en-US" dirty="0" smtClean="0"/>
              <a:t>-90)=-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n-US" dirty="0" smtClean="0">
                <a:latin typeface="Symbol" panose="05050102010706020507" pitchFamily="18" charset="2"/>
              </a:rPr>
              <a:t>q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need the transform to do the following: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os</a:t>
            </a:r>
            <a:r>
              <a:rPr lang="en-US" dirty="0" smtClean="0"/>
              <a:t>(</a:t>
            </a:r>
            <a:r>
              <a:rPr lang="en-US" dirty="0" smtClean="0">
                <a:latin typeface="Symbol" panose="05050102010706020507" pitchFamily="18" charset="2"/>
              </a:rPr>
              <a:t>q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sin(</a:t>
            </a:r>
            <a:r>
              <a:rPr lang="en-US" dirty="0" smtClean="0">
                <a:latin typeface="Symbol" panose="05050102010706020507" pitchFamily="18" charset="2"/>
              </a:rPr>
              <a:t>q</a:t>
            </a:r>
            <a:r>
              <a:rPr lang="en-US" dirty="0" smtClean="0">
                <a:sym typeface="Wingdings" panose="05000000000000000000" pitchFamily="2" charset="2"/>
              </a:rPr>
              <a:t>); sin(</a:t>
            </a:r>
            <a:r>
              <a:rPr lang="en-US" dirty="0" smtClean="0">
                <a:latin typeface="Symbol" panose="05050102010706020507" pitchFamily="18" charset="2"/>
              </a:rPr>
              <a:t>q</a:t>
            </a:r>
            <a:r>
              <a:rPr lang="en-US" dirty="0" smtClean="0">
                <a:sym typeface="Wingdings" panose="05000000000000000000" pitchFamily="2" charset="2"/>
              </a:rPr>
              <a:t>)-</a:t>
            </a:r>
            <a:r>
              <a:rPr lang="en-US" dirty="0" err="1" smtClean="0">
                <a:sym typeface="Wingdings" panose="05000000000000000000" pitchFamily="2" charset="2"/>
              </a:rPr>
              <a:t>cos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smtClean="0">
                <a:latin typeface="Symbol" panose="05050102010706020507" pitchFamily="18" charset="2"/>
              </a:rPr>
              <a:t>q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33703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Hilbert Transform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Fourier Transform pairs:</a:t>
            </a:r>
          </a:p>
          <a:p>
            <a:r>
              <a:rPr lang="en-US" dirty="0" err="1" smtClean="0"/>
              <a:t>cos</a:t>
            </a:r>
            <a:r>
              <a:rPr lang="en-US" dirty="0" smtClean="0"/>
              <a:t>(2</a:t>
            </a:r>
            <a:r>
              <a:rPr lang="en-US" dirty="0" smtClean="0">
                <a:latin typeface="Symbol" panose="05050102010706020507" pitchFamily="18" charset="2"/>
              </a:rPr>
              <a:t>p</a:t>
            </a:r>
            <a:r>
              <a:rPr lang="en-US" dirty="0" smtClean="0"/>
              <a:t>f</a:t>
            </a:r>
            <a:r>
              <a:rPr lang="en-US" baseline="-25000" dirty="0" smtClean="0"/>
              <a:t>0</a:t>
            </a:r>
            <a:r>
              <a:rPr lang="en-US" dirty="0" smtClean="0"/>
              <a:t>t) </a:t>
            </a:r>
            <a:r>
              <a:rPr lang="en-US" dirty="0" smtClean="0">
                <a:sym typeface="Wingdings" panose="05000000000000000000" pitchFamily="2" charset="2"/>
              </a:rPr>
              <a:t>(</a:t>
            </a:r>
            <a:r>
              <a:rPr lang="en-US" dirty="0" smtClean="0">
                <a:latin typeface="Symbol" panose="05050102010706020507" pitchFamily="18" charset="2"/>
                <a:sym typeface="Wingdings" panose="05000000000000000000" pitchFamily="2" charset="2"/>
              </a:rPr>
              <a:t>d</a:t>
            </a:r>
            <a:r>
              <a:rPr lang="en-US" dirty="0" smtClean="0">
                <a:sym typeface="Wingdings" panose="05000000000000000000" pitchFamily="2" charset="2"/>
              </a:rPr>
              <a:t>(f-f</a:t>
            </a:r>
            <a:r>
              <a:rPr lang="en-US" baseline="-25000" dirty="0" smtClean="0"/>
              <a:t>0</a:t>
            </a:r>
            <a:r>
              <a:rPr lang="en-US" dirty="0" smtClean="0">
                <a:sym typeface="Wingdings" panose="05000000000000000000" pitchFamily="2" charset="2"/>
              </a:rPr>
              <a:t>)+</a:t>
            </a:r>
            <a:r>
              <a:rPr lang="en-US" dirty="0" smtClean="0">
                <a:latin typeface="Symbol" panose="05050102010706020507" pitchFamily="18" charset="2"/>
                <a:sym typeface="Wingdings" panose="05000000000000000000" pitchFamily="2" charset="2"/>
              </a:rPr>
              <a:t>d</a:t>
            </a:r>
            <a:r>
              <a:rPr lang="en-US" dirty="0" smtClean="0">
                <a:sym typeface="Wingdings" panose="05000000000000000000" pitchFamily="2" charset="2"/>
              </a:rPr>
              <a:t>(f+f</a:t>
            </a:r>
            <a:r>
              <a:rPr lang="en-US" baseline="-25000" dirty="0" smtClean="0"/>
              <a:t>0</a:t>
            </a:r>
            <a:r>
              <a:rPr lang="en-US" dirty="0" smtClean="0">
                <a:sym typeface="Wingdings" panose="05000000000000000000" pitchFamily="2" charset="2"/>
              </a:rPr>
              <a:t>))/2</a:t>
            </a:r>
          </a:p>
          <a:p>
            <a:r>
              <a:rPr lang="en-US" dirty="0" smtClean="0"/>
              <a:t>sin(2</a:t>
            </a:r>
            <a:r>
              <a:rPr lang="en-US" dirty="0">
                <a:latin typeface="Symbol" panose="05050102010706020507" pitchFamily="18" charset="2"/>
              </a:rPr>
              <a:t>p</a:t>
            </a:r>
            <a:r>
              <a:rPr lang="en-US" dirty="0" smtClean="0"/>
              <a:t>f</a:t>
            </a:r>
            <a:r>
              <a:rPr lang="en-US" baseline="-25000" dirty="0" smtClean="0"/>
              <a:t>0</a:t>
            </a:r>
            <a:r>
              <a:rPr lang="en-US" dirty="0" smtClean="0"/>
              <a:t>t) </a:t>
            </a:r>
            <a:r>
              <a:rPr lang="en-US" dirty="0" smtClean="0">
                <a:sym typeface="Wingdings" panose="05000000000000000000" pitchFamily="2" charset="2"/>
              </a:rPr>
              <a:t>(</a:t>
            </a:r>
            <a:r>
              <a:rPr lang="en-US" dirty="0" smtClean="0">
                <a:latin typeface="Symbol" panose="05050102010706020507" pitchFamily="18" charset="2"/>
                <a:sym typeface="Wingdings" panose="05000000000000000000" pitchFamily="2" charset="2"/>
              </a:rPr>
              <a:t>d</a:t>
            </a:r>
            <a:r>
              <a:rPr lang="en-US" dirty="0" smtClean="0">
                <a:sym typeface="Wingdings" panose="05000000000000000000" pitchFamily="2" charset="2"/>
              </a:rPr>
              <a:t>(f-f</a:t>
            </a:r>
            <a:r>
              <a:rPr lang="en-US" baseline="-25000" dirty="0" smtClean="0"/>
              <a:t>0</a:t>
            </a:r>
            <a:r>
              <a:rPr lang="en-US" dirty="0" smtClean="0">
                <a:sym typeface="Wingdings" panose="05000000000000000000" pitchFamily="2" charset="2"/>
              </a:rPr>
              <a:t>)-</a:t>
            </a:r>
            <a:r>
              <a:rPr lang="en-US" dirty="0" smtClean="0">
                <a:latin typeface="Symbol" panose="05050102010706020507" pitchFamily="18" charset="2"/>
                <a:sym typeface="Wingdings" panose="05000000000000000000" pitchFamily="2" charset="2"/>
              </a:rPr>
              <a:t>d</a:t>
            </a:r>
            <a:r>
              <a:rPr lang="en-US" dirty="0" smtClean="0">
                <a:sym typeface="Wingdings" panose="05000000000000000000" pitchFamily="2" charset="2"/>
              </a:rPr>
              <a:t>(f+f</a:t>
            </a:r>
            <a:r>
              <a:rPr lang="en-US" baseline="-25000" dirty="0" smtClean="0"/>
              <a:t>0</a:t>
            </a:r>
            <a:r>
              <a:rPr lang="en-US" dirty="0" smtClean="0">
                <a:sym typeface="Wingdings" panose="05000000000000000000" pitchFamily="2" charset="2"/>
              </a:rPr>
              <a:t>))/2j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The transform should such that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smtClean="0">
                <a:latin typeface="Symbol" panose="05050102010706020507" pitchFamily="18" charset="2"/>
                <a:sym typeface="Wingdings" panose="05000000000000000000" pitchFamily="2" charset="2"/>
              </a:rPr>
              <a:t>d</a:t>
            </a:r>
            <a:r>
              <a:rPr lang="en-US" dirty="0" smtClean="0">
                <a:sym typeface="Wingdings" panose="05000000000000000000" pitchFamily="2" charset="2"/>
              </a:rPr>
              <a:t>(f-f</a:t>
            </a:r>
            <a:r>
              <a:rPr lang="en-US" baseline="-25000" dirty="0" smtClean="0"/>
              <a:t>0</a:t>
            </a:r>
            <a:r>
              <a:rPr lang="en-US" dirty="0" smtClean="0">
                <a:sym typeface="Wingdings" panose="05000000000000000000" pitchFamily="2" charset="2"/>
              </a:rPr>
              <a:t>)+</a:t>
            </a:r>
            <a:r>
              <a:rPr lang="en-US" dirty="0" smtClean="0">
                <a:latin typeface="Symbol" panose="05050102010706020507" pitchFamily="18" charset="2"/>
                <a:sym typeface="Wingdings" panose="05000000000000000000" pitchFamily="2" charset="2"/>
              </a:rPr>
              <a:t>d</a:t>
            </a:r>
            <a:r>
              <a:rPr lang="en-US" dirty="0" smtClean="0">
                <a:sym typeface="Wingdings" panose="05000000000000000000" pitchFamily="2" charset="2"/>
              </a:rPr>
              <a:t>(f+f</a:t>
            </a:r>
            <a:r>
              <a:rPr lang="en-US" baseline="-25000" dirty="0" smtClean="0"/>
              <a:t>0</a:t>
            </a:r>
            <a:r>
              <a:rPr lang="en-US" dirty="0" smtClean="0">
                <a:sym typeface="Wingdings" panose="05000000000000000000" pitchFamily="2" charset="2"/>
              </a:rPr>
              <a:t>))*H(f) = (</a:t>
            </a:r>
            <a:r>
              <a:rPr lang="en-US" dirty="0" smtClean="0">
                <a:latin typeface="Symbol" panose="05050102010706020507" pitchFamily="18" charset="2"/>
                <a:sym typeface="Wingdings" panose="05000000000000000000" pitchFamily="2" charset="2"/>
              </a:rPr>
              <a:t>d</a:t>
            </a:r>
            <a:r>
              <a:rPr lang="en-US" dirty="0" smtClean="0">
                <a:sym typeface="Wingdings" panose="05000000000000000000" pitchFamily="2" charset="2"/>
              </a:rPr>
              <a:t>(f-f</a:t>
            </a:r>
            <a:r>
              <a:rPr lang="en-US" baseline="-25000" dirty="0" smtClean="0"/>
              <a:t>0</a:t>
            </a:r>
            <a:r>
              <a:rPr lang="en-US" dirty="0" smtClean="0">
                <a:sym typeface="Wingdings" panose="05000000000000000000" pitchFamily="2" charset="2"/>
              </a:rPr>
              <a:t>)-</a:t>
            </a:r>
            <a:r>
              <a:rPr lang="en-US" dirty="0" smtClean="0">
                <a:latin typeface="Symbol" panose="05050102010706020507" pitchFamily="18" charset="2"/>
                <a:sym typeface="Wingdings" panose="05000000000000000000" pitchFamily="2" charset="2"/>
              </a:rPr>
              <a:t>d</a:t>
            </a:r>
            <a:r>
              <a:rPr lang="en-US" dirty="0" smtClean="0">
                <a:sym typeface="Wingdings" panose="05000000000000000000" pitchFamily="2" charset="2"/>
              </a:rPr>
              <a:t>(f+f</a:t>
            </a:r>
            <a:r>
              <a:rPr lang="en-US" baseline="-25000" dirty="0" smtClean="0"/>
              <a:t>0</a:t>
            </a:r>
            <a:r>
              <a:rPr lang="en-US" dirty="0" smtClean="0">
                <a:sym typeface="Wingdings" panose="05000000000000000000" pitchFamily="2" charset="2"/>
              </a:rPr>
              <a:t>))/j=-</a:t>
            </a:r>
            <a:r>
              <a:rPr lang="en-US" dirty="0">
                <a:sym typeface="Wingdings" panose="05000000000000000000" pitchFamily="2" charset="2"/>
              </a:rPr>
              <a:t>j* (</a:t>
            </a:r>
            <a:r>
              <a:rPr lang="en-US" dirty="0">
                <a:latin typeface="Symbol" panose="05050102010706020507" pitchFamily="18" charset="2"/>
                <a:sym typeface="Wingdings" panose="05000000000000000000" pitchFamily="2" charset="2"/>
              </a:rPr>
              <a:t>d</a:t>
            </a:r>
            <a:r>
              <a:rPr lang="en-US" dirty="0">
                <a:sym typeface="Wingdings" panose="05000000000000000000" pitchFamily="2" charset="2"/>
              </a:rPr>
              <a:t>(f-f</a:t>
            </a:r>
            <a:r>
              <a:rPr lang="en-US" baseline="-25000" dirty="0"/>
              <a:t>0</a:t>
            </a:r>
            <a:r>
              <a:rPr lang="en-US" dirty="0">
                <a:sym typeface="Wingdings" panose="05000000000000000000" pitchFamily="2" charset="2"/>
              </a:rPr>
              <a:t>)-</a:t>
            </a:r>
            <a:r>
              <a:rPr lang="en-US" dirty="0">
                <a:latin typeface="Symbol" panose="05050102010706020507" pitchFamily="18" charset="2"/>
                <a:sym typeface="Wingdings" panose="05000000000000000000" pitchFamily="2" charset="2"/>
              </a:rPr>
              <a:t>d</a:t>
            </a:r>
            <a:r>
              <a:rPr lang="en-US" dirty="0">
                <a:sym typeface="Wingdings" panose="05000000000000000000" pitchFamily="2" charset="2"/>
              </a:rPr>
              <a:t>(f+f</a:t>
            </a:r>
            <a:r>
              <a:rPr lang="en-US" baseline="-25000" dirty="0"/>
              <a:t>0</a:t>
            </a:r>
            <a:r>
              <a:rPr lang="en-US" dirty="0" smtClean="0">
                <a:sym typeface="Wingdings" panose="05000000000000000000" pitchFamily="2" charset="2"/>
              </a:rPr>
              <a:t>))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smtClean="0">
                <a:latin typeface="Symbol" panose="05050102010706020507" pitchFamily="18" charset="2"/>
                <a:sym typeface="Wingdings" panose="05000000000000000000" pitchFamily="2" charset="2"/>
              </a:rPr>
              <a:t>d</a:t>
            </a:r>
            <a:r>
              <a:rPr lang="en-US" dirty="0" smtClean="0">
                <a:sym typeface="Wingdings" panose="05000000000000000000" pitchFamily="2" charset="2"/>
              </a:rPr>
              <a:t>(f-f</a:t>
            </a:r>
            <a:r>
              <a:rPr lang="en-US" baseline="-25000" dirty="0" smtClean="0"/>
              <a:t>0</a:t>
            </a:r>
            <a:r>
              <a:rPr lang="en-US" dirty="0" smtClean="0">
                <a:sym typeface="Wingdings" panose="05000000000000000000" pitchFamily="2" charset="2"/>
              </a:rPr>
              <a:t>)-</a:t>
            </a:r>
            <a:r>
              <a:rPr lang="en-US" dirty="0" smtClean="0">
                <a:latin typeface="Symbol" panose="05050102010706020507" pitchFamily="18" charset="2"/>
                <a:sym typeface="Wingdings" panose="05000000000000000000" pitchFamily="2" charset="2"/>
              </a:rPr>
              <a:t>d</a:t>
            </a:r>
            <a:r>
              <a:rPr lang="en-US" dirty="0" smtClean="0">
                <a:sym typeface="Wingdings" panose="05000000000000000000" pitchFamily="2" charset="2"/>
              </a:rPr>
              <a:t>(f+f</a:t>
            </a:r>
            <a:r>
              <a:rPr lang="en-US" baseline="-25000" dirty="0" smtClean="0"/>
              <a:t>0</a:t>
            </a:r>
            <a:r>
              <a:rPr lang="en-US" dirty="0" smtClean="0">
                <a:sym typeface="Wingdings" panose="05000000000000000000" pitchFamily="2" charset="2"/>
              </a:rPr>
              <a:t>))*H(f) = -j*(</a:t>
            </a:r>
            <a:r>
              <a:rPr lang="en-US" dirty="0" smtClean="0">
                <a:latin typeface="Symbol" panose="05050102010706020507" pitchFamily="18" charset="2"/>
                <a:sym typeface="Wingdings" panose="05000000000000000000" pitchFamily="2" charset="2"/>
              </a:rPr>
              <a:t>d</a:t>
            </a:r>
            <a:r>
              <a:rPr lang="en-US" dirty="0" smtClean="0">
                <a:sym typeface="Wingdings" panose="05000000000000000000" pitchFamily="2" charset="2"/>
              </a:rPr>
              <a:t>(f-f</a:t>
            </a:r>
            <a:r>
              <a:rPr lang="en-US" baseline="-25000" dirty="0" smtClean="0"/>
              <a:t>0</a:t>
            </a:r>
            <a:r>
              <a:rPr lang="en-US" dirty="0" smtClean="0">
                <a:sym typeface="Wingdings" panose="05000000000000000000" pitchFamily="2" charset="2"/>
              </a:rPr>
              <a:t>)+</a:t>
            </a:r>
            <a:r>
              <a:rPr lang="en-US" dirty="0" smtClean="0">
                <a:latin typeface="Symbol" panose="05050102010706020507" pitchFamily="18" charset="2"/>
                <a:sym typeface="Wingdings" panose="05000000000000000000" pitchFamily="2" charset="2"/>
              </a:rPr>
              <a:t>d</a:t>
            </a:r>
            <a:r>
              <a:rPr lang="en-US" dirty="0" smtClean="0">
                <a:sym typeface="Wingdings" panose="05000000000000000000" pitchFamily="2" charset="2"/>
              </a:rPr>
              <a:t>(f+f</a:t>
            </a:r>
            <a:r>
              <a:rPr lang="en-US" baseline="-25000" dirty="0" smtClean="0"/>
              <a:t>0</a:t>
            </a:r>
            <a:r>
              <a:rPr lang="en-US" dirty="0" smtClean="0">
                <a:sym typeface="Wingdings" panose="05000000000000000000" pitchFamily="2" charset="2"/>
              </a:rPr>
              <a:t>))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9030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Based </a:t>
            </a:r>
            <a:r>
              <a:rPr lang="en-IN" dirty="0"/>
              <a:t>on the preceding argument, </a:t>
            </a:r>
            <a:r>
              <a:rPr lang="en-IN" dirty="0" smtClean="0"/>
              <a:t>a sinusoid </a:t>
            </a:r>
            <a:r>
              <a:rPr lang="en-IN" dirty="0"/>
              <a:t>s(t) = </a:t>
            </a:r>
            <a:r>
              <a:rPr lang="en-IN" dirty="0" err="1"/>
              <a:t>cos</a:t>
            </a:r>
            <a:r>
              <a:rPr lang="en-IN" dirty="0"/>
              <a:t>(2</a:t>
            </a:r>
            <a:r>
              <a:rPr lang="el-GR" dirty="0"/>
              <a:t>π</a:t>
            </a:r>
            <a:r>
              <a:rPr lang="en-IN" dirty="0"/>
              <a:t>f</a:t>
            </a:r>
            <a:r>
              <a:rPr lang="en-IN" baseline="-25000" dirty="0"/>
              <a:t>0</a:t>
            </a:r>
            <a:r>
              <a:rPr lang="en-IN" dirty="0"/>
              <a:t>t+</a:t>
            </a:r>
            <a:r>
              <a:rPr lang="el-GR" dirty="0"/>
              <a:t>φ) </a:t>
            </a:r>
            <a:r>
              <a:rPr lang="en-IN" dirty="0"/>
              <a:t>has Hilbert transform ˇs(t) = </a:t>
            </a:r>
            <a:r>
              <a:rPr lang="en-IN" dirty="0" err="1"/>
              <a:t>cos</a:t>
            </a:r>
            <a:r>
              <a:rPr lang="en-IN" dirty="0"/>
              <a:t>(2</a:t>
            </a:r>
            <a:r>
              <a:rPr lang="el-GR" dirty="0"/>
              <a:t>π</a:t>
            </a:r>
            <a:r>
              <a:rPr lang="en-IN" dirty="0"/>
              <a:t>f</a:t>
            </a:r>
            <a:r>
              <a:rPr lang="en-IN" baseline="-25000" dirty="0"/>
              <a:t>0</a:t>
            </a:r>
            <a:r>
              <a:rPr lang="en-IN" dirty="0"/>
              <a:t>t+ </a:t>
            </a:r>
            <a:r>
              <a:rPr lang="el-GR" dirty="0"/>
              <a:t>φ− </a:t>
            </a:r>
            <a:r>
              <a:rPr lang="en-US" dirty="0" smtClean="0">
                <a:latin typeface="Symbol" panose="05050102010706020507" pitchFamily="18" charset="2"/>
              </a:rPr>
              <a:t>p</a:t>
            </a:r>
            <a:r>
              <a:rPr lang="en-US" dirty="0" smtClean="0"/>
              <a:t>/</a:t>
            </a:r>
            <a:r>
              <a:rPr lang="en-IN" dirty="0" smtClean="0"/>
              <a:t>2 </a:t>
            </a:r>
            <a:r>
              <a:rPr lang="en-IN" dirty="0"/>
              <a:t>) = sin(2</a:t>
            </a:r>
            <a:r>
              <a:rPr lang="el-GR" dirty="0"/>
              <a:t>π</a:t>
            </a:r>
            <a:r>
              <a:rPr lang="en-IN" dirty="0"/>
              <a:t>f</a:t>
            </a:r>
            <a:r>
              <a:rPr lang="en-IN" baseline="-25000" dirty="0"/>
              <a:t>0</a:t>
            </a:r>
            <a:r>
              <a:rPr lang="en-IN" dirty="0"/>
              <a:t>t+</a:t>
            </a:r>
            <a:r>
              <a:rPr lang="el-GR" dirty="0"/>
              <a:t>φ</a:t>
            </a:r>
            <a:r>
              <a:rPr lang="el-GR" dirty="0" smtClean="0"/>
              <a:t>).</a:t>
            </a:r>
            <a:endParaRPr lang="en-US" dirty="0" smtClean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928" y="2953285"/>
            <a:ext cx="7370144" cy="95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73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Based </a:t>
            </a:r>
            <a:r>
              <a:rPr lang="en-IN" dirty="0"/>
              <a:t>on the preceding argument, </a:t>
            </a:r>
            <a:r>
              <a:rPr lang="en-IN" dirty="0" smtClean="0"/>
              <a:t>a sinusoid </a:t>
            </a:r>
            <a:r>
              <a:rPr lang="en-IN" dirty="0"/>
              <a:t>s(t) = </a:t>
            </a:r>
            <a:r>
              <a:rPr lang="en-IN" dirty="0" err="1"/>
              <a:t>cos</a:t>
            </a:r>
            <a:r>
              <a:rPr lang="en-IN" dirty="0"/>
              <a:t>(2</a:t>
            </a:r>
            <a:r>
              <a:rPr lang="el-GR" dirty="0"/>
              <a:t>π</a:t>
            </a:r>
            <a:r>
              <a:rPr lang="en-IN" dirty="0"/>
              <a:t>f</a:t>
            </a:r>
            <a:r>
              <a:rPr lang="en-IN" baseline="-25000" dirty="0"/>
              <a:t>0</a:t>
            </a:r>
            <a:r>
              <a:rPr lang="en-IN" dirty="0"/>
              <a:t>t+</a:t>
            </a:r>
            <a:r>
              <a:rPr lang="el-GR" dirty="0"/>
              <a:t>φ) </a:t>
            </a:r>
            <a:r>
              <a:rPr lang="en-IN" dirty="0"/>
              <a:t>has Hilbert transform ˇs(t) = </a:t>
            </a:r>
            <a:r>
              <a:rPr lang="en-IN" dirty="0" err="1"/>
              <a:t>cos</a:t>
            </a:r>
            <a:r>
              <a:rPr lang="en-IN" dirty="0"/>
              <a:t>(2</a:t>
            </a:r>
            <a:r>
              <a:rPr lang="el-GR" dirty="0"/>
              <a:t>π</a:t>
            </a:r>
            <a:r>
              <a:rPr lang="en-IN" dirty="0"/>
              <a:t>f</a:t>
            </a:r>
            <a:r>
              <a:rPr lang="en-IN" baseline="-25000" dirty="0"/>
              <a:t>0</a:t>
            </a:r>
            <a:r>
              <a:rPr lang="en-IN" dirty="0"/>
              <a:t>t+ </a:t>
            </a:r>
            <a:r>
              <a:rPr lang="el-GR" dirty="0"/>
              <a:t>φ− </a:t>
            </a:r>
            <a:r>
              <a:rPr lang="en-US" dirty="0" smtClean="0">
                <a:latin typeface="Symbol" panose="05050102010706020507" pitchFamily="18" charset="2"/>
              </a:rPr>
              <a:t>p</a:t>
            </a:r>
            <a:r>
              <a:rPr lang="en-US" dirty="0" smtClean="0"/>
              <a:t>/</a:t>
            </a:r>
            <a:r>
              <a:rPr lang="en-IN" dirty="0" smtClean="0"/>
              <a:t>2 </a:t>
            </a:r>
            <a:r>
              <a:rPr lang="en-IN" dirty="0"/>
              <a:t>) = sin(2</a:t>
            </a:r>
            <a:r>
              <a:rPr lang="el-GR" dirty="0"/>
              <a:t>π</a:t>
            </a:r>
            <a:r>
              <a:rPr lang="en-IN" dirty="0"/>
              <a:t>f</a:t>
            </a:r>
            <a:r>
              <a:rPr lang="en-IN" baseline="-25000" dirty="0"/>
              <a:t>0</a:t>
            </a:r>
            <a:r>
              <a:rPr lang="en-IN" dirty="0"/>
              <a:t>t+</a:t>
            </a:r>
            <a:r>
              <a:rPr lang="el-GR" dirty="0"/>
              <a:t>φ</a:t>
            </a:r>
            <a:r>
              <a:rPr lang="el-GR" dirty="0" smtClean="0"/>
              <a:t>).</a:t>
            </a:r>
            <a:endParaRPr lang="en-US" dirty="0" smtClean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928" y="2953285"/>
            <a:ext cx="7370144" cy="951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313" y="4039651"/>
            <a:ext cx="8844173" cy="1090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628" y="5203011"/>
            <a:ext cx="7014344" cy="87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08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and Q components for SSB (repeat)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I component </a:t>
            </a:r>
            <a:r>
              <a:rPr lang="en-IN" dirty="0" err="1"/>
              <a:t>U</a:t>
            </a:r>
            <a:r>
              <a:rPr lang="en-IN" baseline="-25000" dirty="0" err="1"/>
              <a:t>c</a:t>
            </a:r>
            <a:r>
              <a:rPr lang="en-IN" dirty="0"/>
              <a:t>(f) = M(f), and the Q component is </a:t>
            </a:r>
            <a:r>
              <a:rPr lang="en-IN" dirty="0" smtClean="0"/>
              <a:t>a transformation of given by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 Q </a:t>
            </a:r>
            <a:r>
              <a:rPr lang="en-IN" dirty="0"/>
              <a:t>component is a filtered version of the message, where the filter transfer </a:t>
            </a:r>
            <a:r>
              <a:rPr lang="en-IN" dirty="0" smtClean="0"/>
              <a:t>function is </a:t>
            </a:r>
            <a:r>
              <a:rPr lang="en-IN" dirty="0"/>
              <a:t>H(f) = −</a:t>
            </a:r>
            <a:r>
              <a:rPr lang="en-IN" dirty="0" err="1"/>
              <a:t>j</a:t>
            </a:r>
            <a:r>
              <a:rPr lang="en-IN" i="1" dirty="0" err="1"/>
              <a:t>sgn</a:t>
            </a:r>
            <a:r>
              <a:rPr lang="en-IN" dirty="0"/>
              <a:t>(f). This transformation is given a special name, the </a:t>
            </a:r>
            <a:r>
              <a:rPr lang="en-IN" i="1" dirty="0"/>
              <a:t>Hilbert </a:t>
            </a:r>
            <a:r>
              <a:rPr lang="en-IN" i="1" dirty="0" smtClean="0"/>
              <a:t>transform </a:t>
            </a:r>
            <a:r>
              <a:rPr lang="en-IN" dirty="0" smtClean="0"/>
              <a:t>the </a:t>
            </a:r>
            <a:r>
              <a:rPr lang="en-IN" dirty="0"/>
              <a:t>message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585" y="2858143"/>
            <a:ext cx="7166830" cy="11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42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domain representation of SSB signals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From the spectrum relationship, we have </a:t>
            </a:r>
          </a:p>
          <a:p>
            <a:r>
              <a:rPr lang="en-US" dirty="0" err="1" smtClean="0"/>
              <a:t>U</a:t>
            </a:r>
            <a:r>
              <a:rPr lang="en-US" baseline="-25000" dirty="0" err="1" smtClean="0"/>
              <a:t>c</a:t>
            </a:r>
            <a:r>
              <a:rPr lang="en-US" dirty="0" smtClean="0"/>
              <a:t>(f)=M(f)</a:t>
            </a:r>
          </a:p>
          <a:p>
            <a:r>
              <a:rPr lang="en-US" dirty="0" smtClean="0"/>
              <a:t>U</a:t>
            </a:r>
            <a:r>
              <a:rPr lang="en-US" baseline="-25000" dirty="0" smtClean="0"/>
              <a:t>s</a:t>
            </a:r>
            <a:r>
              <a:rPr lang="en-US" dirty="0" smtClean="0"/>
              <a:t>(f) = (-</a:t>
            </a:r>
            <a:r>
              <a:rPr lang="en-US" dirty="0" err="1" smtClean="0"/>
              <a:t>j</a:t>
            </a:r>
            <a:r>
              <a:rPr lang="en-US" i="1" dirty="0" err="1" smtClean="0"/>
              <a:t>sgn</a:t>
            </a:r>
            <a:r>
              <a:rPr lang="en-US" dirty="0" smtClean="0"/>
              <a:t>(f))M(f)</a:t>
            </a:r>
          </a:p>
          <a:p>
            <a:r>
              <a:rPr lang="en-US" dirty="0" smtClean="0"/>
              <a:t>U(f)=</a:t>
            </a:r>
            <a:r>
              <a:rPr lang="en-US" dirty="0" err="1" smtClean="0"/>
              <a:t>U</a:t>
            </a:r>
            <a:r>
              <a:rPr lang="en-US" baseline="-25000" dirty="0" err="1" smtClean="0"/>
              <a:t>c</a:t>
            </a:r>
            <a:r>
              <a:rPr lang="en-US" dirty="0" smtClean="0"/>
              <a:t>(f)+</a:t>
            </a:r>
            <a:r>
              <a:rPr lang="en-US" dirty="0" err="1" smtClean="0"/>
              <a:t>jU</a:t>
            </a:r>
            <a:r>
              <a:rPr lang="en-US" baseline="-25000" dirty="0" err="1" smtClean="0"/>
              <a:t>s</a:t>
            </a:r>
            <a:r>
              <a:rPr lang="en-US" dirty="0" smtClean="0"/>
              <a:t>(f)</a:t>
            </a:r>
          </a:p>
          <a:p>
            <a:r>
              <a:rPr lang="en-US" dirty="0" smtClean="0"/>
              <a:t>Complex Envelope: u(t) =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c</a:t>
            </a:r>
            <a:r>
              <a:rPr lang="en-US" dirty="0" smtClean="0"/>
              <a:t>(t)+ju</a:t>
            </a:r>
            <a:r>
              <a:rPr lang="en-US" baseline="-25000" dirty="0" smtClean="0"/>
              <a:t>s</a:t>
            </a:r>
            <a:r>
              <a:rPr lang="en-US" dirty="0" smtClean="0"/>
              <a:t>(t)</a:t>
            </a:r>
          </a:p>
          <a:p>
            <a:endParaRPr lang="en-US" dirty="0" smtClean="0"/>
          </a:p>
          <a:p>
            <a:r>
              <a:rPr lang="en-US" dirty="0" smtClean="0"/>
              <a:t>u</a:t>
            </a:r>
            <a:r>
              <a:rPr lang="en-US" baseline="-25000" dirty="0" smtClean="0"/>
              <a:t>p</a:t>
            </a:r>
            <a:r>
              <a:rPr lang="en-US" dirty="0" smtClean="0"/>
              <a:t>(t)=</a:t>
            </a:r>
            <a:r>
              <a:rPr lang="en-US" dirty="0" err="1" smtClean="0"/>
              <a:t>u</a:t>
            </a:r>
            <a:r>
              <a:rPr lang="en-US" baseline="-25000" dirty="0" err="1" smtClean="0"/>
              <a:t>c</a:t>
            </a:r>
            <a:r>
              <a:rPr lang="en-US" dirty="0" smtClean="0"/>
              <a:t>(t)</a:t>
            </a:r>
            <a:r>
              <a:rPr lang="en-US" dirty="0" err="1" smtClean="0"/>
              <a:t>cos</a:t>
            </a:r>
            <a:r>
              <a:rPr lang="en-US" dirty="0" smtClean="0"/>
              <a:t>(2</a:t>
            </a:r>
            <a:r>
              <a:rPr lang="en-US" dirty="0" smtClean="0">
                <a:latin typeface="Symbol" panose="05050102010706020507" pitchFamily="18" charset="2"/>
              </a:rPr>
              <a:t>p</a:t>
            </a:r>
            <a:r>
              <a:rPr lang="en-US" dirty="0" smtClean="0"/>
              <a:t>f</a:t>
            </a:r>
            <a:r>
              <a:rPr lang="en-US" baseline="-25000" dirty="0" smtClean="0"/>
              <a:t>c</a:t>
            </a:r>
            <a:r>
              <a:rPr lang="en-US" dirty="0" smtClean="0"/>
              <a:t>t) – u</a:t>
            </a:r>
            <a:r>
              <a:rPr lang="en-US" baseline="-25000" dirty="0" smtClean="0"/>
              <a:t>s</a:t>
            </a:r>
            <a:r>
              <a:rPr lang="en-US" dirty="0" smtClean="0"/>
              <a:t>(t)son(2</a:t>
            </a:r>
            <a:r>
              <a:rPr lang="en-US" dirty="0" smtClean="0">
                <a:latin typeface="Symbol" panose="05050102010706020507" pitchFamily="18" charset="2"/>
              </a:rPr>
              <a:t>p</a:t>
            </a:r>
            <a:r>
              <a:rPr lang="en-US" dirty="0" smtClean="0"/>
              <a:t>f</a:t>
            </a:r>
            <a:r>
              <a:rPr lang="en-US" baseline="-25000" dirty="0" smtClean="0"/>
              <a:t>c</a:t>
            </a:r>
            <a:r>
              <a:rPr lang="en-US" dirty="0" smtClean="0"/>
              <a:t>t) (USB)</a:t>
            </a:r>
          </a:p>
          <a:p>
            <a:endParaRPr lang="en-US" dirty="0"/>
          </a:p>
          <a:p>
            <a:r>
              <a:rPr lang="en-US" dirty="0" smtClean="0"/>
              <a:t>What about LSB?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51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SSB in baseband</a:t>
            </a:r>
            <a:endParaRPr lang="en-US" dirty="0"/>
          </a:p>
        </p:txBody>
      </p:sp>
      <p:pic>
        <p:nvPicPr>
          <p:cNvPr id="3" name="Picture 2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50483"/>
            <a:ext cx="9144000" cy="2781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36800" y="4995334"/>
            <a:ext cx="7480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Implementing Hilbert transform in baseband avoids need</a:t>
            </a:r>
          </a:p>
          <a:p>
            <a:r>
              <a:rPr lang="en-US" sz="2400" b="1" dirty="0"/>
              <a:t> for sharp filtering at </a:t>
            </a:r>
            <a:r>
              <a:rPr lang="en-US" sz="2400" b="1" dirty="0" err="1"/>
              <a:t>passband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2938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DSB </a:t>
            </a:r>
            <a:r>
              <a:rPr lang="en-US" dirty="0" err="1" smtClean="0">
                <a:sym typeface="Wingdings"/>
              </a:rPr>
              <a:t></a:t>
            </a:r>
            <a:r>
              <a:rPr lang="en-US" dirty="0" smtClean="0">
                <a:sym typeface="Wingdings"/>
              </a:rPr>
              <a:t> SSB</a:t>
            </a:r>
            <a:endParaRPr lang="en-US" dirty="0"/>
          </a:p>
        </p:txBody>
      </p:sp>
      <p:pic>
        <p:nvPicPr>
          <p:cNvPr id="3" name="Picture 2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50" y="1727201"/>
            <a:ext cx="6063950" cy="3122513"/>
          </a:xfrm>
          <a:prstGeom prst="rect">
            <a:avLst/>
          </a:prstGeom>
        </p:spPr>
      </p:pic>
      <p:pic>
        <p:nvPicPr>
          <p:cNvPr id="4" name="Picture 3" descr="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099" y="1727201"/>
            <a:ext cx="2007853" cy="25451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1200" y="5034379"/>
            <a:ext cx="162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Message signal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72264" y="5034379"/>
            <a:ext cx="117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DSB signal</a:t>
            </a:r>
          </a:p>
        </p:txBody>
      </p:sp>
    </p:spTree>
    <p:extLst>
      <p:ext uri="{BB962C8B-B14F-4D97-AF65-F5344CB8AC3E}">
        <p14:creationId xmlns:p14="http://schemas.microsoft.com/office/powerpoint/2010/main" val="182669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SSB for sinusoidal message</a:t>
            </a:r>
            <a:endParaRPr lang="en-US" dirty="0"/>
          </a:p>
        </p:txBody>
      </p:sp>
      <p:pic>
        <p:nvPicPr>
          <p:cNvPr id="3" name="Picture 2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885" y="1326191"/>
            <a:ext cx="6043916" cy="507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87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SSB demodulation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Synchronous demodulation to extract I component</a:t>
            </a:r>
          </a:p>
          <a:p>
            <a:pPr lvl="1"/>
            <a:r>
              <a:rPr lang="en-US" dirty="0" smtClean="0"/>
              <a:t>Vulnerable to carrier phase offset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694" y="3640667"/>
            <a:ext cx="6934200" cy="762000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774" y="4754563"/>
            <a:ext cx="8394701" cy="749300"/>
          </a:xfrm>
          <a:prstGeom prst="rect">
            <a:avLst/>
          </a:prstGeom>
        </p:spPr>
      </p:pic>
      <p:pic>
        <p:nvPicPr>
          <p:cNvPr id="6" name="Picture 5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5503863"/>
            <a:ext cx="4419600" cy="622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92774" y="5695277"/>
            <a:ext cx="16722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I component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40450" y="6536267"/>
            <a:ext cx="13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attenuation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02128" y="6536267"/>
            <a:ext cx="1356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interference</a:t>
            </a:r>
          </a:p>
        </p:txBody>
      </p:sp>
      <p:cxnSp>
        <p:nvCxnSpPr>
          <p:cNvPr id="15" name="Straight Arrow Connector 14"/>
          <p:cNvCxnSpPr>
            <a:stCxn id="10" idx="0"/>
          </p:cNvCxnSpPr>
          <p:nvPr/>
        </p:nvCxnSpPr>
        <p:spPr>
          <a:xfrm rot="5400000" flipH="1" flipV="1">
            <a:off x="5891742" y="6331215"/>
            <a:ext cx="409310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7381875" y="6331215"/>
            <a:ext cx="409310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908891" y="6124575"/>
            <a:ext cx="135607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2001" y="6122987"/>
            <a:ext cx="67733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92773" y="4402668"/>
            <a:ext cx="55457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Complex envelope with respect to receiver LO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81201" y="3213557"/>
            <a:ext cx="64953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/>
              <a:t>Passband</a:t>
            </a:r>
            <a:r>
              <a:rPr lang="en-US" sz="2200" b="1" dirty="0"/>
              <a:t> received signal, phase offset </a:t>
            </a:r>
            <a:r>
              <a:rPr lang="en-US" sz="2200" b="1" dirty="0" err="1"/>
              <a:t>wrt</a:t>
            </a:r>
            <a:r>
              <a:rPr lang="en-US" sz="2200" b="1" dirty="0"/>
              <a:t> receiver LO</a:t>
            </a:r>
          </a:p>
        </p:txBody>
      </p:sp>
    </p:spTree>
    <p:extLst>
      <p:ext uri="{BB962C8B-B14F-4D97-AF65-F5344CB8AC3E}">
        <p14:creationId xmlns:p14="http://schemas.microsoft.com/office/powerpoint/2010/main" val="1465353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SSB demodulation: </a:t>
            </a:r>
            <a:r>
              <a:rPr lang="en-US" dirty="0" smtClean="0"/>
              <a:t>non-coherent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add strong carrier component and employ envelope detection</a:t>
            </a:r>
            <a:endParaRPr lang="en-US" dirty="0"/>
          </a:p>
        </p:txBody>
      </p:sp>
      <p:pic>
        <p:nvPicPr>
          <p:cNvPr id="4" name="Picture 3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3" y="4622800"/>
            <a:ext cx="5740400" cy="825500"/>
          </a:xfrm>
          <a:prstGeom prst="rect">
            <a:avLst/>
          </a:prstGeom>
        </p:spPr>
      </p:pic>
      <p:pic>
        <p:nvPicPr>
          <p:cNvPr id="5" name="Picture 4" descr="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663" y="5781820"/>
            <a:ext cx="2743200" cy="508000"/>
          </a:xfrm>
          <a:prstGeom prst="rect">
            <a:avLst/>
          </a:prstGeom>
        </p:spPr>
      </p:pic>
      <p:pic>
        <p:nvPicPr>
          <p:cNvPr id="6" name="Picture 5" descr="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3275013"/>
            <a:ext cx="7899400" cy="723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81201" y="4301068"/>
            <a:ext cx="43909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Message info preserved in envelope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42199" y="5858934"/>
            <a:ext cx="13219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as long as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1" y="2929468"/>
            <a:ext cx="38651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SSB + strong carrier component</a:t>
            </a:r>
          </a:p>
        </p:txBody>
      </p:sp>
    </p:spTree>
    <p:extLst>
      <p:ext uri="{BB962C8B-B14F-4D97-AF65-F5344CB8AC3E}">
        <p14:creationId xmlns:p14="http://schemas.microsoft.com/office/powerpoint/2010/main" val="19036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VSB Modulation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VSB is similar to SSB, in that it also tries to reduce the transmitted bandwidth relative to DSB</a:t>
            </a:r>
            <a:r>
              <a:rPr lang="en-IN" dirty="0" smtClean="0"/>
              <a:t>, and </a:t>
            </a:r>
            <a:r>
              <a:rPr lang="en-IN" dirty="0"/>
              <a:t>the transmitted signal is a filtered version of the DSB signal. The idea is to mainly </a:t>
            </a:r>
            <a:r>
              <a:rPr lang="en-IN" dirty="0" smtClean="0"/>
              <a:t>transmit one </a:t>
            </a:r>
            <a:r>
              <a:rPr lang="en-IN" dirty="0"/>
              <a:t>of the two sidebands, but to leave a </a:t>
            </a:r>
            <a:r>
              <a:rPr lang="en-IN" i="1" dirty="0"/>
              <a:t>vestige </a:t>
            </a:r>
            <a:r>
              <a:rPr lang="en-IN" dirty="0"/>
              <a:t>of the other sideband in order to ease the </a:t>
            </a:r>
            <a:r>
              <a:rPr lang="en-IN" dirty="0" smtClean="0"/>
              <a:t>filtering requirements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passband filter used to shape the DSB signal in this fashion is chosen so </a:t>
            </a:r>
            <a:r>
              <a:rPr lang="en-IN" dirty="0" smtClean="0"/>
              <a:t>that the </a:t>
            </a:r>
            <a:r>
              <a:rPr lang="en-IN" dirty="0"/>
              <a:t>I component of the transmitted signal equals the message. </a:t>
            </a:r>
            <a:endParaRPr lang="en-IN" dirty="0" smtClean="0"/>
          </a:p>
          <a:p>
            <a:r>
              <a:rPr lang="en-IN" dirty="0" smtClean="0"/>
              <a:t>2m(t</a:t>
            </a:r>
            <a:r>
              <a:rPr lang="en-IN" dirty="0"/>
              <a:t>) cos 2</a:t>
            </a:r>
            <a:r>
              <a:rPr lang="el-GR" dirty="0"/>
              <a:t>π</a:t>
            </a:r>
            <a:r>
              <a:rPr lang="en-IN" dirty="0" err="1"/>
              <a:t>f</a:t>
            </a:r>
            <a:r>
              <a:rPr lang="en-IN" baseline="-25000" dirty="0" err="1"/>
              <a:t>c</a:t>
            </a:r>
            <a:r>
              <a:rPr lang="en-IN" dirty="0" err="1"/>
              <a:t>t</a:t>
            </a:r>
            <a:r>
              <a:rPr lang="en-IN" dirty="0"/>
              <a:t> ↔ M(f − </a:t>
            </a:r>
            <a:r>
              <a:rPr lang="en-IN" dirty="0" smtClean="0"/>
              <a:t>f</a:t>
            </a:r>
            <a:r>
              <a:rPr lang="en-IN" baseline="-25000" dirty="0"/>
              <a:t>c</a:t>
            </a:r>
            <a:r>
              <a:rPr lang="en-IN" dirty="0" smtClean="0"/>
              <a:t>) </a:t>
            </a:r>
            <a:r>
              <a:rPr lang="en-IN" dirty="0"/>
              <a:t>+M(f + </a:t>
            </a:r>
            <a:r>
              <a:rPr lang="en-IN" dirty="0" smtClean="0"/>
              <a:t>f</a:t>
            </a:r>
            <a:r>
              <a:rPr lang="en-IN" baseline="-25000" dirty="0"/>
              <a:t>c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/>
              <a:t>This is filtered by a passband VSB filter with transfer function </a:t>
            </a:r>
            <a:r>
              <a:rPr lang="en-IN" dirty="0" err="1"/>
              <a:t>H</a:t>
            </a:r>
            <a:r>
              <a:rPr lang="en-IN" baseline="-25000" dirty="0" err="1"/>
              <a:t>p</a:t>
            </a:r>
            <a:r>
              <a:rPr lang="en-IN" dirty="0"/>
              <a:t>(f), </a:t>
            </a:r>
            <a:r>
              <a:rPr lang="en-IN" dirty="0" smtClean="0"/>
              <a:t>to </a:t>
            </a:r>
            <a:r>
              <a:rPr lang="en-IN" dirty="0"/>
              <a:t>obtain the transmitted signal with spectrum</a:t>
            </a:r>
          </a:p>
          <a:p>
            <a:r>
              <a:rPr lang="en-IN" dirty="0" smtClean="0"/>
              <a:t>U</a:t>
            </a:r>
            <a:r>
              <a:rPr lang="en-IN" baseline="-25000" dirty="0" smtClean="0"/>
              <a:t>VSB</a:t>
            </a:r>
            <a:r>
              <a:rPr lang="en-IN" dirty="0" smtClean="0"/>
              <a:t>(f</a:t>
            </a:r>
            <a:r>
              <a:rPr lang="en-IN" dirty="0"/>
              <a:t>) = </a:t>
            </a:r>
            <a:r>
              <a:rPr lang="en-IN" dirty="0" err="1"/>
              <a:t>H</a:t>
            </a:r>
            <a:r>
              <a:rPr lang="en-IN" baseline="-25000" dirty="0" err="1"/>
              <a:t>p</a:t>
            </a:r>
            <a:r>
              <a:rPr lang="en-IN" dirty="0"/>
              <a:t>(f) (M(f − </a:t>
            </a:r>
            <a:r>
              <a:rPr lang="en-IN" dirty="0" smtClean="0"/>
              <a:t>f</a:t>
            </a:r>
            <a:r>
              <a:rPr lang="en-IN" baseline="-25000" dirty="0"/>
              <a:t>c</a:t>
            </a:r>
            <a:r>
              <a:rPr lang="en-IN" dirty="0" smtClean="0"/>
              <a:t>) </a:t>
            </a:r>
            <a:r>
              <a:rPr lang="en-IN" dirty="0"/>
              <a:t>+M(f + </a:t>
            </a:r>
            <a:r>
              <a:rPr lang="en-IN" dirty="0" smtClean="0"/>
              <a:t>f</a:t>
            </a:r>
            <a:r>
              <a:rPr lang="en-IN" baseline="-25000" dirty="0"/>
              <a:t>c</a:t>
            </a:r>
            <a:r>
              <a:rPr lang="en-IN" dirty="0" smtClean="0"/>
              <a:t>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5984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VSB signaling</a:t>
            </a:r>
            <a:endParaRPr lang="en-US" dirty="0"/>
          </a:p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01322"/>
            <a:ext cx="9144000" cy="3619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06134" y="5720823"/>
            <a:ext cx="73436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Filter DSB signal so as to leave </a:t>
            </a:r>
            <a:r>
              <a:rPr lang="en-US" sz="2400" b="1" i="1" dirty="0"/>
              <a:t>vestige </a:t>
            </a:r>
            <a:r>
              <a:rPr lang="en-US" sz="2400" b="1" dirty="0"/>
              <a:t>of one sideband</a:t>
            </a:r>
          </a:p>
          <a:p>
            <a:r>
              <a:rPr lang="en-US" sz="2400" b="1" dirty="0"/>
              <a:t>(generalizes SSB)</a:t>
            </a:r>
          </a:p>
        </p:txBody>
      </p:sp>
    </p:spTree>
    <p:extLst>
      <p:ext uri="{BB962C8B-B14F-4D97-AF65-F5344CB8AC3E}">
        <p14:creationId xmlns:p14="http://schemas.microsoft.com/office/powerpoint/2010/main" val="1120545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VSB filter</a:t>
            </a:r>
            <a:endParaRPr lang="en-US" dirty="0"/>
          </a:p>
        </p:txBody>
      </p:sp>
      <p:pic>
        <p:nvPicPr>
          <p:cNvPr id="3" name="Picture 2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973" y="1417639"/>
            <a:ext cx="8446891" cy="3616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43302" y="3149600"/>
            <a:ext cx="41526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 component = message</a:t>
            </a:r>
          </a:p>
          <a:p>
            <a:r>
              <a:rPr lang="en-US" sz="2400" b="1" dirty="0"/>
              <a:t>Q component = filtered version</a:t>
            </a:r>
          </a:p>
          <a:p>
            <a:r>
              <a:rPr lang="en-US" sz="2400" b="1" dirty="0"/>
              <a:t> of message that cancels</a:t>
            </a:r>
          </a:p>
          <a:p>
            <a:r>
              <a:rPr lang="en-US" sz="2400" b="1" dirty="0"/>
              <a:t> portion of spectrum</a:t>
            </a:r>
          </a:p>
        </p:txBody>
      </p:sp>
    </p:spTree>
    <p:extLst>
      <p:ext uri="{BB962C8B-B14F-4D97-AF65-F5344CB8AC3E}">
        <p14:creationId xmlns:p14="http://schemas.microsoft.com/office/powerpoint/2010/main" val="603073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052945" y="2274838"/>
            <a:ext cx="91855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CMBX12"/>
              </a:rPr>
              <a:t>Problem 3.4 </a:t>
            </a:r>
            <a:r>
              <a:rPr lang="en-IN" dirty="0">
                <a:latin typeface="CMR12"/>
              </a:rPr>
              <a:t>Consider a message signal </a:t>
            </a:r>
            <a:r>
              <a:rPr lang="en-IN" dirty="0">
                <a:latin typeface="CMMI12"/>
              </a:rPr>
              <a:t>m</a:t>
            </a:r>
            <a:r>
              <a:rPr lang="en-IN" dirty="0">
                <a:latin typeface="CMR12"/>
              </a:rPr>
              <a:t>(</a:t>
            </a:r>
            <a:r>
              <a:rPr lang="en-IN" dirty="0">
                <a:latin typeface="CMMI12"/>
              </a:rPr>
              <a:t>t</a:t>
            </a:r>
            <a:r>
              <a:rPr lang="en-IN" dirty="0">
                <a:latin typeface="CMR12"/>
              </a:rPr>
              <a:t>) = cos(2</a:t>
            </a:r>
            <a:r>
              <a:rPr lang="en-IN" dirty="0">
                <a:latin typeface="CMMI12"/>
              </a:rPr>
              <a:t>π</a:t>
            </a:r>
            <a:r>
              <a:rPr lang="en-IN" dirty="0" err="1">
                <a:latin typeface="CMMI12"/>
              </a:rPr>
              <a:t>f</a:t>
            </a:r>
            <a:r>
              <a:rPr lang="en-IN" sz="1050" dirty="0" err="1">
                <a:latin typeface="CMMI8"/>
              </a:rPr>
              <a:t>m</a:t>
            </a:r>
            <a:r>
              <a:rPr lang="en-IN" dirty="0" err="1">
                <a:latin typeface="CMMI12"/>
              </a:rPr>
              <a:t>t</a:t>
            </a:r>
            <a:r>
              <a:rPr lang="en-IN" dirty="0">
                <a:latin typeface="CMMI12"/>
              </a:rPr>
              <a:t> </a:t>
            </a:r>
            <a:r>
              <a:rPr lang="en-IN" dirty="0">
                <a:latin typeface="CMR12"/>
              </a:rPr>
              <a:t>+ </a:t>
            </a:r>
            <a:r>
              <a:rPr lang="en-IN" dirty="0">
                <a:latin typeface="CMMI12"/>
              </a:rPr>
              <a:t>φ</a:t>
            </a:r>
            <a:r>
              <a:rPr lang="en-IN" dirty="0">
                <a:latin typeface="CMR12"/>
              </a:rPr>
              <a:t>), and a corresponding </a:t>
            </a:r>
            <a:r>
              <a:rPr lang="en-IN" dirty="0" smtClean="0">
                <a:latin typeface="CMR12"/>
              </a:rPr>
              <a:t>DSB-SC signal </a:t>
            </a:r>
            <a:r>
              <a:rPr lang="en-IN" dirty="0">
                <a:latin typeface="CMMI12"/>
              </a:rPr>
              <a:t>u</a:t>
            </a:r>
            <a:r>
              <a:rPr lang="en-IN" sz="1050" dirty="0">
                <a:latin typeface="CMMI8"/>
              </a:rPr>
              <a:t>p</a:t>
            </a:r>
            <a:r>
              <a:rPr lang="en-IN" dirty="0">
                <a:latin typeface="CMR12"/>
              </a:rPr>
              <a:t>(</a:t>
            </a:r>
            <a:r>
              <a:rPr lang="en-IN" dirty="0">
                <a:latin typeface="CMMI12"/>
              </a:rPr>
              <a:t>t</a:t>
            </a:r>
            <a:r>
              <a:rPr lang="en-IN" dirty="0">
                <a:latin typeface="CMR12"/>
              </a:rPr>
              <a:t>) = </a:t>
            </a:r>
            <a:r>
              <a:rPr lang="en-IN" dirty="0">
                <a:latin typeface="CMMI12"/>
              </a:rPr>
              <a:t>Am</a:t>
            </a:r>
            <a:r>
              <a:rPr lang="en-IN" dirty="0">
                <a:latin typeface="CMR12"/>
              </a:rPr>
              <a:t>(</a:t>
            </a:r>
            <a:r>
              <a:rPr lang="en-IN" dirty="0">
                <a:latin typeface="CMMI12"/>
              </a:rPr>
              <a:t>t</a:t>
            </a:r>
            <a:r>
              <a:rPr lang="en-IN" dirty="0">
                <a:latin typeface="CMR12"/>
              </a:rPr>
              <a:t>) cos 2</a:t>
            </a:r>
            <a:r>
              <a:rPr lang="en-IN" dirty="0">
                <a:latin typeface="CMMI12"/>
              </a:rPr>
              <a:t>π</a:t>
            </a:r>
            <a:r>
              <a:rPr lang="en-IN" dirty="0" err="1">
                <a:latin typeface="CMMI12"/>
              </a:rPr>
              <a:t>f</a:t>
            </a:r>
            <a:r>
              <a:rPr lang="en-IN" sz="1050" dirty="0" err="1">
                <a:latin typeface="CMMI8"/>
              </a:rPr>
              <a:t>c</a:t>
            </a:r>
            <a:r>
              <a:rPr lang="en-IN" dirty="0" err="1">
                <a:latin typeface="CMMI12"/>
              </a:rPr>
              <a:t>t</a:t>
            </a:r>
            <a:r>
              <a:rPr lang="en-IN" dirty="0">
                <a:latin typeface="CMR12"/>
              </a:rPr>
              <a:t>, where </a:t>
            </a:r>
            <a:r>
              <a:rPr lang="en-IN" dirty="0">
                <a:latin typeface="CMMI12"/>
              </a:rPr>
              <a:t>f</a:t>
            </a:r>
            <a:r>
              <a:rPr lang="en-IN" sz="1050" dirty="0">
                <a:latin typeface="CMMI8"/>
              </a:rPr>
              <a:t>c </a:t>
            </a:r>
            <a:r>
              <a:rPr lang="en-IN" dirty="0">
                <a:latin typeface="CMMI12"/>
              </a:rPr>
              <a:t>&gt; f</a:t>
            </a:r>
            <a:r>
              <a:rPr lang="en-IN" sz="1050" dirty="0">
                <a:latin typeface="CMMI8"/>
              </a:rPr>
              <a:t>m</a:t>
            </a:r>
            <a:r>
              <a:rPr lang="en-IN" dirty="0">
                <a:latin typeface="CMR12"/>
              </a:rPr>
              <a:t>.</a:t>
            </a:r>
          </a:p>
          <a:p>
            <a:r>
              <a:rPr lang="en-IN" dirty="0">
                <a:latin typeface="CMR12"/>
              </a:rPr>
              <a:t>(a) Sketch the spectra of the corresponding LSB and USB signals (if the spectrum is </a:t>
            </a:r>
            <a:r>
              <a:rPr lang="en-IN" dirty="0" smtClean="0">
                <a:latin typeface="CMR12"/>
              </a:rPr>
              <a:t>complex valued, sketch </a:t>
            </a:r>
            <a:r>
              <a:rPr lang="en-IN" dirty="0">
                <a:latin typeface="CMR12"/>
              </a:rPr>
              <a:t>the real and imaginary parts separately).</a:t>
            </a:r>
          </a:p>
          <a:p>
            <a:r>
              <a:rPr lang="en-IN" dirty="0">
                <a:latin typeface="CMR12"/>
              </a:rPr>
              <a:t>(b) Find explicit time domain expressions for the LSB and USB signals.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6986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 smtClean="0"/>
              <a:t>QAM signaling</a:t>
            </a:r>
            <a:endParaRPr lang="en-US" dirty="0"/>
          </a:p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463" y="1499163"/>
            <a:ext cx="7832537" cy="38596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3268" y="5660352"/>
            <a:ext cx="7179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Both I and Q components carry information</a:t>
            </a:r>
          </a:p>
          <a:p>
            <a:r>
              <a:rPr lang="en-US" sz="2200" b="1" dirty="0"/>
              <a:t>Standard practice in modern digital communication systems</a:t>
            </a:r>
          </a:p>
          <a:p>
            <a:r>
              <a:rPr lang="en-US" sz="2200" b="1" dirty="0"/>
              <a:t>Will see much more of this in Chapter 4 and beyond…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115729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Carrier sync requirement for QAM</a:t>
            </a:r>
            <a:endParaRPr lang="en-US" dirty="0"/>
          </a:p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450" y="2214563"/>
            <a:ext cx="8229601" cy="787400"/>
          </a:xfrm>
          <a:prstGeom prst="rect">
            <a:avLst/>
          </a:prstGeom>
        </p:spPr>
      </p:pic>
      <p:pic>
        <p:nvPicPr>
          <p:cNvPr id="4" name="Picture 3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213" y="3382963"/>
            <a:ext cx="5257800" cy="113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1200" y="1587661"/>
            <a:ext cx="73417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Complex envelope when there is phase offset </a:t>
            </a:r>
            <a:r>
              <a:rPr lang="en-US" sz="2200" b="1" dirty="0" err="1"/>
              <a:t>wrt</a:t>
            </a:r>
            <a:r>
              <a:rPr lang="en-US" sz="2200" b="1" dirty="0"/>
              <a:t> receiver LO</a:t>
            </a:r>
            <a:endParaRPr lang="en-US" sz="2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08214" y="3001964"/>
            <a:ext cx="49429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Effect of rotation on I and Q components</a:t>
            </a:r>
            <a:endParaRPr lang="en-US" sz="2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4680146"/>
            <a:ext cx="59779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ym typeface="Wingdings"/>
              </a:rPr>
              <a:t>Phase offset typically estimated and corrected for</a:t>
            </a:r>
          </a:p>
          <a:p>
            <a:r>
              <a:rPr lang="en-US" sz="2200" b="1" dirty="0">
                <a:sym typeface="Wingdings"/>
              </a:rPr>
              <a:t> after </a:t>
            </a:r>
            <a:r>
              <a:rPr lang="en-US" sz="2200" b="1" dirty="0" err="1">
                <a:sym typeface="Wingdings"/>
              </a:rPr>
              <a:t>downconversion</a:t>
            </a:r>
            <a:r>
              <a:rPr lang="en-US" sz="2200" b="1" dirty="0">
                <a:sym typeface="Wingdings"/>
              </a:rPr>
              <a:t> in modern systems</a:t>
            </a:r>
          </a:p>
        </p:txBody>
      </p:sp>
    </p:spTree>
    <p:extLst>
      <p:ext uri="{BB962C8B-B14F-4D97-AF65-F5344CB8AC3E}">
        <p14:creationId xmlns:p14="http://schemas.microsoft.com/office/powerpoint/2010/main" val="3765060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48" y="1690688"/>
            <a:ext cx="11616952" cy="321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96862"/>
            <a:ext cx="8229600" cy="1143000"/>
          </a:xfrm>
        </p:spPr>
        <p:txBody>
          <a:bodyPr/>
          <a:lstStyle/>
          <a:p>
            <a:r>
              <a:rPr lang="en-US" dirty="0" smtClean="0"/>
              <a:t>Single sideband (SSB)</a:t>
            </a:r>
            <a:endParaRPr lang="en-US" dirty="0"/>
          </a:p>
        </p:txBody>
      </p:sp>
      <p:pic>
        <p:nvPicPr>
          <p:cNvPr id="3" name="Picture 2" descr="3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523" y="604839"/>
            <a:ext cx="4893733" cy="2606593"/>
          </a:xfrm>
          <a:prstGeom prst="rect">
            <a:avLst/>
          </a:prstGeom>
        </p:spPr>
      </p:pic>
      <p:pic>
        <p:nvPicPr>
          <p:cNvPr id="4" name="Picture 3" descr="3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065" y="3429000"/>
            <a:ext cx="4818190" cy="24827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49256" y="2590800"/>
            <a:ext cx="29224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Each sideband</a:t>
            </a:r>
          </a:p>
          <a:p>
            <a:r>
              <a:rPr lang="en-US" sz="2400" b="1" dirty="0"/>
              <a:t> has enough</a:t>
            </a:r>
          </a:p>
          <a:p>
            <a:r>
              <a:rPr lang="en-US" sz="2400" b="1" dirty="0"/>
              <a:t> info to reconstruct</a:t>
            </a:r>
          </a:p>
          <a:p>
            <a:r>
              <a:rPr lang="en-US" sz="2400" b="1" dirty="0"/>
              <a:t> the message</a:t>
            </a:r>
          </a:p>
          <a:p>
            <a:r>
              <a:rPr lang="en-US" sz="2400" b="1" dirty="0"/>
              <a:t>(Move in by </a:t>
            </a:r>
            <a:r>
              <a:rPr lang="en-US" sz="2400" b="1" i="1" dirty="0" err="1"/>
              <a:t>f</a:t>
            </a:r>
            <a:r>
              <a:rPr lang="en-US" sz="2400" b="1" i="1" baseline="-25000" dirty="0" err="1"/>
              <a:t>c</a:t>
            </a:r>
            <a:r>
              <a:rPr lang="en-US" sz="2400" b="1" i="1" dirty="0" err="1">
                <a:sym typeface="Wingdings"/>
              </a:rPr>
              <a:t></a:t>
            </a:r>
            <a:r>
              <a:rPr lang="en-US" sz="2400" b="1" i="1" dirty="0">
                <a:sym typeface="Wingdings"/>
              </a:rPr>
              <a:t> </a:t>
            </a:r>
            <a:endParaRPr lang="en-US" sz="2400" b="1" dirty="0">
              <a:sym typeface="Wingdings"/>
            </a:endParaRPr>
          </a:p>
          <a:p>
            <a:r>
              <a:rPr lang="en-US" sz="2400" b="1" dirty="0">
                <a:sym typeface="Wingdings"/>
              </a:rPr>
              <a:t> extract I component)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55522" y="6027004"/>
            <a:ext cx="60311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Message is the I component of an SSB signal. 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What is the Q component?</a:t>
            </a:r>
          </a:p>
        </p:txBody>
      </p:sp>
    </p:spTree>
    <p:extLst>
      <p:ext uri="{BB962C8B-B14F-4D97-AF65-F5344CB8AC3E}">
        <p14:creationId xmlns:p14="http://schemas.microsoft.com/office/powerpoint/2010/main" val="211510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 3.2.4</a:t>
            </a:r>
            <a:endParaRPr lang="en-US" dirty="0"/>
          </a:p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222" y="1184134"/>
            <a:ext cx="3758833" cy="439752"/>
          </a:xfrm>
          <a:prstGeom prst="rect">
            <a:avLst/>
          </a:prstGeom>
        </p:spPr>
      </p:pic>
      <p:pic>
        <p:nvPicPr>
          <p:cNvPr id="4" name="Picture 3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221" y="1691632"/>
            <a:ext cx="4696130" cy="6031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19221" y="2294804"/>
            <a:ext cx="471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(time in milliseconds, carrier frequency 600 KHz)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0995" y="2843982"/>
            <a:ext cx="505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Magnitude spectrum and bandwidth of AM signal?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253091" y="1184134"/>
            <a:ext cx="162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Message signal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446359" y="1832628"/>
            <a:ext cx="1131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 signal</a:t>
            </a:r>
            <a:endParaRPr lang="en-US" b="1" dirty="0"/>
          </a:p>
        </p:txBody>
      </p:sp>
      <p:pic>
        <p:nvPicPr>
          <p:cNvPr id="9" name="Picture 8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1" y="3213315"/>
            <a:ext cx="7809163" cy="555861"/>
          </a:xfrm>
          <a:prstGeom prst="rect">
            <a:avLst/>
          </a:prstGeom>
        </p:spPr>
      </p:pic>
      <p:pic>
        <p:nvPicPr>
          <p:cNvPr id="10" name="Picture 9" descr="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1161" y="3769176"/>
            <a:ext cx="7415957" cy="821420"/>
          </a:xfrm>
          <a:prstGeom prst="rect">
            <a:avLst/>
          </a:prstGeom>
        </p:spPr>
      </p:pic>
      <p:pic>
        <p:nvPicPr>
          <p:cNvPr id="11" name="Picture 10" descr="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3701" y="4590596"/>
            <a:ext cx="7848706" cy="226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1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3.2.4 contd.</a:t>
            </a:r>
            <a:endParaRPr lang="en-US" dirty="0"/>
          </a:p>
        </p:txBody>
      </p:sp>
      <p:pic>
        <p:nvPicPr>
          <p:cNvPr id="3" name="Picture 2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487" y="1758951"/>
            <a:ext cx="7901562" cy="28862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86635" y="1417638"/>
            <a:ext cx="8256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 signal passed through an ideal </a:t>
            </a:r>
            <a:r>
              <a:rPr lang="en-US" b="1" dirty="0" err="1"/>
              <a:t>highpass</a:t>
            </a:r>
            <a:r>
              <a:rPr lang="en-US" b="1" dirty="0"/>
              <a:t> filter with cut-off frequency 595 KHz.</a:t>
            </a:r>
          </a:p>
          <a:p>
            <a:r>
              <a:rPr lang="en-US" b="1" dirty="0"/>
              <a:t>Find explicit time domain expression for Q component of output (relative to 600 KHz</a:t>
            </a:r>
          </a:p>
          <a:p>
            <a:r>
              <a:rPr lang="en-US" b="1" dirty="0"/>
              <a:t> reference)</a:t>
            </a:r>
            <a:endParaRPr lang="en-US" b="1" dirty="0"/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339" y="5334916"/>
            <a:ext cx="3588662" cy="802050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338" y="6064461"/>
            <a:ext cx="4939034" cy="8655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81200" y="4688586"/>
            <a:ext cx="6488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Easiest to just take inverse Fourier transform of complex envelope</a:t>
            </a:r>
          </a:p>
          <a:p>
            <a:r>
              <a:rPr lang="en-US" b="1" dirty="0"/>
              <a:t> (see text for alternative approaches)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446373" y="6177782"/>
            <a:ext cx="14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 component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520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Sideband Modulation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 SSB modulation, we send either the upper sideband or the lower sideband of a DSB-SC signal.</a:t>
            </a:r>
          </a:p>
          <a:p>
            <a:r>
              <a:rPr lang="en-IN" dirty="0" smtClean="0"/>
              <a:t>Each </a:t>
            </a:r>
            <a:r>
              <a:rPr lang="en-IN" dirty="0"/>
              <a:t>sideband provides enough information </a:t>
            </a:r>
            <a:r>
              <a:rPr lang="en-IN" dirty="0" smtClean="0"/>
              <a:t>to reconstruct </a:t>
            </a:r>
            <a:r>
              <a:rPr lang="en-IN" dirty="0"/>
              <a:t>the message. But how do we physically reconstruct the message from an SSB signal?</a:t>
            </a:r>
          </a:p>
          <a:p>
            <a:endParaRPr lang="en-IN" dirty="0" smtClean="0"/>
          </a:p>
          <a:p>
            <a:r>
              <a:rPr lang="en-IN" dirty="0" smtClean="0"/>
              <a:t>The baseband message can be reconstructed if </a:t>
            </a:r>
            <a:r>
              <a:rPr lang="en-IN" dirty="0"/>
              <a:t>we can move the component near +f</a:t>
            </a:r>
            <a:r>
              <a:rPr lang="en-IN" baseline="-25000" dirty="0"/>
              <a:t>c</a:t>
            </a:r>
            <a:r>
              <a:rPr lang="en-IN" dirty="0"/>
              <a:t> to the left by f</a:t>
            </a:r>
            <a:r>
              <a:rPr lang="en-IN" baseline="-25000" dirty="0"/>
              <a:t>c</a:t>
            </a:r>
            <a:r>
              <a:rPr lang="en-IN" dirty="0"/>
              <a:t>, and the component near −</a:t>
            </a:r>
            <a:r>
              <a:rPr lang="en-IN" dirty="0" smtClean="0"/>
              <a:t>f</a:t>
            </a:r>
            <a:r>
              <a:rPr lang="en-IN" baseline="-25000" dirty="0" smtClean="0"/>
              <a:t>c</a:t>
            </a:r>
            <a:r>
              <a:rPr lang="en-IN" dirty="0" smtClean="0"/>
              <a:t> to </a:t>
            </a:r>
            <a:r>
              <a:rPr lang="en-IN" dirty="0"/>
              <a:t>the right by </a:t>
            </a:r>
            <a:r>
              <a:rPr lang="en-IN" dirty="0" smtClean="0"/>
              <a:t>f</a:t>
            </a:r>
            <a:r>
              <a:rPr lang="en-IN" baseline="-25000" dirty="0" smtClean="0"/>
              <a:t>c</a:t>
            </a:r>
            <a:r>
              <a:rPr lang="en-IN" dirty="0" smtClean="0"/>
              <a:t>; </a:t>
            </a:r>
            <a:r>
              <a:rPr lang="en-IN" dirty="0"/>
              <a:t>that is, if we move in the </a:t>
            </a:r>
            <a:r>
              <a:rPr lang="en-IN" dirty="0" err="1"/>
              <a:t>passband</a:t>
            </a:r>
            <a:r>
              <a:rPr lang="en-IN" dirty="0"/>
              <a:t> components towards the origin. </a:t>
            </a:r>
          </a:p>
        </p:txBody>
      </p:sp>
    </p:spTree>
    <p:extLst>
      <p:ext uri="{BB962C8B-B14F-4D97-AF65-F5344CB8AC3E}">
        <p14:creationId xmlns:p14="http://schemas.microsoft.com/office/powerpoint/2010/main" val="119668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 smtClean="0"/>
              <a:t>Complex envelope for SSB signal</a:t>
            </a:r>
            <a:endParaRPr lang="en-US" dirty="0"/>
          </a:p>
        </p:txBody>
      </p:sp>
      <p:pic>
        <p:nvPicPr>
          <p:cNvPr id="3" name="Picture 2" descr="3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468" y="1417639"/>
            <a:ext cx="4893733" cy="2606593"/>
          </a:xfrm>
          <a:prstGeom prst="rect">
            <a:avLst/>
          </a:prstGeom>
        </p:spPr>
      </p:pic>
      <p:pic>
        <p:nvPicPr>
          <p:cNvPr id="4" name="Picture 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51" y="4024231"/>
            <a:ext cx="5089607" cy="24003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23200" y="2404533"/>
            <a:ext cx="1503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 </a:t>
            </a:r>
            <a:r>
              <a:rPr lang="en-US" dirty="0" err="1"/>
              <a:t>passband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12667" y="4775200"/>
            <a:ext cx="231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 complex envelope</a:t>
            </a:r>
          </a:p>
        </p:txBody>
      </p:sp>
    </p:spTree>
    <p:extLst>
      <p:ext uri="{BB962C8B-B14F-4D97-AF65-F5344CB8AC3E}">
        <p14:creationId xmlns:p14="http://schemas.microsoft.com/office/powerpoint/2010/main" val="194967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Envelope of SSB Signal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To </a:t>
            </a:r>
            <a:r>
              <a:rPr lang="en-IN" dirty="0"/>
              <a:t>reconstruct the </a:t>
            </a:r>
            <a:r>
              <a:rPr lang="en-IN" dirty="0" smtClean="0"/>
              <a:t>baseband message, we need to </a:t>
            </a:r>
            <a:r>
              <a:rPr lang="en-IN" dirty="0"/>
              <a:t>move the component near +f</a:t>
            </a:r>
            <a:r>
              <a:rPr lang="en-IN" baseline="-25000" dirty="0"/>
              <a:t>c</a:t>
            </a:r>
            <a:r>
              <a:rPr lang="en-IN" dirty="0"/>
              <a:t> to the left by </a:t>
            </a:r>
            <a:r>
              <a:rPr lang="en-IN" dirty="0" smtClean="0"/>
              <a:t>f</a:t>
            </a:r>
            <a:r>
              <a:rPr lang="en-IN" baseline="-25000" dirty="0" smtClean="0"/>
              <a:t>c</a:t>
            </a:r>
            <a:r>
              <a:rPr lang="en-IN" dirty="0" smtClean="0"/>
              <a:t>, </a:t>
            </a:r>
            <a:r>
              <a:rPr lang="en-IN" dirty="0"/>
              <a:t>and the component near −</a:t>
            </a:r>
            <a:r>
              <a:rPr lang="en-IN" dirty="0" smtClean="0"/>
              <a:t>f</a:t>
            </a:r>
            <a:r>
              <a:rPr lang="en-IN" baseline="-25000" dirty="0" smtClean="0"/>
              <a:t>c</a:t>
            </a:r>
            <a:r>
              <a:rPr lang="en-IN" dirty="0" smtClean="0"/>
              <a:t> to </a:t>
            </a:r>
            <a:r>
              <a:rPr lang="en-IN" dirty="0"/>
              <a:t>the right by </a:t>
            </a:r>
            <a:r>
              <a:rPr lang="en-IN" dirty="0" smtClean="0"/>
              <a:t>f</a:t>
            </a:r>
            <a:r>
              <a:rPr lang="en-IN" baseline="-25000" dirty="0" smtClean="0"/>
              <a:t>c</a:t>
            </a:r>
            <a:r>
              <a:rPr lang="en-IN" dirty="0" smtClean="0"/>
              <a:t>. The frequency </a:t>
            </a:r>
            <a:r>
              <a:rPr lang="en-IN" dirty="0"/>
              <a:t>translations can be accomplished by multiplying the USB signal by </a:t>
            </a:r>
            <a:r>
              <a:rPr lang="en-IN" dirty="0" smtClean="0"/>
              <a:t>2cos(2π</a:t>
            </a:r>
            <a:r>
              <a:rPr lang="en-IN" dirty="0" err="1" smtClean="0"/>
              <a:t>f</a:t>
            </a:r>
            <a:r>
              <a:rPr lang="en-IN" baseline="-25000" dirty="0" err="1" smtClean="0"/>
              <a:t>c</a:t>
            </a:r>
            <a:r>
              <a:rPr lang="en-IN" dirty="0" err="1" smtClean="0"/>
              <a:t>t</a:t>
            </a:r>
            <a:r>
              <a:rPr lang="en-IN" dirty="0" smtClean="0"/>
              <a:t>) = e</a:t>
            </a:r>
            <a:r>
              <a:rPr lang="en-IN" baseline="30000" dirty="0" smtClean="0"/>
              <a:t>j2fct</a:t>
            </a:r>
            <a:r>
              <a:rPr lang="en-IN" dirty="0" smtClean="0"/>
              <a:t> </a:t>
            </a:r>
            <a:r>
              <a:rPr lang="en-IN" dirty="0"/>
              <a:t>+ e</a:t>
            </a:r>
            <a:r>
              <a:rPr lang="en-IN" baseline="30000" dirty="0"/>
              <a:t>−</a:t>
            </a:r>
            <a:r>
              <a:rPr lang="en-IN" baseline="30000" dirty="0" smtClean="0"/>
              <a:t>j2fct</a:t>
            </a:r>
            <a:r>
              <a:rPr lang="en-IN" dirty="0" smtClean="0"/>
              <a:t>, </a:t>
            </a:r>
            <a:r>
              <a:rPr lang="en-IN" dirty="0"/>
              <a:t>which creates the desired message signal at baseband</a:t>
            </a:r>
            <a:r>
              <a:rPr lang="en-IN" dirty="0" smtClean="0"/>
              <a:t>, as </a:t>
            </a:r>
            <a:r>
              <a:rPr lang="en-IN" dirty="0"/>
              <a:t>well as undesired frequency components at ±2f</a:t>
            </a:r>
            <a:r>
              <a:rPr lang="en-IN" baseline="-25000" dirty="0"/>
              <a:t>c</a:t>
            </a:r>
            <a:r>
              <a:rPr lang="en-IN" dirty="0"/>
              <a:t> which can be rejected by a </a:t>
            </a:r>
            <a:r>
              <a:rPr lang="en-IN" dirty="0" err="1"/>
              <a:t>lowpass</a:t>
            </a:r>
            <a:r>
              <a:rPr lang="en-IN" dirty="0"/>
              <a:t> filter.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same argument applies to LSB signals as well</a:t>
            </a:r>
            <a:r>
              <a:rPr lang="en-IN" dirty="0" smtClean="0"/>
              <a:t>. SSB </a:t>
            </a:r>
            <a:r>
              <a:rPr lang="en-IN" dirty="0"/>
              <a:t>signals can be demodulated in exactly </a:t>
            </a:r>
            <a:r>
              <a:rPr lang="en-IN" dirty="0" smtClean="0"/>
              <a:t>the same </a:t>
            </a:r>
            <a:r>
              <a:rPr lang="en-IN" dirty="0"/>
              <a:t>fashion as DSB-SC, using the coherent demodulator </a:t>
            </a:r>
            <a:r>
              <a:rPr lang="en-IN" dirty="0" smtClean="0"/>
              <a:t>depicted. Demodulator </a:t>
            </a:r>
            <a:r>
              <a:rPr lang="en-IN" dirty="0"/>
              <a:t>simply extracts the I component of the </a:t>
            </a:r>
            <a:r>
              <a:rPr lang="en-IN" dirty="0" err="1"/>
              <a:t>passband</a:t>
            </a:r>
            <a:r>
              <a:rPr lang="en-IN" dirty="0"/>
              <a:t> signal, the I component of </a:t>
            </a:r>
            <a:r>
              <a:rPr lang="en-IN" dirty="0" smtClean="0"/>
              <a:t>the SSB </a:t>
            </a:r>
            <a:r>
              <a:rPr lang="en-IN" dirty="0"/>
              <a:t>signal must be the message.</a:t>
            </a:r>
          </a:p>
        </p:txBody>
      </p:sp>
    </p:spTree>
    <p:extLst>
      <p:ext uri="{BB962C8B-B14F-4D97-AF65-F5344CB8AC3E}">
        <p14:creationId xmlns:p14="http://schemas.microsoft.com/office/powerpoint/2010/main" val="296466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Envelope of SSB Signal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 And Q components can determined as: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199" y="2953285"/>
            <a:ext cx="7827601" cy="95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9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 smtClean="0"/>
              <a:t>I and Q components for SSB</a:t>
            </a:r>
            <a:endParaRPr lang="en-US" dirty="0"/>
          </a:p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617" y="1417639"/>
            <a:ext cx="3566584" cy="1682087"/>
          </a:xfrm>
          <a:prstGeom prst="rect">
            <a:avLst/>
          </a:prstGeom>
        </p:spPr>
      </p:pic>
      <p:pic>
        <p:nvPicPr>
          <p:cNvPr id="4" name="Picture 3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910" y="3239322"/>
            <a:ext cx="4883690" cy="36186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13600" y="1998133"/>
            <a:ext cx="231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 complex envelope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2268" y="4334933"/>
            <a:ext cx="250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 I and Q components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552267" y="5273792"/>
          <a:ext cx="2186518" cy="627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5" imgW="1460500" imgH="419100" progId="Equation.3">
                  <p:embed/>
                </p:oleObj>
              </mc:Choice>
              <mc:Fallback>
                <p:oleObj name="Equation" r:id="rId5" imgW="1460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2267" y="5273792"/>
                        <a:ext cx="2186518" cy="6274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3047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and Q components for SSB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I component </a:t>
            </a:r>
            <a:r>
              <a:rPr lang="en-IN" dirty="0" err="1"/>
              <a:t>U</a:t>
            </a:r>
            <a:r>
              <a:rPr lang="en-IN" baseline="-25000" dirty="0" err="1"/>
              <a:t>c</a:t>
            </a:r>
            <a:r>
              <a:rPr lang="en-IN" dirty="0"/>
              <a:t>(f) = M(f), and the Q component is </a:t>
            </a:r>
            <a:r>
              <a:rPr lang="en-IN" dirty="0" smtClean="0"/>
              <a:t>a transformation of given by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 Q </a:t>
            </a:r>
            <a:r>
              <a:rPr lang="en-IN" dirty="0"/>
              <a:t>component is a filtered version of the message, where the filter transfer </a:t>
            </a:r>
            <a:r>
              <a:rPr lang="en-IN" dirty="0" smtClean="0"/>
              <a:t>function is </a:t>
            </a:r>
            <a:r>
              <a:rPr lang="en-IN" dirty="0"/>
              <a:t>H(f) = −</a:t>
            </a:r>
            <a:r>
              <a:rPr lang="en-IN" dirty="0" err="1"/>
              <a:t>j</a:t>
            </a:r>
            <a:r>
              <a:rPr lang="en-IN" i="1" dirty="0" err="1"/>
              <a:t>sgn</a:t>
            </a:r>
            <a:r>
              <a:rPr lang="en-IN" dirty="0"/>
              <a:t>(f). This transformation is given a special name, the </a:t>
            </a:r>
            <a:r>
              <a:rPr lang="en-IN" i="1" dirty="0"/>
              <a:t>Hilbert </a:t>
            </a:r>
            <a:r>
              <a:rPr lang="en-IN" i="1" dirty="0" smtClean="0"/>
              <a:t>transform </a:t>
            </a:r>
            <a:r>
              <a:rPr lang="en-IN" dirty="0" smtClean="0"/>
              <a:t>the </a:t>
            </a:r>
            <a:r>
              <a:rPr lang="en-IN" dirty="0"/>
              <a:t>message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585" y="2858143"/>
            <a:ext cx="7166830" cy="11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6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1338</Words>
  <Application>Microsoft Office PowerPoint</Application>
  <PresentationFormat>Widescreen</PresentationFormat>
  <Paragraphs>139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Calibri</vt:lpstr>
      <vt:lpstr>Calibri Light</vt:lpstr>
      <vt:lpstr>CMBX12</vt:lpstr>
      <vt:lpstr>CMMI12</vt:lpstr>
      <vt:lpstr>CMMI8</vt:lpstr>
      <vt:lpstr>CMR12</vt:lpstr>
      <vt:lpstr>Symbol</vt:lpstr>
      <vt:lpstr>Wingdings</vt:lpstr>
      <vt:lpstr>Office Theme</vt:lpstr>
      <vt:lpstr>Equation</vt:lpstr>
      <vt:lpstr>Amplitude Modulation Contd.</vt:lpstr>
      <vt:lpstr>DSB  SSB</vt:lpstr>
      <vt:lpstr>Single sideband (SSB)</vt:lpstr>
      <vt:lpstr>Single Sideband Modulation</vt:lpstr>
      <vt:lpstr>Complex envelope for SSB signal</vt:lpstr>
      <vt:lpstr>Complex Envelope of SSB Signal</vt:lpstr>
      <vt:lpstr>Complex Envelope of SSB Signal</vt:lpstr>
      <vt:lpstr>I and Q components for SSB</vt:lpstr>
      <vt:lpstr>I and Q components for SSB</vt:lpstr>
      <vt:lpstr>Hilbert transform</vt:lpstr>
      <vt:lpstr>I component = message Q component = message Hilbert transform</vt:lpstr>
      <vt:lpstr>Hilbert Transform</vt:lpstr>
      <vt:lpstr>Hilbert Transform</vt:lpstr>
      <vt:lpstr>Hilbert Transform</vt:lpstr>
      <vt:lpstr>Example</vt:lpstr>
      <vt:lpstr>Example</vt:lpstr>
      <vt:lpstr>I and Q components for SSB (repeat)</vt:lpstr>
      <vt:lpstr>Time domain representation of SSB signals </vt:lpstr>
      <vt:lpstr>Implementing SSB in baseband</vt:lpstr>
      <vt:lpstr>SSB for sinusoidal message</vt:lpstr>
      <vt:lpstr>SSB demodulation</vt:lpstr>
      <vt:lpstr>SSB demodulation: non-coherent</vt:lpstr>
      <vt:lpstr>VSB Modulation</vt:lpstr>
      <vt:lpstr>VSB signaling</vt:lpstr>
      <vt:lpstr>How to choose VSB filter</vt:lpstr>
      <vt:lpstr>Example</vt:lpstr>
      <vt:lpstr>QAM signaling</vt:lpstr>
      <vt:lpstr>Carrier sync requirement for QAM</vt:lpstr>
      <vt:lpstr>Example</vt:lpstr>
      <vt:lpstr>Example 3.2.4</vt:lpstr>
      <vt:lpstr>Example 3.2.4 contd.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Amplitude Modulation Contd.</dc:title>
  <dc:creator>Jyotsna</dc:creator>
  <cp:lastModifiedBy>Jyotsna</cp:lastModifiedBy>
  <cp:revision>25</cp:revision>
  <dcterms:created xsi:type="dcterms:W3CDTF">2017-09-05T08:38:32Z</dcterms:created>
  <dcterms:modified xsi:type="dcterms:W3CDTF">2017-09-07T04:51:38Z</dcterms:modified>
</cp:coreProperties>
</file>