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9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7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0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7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1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9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885C-092C-4A98-9284-36AC0F6BFC31}" type="datetimeFigureOut">
              <a:rPr lang="en-IN" smtClean="0"/>
              <a:t>28-08-2017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EFDE-D869-4F02-87F1-A07900F3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1.pd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oleObject" Target="../embeddings/oleObject3.bin"/><Relationship Id="rId3" Type="http://schemas.openxmlformats.org/officeDocument/2006/relationships/image" Target="../media/image27.pdf"/><Relationship Id="rId7" Type="http://schemas.openxmlformats.org/officeDocument/2006/relationships/image" Target="../media/image31.pdf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9.pdf"/><Relationship Id="rId10" Type="http://schemas.openxmlformats.org/officeDocument/2006/relationships/image" Target="../media/image28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Amplitude Modulation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Amplitude Modulation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0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Amplitude modulation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4727" y="1290710"/>
            <a:ext cx="8756073" cy="4763726"/>
          </a:xfrm>
        </p:spPr>
        <p:txBody>
          <a:bodyPr>
            <a:normAutofit/>
          </a:bodyPr>
          <a:lstStyle/>
          <a:p>
            <a:r>
              <a:rPr lang="en-US" dirty="0" smtClean="0"/>
              <a:t>DSB: encode info in I component</a:t>
            </a:r>
          </a:p>
          <a:p>
            <a:pPr lvl="1"/>
            <a:r>
              <a:rPr lang="en-US" dirty="0" smtClean="0"/>
              <a:t>Uses twice the bandwidth it really needs</a:t>
            </a:r>
          </a:p>
          <a:p>
            <a:pPr lvl="1"/>
            <a:r>
              <a:rPr lang="en-US" dirty="0" smtClean="0"/>
              <a:t>Requires carrier sync for demodulation</a:t>
            </a:r>
          </a:p>
          <a:p>
            <a:r>
              <a:rPr lang="en-US" dirty="0" smtClean="0"/>
              <a:t>Conventional AM</a:t>
            </a:r>
          </a:p>
          <a:p>
            <a:pPr lvl="1"/>
            <a:r>
              <a:rPr lang="en-US" dirty="0" smtClean="0"/>
              <a:t>Modifies DSB to eliminate carrier sync requirement at the expense of power efficiency</a:t>
            </a:r>
          </a:p>
          <a:p>
            <a:r>
              <a:rPr lang="en-US" dirty="0" smtClean="0"/>
              <a:t>SSB/VSB</a:t>
            </a:r>
          </a:p>
          <a:p>
            <a:pPr lvl="1"/>
            <a:r>
              <a:rPr lang="en-US" dirty="0" smtClean="0"/>
              <a:t>More efficient bandwidth usage than DSB</a:t>
            </a:r>
          </a:p>
          <a:p>
            <a:pPr lvl="1"/>
            <a:r>
              <a:rPr lang="en-US" dirty="0" smtClean="0"/>
              <a:t>Requires carrier sync for demodulation</a:t>
            </a:r>
          </a:p>
          <a:p>
            <a:pPr lvl="1"/>
            <a:r>
              <a:rPr lang="en-US" dirty="0" smtClean="0"/>
              <a:t>Can be modified to eliminate carrier sync requirement at the expense of power efficiency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5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 signal for sinusoidal message</a:t>
            </a:r>
            <a:endParaRPr lang="en-US" dirty="0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63750"/>
            <a:ext cx="9144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more interesting example message</a:t>
            </a:r>
            <a:endParaRPr lang="en-US" dirty="0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47" y="2044172"/>
            <a:ext cx="3609306" cy="4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5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 spectrum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8" y="1773239"/>
            <a:ext cx="8144933" cy="41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0"/>
            <a:ext cx="8229600" cy="1143000"/>
          </a:xfrm>
        </p:spPr>
        <p:txBody>
          <a:bodyPr/>
          <a:lstStyle/>
          <a:p>
            <a:r>
              <a:rPr lang="en-US" dirty="0" smtClean="0"/>
              <a:t>Demodulation of DSB-SC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8661400" cy="2197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1" y="3429000"/>
            <a:ext cx="69778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</a:t>
            </a:r>
            <a:r>
              <a:rPr lang="en-US" sz="2400" dirty="0" err="1"/>
              <a:t>downconverter</a:t>
            </a:r>
            <a:r>
              <a:rPr lang="en-US" sz="2400" dirty="0"/>
              <a:t> to recover I component</a:t>
            </a:r>
          </a:p>
          <a:p>
            <a:r>
              <a:rPr lang="en-US" sz="2400" dirty="0"/>
              <a:t>Requires carrier sync</a:t>
            </a:r>
          </a:p>
          <a:p>
            <a:r>
              <a:rPr lang="en-US" sz="2400" dirty="0"/>
              <a:t>Carrier phase offset </a:t>
            </a:r>
            <a:r>
              <a:rPr lang="en-US" sz="2400" dirty="0" err="1">
                <a:sym typeface="Wingdings"/>
              </a:rPr>
              <a:t></a:t>
            </a:r>
            <a:r>
              <a:rPr lang="en-US" sz="2400" dirty="0">
                <a:sym typeface="Wingdings"/>
              </a:rPr>
              <a:t> Message attenuation at output</a:t>
            </a:r>
            <a:endParaRPr lang="en-US" sz="2400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433" y="4680145"/>
            <a:ext cx="4632808" cy="71274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359" y="5392886"/>
            <a:ext cx="2769493" cy="623391"/>
          </a:xfrm>
          <a:prstGeom prst="rect">
            <a:avLst/>
          </a:prstGeom>
        </p:spPr>
      </p:pic>
      <p:pic>
        <p:nvPicPr>
          <p:cNvPr id="7" name="Picture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997" y="6120111"/>
            <a:ext cx="3152854" cy="5522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70588" y="5522293"/>
            <a:ext cx="434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envelope with respect to RX carrier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0587" y="6165974"/>
            <a:ext cx="4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component extracted by </a:t>
            </a:r>
            <a:r>
              <a:rPr lang="en-US" dirty="0" err="1"/>
              <a:t>downconverter</a:t>
            </a:r>
            <a:endParaRPr lang="en-US" dirty="0"/>
          </a:p>
          <a:p>
            <a:r>
              <a:rPr lang="en-US" dirty="0"/>
              <a:t>(message gets attenuated due to phase offset)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08242" y="4677525"/>
            <a:ext cx="339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Passband</a:t>
            </a:r>
            <a:r>
              <a:rPr lang="en-US" dirty="0"/>
              <a:t> received signal, with</a:t>
            </a:r>
          </a:p>
          <a:p>
            <a:r>
              <a:rPr lang="en-US" dirty="0"/>
              <a:t>phase offset </a:t>
            </a:r>
            <a:r>
              <a:rPr lang="en-US" dirty="0" err="1"/>
              <a:t>wrt</a:t>
            </a:r>
            <a:r>
              <a:rPr lang="en-US" dirty="0"/>
              <a:t> local carrier at 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5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Sidestepping sync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601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envelope (or magnitude of complex envelope) does not depend on carrier phase</a:t>
            </a:r>
          </a:p>
          <a:p>
            <a:r>
              <a:rPr lang="en-US" dirty="0" smtClean="0"/>
              <a:t>Suppose we can extract the envelope of a </a:t>
            </a:r>
            <a:r>
              <a:rPr lang="en-US" dirty="0" err="1" smtClean="0"/>
              <a:t>passband</a:t>
            </a:r>
            <a:r>
              <a:rPr lang="en-US" dirty="0" smtClean="0"/>
              <a:t> signal (will soon see a simple circuit for this purpose)</a:t>
            </a:r>
          </a:p>
          <a:p>
            <a:pPr lvl="1"/>
            <a:r>
              <a:rPr lang="en-US" dirty="0" smtClean="0"/>
              <a:t>Does not require carrier sync</a:t>
            </a:r>
          </a:p>
          <a:p>
            <a:r>
              <a:rPr lang="en-US" dirty="0" smtClean="0"/>
              <a:t>Can we recover the message?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78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does the envelope tell us?</a:t>
            </a:r>
            <a:endParaRPr lang="en-US" dirty="0"/>
          </a:p>
        </p:txBody>
      </p:sp>
      <p:pic>
        <p:nvPicPr>
          <p:cNvPr id="5" name="Picture 4" descr="c3_DSB_envelop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74336" y="1594871"/>
            <a:ext cx="3730095" cy="2926329"/>
          </a:xfrm>
          <a:prstGeom prst="rect">
            <a:avLst/>
          </a:prstGeom>
        </p:spPr>
      </p:pic>
      <p:pic>
        <p:nvPicPr>
          <p:cNvPr id="6" name="Picture 5" descr="AM_envelop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525276" y="1594871"/>
            <a:ext cx="3685525" cy="2940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1068" y="4944533"/>
            <a:ext cx="40267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DSB signal</a:t>
            </a:r>
          </a:p>
          <a:p>
            <a:r>
              <a:rPr lang="en-US" sz="2200" dirty="0"/>
              <a:t>Envelope = message magnitude </a:t>
            </a:r>
          </a:p>
          <a:p>
            <a:r>
              <a:rPr lang="en-US" sz="2200" dirty="0"/>
              <a:t> </a:t>
            </a:r>
            <a:r>
              <a:rPr lang="en-US" sz="2200" dirty="0" err="1"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Envelope detection l</a:t>
            </a:r>
            <a:r>
              <a:rPr lang="en-US" sz="2200" dirty="0"/>
              <a:t>oses info </a:t>
            </a:r>
          </a:p>
          <a:p>
            <a:r>
              <a:rPr lang="en-US" sz="2200" dirty="0"/>
              <a:t> in message sign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6116817" y="4944533"/>
            <a:ext cx="46474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DSB signal + strong carrier component</a:t>
            </a:r>
          </a:p>
          <a:p>
            <a:r>
              <a:rPr lang="en-US" sz="2200" dirty="0"/>
              <a:t>Envelope = message + DC</a:t>
            </a:r>
          </a:p>
          <a:p>
            <a:pPr>
              <a:buFont typeface="Wingdings" charset="2"/>
              <a:buChar char="è"/>
            </a:pPr>
            <a:r>
              <a:rPr lang="en-US" sz="2200" dirty="0">
                <a:sym typeface="Wingdings"/>
              </a:rPr>
              <a:t>Envelope detector + DC block</a:t>
            </a:r>
          </a:p>
          <a:p>
            <a:r>
              <a:rPr lang="en-US" sz="2200" dirty="0">
                <a:sym typeface="Wingdings"/>
              </a:rPr>
              <a:t>  recovers message info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4369" y="955974"/>
            <a:ext cx="511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sinusoidal message waveform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8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envelope detection?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417638"/>
            <a:ext cx="82677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1200" y="4047068"/>
            <a:ext cx="85204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Positive carrier cycle </a:t>
            </a:r>
            <a:r>
              <a:rPr lang="en-US" sz="2200" dirty="0" err="1"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capacitor charges up (reaches value of envelope)</a:t>
            </a:r>
          </a:p>
          <a:p>
            <a:r>
              <a:rPr lang="en-US" sz="2200" dirty="0">
                <a:sym typeface="Wingdings"/>
              </a:rPr>
              <a:t>Negative carrier cycle </a:t>
            </a:r>
            <a:r>
              <a:rPr lang="en-US" sz="2200" dirty="0" err="1">
                <a:sym typeface="Wingdings"/>
              </a:rPr>
              <a:t></a:t>
            </a:r>
            <a:r>
              <a:rPr lang="en-US" sz="2200" dirty="0">
                <a:sym typeface="Wingdings"/>
              </a:rPr>
              <a:t> capacitor discharges with RC time constant</a:t>
            </a:r>
          </a:p>
        </p:txBody>
      </p:sp>
    </p:spTree>
    <p:extLst>
      <p:ext uri="{BB962C8B-B14F-4D97-AF65-F5344CB8AC3E}">
        <p14:creationId xmlns:p14="http://schemas.microsoft.com/office/powerpoint/2010/main" val="381893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Envelope detector operation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66" y="1143001"/>
            <a:ext cx="6887535" cy="41133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201" y="5256389"/>
            <a:ext cx="7433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Positive carrier cycle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capacitor charges up (reaches value of envelope)</a:t>
            </a:r>
          </a:p>
          <a:p>
            <a:r>
              <a:rPr lang="en-US" dirty="0">
                <a:sym typeface="Wingdings"/>
              </a:rPr>
              <a:t>Negative carrier cycle </a:t>
            </a:r>
            <a:r>
              <a:rPr lang="en-US" dirty="0" err="1">
                <a:sym typeface="Wingdings"/>
              </a:rPr>
              <a:t></a:t>
            </a:r>
            <a:r>
              <a:rPr lang="en-US" dirty="0">
                <a:sym typeface="Wingdings"/>
              </a:rPr>
              <a:t> capacitor discharges with RC time constant</a:t>
            </a:r>
          </a:p>
          <a:p>
            <a:r>
              <a:rPr lang="en-US" dirty="0">
                <a:sym typeface="Wingdings"/>
              </a:rPr>
              <a:t>Should not discharge too fast during negative cycle</a:t>
            </a:r>
          </a:p>
          <a:p>
            <a:r>
              <a:rPr lang="en-US" dirty="0">
                <a:sym typeface="Wingdings"/>
              </a:rPr>
              <a:t>Should react fast enough to follow variations in envelope</a:t>
            </a:r>
          </a:p>
          <a:p>
            <a:r>
              <a:rPr lang="en-US" dirty="0">
                <a:sym typeface="Wingdings"/>
              </a:rPr>
              <a:t>     (which depend on message bandwidth B)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636" y="5933269"/>
            <a:ext cx="1588293" cy="7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Linear Time-invariant Systems (LTI)</a:t>
            </a:r>
          </a:p>
          <a:p>
            <a:r>
              <a:rPr lang="en-US" dirty="0" smtClean="0"/>
              <a:t>2. Fourier Series representation of periodic signals</a:t>
            </a:r>
          </a:p>
          <a:p>
            <a:r>
              <a:rPr lang="en-US" dirty="0" smtClean="0"/>
              <a:t>3. Fourier Transform representation</a:t>
            </a:r>
          </a:p>
          <a:p>
            <a:r>
              <a:rPr lang="en-US" dirty="0" smtClean="0"/>
              <a:t>4. Energy and power signals. </a:t>
            </a:r>
            <a:r>
              <a:rPr lang="en-US" dirty="0" err="1" smtClean="0"/>
              <a:t>Parseval’s</a:t>
            </a:r>
            <a:r>
              <a:rPr lang="en-US" dirty="0" smtClean="0"/>
              <a:t> relationship</a:t>
            </a:r>
          </a:p>
          <a:p>
            <a:r>
              <a:rPr lang="en-US" dirty="0" smtClean="0"/>
              <a:t>5. Bandwidth of a time limited signal</a:t>
            </a:r>
          </a:p>
          <a:p>
            <a:r>
              <a:rPr lang="en-US" dirty="0" smtClean="0"/>
              <a:t>6. Baseband and </a:t>
            </a:r>
            <a:r>
              <a:rPr lang="en-US" dirty="0" err="1" smtClean="0"/>
              <a:t>Passband</a:t>
            </a:r>
            <a:r>
              <a:rPr lang="en-US" dirty="0" smtClean="0"/>
              <a:t> Signals</a:t>
            </a:r>
          </a:p>
          <a:p>
            <a:r>
              <a:rPr lang="en-US" dirty="0" smtClean="0"/>
              <a:t>7. Complex Envelope of a </a:t>
            </a:r>
            <a:r>
              <a:rPr lang="en-US" dirty="0" err="1" smtClean="0"/>
              <a:t>passband</a:t>
            </a:r>
            <a:r>
              <a:rPr lang="en-US" dirty="0" smtClean="0"/>
              <a:t> signal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78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AM: spectrum</a:t>
            </a:r>
            <a:endParaRPr lang="en-US" dirty="0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8067"/>
            <a:ext cx="9144000" cy="462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32484" y="188806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 carrier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AM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1574800"/>
            <a:ext cx="5041901" cy="6604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489347"/>
            <a:ext cx="6234521" cy="626435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38" y="3429000"/>
            <a:ext cx="2463800" cy="60960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738" y="4419600"/>
            <a:ext cx="7645401" cy="660400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089" y="5934860"/>
            <a:ext cx="3681573" cy="9231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3723" y="1588870"/>
            <a:ext cx="306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strong carrier component</a:t>
            </a:r>
          </a:p>
          <a:p>
            <a:r>
              <a:rPr lang="en-US" b="1" dirty="0"/>
              <a:t> to DSB signal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09265" y="2674012"/>
            <a:ext cx="148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 spectrum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05661" y="3429000"/>
            <a:ext cx="231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Envelope of AM signal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09737" y="4038600"/>
            <a:ext cx="559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Condition needed for envelope to preserve message info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301403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be expressed in terms of </a:t>
            </a:r>
            <a:r>
              <a:rPr lang="en-US" b="1" dirty="0">
                <a:solidFill>
                  <a:srgbClr val="FF0000"/>
                </a:solidFill>
              </a:rPr>
              <a:t>modulation index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1" y="6165973"/>
            <a:ext cx="28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Should be smaller than 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8997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878" y="274638"/>
            <a:ext cx="846592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 signal in terms of modulation index</a:t>
            </a:r>
            <a:endParaRPr lang="en-US" dirty="0"/>
          </a:p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63" y="2329838"/>
            <a:ext cx="3839800" cy="1919900"/>
          </a:xfrm>
          <a:prstGeom prst="rect">
            <a:avLst/>
          </a:prstGeom>
        </p:spPr>
      </p:pic>
      <p:pic>
        <p:nvPicPr>
          <p:cNvPr id="4" name="Picture 3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56" y="5037138"/>
            <a:ext cx="5765800" cy="78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642883"/>
            <a:ext cx="628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Convenient to normalize message so largest negative swing is -1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1" y="4528282"/>
            <a:ext cx="73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 signal expressed in terms of modulation index and normalized message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705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919" y="-193314"/>
            <a:ext cx="8229600" cy="1143000"/>
          </a:xfrm>
        </p:spPr>
        <p:txBody>
          <a:bodyPr/>
          <a:lstStyle/>
          <a:p>
            <a:r>
              <a:rPr lang="en-US" dirty="0" smtClean="0"/>
              <a:t>Effect of modulation 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3218" y="949687"/>
            <a:ext cx="37980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Example of sinusoidal message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30862" y="3879334"/>
            <a:ext cx="2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Envelope = message + DC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87144" y="387933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Envelope = message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38876" y="5356627"/>
            <a:ext cx="284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info not preserved</a:t>
            </a:r>
          </a:p>
          <a:p>
            <a:r>
              <a:rPr lang="en-US" b="1" dirty="0"/>
              <a:t> in envelope</a:t>
            </a:r>
            <a:endParaRPr lang="en-US" b="1" dirty="0"/>
          </a:p>
        </p:txBody>
      </p:sp>
      <p:pic>
        <p:nvPicPr>
          <p:cNvPr id="10" name="Picture 9" descr="c3_AM_half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09128" y="1380574"/>
            <a:ext cx="3115374" cy="2435303"/>
          </a:xfrm>
          <a:prstGeom prst="rect">
            <a:avLst/>
          </a:prstGeom>
        </p:spPr>
      </p:pic>
      <p:pic>
        <p:nvPicPr>
          <p:cNvPr id="11" name="Picture 10" descr="c3_AM_on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6075720" y="1431726"/>
            <a:ext cx="3131117" cy="2447608"/>
          </a:xfrm>
          <a:prstGeom prst="rect">
            <a:avLst/>
          </a:prstGeom>
        </p:spPr>
      </p:pic>
      <p:pic>
        <p:nvPicPr>
          <p:cNvPr id="12" name="Picture 11" descr="c3_AM_one_and_half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684705" y="4399322"/>
            <a:ext cx="2902438" cy="226885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048302" y="2443616"/>
          <a:ext cx="1272807" cy="35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9" imgW="635000" imgH="177800" progId="Equation.3">
                  <p:embed/>
                </p:oleObj>
              </mc:Choice>
              <mc:Fallback>
                <p:oleObj name="Equation" r:id="rId9" imgW="635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02" y="2443616"/>
                        <a:ext cx="1272807" cy="356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486276" y="5824539"/>
          <a:ext cx="12477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1" imgW="622300" imgH="177800" progId="Equation.3">
                  <p:embed/>
                </p:oleObj>
              </mc:Choice>
              <mc:Fallback>
                <p:oleObj name="Equation" r:id="rId11" imgW="622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6" y="5824539"/>
                        <a:ext cx="12477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391401" y="2747964"/>
          <a:ext cx="9937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3" imgW="495300" imgH="177800" progId="Equation.3">
                  <p:embed/>
                </p:oleObj>
              </mc:Choice>
              <mc:Fallback>
                <p:oleObj name="Equation" r:id="rId13" imgW="495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747964"/>
                        <a:ext cx="99377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4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Power efficiency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590675"/>
            <a:ext cx="4851400" cy="8509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441575"/>
            <a:ext cx="6324600" cy="850900"/>
          </a:xfrm>
          <a:prstGeom prst="rect">
            <a:avLst/>
          </a:prstGeom>
        </p:spPr>
      </p:pic>
      <p:pic>
        <p:nvPicPr>
          <p:cNvPr id="5" name="Picture 4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429000"/>
            <a:ext cx="7112000" cy="952500"/>
          </a:xfrm>
          <a:prstGeom prst="rect">
            <a:avLst/>
          </a:prstGeom>
        </p:spPr>
      </p:pic>
      <p:pic>
        <p:nvPicPr>
          <p:cNvPr id="6" name="Picture 5" descr="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436" y="4791075"/>
            <a:ext cx="4902200" cy="800100"/>
          </a:xfrm>
          <a:prstGeom prst="rect">
            <a:avLst/>
          </a:prstGeom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2288" y="5591175"/>
            <a:ext cx="2362200" cy="1003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8201" y="1221343"/>
            <a:ext cx="20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of AM signal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28095" y="2181307"/>
            <a:ext cx="1601365" cy="1111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92806" y="1996641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(DC component of</a:t>
            </a:r>
          </a:p>
          <a:p>
            <a:r>
              <a:rPr lang="en-US" b="1" dirty="0"/>
              <a:t> </a:t>
            </a:r>
            <a:r>
              <a:rPr lang="en-US" b="1" dirty="0" err="1"/>
              <a:t>passband</a:t>
            </a:r>
            <a:r>
              <a:rPr lang="en-US" b="1" dirty="0"/>
              <a:t> signal at </a:t>
            </a:r>
            <a:r>
              <a:rPr lang="en-US" i="1" dirty="0"/>
              <a:t>2f</a:t>
            </a:r>
            <a:r>
              <a:rPr lang="en-US" i="1" baseline="-25000" dirty="0"/>
              <a:t>c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08200" y="4381500"/>
            <a:ext cx="509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of message bearing component of AM signal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108201" y="595027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efficiency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93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power efficiency computation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3903" y="1236883"/>
            <a:ext cx="855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 normalized message and its power (the larger the message dynamic range, the less</a:t>
            </a:r>
          </a:p>
          <a:p>
            <a:r>
              <a:rPr lang="en-US" b="1" dirty="0"/>
              <a:t> the power of the normalized message)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20989" y="1882776"/>
          <a:ext cx="45180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019300" imgH="177800" progId="Equation.3">
                  <p:embed/>
                </p:oleObj>
              </mc:Choice>
              <mc:Fallback>
                <p:oleObj name="Equation" r:id="rId3" imgW="2019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9" y="1882776"/>
                        <a:ext cx="45180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93377" y="2281016"/>
            <a:ext cx="234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Modulation index 70%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824985"/>
            <a:ext cx="186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Power efficiency?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81201" y="3429000"/>
            <a:ext cx="780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minimum of message and then normalize by its magnitude to get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endParaRPr lang="en-US" dirty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241801" y="4025901"/>
          <a:ext cx="30972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384300" imgH="177800" progId="Equation.3">
                  <p:embed/>
                </p:oleObj>
              </mc:Choice>
              <mc:Fallback>
                <p:oleObj name="Equation" r:id="rId5" imgW="1384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1" y="4025901"/>
                        <a:ext cx="30972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1201" y="4026693"/>
            <a:ext cx="209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Suffices to minimize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642151"/>
            <a:ext cx="61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minimize numerically (over a period) or analytically to get </a:t>
            </a:r>
            <a:endParaRPr lang="en-US" b="1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097213" y="5192713"/>
          <a:ext cx="50847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273300" imgH="177800" progId="Equation.3">
                  <p:embed/>
                </p:oleObj>
              </mc:Choice>
              <mc:Fallback>
                <p:oleObj name="Equation" r:id="rId7" imgW="22733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192713"/>
                        <a:ext cx="508476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287588" y="5724525"/>
          <a:ext cx="6165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2755900" imgH="393700" progId="Equation.3">
                  <p:embed/>
                </p:oleObj>
              </mc:Choice>
              <mc:Fallback>
                <p:oleObj name="Equation" r:id="rId9" imgW="275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5724525"/>
                        <a:ext cx="61658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65674" y="6027916"/>
            <a:ext cx="43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3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efficiency computation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3013075" y="1417638"/>
          <a:ext cx="6165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55900" imgH="393700" progId="Equation.3">
                  <p:embed/>
                </p:oleObj>
              </mc:Choice>
              <mc:Fallback>
                <p:oleObj name="Equation" r:id="rId3" imgW="275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417638"/>
                        <a:ext cx="61658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13" y="2435083"/>
            <a:ext cx="7369175" cy="764211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064" y="3429001"/>
            <a:ext cx="3097709" cy="11042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33520" y="3693121"/>
            <a:ext cx="2454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=0.24 for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mod</a:t>
            </a:r>
            <a:r>
              <a:rPr lang="en-US" sz="2400" dirty="0"/>
              <a:t>=0.7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52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SSB</a:t>
            </a:r>
            <a:endParaRPr lang="en-US" dirty="0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50" y="1727201"/>
            <a:ext cx="6063950" cy="3122513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99" y="1727201"/>
            <a:ext cx="2007853" cy="2545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034379"/>
            <a:ext cx="16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signal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72264" y="5034379"/>
            <a:ext cx="117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DSB signal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61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Single sideband (SSB)</a:t>
            </a:r>
            <a:endParaRPr lang="en-US" dirty="0"/>
          </a:p>
        </p:txBody>
      </p:sp>
      <p:pic>
        <p:nvPicPr>
          <p:cNvPr id="3" name="Picture 2" descr="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523" y="604839"/>
            <a:ext cx="4893733" cy="2606593"/>
          </a:xfrm>
          <a:prstGeom prst="rect">
            <a:avLst/>
          </a:prstGeom>
        </p:spPr>
      </p:pic>
      <p:pic>
        <p:nvPicPr>
          <p:cNvPr id="4" name="Picture 3" descr="3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065" y="3429000"/>
            <a:ext cx="4818190" cy="2482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9256" y="2590800"/>
            <a:ext cx="2922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Each sideband</a:t>
            </a:r>
          </a:p>
          <a:p>
            <a:r>
              <a:rPr lang="en-US" sz="2400" b="1" dirty="0"/>
              <a:t> has enough</a:t>
            </a:r>
          </a:p>
          <a:p>
            <a:r>
              <a:rPr lang="en-US" sz="2400" b="1" dirty="0"/>
              <a:t> info to reconstruct</a:t>
            </a:r>
          </a:p>
          <a:p>
            <a:r>
              <a:rPr lang="en-US" sz="2400" b="1" dirty="0"/>
              <a:t> the message</a:t>
            </a:r>
          </a:p>
          <a:p>
            <a:r>
              <a:rPr lang="en-US" sz="2400" b="1" dirty="0"/>
              <a:t>(Move in by </a:t>
            </a:r>
            <a:r>
              <a:rPr lang="en-US" sz="2400" b="1" i="1" dirty="0" err="1"/>
              <a:t>f</a:t>
            </a:r>
            <a:r>
              <a:rPr lang="en-US" sz="2400" b="1" i="1" baseline="-25000" dirty="0" err="1"/>
              <a:t>c</a:t>
            </a:r>
            <a:r>
              <a:rPr lang="en-US" sz="2400" b="1" i="1" dirty="0" err="1">
                <a:sym typeface="Wingdings"/>
              </a:rPr>
              <a:t></a:t>
            </a:r>
            <a:r>
              <a:rPr lang="en-US" sz="2400" b="1" i="1" dirty="0">
                <a:sym typeface="Wingdings"/>
              </a:rPr>
              <a:t> </a:t>
            </a:r>
            <a:endParaRPr lang="en-US" sz="2400" b="1" dirty="0">
              <a:sym typeface="Wingdings"/>
            </a:endParaRPr>
          </a:p>
          <a:p>
            <a:r>
              <a:rPr lang="en-US" sz="2400" b="1" dirty="0">
                <a:sym typeface="Wingdings"/>
              </a:rPr>
              <a:t> extract I component)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55522" y="6027004"/>
            <a:ext cx="603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Message is the I component of an SSB signal.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What is the Q component?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Complex envelope for SSB signal</a:t>
            </a:r>
            <a:endParaRPr lang="en-US" dirty="0"/>
          </a:p>
        </p:txBody>
      </p:sp>
      <p:pic>
        <p:nvPicPr>
          <p:cNvPr id="3" name="Picture 2" descr="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68" y="1417639"/>
            <a:ext cx="4893733" cy="2606593"/>
          </a:xfrm>
          <a:prstGeom prst="rect">
            <a:avLst/>
          </a:prstGeom>
        </p:spPr>
      </p:pic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1" y="4024231"/>
            <a:ext cx="5089607" cy="2400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3200" y="2404533"/>
            <a:ext cx="15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</a:t>
            </a:r>
            <a:r>
              <a:rPr lang="en-US" dirty="0" err="1"/>
              <a:t>passband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2667" y="4775200"/>
            <a:ext cx="231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complex envelope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</a:t>
            </a:r>
            <a:r>
              <a:rPr lang="en-IN" dirty="0"/>
              <a:t>the tent signal s(t) = (1 − |t|)I[−1,1](t).</a:t>
            </a:r>
          </a:p>
          <a:p>
            <a:r>
              <a:rPr lang="en-IN" dirty="0"/>
              <a:t>(a) Find and sketch the Fourier transform S(f).</a:t>
            </a:r>
          </a:p>
          <a:p>
            <a:r>
              <a:rPr lang="en-IN" dirty="0"/>
              <a:t>(b) Compute the 99% energy containment bandwidth in KHz, assuming that the unit of time </a:t>
            </a:r>
            <a:r>
              <a:rPr lang="en-IN" dirty="0" smtClean="0"/>
              <a:t>is milliseconds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1659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/>
              <a:t>I and Q components for SSB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617" y="1417639"/>
            <a:ext cx="3566584" cy="1682087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10" y="3239322"/>
            <a:ext cx="4883690" cy="3618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3600" y="1998133"/>
            <a:ext cx="231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complex envelope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2268" y="4334933"/>
            <a:ext cx="25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I and Q components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52267" y="5273792"/>
          <a:ext cx="2186518" cy="62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460500" imgH="419100" progId="Equation.3">
                  <p:embed/>
                </p:oleObj>
              </mc:Choice>
              <mc:Fallback>
                <p:oleObj name="Equation" r:id="rId5" imgW="1460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267" y="5273792"/>
                        <a:ext cx="2186518" cy="627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700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 transform</a:t>
            </a:r>
            <a:endParaRPr lang="en-US" dirty="0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1866900"/>
            <a:ext cx="4406901" cy="787400"/>
          </a:xfrm>
          <a:prstGeom prst="rect">
            <a:avLst/>
          </a:prstGeom>
        </p:spPr>
      </p:pic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890963"/>
            <a:ext cx="5181601" cy="104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4134" y="2654301"/>
            <a:ext cx="6748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(90 degree phase shift over all positive frequencies)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409863"/>
            <a:ext cx="9144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2216" y="1690688"/>
            <a:ext cx="581158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87" y="2066679"/>
            <a:ext cx="4676229" cy="558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00842"/>
            <a:ext cx="4117115" cy="6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1674"/>
            <a:ext cx="10515600" cy="2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0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3" y="2024934"/>
            <a:ext cx="9507711" cy="9872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23" y="3213847"/>
            <a:ext cx="10514780" cy="27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3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smtClean="0"/>
              <a:t>communication </a:t>
            </a:r>
            <a:r>
              <a:rPr lang="en-US" dirty="0" smtClean="0"/>
              <a:t>techniques: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bother?</a:t>
            </a:r>
          </a:p>
          <a:p>
            <a:pPr lvl="1"/>
            <a:r>
              <a:rPr lang="en-US" dirty="0" smtClean="0"/>
              <a:t>After all, the world is going digital</a:t>
            </a:r>
          </a:p>
          <a:p>
            <a:pPr lvl="1"/>
            <a:r>
              <a:rPr lang="en-US" dirty="0" smtClean="0"/>
              <a:t>Modern </a:t>
            </a:r>
            <a:r>
              <a:rPr lang="en-US" dirty="0" smtClean="0"/>
              <a:t>communication </a:t>
            </a:r>
            <a:r>
              <a:rPr lang="en-US" i="1" dirty="0" smtClean="0"/>
              <a:t>system designers </a:t>
            </a:r>
            <a:r>
              <a:rPr lang="en-US" dirty="0" smtClean="0"/>
              <a:t>focused mainly on DSP algorithms for digital </a:t>
            </a:r>
            <a:r>
              <a:rPr lang="en-US" dirty="0" smtClean="0"/>
              <a:t>communication.</a:t>
            </a:r>
            <a:endParaRPr lang="en-US" dirty="0" smtClean="0"/>
          </a:p>
          <a:p>
            <a:r>
              <a:rPr lang="en-US" dirty="0" smtClean="0"/>
              <a:t>But need to understand the underlying physical analog signals</a:t>
            </a:r>
          </a:p>
          <a:p>
            <a:pPr lvl="1"/>
            <a:r>
              <a:rPr lang="en-US" dirty="0" smtClean="0"/>
              <a:t>Establishes common language with </a:t>
            </a:r>
            <a:r>
              <a:rPr lang="en-US" i="1" dirty="0" smtClean="0"/>
              <a:t>circuit designers</a:t>
            </a:r>
          </a:p>
          <a:p>
            <a:pPr lvl="1"/>
            <a:r>
              <a:rPr lang="en-US" dirty="0" smtClean="0"/>
              <a:t>Analog-centric techniques become critical when pushing the limits of carrier frequency, bandwidth and/or power consumption</a:t>
            </a:r>
          </a:p>
          <a:p>
            <a:r>
              <a:rPr lang="en-US" dirty="0" smtClean="0"/>
              <a:t> Focus of these techniques is on baseband to </a:t>
            </a:r>
            <a:r>
              <a:rPr lang="en-US" dirty="0" err="1" smtClean="0"/>
              <a:t>passband</a:t>
            </a:r>
            <a:r>
              <a:rPr lang="en-US" dirty="0" smtClean="0"/>
              <a:t> conversion, and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4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09" y="1690688"/>
            <a:ext cx="8686800" cy="4708525"/>
          </a:xfrm>
        </p:spPr>
        <p:txBody>
          <a:bodyPr/>
          <a:lstStyle/>
          <a:p>
            <a:r>
              <a:rPr lang="en-US" dirty="0" smtClean="0"/>
              <a:t>Two ways of encoding info in complex envelope</a:t>
            </a:r>
          </a:p>
          <a:p>
            <a:pPr lvl="1"/>
            <a:r>
              <a:rPr lang="en-US" dirty="0" smtClean="0"/>
              <a:t>I and Q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a</a:t>
            </a:r>
            <a:r>
              <a:rPr lang="en-US" dirty="0" smtClean="0"/>
              <a:t>mplitude modulation (several variants)</a:t>
            </a:r>
          </a:p>
          <a:p>
            <a:pPr lvl="1"/>
            <a:r>
              <a:rPr lang="en-US" dirty="0" smtClean="0"/>
              <a:t>Envelope and phase </a:t>
            </a:r>
            <a:r>
              <a:rPr lang="en-US" dirty="0" err="1" smtClean="0"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angle modulation (constant envelope)</a:t>
            </a:r>
            <a:endParaRPr lang="en-US" dirty="0" smtClean="0"/>
          </a:p>
          <a:p>
            <a:r>
              <a:rPr lang="en-US" dirty="0" smtClean="0"/>
              <a:t>Up/down conversion</a:t>
            </a:r>
          </a:p>
          <a:p>
            <a:pPr lvl="1"/>
            <a:r>
              <a:rPr lang="en-US" dirty="0" smtClean="0"/>
              <a:t>Multiple stages or single stage (</a:t>
            </a:r>
            <a:r>
              <a:rPr lang="en-US" dirty="0" err="1" smtClean="0"/>
              <a:t>superheterodyne</a:t>
            </a:r>
            <a:r>
              <a:rPr lang="en-US" dirty="0" smtClean="0"/>
              <a:t> </a:t>
            </a:r>
            <a:r>
              <a:rPr lang="en-US" dirty="0" smtClean="0"/>
              <a:t>or direct conversion)</a:t>
            </a:r>
          </a:p>
          <a:p>
            <a:r>
              <a:rPr lang="en-US" dirty="0" smtClean="0"/>
              <a:t>Phase locked loop</a:t>
            </a:r>
          </a:p>
          <a:p>
            <a:pPr lvl="1"/>
            <a:r>
              <a:rPr lang="en-US" dirty="0" smtClean="0"/>
              <a:t>Feedback-based synchronization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example: sinusoidal message</a:t>
            </a: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10" y="2336800"/>
            <a:ext cx="8642820" cy="35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839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Equation</vt:lpstr>
      <vt:lpstr>Amplitude Modulation</vt:lpstr>
      <vt:lpstr>Chapter 2: Recap</vt:lpstr>
      <vt:lpstr>Example</vt:lpstr>
      <vt:lpstr>Example</vt:lpstr>
      <vt:lpstr>Example</vt:lpstr>
      <vt:lpstr>Example</vt:lpstr>
      <vt:lpstr>Analog communication techniques: why?</vt:lpstr>
      <vt:lpstr>Key concepts</vt:lpstr>
      <vt:lpstr>Running example: sinusoidal message</vt:lpstr>
      <vt:lpstr>Amplitude Modulation</vt:lpstr>
      <vt:lpstr>Amplitude modulation</vt:lpstr>
      <vt:lpstr>DSB signal for sinusoidal message</vt:lpstr>
      <vt:lpstr>A more interesting example message</vt:lpstr>
      <vt:lpstr>DSB spectrum</vt:lpstr>
      <vt:lpstr>Demodulation of DSB-SC</vt:lpstr>
      <vt:lpstr>Sidestepping sync requirement</vt:lpstr>
      <vt:lpstr>What does the envelope tell us?</vt:lpstr>
      <vt:lpstr>How do we do envelope detection?</vt:lpstr>
      <vt:lpstr>Envelope detector operation</vt:lpstr>
      <vt:lpstr>Conventional AM: spectrum</vt:lpstr>
      <vt:lpstr>Conventional AM</vt:lpstr>
      <vt:lpstr>AM signal in terms of modulation index</vt:lpstr>
      <vt:lpstr>Effect of modulation index</vt:lpstr>
      <vt:lpstr>Power efficiency</vt:lpstr>
      <vt:lpstr>Example power efficiency computation</vt:lpstr>
      <vt:lpstr>Power efficiency computation (contd)</vt:lpstr>
      <vt:lpstr>DSB  SSB</vt:lpstr>
      <vt:lpstr>Single sideband (SSB)</vt:lpstr>
      <vt:lpstr>Complex envelope for SSB signal</vt:lpstr>
      <vt:lpstr>I and Q components for SSB</vt:lpstr>
      <vt:lpstr>Hilbert transform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Amplitude Modulation</dc:title>
  <dc:creator>Jyotsna</dc:creator>
  <cp:lastModifiedBy>Jyotsna</cp:lastModifiedBy>
  <cp:revision>6</cp:revision>
  <dcterms:created xsi:type="dcterms:W3CDTF">2017-08-28T04:39:07Z</dcterms:created>
  <dcterms:modified xsi:type="dcterms:W3CDTF">2017-08-28T08:57:56Z</dcterms:modified>
</cp:coreProperties>
</file>