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7" r:id="rId2"/>
    <p:sldId id="258" r:id="rId3"/>
    <p:sldId id="259" r:id="rId4"/>
    <p:sldId id="260" r:id="rId5"/>
    <p:sldId id="261" r:id="rId6"/>
    <p:sldId id="320" r:id="rId7"/>
    <p:sldId id="321" r:id="rId8"/>
    <p:sldId id="322" r:id="rId9"/>
    <p:sldId id="326" r:id="rId10"/>
    <p:sldId id="264" r:id="rId11"/>
    <p:sldId id="323" r:id="rId12"/>
    <p:sldId id="324" r:id="rId13"/>
    <p:sldId id="265" r:id="rId14"/>
    <p:sldId id="325" r:id="rId15"/>
    <p:sldId id="266" r:id="rId16"/>
    <p:sldId id="267" r:id="rId17"/>
    <p:sldId id="327" r:id="rId18"/>
    <p:sldId id="331" r:id="rId19"/>
    <p:sldId id="268" r:id="rId20"/>
    <p:sldId id="328" r:id="rId21"/>
    <p:sldId id="329" r:id="rId22"/>
    <p:sldId id="269" r:id="rId23"/>
    <p:sldId id="270" r:id="rId24"/>
    <p:sldId id="271" r:id="rId25"/>
    <p:sldId id="334" r:id="rId26"/>
    <p:sldId id="272" r:id="rId27"/>
    <p:sldId id="332" r:id="rId28"/>
    <p:sldId id="333" r:id="rId29"/>
    <p:sldId id="330" r:id="rId30"/>
    <p:sldId id="335" r:id="rId31"/>
    <p:sldId id="336" r:id="rId32"/>
    <p:sldId id="273" r:id="rId33"/>
    <p:sldId id="337" r:id="rId34"/>
    <p:sldId id="274" r:id="rId35"/>
    <p:sldId id="275" r:id="rId36"/>
    <p:sldId id="276" r:id="rId37"/>
    <p:sldId id="339" r:id="rId38"/>
    <p:sldId id="340" r:id="rId39"/>
    <p:sldId id="343" r:id="rId40"/>
    <p:sldId id="344" r:id="rId41"/>
    <p:sldId id="347" r:id="rId42"/>
    <p:sldId id="345" r:id="rId43"/>
    <p:sldId id="348" r:id="rId44"/>
    <p:sldId id="346" r:id="rId45"/>
    <p:sldId id="342" r:id="rId46"/>
    <p:sldId id="349" r:id="rId47"/>
    <p:sldId id="35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69" d="100"/>
          <a:sy n="69" d="100"/>
        </p:scale>
        <p:origin x="66" y="486"/>
      </p:cViewPr>
      <p:guideLst/>
    </p:cSldViewPr>
  </p:slideViewPr>
  <p:notesTextViewPr>
    <p:cViewPr>
      <p:scale>
        <a:sx n="1" d="1"/>
        <a:sy n="1" d="1"/>
      </p:scale>
      <p:origin x="0" y="0"/>
    </p:cViewPr>
  </p:notesTextViewPr>
  <p:sorterViewPr>
    <p:cViewPr>
      <p:scale>
        <a:sx n="100" d="100"/>
        <a:sy n="100" d="100"/>
      </p:scale>
      <p:origin x="0" y="-129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7EF8-FA38-472D-9B36-21A8D66642C9}" type="datetimeFigureOut">
              <a:rPr lang="en-IN" smtClean="0"/>
              <a:t>11-09-2017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6D925-EE18-46E8-A2DD-F6C6D56A5BD9}" type="slidenum">
              <a:rPr lang="en-IN" smtClean="0"/>
              <a:t>‹#›</a:t>
            </a:fld>
            <a:endParaRPr lang="en-IN"/>
          </a:p>
        </p:txBody>
      </p:sp>
    </p:spTree>
    <p:extLst>
      <p:ext uri="{BB962C8B-B14F-4D97-AF65-F5344CB8AC3E}">
        <p14:creationId xmlns:p14="http://schemas.microsoft.com/office/powerpoint/2010/main" val="55029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4F6D925-EE18-46E8-A2DD-F6C6D56A5BD9}" type="slidenum">
              <a:rPr lang="en-IN" smtClean="0"/>
              <a:t>4</a:t>
            </a:fld>
            <a:endParaRPr lang="en-IN"/>
          </a:p>
        </p:txBody>
      </p:sp>
    </p:spTree>
    <p:extLst>
      <p:ext uri="{BB962C8B-B14F-4D97-AF65-F5344CB8AC3E}">
        <p14:creationId xmlns:p14="http://schemas.microsoft.com/office/powerpoint/2010/main" val="289766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99CCF00-CFB0-4F14-9B88-92D77D6A11FC}" type="datetime1">
              <a:rPr lang="en-IN" smtClean="0"/>
              <a:t>11-09-2017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298120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9C96B8-DAC7-47B5-9B62-FA0CDD84B359}" type="datetime1">
              <a:rPr lang="en-IN" smtClean="0"/>
              <a:t>11-09-2017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146490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E7F8E3-3564-41A3-AC3A-DC102ED8C764}" type="datetime1">
              <a:rPr lang="en-IN" smtClean="0"/>
              <a:t>11-09-2017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65560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D5AF0E-4150-40A6-A1A1-C14E1E5B590C}" type="datetime1">
              <a:rPr lang="en-IN" smtClean="0"/>
              <a:t>11-09-2017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82083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714E1-AFC8-4F1B-BDC8-C821FCB7BAF3}" type="datetime1">
              <a:rPr lang="en-IN" smtClean="0"/>
              <a:t>11-09-2017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49583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7A9FDE8-0057-4590-805D-44EABAD62B6D}" type="datetime1">
              <a:rPr lang="en-IN" smtClean="0"/>
              <a:t>11-09-2017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290316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86C12C-CD2F-4738-BE74-53E60CCD58F4}" type="datetime1">
              <a:rPr lang="en-IN" smtClean="0"/>
              <a:t>11-09-2017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158046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EB3CE2-3DA0-4EDD-B47F-CF78864AABBD}" type="datetime1">
              <a:rPr lang="en-IN" smtClean="0"/>
              <a:t>11-09-2017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286210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46E30-7150-45D7-8CBD-1EBE2C78C7B0}" type="datetime1">
              <a:rPr lang="en-IN" smtClean="0"/>
              <a:t>11-09-2017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283407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41FCAF-4587-4802-BB77-96C2343D01F5}" type="datetime1">
              <a:rPr lang="en-IN" smtClean="0"/>
              <a:t>11-09-2017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248286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A86DF-8B02-4A2F-BCCA-076AF62E0DF0}" type="datetime1">
              <a:rPr lang="en-IN" smtClean="0"/>
              <a:t>11-09-2017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449EF-47F9-41BB-BCB1-4A2ADC488BF7}" type="slidenum">
              <a:rPr lang="en-IN" smtClean="0"/>
              <a:t>‹#›</a:t>
            </a:fld>
            <a:endParaRPr lang="en-IN"/>
          </a:p>
        </p:txBody>
      </p:sp>
    </p:spTree>
    <p:extLst>
      <p:ext uri="{BB962C8B-B14F-4D97-AF65-F5344CB8AC3E}">
        <p14:creationId xmlns:p14="http://schemas.microsoft.com/office/powerpoint/2010/main" val="99677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91531-D80A-40F0-8003-40987BD566CA}" type="datetime1">
              <a:rPr lang="en-IN" smtClean="0"/>
              <a:t>11-09-2017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449EF-47F9-41BB-BCB1-4A2ADC488BF7}" type="slidenum">
              <a:rPr lang="en-IN" smtClean="0"/>
              <a:t>‹#›</a:t>
            </a:fld>
            <a:endParaRPr lang="en-IN"/>
          </a:p>
        </p:txBody>
      </p:sp>
    </p:spTree>
    <p:extLst>
      <p:ext uri="{BB962C8B-B14F-4D97-AF65-F5344CB8AC3E}">
        <p14:creationId xmlns:p14="http://schemas.microsoft.com/office/powerpoint/2010/main" val="323916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9.wmf"/><Relationship Id="rId5" Type="http://schemas.openxmlformats.org/officeDocument/2006/relationships/oleObject" Target="../embeddings/oleObject3.bin"/><Relationship Id="rId10" Type="http://schemas.openxmlformats.org/officeDocument/2006/relationships/image" Target="../media/image32.png"/><Relationship Id="rId4" Type="http://schemas.openxmlformats.org/officeDocument/2006/relationships/image" Target="../media/image28.wmf"/><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43.wmf"/><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Angle Modulation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620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Limiter-Discriminator</a:t>
            </a:r>
            <a:endParaRPr lang="en-US" dirty="0"/>
          </a:p>
        </p:txBody>
      </p:sp>
      <p:pic>
        <p:nvPicPr>
          <p:cNvPr id="4" name="Picture 3" descr="3.png"/>
          <p:cNvPicPr>
            <a:picLocks noChangeAspect="1"/>
          </p:cNvPicPr>
          <p:nvPr/>
        </p:nvPicPr>
        <p:blipFill>
          <a:blip r:embed="rId2"/>
          <a:stretch>
            <a:fillRect/>
          </a:stretch>
        </p:blipFill>
        <p:spPr>
          <a:xfrm>
            <a:off x="2120900" y="1417638"/>
            <a:ext cx="7950200" cy="2552700"/>
          </a:xfrm>
          <a:prstGeom prst="rect">
            <a:avLst/>
          </a:prstGeom>
        </p:spPr>
      </p:pic>
      <p:sp>
        <p:nvSpPr>
          <p:cNvPr id="5" name="TextBox 4"/>
          <p:cNvSpPr txBox="1"/>
          <p:nvPr/>
        </p:nvSpPr>
        <p:spPr>
          <a:xfrm>
            <a:off x="3539068" y="3271335"/>
            <a:ext cx="2813591" cy="369332"/>
          </a:xfrm>
          <a:prstGeom prst="rect">
            <a:avLst/>
          </a:prstGeom>
          <a:noFill/>
        </p:spPr>
        <p:txBody>
          <a:bodyPr wrap="none" rtlCol="0">
            <a:spAutoFit/>
          </a:bodyPr>
          <a:lstStyle/>
          <a:p>
            <a:r>
              <a:rPr lang="en-US" b="1" dirty="0"/>
              <a:t>Enforces constant envelope</a:t>
            </a:r>
          </a:p>
        </p:txBody>
      </p:sp>
      <p:sp>
        <p:nvSpPr>
          <p:cNvPr id="6" name="TextBox 5"/>
          <p:cNvSpPr txBox="1"/>
          <p:nvPr/>
        </p:nvSpPr>
        <p:spPr>
          <a:xfrm>
            <a:off x="8619068" y="3271335"/>
            <a:ext cx="1717425" cy="369332"/>
          </a:xfrm>
          <a:prstGeom prst="rect">
            <a:avLst/>
          </a:prstGeom>
          <a:noFill/>
        </p:spPr>
        <p:txBody>
          <a:bodyPr wrap="none" rtlCol="0">
            <a:spAutoFit/>
          </a:bodyPr>
          <a:lstStyle/>
          <a:p>
            <a:r>
              <a:rPr lang="en-US" b="1" dirty="0"/>
              <a:t>Takes derivative</a:t>
            </a:r>
          </a:p>
        </p:txBody>
      </p:sp>
      <p:sp>
        <p:nvSpPr>
          <p:cNvPr id="3" name="Slide Number Placeholder 2"/>
          <p:cNvSpPr>
            <a:spLocks noGrp="1"/>
          </p:cNvSpPr>
          <p:nvPr>
            <p:ph type="sldNum" sz="quarter" idx="12"/>
          </p:nvPr>
        </p:nvSpPr>
        <p:spPr/>
        <p:txBody>
          <a:bodyPr/>
          <a:lstStyle/>
          <a:p>
            <a:fld id="{5D9449EF-47F9-41BB-BCB1-4A2ADC488BF7}" type="slidenum">
              <a:rPr lang="en-IN" smtClean="0"/>
              <a:t>10</a:t>
            </a:fld>
            <a:endParaRPr lang="en-IN"/>
          </a:p>
        </p:txBody>
      </p:sp>
    </p:spTree>
    <p:extLst>
      <p:ext uri="{BB962C8B-B14F-4D97-AF65-F5344CB8AC3E}">
        <p14:creationId xmlns:p14="http://schemas.microsoft.com/office/powerpoint/2010/main" val="259823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Limiter-Discriminator</a:t>
            </a:r>
            <a:endParaRPr lang="en-IN" dirty="0"/>
          </a:p>
        </p:txBody>
      </p:sp>
      <p:sp>
        <p:nvSpPr>
          <p:cNvPr id="3" name="Content Placeholder 2"/>
          <p:cNvSpPr>
            <a:spLocks noGrp="1"/>
          </p:cNvSpPr>
          <p:nvPr>
            <p:ph idx="1"/>
          </p:nvPr>
        </p:nvSpPr>
        <p:spPr/>
        <p:txBody>
          <a:bodyPr>
            <a:normAutofit/>
          </a:bodyPr>
          <a:lstStyle/>
          <a:p>
            <a:r>
              <a:rPr lang="en-IN" dirty="0"/>
              <a:t>Following the limiter, we have an FM signal of the form</a:t>
            </a:r>
            <a:r>
              <a:rPr lang="en-IN" dirty="0" smtClean="0"/>
              <a:t>: </a:t>
            </a:r>
            <a:endParaRPr lang="en-IN" dirty="0"/>
          </a:p>
          <a:p>
            <a:r>
              <a:rPr lang="en-IN" i="1" dirty="0" err="1"/>
              <a:t>y</a:t>
            </a:r>
            <a:r>
              <a:rPr lang="en-IN" i="1" baseline="-25000" dirty="0" err="1"/>
              <a:t>p</a:t>
            </a:r>
            <a:r>
              <a:rPr lang="en-IN" i="1" dirty="0"/>
              <a:t>(t) = </a:t>
            </a:r>
            <a:r>
              <a:rPr lang="en-IN" i="1" dirty="0" err="1"/>
              <a:t>Acos</a:t>
            </a:r>
            <a:r>
              <a:rPr lang="en-IN" i="1" dirty="0"/>
              <a:t>(2</a:t>
            </a:r>
            <a:r>
              <a:rPr lang="el-GR" i="1" dirty="0"/>
              <a:t>π</a:t>
            </a:r>
            <a:r>
              <a:rPr lang="en-IN" i="1" dirty="0" err="1"/>
              <a:t>f</a:t>
            </a:r>
            <a:r>
              <a:rPr lang="en-IN" i="1" baseline="-25000" dirty="0" err="1"/>
              <a:t>c</a:t>
            </a:r>
            <a:r>
              <a:rPr lang="en-IN" i="1" dirty="0" err="1"/>
              <a:t>t</a:t>
            </a:r>
            <a:r>
              <a:rPr lang="en-IN" i="1" dirty="0"/>
              <a:t> + </a:t>
            </a:r>
            <a:r>
              <a:rPr lang="el-GR" i="1" dirty="0"/>
              <a:t>θ(</a:t>
            </a:r>
            <a:r>
              <a:rPr lang="en-IN" i="1" dirty="0"/>
              <a:t>t</a:t>
            </a:r>
            <a:r>
              <a:rPr lang="en-IN" i="1" dirty="0" smtClean="0"/>
              <a:t>))</a:t>
            </a:r>
          </a:p>
          <a:p>
            <a:endParaRPr lang="en-IN" dirty="0"/>
          </a:p>
          <a:p>
            <a:r>
              <a:rPr lang="en-IN" dirty="0"/>
              <a:t>where </a:t>
            </a:r>
            <a:r>
              <a:rPr lang="en-IN" i="1" dirty="0"/>
              <a:t>θ(t)</a:t>
            </a:r>
            <a:r>
              <a:rPr lang="en-IN" dirty="0"/>
              <a:t> may include contributions due to channel and noise </a:t>
            </a:r>
            <a:r>
              <a:rPr lang="en-IN" dirty="0" smtClean="0"/>
              <a:t>impairments, </a:t>
            </a:r>
            <a:r>
              <a:rPr lang="en-IN" dirty="0"/>
              <a:t>as well as the angle modulation due to the message. An ideal discriminator now </a:t>
            </a:r>
            <a:r>
              <a:rPr lang="en-IN" dirty="0" smtClean="0"/>
              <a:t>produces the </a:t>
            </a:r>
            <a:r>
              <a:rPr lang="en-IN" dirty="0"/>
              <a:t>output </a:t>
            </a:r>
            <a:r>
              <a:rPr lang="en-IN" i="1" dirty="0" err="1" smtClean="0"/>
              <a:t>dθ</a:t>
            </a:r>
            <a:r>
              <a:rPr lang="en-IN" i="1" dirty="0" smtClean="0"/>
              <a:t>(t)/</a:t>
            </a:r>
            <a:r>
              <a:rPr lang="en-IN" i="1" dirty="0" err="1" smtClean="0"/>
              <a:t>dt</a:t>
            </a:r>
            <a:r>
              <a:rPr lang="en-IN" dirty="0" err="1" smtClean="0"/>
              <a:t>.</a:t>
            </a:r>
            <a:endParaRPr lang="en-IN" dirty="0" smtClean="0"/>
          </a:p>
          <a:p>
            <a:endParaRPr lang="en-IN" dirty="0" smtClean="0"/>
          </a:p>
          <a:p>
            <a:r>
              <a:rPr lang="en-IN" dirty="0" smtClean="0"/>
              <a:t>Basic realization </a:t>
            </a:r>
            <a:r>
              <a:rPr lang="en-IN" dirty="0"/>
              <a:t>of a discriminator, which converts fluctuations in frequency to </a:t>
            </a:r>
            <a:r>
              <a:rPr lang="en-IN" dirty="0" smtClean="0"/>
              <a:t>fluctuations in </a:t>
            </a:r>
            <a:r>
              <a:rPr lang="en-IN" dirty="0"/>
              <a:t>envelope, is shown </a:t>
            </a:r>
            <a:r>
              <a:rPr lang="en-IN" dirty="0" smtClean="0"/>
              <a:t>next: </a:t>
            </a:r>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11</a:t>
            </a:fld>
            <a:endParaRPr lang="en-IN"/>
          </a:p>
        </p:txBody>
      </p:sp>
    </p:spTree>
    <p:extLst>
      <p:ext uri="{BB962C8B-B14F-4D97-AF65-F5344CB8AC3E}">
        <p14:creationId xmlns:p14="http://schemas.microsoft.com/office/powerpoint/2010/main" val="286114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Discriminator</a:t>
            </a:r>
            <a:endParaRPr lang="en-IN" dirty="0"/>
          </a:p>
        </p:txBody>
      </p:sp>
      <p:pic>
        <p:nvPicPr>
          <p:cNvPr id="5" name="Content Placeholder 4"/>
          <p:cNvPicPr>
            <a:picLocks noGrp="1" noChangeAspect="1"/>
          </p:cNvPicPr>
          <p:nvPr>
            <p:ph idx="1"/>
          </p:nvPr>
        </p:nvPicPr>
        <p:blipFill>
          <a:blip r:embed="rId2"/>
          <a:stretch>
            <a:fillRect/>
          </a:stretch>
        </p:blipFill>
        <p:spPr>
          <a:xfrm>
            <a:off x="1099078" y="2340945"/>
            <a:ext cx="8386715" cy="1852115"/>
          </a:xfrm>
          <a:prstGeom prst="rect">
            <a:avLst/>
          </a:prstGeom>
        </p:spPr>
      </p:pic>
      <p:sp>
        <p:nvSpPr>
          <p:cNvPr id="4" name="Slide Number Placeholder 3"/>
          <p:cNvSpPr>
            <a:spLocks noGrp="1"/>
          </p:cNvSpPr>
          <p:nvPr>
            <p:ph type="sldNum" sz="quarter" idx="12"/>
          </p:nvPr>
        </p:nvSpPr>
        <p:spPr/>
        <p:txBody>
          <a:bodyPr/>
          <a:lstStyle/>
          <a:p>
            <a:fld id="{5D9449EF-47F9-41BB-BCB1-4A2ADC488BF7}" type="slidenum">
              <a:rPr lang="en-IN" smtClean="0"/>
              <a:t>12</a:t>
            </a:fld>
            <a:endParaRPr lang="en-IN"/>
          </a:p>
        </p:txBody>
      </p:sp>
    </p:spTree>
    <p:extLst>
      <p:ext uri="{BB962C8B-B14F-4D97-AF65-F5344CB8AC3E}">
        <p14:creationId xmlns:p14="http://schemas.microsoft.com/office/powerpoint/2010/main" val="327568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56250"/>
            <a:ext cx="8229600" cy="1143000"/>
          </a:xfrm>
        </p:spPr>
        <p:txBody>
          <a:bodyPr/>
          <a:lstStyle/>
          <a:p>
            <a:r>
              <a:rPr lang="en-US" dirty="0" smtClean="0"/>
              <a:t>Why it works</a:t>
            </a:r>
            <a:endParaRPr lang="en-US" dirty="0"/>
          </a:p>
        </p:txBody>
      </p:sp>
      <p:pic>
        <p:nvPicPr>
          <p:cNvPr id="4" name="Picture 3" descr="1.png"/>
          <p:cNvPicPr>
            <a:picLocks noChangeAspect="1"/>
          </p:cNvPicPr>
          <p:nvPr/>
        </p:nvPicPr>
        <p:blipFill>
          <a:blip r:embed="rId2"/>
          <a:stretch>
            <a:fillRect/>
          </a:stretch>
        </p:blipFill>
        <p:spPr>
          <a:xfrm>
            <a:off x="3253142" y="1960090"/>
            <a:ext cx="5905500" cy="927100"/>
          </a:xfrm>
          <a:prstGeom prst="rect">
            <a:avLst/>
          </a:prstGeom>
        </p:spPr>
      </p:pic>
      <p:sp>
        <p:nvSpPr>
          <p:cNvPr id="5" name="TextBox 4"/>
          <p:cNvSpPr txBox="1"/>
          <p:nvPr/>
        </p:nvSpPr>
        <p:spPr>
          <a:xfrm>
            <a:off x="2202572" y="1482390"/>
            <a:ext cx="1320894" cy="430887"/>
          </a:xfrm>
          <a:prstGeom prst="rect">
            <a:avLst/>
          </a:prstGeom>
          <a:noFill/>
        </p:spPr>
        <p:txBody>
          <a:bodyPr wrap="none" rtlCol="0">
            <a:spAutoFit/>
          </a:bodyPr>
          <a:lstStyle/>
          <a:p>
            <a:r>
              <a:rPr lang="en-US" sz="2200" b="1" dirty="0"/>
              <a:t>FM Signal</a:t>
            </a:r>
          </a:p>
        </p:txBody>
      </p:sp>
      <p:sp>
        <p:nvSpPr>
          <p:cNvPr id="6" name="TextBox 5"/>
          <p:cNvSpPr txBox="1"/>
          <p:nvPr/>
        </p:nvSpPr>
        <p:spPr>
          <a:xfrm>
            <a:off x="2091092" y="3078455"/>
            <a:ext cx="2864749" cy="430887"/>
          </a:xfrm>
          <a:prstGeom prst="rect">
            <a:avLst/>
          </a:prstGeom>
          <a:noFill/>
        </p:spPr>
        <p:txBody>
          <a:bodyPr wrap="none" rtlCol="0">
            <a:spAutoFit/>
          </a:bodyPr>
          <a:lstStyle/>
          <a:p>
            <a:r>
              <a:rPr lang="en-US" sz="2200" b="1" dirty="0"/>
              <a:t>Derivative of FM signal</a:t>
            </a:r>
          </a:p>
        </p:txBody>
      </p:sp>
      <p:cxnSp>
        <p:nvCxnSpPr>
          <p:cNvPr id="7" name="Straight Arrow Connector 6"/>
          <p:cNvCxnSpPr/>
          <p:nvPr/>
        </p:nvCxnSpPr>
        <p:spPr>
          <a:xfrm rot="5400000">
            <a:off x="5857267" y="3581235"/>
            <a:ext cx="576262"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773230" y="3377038"/>
            <a:ext cx="595035" cy="369332"/>
          </a:xfrm>
          <a:prstGeom prst="rect">
            <a:avLst/>
          </a:prstGeom>
          <a:noFill/>
        </p:spPr>
        <p:txBody>
          <a:bodyPr wrap="none" rtlCol="0">
            <a:spAutoFit/>
          </a:bodyPr>
          <a:lstStyle/>
          <a:p>
            <a:r>
              <a:rPr lang="en-US" dirty="0" err="1"/>
              <a:t>d/dt</a:t>
            </a:r>
            <a:endParaRPr lang="en-US" dirty="0"/>
          </a:p>
        </p:txBody>
      </p:sp>
      <p:sp>
        <p:nvSpPr>
          <p:cNvPr id="13" name="Slide Number Placeholder 12"/>
          <p:cNvSpPr>
            <a:spLocks noGrp="1"/>
          </p:cNvSpPr>
          <p:nvPr>
            <p:ph type="sldNum" sz="quarter" idx="12"/>
          </p:nvPr>
        </p:nvSpPr>
        <p:spPr/>
        <p:txBody>
          <a:bodyPr/>
          <a:lstStyle/>
          <a:p>
            <a:fld id="{5D9449EF-47F9-41BB-BCB1-4A2ADC488BF7}" type="slidenum">
              <a:rPr lang="en-IN" smtClean="0"/>
              <a:t>13</a:t>
            </a:fld>
            <a:endParaRPr lang="en-IN"/>
          </a:p>
        </p:txBody>
      </p:sp>
      <p:pic>
        <p:nvPicPr>
          <p:cNvPr id="14" name="Picture 13"/>
          <p:cNvPicPr>
            <a:picLocks noChangeAspect="1"/>
          </p:cNvPicPr>
          <p:nvPr/>
        </p:nvPicPr>
        <p:blipFill>
          <a:blip r:embed="rId3"/>
          <a:stretch>
            <a:fillRect/>
          </a:stretch>
        </p:blipFill>
        <p:spPr>
          <a:xfrm>
            <a:off x="1674486" y="3953300"/>
            <a:ext cx="9860744" cy="862629"/>
          </a:xfrm>
          <a:prstGeom prst="rect">
            <a:avLst/>
          </a:prstGeom>
        </p:spPr>
      </p:pic>
    </p:spTree>
    <p:extLst>
      <p:ext uri="{BB962C8B-B14F-4D97-AF65-F5344CB8AC3E}">
        <p14:creationId xmlns:p14="http://schemas.microsoft.com/office/powerpoint/2010/main" val="1935770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820" y="34105"/>
            <a:ext cx="8229600" cy="1143000"/>
          </a:xfrm>
        </p:spPr>
        <p:txBody>
          <a:bodyPr/>
          <a:lstStyle/>
          <a:p>
            <a:r>
              <a:rPr lang="en-US" dirty="0" smtClean="0"/>
              <a:t>Why it works</a:t>
            </a:r>
            <a:endParaRPr lang="en-US" dirty="0"/>
          </a:p>
        </p:txBody>
      </p:sp>
      <p:pic>
        <p:nvPicPr>
          <p:cNvPr id="3" name="Picture 2" descr="4.png"/>
          <p:cNvPicPr>
            <a:picLocks noChangeAspect="1"/>
          </p:cNvPicPr>
          <p:nvPr/>
        </p:nvPicPr>
        <p:blipFill>
          <a:blip r:embed="rId3"/>
          <a:stretch>
            <a:fillRect/>
          </a:stretch>
        </p:blipFill>
        <p:spPr>
          <a:xfrm>
            <a:off x="1752686" y="3768501"/>
            <a:ext cx="7442759" cy="1698758"/>
          </a:xfrm>
          <a:prstGeom prst="rect">
            <a:avLst/>
          </a:prstGeom>
        </p:spPr>
      </p:pic>
      <p:sp>
        <p:nvSpPr>
          <p:cNvPr id="9" name="TextBox 8"/>
          <p:cNvSpPr txBox="1"/>
          <p:nvPr/>
        </p:nvSpPr>
        <p:spPr>
          <a:xfrm>
            <a:off x="1752686" y="1170517"/>
            <a:ext cx="6031256" cy="430887"/>
          </a:xfrm>
          <a:prstGeom prst="rect">
            <a:avLst/>
          </a:prstGeom>
          <a:noFill/>
        </p:spPr>
        <p:txBody>
          <a:bodyPr wrap="none" rtlCol="0">
            <a:spAutoFit/>
          </a:bodyPr>
          <a:lstStyle/>
          <a:p>
            <a:r>
              <a:rPr lang="en-US" sz="2200" b="1" dirty="0"/>
              <a:t>Envelope of derivative contains message (plus DC)</a:t>
            </a:r>
          </a:p>
        </p:txBody>
      </p:sp>
      <p:graphicFrame>
        <p:nvGraphicFramePr>
          <p:cNvPr id="10" name="Object 9"/>
          <p:cNvGraphicFramePr>
            <a:graphicFrameLocks noChangeAspect="1"/>
          </p:cNvGraphicFramePr>
          <p:nvPr>
            <p:extLst>
              <p:ext uri="{D42A27DB-BD31-4B8C-83A1-F6EECF244321}">
                <p14:modId xmlns:p14="http://schemas.microsoft.com/office/powerpoint/2010/main" val="1205839941"/>
              </p:ext>
            </p:extLst>
          </p:nvPr>
        </p:nvGraphicFramePr>
        <p:xfrm>
          <a:off x="2320723" y="2026402"/>
          <a:ext cx="5621338" cy="471487"/>
        </p:xfrm>
        <a:graphic>
          <a:graphicData uri="http://schemas.openxmlformats.org/presentationml/2006/ole">
            <mc:AlternateContent xmlns:mc="http://schemas.openxmlformats.org/markup-compatibility/2006">
              <mc:Choice xmlns:v="urn:schemas-microsoft-com:vml" Requires="v">
                <p:oleObj spid="_x0000_s20488" name="Equation" r:id="rId4" imgW="2425700" imgH="203200" progId="Equation.3">
                  <p:embed/>
                </p:oleObj>
              </mc:Choice>
              <mc:Fallback>
                <p:oleObj name="Equation" r:id="rId4" imgW="24257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0723" y="2026402"/>
                        <a:ext cx="5621338"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2044656" y="2872016"/>
            <a:ext cx="7771929" cy="369332"/>
          </a:xfrm>
          <a:prstGeom prst="rect">
            <a:avLst/>
          </a:prstGeom>
          <a:noFill/>
        </p:spPr>
        <p:txBody>
          <a:bodyPr wrap="none" rtlCol="0">
            <a:spAutoFit/>
          </a:bodyPr>
          <a:lstStyle/>
          <a:p>
            <a:r>
              <a:rPr lang="en-US" dirty="0"/>
              <a:t>Max frequency deviation smaller than carrier frequency for well-designed system</a:t>
            </a:r>
          </a:p>
        </p:txBody>
      </p:sp>
      <p:cxnSp>
        <p:nvCxnSpPr>
          <p:cNvPr id="12" name="Straight Arrow Connector 11"/>
          <p:cNvCxnSpPr/>
          <p:nvPr/>
        </p:nvCxnSpPr>
        <p:spPr>
          <a:xfrm rot="5400000" flipH="1" flipV="1">
            <a:off x="5135822" y="2633495"/>
            <a:ext cx="405829" cy="158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12"/>
          </p:nvPr>
        </p:nvSpPr>
        <p:spPr/>
        <p:txBody>
          <a:bodyPr/>
          <a:lstStyle/>
          <a:p>
            <a:fld id="{5D9449EF-47F9-41BB-BCB1-4A2ADC488BF7}" type="slidenum">
              <a:rPr lang="en-IN" smtClean="0"/>
              <a:t>14</a:t>
            </a:fld>
            <a:endParaRPr lang="en-IN"/>
          </a:p>
        </p:txBody>
      </p:sp>
    </p:spTree>
    <p:extLst>
      <p:ext uri="{BB962C8B-B14F-4D97-AF65-F5344CB8AC3E}">
        <p14:creationId xmlns:p14="http://schemas.microsoft.com/office/powerpoint/2010/main" val="69547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differentiation</a:t>
            </a:r>
            <a:endParaRPr lang="en-US" dirty="0"/>
          </a:p>
        </p:txBody>
      </p:sp>
      <p:pic>
        <p:nvPicPr>
          <p:cNvPr id="3" name="Picture 2" descr="1.png"/>
          <p:cNvPicPr>
            <a:picLocks noChangeAspect="1"/>
          </p:cNvPicPr>
          <p:nvPr/>
        </p:nvPicPr>
        <p:blipFill>
          <a:blip r:embed="rId2"/>
          <a:stretch>
            <a:fillRect/>
          </a:stretch>
        </p:blipFill>
        <p:spPr>
          <a:xfrm>
            <a:off x="1879601" y="2404533"/>
            <a:ext cx="7840133" cy="3800552"/>
          </a:xfrm>
          <a:prstGeom prst="rect">
            <a:avLst/>
          </a:prstGeom>
        </p:spPr>
      </p:pic>
      <p:sp>
        <p:nvSpPr>
          <p:cNvPr id="4" name="TextBox 3"/>
          <p:cNvSpPr txBox="1"/>
          <p:nvPr/>
        </p:nvSpPr>
        <p:spPr>
          <a:xfrm>
            <a:off x="3522134" y="1496368"/>
            <a:ext cx="5857643" cy="461665"/>
          </a:xfrm>
          <a:prstGeom prst="rect">
            <a:avLst/>
          </a:prstGeom>
          <a:noFill/>
        </p:spPr>
        <p:txBody>
          <a:bodyPr wrap="none" rtlCol="0">
            <a:spAutoFit/>
          </a:bodyPr>
          <a:lstStyle/>
          <a:p>
            <a:r>
              <a:rPr lang="en-US" sz="2400" b="1" dirty="0"/>
              <a:t>Can use linear slope region of filter response</a:t>
            </a:r>
          </a:p>
        </p:txBody>
      </p:sp>
      <p:sp>
        <p:nvSpPr>
          <p:cNvPr id="6" name="TextBox 5"/>
          <p:cNvSpPr txBox="1"/>
          <p:nvPr/>
        </p:nvSpPr>
        <p:spPr>
          <a:xfrm>
            <a:off x="1857882" y="6205086"/>
            <a:ext cx="8352918" cy="461665"/>
          </a:xfrm>
          <a:prstGeom prst="rect">
            <a:avLst/>
          </a:prstGeom>
          <a:noFill/>
        </p:spPr>
        <p:txBody>
          <a:bodyPr wrap="none" rtlCol="0">
            <a:spAutoFit/>
          </a:bodyPr>
          <a:lstStyle/>
          <a:p>
            <a:r>
              <a:rPr lang="en-US" sz="2400" b="1" dirty="0"/>
              <a:t>Can do better with baseband implementation (see software lab)</a:t>
            </a:r>
          </a:p>
        </p:txBody>
      </p:sp>
      <p:sp>
        <p:nvSpPr>
          <p:cNvPr id="5" name="Slide Number Placeholder 4"/>
          <p:cNvSpPr>
            <a:spLocks noGrp="1"/>
          </p:cNvSpPr>
          <p:nvPr>
            <p:ph type="sldNum" sz="quarter" idx="12"/>
          </p:nvPr>
        </p:nvSpPr>
        <p:spPr/>
        <p:txBody>
          <a:bodyPr/>
          <a:lstStyle/>
          <a:p>
            <a:fld id="{5D9449EF-47F9-41BB-BCB1-4A2ADC488BF7}" type="slidenum">
              <a:rPr lang="en-IN" smtClean="0"/>
              <a:t>15</a:t>
            </a:fld>
            <a:endParaRPr lang="en-IN"/>
          </a:p>
        </p:txBody>
      </p:sp>
    </p:spTree>
    <p:extLst>
      <p:ext uri="{BB962C8B-B14F-4D97-AF65-F5344CB8AC3E}">
        <p14:creationId xmlns:p14="http://schemas.microsoft.com/office/powerpoint/2010/main" val="48466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 </a:t>
            </a:r>
            <a:r>
              <a:rPr lang="en-US" dirty="0" smtClean="0"/>
              <a:t>spectrum: Bandwidth</a:t>
            </a:r>
            <a:endParaRPr lang="en-US" dirty="0"/>
          </a:p>
        </p:txBody>
      </p:sp>
      <p:sp>
        <p:nvSpPr>
          <p:cNvPr id="3" name="Content Placeholder 2"/>
          <p:cNvSpPr>
            <a:spLocks noGrp="1"/>
          </p:cNvSpPr>
          <p:nvPr>
            <p:ph idx="1"/>
          </p:nvPr>
        </p:nvSpPr>
        <p:spPr/>
        <p:txBody>
          <a:bodyPr/>
          <a:lstStyle/>
          <a:p>
            <a:r>
              <a:rPr lang="en-US" dirty="0" smtClean="0"/>
              <a:t>Narrowband FM</a:t>
            </a:r>
          </a:p>
          <a:p>
            <a:pPr lvl="1"/>
            <a:r>
              <a:rPr lang="en-US" dirty="0" smtClean="0"/>
              <a:t>Similar to DSB</a:t>
            </a:r>
          </a:p>
          <a:p>
            <a:pPr lvl="1"/>
            <a:r>
              <a:rPr lang="en-US" dirty="0" smtClean="0"/>
              <a:t>Bandwidth = 2B (where B=message bandwidth)</a:t>
            </a:r>
          </a:p>
          <a:p>
            <a:r>
              <a:rPr lang="en-US" dirty="0" smtClean="0"/>
              <a:t>Wideband FM</a:t>
            </a:r>
          </a:p>
          <a:p>
            <a:pPr lvl="1"/>
            <a:r>
              <a:rPr lang="en-US" dirty="0" smtClean="0"/>
              <a:t>Bandwidth dominated by max frequency deviation</a:t>
            </a:r>
          </a:p>
          <a:p>
            <a:r>
              <a:rPr lang="en-US" dirty="0" smtClean="0"/>
              <a:t>Carson’s formula: adds the two components</a:t>
            </a:r>
          </a:p>
        </p:txBody>
      </p:sp>
      <p:sp>
        <p:nvSpPr>
          <p:cNvPr id="4" name="Slide Number Placeholder 3"/>
          <p:cNvSpPr>
            <a:spLocks noGrp="1"/>
          </p:cNvSpPr>
          <p:nvPr>
            <p:ph type="sldNum" sz="quarter" idx="12"/>
          </p:nvPr>
        </p:nvSpPr>
        <p:spPr/>
        <p:txBody>
          <a:bodyPr/>
          <a:lstStyle/>
          <a:p>
            <a:fld id="{5D9449EF-47F9-41BB-BCB1-4A2ADC488BF7}" type="slidenum">
              <a:rPr lang="en-IN" smtClean="0"/>
              <a:t>16</a:t>
            </a:fld>
            <a:endParaRPr lang="en-IN"/>
          </a:p>
        </p:txBody>
      </p:sp>
    </p:spTree>
    <p:extLst>
      <p:ext uri="{BB962C8B-B14F-4D97-AF65-F5344CB8AC3E}">
        <p14:creationId xmlns:p14="http://schemas.microsoft.com/office/powerpoint/2010/main" val="2775482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Narrowband FM</a:t>
            </a:r>
            <a:endParaRPr lang="en-IN" dirty="0"/>
          </a:p>
        </p:txBody>
      </p:sp>
      <p:sp>
        <p:nvSpPr>
          <p:cNvPr id="3" name="Content Placeholder 2"/>
          <p:cNvSpPr>
            <a:spLocks noGrp="1"/>
          </p:cNvSpPr>
          <p:nvPr>
            <p:ph idx="1"/>
          </p:nvPr>
        </p:nvSpPr>
        <p:spPr/>
        <p:txBody>
          <a:bodyPr>
            <a:normAutofit fontScale="85000" lnSpcReduction="20000"/>
          </a:bodyPr>
          <a:lstStyle/>
          <a:p>
            <a:r>
              <a:rPr lang="en-IN" dirty="0"/>
              <a:t>Consider an angle modulated signal, u</a:t>
            </a:r>
            <a:r>
              <a:rPr lang="en-IN" baseline="-25000" dirty="0"/>
              <a:t>p</a:t>
            </a:r>
            <a:r>
              <a:rPr lang="en-IN" dirty="0"/>
              <a:t>(t) = A</a:t>
            </a:r>
            <a:r>
              <a:rPr lang="en-IN" baseline="-25000" dirty="0"/>
              <a:t>c</a:t>
            </a:r>
            <a:r>
              <a:rPr lang="en-IN" dirty="0"/>
              <a:t> </a:t>
            </a:r>
            <a:r>
              <a:rPr lang="en-IN" dirty="0" err="1"/>
              <a:t>cos</a:t>
            </a:r>
            <a:r>
              <a:rPr lang="en-IN" dirty="0"/>
              <a:t> (2π</a:t>
            </a:r>
            <a:r>
              <a:rPr lang="en-IN" dirty="0" err="1"/>
              <a:t>f</a:t>
            </a:r>
            <a:r>
              <a:rPr lang="en-IN" baseline="-25000" dirty="0" err="1"/>
              <a:t>c</a:t>
            </a:r>
            <a:r>
              <a:rPr lang="en-IN" dirty="0" err="1"/>
              <a:t>t</a:t>
            </a:r>
            <a:r>
              <a:rPr lang="en-IN" dirty="0"/>
              <a:t> + θ(t)), where θ(t) contains the </a:t>
            </a:r>
            <a:r>
              <a:rPr lang="en-IN" dirty="0" smtClean="0"/>
              <a:t>message information</a:t>
            </a:r>
            <a:r>
              <a:rPr lang="en-IN" dirty="0"/>
              <a:t>. For a baseband message m(t) of bandwidth B, the phase θ(t) for PM is </a:t>
            </a:r>
            <a:r>
              <a:rPr lang="en-IN" dirty="0" smtClean="0"/>
              <a:t>also a </a:t>
            </a:r>
            <a:r>
              <a:rPr lang="en-IN" dirty="0"/>
              <a:t>baseband signal with the same bandwidth. </a:t>
            </a:r>
            <a:endParaRPr lang="en-IN" dirty="0" smtClean="0"/>
          </a:p>
          <a:p>
            <a:endParaRPr lang="en-IN" dirty="0"/>
          </a:p>
          <a:p>
            <a:r>
              <a:rPr lang="en-IN" dirty="0" smtClean="0"/>
              <a:t>The </a:t>
            </a:r>
            <a:r>
              <a:rPr lang="en-IN" dirty="0"/>
              <a:t>phase θ(t) for FM is the integral of the message</a:t>
            </a:r>
            <a:r>
              <a:rPr lang="en-IN" dirty="0" smtClean="0"/>
              <a:t>. Since </a:t>
            </a:r>
            <a:r>
              <a:rPr lang="en-IN" dirty="0"/>
              <a:t>integration </a:t>
            </a:r>
            <a:r>
              <a:rPr lang="en-IN" dirty="0" err="1"/>
              <a:t>smooths</a:t>
            </a:r>
            <a:r>
              <a:rPr lang="en-IN" dirty="0"/>
              <a:t> out the time domain signal, </a:t>
            </a:r>
            <a:r>
              <a:rPr lang="en-IN" dirty="0" smtClean="0"/>
              <a:t>attenuates higher frequencies</a:t>
            </a:r>
            <a:r>
              <a:rPr lang="en-IN" dirty="0"/>
              <a:t>, θ(t) is a baseband signal with bandwidth at most B. </a:t>
            </a:r>
            <a:r>
              <a:rPr lang="en-IN" dirty="0" smtClean="0"/>
              <a:t>θ(t</a:t>
            </a:r>
            <a:r>
              <a:rPr lang="en-IN" dirty="0"/>
              <a:t>) </a:t>
            </a:r>
            <a:r>
              <a:rPr lang="en-IN" dirty="0" smtClean="0"/>
              <a:t>is assumed to having </a:t>
            </a:r>
            <a:r>
              <a:rPr lang="en-IN" dirty="0"/>
              <a:t>a bandwidth equal to B, the message </a:t>
            </a:r>
            <a:r>
              <a:rPr lang="en-IN" dirty="0" smtClean="0"/>
              <a:t>bandwidth.</a:t>
            </a:r>
            <a:endParaRPr lang="en-IN" dirty="0"/>
          </a:p>
          <a:p>
            <a:r>
              <a:rPr lang="en-IN" dirty="0"/>
              <a:t>The complex envelope of up with respect to f</a:t>
            </a:r>
            <a:r>
              <a:rPr lang="en-IN" baseline="-25000" dirty="0"/>
              <a:t>c</a:t>
            </a:r>
            <a:r>
              <a:rPr lang="en-IN" dirty="0"/>
              <a:t> is given by</a:t>
            </a:r>
          </a:p>
          <a:p>
            <a:r>
              <a:rPr lang="fr-FR" i="1" dirty="0"/>
              <a:t>u(t) = </a:t>
            </a:r>
            <a:r>
              <a:rPr lang="fr-FR" i="1" dirty="0" err="1" smtClean="0"/>
              <a:t>A</a:t>
            </a:r>
            <a:r>
              <a:rPr lang="fr-FR" i="1" baseline="-25000" dirty="0" err="1" smtClean="0"/>
              <a:t>c</a:t>
            </a:r>
            <a:r>
              <a:rPr lang="fr-FR" i="1" dirty="0" err="1" smtClean="0"/>
              <a:t>e</a:t>
            </a:r>
            <a:r>
              <a:rPr lang="fr-FR" i="1" baseline="30000" dirty="0" err="1" smtClean="0"/>
              <a:t>jθ</a:t>
            </a:r>
            <a:r>
              <a:rPr lang="fr-FR" i="1" baseline="30000" dirty="0" smtClean="0"/>
              <a:t>(t</a:t>
            </a:r>
            <a:r>
              <a:rPr lang="fr-FR" i="1" baseline="30000" dirty="0"/>
              <a:t>)</a:t>
            </a:r>
            <a:r>
              <a:rPr lang="fr-FR" i="1" dirty="0"/>
              <a:t> = </a:t>
            </a:r>
            <a:r>
              <a:rPr lang="fr-FR" i="1" dirty="0" err="1" smtClean="0"/>
              <a:t>A</a:t>
            </a:r>
            <a:r>
              <a:rPr lang="fr-FR" i="1" baseline="-25000" dirty="0" err="1"/>
              <a:t>c</a:t>
            </a:r>
            <a:r>
              <a:rPr lang="fr-FR" i="1" dirty="0" smtClean="0"/>
              <a:t> </a:t>
            </a:r>
            <a:r>
              <a:rPr lang="fr-FR" i="1" dirty="0"/>
              <a:t>cos θ(t) + </a:t>
            </a:r>
            <a:r>
              <a:rPr lang="fr-FR" i="1" dirty="0" err="1" smtClean="0"/>
              <a:t>jA</a:t>
            </a:r>
            <a:r>
              <a:rPr lang="fr-FR" i="1" baseline="-25000" dirty="0" err="1" smtClean="0"/>
              <a:t>c</a:t>
            </a:r>
            <a:r>
              <a:rPr lang="fr-FR" i="1" dirty="0" err="1" smtClean="0"/>
              <a:t>sin</a:t>
            </a:r>
            <a:r>
              <a:rPr lang="fr-FR" i="1" dirty="0" smtClean="0"/>
              <a:t> </a:t>
            </a:r>
            <a:r>
              <a:rPr lang="fr-FR" i="1" dirty="0"/>
              <a:t>θ(t)</a:t>
            </a:r>
          </a:p>
          <a:p>
            <a:r>
              <a:rPr lang="en-IN" dirty="0" smtClean="0"/>
              <a:t>If </a:t>
            </a:r>
            <a:r>
              <a:rPr lang="en-IN" i="1" dirty="0"/>
              <a:t>|θ(t)|</a:t>
            </a:r>
            <a:r>
              <a:rPr lang="en-IN" dirty="0"/>
              <a:t> is small, as is the case for narrowband angle modulation, then </a:t>
            </a:r>
            <a:endParaRPr lang="en-IN" dirty="0" smtClean="0"/>
          </a:p>
          <a:p>
            <a:r>
              <a:rPr lang="en-IN" i="1" dirty="0" err="1" smtClean="0"/>
              <a:t>cos</a:t>
            </a:r>
            <a:r>
              <a:rPr lang="en-IN" i="1" dirty="0" smtClean="0"/>
              <a:t> </a:t>
            </a:r>
            <a:r>
              <a:rPr lang="en-IN" i="1" dirty="0"/>
              <a:t>θ(t) ≈ 1 </a:t>
            </a:r>
            <a:r>
              <a:rPr lang="en-IN" i="1" dirty="0" smtClean="0"/>
              <a:t>and sin </a:t>
            </a:r>
            <a:r>
              <a:rPr lang="en-IN" i="1" dirty="0"/>
              <a:t>θ(t) ≈ θ(t), </a:t>
            </a:r>
            <a:endParaRPr lang="en-IN" i="1" dirty="0" smtClean="0"/>
          </a:p>
          <a:p>
            <a:r>
              <a:rPr lang="en-IN" i="1" dirty="0" smtClean="0"/>
              <a:t>u(t</a:t>
            </a:r>
            <a:r>
              <a:rPr lang="en-IN" i="1" dirty="0"/>
              <a:t>) ≈ Ac + </a:t>
            </a:r>
            <a:r>
              <a:rPr lang="en-IN" i="1" dirty="0" err="1"/>
              <a:t>jAc</a:t>
            </a:r>
            <a:r>
              <a:rPr lang="el-GR" i="1" dirty="0"/>
              <a:t>θ(</a:t>
            </a:r>
            <a:r>
              <a:rPr lang="en-IN" i="1" dirty="0"/>
              <a:t>t)</a:t>
            </a:r>
            <a:endParaRPr lang="en-IN" i="1" dirty="0"/>
          </a:p>
        </p:txBody>
      </p:sp>
      <p:sp>
        <p:nvSpPr>
          <p:cNvPr id="4" name="Slide Number Placeholder 3"/>
          <p:cNvSpPr>
            <a:spLocks noGrp="1"/>
          </p:cNvSpPr>
          <p:nvPr>
            <p:ph type="sldNum" sz="quarter" idx="12"/>
          </p:nvPr>
        </p:nvSpPr>
        <p:spPr/>
        <p:txBody>
          <a:bodyPr/>
          <a:lstStyle/>
          <a:p>
            <a:fld id="{5D9449EF-47F9-41BB-BCB1-4A2ADC488BF7}" type="slidenum">
              <a:rPr lang="en-IN" smtClean="0"/>
              <a:t>17</a:t>
            </a:fld>
            <a:endParaRPr lang="en-IN"/>
          </a:p>
        </p:txBody>
      </p:sp>
    </p:spTree>
    <p:extLst>
      <p:ext uri="{BB962C8B-B14F-4D97-AF65-F5344CB8AC3E}">
        <p14:creationId xmlns:p14="http://schemas.microsoft.com/office/powerpoint/2010/main" val="68765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Narrowband FM</a:t>
            </a:r>
            <a:endParaRPr lang="en-IN" dirty="0"/>
          </a:p>
        </p:txBody>
      </p:sp>
      <p:sp>
        <p:nvSpPr>
          <p:cNvPr id="3" name="Content Placeholder 2"/>
          <p:cNvSpPr>
            <a:spLocks noGrp="1"/>
          </p:cNvSpPr>
          <p:nvPr>
            <p:ph idx="1"/>
          </p:nvPr>
        </p:nvSpPr>
        <p:spPr/>
        <p:txBody>
          <a:bodyPr>
            <a:normAutofit/>
          </a:bodyPr>
          <a:lstStyle/>
          <a:p>
            <a:r>
              <a:rPr lang="en-IN" dirty="0"/>
              <a:t>Consider an angle modulated signal, u</a:t>
            </a:r>
            <a:r>
              <a:rPr lang="en-IN" baseline="-25000" dirty="0"/>
              <a:t>p</a:t>
            </a:r>
            <a:r>
              <a:rPr lang="en-IN" dirty="0"/>
              <a:t>(t) = A</a:t>
            </a:r>
            <a:r>
              <a:rPr lang="en-IN" baseline="-25000" dirty="0"/>
              <a:t>c</a:t>
            </a:r>
            <a:r>
              <a:rPr lang="en-IN" dirty="0"/>
              <a:t> </a:t>
            </a:r>
            <a:r>
              <a:rPr lang="en-IN" dirty="0" err="1"/>
              <a:t>cos</a:t>
            </a:r>
            <a:r>
              <a:rPr lang="en-IN" dirty="0"/>
              <a:t> (2π</a:t>
            </a:r>
            <a:r>
              <a:rPr lang="en-IN" dirty="0" err="1"/>
              <a:t>f</a:t>
            </a:r>
            <a:r>
              <a:rPr lang="en-IN" baseline="-25000" dirty="0" err="1"/>
              <a:t>c</a:t>
            </a:r>
            <a:r>
              <a:rPr lang="en-IN" dirty="0" err="1"/>
              <a:t>t</a:t>
            </a:r>
            <a:r>
              <a:rPr lang="en-IN" dirty="0"/>
              <a:t> + θ(t)), where θ(t) contains the </a:t>
            </a:r>
            <a:r>
              <a:rPr lang="en-IN" dirty="0" smtClean="0"/>
              <a:t>message information</a:t>
            </a:r>
            <a:r>
              <a:rPr lang="en-IN" dirty="0"/>
              <a:t>. For a baseband message m(t) of bandwidth B, the phase θ(t) for PM is </a:t>
            </a:r>
            <a:r>
              <a:rPr lang="en-IN" dirty="0" smtClean="0"/>
              <a:t>also a </a:t>
            </a:r>
            <a:r>
              <a:rPr lang="en-IN" dirty="0"/>
              <a:t>baseband signal with the same bandwidth. </a:t>
            </a:r>
            <a:endParaRPr lang="en-IN" dirty="0" smtClean="0"/>
          </a:p>
          <a:p>
            <a:endParaRPr lang="en-IN" dirty="0"/>
          </a:p>
          <a:p>
            <a:r>
              <a:rPr lang="en-IN" dirty="0" smtClean="0"/>
              <a:t>The </a:t>
            </a:r>
            <a:r>
              <a:rPr lang="en-IN" dirty="0"/>
              <a:t>phase θ(t) for FM is the integral of the message</a:t>
            </a:r>
            <a:r>
              <a:rPr lang="en-IN" dirty="0" smtClean="0"/>
              <a:t>. Since </a:t>
            </a:r>
            <a:r>
              <a:rPr lang="en-IN" dirty="0"/>
              <a:t>integration </a:t>
            </a:r>
            <a:r>
              <a:rPr lang="en-IN" dirty="0" err="1"/>
              <a:t>smooths</a:t>
            </a:r>
            <a:r>
              <a:rPr lang="en-IN" dirty="0"/>
              <a:t> out the time domain signal, </a:t>
            </a:r>
            <a:r>
              <a:rPr lang="en-IN" dirty="0" smtClean="0"/>
              <a:t>attenuates higher frequencies</a:t>
            </a:r>
            <a:r>
              <a:rPr lang="en-IN" dirty="0"/>
              <a:t>, θ(t) is a baseband signal with bandwidth </a:t>
            </a:r>
            <a:r>
              <a:rPr lang="en-IN" i="1" dirty="0"/>
              <a:t>at most B</a:t>
            </a:r>
            <a:r>
              <a:rPr lang="en-IN" dirty="0"/>
              <a:t>. </a:t>
            </a:r>
            <a:r>
              <a:rPr lang="en-IN" dirty="0" smtClean="0"/>
              <a:t>θ(t</a:t>
            </a:r>
            <a:r>
              <a:rPr lang="en-IN" dirty="0"/>
              <a:t>) </a:t>
            </a:r>
            <a:r>
              <a:rPr lang="en-IN" dirty="0" smtClean="0"/>
              <a:t>is assumed to having </a:t>
            </a:r>
            <a:r>
              <a:rPr lang="en-IN" dirty="0"/>
              <a:t>a bandwidth equal to B, the message </a:t>
            </a:r>
            <a:r>
              <a:rPr lang="en-IN" dirty="0" smtClean="0"/>
              <a:t>bandwidth.</a:t>
            </a:r>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18</a:t>
            </a:fld>
            <a:endParaRPr lang="en-IN"/>
          </a:p>
        </p:txBody>
      </p:sp>
    </p:spTree>
    <p:extLst>
      <p:ext uri="{BB962C8B-B14F-4D97-AF65-F5344CB8AC3E}">
        <p14:creationId xmlns:p14="http://schemas.microsoft.com/office/powerpoint/2010/main" val="233521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0"/>
            <a:ext cx="8229600" cy="1143000"/>
          </a:xfrm>
        </p:spPr>
        <p:txBody>
          <a:bodyPr/>
          <a:lstStyle/>
          <a:p>
            <a:r>
              <a:rPr lang="en-US" dirty="0" smtClean="0"/>
              <a:t>Narrowband FM</a:t>
            </a:r>
            <a:endParaRPr lang="en-US" dirty="0"/>
          </a:p>
        </p:txBody>
      </p:sp>
      <p:pic>
        <p:nvPicPr>
          <p:cNvPr id="5" name="Picture 4" descr="1.png"/>
          <p:cNvPicPr>
            <a:picLocks noChangeAspect="1"/>
          </p:cNvPicPr>
          <p:nvPr/>
        </p:nvPicPr>
        <p:blipFill>
          <a:blip r:embed="rId2"/>
          <a:stretch>
            <a:fillRect/>
          </a:stretch>
        </p:blipFill>
        <p:spPr>
          <a:xfrm>
            <a:off x="3157538" y="1143000"/>
            <a:ext cx="5740400" cy="685800"/>
          </a:xfrm>
          <a:prstGeom prst="rect">
            <a:avLst/>
          </a:prstGeom>
        </p:spPr>
      </p:pic>
      <p:pic>
        <p:nvPicPr>
          <p:cNvPr id="6" name="Picture 5" descr="2.png"/>
          <p:cNvPicPr>
            <a:picLocks noChangeAspect="1"/>
          </p:cNvPicPr>
          <p:nvPr/>
        </p:nvPicPr>
        <p:blipFill>
          <a:blip r:embed="rId3"/>
          <a:stretch>
            <a:fillRect/>
          </a:stretch>
        </p:blipFill>
        <p:spPr>
          <a:xfrm>
            <a:off x="4398433" y="2876550"/>
            <a:ext cx="2882900" cy="647700"/>
          </a:xfrm>
          <a:prstGeom prst="rect">
            <a:avLst/>
          </a:prstGeom>
        </p:spPr>
      </p:pic>
      <p:pic>
        <p:nvPicPr>
          <p:cNvPr id="8" name="Picture 7" descr="3.png"/>
          <p:cNvPicPr>
            <a:picLocks noChangeAspect="1"/>
          </p:cNvPicPr>
          <p:nvPr/>
        </p:nvPicPr>
        <p:blipFill>
          <a:blip r:embed="rId4"/>
          <a:stretch>
            <a:fillRect/>
          </a:stretch>
        </p:blipFill>
        <p:spPr>
          <a:xfrm>
            <a:off x="3436938" y="1955800"/>
            <a:ext cx="1790700" cy="520700"/>
          </a:xfrm>
          <a:prstGeom prst="rect">
            <a:avLst/>
          </a:prstGeom>
        </p:spPr>
      </p:pic>
      <p:pic>
        <p:nvPicPr>
          <p:cNvPr id="9" name="Picture 8" descr="4.png"/>
          <p:cNvPicPr>
            <a:picLocks noChangeAspect="1"/>
          </p:cNvPicPr>
          <p:nvPr/>
        </p:nvPicPr>
        <p:blipFill>
          <a:blip r:embed="rId5"/>
          <a:stretch>
            <a:fillRect/>
          </a:stretch>
        </p:blipFill>
        <p:spPr>
          <a:xfrm>
            <a:off x="6290205" y="2051050"/>
            <a:ext cx="2006600" cy="406400"/>
          </a:xfrm>
          <a:prstGeom prst="rect">
            <a:avLst/>
          </a:prstGeom>
        </p:spPr>
      </p:pic>
      <p:cxnSp>
        <p:nvCxnSpPr>
          <p:cNvPr id="11" name="Straight Arrow Connector 10"/>
          <p:cNvCxnSpPr/>
          <p:nvPr/>
        </p:nvCxnSpPr>
        <p:spPr>
          <a:xfrm rot="16200000" flipH="1">
            <a:off x="5157258" y="2344209"/>
            <a:ext cx="1047750" cy="169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2" name="Picture 11" descr="5.png"/>
          <p:cNvPicPr>
            <a:picLocks noChangeAspect="1"/>
          </p:cNvPicPr>
          <p:nvPr/>
        </p:nvPicPr>
        <p:blipFill>
          <a:blip r:embed="rId6"/>
          <a:stretch>
            <a:fillRect/>
          </a:stretch>
        </p:blipFill>
        <p:spPr>
          <a:xfrm>
            <a:off x="3436939" y="3586163"/>
            <a:ext cx="5270501" cy="774700"/>
          </a:xfrm>
          <a:prstGeom prst="rect">
            <a:avLst/>
          </a:prstGeom>
        </p:spPr>
      </p:pic>
      <p:pic>
        <p:nvPicPr>
          <p:cNvPr id="13" name="Picture 12" descr="6.png"/>
          <p:cNvPicPr>
            <a:picLocks noChangeAspect="1"/>
          </p:cNvPicPr>
          <p:nvPr/>
        </p:nvPicPr>
        <p:blipFill>
          <a:blip r:embed="rId7"/>
          <a:stretch>
            <a:fillRect/>
          </a:stretch>
        </p:blipFill>
        <p:spPr>
          <a:xfrm>
            <a:off x="2196836" y="4422212"/>
            <a:ext cx="7798329" cy="733801"/>
          </a:xfrm>
          <a:prstGeom prst="rect">
            <a:avLst/>
          </a:prstGeom>
        </p:spPr>
      </p:pic>
      <p:sp>
        <p:nvSpPr>
          <p:cNvPr id="14" name="TextBox 13"/>
          <p:cNvSpPr txBox="1"/>
          <p:nvPr/>
        </p:nvSpPr>
        <p:spPr>
          <a:xfrm>
            <a:off x="1642422" y="5372837"/>
            <a:ext cx="8803612" cy="1200328"/>
          </a:xfrm>
          <a:prstGeom prst="rect">
            <a:avLst/>
          </a:prstGeom>
          <a:noFill/>
        </p:spPr>
        <p:txBody>
          <a:bodyPr wrap="none" rtlCol="0">
            <a:spAutoFit/>
          </a:bodyPr>
          <a:lstStyle/>
          <a:p>
            <a:r>
              <a:rPr lang="en-US" sz="2400" b="1" dirty="0"/>
              <a:t>Phase deviation proportional to integral of message</a:t>
            </a:r>
          </a:p>
          <a:p>
            <a:r>
              <a:rPr lang="en-US" sz="2400" b="1" dirty="0"/>
              <a:t> </a:t>
            </a:r>
            <a:r>
              <a:rPr lang="en-US" sz="2400" b="1" dirty="0" err="1">
                <a:sym typeface="Wingdings"/>
              </a:rPr>
              <a:t></a:t>
            </a:r>
            <a:r>
              <a:rPr lang="en-US" sz="2400" b="1" dirty="0">
                <a:sym typeface="Wingdings"/>
              </a:rPr>
              <a:t> Bandwidth about the same as (or less than) that of message</a:t>
            </a:r>
          </a:p>
          <a:p>
            <a:r>
              <a:rPr lang="en-US" sz="2400" b="1" dirty="0" err="1">
                <a:sym typeface="Wingdings"/>
              </a:rPr>
              <a:t></a:t>
            </a:r>
            <a:r>
              <a:rPr lang="en-US" sz="2400" b="1" dirty="0">
                <a:sym typeface="Wingdings"/>
              </a:rPr>
              <a:t> Bandwidth of narrowband FM about </a:t>
            </a:r>
            <a:r>
              <a:rPr lang="en-US" sz="2400" b="1" i="1" dirty="0">
                <a:sym typeface="Wingdings"/>
              </a:rPr>
              <a:t>2B (B</a:t>
            </a:r>
            <a:r>
              <a:rPr lang="en-US" sz="2400" b="1" dirty="0">
                <a:sym typeface="Wingdings"/>
              </a:rPr>
              <a:t>=message bandwidth)</a:t>
            </a:r>
            <a:endParaRPr lang="en-US" sz="2400" b="1" dirty="0"/>
          </a:p>
        </p:txBody>
      </p:sp>
      <p:sp>
        <p:nvSpPr>
          <p:cNvPr id="15" name="TextBox 14"/>
          <p:cNvSpPr txBox="1"/>
          <p:nvPr/>
        </p:nvSpPr>
        <p:spPr>
          <a:xfrm>
            <a:off x="2956760" y="4176197"/>
            <a:ext cx="7038405" cy="369332"/>
          </a:xfrm>
          <a:prstGeom prst="rect">
            <a:avLst/>
          </a:prstGeom>
          <a:noFill/>
        </p:spPr>
        <p:txBody>
          <a:bodyPr wrap="none" rtlCol="0">
            <a:spAutoFit/>
          </a:bodyPr>
          <a:lstStyle/>
          <a:p>
            <a:r>
              <a:rPr lang="en-US" b="1" dirty="0"/>
              <a:t>(similar to AM, except message-dependent term is in the Q component)</a:t>
            </a:r>
          </a:p>
        </p:txBody>
      </p:sp>
      <p:sp>
        <p:nvSpPr>
          <p:cNvPr id="2" name="Slide Number Placeholder 1"/>
          <p:cNvSpPr>
            <a:spLocks noGrp="1"/>
          </p:cNvSpPr>
          <p:nvPr>
            <p:ph type="sldNum" sz="quarter" idx="12"/>
          </p:nvPr>
        </p:nvSpPr>
        <p:spPr/>
        <p:txBody>
          <a:bodyPr/>
          <a:lstStyle/>
          <a:p>
            <a:fld id="{5D9449EF-47F9-41BB-BCB1-4A2ADC488BF7}" type="slidenum">
              <a:rPr lang="en-IN" smtClean="0"/>
              <a:t>19</a:t>
            </a:fld>
            <a:endParaRPr lang="en-IN"/>
          </a:p>
        </p:txBody>
      </p:sp>
    </p:spTree>
    <p:extLst>
      <p:ext uri="{BB962C8B-B14F-4D97-AF65-F5344CB8AC3E}">
        <p14:creationId xmlns:p14="http://schemas.microsoft.com/office/powerpoint/2010/main" val="325183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Angle Modulation</a:t>
            </a:r>
            <a:endParaRPr lang="en-US" dirty="0"/>
          </a:p>
        </p:txBody>
      </p:sp>
      <p:pic>
        <p:nvPicPr>
          <p:cNvPr id="3" name="Picture 2" descr="1.png"/>
          <p:cNvPicPr>
            <a:picLocks noChangeAspect="1"/>
          </p:cNvPicPr>
          <p:nvPr/>
        </p:nvPicPr>
        <p:blipFill>
          <a:blip r:embed="rId2"/>
          <a:stretch>
            <a:fillRect/>
          </a:stretch>
        </p:blipFill>
        <p:spPr>
          <a:xfrm>
            <a:off x="1524000" y="3705999"/>
            <a:ext cx="8584556" cy="3296708"/>
          </a:xfrm>
          <a:prstGeom prst="rect">
            <a:avLst/>
          </a:prstGeom>
        </p:spPr>
      </p:pic>
      <p:pic>
        <p:nvPicPr>
          <p:cNvPr id="4" name="Picture 3" descr="1.png"/>
          <p:cNvPicPr>
            <a:picLocks noChangeAspect="1"/>
          </p:cNvPicPr>
          <p:nvPr/>
        </p:nvPicPr>
        <p:blipFill>
          <a:blip r:embed="rId3"/>
          <a:stretch>
            <a:fillRect/>
          </a:stretch>
        </p:blipFill>
        <p:spPr>
          <a:xfrm>
            <a:off x="1524001" y="1143000"/>
            <a:ext cx="8953501" cy="609600"/>
          </a:xfrm>
          <a:prstGeom prst="rect">
            <a:avLst/>
          </a:prstGeom>
        </p:spPr>
      </p:pic>
      <p:pic>
        <p:nvPicPr>
          <p:cNvPr id="5" name="Picture 4" descr="2.png"/>
          <p:cNvPicPr>
            <a:picLocks noChangeAspect="1"/>
          </p:cNvPicPr>
          <p:nvPr/>
        </p:nvPicPr>
        <p:blipFill>
          <a:blip r:embed="rId4"/>
          <a:stretch>
            <a:fillRect/>
          </a:stretch>
        </p:blipFill>
        <p:spPr>
          <a:xfrm>
            <a:off x="3010429" y="1752600"/>
            <a:ext cx="4445000" cy="546100"/>
          </a:xfrm>
          <a:prstGeom prst="rect">
            <a:avLst/>
          </a:prstGeom>
        </p:spPr>
      </p:pic>
      <p:pic>
        <p:nvPicPr>
          <p:cNvPr id="6" name="Picture 5" descr="3.png"/>
          <p:cNvPicPr>
            <a:picLocks noChangeAspect="1"/>
          </p:cNvPicPr>
          <p:nvPr/>
        </p:nvPicPr>
        <p:blipFill>
          <a:blip r:embed="rId5"/>
          <a:stretch>
            <a:fillRect/>
          </a:stretch>
        </p:blipFill>
        <p:spPr>
          <a:xfrm>
            <a:off x="1858963" y="2301348"/>
            <a:ext cx="6273800" cy="876300"/>
          </a:xfrm>
          <a:prstGeom prst="rect">
            <a:avLst/>
          </a:prstGeom>
        </p:spPr>
      </p:pic>
      <p:pic>
        <p:nvPicPr>
          <p:cNvPr id="7" name="Picture 6" descr="4.png"/>
          <p:cNvPicPr>
            <a:picLocks noChangeAspect="1"/>
          </p:cNvPicPr>
          <p:nvPr/>
        </p:nvPicPr>
        <p:blipFill>
          <a:blip r:embed="rId6"/>
          <a:stretch>
            <a:fillRect/>
          </a:stretch>
        </p:blipFill>
        <p:spPr>
          <a:xfrm>
            <a:off x="2971544" y="2965450"/>
            <a:ext cx="3568700" cy="927100"/>
          </a:xfrm>
          <a:prstGeom prst="rect">
            <a:avLst/>
          </a:prstGeom>
        </p:spPr>
      </p:pic>
      <p:sp>
        <p:nvSpPr>
          <p:cNvPr id="8" name="TextBox 7"/>
          <p:cNvSpPr txBox="1"/>
          <p:nvPr/>
        </p:nvSpPr>
        <p:spPr>
          <a:xfrm>
            <a:off x="6540245" y="3059669"/>
            <a:ext cx="3185037" cy="646331"/>
          </a:xfrm>
          <a:prstGeom prst="rect">
            <a:avLst/>
          </a:prstGeom>
          <a:noFill/>
        </p:spPr>
        <p:txBody>
          <a:bodyPr wrap="none" rtlCol="0">
            <a:spAutoFit/>
          </a:bodyPr>
          <a:lstStyle/>
          <a:p>
            <a:r>
              <a:rPr lang="en-US" b="1" dirty="0"/>
              <a:t>Phase modulation with integral</a:t>
            </a:r>
          </a:p>
          <a:p>
            <a:r>
              <a:rPr lang="en-US" b="1" dirty="0"/>
              <a:t> of message</a:t>
            </a:r>
          </a:p>
        </p:txBody>
      </p:sp>
      <p:sp>
        <p:nvSpPr>
          <p:cNvPr id="9" name="TextBox 8"/>
          <p:cNvSpPr txBox="1"/>
          <p:nvPr/>
        </p:nvSpPr>
        <p:spPr>
          <a:xfrm>
            <a:off x="4047068" y="4775200"/>
            <a:ext cx="2121093" cy="369332"/>
          </a:xfrm>
          <a:prstGeom prst="rect">
            <a:avLst/>
          </a:prstGeom>
          <a:noFill/>
        </p:spPr>
        <p:txBody>
          <a:bodyPr wrap="none" rtlCol="0">
            <a:spAutoFit/>
          </a:bodyPr>
          <a:lstStyle/>
          <a:p>
            <a:r>
              <a:rPr lang="en-US" b="1" dirty="0"/>
              <a:t>FM/PM equivalence</a:t>
            </a:r>
          </a:p>
        </p:txBody>
      </p:sp>
      <p:sp>
        <p:nvSpPr>
          <p:cNvPr id="10" name="Slide Number Placeholder 9"/>
          <p:cNvSpPr>
            <a:spLocks noGrp="1"/>
          </p:cNvSpPr>
          <p:nvPr>
            <p:ph type="sldNum" sz="quarter" idx="12"/>
          </p:nvPr>
        </p:nvSpPr>
        <p:spPr/>
        <p:txBody>
          <a:bodyPr/>
          <a:lstStyle/>
          <a:p>
            <a:fld id="{5D9449EF-47F9-41BB-BCB1-4A2ADC488BF7}" type="slidenum">
              <a:rPr lang="en-IN" smtClean="0"/>
              <a:t>2</a:t>
            </a:fld>
            <a:endParaRPr lang="en-IN"/>
          </a:p>
        </p:txBody>
      </p:sp>
    </p:spTree>
    <p:extLst>
      <p:ext uri="{BB962C8B-B14F-4D97-AF65-F5344CB8AC3E}">
        <p14:creationId xmlns:p14="http://schemas.microsoft.com/office/powerpoint/2010/main" val="100351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Narrowband FM</a:t>
            </a:r>
            <a:endParaRPr lang="en-IN" dirty="0"/>
          </a:p>
        </p:txBody>
      </p:sp>
      <p:sp>
        <p:nvSpPr>
          <p:cNvPr id="3" name="Content Placeholder 2"/>
          <p:cNvSpPr>
            <a:spLocks noGrp="1"/>
          </p:cNvSpPr>
          <p:nvPr>
            <p:ph idx="1"/>
          </p:nvPr>
        </p:nvSpPr>
        <p:spPr/>
        <p:txBody>
          <a:bodyPr/>
          <a:lstStyle/>
          <a:p>
            <a:r>
              <a:rPr lang="en-IN" dirty="0" smtClean="0"/>
              <a:t>The bandwidth </a:t>
            </a:r>
            <a:r>
              <a:rPr lang="en-IN" dirty="0"/>
              <a:t>of a </a:t>
            </a:r>
            <a:r>
              <a:rPr lang="en-IN" i="1" dirty="0"/>
              <a:t>narrowband </a:t>
            </a:r>
            <a:r>
              <a:rPr lang="en-IN" dirty="0"/>
              <a:t>FM signal is 2B, or twice the message bandwidth, just </a:t>
            </a:r>
            <a:r>
              <a:rPr lang="en-IN" dirty="0" smtClean="0"/>
              <a:t>as in </a:t>
            </a:r>
            <a:r>
              <a:rPr lang="en-IN" dirty="0"/>
              <a:t>AM. </a:t>
            </a:r>
            <a:endParaRPr lang="en-IN" dirty="0" smtClean="0"/>
          </a:p>
          <a:p>
            <a:r>
              <a:rPr lang="en-IN" dirty="0" smtClean="0"/>
              <a:t>For </a:t>
            </a:r>
            <a:r>
              <a:rPr lang="en-IN" dirty="0"/>
              <a:t>example, narrowband angle modulation with a sinusoidal message m(t) = </a:t>
            </a:r>
            <a:r>
              <a:rPr lang="en-IN" dirty="0" err="1"/>
              <a:t>cos</a:t>
            </a:r>
            <a:r>
              <a:rPr lang="en-IN" dirty="0"/>
              <a:t> </a:t>
            </a:r>
            <a:r>
              <a:rPr lang="en-IN" dirty="0" smtClean="0"/>
              <a:t>2π</a:t>
            </a:r>
            <a:r>
              <a:rPr lang="en-IN" dirty="0" err="1" smtClean="0"/>
              <a:t>f</a:t>
            </a:r>
            <a:r>
              <a:rPr lang="en-IN" baseline="-25000" dirty="0" err="1" smtClean="0"/>
              <a:t>m</a:t>
            </a:r>
            <a:r>
              <a:rPr lang="en-IN" dirty="0" err="1" smtClean="0"/>
              <a:t>t</a:t>
            </a:r>
            <a:r>
              <a:rPr lang="en-IN" dirty="0" smtClean="0"/>
              <a:t> occupies </a:t>
            </a:r>
            <a:r>
              <a:rPr lang="en-IN" dirty="0"/>
              <a:t>a bandwidth of 2f</a:t>
            </a:r>
            <a:r>
              <a:rPr lang="en-IN" baseline="-25000" dirty="0"/>
              <a:t>m</a:t>
            </a:r>
            <a:r>
              <a:rPr lang="en-IN" dirty="0"/>
              <a:t>: </a:t>
            </a:r>
            <a:endParaRPr lang="en-IN" dirty="0" smtClean="0"/>
          </a:p>
          <a:p>
            <a:r>
              <a:rPr lang="en-IN" i="1" dirty="0" smtClean="0"/>
              <a:t>θ(t</a:t>
            </a:r>
            <a:r>
              <a:rPr lang="en-IN" i="1" dirty="0"/>
              <a:t>) = </a:t>
            </a:r>
            <a:r>
              <a:rPr lang="en-IN" i="1" dirty="0" err="1" smtClean="0"/>
              <a:t>k</a:t>
            </a:r>
            <a:r>
              <a:rPr lang="en-IN" i="1" baseline="-25000" dirty="0" err="1" smtClean="0"/>
              <a:t>f</a:t>
            </a:r>
            <a:r>
              <a:rPr lang="en-IN" i="1" dirty="0" smtClean="0"/>
              <a:t>/</a:t>
            </a:r>
            <a:r>
              <a:rPr lang="en-IN" i="1" dirty="0" err="1" smtClean="0"/>
              <a:t>f</a:t>
            </a:r>
            <a:r>
              <a:rPr lang="en-IN" i="1" baseline="-25000" dirty="0" err="1" smtClean="0"/>
              <a:t>m</a:t>
            </a:r>
            <a:r>
              <a:rPr lang="en-IN" i="1" dirty="0" err="1" smtClean="0"/>
              <a:t>sin</a:t>
            </a:r>
            <a:r>
              <a:rPr lang="en-IN" i="1" dirty="0" smtClean="0"/>
              <a:t> </a:t>
            </a:r>
            <a:r>
              <a:rPr lang="en-IN" i="1" dirty="0"/>
              <a:t>2</a:t>
            </a:r>
            <a:r>
              <a:rPr lang="el-GR" i="1" dirty="0"/>
              <a:t>π</a:t>
            </a:r>
            <a:r>
              <a:rPr lang="en-IN" i="1" dirty="0" err="1" smtClean="0"/>
              <a:t>f</a:t>
            </a:r>
            <a:r>
              <a:rPr lang="en-IN" i="1" baseline="-25000" dirty="0" err="1"/>
              <a:t>m</a:t>
            </a:r>
            <a:r>
              <a:rPr lang="en-IN" i="1" dirty="0" err="1" smtClean="0"/>
              <a:t>t</a:t>
            </a:r>
            <a:r>
              <a:rPr lang="en-IN" i="1" dirty="0" smtClean="0"/>
              <a:t> </a:t>
            </a:r>
            <a:r>
              <a:rPr lang="en-IN" i="1" dirty="0"/>
              <a:t>for FM, and </a:t>
            </a:r>
            <a:endParaRPr lang="en-IN" i="1" dirty="0" smtClean="0"/>
          </a:p>
          <a:p>
            <a:r>
              <a:rPr lang="el-GR" i="1" dirty="0" smtClean="0"/>
              <a:t>θ(</a:t>
            </a:r>
            <a:r>
              <a:rPr lang="en-IN" i="1" dirty="0"/>
              <a:t>t) = </a:t>
            </a:r>
            <a:r>
              <a:rPr lang="en-IN" i="1" dirty="0" err="1"/>
              <a:t>k</a:t>
            </a:r>
            <a:r>
              <a:rPr lang="en-IN" i="1" baseline="-25000" dirty="0" err="1"/>
              <a:t>p</a:t>
            </a:r>
            <a:r>
              <a:rPr lang="en-IN" i="1" dirty="0"/>
              <a:t> </a:t>
            </a:r>
            <a:r>
              <a:rPr lang="en-IN" i="1" dirty="0" err="1"/>
              <a:t>cos</a:t>
            </a:r>
            <a:r>
              <a:rPr lang="en-IN" i="1" dirty="0"/>
              <a:t> 2</a:t>
            </a:r>
            <a:r>
              <a:rPr lang="el-GR" i="1" dirty="0"/>
              <a:t>π</a:t>
            </a:r>
            <a:r>
              <a:rPr lang="en-IN" i="1" dirty="0" err="1" smtClean="0"/>
              <a:t>f</a:t>
            </a:r>
            <a:r>
              <a:rPr lang="en-IN" i="1" baseline="-25000" dirty="0" err="1"/>
              <a:t>m</a:t>
            </a:r>
            <a:r>
              <a:rPr lang="en-IN" i="1" dirty="0" err="1" smtClean="0"/>
              <a:t>t</a:t>
            </a:r>
            <a:r>
              <a:rPr lang="en-IN" i="1" dirty="0" smtClean="0"/>
              <a:t> </a:t>
            </a:r>
            <a:r>
              <a:rPr lang="en-IN" i="1" dirty="0"/>
              <a:t>for PM.</a:t>
            </a:r>
            <a:endParaRPr lang="en-IN" i="1" dirty="0"/>
          </a:p>
        </p:txBody>
      </p:sp>
      <p:sp>
        <p:nvSpPr>
          <p:cNvPr id="4" name="Slide Number Placeholder 3"/>
          <p:cNvSpPr>
            <a:spLocks noGrp="1"/>
          </p:cNvSpPr>
          <p:nvPr>
            <p:ph type="sldNum" sz="quarter" idx="12"/>
          </p:nvPr>
        </p:nvSpPr>
        <p:spPr/>
        <p:txBody>
          <a:bodyPr/>
          <a:lstStyle/>
          <a:p>
            <a:fld id="{5D9449EF-47F9-41BB-BCB1-4A2ADC488BF7}" type="slidenum">
              <a:rPr lang="en-IN" smtClean="0"/>
              <a:t>20</a:t>
            </a:fld>
            <a:endParaRPr lang="en-IN"/>
          </a:p>
        </p:txBody>
      </p:sp>
    </p:spTree>
    <p:extLst>
      <p:ext uri="{BB962C8B-B14F-4D97-AF65-F5344CB8AC3E}">
        <p14:creationId xmlns:p14="http://schemas.microsoft.com/office/powerpoint/2010/main" val="131000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Wideband FM</a:t>
            </a:r>
            <a:endParaRPr lang="en-IN" dirty="0"/>
          </a:p>
        </p:txBody>
      </p:sp>
      <p:sp>
        <p:nvSpPr>
          <p:cNvPr id="3" name="Content Placeholder 2"/>
          <p:cNvSpPr>
            <a:spLocks noGrp="1"/>
          </p:cNvSpPr>
          <p:nvPr>
            <p:ph idx="1"/>
          </p:nvPr>
        </p:nvSpPr>
        <p:spPr/>
        <p:txBody>
          <a:bodyPr/>
          <a:lstStyle/>
          <a:p>
            <a:r>
              <a:rPr lang="en-IN" dirty="0"/>
              <a:t>For wideband FM, we would expect the bandwidth to be dominated by the frequency </a:t>
            </a:r>
            <a:r>
              <a:rPr lang="en-IN" dirty="0" smtClean="0"/>
              <a:t>deviation </a:t>
            </a:r>
            <a:r>
              <a:rPr lang="en-IN" i="1" dirty="0" err="1" smtClean="0"/>
              <a:t>kf</a:t>
            </a:r>
            <a:r>
              <a:rPr lang="en-IN" i="1" baseline="-25000" dirty="0" err="1" smtClean="0"/>
              <a:t>m</a:t>
            </a:r>
            <a:r>
              <a:rPr lang="en-IN" i="1" dirty="0" smtClean="0"/>
              <a:t>(t</a:t>
            </a:r>
            <a:r>
              <a:rPr lang="en-IN" i="1" dirty="0"/>
              <a:t>)</a:t>
            </a:r>
            <a:r>
              <a:rPr lang="en-IN" dirty="0"/>
              <a:t>. For messages that have positive and negative peaks of similar size, the frequency </a:t>
            </a:r>
            <a:r>
              <a:rPr lang="en-IN" dirty="0" smtClean="0"/>
              <a:t>deviation ranges </a:t>
            </a:r>
            <a:r>
              <a:rPr lang="en-IN" dirty="0"/>
              <a:t>between −</a:t>
            </a:r>
            <a:r>
              <a:rPr lang="en-IN" dirty="0" err="1"/>
              <a:t>f</a:t>
            </a:r>
            <a:r>
              <a:rPr lang="en-IN" baseline="-25000" dirty="0" err="1"/>
              <a:t>max</a:t>
            </a:r>
            <a:r>
              <a:rPr lang="en-IN" dirty="0"/>
              <a:t> and </a:t>
            </a:r>
            <a:r>
              <a:rPr lang="en-IN" dirty="0" err="1" smtClean="0"/>
              <a:t>f</a:t>
            </a:r>
            <a:r>
              <a:rPr lang="en-IN" baseline="-25000" dirty="0" err="1"/>
              <a:t>max</a:t>
            </a:r>
            <a:r>
              <a:rPr lang="en-IN" dirty="0" smtClean="0"/>
              <a:t>, </a:t>
            </a:r>
            <a:r>
              <a:rPr lang="en-IN" dirty="0"/>
              <a:t>where </a:t>
            </a:r>
            <a:r>
              <a:rPr lang="en-IN" dirty="0" err="1" smtClean="0"/>
              <a:t>f</a:t>
            </a:r>
            <a:r>
              <a:rPr lang="en-IN" baseline="-25000" dirty="0" err="1"/>
              <a:t>max</a:t>
            </a:r>
            <a:r>
              <a:rPr lang="en-IN" dirty="0" smtClean="0"/>
              <a:t> </a:t>
            </a:r>
            <a:r>
              <a:rPr lang="en-IN" dirty="0"/>
              <a:t>= </a:t>
            </a:r>
            <a:r>
              <a:rPr lang="en-IN" dirty="0" err="1"/>
              <a:t>k</a:t>
            </a:r>
            <a:r>
              <a:rPr lang="en-IN" baseline="-25000" dirty="0" err="1"/>
              <a:t>f</a:t>
            </a:r>
            <a:r>
              <a:rPr lang="en-IN" dirty="0" err="1"/>
              <a:t>max</a:t>
            </a:r>
            <a:r>
              <a:rPr lang="en-IN" baseline="-25000" dirty="0" err="1"/>
              <a:t>t</a:t>
            </a:r>
            <a:r>
              <a:rPr lang="en-IN" dirty="0" err="1"/>
              <a:t>|m</a:t>
            </a:r>
            <a:r>
              <a:rPr lang="en-IN" dirty="0"/>
              <a:t>(t</a:t>
            </a:r>
            <a:r>
              <a:rPr lang="en-IN" dirty="0" smtClean="0"/>
              <a:t>)|.</a:t>
            </a:r>
          </a:p>
          <a:p>
            <a:endParaRPr lang="en-IN" dirty="0" smtClean="0"/>
          </a:p>
          <a:p>
            <a:r>
              <a:rPr lang="en-IN" dirty="0" smtClean="0"/>
              <a:t>The </a:t>
            </a:r>
            <a:r>
              <a:rPr lang="en-IN" dirty="0"/>
              <a:t>bandwidth </a:t>
            </a:r>
            <a:r>
              <a:rPr lang="en-IN" dirty="0" smtClean="0"/>
              <a:t>will be dominated </a:t>
            </a:r>
            <a:r>
              <a:rPr lang="en-IN" dirty="0"/>
              <a:t>by the instantaneous deviations around the carrier frequency</a:t>
            </a:r>
            <a:r>
              <a:rPr lang="en-IN" dirty="0" smtClean="0"/>
              <a:t>, which </a:t>
            </a:r>
            <a:r>
              <a:rPr lang="en-IN" dirty="0"/>
              <a:t>spans an interval of length 2f</a:t>
            </a:r>
            <a:r>
              <a:rPr lang="en-IN" baseline="-25000" dirty="0"/>
              <a:t>max</a:t>
            </a:r>
            <a:r>
              <a:rPr lang="en-IN" dirty="0"/>
              <a:t>.</a:t>
            </a:r>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21</a:t>
            </a:fld>
            <a:endParaRPr lang="en-IN"/>
          </a:p>
        </p:txBody>
      </p:sp>
    </p:spTree>
    <p:extLst>
      <p:ext uri="{BB962C8B-B14F-4D97-AF65-F5344CB8AC3E}">
        <p14:creationId xmlns:p14="http://schemas.microsoft.com/office/powerpoint/2010/main" val="2217619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Wideband FM</a:t>
            </a:r>
            <a:endParaRPr lang="en-US" dirty="0"/>
          </a:p>
        </p:txBody>
      </p:sp>
      <p:sp>
        <p:nvSpPr>
          <p:cNvPr id="3" name="TextBox 2"/>
          <p:cNvSpPr txBox="1"/>
          <p:nvPr/>
        </p:nvSpPr>
        <p:spPr>
          <a:xfrm>
            <a:off x="3071675" y="1807403"/>
            <a:ext cx="6048651" cy="461665"/>
          </a:xfrm>
          <a:prstGeom prst="rect">
            <a:avLst/>
          </a:prstGeom>
          <a:noFill/>
        </p:spPr>
        <p:txBody>
          <a:bodyPr wrap="none" rtlCol="0">
            <a:spAutoFit/>
          </a:bodyPr>
          <a:lstStyle/>
          <a:p>
            <a:r>
              <a:rPr lang="en-US" sz="2400" b="1" dirty="0"/>
              <a:t>Bandwidth dominated by frequency deviation</a:t>
            </a:r>
          </a:p>
        </p:txBody>
      </p:sp>
      <p:graphicFrame>
        <p:nvGraphicFramePr>
          <p:cNvPr id="4" name="Object 3"/>
          <p:cNvGraphicFramePr>
            <a:graphicFrameLocks noChangeAspect="1"/>
          </p:cNvGraphicFramePr>
          <p:nvPr/>
        </p:nvGraphicFramePr>
        <p:xfrm>
          <a:off x="1981201" y="2654301"/>
          <a:ext cx="2227261" cy="584200"/>
        </p:xfrm>
        <a:graphic>
          <a:graphicData uri="http://schemas.openxmlformats.org/presentationml/2006/ole">
            <mc:AlternateContent xmlns:mc="http://schemas.openxmlformats.org/markup-compatibility/2006">
              <mc:Choice xmlns:v="urn:schemas-microsoft-com:vml" Requires="v">
                <p:oleObj spid="_x0000_s2071" name="Equation" r:id="rId3" imgW="774700" imgH="203200" progId="Equation.3">
                  <p:embed/>
                </p:oleObj>
              </mc:Choice>
              <mc:Fallback>
                <p:oleObj name="Equation" r:id="rId3" imgW="7747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2654301"/>
                        <a:ext cx="2227261"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436534" y="2654302"/>
            <a:ext cx="2330061" cy="461665"/>
          </a:xfrm>
          <a:prstGeom prst="rect">
            <a:avLst/>
          </a:prstGeom>
          <a:noFill/>
        </p:spPr>
        <p:txBody>
          <a:bodyPr wrap="none" rtlCol="0">
            <a:spAutoFit/>
          </a:bodyPr>
          <a:lstStyle/>
          <a:p>
            <a:r>
              <a:rPr lang="en-US" sz="2400" dirty="0"/>
              <a:t> swings between </a:t>
            </a:r>
          </a:p>
        </p:txBody>
      </p:sp>
      <p:graphicFrame>
        <p:nvGraphicFramePr>
          <p:cNvPr id="165891" name="Object 3"/>
          <p:cNvGraphicFramePr>
            <a:graphicFrameLocks noChangeAspect="1"/>
          </p:cNvGraphicFramePr>
          <p:nvPr/>
        </p:nvGraphicFramePr>
        <p:xfrm>
          <a:off x="6918525" y="2604792"/>
          <a:ext cx="1241425" cy="511175"/>
        </p:xfrm>
        <a:graphic>
          <a:graphicData uri="http://schemas.openxmlformats.org/presentationml/2006/ole">
            <mc:AlternateContent xmlns:mc="http://schemas.openxmlformats.org/markup-compatibility/2006">
              <mc:Choice xmlns:v="urn:schemas-microsoft-com:vml" Requires="v">
                <p:oleObj spid="_x0000_s2072" name="Equation" r:id="rId5" imgW="431800" imgH="177800" progId="Equation.3">
                  <p:embed/>
                </p:oleObj>
              </mc:Choice>
              <mc:Fallback>
                <p:oleObj name="Equation" r:id="rId5" imgW="4318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8525" y="2604792"/>
                        <a:ext cx="124142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892" name="Object 4"/>
          <p:cNvGraphicFramePr>
            <a:graphicFrameLocks noChangeAspect="1"/>
          </p:cNvGraphicFramePr>
          <p:nvPr/>
        </p:nvGraphicFramePr>
        <p:xfrm>
          <a:off x="4208461" y="3968134"/>
          <a:ext cx="3413656" cy="496532"/>
        </p:xfrm>
        <a:graphic>
          <a:graphicData uri="http://schemas.openxmlformats.org/presentationml/2006/ole">
            <mc:AlternateContent xmlns:mc="http://schemas.openxmlformats.org/markup-compatibility/2006">
              <mc:Choice xmlns:v="urn:schemas-microsoft-com:vml" Requires="v">
                <p:oleObj spid="_x0000_s2073" name="Equation" r:id="rId7" imgW="1397000" imgH="203200" progId="Equation.3">
                  <p:embed/>
                </p:oleObj>
              </mc:Choice>
              <mc:Fallback>
                <p:oleObj name="Equation" r:id="rId7" imgW="13970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8461" y="3968134"/>
                        <a:ext cx="3413656" cy="496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625242" y="3244334"/>
            <a:ext cx="5585558" cy="369332"/>
          </a:xfrm>
          <a:prstGeom prst="rect">
            <a:avLst/>
          </a:prstGeom>
          <a:noFill/>
        </p:spPr>
        <p:txBody>
          <a:bodyPr wrap="none" rtlCol="0">
            <a:spAutoFit/>
          </a:bodyPr>
          <a:lstStyle/>
          <a:p>
            <a:r>
              <a:rPr lang="en-US" dirty="0"/>
              <a:t>(assuming equal positive and negative swings in message)</a:t>
            </a:r>
          </a:p>
        </p:txBody>
      </p:sp>
      <p:sp>
        <p:nvSpPr>
          <p:cNvPr id="9" name="TextBox 8"/>
          <p:cNvSpPr txBox="1"/>
          <p:nvPr/>
        </p:nvSpPr>
        <p:spPr>
          <a:xfrm>
            <a:off x="1981201" y="4893734"/>
            <a:ext cx="8616511" cy="461665"/>
          </a:xfrm>
          <a:prstGeom prst="rect">
            <a:avLst/>
          </a:prstGeom>
          <a:noFill/>
        </p:spPr>
        <p:txBody>
          <a:bodyPr wrap="none" rtlCol="0">
            <a:spAutoFit/>
          </a:bodyPr>
          <a:lstStyle/>
          <a:p>
            <a:r>
              <a:rPr lang="en-US" sz="2400" b="1" dirty="0"/>
              <a:t>Carson’s rule: add up estimates for narrowband and wideband FM</a:t>
            </a:r>
          </a:p>
        </p:txBody>
      </p:sp>
      <p:pic>
        <p:nvPicPr>
          <p:cNvPr id="10" name="Picture 9" descr="1.png"/>
          <p:cNvPicPr>
            <a:picLocks noChangeAspect="1"/>
          </p:cNvPicPr>
          <p:nvPr/>
        </p:nvPicPr>
        <p:blipFill>
          <a:blip r:embed="rId9"/>
          <a:stretch>
            <a:fillRect/>
          </a:stretch>
        </p:blipFill>
        <p:spPr>
          <a:xfrm>
            <a:off x="3346649" y="5355398"/>
            <a:ext cx="4813300" cy="749300"/>
          </a:xfrm>
          <a:prstGeom prst="rect">
            <a:avLst/>
          </a:prstGeom>
        </p:spPr>
      </p:pic>
      <p:pic>
        <p:nvPicPr>
          <p:cNvPr id="11" name="Picture 10" descr="2.png"/>
          <p:cNvPicPr>
            <a:picLocks noChangeAspect="1"/>
          </p:cNvPicPr>
          <p:nvPr/>
        </p:nvPicPr>
        <p:blipFill>
          <a:blip r:embed="rId10"/>
          <a:stretch>
            <a:fillRect/>
          </a:stretch>
        </p:blipFill>
        <p:spPr>
          <a:xfrm>
            <a:off x="3691791" y="6134102"/>
            <a:ext cx="1968500" cy="622300"/>
          </a:xfrm>
          <a:prstGeom prst="rect">
            <a:avLst/>
          </a:prstGeom>
        </p:spPr>
      </p:pic>
      <p:sp>
        <p:nvSpPr>
          <p:cNvPr id="12" name="TextBox 11"/>
          <p:cNvSpPr txBox="1"/>
          <p:nvPr/>
        </p:nvSpPr>
        <p:spPr>
          <a:xfrm>
            <a:off x="5767814" y="6202290"/>
            <a:ext cx="4784270" cy="430887"/>
          </a:xfrm>
          <a:prstGeom prst="rect">
            <a:avLst/>
          </a:prstGeom>
          <a:noFill/>
        </p:spPr>
        <p:txBody>
          <a:bodyPr wrap="none" rtlCol="0">
            <a:spAutoFit/>
          </a:bodyPr>
          <a:lstStyle/>
          <a:p>
            <a:r>
              <a:rPr lang="en-US" sz="2200" b="1" dirty="0"/>
              <a:t>FM modulation index or deviation ratio</a:t>
            </a:r>
          </a:p>
        </p:txBody>
      </p:sp>
      <p:sp>
        <p:nvSpPr>
          <p:cNvPr id="6" name="Slide Number Placeholder 5"/>
          <p:cNvSpPr>
            <a:spLocks noGrp="1"/>
          </p:cNvSpPr>
          <p:nvPr>
            <p:ph type="sldNum" sz="quarter" idx="12"/>
          </p:nvPr>
        </p:nvSpPr>
        <p:spPr/>
        <p:txBody>
          <a:bodyPr/>
          <a:lstStyle/>
          <a:p>
            <a:fld id="{5D9449EF-47F9-41BB-BCB1-4A2ADC488BF7}" type="slidenum">
              <a:rPr lang="en-IN" smtClean="0"/>
              <a:t>22</a:t>
            </a:fld>
            <a:endParaRPr lang="en-IN"/>
          </a:p>
        </p:txBody>
      </p:sp>
    </p:spTree>
    <p:extLst>
      <p:ext uri="{BB962C8B-B14F-4D97-AF65-F5344CB8AC3E}">
        <p14:creationId xmlns:p14="http://schemas.microsoft.com/office/powerpoint/2010/main" val="1189991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71846"/>
            <a:ext cx="8229600" cy="1143000"/>
          </a:xfrm>
        </p:spPr>
        <p:txBody>
          <a:bodyPr>
            <a:normAutofit/>
          </a:bodyPr>
          <a:lstStyle/>
          <a:p>
            <a:r>
              <a:rPr lang="en-US" dirty="0" smtClean="0"/>
              <a:t>FM spectrum for periodic messages</a:t>
            </a:r>
            <a:endParaRPr lang="en-US" dirty="0"/>
          </a:p>
        </p:txBody>
      </p:sp>
      <p:sp>
        <p:nvSpPr>
          <p:cNvPr id="3" name="Content Placeholder 2"/>
          <p:cNvSpPr>
            <a:spLocks noGrp="1"/>
          </p:cNvSpPr>
          <p:nvPr>
            <p:ph idx="1"/>
          </p:nvPr>
        </p:nvSpPr>
        <p:spPr>
          <a:xfrm>
            <a:off x="1246909" y="1486692"/>
            <a:ext cx="9892145" cy="4720143"/>
          </a:xfrm>
        </p:spPr>
        <p:txBody>
          <a:bodyPr/>
          <a:lstStyle/>
          <a:p>
            <a:r>
              <a:rPr lang="en-US" dirty="0" smtClean="0"/>
              <a:t>Complex envelope is periodic for periodic messages </a:t>
            </a:r>
            <a:r>
              <a:rPr lang="en-US" dirty="0" err="1" smtClean="0">
                <a:sym typeface="Wingdings"/>
              </a:rPr>
              <a:t></a:t>
            </a:r>
            <a:r>
              <a:rPr lang="en-US" dirty="0" smtClean="0">
                <a:sym typeface="Wingdings"/>
              </a:rPr>
              <a:t> Fourier series</a:t>
            </a:r>
          </a:p>
          <a:p>
            <a:pPr lvl="1"/>
            <a:r>
              <a:rPr lang="en-US" dirty="0" smtClean="0">
                <a:sym typeface="Wingdings"/>
              </a:rPr>
              <a:t>Spectrum of complex envelope is discrete, with impulses at integer multiples of fundamental freq</a:t>
            </a:r>
          </a:p>
          <a:p>
            <a:r>
              <a:rPr lang="en-US" dirty="0" smtClean="0">
                <a:sym typeface="Wingdings"/>
              </a:rPr>
              <a:t>Standard example: sinusoidal message</a:t>
            </a:r>
          </a:p>
          <a:p>
            <a:pPr lvl="1"/>
            <a:r>
              <a:rPr lang="en-US" dirty="0" smtClean="0">
                <a:sym typeface="Wingdings"/>
              </a:rPr>
              <a:t>But approach is quite general</a:t>
            </a:r>
          </a:p>
          <a:p>
            <a:r>
              <a:rPr lang="en-US" dirty="0" smtClean="0">
                <a:sym typeface="Wingdings"/>
              </a:rPr>
              <a:t>Somewhat artificial, since most messages are not periodic</a:t>
            </a:r>
            <a:endParaRPr lang="en-US" dirty="0"/>
          </a:p>
        </p:txBody>
      </p:sp>
      <p:sp>
        <p:nvSpPr>
          <p:cNvPr id="4" name="Slide Number Placeholder 3"/>
          <p:cNvSpPr>
            <a:spLocks noGrp="1"/>
          </p:cNvSpPr>
          <p:nvPr>
            <p:ph type="sldNum" sz="quarter" idx="12"/>
          </p:nvPr>
        </p:nvSpPr>
        <p:spPr/>
        <p:txBody>
          <a:bodyPr/>
          <a:lstStyle/>
          <a:p>
            <a:fld id="{5D9449EF-47F9-41BB-BCB1-4A2ADC488BF7}" type="slidenum">
              <a:rPr lang="en-IN" smtClean="0"/>
              <a:t>23</a:t>
            </a:fld>
            <a:endParaRPr lang="en-IN"/>
          </a:p>
        </p:txBody>
      </p:sp>
    </p:spTree>
    <p:extLst>
      <p:ext uri="{BB962C8B-B14F-4D97-AF65-F5344CB8AC3E}">
        <p14:creationId xmlns:p14="http://schemas.microsoft.com/office/powerpoint/2010/main" val="324659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FM spectrum for sinusoidal message</a:t>
            </a:r>
            <a:endParaRPr lang="en-US" dirty="0"/>
          </a:p>
        </p:txBody>
      </p:sp>
      <p:pic>
        <p:nvPicPr>
          <p:cNvPr id="4" name="Picture 3" descr="1.png"/>
          <p:cNvPicPr>
            <a:picLocks noChangeAspect="1"/>
          </p:cNvPicPr>
          <p:nvPr/>
        </p:nvPicPr>
        <p:blipFill>
          <a:blip r:embed="rId2"/>
          <a:stretch>
            <a:fillRect/>
          </a:stretch>
        </p:blipFill>
        <p:spPr>
          <a:xfrm>
            <a:off x="6051550" y="1579562"/>
            <a:ext cx="3670300" cy="635000"/>
          </a:xfrm>
          <a:prstGeom prst="rect">
            <a:avLst/>
          </a:prstGeom>
        </p:spPr>
      </p:pic>
      <p:pic>
        <p:nvPicPr>
          <p:cNvPr id="5" name="Picture 4" descr="2.png"/>
          <p:cNvPicPr>
            <a:picLocks noChangeAspect="1"/>
          </p:cNvPicPr>
          <p:nvPr/>
        </p:nvPicPr>
        <p:blipFill>
          <a:blip r:embed="rId3"/>
          <a:stretch>
            <a:fillRect/>
          </a:stretch>
        </p:blipFill>
        <p:spPr>
          <a:xfrm>
            <a:off x="4305300" y="2827338"/>
            <a:ext cx="3581400" cy="1016000"/>
          </a:xfrm>
          <a:prstGeom prst="rect">
            <a:avLst/>
          </a:prstGeom>
        </p:spPr>
      </p:pic>
      <p:sp>
        <p:nvSpPr>
          <p:cNvPr id="8" name="TextBox 7"/>
          <p:cNvSpPr txBox="1"/>
          <p:nvPr/>
        </p:nvSpPr>
        <p:spPr>
          <a:xfrm>
            <a:off x="1524001" y="1661597"/>
            <a:ext cx="4172937" cy="369332"/>
          </a:xfrm>
          <a:prstGeom prst="rect">
            <a:avLst/>
          </a:prstGeom>
          <a:noFill/>
        </p:spPr>
        <p:txBody>
          <a:bodyPr wrap="none" rtlCol="0">
            <a:spAutoFit/>
          </a:bodyPr>
          <a:lstStyle/>
          <a:p>
            <a:r>
              <a:rPr lang="en-US" b="1" dirty="0"/>
              <a:t>Complex envelope for sinusoidal message</a:t>
            </a:r>
          </a:p>
        </p:txBody>
      </p:sp>
      <p:sp>
        <p:nvSpPr>
          <p:cNvPr id="9" name="TextBox 8"/>
          <p:cNvSpPr txBox="1"/>
          <p:nvPr/>
        </p:nvSpPr>
        <p:spPr>
          <a:xfrm>
            <a:off x="1761067" y="2406134"/>
            <a:ext cx="4855754" cy="369332"/>
          </a:xfrm>
          <a:prstGeom prst="rect">
            <a:avLst/>
          </a:prstGeom>
          <a:noFill/>
        </p:spPr>
        <p:txBody>
          <a:bodyPr wrap="none" rtlCol="0">
            <a:spAutoFit/>
          </a:bodyPr>
          <a:lstStyle/>
          <a:p>
            <a:r>
              <a:rPr lang="en-US" b="1" dirty="0"/>
              <a:t>Periodic </a:t>
            </a:r>
            <a:r>
              <a:rPr lang="en-US" b="1" dirty="0" err="1">
                <a:sym typeface="Wingdings"/>
              </a:rPr>
              <a:t></a:t>
            </a:r>
            <a:r>
              <a:rPr lang="en-US" b="1" dirty="0">
                <a:sym typeface="Wingdings"/>
              </a:rPr>
              <a:t> can express in terms of Fourier series</a:t>
            </a:r>
            <a:endParaRPr lang="en-US" b="1" dirty="0"/>
          </a:p>
        </p:txBody>
      </p:sp>
      <p:sp>
        <p:nvSpPr>
          <p:cNvPr id="3" name="Slide Number Placeholder 2"/>
          <p:cNvSpPr>
            <a:spLocks noGrp="1"/>
          </p:cNvSpPr>
          <p:nvPr>
            <p:ph type="sldNum" sz="quarter" idx="12"/>
          </p:nvPr>
        </p:nvSpPr>
        <p:spPr/>
        <p:txBody>
          <a:bodyPr/>
          <a:lstStyle/>
          <a:p>
            <a:fld id="{5D9449EF-47F9-41BB-BCB1-4A2ADC488BF7}" type="slidenum">
              <a:rPr lang="en-IN" smtClean="0"/>
              <a:t>24</a:t>
            </a:fld>
            <a:endParaRPr lang="en-IN"/>
          </a:p>
        </p:txBody>
      </p:sp>
    </p:spTree>
    <p:extLst>
      <p:ext uri="{BB962C8B-B14F-4D97-AF65-F5344CB8AC3E}">
        <p14:creationId xmlns:p14="http://schemas.microsoft.com/office/powerpoint/2010/main" val="3199777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FM spectrum for sinusoidal message</a:t>
            </a:r>
            <a:endParaRPr lang="en-US" dirty="0"/>
          </a:p>
        </p:txBody>
      </p:sp>
      <p:pic>
        <p:nvPicPr>
          <p:cNvPr id="6" name="Picture 5" descr="3.png"/>
          <p:cNvPicPr>
            <a:picLocks noChangeAspect="1"/>
          </p:cNvPicPr>
          <p:nvPr/>
        </p:nvPicPr>
        <p:blipFill>
          <a:blip r:embed="rId2"/>
          <a:stretch>
            <a:fillRect/>
          </a:stretch>
        </p:blipFill>
        <p:spPr>
          <a:xfrm>
            <a:off x="1752600" y="2549890"/>
            <a:ext cx="8229600" cy="928587"/>
          </a:xfrm>
          <a:prstGeom prst="rect">
            <a:avLst/>
          </a:prstGeom>
        </p:spPr>
      </p:pic>
      <p:pic>
        <p:nvPicPr>
          <p:cNvPr id="7" name="Picture 6" descr="4.png"/>
          <p:cNvPicPr>
            <a:picLocks noChangeAspect="1"/>
          </p:cNvPicPr>
          <p:nvPr/>
        </p:nvPicPr>
        <p:blipFill>
          <a:blip r:embed="rId3"/>
          <a:stretch>
            <a:fillRect/>
          </a:stretch>
        </p:blipFill>
        <p:spPr>
          <a:xfrm>
            <a:off x="2045855" y="4304607"/>
            <a:ext cx="5092700" cy="1193800"/>
          </a:xfrm>
          <a:prstGeom prst="rect">
            <a:avLst/>
          </a:prstGeom>
        </p:spPr>
      </p:pic>
      <p:sp>
        <p:nvSpPr>
          <p:cNvPr id="10" name="TextBox 9"/>
          <p:cNvSpPr txBox="1"/>
          <p:nvPr/>
        </p:nvSpPr>
        <p:spPr>
          <a:xfrm>
            <a:off x="1761067" y="1767493"/>
            <a:ext cx="3574115" cy="369332"/>
          </a:xfrm>
          <a:prstGeom prst="rect">
            <a:avLst/>
          </a:prstGeom>
          <a:noFill/>
        </p:spPr>
        <p:txBody>
          <a:bodyPr wrap="none" rtlCol="0">
            <a:spAutoFit/>
          </a:bodyPr>
          <a:lstStyle/>
          <a:p>
            <a:r>
              <a:rPr lang="en-US" b="1" dirty="0"/>
              <a:t>Computation of Fourier coefficients</a:t>
            </a:r>
          </a:p>
        </p:txBody>
      </p:sp>
      <p:sp>
        <p:nvSpPr>
          <p:cNvPr id="11" name="TextBox 10"/>
          <p:cNvSpPr txBox="1"/>
          <p:nvPr/>
        </p:nvSpPr>
        <p:spPr>
          <a:xfrm>
            <a:off x="1762427" y="3706876"/>
            <a:ext cx="4113213" cy="369332"/>
          </a:xfrm>
          <a:prstGeom prst="rect">
            <a:avLst/>
          </a:prstGeom>
          <a:noFill/>
        </p:spPr>
        <p:txBody>
          <a:bodyPr wrap="none" rtlCol="0">
            <a:spAutoFit/>
          </a:bodyPr>
          <a:lstStyle/>
          <a:p>
            <a:r>
              <a:rPr lang="en-US" b="1" dirty="0"/>
              <a:t>Change of variables and simplification </a:t>
            </a:r>
            <a:r>
              <a:rPr lang="en-US" b="1" dirty="0" err="1">
                <a:sym typeface="Wingdings"/>
              </a:rPr>
              <a:t></a:t>
            </a:r>
            <a:endParaRPr lang="en-US" b="1" dirty="0"/>
          </a:p>
        </p:txBody>
      </p:sp>
      <p:sp>
        <p:nvSpPr>
          <p:cNvPr id="12" name="TextBox 11"/>
          <p:cNvSpPr txBox="1"/>
          <p:nvPr/>
        </p:nvSpPr>
        <p:spPr>
          <a:xfrm>
            <a:off x="7748155" y="4568561"/>
            <a:ext cx="2785588" cy="646331"/>
          </a:xfrm>
          <a:prstGeom prst="rect">
            <a:avLst/>
          </a:prstGeom>
          <a:noFill/>
        </p:spPr>
        <p:txBody>
          <a:bodyPr wrap="none" rtlCol="0">
            <a:spAutoFit/>
          </a:bodyPr>
          <a:lstStyle/>
          <a:p>
            <a:r>
              <a:rPr lang="en-US" b="1" dirty="0"/>
              <a:t>Bessel function of first kind</a:t>
            </a:r>
          </a:p>
          <a:p>
            <a:r>
              <a:rPr lang="en-US" b="1" dirty="0"/>
              <a:t> (order </a:t>
            </a:r>
            <a:r>
              <a:rPr lang="en-US" b="1" i="1" dirty="0" err="1"/>
              <a:t>n</a:t>
            </a:r>
            <a:r>
              <a:rPr lang="en-US" b="1" dirty="0"/>
              <a:t>)</a:t>
            </a:r>
          </a:p>
        </p:txBody>
      </p:sp>
      <p:sp>
        <p:nvSpPr>
          <p:cNvPr id="3" name="Slide Number Placeholder 2"/>
          <p:cNvSpPr>
            <a:spLocks noGrp="1"/>
          </p:cNvSpPr>
          <p:nvPr>
            <p:ph type="sldNum" sz="quarter" idx="12"/>
          </p:nvPr>
        </p:nvSpPr>
        <p:spPr/>
        <p:txBody>
          <a:bodyPr/>
          <a:lstStyle/>
          <a:p>
            <a:fld id="{5D9449EF-47F9-41BB-BCB1-4A2ADC488BF7}" type="slidenum">
              <a:rPr lang="en-IN" smtClean="0"/>
              <a:t>25</a:t>
            </a:fld>
            <a:endParaRPr lang="en-IN"/>
          </a:p>
        </p:txBody>
      </p:sp>
    </p:spTree>
    <p:extLst>
      <p:ext uri="{BB962C8B-B14F-4D97-AF65-F5344CB8AC3E}">
        <p14:creationId xmlns:p14="http://schemas.microsoft.com/office/powerpoint/2010/main" val="1639533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Bessel function properties</a:t>
            </a:r>
            <a:endParaRPr lang="en-US" dirty="0"/>
          </a:p>
        </p:txBody>
      </p:sp>
      <p:pic>
        <p:nvPicPr>
          <p:cNvPr id="4" name="Picture 3" descr="5.png"/>
          <p:cNvPicPr>
            <a:picLocks noChangeAspect="1"/>
          </p:cNvPicPr>
          <p:nvPr/>
        </p:nvPicPr>
        <p:blipFill>
          <a:blip r:embed="rId2"/>
          <a:stretch>
            <a:fillRect/>
          </a:stretch>
        </p:blipFill>
        <p:spPr>
          <a:xfrm>
            <a:off x="2519001" y="3394547"/>
            <a:ext cx="7251700" cy="723900"/>
          </a:xfrm>
          <a:prstGeom prst="rect">
            <a:avLst/>
          </a:prstGeom>
        </p:spPr>
      </p:pic>
      <p:sp>
        <p:nvSpPr>
          <p:cNvPr id="6" name="TextBox 5"/>
          <p:cNvSpPr txBox="1"/>
          <p:nvPr/>
        </p:nvSpPr>
        <p:spPr>
          <a:xfrm>
            <a:off x="4828240" y="4118447"/>
            <a:ext cx="2191826" cy="369332"/>
          </a:xfrm>
          <a:prstGeom prst="rect">
            <a:avLst/>
          </a:prstGeom>
          <a:noFill/>
        </p:spPr>
        <p:txBody>
          <a:bodyPr wrap="none" rtlCol="0">
            <a:spAutoFit/>
          </a:bodyPr>
          <a:lstStyle/>
          <a:p>
            <a:r>
              <a:rPr lang="en-US" b="1" dirty="0"/>
              <a:t>(even term survives)</a:t>
            </a:r>
          </a:p>
        </p:txBody>
      </p:sp>
      <p:sp>
        <p:nvSpPr>
          <p:cNvPr id="7" name="TextBox 6"/>
          <p:cNvSpPr txBox="1"/>
          <p:nvPr/>
        </p:nvSpPr>
        <p:spPr>
          <a:xfrm>
            <a:off x="7045466" y="4118447"/>
            <a:ext cx="2936734" cy="369332"/>
          </a:xfrm>
          <a:prstGeom prst="rect">
            <a:avLst/>
          </a:prstGeom>
          <a:noFill/>
        </p:spPr>
        <p:txBody>
          <a:bodyPr wrap="none" rtlCol="0">
            <a:spAutoFit/>
          </a:bodyPr>
          <a:lstStyle/>
          <a:p>
            <a:r>
              <a:rPr lang="en-US" b="1" dirty="0"/>
              <a:t>(odd term integrates to zero)</a:t>
            </a:r>
          </a:p>
        </p:txBody>
      </p:sp>
      <p:pic>
        <p:nvPicPr>
          <p:cNvPr id="8" name="Picture 7" descr="4.png"/>
          <p:cNvPicPr>
            <a:picLocks noChangeAspect="1"/>
          </p:cNvPicPr>
          <p:nvPr/>
        </p:nvPicPr>
        <p:blipFill>
          <a:blip r:embed="rId3"/>
          <a:stretch>
            <a:fillRect/>
          </a:stretch>
        </p:blipFill>
        <p:spPr>
          <a:xfrm>
            <a:off x="2786733" y="2040245"/>
            <a:ext cx="4233333" cy="992352"/>
          </a:xfrm>
          <a:prstGeom prst="rect">
            <a:avLst/>
          </a:prstGeom>
        </p:spPr>
      </p:pic>
      <p:sp>
        <p:nvSpPr>
          <p:cNvPr id="9" name="TextBox 8"/>
          <p:cNvSpPr txBox="1"/>
          <p:nvPr/>
        </p:nvSpPr>
        <p:spPr>
          <a:xfrm>
            <a:off x="7482574" y="2063101"/>
            <a:ext cx="2288127" cy="646331"/>
          </a:xfrm>
          <a:prstGeom prst="rect">
            <a:avLst/>
          </a:prstGeom>
          <a:noFill/>
        </p:spPr>
        <p:txBody>
          <a:bodyPr wrap="none" rtlCol="0">
            <a:spAutoFit/>
          </a:bodyPr>
          <a:lstStyle/>
          <a:p>
            <a:r>
              <a:rPr lang="en-US" b="1" dirty="0"/>
              <a:t>Let’s show that this is </a:t>
            </a:r>
          </a:p>
          <a:p>
            <a:r>
              <a:rPr lang="en-US" b="1" dirty="0"/>
              <a:t> actually real-valued</a:t>
            </a:r>
          </a:p>
        </p:txBody>
      </p:sp>
      <p:sp>
        <p:nvSpPr>
          <p:cNvPr id="3" name="Slide Number Placeholder 2"/>
          <p:cNvSpPr>
            <a:spLocks noGrp="1"/>
          </p:cNvSpPr>
          <p:nvPr>
            <p:ph type="sldNum" sz="quarter" idx="12"/>
          </p:nvPr>
        </p:nvSpPr>
        <p:spPr/>
        <p:txBody>
          <a:bodyPr/>
          <a:lstStyle/>
          <a:p>
            <a:fld id="{5D9449EF-47F9-41BB-BCB1-4A2ADC488BF7}" type="slidenum">
              <a:rPr lang="en-IN" smtClean="0"/>
              <a:t>26</a:t>
            </a:fld>
            <a:endParaRPr lang="en-IN"/>
          </a:p>
        </p:txBody>
      </p:sp>
    </p:spTree>
    <p:extLst>
      <p:ext uri="{BB962C8B-B14F-4D97-AF65-F5344CB8AC3E}">
        <p14:creationId xmlns:p14="http://schemas.microsoft.com/office/powerpoint/2010/main" val="20690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5D9449EF-47F9-41BB-BCB1-4A2ADC488BF7}" type="slidenum">
              <a:rPr lang="en-IN" smtClean="0"/>
              <a:t>27</a:t>
            </a:fld>
            <a:endParaRPr lang="en-IN"/>
          </a:p>
        </p:txBody>
      </p:sp>
      <p:pic>
        <p:nvPicPr>
          <p:cNvPr id="4" name="Picture 3"/>
          <p:cNvPicPr>
            <a:picLocks noChangeAspect="1"/>
          </p:cNvPicPr>
          <p:nvPr/>
        </p:nvPicPr>
        <p:blipFill>
          <a:blip r:embed="rId2"/>
          <a:stretch>
            <a:fillRect/>
          </a:stretch>
        </p:blipFill>
        <p:spPr>
          <a:xfrm>
            <a:off x="2119745" y="451837"/>
            <a:ext cx="7885981" cy="5904513"/>
          </a:xfrm>
          <a:prstGeom prst="rect">
            <a:avLst/>
          </a:prstGeom>
        </p:spPr>
      </p:pic>
    </p:spTree>
    <p:extLst>
      <p:ext uri="{BB962C8B-B14F-4D97-AF65-F5344CB8AC3E}">
        <p14:creationId xmlns:p14="http://schemas.microsoft.com/office/powerpoint/2010/main" val="1290010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5D9449EF-47F9-41BB-BCB1-4A2ADC488BF7}" type="slidenum">
              <a:rPr lang="en-IN" smtClean="0"/>
              <a:t>28</a:t>
            </a:fld>
            <a:endParaRPr lang="en-IN"/>
          </a:p>
        </p:txBody>
      </p:sp>
      <p:pic>
        <p:nvPicPr>
          <p:cNvPr id="5" name="Picture 4"/>
          <p:cNvPicPr>
            <a:picLocks noChangeAspect="1"/>
          </p:cNvPicPr>
          <p:nvPr/>
        </p:nvPicPr>
        <p:blipFill>
          <a:blip r:embed="rId2"/>
          <a:stretch>
            <a:fillRect/>
          </a:stretch>
        </p:blipFill>
        <p:spPr>
          <a:xfrm>
            <a:off x="2168658" y="385041"/>
            <a:ext cx="7975194" cy="5971309"/>
          </a:xfrm>
          <a:prstGeom prst="rect">
            <a:avLst/>
          </a:prstGeom>
        </p:spPr>
      </p:pic>
    </p:spTree>
    <p:extLst>
      <p:ext uri="{BB962C8B-B14F-4D97-AF65-F5344CB8AC3E}">
        <p14:creationId xmlns:p14="http://schemas.microsoft.com/office/powerpoint/2010/main" val="3509175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Bessel Functions</a:t>
            </a:r>
            <a:endParaRPr lang="en-IN" dirty="0"/>
          </a:p>
        </p:txBody>
      </p:sp>
      <p:sp>
        <p:nvSpPr>
          <p:cNvPr id="3" name="Content Placeholder 2"/>
          <p:cNvSpPr>
            <a:spLocks noGrp="1"/>
          </p:cNvSpPr>
          <p:nvPr>
            <p:ph idx="1"/>
          </p:nvPr>
        </p:nvSpPr>
        <p:spPr/>
        <p:txBody>
          <a:bodyPr>
            <a:normAutofit fontScale="77500" lnSpcReduction="20000"/>
          </a:bodyPr>
          <a:lstStyle/>
          <a:p>
            <a:r>
              <a:rPr lang="en-IN" dirty="0"/>
              <a:t>Bessel functions are named for Friedrich Wilhelm Bessel (1784 </a:t>
            </a:r>
            <a:r>
              <a:rPr lang="en-IN" dirty="0" smtClean="0"/>
              <a:t>– 1846). Daniel </a:t>
            </a:r>
            <a:r>
              <a:rPr lang="en-IN" dirty="0"/>
              <a:t>Bernoulli is generally credited with being the first to introduce the concept of </a:t>
            </a:r>
            <a:r>
              <a:rPr lang="en-IN" dirty="0" smtClean="0"/>
              <a:t>Bessel’s </a:t>
            </a:r>
            <a:r>
              <a:rPr lang="en-IN" dirty="0"/>
              <a:t>functions in 1732</a:t>
            </a:r>
            <a:r>
              <a:rPr lang="en-IN" dirty="0" smtClean="0"/>
              <a:t>.</a:t>
            </a:r>
          </a:p>
          <a:p>
            <a:endParaRPr lang="en-IN" dirty="0" smtClean="0"/>
          </a:p>
          <a:p>
            <a:r>
              <a:rPr lang="en-IN" dirty="0" smtClean="0"/>
              <a:t>He </a:t>
            </a:r>
            <a:r>
              <a:rPr lang="en-IN" dirty="0"/>
              <a:t>used the function of zero order as a solution to the problem of an oscillating chain suspended at one end. In 1764 Leonhard Euler employed Bessel functions of both zero and integral orders in an analysis of vibrations of a stretched membrane, an investigation which was further developed by Lord Rayleigh in 1878, where he demonstrated that </a:t>
            </a:r>
            <a:r>
              <a:rPr lang="en-IN" dirty="0" err="1"/>
              <a:t>Bessels</a:t>
            </a:r>
            <a:r>
              <a:rPr lang="en-IN" dirty="0"/>
              <a:t> functions are particular cases of </a:t>
            </a:r>
            <a:r>
              <a:rPr lang="en-IN" dirty="0" smtClean="0"/>
              <a:t>Laplace’s </a:t>
            </a:r>
            <a:r>
              <a:rPr lang="en-IN" dirty="0"/>
              <a:t>functions. </a:t>
            </a:r>
            <a:endParaRPr lang="en-IN" dirty="0" smtClean="0"/>
          </a:p>
          <a:p>
            <a:endParaRPr lang="en-IN" dirty="0" smtClean="0"/>
          </a:p>
          <a:p>
            <a:r>
              <a:rPr lang="en-IN" dirty="0" smtClean="0"/>
              <a:t>The </a:t>
            </a:r>
            <a:r>
              <a:rPr lang="en-IN" dirty="0"/>
              <a:t>Bessel function was the result of </a:t>
            </a:r>
            <a:r>
              <a:rPr lang="en-IN" dirty="0" smtClean="0"/>
              <a:t>Bessel’s </a:t>
            </a:r>
            <a:r>
              <a:rPr lang="en-IN" dirty="0"/>
              <a:t>study of a problem </a:t>
            </a:r>
            <a:r>
              <a:rPr lang="en-IN" dirty="0" smtClean="0"/>
              <a:t>for </a:t>
            </a:r>
            <a:r>
              <a:rPr lang="en-IN" dirty="0"/>
              <a:t>determining the motion of three bodies moving under mutual gravitation. </a:t>
            </a:r>
            <a:r>
              <a:rPr lang="en-IN" dirty="0" smtClean="0"/>
              <a:t>He </a:t>
            </a:r>
            <a:r>
              <a:rPr lang="en-IN" dirty="0"/>
              <a:t>incorporated Bessel functions in a study of planetary perturbations where the Bessel functions appear as coefficients in a series expansion of the indirect perturbation of a planet, that is the motion of the Sun caused by the perturbing body. </a:t>
            </a:r>
          </a:p>
        </p:txBody>
      </p:sp>
      <p:sp>
        <p:nvSpPr>
          <p:cNvPr id="4" name="Slide Number Placeholder 3"/>
          <p:cNvSpPr>
            <a:spLocks noGrp="1"/>
          </p:cNvSpPr>
          <p:nvPr>
            <p:ph type="sldNum" sz="quarter" idx="12"/>
          </p:nvPr>
        </p:nvSpPr>
        <p:spPr/>
        <p:txBody>
          <a:bodyPr/>
          <a:lstStyle/>
          <a:p>
            <a:fld id="{5D9449EF-47F9-41BB-BCB1-4A2ADC488BF7}" type="slidenum">
              <a:rPr lang="en-IN" smtClean="0"/>
              <a:t>29</a:t>
            </a:fld>
            <a:endParaRPr lang="en-IN"/>
          </a:p>
        </p:txBody>
      </p:sp>
    </p:spTree>
    <p:extLst>
      <p:ext uri="{BB962C8B-B14F-4D97-AF65-F5344CB8AC3E}">
        <p14:creationId xmlns:p14="http://schemas.microsoft.com/office/powerpoint/2010/main" val="213022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3561"/>
            <a:ext cx="4902035" cy="1143000"/>
          </a:xfrm>
        </p:spPr>
        <p:txBody>
          <a:bodyPr/>
          <a:lstStyle/>
          <a:p>
            <a:r>
              <a:rPr lang="en-US" dirty="0" smtClean="0"/>
              <a:t>PM </a:t>
            </a:r>
            <a:r>
              <a:rPr lang="en-US" dirty="0" err="1" smtClean="0"/>
              <a:t>vs</a:t>
            </a:r>
            <a:r>
              <a:rPr lang="en-US" dirty="0" smtClean="0"/>
              <a:t> FM</a:t>
            </a:r>
            <a:endParaRPr lang="en-US" dirty="0"/>
          </a:p>
        </p:txBody>
      </p:sp>
      <p:pic>
        <p:nvPicPr>
          <p:cNvPr id="4" name="Picture 3" descr="1.png"/>
          <p:cNvPicPr>
            <a:picLocks noChangeAspect="1"/>
          </p:cNvPicPr>
          <p:nvPr/>
        </p:nvPicPr>
        <p:blipFill>
          <a:blip r:embed="rId2"/>
          <a:stretch>
            <a:fillRect/>
          </a:stretch>
        </p:blipFill>
        <p:spPr>
          <a:xfrm>
            <a:off x="1981200" y="3200118"/>
            <a:ext cx="3087090" cy="1747837"/>
          </a:xfrm>
          <a:prstGeom prst="rect">
            <a:avLst/>
          </a:prstGeom>
        </p:spPr>
      </p:pic>
      <p:pic>
        <p:nvPicPr>
          <p:cNvPr id="6" name="Picture 5" descr="2 08-52-14.png"/>
          <p:cNvPicPr>
            <a:picLocks noChangeAspect="1"/>
          </p:cNvPicPr>
          <p:nvPr/>
        </p:nvPicPr>
        <p:blipFill>
          <a:blip r:embed="rId3"/>
          <a:stretch>
            <a:fillRect/>
          </a:stretch>
        </p:blipFill>
        <p:spPr>
          <a:xfrm>
            <a:off x="6513513" y="4582602"/>
            <a:ext cx="3163887" cy="2275398"/>
          </a:xfrm>
          <a:prstGeom prst="rect">
            <a:avLst/>
          </a:prstGeom>
        </p:spPr>
      </p:pic>
      <p:pic>
        <p:nvPicPr>
          <p:cNvPr id="7" name="Picture 6" descr="3.png"/>
          <p:cNvPicPr>
            <a:picLocks noChangeAspect="1"/>
          </p:cNvPicPr>
          <p:nvPr/>
        </p:nvPicPr>
        <p:blipFill>
          <a:blip r:embed="rId4"/>
          <a:stretch>
            <a:fillRect/>
          </a:stretch>
        </p:blipFill>
        <p:spPr>
          <a:xfrm>
            <a:off x="6513513" y="736317"/>
            <a:ext cx="3235177" cy="2463800"/>
          </a:xfrm>
          <a:prstGeom prst="rect">
            <a:avLst/>
          </a:prstGeom>
        </p:spPr>
      </p:pic>
      <p:cxnSp>
        <p:nvCxnSpPr>
          <p:cNvPr id="9" name="Straight Arrow Connector 8"/>
          <p:cNvCxnSpPr>
            <a:endCxn id="7" idx="1"/>
          </p:cNvCxnSpPr>
          <p:nvPr/>
        </p:nvCxnSpPr>
        <p:spPr>
          <a:xfrm flipV="1">
            <a:off x="5068290" y="1968217"/>
            <a:ext cx="1445222" cy="12319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068290" y="4323273"/>
            <a:ext cx="1445222" cy="12493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506052" y="1815122"/>
            <a:ext cx="1589948" cy="923330"/>
          </a:xfrm>
          <a:prstGeom prst="rect">
            <a:avLst/>
          </a:prstGeom>
          <a:noFill/>
        </p:spPr>
        <p:txBody>
          <a:bodyPr wrap="none" rtlCol="0">
            <a:spAutoFit/>
          </a:bodyPr>
          <a:lstStyle/>
          <a:p>
            <a:r>
              <a:rPr lang="en-US" b="1" dirty="0"/>
              <a:t>PM</a:t>
            </a:r>
          </a:p>
          <a:p>
            <a:r>
              <a:rPr lang="en-US" b="1" dirty="0"/>
              <a:t>(PSK for digital</a:t>
            </a:r>
          </a:p>
          <a:p>
            <a:r>
              <a:rPr lang="en-US" b="1" dirty="0"/>
              <a:t> messages)</a:t>
            </a:r>
          </a:p>
        </p:txBody>
      </p:sp>
      <p:sp>
        <p:nvSpPr>
          <p:cNvPr id="13" name="TextBox 12"/>
          <p:cNvSpPr txBox="1"/>
          <p:nvPr/>
        </p:nvSpPr>
        <p:spPr>
          <a:xfrm>
            <a:off x="5068291" y="4947954"/>
            <a:ext cx="492367" cy="369332"/>
          </a:xfrm>
          <a:prstGeom prst="rect">
            <a:avLst/>
          </a:prstGeom>
          <a:noFill/>
        </p:spPr>
        <p:txBody>
          <a:bodyPr wrap="none" rtlCol="0">
            <a:spAutoFit/>
          </a:bodyPr>
          <a:lstStyle/>
          <a:p>
            <a:r>
              <a:rPr lang="en-US" b="1" dirty="0"/>
              <a:t>FM</a:t>
            </a:r>
          </a:p>
        </p:txBody>
      </p:sp>
      <p:sp>
        <p:nvSpPr>
          <p:cNvPr id="14" name="TextBox 13"/>
          <p:cNvSpPr txBox="1"/>
          <p:nvPr/>
        </p:nvSpPr>
        <p:spPr>
          <a:xfrm>
            <a:off x="1981200" y="2912533"/>
            <a:ext cx="1678878" cy="369332"/>
          </a:xfrm>
          <a:prstGeom prst="rect">
            <a:avLst/>
          </a:prstGeom>
          <a:noFill/>
        </p:spPr>
        <p:txBody>
          <a:bodyPr wrap="none" rtlCol="0">
            <a:spAutoFit/>
          </a:bodyPr>
          <a:lstStyle/>
          <a:p>
            <a:r>
              <a:rPr lang="en-US" b="1" dirty="0"/>
              <a:t>Digital message</a:t>
            </a:r>
          </a:p>
        </p:txBody>
      </p:sp>
      <p:sp>
        <p:nvSpPr>
          <p:cNvPr id="15" name="TextBox 14"/>
          <p:cNvSpPr txBox="1"/>
          <p:nvPr/>
        </p:nvSpPr>
        <p:spPr>
          <a:xfrm>
            <a:off x="5560657" y="3281866"/>
            <a:ext cx="5171800" cy="646331"/>
          </a:xfrm>
          <a:prstGeom prst="rect">
            <a:avLst/>
          </a:prstGeom>
          <a:noFill/>
        </p:spPr>
        <p:txBody>
          <a:bodyPr wrap="none" rtlCol="0">
            <a:spAutoFit/>
          </a:bodyPr>
          <a:lstStyle/>
          <a:p>
            <a:r>
              <a:rPr lang="en-US" dirty="0"/>
              <a:t>Discontinuous phase </a:t>
            </a:r>
            <a:r>
              <a:rPr lang="en-US" dirty="0" err="1">
                <a:sym typeface="Wingdings"/>
              </a:rPr>
              <a:t></a:t>
            </a:r>
            <a:r>
              <a:rPr lang="en-US" dirty="0">
                <a:sym typeface="Wingdings"/>
              </a:rPr>
              <a:t> vulnerable to nonlinearities, </a:t>
            </a:r>
          </a:p>
          <a:p>
            <a:r>
              <a:rPr lang="en-US" dirty="0">
                <a:sym typeface="Wingdings"/>
              </a:rPr>
              <a:t> poorer frequency containment</a:t>
            </a:r>
            <a:endParaRPr lang="en-US" dirty="0"/>
          </a:p>
        </p:txBody>
      </p:sp>
      <p:sp>
        <p:nvSpPr>
          <p:cNvPr id="16" name="TextBox 15"/>
          <p:cNvSpPr txBox="1"/>
          <p:nvPr/>
        </p:nvSpPr>
        <p:spPr>
          <a:xfrm>
            <a:off x="5560657" y="4000108"/>
            <a:ext cx="5015916" cy="646331"/>
          </a:xfrm>
          <a:prstGeom prst="rect">
            <a:avLst/>
          </a:prstGeom>
          <a:noFill/>
        </p:spPr>
        <p:txBody>
          <a:bodyPr wrap="none" rtlCol="0">
            <a:spAutoFit/>
          </a:bodyPr>
          <a:lstStyle/>
          <a:p>
            <a:r>
              <a:rPr lang="en-US" dirty="0"/>
              <a:t>Continuous phase </a:t>
            </a:r>
            <a:r>
              <a:rPr lang="en-US" dirty="0" err="1">
                <a:sym typeface="Wingdings"/>
              </a:rPr>
              <a:t></a:t>
            </a:r>
            <a:r>
              <a:rPr lang="en-US" dirty="0">
                <a:sym typeface="Wingdings"/>
              </a:rPr>
              <a:t> more robust to nonlinearities,</a:t>
            </a:r>
          </a:p>
          <a:p>
            <a:r>
              <a:rPr lang="en-US" dirty="0">
                <a:sym typeface="Wingdings"/>
              </a:rPr>
              <a:t>better frequency containment</a:t>
            </a:r>
            <a:endParaRPr lang="en-US" dirty="0"/>
          </a:p>
        </p:txBody>
      </p:sp>
      <p:sp>
        <p:nvSpPr>
          <p:cNvPr id="3" name="Slide Number Placeholder 2"/>
          <p:cNvSpPr>
            <a:spLocks noGrp="1"/>
          </p:cNvSpPr>
          <p:nvPr>
            <p:ph type="sldNum" sz="quarter" idx="12"/>
          </p:nvPr>
        </p:nvSpPr>
        <p:spPr/>
        <p:txBody>
          <a:bodyPr/>
          <a:lstStyle/>
          <a:p>
            <a:fld id="{5D9449EF-47F9-41BB-BCB1-4A2ADC488BF7}" type="slidenum">
              <a:rPr lang="en-IN" smtClean="0"/>
              <a:t>3</a:t>
            </a:fld>
            <a:endParaRPr lang="en-IN"/>
          </a:p>
        </p:txBody>
      </p:sp>
    </p:spTree>
    <p:extLst>
      <p:ext uri="{BB962C8B-B14F-4D97-AF65-F5344CB8AC3E}">
        <p14:creationId xmlns:p14="http://schemas.microsoft.com/office/powerpoint/2010/main" val="3243594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94271"/>
            <a:ext cx="8229600" cy="1143000"/>
          </a:xfrm>
        </p:spPr>
        <p:txBody>
          <a:bodyPr/>
          <a:lstStyle/>
          <a:p>
            <a:r>
              <a:rPr lang="en-US" dirty="0" smtClean="0"/>
              <a:t>Bessel function properties</a:t>
            </a:r>
            <a:endParaRPr lang="en-US" dirty="0"/>
          </a:p>
        </p:txBody>
      </p:sp>
      <p:pic>
        <p:nvPicPr>
          <p:cNvPr id="4" name="Picture 3" descr="5.png"/>
          <p:cNvPicPr>
            <a:picLocks noChangeAspect="1"/>
          </p:cNvPicPr>
          <p:nvPr/>
        </p:nvPicPr>
        <p:blipFill>
          <a:blip r:embed="rId2"/>
          <a:stretch>
            <a:fillRect/>
          </a:stretch>
        </p:blipFill>
        <p:spPr>
          <a:xfrm>
            <a:off x="2173147" y="3013261"/>
            <a:ext cx="7251700" cy="723900"/>
          </a:xfrm>
          <a:prstGeom prst="rect">
            <a:avLst/>
          </a:prstGeom>
        </p:spPr>
      </p:pic>
      <p:pic>
        <p:nvPicPr>
          <p:cNvPr id="5" name="Picture 4" descr="6.png"/>
          <p:cNvPicPr>
            <a:picLocks noChangeAspect="1"/>
          </p:cNvPicPr>
          <p:nvPr/>
        </p:nvPicPr>
        <p:blipFill>
          <a:blip r:embed="rId3"/>
          <a:stretch>
            <a:fillRect/>
          </a:stretch>
        </p:blipFill>
        <p:spPr>
          <a:xfrm>
            <a:off x="1665147" y="4839732"/>
            <a:ext cx="8267700" cy="783502"/>
          </a:xfrm>
          <a:prstGeom prst="rect">
            <a:avLst/>
          </a:prstGeom>
        </p:spPr>
      </p:pic>
      <p:sp>
        <p:nvSpPr>
          <p:cNvPr id="6" name="TextBox 5"/>
          <p:cNvSpPr txBox="1"/>
          <p:nvPr/>
        </p:nvSpPr>
        <p:spPr>
          <a:xfrm>
            <a:off x="4201683" y="3782682"/>
            <a:ext cx="2191826" cy="369332"/>
          </a:xfrm>
          <a:prstGeom prst="rect">
            <a:avLst/>
          </a:prstGeom>
          <a:noFill/>
        </p:spPr>
        <p:txBody>
          <a:bodyPr wrap="none" rtlCol="0">
            <a:spAutoFit/>
          </a:bodyPr>
          <a:lstStyle/>
          <a:p>
            <a:r>
              <a:rPr lang="en-US" b="1" dirty="0"/>
              <a:t>(even term survives)</a:t>
            </a:r>
          </a:p>
        </p:txBody>
      </p:sp>
      <p:sp>
        <p:nvSpPr>
          <p:cNvPr id="7" name="TextBox 6"/>
          <p:cNvSpPr txBox="1"/>
          <p:nvPr/>
        </p:nvSpPr>
        <p:spPr>
          <a:xfrm>
            <a:off x="6785116" y="3764430"/>
            <a:ext cx="2936734" cy="369332"/>
          </a:xfrm>
          <a:prstGeom prst="rect">
            <a:avLst/>
          </a:prstGeom>
          <a:noFill/>
        </p:spPr>
        <p:txBody>
          <a:bodyPr wrap="none" rtlCol="0">
            <a:spAutoFit/>
          </a:bodyPr>
          <a:lstStyle/>
          <a:p>
            <a:r>
              <a:rPr lang="en-US" b="1" dirty="0"/>
              <a:t>(odd term integrates to zero)</a:t>
            </a:r>
          </a:p>
        </p:txBody>
      </p:sp>
      <p:pic>
        <p:nvPicPr>
          <p:cNvPr id="8" name="Picture 7" descr="4.png"/>
          <p:cNvPicPr>
            <a:picLocks noChangeAspect="1"/>
          </p:cNvPicPr>
          <p:nvPr/>
        </p:nvPicPr>
        <p:blipFill>
          <a:blip r:embed="rId4"/>
          <a:stretch>
            <a:fillRect/>
          </a:stretch>
        </p:blipFill>
        <p:spPr>
          <a:xfrm>
            <a:off x="2551783" y="1834212"/>
            <a:ext cx="4233333" cy="992352"/>
          </a:xfrm>
          <a:prstGeom prst="rect">
            <a:avLst/>
          </a:prstGeom>
        </p:spPr>
      </p:pic>
      <p:sp>
        <p:nvSpPr>
          <p:cNvPr id="9" name="TextBox 8"/>
          <p:cNvSpPr txBox="1"/>
          <p:nvPr/>
        </p:nvSpPr>
        <p:spPr>
          <a:xfrm>
            <a:off x="7288611" y="1922405"/>
            <a:ext cx="2288127" cy="646331"/>
          </a:xfrm>
          <a:prstGeom prst="rect">
            <a:avLst/>
          </a:prstGeom>
          <a:noFill/>
        </p:spPr>
        <p:txBody>
          <a:bodyPr wrap="none" rtlCol="0">
            <a:spAutoFit/>
          </a:bodyPr>
          <a:lstStyle/>
          <a:p>
            <a:r>
              <a:rPr lang="en-US" b="1" dirty="0"/>
              <a:t>Let’s show that this is </a:t>
            </a:r>
          </a:p>
          <a:p>
            <a:r>
              <a:rPr lang="en-US" b="1" dirty="0"/>
              <a:t> actually real-valued</a:t>
            </a:r>
          </a:p>
        </p:txBody>
      </p:sp>
      <p:sp>
        <p:nvSpPr>
          <p:cNvPr id="10" name="TextBox 9"/>
          <p:cNvSpPr txBox="1"/>
          <p:nvPr/>
        </p:nvSpPr>
        <p:spPr>
          <a:xfrm>
            <a:off x="1665147" y="4424879"/>
            <a:ext cx="2332151" cy="369332"/>
          </a:xfrm>
          <a:prstGeom prst="rect">
            <a:avLst/>
          </a:prstGeom>
          <a:noFill/>
        </p:spPr>
        <p:txBody>
          <a:bodyPr wrap="none" rtlCol="0">
            <a:spAutoFit/>
          </a:bodyPr>
          <a:lstStyle/>
          <a:p>
            <a:r>
              <a:rPr lang="en-US" b="1" dirty="0"/>
              <a:t>Alternative expression</a:t>
            </a:r>
          </a:p>
        </p:txBody>
      </p:sp>
      <p:sp>
        <p:nvSpPr>
          <p:cNvPr id="3" name="Slide Number Placeholder 2"/>
          <p:cNvSpPr>
            <a:spLocks noGrp="1"/>
          </p:cNvSpPr>
          <p:nvPr>
            <p:ph type="sldNum" sz="quarter" idx="12"/>
          </p:nvPr>
        </p:nvSpPr>
        <p:spPr/>
        <p:txBody>
          <a:bodyPr/>
          <a:lstStyle/>
          <a:p>
            <a:fld id="{5D9449EF-47F9-41BB-BCB1-4A2ADC488BF7}" type="slidenum">
              <a:rPr lang="en-IN" smtClean="0"/>
              <a:t>30</a:t>
            </a:fld>
            <a:endParaRPr lang="en-IN"/>
          </a:p>
        </p:txBody>
      </p:sp>
    </p:spTree>
    <p:extLst>
      <p:ext uri="{BB962C8B-B14F-4D97-AF65-F5344CB8AC3E}">
        <p14:creationId xmlns:p14="http://schemas.microsoft.com/office/powerpoint/2010/main" val="1652782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Bessel </a:t>
            </a:r>
            <a:r>
              <a:rPr lang="en-US" dirty="0" smtClean="0"/>
              <a:t>Function Properties</a:t>
            </a:r>
            <a:endParaRPr lang="en-IN" b="1" dirty="0"/>
          </a:p>
        </p:txBody>
      </p:sp>
      <p:sp>
        <p:nvSpPr>
          <p:cNvPr id="3" name="Content Placeholder 2"/>
          <p:cNvSpPr>
            <a:spLocks noGrp="1"/>
          </p:cNvSpPr>
          <p:nvPr>
            <p:ph idx="1"/>
          </p:nvPr>
        </p:nvSpPr>
        <p:spPr/>
        <p:txBody>
          <a:bodyPr>
            <a:normAutofit fontScale="92500" lnSpcReduction="10000"/>
          </a:bodyPr>
          <a:lstStyle/>
          <a:p>
            <a:r>
              <a:rPr lang="en-IN" dirty="0"/>
              <a:t>For </a:t>
            </a:r>
            <a:r>
              <a:rPr lang="en-IN" dirty="0" smtClean="0"/>
              <a:t>integer n, </a:t>
            </a:r>
            <a:r>
              <a:rPr lang="en-IN" dirty="0" err="1"/>
              <a:t>J</a:t>
            </a:r>
            <a:r>
              <a:rPr lang="en-IN" baseline="-25000" dirty="0" err="1"/>
              <a:t>n</a:t>
            </a:r>
            <a:r>
              <a:rPr lang="en-IN" dirty="0"/>
              <a:t>(</a:t>
            </a:r>
            <a:r>
              <a:rPr lang="el-GR" dirty="0"/>
              <a:t>β) = (−1)</a:t>
            </a:r>
            <a:r>
              <a:rPr lang="en-IN" baseline="30000" dirty="0" err="1"/>
              <a:t>n</a:t>
            </a:r>
            <a:r>
              <a:rPr lang="en-IN" dirty="0" err="1"/>
              <a:t>J</a:t>
            </a:r>
            <a:r>
              <a:rPr lang="en-IN" baseline="-25000" dirty="0"/>
              <a:t>−n</a:t>
            </a:r>
            <a:r>
              <a:rPr lang="en-IN" dirty="0"/>
              <a:t>(</a:t>
            </a:r>
            <a:r>
              <a:rPr lang="el-GR" dirty="0"/>
              <a:t>β) = (−1)</a:t>
            </a:r>
            <a:r>
              <a:rPr lang="en-IN" baseline="30000" dirty="0" err="1"/>
              <a:t>n</a:t>
            </a:r>
            <a:r>
              <a:rPr lang="en-IN" dirty="0" err="1"/>
              <a:t>J</a:t>
            </a:r>
            <a:r>
              <a:rPr lang="en-IN" baseline="-25000" dirty="0" err="1"/>
              <a:t>n</a:t>
            </a:r>
            <a:r>
              <a:rPr lang="en-IN" dirty="0"/>
              <a:t>(−</a:t>
            </a:r>
            <a:r>
              <a:rPr lang="el-GR" dirty="0"/>
              <a:t>β</a:t>
            </a:r>
            <a:r>
              <a:rPr lang="el-GR" dirty="0" smtClean="0"/>
              <a:t>).</a:t>
            </a:r>
            <a:endParaRPr lang="en-US" dirty="0" smtClean="0"/>
          </a:p>
          <a:p>
            <a:endParaRPr lang="en-IN" dirty="0" smtClean="0"/>
          </a:p>
          <a:p>
            <a:r>
              <a:rPr lang="en-IN" dirty="0" smtClean="0"/>
              <a:t>For </a:t>
            </a:r>
            <a:r>
              <a:rPr lang="en-IN" dirty="0"/>
              <a:t>fixed β, </a:t>
            </a:r>
            <a:r>
              <a:rPr lang="en-IN" dirty="0" err="1"/>
              <a:t>J</a:t>
            </a:r>
            <a:r>
              <a:rPr lang="en-IN" baseline="-25000" dirty="0" err="1"/>
              <a:t>n</a:t>
            </a:r>
            <a:r>
              <a:rPr lang="en-IN" dirty="0"/>
              <a:t>(β) tends to zero </a:t>
            </a:r>
            <a:r>
              <a:rPr lang="en-IN" dirty="0" smtClean="0"/>
              <a:t>as </a:t>
            </a:r>
            <a:r>
              <a:rPr lang="en-IN" dirty="0"/>
              <a:t>n gets large, so that the complex envelope is well </a:t>
            </a:r>
            <a:r>
              <a:rPr lang="en-IN" dirty="0" smtClean="0"/>
              <a:t>approximated by </a:t>
            </a:r>
            <a:r>
              <a:rPr lang="en-IN" dirty="0"/>
              <a:t>a finite number of Fourier series components. </a:t>
            </a:r>
            <a:endParaRPr lang="en-IN" dirty="0" smtClean="0"/>
          </a:p>
          <a:p>
            <a:r>
              <a:rPr lang="en-IN" dirty="0" smtClean="0"/>
              <a:t>In </a:t>
            </a:r>
            <a:r>
              <a:rPr lang="en-IN" dirty="0"/>
              <a:t>particular, a good </a:t>
            </a:r>
            <a:r>
              <a:rPr lang="en-IN" dirty="0" smtClean="0"/>
              <a:t>approximation is </a:t>
            </a:r>
            <a:r>
              <a:rPr lang="en-IN" dirty="0"/>
              <a:t>that </a:t>
            </a:r>
            <a:endParaRPr lang="en-IN" dirty="0" smtClean="0"/>
          </a:p>
          <a:p>
            <a:pPr algn="ctr"/>
            <a:r>
              <a:rPr lang="en-IN" dirty="0" err="1" smtClean="0"/>
              <a:t>J</a:t>
            </a:r>
            <a:r>
              <a:rPr lang="en-IN" baseline="-25000" dirty="0" err="1" smtClean="0"/>
              <a:t>n</a:t>
            </a:r>
            <a:r>
              <a:rPr lang="en-IN" dirty="0" smtClean="0"/>
              <a:t>(β</a:t>
            </a:r>
            <a:r>
              <a:rPr lang="en-IN" dirty="0"/>
              <a:t>) is small for |n| &gt; β + 1. </a:t>
            </a:r>
            <a:endParaRPr lang="en-IN" dirty="0" smtClean="0"/>
          </a:p>
          <a:p>
            <a:r>
              <a:rPr lang="en-IN" dirty="0" smtClean="0"/>
              <a:t>This </a:t>
            </a:r>
            <a:r>
              <a:rPr lang="en-IN" dirty="0"/>
              <a:t>leads to an approximation for the bandwidth of </a:t>
            </a:r>
            <a:r>
              <a:rPr lang="en-IN" dirty="0" smtClean="0"/>
              <a:t>the FM </a:t>
            </a:r>
            <a:r>
              <a:rPr lang="en-IN" dirty="0"/>
              <a:t>signal given by 2(β + 1)</a:t>
            </a:r>
            <a:r>
              <a:rPr lang="en-IN" dirty="0" err="1"/>
              <a:t>f</a:t>
            </a:r>
            <a:r>
              <a:rPr lang="en-IN" baseline="-25000" dirty="0" err="1"/>
              <a:t>m</a:t>
            </a:r>
            <a:r>
              <a:rPr lang="en-IN" dirty="0"/>
              <a:t>, which is consistent with Carson’s rule.</a:t>
            </a:r>
          </a:p>
          <a:p>
            <a:r>
              <a:rPr lang="en-IN" dirty="0" smtClean="0"/>
              <a:t>For </a:t>
            </a:r>
            <a:r>
              <a:rPr lang="en-IN" dirty="0"/>
              <a:t>fixed n, </a:t>
            </a:r>
            <a:r>
              <a:rPr lang="en-IN" dirty="0" err="1"/>
              <a:t>J</a:t>
            </a:r>
            <a:r>
              <a:rPr lang="en-IN" baseline="-25000" dirty="0" err="1"/>
              <a:t>n</a:t>
            </a:r>
            <a:r>
              <a:rPr lang="en-IN" dirty="0"/>
              <a:t>(β) vanishes for specific values of β, a fact that can be used for spectral shaping.</a:t>
            </a:r>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31</a:t>
            </a:fld>
            <a:endParaRPr lang="en-IN"/>
          </a:p>
        </p:txBody>
      </p:sp>
    </p:spTree>
    <p:extLst>
      <p:ext uri="{BB962C8B-B14F-4D97-AF65-F5344CB8AC3E}">
        <p14:creationId xmlns:p14="http://schemas.microsoft.com/office/powerpoint/2010/main" val="2105007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Bessel function plots</a:t>
            </a:r>
            <a:endParaRPr lang="en-US" dirty="0"/>
          </a:p>
        </p:txBody>
      </p:sp>
      <p:pic>
        <p:nvPicPr>
          <p:cNvPr id="3" name="Picture 2" descr="2.png"/>
          <p:cNvPicPr>
            <a:picLocks noChangeAspect="1"/>
          </p:cNvPicPr>
          <p:nvPr/>
        </p:nvPicPr>
        <p:blipFill>
          <a:blip r:embed="rId2"/>
          <a:stretch>
            <a:fillRect/>
          </a:stretch>
        </p:blipFill>
        <p:spPr>
          <a:xfrm>
            <a:off x="3217334" y="1417614"/>
            <a:ext cx="5198533" cy="4022773"/>
          </a:xfrm>
          <a:prstGeom prst="rect">
            <a:avLst/>
          </a:prstGeom>
        </p:spPr>
      </p:pic>
      <p:sp>
        <p:nvSpPr>
          <p:cNvPr id="4" name="Slide Number Placeholder 3"/>
          <p:cNvSpPr>
            <a:spLocks noGrp="1"/>
          </p:cNvSpPr>
          <p:nvPr>
            <p:ph type="sldNum" sz="quarter" idx="12"/>
          </p:nvPr>
        </p:nvSpPr>
        <p:spPr/>
        <p:txBody>
          <a:bodyPr/>
          <a:lstStyle/>
          <a:p>
            <a:fld id="{5D9449EF-47F9-41BB-BCB1-4A2ADC488BF7}" type="slidenum">
              <a:rPr lang="en-IN" smtClean="0"/>
              <a:t>32</a:t>
            </a:fld>
            <a:endParaRPr lang="en-IN"/>
          </a:p>
        </p:txBody>
      </p:sp>
    </p:spTree>
    <p:extLst>
      <p:ext uri="{BB962C8B-B14F-4D97-AF65-F5344CB8AC3E}">
        <p14:creationId xmlns:p14="http://schemas.microsoft.com/office/powerpoint/2010/main" val="2048225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 Spectrum</a:t>
            </a:r>
            <a:endParaRPr lang="en-IN" dirty="0"/>
          </a:p>
        </p:txBody>
      </p:sp>
      <p:pic>
        <p:nvPicPr>
          <p:cNvPr id="5" name="Content Placeholder 4"/>
          <p:cNvPicPr>
            <a:picLocks noGrp="1" noChangeAspect="1"/>
          </p:cNvPicPr>
          <p:nvPr>
            <p:ph idx="1"/>
          </p:nvPr>
        </p:nvPicPr>
        <p:blipFill>
          <a:blip r:embed="rId2"/>
          <a:stretch>
            <a:fillRect/>
          </a:stretch>
        </p:blipFill>
        <p:spPr>
          <a:xfrm>
            <a:off x="838200" y="2025344"/>
            <a:ext cx="10515600" cy="3951899"/>
          </a:xfrm>
          <a:prstGeom prst="rect">
            <a:avLst/>
          </a:prstGeom>
        </p:spPr>
      </p:pic>
      <p:sp>
        <p:nvSpPr>
          <p:cNvPr id="4" name="Slide Number Placeholder 3"/>
          <p:cNvSpPr>
            <a:spLocks noGrp="1"/>
          </p:cNvSpPr>
          <p:nvPr>
            <p:ph type="sldNum" sz="quarter" idx="12"/>
          </p:nvPr>
        </p:nvSpPr>
        <p:spPr/>
        <p:txBody>
          <a:bodyPr/>
          <a:lstStyle/>
          <a:p>
            <a:fld id="{5D9449EF-47F9-41BB-BCB1-4A2ADC488BF7}" type="slidenum">
              <a:rPr lang="en-IN" smtClean="0"/>
              <a:t>33</a:t>
            </a:fld>
            <a:endParaRPr lang="en-IN"/>
          </a:p>
        </p:txBody>
      </p:sp>
    </p:spTree>
    <p:extLst>
      <p:ext uri="{BB962C8B-B14F-4D97-AF65-F5344CB8AC3E}">
        <p14:creationId xmlns:p14="http://schemas.microsoft.com/office/powerpoint/2010/main" val="2757519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smtClean="0"/>
              <a:t>Fourier coefficients for complex envelope</a:t>
            </a:r>
            <a:endParaRPr lang="en-US" dirty="0"/>
          </a:p>
        </p:txBody>
      </p:sp>
      <p:pic>
        <p:nvPicPr>
          <p:cNvPr id="3" name="Picture 2" descr="fm_sinusoid_spectrum.png"/>
          <p:cNvPicPr>
            <a:picLocks noChangeAspect="1"/>
          </p:cNvPicPr>
          <p:nvPr/>
        </p:nvPicPr>
        <p:blipFill>
          <a:blip r:embed="rId3"/>
          <a:stretch>
            <a:fillRect/>
          </a:stretch>
        </p:blipFill>
        <p:spPr>
          <a:xfrm>
            <a:off x="2692930" y="1295400"/>
            <a:ext cx="5689600" cy="4267200"/>
          </a:xfrm>
          <a:prstGeom prst="rect">
            <a:avLst/>
          </a:prstGeom>
        </p:spPr>
      </p:pic>
      <p:graphicFrame>
        <p:nvGraphicFramePr>
          <p:cNvPr id="4" name="Object 3"/>
          <p:cNvGraphicFramePr>
            <a:graphicFrameLocks noChangeAspect="1"/>
          </p:cNvGraphicFramePr>
          <p:nvPr/>
        </p:nvGraphicFramePr>
        <p:xfrm>
          <a:off x="8602664" y="2065868"/>
          <a:ext cx="822081" cy="395817"/>
        </p:xfrm>
        <a:graphic>
          <a:graphicData uri="http://schemas.openxmlformats.org/presentationml/2006/ole">
            <mc:AlternateContent xmlns:mc="http://schemas.openxmlformats.org/markup-compatibility/2006">
              <mc:Choice xmlns:v="urn:schemas-microsoft-com:vml" Requires="v">
                <p:oleObj spid="_x0000_s4105" name="Equation" r:id="rId4" imgW="342900" imgH="165100" progId="Equation.3">
                  <p:embed/>
                </p:oleObj>
              </mc:Choice>
              <mc:Fallback>
                <p:oleObj name="Equation" r:id="rId4" imgW="342900" imgH="165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2664" y="2065868"/>
                        <a:ext cx="822081" cy="3958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a:off x="3476677" y="5562600"/>
            <a:ext cx="4431191" cy="158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61631" y="5777468"/>
            <a:ext cx="5913097" cy="369332"/>
          </a:xfrm>
          <a:prstGeom prst="rect">
            <a:avLst/>
          </a:prstGeom>
          <a:noFill/>
        </p:spPr>
        <p:txBody>
          <a:bodyPr wrap="none" rtlCol="0">
            <a:spAutoFit/>
          </a:bodyPr>
          <a:lstStyle/>
          <a:p>
            <a:r>
              <a:rPr lang="en-US" dirty="0" err="1"/>
              <a:t>Passband</a:t>
            </a:r>
            <a:r>
              <a:rPr lang="en-US" dirty="0"/>
              <a:t> Bandwidth (frequency unit= message frequency </a:t>
            </a:r>
            <a:r>
              <a:rPr lang="en-US" i="1" dirty="0"/>
              <a:t>f</a:t>
            </a:r>
            <a:r>
              <a:rPr lang="en-US" i="1" baseline="-25000" dirty="0"/>
              <a:t>m</a:t>
            </a:r>
            <a:r>
              <a:rPr lang="en-US" dirty="0"/>
              <a:t>)</a:t>
            </a:r>
          </a:p>
        </p:txBody>
      </p:sp>
      <p:sp>
        <p:nvSpPr>
          <p:cNvPr id="5" name="Slide Number Placeholder 4"/>
          <p:cNvSpPr>
            <a:spLocks noGrp="1"/>
          </p:cNvSpPr>
          <p:nvPr>
            <p:ph type="sldNum" sz="quarter" idx="12"/>
          </p:nvPr>
        </p:nvSpPr>
        <p:spPr/>
        <p:txBody>
          <a:bodyPr/>
          <a:lstStyle/>
          <a:p>
            <a:fld id="{5D9449EF-47F9-41BB-BCB1-4A2ADC488BF7}" type="slidenum">
              <a:rPr lang="en-IN" smtClean="0"/>
              <a:t>34</a:t>
            </a:fld>
            <a:endParaRPr lang="en-IN"/>
          </a:p>
        </p:txBody>
      </p:sp>
    </p:spTree>
    <p:extLst>
      <p:ext uri="{BB962C8B-B14F-4D97-AF65-F5344CB8AC3E}">
        <p14:creationId xmlns:p14="http://schemas.microsoft.com/office/powerpoint/2010/main" val="546952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Fractional power containment BW</a:t>
            </a:r>
            <a:endParaRPr lang="en-US" dirty="0"/>
          </a:p>
        </p:txBody>
      </p:sp>
      <p:pic>
        <p:nvPicPr>
          <p:cNvPr id="3" name="Picture 2" descr="1.png"/>
          <p:cNvPicPr>
            <a:picLocks noChangeAspect="1"/>
          </p:cNvPicPr>
          <p:nvPr/>
        </p:nvPicPr>
        <p:blipFill>
          <a:blip r:embed="rId2"/>
          <a:stretch>
            <a:fillRect/>
          </a:stretch>
        </p:blipFill>
        <p:spPr>
          <a:xfrm>
            <a:off x="2537241" y="2234949"/>
            <a:ext cx="5600700" cy="787400"/>
          </a:xfrm>
          <a:prstGeom prst="rect">
            <a:avLst/>
          </a:prstGeom>
        </p:spPr>
      </p:pic>
      <p:pic>
        <p:nvPicPr>
          <p:cNvPr id="4" name="Picture 3" descr="2.png"/>
          <p:cNvPicPr>
            <a:picLocks noChangeAspect="1"/>
          </p:cNvPicPr>
          <p:nvPr/>
        </p:nvPicPr>
        <p:blipFill>
          <a:blip r:embed="rId3"/>
          <a:stretch>
            <a:fillRect/>
          </a:stretch>
        </p:blipFill>
        <p:spPr>
          <a:xfrm>
            <a:off x="3980116" y="3908642"/>
            <a:ext cx="2463800" cy="711200"/>
          </a:xfrm>
          <a:prstGeom prst="rect">
            <a:avLst/>
          </a:prstGeom>
        </p:spPr>
      </p:pic>
      <p:sp>
        <p:nvSpPr>
          <p:cNvPr id="6" name="TextBox 5"/>
          <p:cNvSpPr txBox="1"/>
          <p:nvPr/>
        </p:nvSpPr>
        <p:spPr>
          <a:xfrm>
            <a:off x="2051010" y="1718443"/>
            <a:ext cx="6322013" cy="369332"/>
          </a:xfrm>
          <a:prstGeom prst="rect">
            <a:avLst/>
          </a:prstGeom>
          <a:noFill/>
        </p:spPr>
        <p:txBody>
          <a:bodyPr wrap="none" rtlCol="0">
            <a:spAutoFit/>
          </a:bodyPr>
          <a:lstStyle/>
          <a:p>
            <a:r>
              <a:rPr lang="en-US" b="1" dirty="0"/>
              <a:t>Power = sum of magnitude squared of Fourier series coefficients</a:t>
            </a:r>
          </a:p>
        </p:txBody>
      </p:sp>
      <p:sp>
        <p:nvSpPr>
          <p:cNvPr id="7" name="TextBox 6"/>
          <p:cNvSpPr txBox="1"/>
          <p:nvPr/>
        </p:nvSpPr>
        <p:spPr>
          <a:xfrm>
            <a:off x="1011383" y="3022349"/>
            <a:ext cx="8970818" cy="646331"/>
          </a:xfrm>
          <a:prstGeom prst="rect">
            <a:avLst/>
          </a:prstGeom>
          <a:noFill/>
        </p:spPr>
        <p:txBody>
          <a:bodyPr wrap="square" rtlCol="0">
            <a:spAutoFit/>
          </a:bodyPr>
          <a:lstStyle/>
          <a:p>
            <a:r>
              <a:rPr lang="en-IN" dirty="0"/>
              <a:t>we can compute the fractional power containment bandwidth as 2Kf</a:t>
            </a:r>
            <a:r>
              <a:rPr lang="en-IN" baseline="-25000" dirty="0"/>
              <a:t>m</a:t>
            </a:r>
            <a:r>
              <a:rPr lang="en-IN" dirty="0"/>
              <a:t>, where K ≥ 1 is the</a:t>
            </a:r>
          </a:p>
          <a:p>
            <a:r>
              <a:rPr lang="en-IN" dirty="0"/>
              <a:t>smaller integer such </a:t>
            </a:r>
            <a:r>
              <a:rPr lang="en-IN" dirty="0" smtClean="0"/>
              <a:t>that,</a:t>
            </a:r>
            <a:endParaRPr lang="en-US" b="1" dirty="0"/>
          </a:p>
        </p:txBody>
      </p:sp>
      <p:sp>
        <p:nvSpPr>
          <p:cNvPr id="5" name="Slide Number Placeholder 4"/>
          <p:cNvSpPr>
            <a:spLocks noGrp="1"/>
          </p:cNvSpPr>
          <p:nvPr>
            <p:ph type="sldNum" sz="quarter" idx="12"/>
          </p:nvPr>
        </p:nvSpPr>
        <p:spPr/>
        <p:txBody>
          <a:bodyPr/>
          <a:lstStyle/>
          <a:p>
            <a:fld id="{5D9449EF-47F9-41BB-BCB1-4A2ADC488BF7}" type="slidenum">
              <a:rPr lang="en-IN" smtClean="0"/>
              <a:t>35</a:t>
            </a:fld>
            <a:endParaRPr lang="en-IN"/>
          </a:p>
        </p:txBody>
      </p:sp>
      <p:sp>
        <p:nvSpPr>
          <p:cNvPr id="8" name="Rectangle 7"/>
          <p:cNvSpPr/>
          <p:nvPr/>
        </p:nvSpPr>
        <p:spPr>
          <a:xfrm>
            <a:off x="1011383" y="4619842"/>
            <a:ext cx="9573491" cy="1200329"/>
          </a:xfrm>
          <a:prstGeom prst="rect">
            <a:avLst/>
          </a:prstGeom>
        </p:spPr>
        <p:txBody>
          <a:bodyPr wrap="square">
            <a:spAutoFit/>
          </a:bodyPr>
          <a:lstStyle/>
          <a:p>
            <a:r>
              <a:rPr lang="en-IN" dirty="0">
                <a:latin typeface="CMR12"/>
              </a:rPr>
              <a:t>where </a:t>
            </a:r>
            <a:r>
              <a:rPr lang="en-IN" dirty="0">
                <a:latin typeface="CMMI12"/>
              </a:rPr>
              <a:t>α </a:t>
            </a:r>
            <a:r>
              <a:rPr lang="en-IN" dirty="0">
                <a:latin typeface="CMR12"/>
              </a:rPr>
              <a:t>is the desired fraction of power within the band. (e.g., </a:t>
            </a:r>
            <a:r>
              <a:rPr lang="en-IN" dirty="0">
                <a:latin typeface="CMMI12"/>
              </a:rPr>
              <a:t>α </a:t>
            </a:r>
            <a:r>
              <a:rPr lang="en-IN" dirty="0">
                <a:latin typeface="CMR12"/>
              </a:rPr>
              <a:t>= 0</a:t>
            </a:r>
            <a:r>
              <a:rPr lang="en-IN" dirty="0">
                <a:latin typeface="CMMI12"/>
              </a:rPr>
              <a:t>.</a:t>
            </a:r>
            <a:r>
              <a:rPr lang="en-IN" dirty="0">
                <a:latin typeface="CMR12"/>
              </a:rPr>
              <a:t>99 for the 99% power</a:t>
            </a:r>
          </a:p>
          <a:p>
            <a:r>
              <a:rPr lang="en-IN" dirty="0">
                <a:latin typeface="CMR12"/>
              </a:rPr>
              <a:t>containment bandwidth). For integer values of </a:t>
            </a:r>
            <a:r>
              <a:rPr lang="en-IN" dirty="0">
                <a:latin typeface="CMMI12"/>
              </a:rPr>
              <a:t>β </a:t>
            </a:r>
            <a:r>
              <a:rPr lang="en-IN" dirty="0">
                <a:latin typeface="CMR12"/>
              </a:rPr>
              <a:t>= 1</a:t>
            </a:r>
            <a:r>
              <a:rPr lang="en-IN" dirty="0">
                <a:latin typeface="CMMI12"/>
              </a:rPr>
              <a:t>, ..., </a:t>
            </a:r>
            <a:r>
              <a:rPr lang="en-IN" dirty="0">
                <a:latin typeface="CMR12"/>
              </a:rPr>
              <a:t>10, we find that </a:t>
            </a:r>
            <a:r>
              <a:rPr lang="en-IN" dirty="0">
                <a:latin typeface="CMMI12"/>
              </a:rPr>
              <a:t>K </a:t>
            </a:r>
            <a:r>
              <a:rPr lang="en-IN" dirty="0">
                <a:latin typeface="CMR12"/>
              </a:rPr>
              <a:t>= </a:t>
            </a:r>
            <a:r>
              <a:rPr lang="en-IN" dirty="0">
                <a:latin typeface="CMMI12"/>
              </a:rPr>
              <a:t>β </a:t>
            </a:r>
            <a:r>
              <a:rPr lang="en-IN" dirty="0">
                <a:latin typeface="CMR12"/>
              </a:rPr>
              <a:t>+ 1 provides a</a:t>
            </a:r>
          </a:p>
          <a:p>
            <a:r>
              <a:rPr lang="en-IN" dirty="0">
                <a:latin typeface="CMR12"/>
              </a:rPr>
              <a:t>good approximation to the 99% power containment bandwidth, which is again consistent with</a:t>
            </a:r>
          </a:p>
          <a:p>
            <a:r>
              <a:rPr lang="en-IN" dirty="0">
                <a:latin typeface="CMR12"/>
              </a:rPr>
              <a:t>Carson’s formula.</a:t>
            </a:r>
            <a:endParaRPr lang="en-IN" dirty="0"/>
          </a:p>
        </p:txBody>
      </p:sp>
    </p:spTree>
    <p:extLst>
      <p:ext uri="{BB962C8B-B14F-4D97-AF65-F5344CB8AC3E}">
        <p14:creationId xmlns:p14="http://schemas.microsoft.com/office/powerpoint/2010/main" val="191700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3.3.1</a:t>
            </a:r>
            <a:endParaRPr lang="en-US" dirty="0"/>
          </a:p>
        </p:txBody>
      </p:sp>
      <p:pic>
        <p:nvPicPr>
          <p:cNvPr id="3" name="Picture 2" descr="3.png"/>
          <p:cNvPicPr>
            <a:picLocks noChangeAspect="1"/>
          </p:cNvPicPr>
          <p:nvPr/>
        </p:nvPicPr>
        <p:blipFill>
          <a:blip r:embed="rId2"/>
          <a:stretch>
            <a:fillRect/>
          </a:stretch>
        </p:blipFill>
        <p:spPr>
          <a:xfrm>
            <a:off x="2959100" y="1417638"/>
            <a:ext cx="6273800" cy="2006600"/>
          </a:xfrm>
          <a:prstGeom prst="rect">
            <a:avLst/>
          </a:prstGeom>
        </p:spPr>
      </p:pic>
      <p:pic>
        <p:nvPicPr>
          <p:cNvPr id="4" name="Picture 3" descr="3.png"/>
          <p:cNvPicPr>
            <a:picLocks noChangeAspect="1"/>
          </p:cNvPicPr>
          <p:nvPr/>
        </p:nvPicPr>
        <p:blipFill>
          <a:blip r:embed="rId3"/>
          <a:stretch>
            <a:fillRect/>
          </a:stretch>
        </p:blipFill>
        <p:spPr>
          <a:xfrm>
            <a:off x="1524000" y="3082926"/>
            <a:ext cx="9144000" cy="1514475"/>
          </a:xfrm>
          <a:prstGeom prst="rect">
            <a:avLst/>
          </a:prstGeom>
        </p:spPr>
      </p:pic>
      <p:sp>
        <p:nvSpPr>
          <p:cNvPr id="5" name="Slide Number Placeholder 4"/>
          <p:cNvSpPr>
            <a:spLocks noGrp="1"/>
          </p:cNvSpPr>
          <p:nvPr>
            <p:ph type="sldNum" sz="quarter" idx="12"/>
          </p:nvPr>
        </p:nvSpPr>
        <p:spPr/>
        <p:txBody>
          <a:bodyPr/>
          <a:lstStyle/>
          <a:p>
            <a:fld id="{5D9449EF-47F9-41BB-BCB1-4A2ADC488BF7}" type="slidenum">
              <a:rPr lang="en-IN" smtClean="0"/>
              <a:t>36</a:t>
            </a:fld>
            <a:endParaRPr lang="en-IN"/>
          </a:p>
        </p:txBody>
      </p:sp>
    </p:spTree>
    <p:extLst>
      <p:ext uri="{BB962C8B-B14F-4D97-AF65-F5344CB8AC3E}">
        <p14:creationId xmlns:p14="http://schemas.microsoft.com/office/powerpoint/2010/main" val="2989100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VCO output is an FM signal </a:t>
            </a:r>
            <a:r>
              <a:rPr lang="en-IN" dirty="0" smtClean="0"/>
              <a:t>with </a:t>
            </a:r>
          </a:p>
          <a:p>
            <a:r>
              <a:rPr lang="de-DE" dirty="0" smtClean="0"/>
              <a:t>f</a:t>
            </a:r>
            <a:r>
              <a:rPr lang="de-DE" baseline="-25000" dirty="0" smtClean="0"/>
              <a:t>max</a:t>
            </a:r>
            <a:r>
              <a:rPr lang="de-DE" dirty="0" smtClean="0"/>
              <a:t> </a:t>
            </a:r>
            <a:r>
              <a:rPr lang="de-DE" dirty="0"/>
              <a:t>= k</a:t>
            </a:r>
            <a:r>
              <a:rPr lang="de-DE" baseline="-25000" dirty="0"/>
              <a:t>f</a:t>
            </a:r>
            <a:r>
              <a:rPr lang="de-DE" dirty="0"/>
              <a:t>max</a:t>
            </a:r>
            <a:r>
              <a:rPr lang="de-DE" baseline="-25000" dirty="0"/>
              <a:t>t</a:t>
            </a:r>
            <a:r>
              <a:rPr lang="de-DE" dirty="0"/>
              <a:t>m(t) = 25 KHz/mV × 2 mV = 50 KHz</a:t>
            </a:r>
          </a:p>
          <a:p>
            <a:endParaRPr lang="en-IN" dirty="0" smtClean="0"/>
          </a:p>
          <a:p>
            <a:r>
              <a:rPr lang="en-IN" dirty="0" smtClean="0"/>
              <a:t>The </a:t>
            </a:r>
            <a:r>
              <a:rPr lang="en-IN" dirty="0"/>
              <a:t>message is periodic with period 100 microseconds, hence its </a:t>
            </a:r>
            <a:r>
              <a:rPr lang="en-IN" dirty="0" smtClean="0"/>
              <a:t>fundamental </a:t>
            </a:r>
            <a:r>
              <a:rPr lang="en-IN" dirty="0"/>
              <a:t>frequency is </a:t>
            </a:r>
            <a:r>
              <a:rPr lang="en-IN" dirty="0" smtClean="0"/>
              <a:t>10 KHz</a:t>
            </a:r>
            <a:r>
              <a:rPr lang="en-IN" dirty="0"/>
              <a:t>. Approximating its bandwidth by its first </a:t>
            </a:r>
            <a:r>
              <a:rPr lang="en-IN" dirty="0" smtClean="0"/>
              <a:t>three harmonics, </a:t>
            </a:r>
            <a:r>
              <a:rPr lang="en-IN" dirty="0"/>
              <a:t>we have B ≈ </a:t>
            </a:r>
            <a:r>
              <a:rPr lang="en-IN" dirty="0" smtClean="0"/>
              <a:t>30 </a:t>
            </a:r>
            <a:r>
              <a:rPr lang="en-IN" dirty="0"/>
              <a:t>KHz. </a:t>
            </a:r>
            <a:endParaRPr lang="en-IN" dirty="0" smtClean="0"/>
          </a:p>
          <a:p>
            <a:r>
              <a:rPr lang="en-IN" dirty="0" smtClean="0"/>
              <a:t>Using Carson’s formula</a:t>
            </a:r>
            <a:r>
              <a:rPr lang="en-IN" dirty="0"/>
              <a:t>, we can approximate the bandwidth of the FM signal at the VCO output </a:t>
            </a:r>
            <a:r>
              <a:rPr lang="en-IN" dirty="0" smtClean="0"/>
              <a:t>as B</a:t>
            </a:r>
            <a:r>
              <a:rPr lang="en-IN" baseline="-25000" dirty="0" smtClean="0"/>
              <a:t>FM </a:t>
            </a:r>
            <a:r>
              <a:rPr lang="en-IN" dirty="0"/>
              <a:t>≈ 2f</a:t>
            </a:r>
            <a:r>
              <a:rPr lang="en-IN" baseline="-25000" dirty="0"/>
              <a:t>max</a:t>
            </a:r>
            <a:r>
              <a:rPr lang="en-IN" dirty="0"/>
              <a:t> + 2B ≈ </a:t>
            </a:r>
            <a:r>
              <a:rPr lang="en-IN" dirty="0" smtClean="0"/>
              <a:t>160 </a:t>
            </a:r>
            <a:r>
              <a:rPr lang="en-IN" dirty="0"/>
              <a:t>KHz</a:t>
            </a:r>
          </a:p>
          <a:p>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37</a:t>
            </a:fld>
            <a:endParaRPr lang="en-IN"/>
          </a:p>
        </p:txBody>
      </p:sp>
    </p:spTree>
    <p:extLst>
      <p:ext uri="{BB962C8B-B14F-4D97-AF65-F5344CB8AC3E}">
        <p14:creationId xmlns:p14="http://schemas.microsoft.com/office/powerpoint/2010/main" val="1767959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 complex envelope of the VCO output is given by </a:t>
            </a:r>
            <a:r>
              <a:rPr lang="en-IN" dirty="0" err="1" smtClean="0"/>
              <a:t>e</a:t>
            </a:r>
            <a:r>
              <a:rPr lang="en-IN" baseline="30000" dirty="0" err="1" smtClean="0"/>
              <a:t>j</a:t>
            </a:r>
            <a:r>
              <a:rPr lang="el-GR" baseline="30000" dirty="0" smtClean="0"/>
              <a:t>θ</a:t>
            </a:r>
            <a:r>
              <a:rPr lang="en-IN" baseline="30000" dirty="0" smtClean="0"/>
              <a:t>(t) </a:t>
            </a:r>
            <a:r>
              <a:rPr lang="en-IN" dirty="0" smtClean="0"/>
              <a:t>  where</a:t>
            </a:r>
          </a:p>
          <a:p>
            <a:endParaRPr lang="en-IN" dirty="0"/>
          </a:p>
          <a:p>
            <a:endParaRPr lang="en-IN" dirty="0" smtClean="0"/>
          </a:p>
          <a:p>
            <a:endParaRPr lang="en-IN" dirty="0"/>
          </a:p>
          <a:p>
            <a:endParaRPr lang="en-IN" dirty="0" smtClean="0"/>
          </a:p>
          <a:p>
            <a:r>
              <a:rPr lang="en-IN" dirty="0" smtClean="0"/>
              <a:t>Complex </a:t>
            </a:r>
            <a:r>
              <a:rPr lang="en-IN" dirty="0"/>
              <a:t>envelope </a:t>
            </a:r>
            <a:r>
              <a:rPr lang="en-IN" dirty="0" smtClean="0"/>
              <a:t>can be expressed as </a:t>
            </a:r>
            <a:r>
              <a:rPr lang="en-IN" dirty="0"/>
              <a:t>a </a:t>
            </a:r>
            <a:r>
              <a:rPr lang="en-IN" dirty="0" smtClean="0"/>
              <a:t>Fourier series </a:t>
            </a:r>
            <a:r>
              <a:rPr lang="en-IN" dirty="0"/>
              <a:t>with complex exponentials at frequencies </a:t>
            </a:r>
            <a:r>
              <a:rPr lang="en-IN" dirty="0" err="1"/>
              <a:t>nf</a:t>
            </a:r>
            <a:r>
              <a:rPr lang="en-IN" baseline="-25000" dirty="0" err="1"/>
              <a:t>m</a:t>
            </a:r>
            <a:r>
              <a:rPr lang="en-IN" dirty="0"/>
              <a:t>, where </a:t>
            </a:r>
            <a:r>
              <a:rPr lang="en-IN" dirty="0" err="1" smtClean="0"/>
              <a:t>f</a:t>
            </a:r>
            <a:r>
              <a:rPr lang="en-IN" baseline="-25000" dirty="0" err="1"/>
              <a:t>m</a:t>
            </a:r>
            <a:r>
              <a:rPr lang="en-IN" dirty="0" smtClean="0"/>
              <a:t> </a:t>
            </a:r>
            <a:r>
              <a:rPr lang="en-IN" dirty="0"/>
              <a:t>= 10 KHz is the </a:t>
            </a:r>
            <a:r>
              <a:rPr lang="en-IN" dirty="0" smtClean="0"/>
              <a:t>fundamental frequency </a:t>
            </a:r>
            <a:r>
              <a:rPr lang="en-IN" dirty="0"/>
              <a:t>for the message, and where n takes integer values. Thus, the FM signal has </a:t>
            </a:r>
            <a:r>
              <a:rPr lang="en-IN" dirty="0" smtClean="0"/>
              <a:t>discrete components </a:t>
            </a:r>
            <a:r>
              <a:rPr lang="en-IN" dirty="0"/>
              <a:t>at f</a:t>
            </a:r>
            <a:r>
              <a:rPr lang="en-IN" baseline="-25000" dirty="0"/>
              <a:t>c</a:t>
            </a:r>
            <a:r>
              <a:rPr lang="en-IN" dirty="0"/>
              <a:t> + </a:t>
            </a:r>
            <a:r>
              <a:rPr lang="en-IN" dirty="0" err="1"/>
              <a:t>nf</a:t>
            </a:r>
            <a:r>
              <a:rPr lang="en-IN" baseline="-25000" dirty="0" err="1"/>
              <a:t>m</a:t>
            </a:r>
            <a:r>
              <a:rPr lang="en-IN" dirty="0"/>
              <a:t>, where f</a:t>
            </a:r>
            <a:r>
              <a:rPr lang="en-IN" baseline="-25000" dirty="0"/>
              <a:t>c</a:t>
            </a:r>
            <a:r>
              <a:rPr lang="en-IN" dirty="0"/>
              <a:t> = 5 MHz in this example. </a:t>
            </a:r>
            <a:endParaRPr lang="en-IN" dirty="0" smtClean="0"/>
          </a:p>
          <a:p>
            <a:r>
              <a:rPr lang="en-IN" dirty="0" smtClean="0"/>
              <a:t>A </a:t>
            </a:r>
            <a:r>
              <a:rPr lang="en-IN" dirty="0" err="1"/>
              <a:t>bandpass</a:t>
            </a:r>
            <a:r>
              <a:rPr lang="en-IN" dirty="0"/>
              <a:t> filter at 5.005 </a:t>
            </a:r>
            <a:r>
              <a:rPr lang="en-IN" dirty="0" smtClean="0"/>
              <a:t>MHz with </a:t>
            </a:r>
            <a:r>
              <a:rPr lang="en-IN" dirty="0"/>
              <a:t>bandwidth 5 KHz does not capture any of these components, since it spans the </a:t>
            </a:r>
            <a:r>
              <a:rPr lang="en-IN" dirty="0" smtClean="0"/>
              <a:t>interval [</a:t>
            </a:r>
            <a:r>
              <a:rPr lang="en-IN" dirty="0"/>
              <a:t>5.0025, 5.0075] MHz, whereas the nearest Fourier components are at 5 MHz and 5.01 </a:t>
            </a:r>
            <a:r>
              <a:rPr lang="en-IN" dirty="0" err="1"/>
              <a:t>MHz</a:t>
            </a:r>
            <a:r>
              <a:rPr lang="en-IN" dirty="0" err="1" smtClean="0"/>
              <a:t>.</a:t>
            </a:r>
            <a:r>
              <a:rPr lang="en-IN" dirty="0" smtClean="0"/>
              <a:t> Thus</a:t>
            </a:r>
            <a:r>
              <a:rPr lang="en-IN" dirty="0"/>
              <a:t>, the power at the output of the </a:t>
            </a:r>
            <a:r>
              <a:rPr lang="en-IN" dirty="0" err="1"/>
              <a:t>bandpass</a:t>
            </a:r>
            <a:r>
              <a:rPr lang="en-IN" dirty="0"/>
              <a:t> filter is zero.</a:t>
            </a:r>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38</a:t>
            </a:fld>
            <a:endParaRPr lang="en-IN"/>
          </a:p>
        </p:txBody>
      </p:sp>
      <p:pic>
        <p:nvPicPr>
          <p:cNvPr id="5" name="Picture 4"/>
          <p:cNvPicPr>
            <a:picLocks noChangeAspect="1"/>
          </p:cNvPicPr>
          <p:nvPr/>
        </p:nvPicPr>
        <p:blipFill>
          <a:blip r:embed="rId2"/>
          <a:stretch>
            <a:fillRect/>
          </a:stretch>
        </p:blipFill>
        <p:spPr>
          <a:xfrm>
            <a:off x="3148457" y="2138875"/>
            <a:ext cx="3224634" cy="925519"/>
          </a:xfrm>
          <a:prstGeom prst="rect">
            <a:avLst/>
          </a:prstGeom>
        </p:spPr>
      </p:pic>
    </p:spTree>
    <p:extLst>
      <p:ext uri="{BB962C8B-B14F-4D97-AF65-F5344CB8AC3E}">
        <p14:creationId xmlns:p14="http://schemas.microsoft.com/office/powerpoint/2010/main" val="1960435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Down-conversion</a:t>
            </a:r>
            <a:endParaRPr lang="en-US" dirty="0"/>
          </a:p>
        </p:txBody>
      </p:sp>
      <p:pic>
        <p:nvPicPr>
          <p:cNvPr id="5" name="Picture 4" descr="Snapshot 2009-12-11 17-17-11"/>
          <p:cNvPicPr>
            <a:picLocks noChangeAspect="1" noChangeArrowheads="1"/>
          </p:cNvPicPr>
          <p:nvPr/>
        </p:nvPicPr>
        <p:blipFill>
          <a:blip r:embed="rId2"/>
          <a:srcRect/>
          <a:stretch>
            <a:fillRect/>
          </a:stretch>
        </p:blipFill>
        <p:spPr bwMode="auto">
          <a:xfrm>
            <a:off x="3005667" y="1562894"/>
            <a:ext cx="4699000" cy="3241593"/>
          </a:xfrm>
          <a:prstGeom prst="rect">
            <a:avLst/>
          </a:prstGeom>
          <a:noFill/>
          <a:ln w="9525">
            <a:noFill/>
            <a:miter lim="800000"/>
            <a:headEnd/>
            <a:tailEnd/>
          </a:ln>
        </p:spPr>
      </p:pic>
      <p:sp>
        <p:nvSpPr>
          <p:cNvPr id="6" name="TextBox 5"/>
          <p:cNvSpPr txBox="1"/>
          <p:nvPr/>
        </p:nvSpPr>
        <p:spPr>
          <a:xfrm>
            <a:off x="1524000" y="4954025"/>
            <a:ext cx="9465668" cy="1446550"/>
          </a:xfrm>
          <a:prstGeom prst="rect">
            <a:avLst/>
          </a:prstGeom>
          <a:noFill/>
        </p:spPr>
        <p:txBody>
          <a:bodyPr wrap="none" rtlCol="0">
            <a:spAutoFit/>
          </a:bodyPr>
          <a:lstStyle/>
          <a:p>
            <a:r>
              <a:rPr lang="en-US" sz="2200" dirty="0"/>
              <a:t>--Direct conversion (mixing down to baseband) can suffer from LO leakage to</a:t>
            </a:r>
          </a:p>
          <a:p>
            <a:r>
              <a:rPr lang="en-US" sz="2200" dirty="0"/>
              <a:t> mixer input </a:t>
            </a:r>
            <a:r>
              <a:rPr lang="en-US" sz="2200" dirty="0" err="1">
                <a:sym typeface="Wingdings"/>
              </a:rPr>
              <a:t></a:t>
            </a:r>
            <a:r>
              <a:rPr lang="en-US" sz="2200" dirty="0">
                <a:sym typeface="Wingdings"/>
              </a:rPr>
              <a:t> DC component that can swamp later circuit components</a:t>
            </a:r>
          </a:p>
          <a:p>
            <a:r>
              <a:rPr lang="en-US" sz="2200" dirty="0">
                <a:sym typeface="Wingdings"/>
              </a:rPr>
              <a:t>--Difficult to provide large gains at high carrier frequencies</a:t>
            </a:r>
          </a:p>
          <a:p>
            <a:r>
              <a:rPr lang="en-US" sz="2200" dirty="0" err="1">
                <a:sym typeface="Wingdings"/>
              </a:rPr>
              <a:t>Superhet</a:t>
            </a:r>
            <a:r>
              <a:rPr lang="en-US" sz="2200" dirty="0">
                <a:sym typeface="Wingdings"/>
              </a:rPr>
              <a:t> architecture uses multiple stages of mixing to alleviate these problems </a:t>
            </a:r>
            <a:r>
              <a:rPr lang="en-US" sz="2200" dirty="0"/>
              <a:t> </a:t>
            </a:r>
            <a:endParaRPr lang="en-US" sz="2200" dirty="0"/>
          </a:p>
        </p:txBody>
      </p:sp>
    </p:spTree>
    <p:extLst>
      <p:ext uri="{BB962C8B-B14F-4D97-AF65-F5344CB8AC3E}">
        <p14:creationId xmlns:p14="http://schemas.microsoft.com/office/powerpoint/2010/main" val="195811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745" y="0"/>
            <a:ext cx="8853055" cy="1143000"/>
          </a:xfrm>
        </p:spPr>
        <p:txBody>
          <a:bodyPr/>
          <a:lstStyle/>
          <a:p>
            <a:r>
              <a:rPr lang="en-US" dirty="0" smtClean="0"/>
              <a:t>PM versus FM in practice</a:t>
            </a:r>
            <a:endParaRPr lang="en-US" dirty="0"/>
          </a:p>
        </p:txBody>
      </p:sp>
      <p:sp>
        <p:nvSpPr>
          <p:cNvPr id="3" name="Content Placeholder 2"/>
          <p:cNvSpPr>
            <a:spLocks noGrp="1"/>
          </p:cNvSpPr>
          <p:nvPr>
            <p:ph idx="1"/>
          </p:nvPr>
        </p:nvSpPr>
        <p:spPr>
          <a:xfrm>
            <a:off x="1357745" y="1371601"/>
            <a:ext cx="9337964" cy="4627417"/>
          </a:xfrm>
        </p:spPr>
        <p:txBody>
          <a:bodyPr>
            <a:normAutofit/>
          </a:bodyPr>
          <a:lstStyle/>
          <a:p>
            <a:r>
              <a:rPr lang="en-US" dirty="0" smtClean="0"/>
              <a:t>Legacy analog communication </a:t>
            </a:r>
            <a:r>
              <a:rPr lang="en-US" dirty="0" smtClean="0">
                <a:sym typeface="Wingdings"/>
              </a:rPr>
              <a:t> no control over message signal  FM preferred</a:t>
            </a:r>
          </a:p>
          <a:p>
            <a:pPr lvl="1"/>
            <a:r>
              <a:rPr lang="en-US" dirty="0" smtClean="0">
                <a:sym typeface="Wingdings"/>
              </a:rPr>
              <a:t>Integration of message prior to phase modulation leads to smooth phase, better bandwidth containment</a:t>
            </a:r>
          </a:p>
          <a:p>
            <a:r>
              <a:rPr lang="en-US" dirty="0" smtClean="0">
                <a:sym typeface="Wingdings"/>
              </a:rPr>
              <a:t>Digital communication  can design message signal  PM (or PSK) often preferred</a:t>
            </a:r>
          </a:p>
          <a:p>
            <a:pPr lvl="1"/>
            <a:r>
              <a:rPr lang="en-US" dirty="0" smtClean="0">
                <a:sym typeface="Wingdings"/>
              </a:rPr>
              <a:t>Easier to implement optimal demodulator</a:t>
            </a:r>
          </a:p>
          <a:p>
            <a:pPr lvl="1"/>
            <a:r>
              <a:rPr lang="en-US" dirty="0" smtClean="0">
                <a:sym typeface="Wingdings"/>
              </a:rPr>
              <a:t>Use bandwidth-efficient pulses rather than rectangular pulses to create smoother signals with better frequency containment</a:t>
            </a:r>
          </a:p>
          <a:p>
            <a:pPr lvl="1"/>
            <a:r>
              <a:rPr lang="en-US" dirty="0" smtClean="0">
                <a:sym typeface="Wingdings"/>
              </a:rPr>
              <a:t>2G GSM cellular used Gaussian MSK, a form of FM), but optimal demodulation more complicated</a:t>
            </a:r>
            <a:endParaRPr lang="en-US" dirty="0"/>
          </a:p>
        </p:txBody>
      </p:sp>
      <p:sp>
        <p:nvSpPr>
          <p:cNvPr id="5" name="Slide Number Placeholder 4"/>
          <p:cNvSpPr>
            <a:spLocks noGrp="1"/>
          </p:cNvSpPr>
          <p:nvPr>
            <p:ph type="sldNum" sz="quarter" idx="12"/>
          </p:nvPr>
        </p:nvSpPr>
        <p:spPr/>
        <p:txBody>
          <a:bodyPr/>
          <a:lstStyle/>
          <a:p>
            <a:fld id="{5D9449EF-47F9-41BB-BCB1-4A2ADC488BF7}" type="slidenum">
              <a:rPr lang="en-IN" smtClean="0"/>
              <a:t>4</a:t>
            </a:fld>
            <a:endParaRPr lang="en-IN"/>
          </a:p>
        </p:txBody>
      </p:sp>
    </p:spTree>
    <p:extLst>
      <p:ext uri="{BB962C8B-B14F-4D97-AF65-F5344CB8AC3E}">
        <p14:creationId xmlns:p14="http://schemas.microsoft.com/office/powerpoint/2010/main" val="1483099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Superheterodyne</a:t>
            </a:r>
            <a:r>
              <a:rPr lang="en-US" dirty="0" smtClean="0"/>
              <a:t> </a:t>
            </a:r>
            <a:r>
              <a:rPr lang="en-US" dirty="0" smtClean="0"/>
              <a:t>Receiver</a:t>
            </a:r>
            <a:endParaRPr lang="en-US" dirty="0"/>
          </a:p>
        </p:txBody>
      </p:sp>
      <p:pic>
        <p:nvPicPr>
          <p:cNvPr id="3" name="Picture 2" descr="4.png"/>
          <p:cNvPicPr>
            <a:picLocks noChangeAspect="1"/>
          </p:cNvPicPr>
          <p:nvPr/>
        </p:nvPicPr>
        <p:blipFill>
          <a:blip r:embed="rId2"/>
          <a:stretch>
            <a:fillRect/>
          </a:stretch>
        </p:blipFill>
        <p:spPr>
          <a:xfrm>
            <a:off x="1524000" y="1417638"/>
            <a:ext cx="9144000" cy="2705100"/>
          </a:xfrm>
          <a:prstGeom prst="rect">
            <a:avLst/>
          </a:prstGeom>
        </p:spPr>
      </p:pic>
      <p:sp>
        <p:nvSpPr>
          <p:cNvPr id="4" name="TextBox 3"/>
          <p:cNvSpPr txBox="1"/>
          <p:nvPr/>
        </p:nvSpPr>
        <p:spPr>
          <a:xfrm>
            <a:off x="1981201" y="4122738"/>
            <a:ext cx="8564489" cy="1446550"/>
          </a:xfrm>
          <a:prstGeom prst="rect">
            <a:avLst/>
          </a:prstGeom>
          <a:noFill/>
        </p:spPr>
        <p:txBody>
          <a:bodyPr wrap="none" rtlCol="0">
            <a:spAutoFit/>
          </a:bodyPr>
          <a:lstStyle/>
          <a:p>
            <a:r>
              <a:rPr lang="en-US" sz="2200" dirty="0"/>
              <a:t>Sloppy RF filtering, followed by careful filtering at fixed IF, followed by </a:t>
            </a:r>
          </a:p>
          <a:p>
            <a:r>
              <a:rPr lang="en-US" sz="2200" dirty="0"/>
              <a:t>IF to baseband conversion</a:t>
            </a:r>
          </a:p>
          <a:p>
            <a:r>
              <a:rPr lang="en-US" sz="2200" dirty="0"/>
              <a:t>RF front end often made tunable (e.g., multiple bands in </a:t>
            </a:r>
            <a:r>
              <a:rPr lang="en-US" sz="2200" dirty="0" err="1"/>
              <a:t>WiFi</a:t>
            </a:r>
            <a:r>
              <a:rPr lang="en-US" sz="2200" dirty="0"/>
              <a:t> and cellular,</a:t>
            </a:r>
          </a:p>
          <a:p>
            <a:r>
              <a:rPr lang="en-US" sz="2200" dirty="0"/>
              <a:t> multiple stations in AM or FM) </a:t>
            </a:r>
            <a:endParaRPr lang="en-US" sz="2200" dirty="0"/>
          </a:p>
        </p:txBody>
      </p:sp>
    </p:spTree>
    <p:extLst>
      <p:ext uri="{BB962C8B-B14F-4D97-AF65-F5344CB8AC3E}">
        <p14:creationId xmlns:p14="http://schemas.microsoft.com/office/powerpoint/2010/main" val="1479973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 and FM Radio</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err="1" smtClean="0"/>
              <a:t>superhet</a:t>
            </a:r>
            <a:r>
              <a:rPr lang="en-IN" dirty="0" smtClean="0"/>
              <a:t> </a:t>
            </a:r>
            <a:r>
              <a:rPr lang="en-IN" dirty="0"/>
              <a:t>architecture is commonly employed </a:t>
            </a:r>
            <a:r>
              <a:rPr lang="en-IN" dirty="0" smtClean="0"/>
              <a:t>for AM </a:t>
            </a:r>
            <a:r>
              <a:rPr lang="en-IN" dirty="0"/>
              <a:t>and FM broadcast radio receivers, where the RF front end tunes to the desired station</a:t>
            </a:r>
            <a:r>
              <a:rPr lang="en-IN" dirty="0" smtClean="0"/>
              <a:t>, </a:t>
            </a:r>
            <a:r>
              <a:rPr lang="en-IN" dirty="0"/>
              <a:t>translating the received signal to a fixed IF. Radio receivers built with discrete components </a:t>
            </a:r>
            <a:r>
              <a:rPr lang="en-IN" dirty="0" smtClean="0"/>
              <a:t>often take </a:t>
            </a:r>
            <a:r>
              <a:rPr lang="en-IN" dirty="0"/>
              <a:t>advantage of the widespread availability of inexpensive filters at certain commonly </a:t>
            </a:r>
            <a:r>
              <a:rPr lang="en-IN" dirty="0" smtClean="0"/>
              <a:t>used IF </a:t>
            </a:r>
            <a:r>
              <a:rPr lang="en-IN" dirty="0"/>
              <a:t>frequencies, such as 455 KHz (used for AM radio) and 10.7 MHz (used for FM radio). </a:t>
            </a:r>
            <a:endParaRPr lang="en-IN" dirty="0" smtClean="0"/>
          </a:p>
        </p:txBody>
      </p:sp>
      <p:sp>
        <p:nvSpPr>
          <p:cNvPr id="4" name="Slide Number Placeholder 3"/>
          <p:cNvSpPr>
            <a:spLocks noGrp="1"/>
          </p:cNvSpPr>
          <p:nvPr>
            <p:ph type="sldNum" sz="quarter" idx="12"/>
          </p:nvPr>
        </p:nvSpPr>
        <p:spPr/>
        <p:txBody>
          <a:bodyPr/>
          <a:lstStyle/>
          <a:p>
            <a:fld id="{5D9449EF-47F9-41BB-BCB1-4A2ADC488BF7}" type="slidenum">
              <a:rPr lang="en-IN" smtClean="0"/>
              <a:t>41</a:t>
            </a:fld>
            <a:endParaRPr lang="en-IN"/>
          </a:p>
        </p:txBody>
      </p:sp>
    </p:spTree>
    <p:extLst>
      <p:ext uri="{BB962C8B-B14F-4D97-AF65-F5344CB8AC3E}">
        <p14:creationId xmlns:p14="http://schemas.microsoft.com/office/powerpoint/2010/main" val="3746806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Example: </a:t>
            </a:r>
            <a:r>
              <a:rPr lang="en-US" dirty="0" err="1" smtClean="0"/>
              <a:t>superhet</a:t>
            </a:r>
            <a:r>
              <a:rPr lang="en-US" dirty="0" smtClean="0"/>
              <a:t> for AM radio</a:t>
            </a:r>
            <a:endParaRPr lang="en-US" dirty="0"/>
          </a:p>
        </p:txBody>
      </p:sp>
      <p:pic>
        <p:nvPicPr>
          <p:cNvPr id="3" name="Picture 2" descr="5.png"/>
          <p:cNvPicPr>
            <a:picLocks noChangeAspect="1"/>
          </p:cNvPicPr>
          <p:nvPr/>
        </p:nvPicPr>
        <p:blipFill>
          <a:blip r:embed="rId2"/>
          <a:stretch>
            <a:fillRect/>
          </a:stretch>
        </p:blipFill>
        <p:spPr>
          <a:xfrm>
            <a:off x="1705849" y="2001983"/>
            <a:ext cx="8504951" cy="3148013"/>
          </a:xfrm>
          <a:prstGeom prst="rect">
            <a:avLst/>
          </a:prstGeom>
        </p:spPr>
      </p:pic>
    </p:spTree>
    <p:extLst>
      <p:ext uri="{BB962C8B-B14F-4D97-AF65-F5344CB8AC3E}">
        <p14:creationId xmlns:p14="http://schemas.microsoft.com/office/powerpoint/2010/main" val="2273499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 Receiver</a:t>
            </a:r>
            <a:endParaRPr lang="en-IN" dirty="0"/>
          </a:p>
        </p:txBody>
      </p:sp>
      <p:sp>
        <p:nvSpPr>
          <p:cNvPr id="3" name="Slide Number Placeholder 2"/>
          <p:cNvSpPr>
            <a:spLocks noGrp="1"/>
          </p:cNvSpPr>
          <p:nvPr>
            <p:ph type="sldNum" sz="quarter" idx="12"/>
          </p:nvPr>
        </p:nvSpPr>
        <p:spPr/>
        <p:txBody>
          <a:bodyPr/>
          <a:lstStyle/>
          <a:p>
            <a:fld id="{5D9449EF-47F9-41BB-BCB1-4A2ADC488BF7}" type="slidenum">
              <a:rPr lang="en-IN" smtClean="0"/>
              <a:t>43</a:t>
            </a:fld>
            <a:endParaRPr lang="en-IN"/>
          </a:p>
        </p:txBody>
      </p:sp>
      <p:sp>
        <p:nvSpPr>
          <p:cNvPr id="4" name="TextBox 3"/>
          <p:cNvSpPr txBox="1"/>
          <p:nvPr/>
        </p:nvSpPr>
        <p:spPr>
          <a:xfrm>
            <a:off x="1676400" y="2229042"/>
            <a:ext cx="5495953" cy="369332"/>
          </a:xfrm>
          <a:prstGeom prst="rect">
            <a:avLst/>
          </a:prstGeom>
          <a:noFill/>
        </p:spPr>
        <p:txBody>
          <a:bodyPr wrap="none" rtlCol="0">
            <a:spAutoFit/>
          </a:bodyPr>
          <a:lstStyle/>
          <a:p>
            <a:r>
              <a:rPr lang="en-US" dirty="0"/>
              <a:t>Two frequencies from mixing with LO: which to set as IF?</a:t>
            </a:r>
            <a:endParaRPr lang="en-US" dirty="0"/>
          </a:p>
        </p:txBody>
      </p:sp>
      <p:pic>
        <p:nvPicPr>
          <p:cNvPr id="5" name="Picture 4" descr="1.png"/>
          <p:cNvPicPr>
            <a:picLocks noChangeAspect="1"/>
          </p:cNvPicPr>
          <p:nvPr/>
        </p:nvPicPr>
        <p:blipFill>
          <a:blip r:embed="rId2"/>
          <a:stretch>
            <a:fillRect/>
          </a:stretch>
        </p:blipFill>
        <p:spPr>
          <a:xfrm>
            <a:off x="1233055" y="2695403"/>
            <a:ext cx="9144000" cy="441325"/>
          </a:xfrm>
          <a:prstGeom prst="rect">
            <a:avLst/>
          </a:prstGeom>
        </p:spPr>
      </p:pic>
      <p:sp>
        <p:nvSpPr>
          <p:cNvPr id="7" name="TextBox 6"/>
          <p:cNvSpPr txBox="1"/>
          <p:nvPr/>
        </p:nvSpPr>
        <p:spPr>
          <a:xfrm>
            <a:off x="1676400" y="3603089"/>
            <a:ext cx="8166210" cy="1200329"/>
          </a:xfrm>
          <a:prstGeom prst="rect">
            <a:avLst/>
          </a:prstGeom>
          <a:noFill/>
        </p:spPr>
        <p:txBody>
          <a:bodyPr wrap="none" rtlCol="0">
            <a:spAutoFit/>
          </a:bodyPr>
          <a:lstStyle/>
          <a:p>
            <a:r>
              <a:rPr lang="en-US" dirty="0"/>
              <a:t>Example for AM radio:  RF freq ranges from 540 to 1600 KHz.</a:t>
            </a:r>
          </a:p>
          <a:p>
            <a:r>
              <a:rPr lang="en-US" dirty="0" err="1"/>
              <a:t>f</a:t>
            </a:r>
            <a:r>
              <a:rPr lang="en-US" baseline="-25000" dirty="0" err="1"/>
              <a:t>IF</a:t>
            </a:r>
            <a:r>
              <a:rPr lang="en-US" dirty="0"/>
              <a:t> = 455 KHz.</a:t>
            </a:r>
          </a:p>
          <a:p>
            <a:r>
              <a:rPr lang="en-US" dirty="0" err="1"/>
              <a:t>f</a:t>
            </a:r>
            <a:r>
              <a:rPr lang="en-US" baseline="-25000" dirty="0" err="1"/>
              <a:t>LO</a:t>
            </a:r>
            <a:r>
              <a:rPr lang="en-US" dirty="0"/>
              <a:t> = </a:t>
            </a:r>
            <a:r>
              <a:rPr lang="en-US" dirty="0" err="1" smtClean="0"/>
              <a:t>f</a:t>
            </a:r>
            <a:r>
              <a:rPr lang="en-US" baseline="-25000" dirty="0" err="1">
                <a:sym typeface="Wingdings"/>
              </a:rPr>
              <a:t>RF</a:t>
            </a:r>
            <a:r>
              <a:rPr lang="en-US" dirty="0" smtClean="0"/>
              <a:t> </a:t>
            </a:r>
            <a:r>
              <a:rPr lang="en-US" dirty="0"/>
              <a:t>+ </a:t>
            </a:r>
            <a:r>
              <a:rPr lang="en-US" dirty="0" err="1"/>
              <a:t>f</a:t>
            </a:r>
            <a:r>
              <a:rPr lang="en-US" baseline="-25000" dirty="0" err="1"/>
              <a:t>IF</a:t>
            </a:r>
            <a:r>
              <a:rPr lang="en-US" dirty="0"/>
              <a:t> </a:t>
            </a:r>
            <a:r>
              <a:rPr lang="en-US" dirty="0">
                <a:sym typeface="Wingdings"/>
              </a:rPr>
              <a:t> LO </a:t>
            </a:r>
            <a:r>
              <a:rPr lang="en-US" dirty="0">
                <a:sym typeface="Wingdings"/>
              </a:rPr>
              <a:t>freq ranges from 995 to 2055 KHz (preferred)</a:t>
            </a:r>
          </a:p>
          <a:p>
            <a:r>
              <a:rPr lang="en-US" dirty="0" err="1" smtClean="0">
                <a:sym typeface="Wingdings"/>
              </a:rPr>
              <a:t>f</a:t>
            </a:r>
            <a:r>
              <a:rPr lang="en-US" baseline="-25000" dirty="0" err="1"/>
              <a:t>LO</a:t>
            </a:r>
            <a:r>
              <a:rPr lang="en-US" dirty="0" smtClean="0">
                <a:sym typeface="Wingdings"/>
              </a:rPr>
              <a:t> </a:t>
            </a:r>
            <a:r>
              <a:rPr lang="en-US" dirty="0">
                <a:sym typeface="Wingdings"/>
              </a:rPr>
              <a:t>= </a:t>
            </a:r>
            <a:r>
              <a:rPr lang="en-US" dirty="0" err="1">
                <a:sym typeface="Wingdings"/>
              </a:rPr>
              <a:t>f</a:t>
            </a:r>
            <a:r>
              <a:rPr lang="en-US" baseline="-25000" dirty="0" err="1">
                <a:sym typeface="Wingdings"/>
              </a:rPr>
              <a:t>RF</a:t>
            </a:r>
            <a:r>
              <a:rPr lang="en-US" dirty="0">
                <a:sym typeface="Wingdings"/>
              </a:rPr>
              <a:t> – </a:t>
            </a:r>
            <a:r>
              <a:rPr lang="en-US" dirty="0" err="1" smtClean="0">
                <a:sym typeface="Wingdings"/>
              </a:rPr>
              <a:t>f</a:t>
            </a:r>
            <a:r>
              <a:rPr lang="en-US" baseline="-25000" dirty="0" err="1"/>
              <a:t>IF</a:t>
            </a:r>
            <a:r>
              <a:rPr lang="en-US" dirty="0" smtClean="0">
                <a:sym typeface="Wingdings"/>
              </a:rPr>
              <a:t> </a:t>
            </a:r>
            <a:r>
              <a:rPr lang="en-US" dirty="0">
                <a:sym typeface="Wingdings"/>
              </a:rPr>
              <a:t> LO </a:t>
            </a:r>
            <a:r>
              <a:rPr lang="en-US" dirty="0">
                <a:sym typeface="Wingdings"/>
              </a:rPr>
              <a:t>freq ranges from 85 to 1145 KHz (huge variation in tuning range)</a:t>
            </a:r>
            <a:endParaRPr lang="en-US" dirty="0"/>
          </a:p>
        </p:txBody>
      </p:sp>
    </p:spTree>
    <p:extLst>
      <p:ext uri="{BB962C8B-B14F-4D97-AF65-F5344CB8AC3E}">
        <p14:creationId xmlns:p14="http://schemas.microsoft.com/office/powerpoint/2010/main" val="11805098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4687"/>
            <a:ext cx="8229600" cy="1143000"/>
          </a:xfrm>
        </p:spPr>
        <p:txBody>
          <a:bodyPr/>
          <a:lstStyle/>
          <a:p>
            <a:r>
              <a:rPr lang="en-US" dirty="0" err="1" smtClean="0"/>
              <a:t>Superhet</a:t>
            </a:r>
            <a:r>
              <a:rPr lang="en-US" dirty="0" smtClean="0"/>
              <a:t>: freq domain operations</a:t>
            </a:r>
            <a:endParaRPr lang="en-US" dirty="0"/>
          </a:p>
        </p:txBody>
      </p:sp>
      <p:pic>
        <p:nvPicPr>
          <p:cNvPr id="3" name="Picture 2" descr="1.png"/>
          <p:cNvPicPr>
            <a:picLocks noChangeAspect="1"/>
          </p:cNvPicPr>
          <p:nvPr/>
        </p:nvPicPr>
        <p:blipFill>
          <a:blip r:embed="rId2"/>
          <a:stretch>
            <a:fillRect/>
          </a:stretch>
        </p:blipFill>
        <p:spPr>
          <a:xfrm>
            <a:off x="2709333" y="1367687"/>
            <a:ext cx="6908801" cy="4082910"/>
          </a:xfrm>
          <a:prstGeom prst="rect">
            <a:avLst/>
          </a:prstGeom>
        </p:spPr>
      </p:pic>
    </p:spTree>
    <p:extLst>
      <p:ext uri="{BB962C8B-B14F-4D97-AF65-F5344CB8AC3E}">
        <p14:creationId xmlns:p14="http://schemas.microsoft.com/office/powerpoint/2010/main" val="2442056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Superhet</a:t>
            </a:r>
            <a:endParaRPr lang="en-IN" dirty="0"/>
          </a:p>
        </p:txBody>
      </p:sp>
      <p:sp>
        <p:nvSpPr>
          <p:cNvPr id="3" name="Content Placeholder 2"/>
          <p:cNvSpPr>
            <a:spLocks noGrp="1"/>
          </p:cNvSpPr>
          <p:nvPr>
            <p:ph idx="1"/>
          </p:nvPr>
        </p:nvSpPr>
        <p:spPr/>
        <p:txBody>
          <a:bodyPr>
            <a:normAutofit lnSpcReduction="10000"/>
          </a:bodyPr>
          <a:lstStyle/>
          <a:p>
            <a:r>
              <a:rPr lang="en-IN" dirty="0"/>
              <a:t>Having fixed the LO frequency, we have a desired signal at </a:t>
            </a:r>
            <a:r>
              <a:rPr lang="en-IN" dirty="0" err="1"/>
              <a:t>f</a:t>
            </a:r>
            <a:r>
              <a:rPr lang="en-IN" baseline="-25000" dirty="0" err="1"/>
              <a:t>RF</a:t>
            </a:r>
            <a:r>
              <a:rPr lang="en-IN" dirty="0"/>
              <a:t> = </a:t>
            </a:r>
            <a:r>
              <a:rPr lang="en-IN" dirty="0" err="1"/>
              <a:t>f</a:t>
            </a:r>
            <a:r>
              <a:rPr lang="en-IN" baseline="-25000" dirty="0" err="1"/>
              <a:t>LO</a:t>
            </a:r>
            <a:r>
              <a:rPr lang="en-IN" dirty="0"/>
              <a:t> − </a:t>
            </a:r>
            <a:r>
              <a:rPr lang="en-IN" dirty="0" err="1"/>
              <a:t>f</a:t>
            </a:r>
            <a:r>
              <a:rPr lang="en-IN" baseline="-25000" dirty="0" err="1"/>
              <a:t>IF</a:t>
            </a:r>
            <a:r>
              <a:rPr lang="en-IN" dirty="0"/>
              <a:t> that leads to </a:t>
            </a:r>
            <a:r>
              <a:rPr lang="en-IN" dirty="0" smtClean="0"/>
              <a:t>a component </a:t>
            </a:r>
            <a:r>
              <a:rPr lang="en-IN" dirty="0"/>
              <a:t>at IF, </a:t>
            </a:r>
            <a:r>
              <a:rPr lang="en-IN" dirty="0" smtClean="0"/>
              <a:t>an </a:t>
            </a:r>
            <a:r>
              <a:rPr lang="en-IN" dirty="0"/>
              <a:t>undesired </a:t>
            </a:r>
            <a:r>
              <a:rPr lang="en-IN" i="1" dirty="0"/>
              <a:t>image frequency </a:t>
            </a:r>
            <a:r>
              <a:rPr lang="en-IN" dirty="0"/>
              <a:t>at </a:t>
            </a:r>
            <a:r>
              <a:rPr lang="en-IN" dirty="0" err="1"/>
              <a:t>f</a:t>
            </a:r>
            <a:r>
              <a:rPr lang="en-IN" baseline="-25000" dirty="0" err="1"/>
              <a:t>IM</a:t>
            </a:r>
            <a:r>
              <a:rPr lang="en-IN" dirty="0"/>
              <a:t> = </a:t>
            </a:r>
            <a:r>
              <a:rPr lang="en-IN" dirty="0" err="1"/>
              <a:t>f</a:t>
            </a:r>
            <a:r>
              <a:rPr lang="en-IN" baseline="-25000" dirty="0" err="1"/>
              <a:t>LO</a:t>
            </a:r>
            <a:r>
              <a:rPr lang="en-IN" dirty="0" err="1"/>
              <a:t>+f</a:t>
            </a:r>
            <a:r>
              <a:rPr lang="en-IN" baseline="-25000" dirty="0" err="1"/>
              <a:t>IF</a:t>
            </a:r>
            <a:r>
              <a:rPr lang="en-IN" dirty="0"/>
              <a:t> = </a:t>
            </a:r>
            <a:r>
              <a:rPr lang="en-IN" dirty="0" err="1"/>
              <a:t>f</a:t>
            </a:r>
            <a:r>
              <a:rPr lang="en-IN" baseline="-25000" dirty="0" err="1"/>
              <a:t>RF</a:t>
            </a:r>
            <a:r>
              <a:rPr lang="en-IN" dirty="0"/>
              <a:t> +</a:t>
            </a:r>
            <a:r>
              <a:rPr lang="en-IN" dirty="0" smtClean="0"/>
              <a:t>2f</a:t>
            </a:r>
            <a:r>
              <a:rPr lang="en-IN" baseline="-25000" dirty="0" smtClean="0"/>
              <a:t>IF</a:t>
            </a:r>
          </a:p>
          <a:p>
            <a:r>
              <a:rPr lang="en-IN" dirty="0" smtClean="0"/>
              <a:t>The job of the RF </a:t>
            </a:r>
            <a:r>
              <a:rPr lang="en-IN" dirty="0" err="1" smtClean="0"/>
              <a:t>bandpass</a:t>
            </a:r>
            <a:r>
              <a:rPr lang="en-IN" dirty="0" smtClean="0"/>
              <a:t> filter is to block this image frequency</a:t>
            </a:r>
            <a:r>
              <a:rPr lang="en-IN" dirty="0"/>
              <a:t>. Thus, the filter must let in the desired signal at </a:t>
            </a:r>
            <a:r>
              <a:rPr lang="en-IN" dirty="0" err="1"/>
              <a:t>fRF</a:t>
            </a:r>
            <a:r>
              <a:rPr lang="en-IN" dirty="0"/>
              <a:t> (so that its bandwidth must </a:t>
            </a:r>
            <a:r>
              <a:rPr lang="en-IN" dirty="0" smtClean="0"/>
              <a:t>be larger </a:t>
            </a:r>
            <a:r>
              <a:rPr lang="en-IN" dirty="0"/>
              <a:t>than 10 KHz), but severely attenuate the image frequency which is 910 KHz away </a:t>
            </a:r>
            <a:r>
              <a:rPr lang="en-IN" dirty="0" smtClean="0"/>
              <a:t>from the </a:t>
            </a:r>
            <a:r>
              <a:rPr lang="en-IN" dirty="0" err="1"/>
              <a:t>center</a:t>
            </a:r>
            <a:r>
              <a:rPr lang="en-IN" dirty="0"/>
              <a:t> frequency. It is therefore termed an </a:t>
            </a:r>
            <a:r>
              <a:rPr lang="en-IN" i="1" dirty="0"/>
              <a:t>image reject </a:t>
            </a:r>
            <a:r>
              <a:rPr lang="en-IN" dirty="0" smtClean="0"/>
              <a:t>filter</a:t>
            </a:r>
            <a:r>
              <a:rPr lang="en-IN" dirty="0"/>
              <a:t> </a:t>
            </a:r>
            <a:r>
              <a:rPr lang="en-IN" dirty="0" smtClean="0"/>
              <a:t>(very relaxed specifications)</a:t>
            </a:r>
          </a:p>
          <a:p>
            <a:r>
              <a:rPr lang="en-IN" dirty="0" smtClean="0"/>
              <a:t>IF filter is </a:t>
            </a:r>
            <a:r>
              <a:rPr lang="en-IN" dirty="0"/>
              <a:t>tuned to the fixed frequency of 455 </a:t>
            </a:r>
            <a:r>
              <a:rPr lang="en-IN" dirty="0" smtClean="0"/>
              <a:t>KHz filters </a:t>
            </a:r>
            <a:r>
              <a:rPr lang="en-IN" dirty="0"/>
              <a:t>out </a:t>
            </a:r>
            <a:r>
              <a:rPr lang="en-IN" dirty="0" smtClean="0"/>
              <a:t>the </a:t>
            </a:r>
            <a:r>
              <a:rPr lang="en-IN" dirty="0"/>
              <a:t>adjacent </a:t>
            </a:r>
            <a:r>
              <a:rPr lang="en-IN" dirty="0" smtClean="0"/>
              <a:t>stations, a </a:t>
            </a:r>
            <a:r>
              <a:rPr lang="en-IN" dirty="0"/>
              <a:t>highly selective filter at IF with a bandwidth of 10 KHz. </a:t>
            </a:r>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45</a:t>
            </a:fld>
            <a:endParaRPr lang="en-IN"/>
          </a:p>
        </p:txBody>
      </p:sp>
    </p:spTree>
    <p:extLst>
      <p:ext uri="{BB962C8B-B14F-4D97-AF65-F5344CB8AC3E}">
        <p14:creationId xmlns:p14="http://schemas.microsoft.com/office/powerpoint/2010/main" val="3430923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practice</a:t>
            </a:r>
            <a:endParaRPr lang="en-IN" dirty="0"/>
          </a:p>
        </p:txBody>
      </p:sp>
      <p:sp>
        <p:nvSpPr>
          <p:cNvPr id="3" name="Content Placeholder 2"/>
          <p:cNvSpPr>
            <a:spLocks noGrp="1"/>
          </p:cNvSpPr>
          <p:nvPr>
            <p:ph idx="1"/>
          </p:nvPr>
        </p:nvSpPr>
        <p:spPr/>
        <p:txBody>
          <a:bodyPr/>
          <a:lstStyle/>
          <a:p>
            <a:r>
              <a:rPr lang="en-US" dirty="0" smtClean="0"/>
              <a:t>3.6, 3.7, 3.9 (Skip VSB part), 3.16</a:t>
            </a:r>
          </a:p>
          <a:p>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46</a:t>
            </a:fld>
            <a:endParaRPr lang="en-IN"/>
          </a:p>
        </p:txBody>
      </p:sp>
    </p:spTree>
    <p:extLst>
      <p:ext uri="{BB962C8B-B14F-4D97-AF65-F5344CB8AC3E}">
        <p14:creationId xmlns:p14="http://schemas.microsoft.com/office/powerpoint/2010/main" val="1796022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5" name="Content Placeholder 4"/>
          <p:cNvPicPr>
            <a:picLocks noGrp="1" noChangeAspect="1"/>
          </p:cNvPicPr>
          <p:nvPr>
            <p:ph idx="1"/>
          </p:nvPr>
        </p:nvPicPr>
        <p:blipFill>
          <a:blip r:embed="rId2"/>
          <a:stretch>
            <a:fillRect/>
          </a:stretch>
        </p:blipFill>
        <p:spPr>
          <a:xfrm>
            <a:off x="838200" y="1352310"/>
            <a:ext cx="10515600" cy="2751772"/>
          </a:xfrm>
          <a:prstGeom prst="rect">
            <a:avLst/>
          </a:prstGeom>
        </p:spPr>
      </p:pic>
      <p:sp>
        <p:nvSpPr>
          <p:cNvPr id="4" name="Slide Number Placeholder 3"/>
          <p:cNvSpPr>
            <a:spLocks noGrp="1"/>
          </p:cNvSpPr>
          <p:nvPr>
            <p:ph type="sldNum" sz="quarter" idx="12"/>
          </p:nvPr>
        </p:nvSpPr>
        <p:spPr/>
        <p:txBody>
          <a:bodyPr/>
          <a:lstStyle/>
          <a:p>
            <a:fld id="{5D9449EF-47F9-41BB-BCB1-4A2ADC488BF7}" type="slidenum">
              <a:rPr lang="en-IN" smtClean="0"/>
              <a:t>47</a:t>
            </a:fld>
            <a:endParaRPr lang="en-IN"/>
          </a:p>
        </p:txBody>
      </p:sp>
      <p:pic>
        <p:nvPicPr>
          <p:cNvPr id="6" name="Picture 5"/>
          <p:cNvPicPr>
            <a:picLocks noChangeAspect="1"/>
          </p:cNvPicPr>
          <p:nvPr/>
        </p:nvPicPr>
        <p:blipFill>
          <a:blip r:embed="rId3"/>
          <a:stretch>
            <a:fillRect/>
          </a:stretch>
        </p:blipFill>
        <p:spPr>
          <a:xfrm>
            <a:off x="2826328" y="4307903"/>
            <a:ext cx="5294408" cy="2231009"/>
          </a:xfrm>
          <a:prstGeom prst="rect">
            <a:avLst/>
          </a:prstGeom>
        </p:spPr>
      </p:pic>
    </p:spTree>
    <p:extLst>
      <p:ext uri="{BB962C8B-B14F-4D97-AF65-F5344CB8AC3E}">
        <p14:creationId xmlns:p14="http://schemas.microsoft.com/office/powerpoint/2010/main" val="121792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FM basics</a:t>
            </a:r>
            <a:endParaRPr lang="en-US" dirty="0"/>
          </a:p>
        </p:txBody>
      </p:sp>
      <p:pic>
        <p:nvPicPr>
          <p:cNvPr id="4" name="Picture 3" descr="1.png"/>
          <p:cNvPicPr>
            <a:picLocks noChangeAspect="1"/>
          </p:cNvPicPr>
          <p:nvPr/>
        </p:nvPicPr>
        <p:blipFill>
          <a:blip r:embed="rId2"/>
          <a:stretch>
            <a:fillRect/>
          </a:stretch>
        </p:blipFill>
        <p:spPr>
          <a:xfrm>
            <a:off x="4955646" y="1422019"/>
            <a:ext cx="3873500" cy="685800"/>
          </a:xfrm>
          <a:prstGeom prst="rect">
            <a:avLst/>
          </a:prstGeom>
        </p:spPr>
      </p:pic>
      <p:pic>
        <p:nvPicPr>
          <p:cNvPr id="5" name="Picture 4" descr="2.png"/>
          <p:cNvPicPr>
            <a:picLocks noChangeAspect="1"/>
          </p:cNvPicPr>
          <p:nvPr/>
        </p:nvPicPr>
        <p:blipFill>
          <a:blip r:embed="rId3"/>
          <a:stretch>
            <a:fillRect/>
          </a:stretch>
        </p:blipFill>
        <p:spPr>
          <a:xfrm>
            <a:off x="4887914" y="2146303"/>
            <a:ext cx="4711700" cy="1130300"/>
          </a:xfrm>
          <a:prstGeom prst="rect">
            <a:avLst/>
          </a:prstGeom>
        </p:spPr>
      </p:pic>
      <p:sp>
        <p:nvSpPr>
          <p:cNvPr id="6" name="TextBox 5"/>
          <p:cNvSpPr txBox="1"/>
          <p:nvPr/>
        </p:nvSpPr>
        <p:spPr>
          <a:xfrm>
            <a:off x="1981201" y="1452564"/>
            <a:ext cx="2567329" cy="430887"/>
          </a:xfrm>
          <a:prstGeom prst="rect">
            <a:avLst/>
          </a:prstGeom>
          <a:noFill/>
        </p:spPr>
        <p:txBody>
          <a:bodyPr wrap="none" rtlCol="0">
            <a:spAutoFit/>
          </a:bodyPr>
          <a:lstStyle/>
          <a:p>
            <a:r>
              <a:rPr lang="en-US" sz="2200" b="1" dirty="0"/>
              <a:t>Frequency deviation</a:t>
            </a:r>
          </a:p>
        </p:txBody>
      </p:sp>
      <p:sp>
        <p:nvSpPr>
          <p:cNvPr id="8" name="TextBox 7"/>
          <p:cNvSpPr txBox="1"/>
          <p:nvPr/>
        </p:nvSpPr>
        <p:spPr>
          <a:xfrm>
            <a:off x="1981201" y="2426156"/>
            <a:ext cx="2265639" cy="430887"/>
          </a:xfrm>
          <a:prstGeom prst="rect">
            <a:avLst/>
          </a:prstGeom>
          <a:noFill/>
        </p:spPr>
        <p:txBody>
          <a:bodyPr wrap="none" rtlCol="0">
            <a:spAutoFit/>
          </a:bodyPr>
          <a:lstStyle/>
          <a:p>
            <a:r>
              <a:rPr lang="en-US" sz="2200" b="1" dirty="0"/>
              <a:t>Modulation index</a:t>
            </a:r>
          </a:p>
        </p:txBody>
      </p:sp>
      <p:sp>
        <p:nvSpPr>
          <p:cNvPr id="3" name="Slide Number Placeholder 2"/>
          <p:cNvSpPr>
            <a:spLocks noGrp="1"/>
          </p:cNvSpPr>
          <p:nvPr>
            <p:ph type="sldNum" sz="quarter" idx="12"/>
          </p:nvPr>
        </p:nvSpPr>
        <p:spPr/>
        <p:txBody>
          <a:bodyPr/>
          <a:lstStyle/>
          <a:p>
            <a:fld id="{5D9449EF-47F9-41BB-BCB1-4A2ADC488BF7}" type="slidenum">
              <a:rPr lang="en-IN" smtClean="0"/>
              <a:t>5</a:t>
            </a:fld>
            <a:endParaRPr lang="en-IN"/>
          </a:p>
        </p:txBody>
      </p:sp>
      <p:sp>
        <p:nvSpPr>
          <p:cNvPr id="7" name="Rectangle 6"/>
          <p:cNvSpPr/>
          <p:nvPr/>
        </p:nvSpPr>
        <p:spPr>
          <a:xfrm>
            <a:off x="1981199" y="3893146"/>
            <a:ext cx="8354291" cy="646331"/>
          </a:xfrm>
          <a:prstGeom prst="rect">
            <a:avLst/>
          </a:prstGeom>
        </p:spPr>
        <p:txBody>
          <a:bodyPr wrap="square">
            <a:spAutoFit/>
          </a:bodyPr>
          <a:lstStyle/>
          <a:p>
            <a:r>
              <a:rPr lang="en-IN" b="0" i="0" u="none" strike="noStrike" baseline="0" dirty="0" smtClean="0">
                <a:latin typeface="CMR12"/>
              </a:rPr>
              <a:t>We use the term </a:t>
            </a:r>
            <a:r>
              <a:rPr lang="en-IN" b="0" i="1" u="none" strike="noStrike" baseline="0" dirty="0" smtClean="0">
                <a:latin typeface="CMTI12"/>
              </a:rPr>
              <a:t>narrowband FM </a:t>
            </a:r>
            <a:r>
              <a:rPr lang="en-IN" b="0" i="0" u="none" strike="noStrike" baseline="0" dirty="0" smtClean="0">
                <a:latin typeface="CMR12"/>
              </a:rPr>
              <a:t>if </a:t>
            </a:r>
            <a:r>
              <a:rPr lang="en-IN" b="0" i="0" u="none" strike="noStrike" baseline="0" dirty="0" smtClean="0">
                <a:latin typeface="CMMI12"/>
              </a:rPr>
              <a:t>β &lt; </a:t>
            </a:r>
            <a:r>
              <a:rPr lang="en-IN" b="0" i="0" u="none" strike="noStrike" baseline="0" dirty="0" smtClean="0">
                <a:latin typeface="CMR12"/>
              </a:rPr>
              <a:t>1 (typically much smaller than one), and the term </a:t>
            </a:r>
            <a:r>
              <a:rPr lang="en-IN" b="0" i="1" u="none" strike="noStrike" baseline="0" dirty="0" smtClean="0">
                <a:latin typeface="CMTI12"/>
              </a:rPr>
              <a:t>wideband FM </a:t>
            </a:r>
            <a:r>
              <a:rPr lang="en-IN" b="0" i="0" u="none" strike="noStrike" baseline="0" dirty="0" smtClean="0">
                <a:latin typeface="CMR12"/>
              </a:rPr>
              <a:t>if </a:t>
            </a:r>
            <a:r>
              <a:rPr lang="en-IN" b="0" i="0" u="none" strike="noStrike" baseline="0" dirty="0" smtClean="0">
                <a:latin typeface="CMMI12"/>
              </a:rPr>
              <a:t>β &gt; </a:t>
            </a:r>
            <a:r>
              <a:rPr lang="en-IN" b="0" i="0" u="none" strike="noStrike" baseline="0" dirty="0" smtClean="0">
                <a:latin typeface="CMR12"/>
              </a:rPr>
              <a:t>1.</a:t>
            </a:r>
            <a:endParaRPr lang="en-IN" dirty="0"/>
          </a:p>
        </p:txBody>
      </p:sp>
    </p:spTree>
    <p:extLst>
      <p:ext uri="{BB962C8B-B14F-4D97-AF65-F5344CB8AC3E}">
        <p14:creationId xmlns:p14="http://schemas.microsoft.com/office/powerpoint/2010/main" val="286048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FM basics</a:t>
            </a:r>
            <a:endParaRPr lang="en-US" dirty="0"/>
          </a:p>
        </p:txBody>
      </p:sp>
      <p:pic>
        <p:nvPicPr>
          <p:cNvPr id="9" name="Picture 8" descr="3.png"/>
          <p:cNvPicPr>
            <a:picLocks noChangeAspect="1"/>
          </p:cNvPicPr>
          <p:nvPr/>
        </p:nvPicPr>
        <p:blipFill>
          <a:blip r:embed="rId2"/>
          <a:stretch>
            <a:fillRect/>
          </a:stretch>
        </p:blipFill>
        <p:spPr>
          <a:xfrm>
            <a:off x="3685309" y="1998931"/>
            <a:ext cx="3390900" cy="520700"/>
          </a:xfrm>
          <a:prstGeom prst="rect">
            <a:avLst/>
          </a:prstGeom>
        </p:spPr>
      </p:pic>
      <p:pic>
        <p:nvPicPr>
          <p:cNvPr id="10" name="Picture 9" descr="4.png"/>
          <p:cNvPicPr>
            <a:picLocks noChangeAspect="1"/>
          </p:cNvPicPr>
          <p:nvPr/>
        </p:nvPicPr>
        <p:blipFill>
          <a:blip r:embed="rId3"/>
          <a:stretch>
            <a:fillRect/>
          </a:stretch>
        </p:blipFill>
        <p:spPr>
          <a:xfrm>
            <a:off x="2147115" y="2836637"/>
            <a:ext cx="7770283" cy="986703"/>
          </a:xfrm>
          <a:prstGeom prst="rect">
            <a:avLst/>
          </a:prstGeom>
        </p:spPr>
      </p:pic>
      <p:pic>
        <p:nvPicPr>
          <p:cNvPr id="11" name="Picture 10" descr="5.png"/>
          <p:cNvPicPr>
            <a:picLocks noChangeAspect="1"/>
          </p:cNvPicPr>
          <p:nvPr/>
        </p:nvPicPr>
        <p:blipFill>
          <a:blip r:embed="rId4"/>
          <a:stretch>
            <a:fillRect/>
          </a:stretch>
        </p:blipFill>
        <p:spPr>
          <a:xfrm>
            <a:off x="5915890" y="4130717"/>
            <a:ext cx="1511300" cy="635000"/>
          </a:xfrm>
          <a:prstGeom prst="rect">
            <a:avLst/>
          </a:prstGeom>
        </p:spPr>
      </p:pic>
      <p:pic>
        <p:nvPicPr>
          <p:cNvPr id="12" name="Picture 11" descr="6.png"/>
          <p:cNvPicPr>
            <a:picLocks noChangeAspect="1"/>
          </p:cNvPicPr>
          <p:nvPr/>
        </p:nvPicPr>
        <p:blipFill>
          <a:blip r:embed="rId5"/>
          <a:stretch>
            <a:fillRect/>
          </a:stretch>
        </p:blipFill>
        <p:spPr>
          <a:xfrm>
            <a:off x="4423640" y="5252366"/>
            <a:ext cx="2984500" cy="698500"/>
          </a:xfrm>
          <a:prstGeom prst="rect">
            <a:avLst/>
          </a:prstGeom>
        </p:spPr>
      </p:pic>
      <p:sp>
        <p:nvSpPr>
          <p:cNvPr id="13" name="TextBox 12"/>
          <p:cNvSpPr txBox="1"/>
          <p:nvPr/>
        </p:nvSpPr>
        <p:spPr>
          <a:xfrm>
            <a:off x="2147115" y="1309558"/>
            <a:ext cx="3591974" cy="430887"/>
          </a:xfrm>
          <a:prstGeom prst="rect">
            <a:avLst/>
          </a:prstGeom>
          <a:noFill/>
        </p:spPr>
        <p:txBody>
          <a:bodyPr wrap="none" rtlCol="0">
            <a:spAutoFit/>
          </a:bodyPr>
          <a:lstStyle/>
          <a:p>
            <a:r>
              <a:rPr lang="en-US" sz="2200" b="1" dirty="0"/>
              <a:t>Example: Sinusoidal message</a:t>
            </a:r>
          </a:p>
        </p:txBody>
      </p:sp>
      <p:cxnSp>
        <p:nvCxnSpPr>
          <p:cNvPr id="18" name="Straight Arrow Connector 17"/>
          <p:cNvCxnSpPr/>
          <p:nvPr/>
        </p:nvCxnSpPr>
        <p:spPr>
          <a:xfrm rot="5400000">
            <a:off x="5104031" y="4537059"/>
            <a:ext cx="104104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5D9449EF-47F9-41BB-BCB1-4A2ADC488BF7}" type="slidenum">
              <a:rPr lang="en-IN" smtClean="0"/>
              <a:t>6</a:t>
            </a:fld>
            <a:endParaRPr lang="en-IN"/>
          </a:p>
        </p:txBody>
      </p:sp>
    </p:spTree>
    <p:extLst>
      <p:ext uri="{BB962C8B-B14F-4D97-AF65-F5344CB8AC3E}">
        <p14:creationId xmlns:p14="http://schemas.microsoft.com/office/powerpoint/2010/main" val="33848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 Modulation</a:t>
            </a:r>
            <a:endParaRPr lang="en-IN" dirty="0"/>
          </a:p>
        </p:txBody>
      </p:sp>
      <p:sp>
        <p:nvSpPr>
          <p:cNvPr id="3" name="Content Placeholder 2"/>
          <p:cNvSpPr>
            <a:spLocks noGrp="1"/>
          </p:cNvSpPr>
          <p:nvPr>
            <p:ph idx="1"/>
          </p:nvPr>
        </p:nvSpPr>
        <p:spPr/>
        <p:txBody>
          <a:bodyPr>
            <a:normAutofit fontScale="92500"/>
          </a:bodyPr>
          <a:lstStyle/>
          <a:p>
            <a:r>
              <a:rPr lang="en-IN" dirty="0"/>
              <a:t>An FM modulator, by definition, is a Voltage Controlled Oscillator (VCO), </a:t>
            </a:r>
            <a:r>
              <a:rPr lang="en-IN" dirty="0" smtClean="0"/>
              <a:t>whose output </a:t>
            </a:r>
            <a:r>
              <a:rPr lang="en-IN" dirty="0"/>
              <a:t>is a sinusoidal wave whose </a:t>
            </a:r>
            <a:r>
              <a:rPr lang="en-IN" i="1" dirty="0"/>
              <a:t>instantaneous frequency offset </a:t>
            </a:r>
            <a:r>
              <a:rPr lang="en-IN" dirty="0"/>
              <a:t>from a reference frequency </a:t>
            </a:r>
            <a:r>
              <a:rPr lang="en-IN" dirty="0" smtClean="0"/>
              <a:t>is proportional </a:t>
            </a:r>
            <a:r>
              <a:rPr lang="en-IN" dirty="0"/>
              <a:t>to the </a:t>
            </a:r>
            <a:r>
              <a:rPr lang="en-IN" i="1" dirty="0"/>
              <a:t>input signal</a:t>
            </a:r>
            <a:r>
              <a:rPr lang="en-IN" dirty="0"/>
              <a:t>. </a:t>
            </a:r>
            <a:endParaRPr lang="en-IN" dirty="0" smtClean="0"/>
          </a:p>
          <a:p>
            <a:r>
              <a:rPr lang="en-IN" dirty="0" smtClean="0"/>
              <a:t>VCO </a:t>
            </a:r>
            <a:r>
              <a:rPr lang="en-IN" dirty="0"/>
              <a:t>implementations are often based on the use of </a:t>
            </a:r>
            <a:r>
              <a:rPr lang="en-IN" i="1" dirty="0" err="1" smtClean="0"/>
              <a:t>varactor</a:t>
            </a:r>
            <a:r>
              <a:rPr lang="en-IN" dirty="0" smtClean="0"/>
              <a:t> diodes</a:t>
            </a:r>
            <a:r>
              <a:rPr lang="en-IN" dirty="0"/>
              <a:t>, which provide </a:t>
            </a:r>
            <a:r>
              <a:rPr lang="en-IN" i="1" dirty="0"/>
              <a:t>voltage-controlled capacitance</a:t>
            </a:r>
            <a:r>
              <a:rPr lang="en-IN" dirty="0"/>
              <a:t>, in LC tuned circuits. This is termed </a:t>
            </a:r>
            <a:r>
              <a:rPr lang="en-IN" i="1" dirty="0" smtClean="0"/>
              <a:t>direct </a:t>
            </a:r>
            <a:r>
              <a:rPr lang="en-IN" dirty="0" smtClean="0"/>
              <a:t>FM </a:t>
            </a:r>
            <a:r>
              <a:rPr lang="en-IN" dirty="0"/>
              <a:t>modulation, in that the output of the VCO produces a </a:t>
            </a:r>
            <a:r>
              <a:rPr lang="en-IN" dirty="0" smtClean="0"/>
              <a:t>pass-band </a:t>
            </a:r>
            <a:r>
              <a:rPr lang="en-IN" dirty="0"/>
              <a:t>signal with the </a:t>
            </a:r>
            <a:r>
              <a:rPr lang="en-IN" dirty="0" smtClean="0"/>
              <a:t>desired frequency </a:t>
            </a:r>
            <a:r>
              <a:rPr lang="en-IN" dirty="0"/>
              <a:t>deviation as a function of the message. </a:t>
            </a:r>
            <a:endParaRPr lang="en-IN" dirty="0" smtClean="0"/>
          </a:p>
          <a:p>
            <a:r>
              <a:rPr lang="en-IN" dirty="0" smtClean="0"/>
              <a:t>The </a:t>
            </a:r>
            <a:r>
              <a:rPr lang="en-IN" dirty="0"/>
              <a:t>VCO output may be at the desired </a:t>
            </a:r>
            <a:r>
              <a:rPr lang="en-IN" dirty="0" smtClean="0"/>
              <a:t>carrier frequency</a:t>
            </a:r>
            <a:r>
              <a:rPr lang="en-IN" dirty="0"/>
              <a:t>, or at an intermediate frequency. In the latter scenario, it must be </a:t>
            </a:r>
            <a:r>
              <a:rPr lang="en-IN" dirty="0" smtClean="0"/>
              <a:t>up-converted further </a:t>
            </a:r>
            <a:r>
              <a:rPr lang="en-IN" dirty="0"/>
              <a:t>to the carrier </a:t>
            </a:r>
            <a:r>
              <a:rPr lang="en-IN" dirty="0" smtClean="0"/>
              <a:t>frequency.</a:t>
            </a:r>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7</a:t>
            </a:fld>
            <a:endParaRPr lang="en-IN"/>
          </a:p>
        </p:txBody>
      </p:sp>
    </p:spTree>
    <p:extLst>
      <p:ext uri="{BB962C8B-B14F-4D97-AF65-F5344CB8AC3E}">
        <p14:creationId xmlns:p14="http://schemas.microsoft.com/office/powerpoint/2010/main" val="345043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 Demodulator</a:t>
            </a:r>
            <a:endParaRPr lang="en-IN" dirty="0"/>
          </a:p>
        </p:txBody>
      </p:sp>
      <p:sp>
        <p:nvSpPr>
          <p:cNvPr id="3" name="Content Placeholder 2"/>
          <p:cNvSpPr>
            <a:spLocks noGrp="1"/>
          </p:cNvSpPr>
          <p:nvPr>
            <p:ph idx="1"/>
          </p:nvPr>
        </p:nvSpPr>
        <p:spPr/>
        <p:txBody>
          <a:bodyPr>
            <a:normAutofit/>
          </a:bodyPr>
          <a:lstStyle/>
          <a:p>
            <a:r>
              <a:rPr lang="en-IN" dirty="0"/>
              <a:t>The task of an FM demodulator is to convert frequency variations in the </a:t>
            </a:r>
            <a:r>
              <a:rPr lang="en-IN" dirty="0" smtClean="0"/>
              <a:t>pass-band received signal </a:t>
            </a:r>
            <a:r>
              <a:rPr lang="en-IN" dirty="0"/>
              <a:t>into amplitude variations, thus recovering an estimate of the message. </a:t>
            </a:r>
            <a:endParaRPr lang="en-IN" dirty="0" smtClean="0"/>
          </a:p>
          <a:p>
            <a:endParaRPr lang="en-IN" dirty="0" smtClean="0"/>
          </a:p>
          <a:p>
            <a:r>
              <a:rPr lang="en-IN" dirty="0" smtClean="0"/>
              <a:t>FM </a:t>
            </a:r>
            <a:r>
              <a:rPr lang="en-IN" dirty="0"/>
              <a:t>demodulator would produce the derivative of the phase of the received signal; this </a:t>
            </a:r>
            <a:r>
              <a:rPr lang="en-IN" dirty="0" smtClean="0"/>
              <a:t>is termed </a:t>
            </a:r>
            <a:r>
              <a:rPr lang="en-IN" dirty="0"/>
              <a:t>a </a:t>
            </a:r>
            <a:r>
              <a:rPr lang="en-IN" i="1" dirty="0" smtClean="0"/>
              <a:t>discriminator</a:t>
            </a:r>
            <a:r>
              <a:rPr lang="en-IN" dirty="0" smtClean="0"/>
              <a:t>. </a:t>
            </a:r>
            <a:r>
              <a:rPr lang="en-IN" dirty="0"/>
              <a:t>While an ideal FM signal </a:t>
            </a:r>
            <a:r>
              <a:rPr lang="en-IN" dirty="0" smtClean="0"/>
              <a:t>does not have </a:t>
            </a:r>
            <a:r>
              <a:rPr lang="en-IN" dirty="0"/>
              <a:t>amplitude fluctuations, noise and channel distortions might create such fluctuations, </a:t>
            </a:r>
            <a:r>
              <a:rPr lang="en-IN" dirty="0" smtClean="0"/>
              <a:t>which leads </a:t>
            </a:r>
            <a:r>
              <a:rPr lang="en-IN" dirty="0"/>
              <a:t>to unwanted contributions to the discriminator output. </a:t>
            </a:r>
            <a:endParaRPr lang="en-IN" dirty="0" smtClean="0"/>
          </a:p>
          <a:p>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8</a:t>
            </a:fld>
            <a:endParaRPr lang="en-IN"/>
          </a:p>
        </p:txBody>
      </p:sp>
    </p:spTree>
    <p:extLst>
      <p:ext uri="{BB962C8B-B14F-4D97-AF65-F5344CB8AC3E}">
        <p14:creationId xmlns:p14="http://schemas.microsoft.com/office/powerpoint/2010/main" val="7451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 Demodulator</a:t>
            </a:r>
            <a:endParaRPr lang="en-IN" dirty="0"/>
          </a:p>
        </p:txBody>
      </p:sp>
      <p:sp>
        <p:nvSpPr>
          <p:cNvPr id="3" name="Content Placeholder 2"/>
          <p:cNvSpPr>
            <a:spLocks noGrp="1"/>
          </p:cNvSpPr>
          <p:nvPr>
            <p:ph idx="1"/>
          </p:nvPr>
        </p:nvSpPr>
        <p:spPr/>
        <p:txBody>
          <a:bodyPr/>
          <a:lstStyle/>
          <a:p>
            <a:r>
              <a:rPr lang="en-IN" dirty="0"/>
              <a:t>In practice, the discriminator is typically preceded by a </a:t>
            </a:r>
            <a:r>
              <a:rPr lang="en-IN" i="1" dirty="0"/>
              <a:t>limiter, </a:t>
            </a:r>
            <a:r>
              <a:rPr lang="en-IN" dirty="0"/>
              <a:t>which removes amplitude fluctuations due to noise and channel distortions</a:t>
            </a:r>
            <a:r>
              <a:rPr lang="en-IN" dirty="0" smtClean="0"/>
              <a:t>.</a:t>
            </a:r>
          </a:p>
          <a:p>
            <a:endParaRPr lang="en-IN" dirty="0"/>
          </a:p>
          <a:p>
            <a:r>
              <a:rPr lang="en-IN" dirty="0" smtClean="0"/>
              <a:t> </a:t>
            </a:r>
            <a:r>
              <a:rPr lang="en-IN" dirty="0"/>
              <a:t>This is achieved by passing the modulated sinusoidal waveform through a </a:t>
            </a:r>
            <a:r>
              <a:rPr lang="en-IN" i="1" dirty="0"/>
              <a:t>hard-limiter</a:t>
            </a:r>
            <a:r>
              <a:rPr lang="en-IN" dirty="0"/>
              <a:t>, which generates a square wave, and then selecting the right harmonic using a band-pass filter tuned to the carrier frequency. The overall structure is termed a </a:t>
            </a:r>
            <a:r>
              <a:rPr lang="en-IN" i="1" dirty="0"/>
              <a:t>limiter-discriminator.</a:t>
            </a:r>
            <a:endParaRPr lang="en-IN" dirty="0"/>
          </a:p>
        </p:txBody>
      </p:sp>
      <p:sp>
        <p:nvSpPr>
          <p:cNvPr id="4" name="Slide Number Placeholder 3"/>
          <p:cNvSpPr>
            <a:spLocks noGrp="1"/>
          </p:cNvSpPr>
          <p:nvPr>
            <p:ph type="sldNum" sz="quarter" idx="12"/>
          </p:nvPr>
        </p:nvSpPr>
        <p:spPr/>
        <p:txBody>
          <a:bodyPr/>
          <a:lstStyle/>
          <a:p>
            <a:fld id="{5D9449EF-47F9-41BB-BCB1-4A2ADC488BF7}" type="slidenum">
              <a:rPr lang="en-IN" smtClean="0"/>
              <a:t>9</a:t>
            </a:fld>
            <a:endParaRPr lang="en-IN"/>
          </a:p>
        </p:txBody>
      </p:sp>
    </p:spTree>
    <p:extLst>
      <p:ext uri="{BB962C8B-B14F-4D97-AF65-F5344CB8AC3E}">
        <p14:creationId xmlns:p14="http://schemas.microsoft.com/office/powerpoint/2010/main" val="810707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4575</TotalTime>
  <Words>2335</Words>
  <Application>Microsoft Office PowerPoint</Application>
  <PresentationFormat>Widescreen</PresentationFormat>
  <Paragraphs>237</Paragraphs>
  <Slides>47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Calibri</vt:lpstr>
      <vt:lpstr>Calibri Light</vt:lpstr>
      <vt:lpstr>CMMI12</vt:lpstr>
      <vt:lpstr>CMR12</vt:lpstr>
      <vt:lpstr>CMTI12</vt:lpstr>
      <vt:lpstr>Wingdings</vt:lpstr>
      <vt:lpstr>Office Theme</vt:lpstr>
      <vt:lpstr>Equation</vt:lpstr>
      <vt:lpstr>Angle Modulation</vt:lpstr>
      <vt:lpstr>Angle Modulation</vt:lpstr>
      <vt:lpstr>PM vs FM</vt:lpstr>
      <vt:lpstr>PM versus FM in practice</vt:lpstr>
      <vt:lpstr>FM basics</vt:lpstr>
      <vt:lpstr>FM basics</vt:lpstr>
      <vt:lpstr>FM Modulation</vt:lpstr>
      <vt:lpstr>FM Demodulator</vt:lpstr>
      <vt:lpstr>FM Demodulator</vt:lpstr>
      <vt:lpstr>Limiter-Discriminator</vt:lpstr>
      <vt:lpstr>Limiter-Discriminator</vt:lpstr>
      <vt:lpstr>Discriminator</vt:lpstr>
      <vt:lpstr>Why it works</vt:lpstr>
      <vt:lpstr>Why it works</vt:lpstr>
      <vt:lpstr>Approximate differentiation</vt:lpstr>
      <vt:lpstr>FM spectrum: Bandwidth</vt:lpstr>
      <vt:lpstr>Narrowband FM</vt:lpstr>
      <vt:lpstr>Narrowband FM</vt:lpstr>
      <vt:lpstr>Narrowband FM</vt:lpstr>
      <vt:lpstr>Narrowband FM</vt:lpstr>
      <vt:lpstr>Wideband FM</vt:lpstr>
      <vt:lpstr>Wideband FM</vt:lpstr>
      <vt:lpstr>FM spectrum for periodic messages</vt:lpstr>
      <vt:lpstr>FM spectrum for sinusoidal message</vt:lpstr>
      <vt:lpstr>FM spectrum for sinusoidal message</vt:lpstr>
      <vt:lpstr>Bessel function properties</vt:lpstr>
      <vt:lpstr>PowerPoint Presentation</vt:lpstr>
      <vt:lpstr>PowerPoint Presentation</vt:lpstr>
      <vt:lpstr>Bessel Functions</vt:lpstr>
      <vt:lpstr>Bessel function properties</vt:lpstr>
      <vt:lpstr>Bessel Function Properties</vt:lpstr>
      <vt:lpstr>Bessel function plots</vt:lpstr>
      <vt:lpstr>FM Spectrum</vt:lpstr>
      <vt:lpstr>Fourier coefficients for complex envelope</vt:lpstr>
      <vt:lpstr>Fractional power containment BW</vt:lpstr>
      <vt:lpstr>Example 3.3.1</vt:lpstr>
      <vt:lpstr>Example</vt:lpstr>
      <vt:lpstr>Example</vt:lpstr>
      <vt:lpstr>Down-conversion</vt:lpstr>
      <vt:lpstr>Superheterodyne Receiver</vt:lpstr>
      <vt:lpstr>AM and FM Radio</vt:lpstr>
      <vt:lpstr>Example: superhet for AM radio</vt:lpstr>
      <vt:lpstr>AM Receiver</vt:lpstr>
      <vt:lpstr>Superhet: freq domain operations</vt:lpstr>
      <vt:lpstr>Superhet</vt:lpstr>
      <vt:lpstr>Problems for practice</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Angle Modulation</dc:title>
  <dc:creator>Jyotsna</dc:creator>
  <cp:lastModifiedBy>Jyotsna</cp:lastModifiedBy>
  <cp:revision>27</cp:revision>
  <dcterms:created xsi:type="dcterms:W3CDTF">2017-09-08T06:47:35Z</dcterms:created>
  <dcterms:modified xsi:type="dcterms:W3CDTF">2017-09-14T04:52:12Z</dcterms:modified>
</cp:coreProperties>
</file>