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0" r:id="rId3"/>
    <p:sldId id="301" r:id="rId4"/>
    <p:sldId id="302" r:id="rId5"/>
    <p:sldId id="303" r:id="rId6"/>
    <p:sldId id="304" r:id="rId7"/>
    <p:sldId id="306" r:id="rId8"/>
    <p:sldId id="258" r:id="rId9"/>
    <p:sldId id="259" r:id="rId10"/>
    <p:sldId id="260" r:id="rId11"/>
    <p:sldId id="261" r:id="rId12"/>
    <p:sldId id="262" r:id="rId13"/>
    <p:sldId id="263" r:id="rId14"/>
    <p:sldId id="289" r:id="rId15"/>
    <p:sldId id="264" r:id="rId16"/>
    <p:sldId id="265" r:id="rId17"/>
    <p:sldId id="266" r:id="rId18"/>
    <p:sldId id="290" r:id="rId19"/>
    <p:sldId id="268" r:id="rId20"/>
    <p:sldId id="292" r:id="rId21"/>
    <p:sldId id="269" r:id="rId22"/>
    <p:sldId id="270" r:id="rId23"/>
    <p:sldId id="271" r:id="rId24"/>
    <p:sldId id="294" r:id="rId25"/>
    <p:sldId id="295" r:id="rId26"/>
    <p:sldId id="293" r:id="rId27"/>
    <p:sldId id="296" r:id="rId28"/>
    <p:sldId id="297" r:id="rId29"/>
    <p:sldId id="298" r:id="rId30"/>
    <p:sldId id="299" r:id="rId31"/>
    <p:sldId id="272" r:id="rId32"/>
    <p:sldId id="273" r:id="rId33"/>
    <p:sldId id="274" r:id="rId34"/>
    <p:sldId id="275" r:id="rId35"/>
    <p:sldId id="27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16CB0-AA9A-45B0-8C91-CF7BDF34C8E5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A549D-117C-4D7C-A38F-3DA75CE94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51FCF3DB-CE45-4D5B-99C4-22FAD86DBC1D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28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D478DF6C-7FF5-4652-9C0A-A63F91374C6A}" type="slidenum">
              <a:rPr lang="en-US" sz="1200" b="0"/>
              <a:pPr/>
              <a:t>41</a:t>
            </a:fld>
            <a:endParaRPr lang="en-US" sz="1200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33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1426D62E-1125-440C-9C71-294EC935747E}" type="slidenum">
              <a:rPr lang="en-US" sz="1200" b="0"/>
              <a:pPr/>
              <a:t>42</a:t>
            </a:fld>
            <a:endParaRPr lang="en-US" sz="1200" b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103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88D4366E-A839-4D18-BB23-FBE70B8A0966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9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8FB258D7-62F6-461C-BF5F-D2DBA493EC9F}" type="slidenum">
              <a:rPr lang="en-US" sz="1200" b="0"/>
              <a:pPr/>
              <a:t>9</a:t>
            </a:fld>
            <a:endParaRPr lang="en-US" sz="1200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4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B8A35429-B964-4E0F-A283-B2742BF55051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11343DE8-3BF6-41E0-BE9F-B36816B04642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6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082D033A-647B-4E2B-BE3D-BC46E246E6FA}" type="slidenum">
              <a:rPr lang="en-US" sz="1200" b="0"/>
              <a:pPr/>
              <a:t>36</a:t>
            </a:fld>
            <a:endParaRPr lang="en-US" sz="1200" b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7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F0CA99C7-93BA-47F3-863D-746F164B58D5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31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E8743280-D350-46C7-8C31-CCDDA08FDBB0}" type="slidenum">
              <a:rPr lang="en-US" sz="1200" b="0"/>
              <a:pPr/>
              <a:t>38</a:t>
            </a:fld>
            <a:endParaRPr lang="en-US" sz="1200" b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00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DD6D5D6D-208C-4909-86DB-94F58F7896BE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830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1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6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0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0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5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7942-5F00-4EFD-BAF5-B6A4F16C0436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8DE0-5619-4699-B8D2-64BF26466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3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Baseband and </a:t>
            </a:r>
            <a:r>
              <a:rPr lang="en-US" dirty="0" err="1" smtClean="0"/>
              <a:t>Passband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1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Passband Signals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133600" y="1066801"/>
            <a:ext cx="725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Passband signals have energy/power concentrated in a band away from DC.</a:t>
            </a:r>
          </a:p>
        </p:txBody>
      </p:sp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1828801" y="6019801"/>
            <a:ext cx="7432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We only consider physical (real-valued) passband signals, hence their spectra </a:t>
            </a:r>
          </a:p>
          <a:p>
            <a:r>
              <a:rPr lang="en-US" b="0"/>
              <a:t>always obey conjugate symmetry</a:t>
            </a:r>
          </a:p>
        </p:txBody>
      </p:sp>
      <p:sp>
        <p:nvSpPr>
          <p:cNvPr id="94213" name="Text Box 10"/>
          <p:cNvSpPr txBox="1">
            <a:spLocks noChangeArrowheads="1"/>
          </p:cNvSpPr>
          <p:nvPr/>
        </p:nvSpPr>
        <p:spPr bwMode="auto">
          <a:xfrm>
            <a:off x="6781800" y="3962401"/>
            <a:ext cx="343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Passband signal of bandwidth W</a:t>
            </a:r>
            <a:endParaRPr lang="en-US" b="0"/>
          </a:p>
        </p:txBody>
      </p:sp>
      <p:pic>
        <p:nvPicPr>
          <p:cNvPr id="94214" name="Picture 11" descr="Snapshot 2009-12-11 13-29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51089"/>
            <a:ext cx="37338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5" name="Picture 12" descr="Snapshot 2009-12-11 13-30-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26670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6" name="Picture 13" descr="Snapshot 2009-12-11 13-30-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1"/>
            <a:ext cx="13716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Rectangle 14"/>
          <p:cNvSpPr>
            <a:spLocks noChangeArrowheads="1"/>
          </p:cNvSpPr>
          <p:nvPr/>
        </p:nvSpPr>
        <p:spPr bwMode="auto">
          <a:xfrm>
            <a:off x="7391400" y="1600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4218" name="Rectangle 15"/>
          <p:cNvSpPr>
            <a:spLocks noChangeArrowheads="1"/>
          </p:cNvSpPr>
          <p:nvPr/>
        </p:nvSpPr>
        <p:spPr bwMode="auto">
          <a:xfrm>
            <a:off x="8001000" y="1600200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4219" name="Text Box 16"/>
          <p:cNvSpPr txBox="1">
            <a:spLocks noChangeArrowheads="1"/>
          </p:cNvSpPr>
          <p:nvPr/>
        </p:nvSpPr>
        <p:spPr bwMode="auto">
          <a:xfrm>
            <a:off x="7010401" y="2057401"/>
            <a:ext cx="981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/>
              <a:t>Carrier</a:t>
            </a:r>
          </a:p>
          <a:p>
            <a:r>
              <a:rPr lang="en-US" sz="1600"/>
              <a:t>frequency</a:t>
            </a:r>
          </a:p>
        </p:txBody>
      </p:sp>
      <p:sp>
        <p:nvSpPr>
          <p:cNvPr id="94220" name="Rectangle 17"/>
          <p:cNvSpPr>
            <a:spLocks noChangeArrowheads="1"/>
          </p:cNvSpPr>
          <p:nvPr/>
        </p:nvSpPr>
        <p:spPr bwMode="auto">
          <a:xfrm>
            <a:off x="8153400" y="2133600"/>
            <a:ext cx="1035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/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10492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Examples of baseband signals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209800" y="1143001"/>
            <a:ext cx="3773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Speech, audio are baseband signals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286001" y="3886201"/>
            <a:ext cx="372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Two-level digital signal is baseband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362201" y="5851526"/>
            <a:ext cx="7731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But we often want to send such signals over a </a:t>
            </a:r>
            <a:r>
              <a:rPr lang="en-US" dirty="0" err="1"/>
              <a:t>passband</a:t>
            </a:r>
            <a:r>
              <a:rPr lang="en-US" dirty="0"/>
              <a:t> channel</a:t>
            </a:r>
          </a:p>
          <a:p>
            <a:r>
              <a:rPr lang="en-US" dirty="0"/>
              <a:t>(e.g., a 20 MHz </a:t>
            </a:r>
            <a:r>
              <a:rPr lang="en-US" dirty="0" err="1"/>
              <a:t>WiFi</a:t>
            </a:r>
            <a:r>
              <a:rPr lang="en-US" dirty="0"/>
              <a:t> channel at 2.4 GHz).  Need to understand how </a:t>
            </a:r>
            <a:r>
              <a:rPr lang="en-US" dirty="0" err="1"/>
              <a:t>passband</a:t>
            </a:r>
            <a:endParaRPr lang="en-US" dirty="0"/>
          </a:p>
          <a:p>
            <a:r>
              <a:rPr lang="en-US" dirty="0"/>
              <a:t> signals are structured in order to accomplish this.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1"/>
            <a:ext cx="2908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3" name="Picture 7" descr="Snapshot 2009-12-14 22-24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1"/>
            <a:ext cx="525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59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0"/>
            <a:ext cx="85471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Modulation: Baseband to </a:t>
            </a:r>
            <a:r>
              <a:rPr lang="en-US" dirty="0" err="1" smtClean="0"/>
              <a:t>Passband</a:t>
            </a:r>
            <a:endParaRPr lang="en-US" dirty="0" smtClean="0"/>
          </a:p>
        </p:txBody>
      </p:sp>
      <p:pic>
        <p:nvPicPr>
          <p:cNvPr id="97283" name="Picture 3" descr="Snapshot 2009-12-11 16-15-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77724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1587500" y="1219201"/>
            <a:ext cx="5880099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 dirty="0"/>
              <a:t>Consider a real-valued baseband message signal</a:t>
            </a:r>
            <a:r>
              <a:rPr lang="en-US" b="0" i="1" dirty="0"/>
              <a:t> m(t)</a:t>
            </a:r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1587500" y="1828006"/>
            <a:ext cx="649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Modulation</a:t>
            </a:r>
            <a:r>
              <a:rPr lang="en-US" dirty="0"/>
              <a:t>: Translate to </a:t>
            </a:r>
            <a:r>
              <a:rPr lang="en-US" dirty="0" err="1"/>
              <a:t>passband</a:t>
            </a:r>
            <a:r>
              <a:rPr lang="en-US" dirty="0"/>
              <a:t> by multiplying by a sinusoid</a:t>
            </a:r>
          </a:p>
        </p:txBody>
      </p:sp>
      <p:pic>
        <p:nvPicPr>
          <p:cNvPr id="97286" name="Picture 7" descr="Snapshot 2009-12-11 16-18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7162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Text Box 11"/>
          <p:cNvSpPr txBox="1">
            <a:spLocks noChangeArrowheads="1"/>
          </p:cNvSpPr>
          <p:nvPr/>
        </p:nvSpPr>
        <p:spPr bwMode="auto">
          <a:xfrm>
            <a:off x="2133601" y="2971801"/>
            <a:ext cx="39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or</a:t>
            </a:r>
          </a:p>
        </p:txBody>
      </p:sp>
      <p:pic>
        <p:nvPicPr>
          <p:cNvPr id="97288" name="Picture 18" descr="Snapshot 2009-12-11 16-49-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1"/>
            <a:ext cx="83058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9" name="Oval 19"/>
          <p:cNvSpPr>
            <a:spLocks noChangeArrowheads="1"/>
          </p:cNvSpPr>
          <p:nvPr/>
        </p:nvSpPr>
        <p:spPr bwMode="auto">
          <a:xfrm>
            <a:off x="7848600" y="5181600"/>
            <a:ext cx="609600" cy="4572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7290" name="Text Box 20"/>
          <p:cNvSpPr txBox="1">
            <a:spLocks noChangeArrowheads="1"/>
          </p:cNvSpPr>
          <p:nvPr/>
        </p:nvSpPr>
        <p:spPr bwMode="auto">
          <a:xfrm>
            <a:off x="7985126" y="5621339"/>
            <a:ext cx="989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/>
              <a:t>Should be</a:t>
            </a:r>
          </a:p>
          <a:p>
            <a:r>
              <a:rPr lang="en-US" sz="1600"/>
              <a:t>positive</a:t>
            </a:r>
          </a:p>
        </p:txBody>
      </p:sp>
      <p:sp>
        <p:nvSpPr>
          <p:cNvPr id="97291" name="Text Box 21"/>
          <p:cNvSpPr txBox="1">
            <a:spLocks noChangeArrowheads="1"/>
          </p:cNvSpPr>
          <p:nvPr/>
        </p:nvSpPr>
        <p:spPr bwMode="auto">
          <a:xfrm>
            <a:off x="1676400" y="6324601"/>
            <a:ext cx="880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Carrier frequency should be bigger than the message bandwidth to keep away from DC</a:t>
            </a:r>
          </a:p>
        </p:txBody>
      </p:sp>
    </p:spTree>
    <p:extLst>
      <p:ext uri="{BB962C8B-B14F-4D97-AF65-F5344CB8AC3E}">
        <p14:creationId xmlns:p14="http://schemas.microsoft.com/office/powerpoint/2010/main" val="309645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0"/>
            <a:ext cx="83693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 and Q components</a:t>
            </a:r>
          </a:p>
        </p:txBody>
      </p:sp>
      <p:pic>
        <p:nvPicPr>
          <p:cNvPr id="98307" name="Picture 3" descr="Snapshot 2009-12-11 16-53-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6921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438401" y="914401"/>
            <a:ext cx="584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Can modulate separately using cosine and sine of carrier</a:t>
            </a:r>
            <a:endParaRPr lang="en-US" dirty="0"/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3962400" y="2133600"/>
            <a:ext cx="914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641726" y="2981326"/>
            <a:ext cx="1306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In-phase (I)</a:t>
            </a:r>
          </a:p>
          <a:p>
            <a:r>
              <a:rPr lang="en-US"/>
              <a:t>component</a:t>
            </a:r>
          </a:p>
        </p:txBody>
      </p:sp>
      <p:sp>
        <p:nvSpPr>
          <p:cNvPr id="98311" name="Oval 7"/>
          <p:cNvSpPr>
            <a:spLocks noChangeArrowheads="1"/>
          </p:cNvSpPr>
          <p:nvPr/>
        </p:nvSpPr>
        <p:spPr bwMode="auto">
          <a:xfrm>
            <a:off x="6934200" y="2057400"/>
            <a:ext cx="914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6781800" y="2971801"/>
            <a:ext cx="1665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Quadrature (Q)</a:t>
            </a:r>
          </a:p>
          <a:p>
            <a:r>
              <a:rPr lang="en-US"/>
              <a:t>component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784725" y="3895726"/>
            <a:ext cx="2927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Real baseband signals</a:t>
            </a:r>
          </a:p>
          <a:p>
            <a:r>
              <a:rPr lang="en-US"/>
              <a:t>(contain all the information)</a:t>
            </a:r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 flipV="1">
            <a:off x="49530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5" name="Line 12"/>
          <p:cNvSpPr>
            <a:spLocks noChangeShapeType="1"/>
          </p:cNvSpPr>
          <p:nvPr/>
        </p:nvSpPr>
        <p:spPr bwMode="auto">
          <a:xfrm flipV="1">
            <a:off x="64770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6" name="Text Box 14"/>
          <p:cNvSpPr txBox="1">
            <a:spLocks noChangeArrowheads="1"/>
          </p:cNvSpPr>
          <p:nvPr/>
        </p:nvSpPr>
        <p:spPr bwMode="auto">
          <a:xfrm>
            <a:off x="4338638" y="1447801"/>
            <a:ext cx="632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Sinusoids are rapidly varying but predictable (contain no info)</a:t>
            </a:r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5791200" y="1905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8" name="Line 16"/>
          <p:cNvSpPr>
            <a:spLocks noChangeShapeType="1"/>
          </p:cNvSpPr>
          <p:nvPr/>
        </p:nvSpPr>
        <p:spPr bwMode="auto">
          <a:xfrm>
            <a:off x="8001000" y="1828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9" name="Oval 18"/>
          <p:cNvSpPr>
            <a:spLocks noChangeArrowheads="1"/>
          </p:cNvSpPr>
          <p:nvPr/>
        </p:nvSpPr>
        <p:spPr bwMode="auto">
          <a:xfrm>
            <a:off x="2590800" y="2057400"/>
            <a:ext cx="990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8320" name="Text Box 20"/>
          <p:cNvSpPr txBox="1">
            <a:spLocks noChangeArrowheads="1"/>
          </p:cNvSpPr>
          <p:nvPr/>
        </p:nvSpPr>
        <p:spPr bwMode="auto">
          <a:xfrm>
            <a:off x="1828800" y="2819401"/>
            <a:ext cx="116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Passband</a:t>
            </a:r>
          </a:p>
          <a:p>
            <a:r>
              <a:rPr lang="en-US"/>
              <a:t>signal</a:t>
            </a:r>
          </a:p>
        </p:txBody>
      </p:sp>
      <p:sp>
        <p:nvSpPr>
          <p:cNvPr id="98321" name="Text Box 21"/>
          <p:cNvSpPr txBox="1">
            <a:spLocks noChangeArrowheads="1"/>
          </p:cNvSpPr>
          <p:nvPr/>
        </p:nvSpPr>
        <p:spPr bwMode="auto">
          <a:xfrm>
            <a:off x="1460500" y="4876801"/>
            <a:ext cx="8674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We now know that we can start from two real baseband signals and</a:t>
            </a:r>
          </a:p>
          <a:p>
            <a:r>
              <a:rPr lang="en-US" dirty="0"/>
              <a:t>get a </a:t>
            </a:r>
            <a:r>
              <a:rPr lang="en-US" dirty="0" err="1"/>
              <a:t>passband</a:t>
            </a:r>
            <a:r>
              <a:rPr lang="en-US" dirty="0"/>
              <a:t> signal by I/Q modulation.</a:t>
            </a:r>
          </a:p>
          <a:p>
            <a:r>
              <a:rPr lang="en-US" dirty="0"/>
              <a:t>  How do we get back the I and Q components from the </a:t>
            </a:r>
            <a:r>
              <a:rPr lang="en-US" dirty="0" err="1"/>
              <a:t>passband</a:t>
            </a:r>
            <a:r>
              <a:rPr lang="en-US" dirty="0"/>
              <a:t> signal?</a:t>
            </a:r>
          </a:p>
          <a:p>
            <a:r>
              <a:rPr lang="en-US" dirty="0"/>
              <a:t>  Can any </a:t>
            </a:r>
            <a:r>
              <a:rPr lang="en-US" dirty="0" err="1"/>
              <a:t>passband</a:t>
            </a:r>
            <a:r>
              <a:rPr lang="en-US" dirty="0"/>
              <a:t> signal be decomposed into I and Q components? </a:t>
            </a:r>
          </a:p>
        </p:txBody>
      </p:sp>
    </p:spTree>
    <p:extLst>
      <p:ext uri="{BB962C8B-B14F-4D97-AF65-F5344CB8AC3E}">
        <p14:creationId xmlns:p14="http://schemas.microsoft.com/office/powerpoint/2010/main" val="275654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and Q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u</a:t>
            </a:r>
            <a:r>
              <a:rPr lang="en-IN" baseline="-25000" dirty="0" err="1" smtClean="0"/>
              <a:t>c</a:t>
            </a:r>
            <a:r>
              <a:rPr lang="en-IN" dirty="0" smtClean="0"/>
              <a:t>(t) </a:t>
            </a:r>
            <a:r>
              <a:rPr lang="en-IN" dirty="0"/>
              <a:t>and </a:t>
            </a:r>
            <a:r>
              <a:rPr lang="en-IN" dirty="0" smtClean="0"/>
              <a:t>u</a:t>
            </a:r>
            <a:r>
              <a:rPr lang="en-IN" baseline="-25000" dirty="0" smtClean="0"/>
              <a:t>s</a:t>
            </a:r>
            <a:r>
              <a:rPr lang="en-IN" dirty="0" smtClean="0"/>
              <a:t>(t) </a:t>
            </a:r>
            <a:r>
              <a:rPr lang="en-IN" dirty="0"/>
              <a:t>are real baseband signals of bandwidth at most W, with f</a:t>
            </a:r>
            <a:r>
              <a:rPr lang="en-IN" baseline="-25000" dirty="0"/>
              <a:t>c</a:t>
            </a:r>
            <a:r>
              <a:rPr lang="en-IN" dirty="0"/>
              <a:t> &gt; W.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signal</a:t>
            </a:r>
          </a:p>
          <a:p>
            <a:r>
              <a:rPr lang="en-IN" dirty="0" err="1"/>
              <a:t>u</a:t>
            </a:r>
            <a:r>
              <a:rPr lang="en-IN" baseline="-25000" dirty="0" err="1"/>
              <a:t>c</a:t>
            </a:r>
            <a:r>
              <a:rPr lang="en-IN" dirty="0"/>
              <a:t>(t) is called the in-phase (or I) component, and u</a:t>
            </a:r>
            <a:r>
              <a:rPr lang="en-IN" baseline="-25000" dirty="0"/>
              <a:t>s</a:t>
            </a:r>
            <a:r>
              <a:rPr lang="en-IN" dirty="0"/>
              <a:t>(t) is called the quadrature (or Q) component.</a:t>
            </a:r>
          </a:p>
          <a:p>
            <a:r>
              <a:rPr lang="en-IN" dirty="0"/>
              <a:t>The negative sign for the Q term is a standard convention.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the sinusoidal terms are </a:t>
            </a:r>
            <a:r>
              <a:rPr lang="en-IN" dirty="0" smtClean="0"/>
              <a:t>entirely predictable </a:t>
            </a:r>
            <a:r>
              <a:rPr lang="en-IN" dirty="0"/>
              <a:t>once we specify f</a:t>
            </a:r>
            <a:r>
              <a:rPr lang="en-IN" baseline="-25000" dirty="0"/>
              <a:t>c</a:t>
            </a:r>
            <a:r>
              <a:rPr lang="en-IN" dirty="0"/>
              <a:t>, all information in the </a:t>
            </a:r>
            <a:r>
              <a:rPr lang="en-IN" dirty="0" err="1"/>
              <a:t>passband</a:t>
            </a:r>
            <a:r>
              <a:rPr lang="en-IN" dirty="0"/>
              <a:t> signal up must be contained </a:t>
            </a:r>
            <a:r>
              <a:rPr lang="en-IN" dirty="0" smtClean="0"/>
              <a:t>in the </a:t>
            </a:r>
            <a:r>
              <a:rPr lang="en-IN" dirty="0"/>
              <a:t>I and Q components. Modulation for a </a:t>
            </a:r>
            <a:r>
              <a:rPr lang="en-IN" dirty="0" err="1"/>
              <a:t>passband</a:t>
            </a:r>
            <a:r>
              <a:rPr lang="en-IN" dirty="0"/>
              <a:t> channel therefore corresponds to </a:t>
            </a:r>
            <a:r>
              <a:rPr lang="en-IN" dirty="0" smtClean="0"/>
              <a:t>choosing a </a:t>
            </a:r>
            <a:r>
              <a:rPr lang="en-IN" dirty="0"/>
              <a:t>method of encoding information into the I and Q components of the transmitted signal, </a:t>
            </a:r>
            <a:r>
              <a:rPr lang="en-IN" dirty="0" smtClean="0"/>
              <a:t>while demodulation </a:t>
            </a:r>
            <a:r>
              <a:rPr lang="en-IN" dirty="0"/>
              <a:t>corresponds to extracting this information from the received </a:t>
            </a:r>
            <a:r>
              <a:rPr lang="en-IN" dirty="0" err="1"/>
              <a:t>passband</a:t>
            </a:r>
            <a:r>
              <a:rPr lang="en-IN" dirty="0"/>
              <a:t> signal. </a:t>
            </a:r>
            <a:endParaRPr lang="en-IN" dirty="0" smtClean="0"/>
          </a:p>
          <a:p>
            <a:r>
              <a:rPr lang="en-IN" dirty="0" smtClean="0"/>
              <a:t>In order </a:t>
            </a:r>
            <a:r>
              <a:rPr lang="en-IN" dirty="0"/>
              <a:t>to accomplish modulation and demodulation, we must be able to </a:t>
            </a:r>
            <a:r>
              <a:rPr lang="en-IN" i="1" dirty="0" err="1"/>
              <a:t>upconvert</a:t>
            </a:r>
            <a:r>
              <a:rPr lang="en-IN" i="1" dirty="0"/>
              <a:t> </a:t>
            </a:r>
            <a:r>
              <a:rPr lang="en-IN" dirty="0"/>
              <a:t>from </a:t>
            </a:r>
            <a:r>
              <a:rPr lang="en-IN" dirty="0" smtClean="0"/>
              <a:t>baseband to </a:t>
            </a:r>
            <a:r>
              <a:rPr lang="en-IN" dirty="0" err="1"/>
              <a:t>passband</a:t>
            </a:r>
            <a:r>
              <a:rPr lang="en-IN" dirty="0"/>
              <a:t>, and </a:t>
            </a:r>
            <a:r>
              <a:rPr lang="en-IN" i="1" dirty="0" err="1"/>
              <a:t>downconvert</a:t>
            </a:r>
            <a:r>
              <a:rPr lang="en-IN" i="1" dirty="0"/>
              <a:t> </a:t>
            </a:r>
            <a:r>
              <a:rPr lang="en-IN" dirty="0"/>
              <a:t>from </a:t>
            </a:r>
            <a:r>
              <a:rPr lang="en-IN" dirty="0" err="1"/>
              <a:t>passband</a:t>
            </a:r>
            <a:r>
              <a:rPr lang="en-IN" dirty="0"/>
              <a:t> to </a:t>
            </a:r>
            <a:r>
              <a:rPr lang="en-IN" dirty="0" smtClean="0"/>
              <a:t>baseband.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71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Band limitation need not be strict</a:t>
            </a:r>
          </a:p>
        </p:txBody>
      </p:sp>
      <p:pic>
        <p:nvPicPr>
          <p:cNvPr id="99331" name="Picture 3" descr="Snapshot 2009-12-11 18-03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1"/>
            <a:ext cx="7848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2" name="Picture 4" descr="Snapshot 2009-12-11 18-04-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1"/>
            <a:ext cx="2057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5" descr="Snapshot 2009-12-11 18-06-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48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193925" y="2524126"/>
            <a:ext cx="744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 and Q components are timelimited, hence cannot be strictly bandlimited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193925" y="3667126"/>
            <a:ext cx="755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But frequency content is concentrated around DC, well away from f</a:t>
            </a:r>
            <a:r>
              <a:rPr lang="en-US" baseline="-25000"/>
              <a:t>c</a:t>
            </a:r>
            <a:r>
              <a:rPr lang="en-US"/>
              <a:t> = 150.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41526" y="1228726"/>
            <a:ext cx="4443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Example: (Approximately) passband signal</a:t>
            </a:r>
          </a:p>
        </p:txBody>
      </p:sp>
    </p:spTree>
    <p:extLst>
      <p:ext uri="{BB962C8B-B14F-4D97-AF65-F5344CB8AC3E}">
        <p14:creationId xmlns:p14="http://schemas.microsoft.com/office/powerpoint/2010/main" val="411006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0"/>
            <a:ext cx="81661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Upconversion</a:t>
            </a:r>
            <a:r>
              <a:rPr lang="en-US" dirty="0" smtClean="0"/>
              <a:t>: baseband to </a:t>
            </a:r>
            <a:r>
              <a:rPr lang="en-US" dirty="0" err="1" smtClean="0"/>
              <a:t>passband</a:t>
            </a:r>
            <a:endParaRPr lang="en-US" dirty="0" smtClean="0"/>
          </a:p>
        </p:txBody>
      </p:sp>
      <p:pic>
        <p:nvPicPr>
          <p:cNvPr id="100355" name="Picture 3" descr="Snapshot 2009-12-11 17-1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1"/>
            <a:ext cx="4876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6019801" y="1219201"/>
            <a:ext cx="4060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Block diagram follows directly from</a:t>
            </a:r>
          </a:p>
          <a:p>
            <a:r>
              <a:rPr lang="en-US"/>
              <a:t>equation defining the modulated signal</a:t>
            </a:r>
          </a:p>
        </p:txBody>
      </p:sp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2133600" y="5410201"/>
            <a:ext cx="72786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Happens at the transmitter</a:t>
            </a:r>
          </a:p>
          <a:p>
            <a:r>
              <a:rPr lang="en-US"/>
              <a:t>In practice, may do upconversion in multiple stages</a:t>
            </a:r>
          </a:p>
          <a:p>
            <a:r>
              <a:rPr lang="en-US"/>
              <a:t>Must worry about adhering to spectral masks, controlling nonlinearities</a:t>
            </a:r>
          </a:p>
        </p:txBody>
      </p:sp>
    </p:spTree>
    <p:extLst>
      <p:ext uri="{BB962C8B-B14F-4D97-AF65-F5344CB8AC3E}">
        <p14:creationId xmlns:p14="http://schemas.microsoft.com/office/powerpoint/2010/main" val="300546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0"/>
            <a:ext cx="84201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Downconversion</a:t>
            </a:r>
            <a:r>
              <a:rPr lang="en-US" dirty="0" smtClean="0"/>
              <a:t>: </a:t>
            </a:r>
            <a:r>
              <a:rPr lang="en-US" dirty="0" err="1" smtClean="0"/>
              <a:t>Passband</a:t>
            </a:r>
            <a:r>
              <a:rPr lang="en-US" dirty="0" smtClean="0"/>
              <a:t> to Baseband</a:t>
            </a:r>
          </a:p>
        </p:txBody>
      </p:sp>
      <p:pic>
        <p:nvPicPr>
          <p:cNvPr id="101380" name="Picture 4" descr="Snapshot 2009-12-11 17-17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1"/>
            <a:ext cx="54102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6" descr="Snapshot 2009-12-11 17-19-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57801"/>
            <a:ext cx="80010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Text Box 7"/>
          <p:cNvSpPr txBox="1">
            <a:spLocks noChangeArrowheads="1"/>
          </p:cNvSpPr>
          <p:nvPr/>
        </p:nvSpPr>
        <p:spPr bwMode="auto">
          <a:xfrm>
            <a:off x="1752600" y="4876801"/>
            <a:ext cx="671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Recovering the I component (similar derivation for Q component):</a:t>
            </a:r>
          </a:p>
        </p:txBody>
      </p:sp>
      <p:sp>
        <p:nvSpPr>
          <p:cNvPr id="101383" name="Rectangle 8"/>
          <p:cNvSpPr>
            <a:spLocks noChangeArrowheads="1"/>
          </p:cNvSpPr>
          <p:nvPr/>
        </p:nvSpPr>
        <p:spPr bwMode="auto">
          <a:xfrm>
            <a:off x="3810000" y="5638800"/>
            <a:ext cx="4038600" cy="381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6705601" y="6096001"/>
          <a:ext cx="3730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228600" imgH="177800" progId="Equation.3">
                  <p:embed/>
                </p:oleObj>
              </mc:Choice>
              <mc:Fallback>
                <p:oleObj name="Equation" r:id="rId5" imgW="228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096001"/>
                        <a:ext cx="3730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11"/>
          <p:cNvSpPr txBox="1">
            <a:spLocks noChangeArrowheads="1"/>
          </p:cNvSpPr>
          <p:nvPr/>
        </p:nvSpPr>
        <p:spPr bwMode="auto">
          <a:xfrm>
            <a:off x="7010401" y="6019801"/>
            <a:ext cx="2360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terms rejected by LPF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7299325" y="1533526"/>
            <a:ext cx="2997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Works as long as receiver</a:t>
            </a:r>
          </a:p>
          <a:p>
            <a:r>
              <a:rPr lang="en-US"/>
              <a:t> is </a:t>
            </a:r>
            <a:r>
              <a:rPr lang="en-US">
                <a:solidFill>
                  <a:srgbClr val="FF0000"/>
                </a:solidFill>
              </a:rPr>
              <a:t>coherent</a:t>
            </a:r>
            <a:r>
              <a:rPr lang="en-US"/>
              <a:t> (phase and</a:t>
            </a:r>
          </a:p>
          <a:p>
            <a:r>
              <a:rPr lang="en-US"/>
              <a:t> frequency of copy of carrier</a:t>
            </a:r>
          </a:p>
          <a:p>
            <a:r>
              <a:rPr lang="en-US"/>
              <a:t> at receiver same as that of</a:t>
            </a:r>
          </a:p>
          <a:p>
            <a:r>
              <a:rPr lang="en-US"/>
              <a:t> incoming signal)</a:t>
            </a:r>
          </a:p>
        </p:txBody>
      </p:sp>
    </p:spTree>
    <p:extLst>
      <p:ext uri="{BB962C8B-B14F-4D97-AF65-F5344CB8AC3E}">
        <p14:creationId xmlns:p14="http://schemas.microsoft.com/office/powerpoint/2010/main" val="172700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Downconversion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Q component u</a:t>
            </a:r>
            <a:r>
              <a:rPr lang="en-IN" baseline="-25000" dirty="0"/>
              <a:t>s</a:t>
            </a:r>
            <a:r>
              <a:rPr lang="en-IN" dirty="0"/>
              <a:t>(t) by </a:t>
            </a:r>
            <a:r>
              <a:rPr lang="en-IN" dirty="0" err="1"/>
              <a:t>lowpass</a:t>
            </a:r>
            <a:r>
              <a:rPr lang="en-IN" dirty="0"/>
              <a:t> filtering −2u</a:t>
            </a:r>
            <a:r>
              <a:rPr lang="en-IN" baseline="-25000" dirty="0"/>
              <a:t>p</a:t>
            </a:r>
            <a:r>
              <a:rPr lang="en-IN" dirty="0"/>
              <a:t>(t) </a:t>
            </a:r>
            <a:r>
              <a:rPr lang="en-IN" dirty="0" smtClean="0"/>
              <a:t>sin(2π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c</a:t>
            </a:r>
            <a:r>
              <a:rPr lang="en-IN" dirty="0" err="1" smtClean="0"/>
              <a:t>t</a:t>
            </a:r>
            <a:r>
              <a:rPr lang="en-IN" dirty="0" smtClean="0"/>
              <a:t>). Implementation of these </a:t>
            </a:r>
            <a:r>
              <a:rPr lang="en-IN" dirty="0"/>
              <a:t>operations could, in practice, be done in multiple stages, and requires careful analog </a:t>
            </a:r>
            <a:r>
              <a:rPr lang="en-IN" dirty="0" smtClean="0"/>
              <a:t>circuit design</a:t>
            </a:r>
            <a:r>
              <a:rPr lang="en-IN" dirty="0"/>
              <a:t>.</a:t>
            </a:r>
          </a:p>
          <a:p>
            <a:r>
              <a:rPr lang="en-IN" dirty="0" err="1" smtClean="0"/>
              <a:t>Passband</a:t>
            </a:r>
            <a:r>
              <a:rPr lang="en-IN" dirty="0" smtClean="0"/>
              <a:t> signal structure:</a:t>
            </a:r>
          </a:p>
          <a:p>
            <a:r>
              <a:rPr lang="en-IN" dirty="0" smtClean="0"/>
              <a:t>Can the </a:t>
            </a:r>
            <a:r>
              <a:rPr lang="en-IN" dirty="0"/>
              <a:t>I and </a:t>
            </a:r>
            <a:r>
              <a:rPr lang="en-IN" dirty="0" smtClean="0"/>
              <a:t>Q components be chosen independent </a:t>
            </a:r>
            <a:r>
              <a:rPr lang="en-IN" dirty="0"/>
              <a:t>of each </a:t>
            </a:r>
            <a:r>
              <a:rPr lang="en-IN" dirty="0" smtClean="0"/>
              <a:t>other?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I and Q </a:t>
            </a:r>
            <a:r>
              <a:rPr lang="en-IN" dirty="0" smtClean="0"/>
              <a:t>components provide </a:t>
            </a:r>
            <a:r>
              <a:rPr lang="en-IN" dirty="0"/>
              <a:t>two parallel, orthogonal “channels” for encoding </a:t>
            </a:r>
            <a:r>
              <a:rPr lang="en-IN" dirty="0" smtClean="0"/>
              <a:t>information.</a:t>
            </a:r>
          </a:p>
          <a:p>
            <a:r>
              <a:rPr lang="en-IN" dirty="0" err="1" smtClean="0"/>
              <a:t>Orthogonality</a:t>
            </a:r>
            <a:r>
              <a:rPr lang="en-IN" dirty="0" smtClean="0"/>
              <a:t> </a:t>
            </a:r>
            <a:r>
              <a:rPr lang="en-IN" dirty="0"/>
              <a:t>of I and Q channels: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 err="1"/>
              <a:t>passband</a:t>
            </a:r>
            <a:r>
              <a:rPr lang="en-IN" dirty="0"/>
              <a:t> waveform </a:t>
            </a:r>
            <a:r>
              <a:rPr lang="en-IN" dirty="0" err="1"/>
              <a:t>a</a:t>
            </a:r>
            <a:r>
              <a:rPr lang="en-IN" baseline="-25000" dirty="0" err="1"/>
              <a:t>p</a:t>
            </a:r>
            <a:r>
              <a:rPr lang="en-IN" dirty="0"/>
              <a:t>(t) = </a:t>
            </a:r>
            <a:r>
              <a:rPr lang="en-IN" dirty="0" err="1"/>
              <a:t>u</a:t>
            </a:r>
            <a:r>
              <a:rPr lang="en-IN" baseline="-25000" dirty="0" err="1"/>
              <a:t>c</a:t>
            </a:r>
            <a:r>
              <a:rPr lang="en-IN" dirty="0"/>
              <a:t>(t) </a:t>
            </a:r>
            <a:r>
              <a:rPr lang="en-IN" dirty="0" err="1" smtClean="0"/>
              <a:t>cos</a:t>
            </a:r>
            <a:r>
              <a:rPr lang="en-IN" dirty="0" smtClean="0"/>
              <a:t>(2π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c</a:t>
            </a:r>
            <a:r>
              <a:rPr lang="en-IN" dirty="0" err="1" smtClean="0"/>
              <a:t>t</a:t>
            </a:r>
            <a:r>
              <a:rPr lang="en-IN" dirty="0" smtClean="0"/>
              <a:t>) corresponding to </a:t>
            </a:r>
            <a:r>
              <a:rPr lang="en-IN" dirty="0"/>
              <a:t>the I component, and the </a:t>
            </a:r>
            <a:r>
              <a:rPr lang="en-IN" dirty="0" err="1"/>
              <a:t>passband</a:t>
            </a:r>
            <a:r>
              <a:rPr lang="en-IN" dirty="0"/>
              <a:t> waveform </a:t>
            </a:r>
            <a:r>
              <a:rPr lang="en-IN" dirty="0" err="1"/>
              <a:t>b</a:t>
            </a:r>
            <a:r>
              <a:rPr lang="en-IN" baseline="-25000" dirty="0" err="1"/>
              <a:t>p</a:t>
            </a:r>
            <a:r>
              <a:rPr lang="en-IN" dirty="0"/>
              <a:t>(t) = u</a:t>
            </a:r>
            <a:r>
              <a:rPr lang="en-IN" baseline="-25000" dirty="0"/>
              <a:t>s</a:t>
            </a:r>
            <a:r>
              <a:rPr lang="en-IN" dirty="0"/>
              <a:t>(t) </a:t>
            </a:r>
            <a:r>
              <a:rPr lang="en-IN" dirty="0" smtClean="0"/>
              <a:t>sin(2π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c</a:t>
            </a:r>
            <a:r>
              <a:rPr lang="en-IN" dirty="0" err="1" smtClean="0"/>
              <a:t>t</a:t>
            </a:r>
            <a:r>
              <a:rPr lang="en-IN" dirty="0" smtClean="0"/>
              <a:t>) corresponding to </a:t>
            </a:r>
            <a:r>
              <a:rPr lang="en-IN" dirty="0"/>
              <a:t>the Q component, are orthogonal.</a:t>
            </a:r>
          </a:p>
        </p:txBody>
      </p:sp>
    </p:spTree>
    <p:extLst>
      <p:ext uri="{BB962C8B-B14F-4D97-AF65-F5344CB8AC3E}">
        <p14:creationId xmlns:p14="http://schemas.microsoft.com/office/powerpoint/2010/main" val="39356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 and Q “channels” are orthogonal</a:t>
            </a:r>
            <a:br>
              <a:rPr lang="en-US" smtClean="0"/>
            </a:br>
            <a:r>
              <a:rPr lang="en-US" sz="2800"/>
              <a:t>(can send info in parallel on these channels)</a:t>
            </a:r>
            <a:br>
              <a:rPr lang="en-US" sz="2800"/>
            </a:br>
            <a:endParaRPr lang="en-US" smtClean="0"/>
          </a:p>
        </p:txBody>
      </p:sp>
      <p:pic>
        <p:nvPicPr>
          <p:cNvPr id="103427" name="Picture 3" descr="Snapshot 2009-12-11 17-3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1"/>
            <a:ext cx="3352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4" descr="Snapshot 2009-12-11 17-33-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1"/>
            <a:ext cx="3352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Oval 7"/>
          <p:cNvSpPr>
            <a:spLocks noChangeArrowheads="1"/>
          </p:cNvSpPr>
          <p:nvPr/>
        </p:nvSpPr>
        <p:spPr bwMode="auto">
          <a:xfrm>
            <a:off x="3581400" y="1371600"/>
            <a:ext cx="838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3430" name="Oval 8"/>
          <p:cNvSpPr>
            <a:spLocks noChangeArrowheads="1"/>
          </p:cNvSpPr>
          <p:nvPr/>
        </p:nvSpPr>
        <p:spPr bwMode="auto">
          <a:xfrm>
            <a:off x="3505200" y="2362200"/>
            <a:ext cx="838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3431" name="Freeform 9"/>
          <p:cNvSpPr>
            <a:spLocks/>
          </p:cNvSpPr>
          <p:nvPr/>
        </p:nvSpPr>
        <p:spPr bwMode="auto">
          <a:xfrm>
            <a:off x="4343400" y="1066800"/>
            <a:ext cx="2362200" cy="990600"/>
          </a:xfrm>
          <a:custGeom>
            <a:avLst/>
            <a:gdLst>
              <a:gd name="T0" fmla="*/ 0 w 1824"/>
              <a:gd name="T1" fmla="*/ 2147483647 h 520"/>
              <a:gd name="T2" fmla="*/ 2147483647 w 1824"/>
              <a:gd name="T3" fmla="*/ 2147483647 h 520"/>
              <a:gd name="T4" fmla="*/ 2147483647 w 1824"/>
              <a:gd name="T5" fmla="*/ 2147483647 h 520"/>
              <a:gd name="T6" fmla="*/ 0 60000 65536"/>
              <a:gd name="T7" fmla="*/ 0 60000 65536"/>
              <a:gd name="T8" fmla="*/ 0 60000 65536"/>
              <a:gd name="T9" fmla="*/ 0 w 1824"/>
              <a:gd name="T10" fmla="*/ 0 h 520"/>
              <a:gd name="T11" fmla="*/ 1824 w 1824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520">
                <a:moveTo>
                  <a:pt x="0" y="280"/>
                </a:moveTo>
                <a:cubicBezTo>
                  <a:pt x="64" y="140"/>
                  <a:pt x="128" y="0"/>
                  <a:pt x="432" y="40"/>
                </a:cubicBezTo>
                <a:cubicBezTo>
                  <a:pt x="736" y="80"/>
                  <a:pt x="1280" y="300"/>
                  <a:pt x="1824" y="5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3432" name="Text Box 11"/>
          <p:cNvSpPr txBox="1">
            <a:spLocks noChangeArrowheads="1"/>
          </p:cNvSpPr>
          <p:nvPr/>
        </p:nvSpPr>
        <p:spPr bwMode="auto">
          <a:xfrm>
            <a:off x="6781800" y="1905001"/>
            <a:ext cx="3182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Any real baseband waveforms</a:t>
            </a:r>
          </a:p>
          <a:p>
            <a:r>
              <a:rPr lang="en-US"/>
              <a:t> with bandwidth less than the</a:t>
            </a:r>
          </a:p>
          <a:p>
            <a:r>
              <a:rPr lang="en-US"/>
              <a:t> carrier frequency</a:t>
            </a:r>
          </a:p>
        </p:txBody>
      </p:sp>
      <p:sp>
        <p:nvSpPr>
          <p:cNvPr id="103433" name="Freeform 12"/>
          <p:cNvSpPr>
            <a:spLocks/>
          </p:cNvSpPr>
          <p:nvPr/>
        </p:nvSpPr>
        <p:spPr bwMode="auto">
          <a:xfrm>
            <a:off x="4191000" y="2514600"/>
            <a:ext cx="2514600" cy="1104900"/>
          </a:xfrm>
          <a:custGeom>
            <a:avLst/>
            <a:gdLst>
              <a:gd name="T0" fmla="*/ 0 w 1680"/>
              <a:gd name="T1" fmla="*/ 2147483647 h 504"/>
              <a:gd name="T2" fmla="*/ 2147483647 w 1680"/>
              <a:gd name="T3" fmla="*/ 2147483647 h 504"/>
              <a:gd name="T4" fmla="*/ 2147483647 w 1680"/>
              <a:gd name="T5" fmla="*/ 0 h 504"/>
              <a:gd name="T6" fmla="*/ 0 60000 65536"/>
              <a:gd name="T7" fmla="*/ 0 60000 65536"/>
              <a:gd name="T8" fmla="*/ 0 60000 65536"/>
              <a:gd name="T9" fmla="*/ 0 w 1680"/>
              <a:gd name="T10" fmla="*/ 0 h 504"/>
              <a:gd name="T11" fmla="*/ 1680 w 168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504">
                <a:moveTo>
                  <a:pt x="0" y="144"/>
                </a:moveTo>
                <a:cubicBezTo>
                  <a:pt x="52" y="324"/>
                  <a:pt x="104" y="504"/>
                  <a:pt x="384" y="480"/>
                </a:cubicBezTo>
                <a:cubicBezTo>
                  <a:pt x="664" y="456"/>
                  <a:pt x="1172" y="228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pic>
        <p:nvPicPr>
          <p:cNvPr id="103434" name="Picture 13" descr="Snapshot 2009-12-11 17-38-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505201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5" name="Text Box 14"/>
          <p:cNvSpPr txBox="1">
            <a:spLocks noChangeArrowheads="1"/>
          </p:cNvSpPr>
          <p:nvPr/>
        </p:nvSpPr>
        <p:spPr bwMode="auto">
          <a:xfrm>
            <a:off x="2057400" y="3657601"/>
            <a:ext cx="5697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Then the passband waveforms </a:t>
            </a:r>
            <a:r>
              <a:rPr lang="en-US" i="1"/>
              <a:t>a</a:t>
            </a:r>
            <a:r>
              <a:rPr lang="en-US" i="1" baseline="-25000"/>
              <a:t>p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b</a:t>
            </a:r>
            <a:r>
              <a:rPr lang="en-US" i="1" baseline="-25000"/>
              <a:t>p</a:t>
            </a:r>
            <a:r>
              <a:rPr lang="en-US" i="1"/>
              <a:t> </a:t>
            </a:r>
            <a:r>
              <a:rPr lang="en-US"/>
              <a:t>are orthogonal</a:t>
            </a:r>
          </a:p>
        </p:txBody>
      </p:sp>
      <p:pic>
        <p:nvPicPr>
          <p:cNvPr id="103436" name="Picture 18" descr="Snapshot 2009-12-11 17-41-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84582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7" name="Picture 19" descr="Snapshot 2009-12-11 17-42-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791201"/>
            <a:ext cx="36576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8" name="Text Box 21"/>
          <p:cNvSpPr txBox="1">
            <a:spLocks noChangeArrowheads="1"/>
          </p:cNvSpPr>
          <p:nvPr/>
        </p:nvSpPr>
        <p:spPr bwMode="auto">
          <a:xfrm>
            <a:off x="2286001" y="5029201"/>
            <a:ext cx="2678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 is passband at 2f</a:t>
            </a:r>
            <a:r>
              <a:rPr lang="en-US" baseline="-25000"/>
              <a:t>c</a:t>
            </a:r>
            <a:r>
              <a:rPr lang="en-US"/>
              <a:t>(why?)</a:t>
            </a:r>
          </a:p>
        </p:txBody>
      </p:sp>
      <p:pic>
        <p:nvPicPr>
          <p:cNvPr id="103439" name="Picture 26" descr="Snapshot 2009-12-11 17-47-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76801"/>
            <a:ext cx="25209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0" name="Text Box 29"/>
          <p:cNvSpPr txBox="1">
            <a:spLocks noChangeArrowheads="1"/>
          </p:cNvSpPr>
          <p:nvPr/>
        </p:nvSpPr>
        <p:spPr bwMode="auto">
          <a:xfrm>
            <a:off x="1828800" y="5562601"/>
            <a:ext cx="75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Why?</a:t>
            </a:r>
          </a:p>
        </p:txBody>
      </p:sp>
      <p:sp>
        <p:nvSpPr>
          <p:cNvPr id="103441" name="Text Box 30"/>
          <p:cNvSpPr txBox="1">
            <a:spLocks noChangeArrowheads="1"/>
          </p:cNvSpPr>
          <p:nvPr/>
        </p:nvSpPr>
        <p:spPr bwMode="auto">
          <a:xfrm>
            <a:off x="1828801" y="6248401"/>
            <a:ext cx="694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  is baseband with BW at most equal to sum of bws of u</a:t>
            </a:r>
            <a:r>
              <a:rPr lang="en-US" baseline="-25000"/>
              <a:t>c</a:t>
            </a:r>
            <a:r>
              <a:rPr lang="en-US"/>
              <a:t> and u</a:t>
            </a:r>
            <a:r>
              <a:rPr lang="en-US" baseline="-25000"/>
              <a:t>s</a:t>
            </a:r>
            <a:r>
              <a:rPr lang="en-US"/>
              <a:t> &lt; 2f</a:t>
            </a:r>
            <a:r>
              <a:rPr lang="en-US" baseline="-25000"/>
              <a:t>c</a:t>
            </a:r>
            <a:endParaRPr lang="en-US"/>
          </a:p>
        </p:txBody>
      </p:sp>
      <p:sp>
        <p:nvSpPr>
          <p:cNvPr id="103442" name="Text Box 31"/>
          <p:cNvSpPr txBox="1">
            <a:spLocks noChangeArrowheads="1"/>
          </p:cNvSpPr>
          <p:nvPr/>
        </p:nvSpPr>
        <p:spPr bwMode="auto">
          <a:xfrm>
            <a:off x="1965326" y="4124325"/>
            <a:ext cx="805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Proof:</a:t>
            </a:r>
          </a:p>
        </p:txBody>
      </p:sp>
      <p:sp>
        <p:nvSpPr>
          <p:cNvPr id="103443" name="AutoShape 32"/>
          <p:cNvSpPr>
            <a:spLocks noChangeArrowheads="1"/>
          </p:cNvSpPr>
          <p:nvPr/>
        </p:nvSpPr>
        <p:spPr bwMode="auto">
          <a:xfrm>
            <a:off x="5105400" y="5181600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3444" name="Text Box 34"/>
          <p:cNvSpPr txBox="1">
            <a:spLocks noChangeArrowheads="1"/>
          </p:cNvSpPr>
          <p:nvPr/>
        </p:nvSpPr>
        <p:spPr bwMode="auto">
          <a:xfrm>
            <a:off x="7985126" y="5038726"/>
            <a:ext cx="1700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(zero DC value)</a:t>
            </a:r>
          </a:p>
        </p:txBody>
      </p:sp>
    </p:spTree>
    <p:extLst>
      <p:ext uri="{BB962C8B-B14F-4D97-AF65-F5344CB8AC3E}">
        <p14:creationId xmlns:p14="http://schemas.microsoft.com/office/powerpoint/2010/main" val="279278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56" y="3176722"/>
            <a:ext cx="9759087" cy="16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Passband</a:t>
            </a:r>
            <a:r>
              <a:rPr lang="en-US" dirty="0" smtClean="0"/>
              <a:t>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Since a </a:t>
            </a:r>
            <a:r>
              <a:rPr lang="en-IN" sz="2400" dirty="0" err="1"/>
              <a:t>passband</a:t>
            </a:r>
            <a:r>
              <a:rPr lang="en-IN" sz="2400" dirty="0"/>
              <a:t> signal up is equivalent to a pair of real-valued </a:t>
            </a:r>
            <a:r>
              <a:rPr lang="en-IN" sz="2400" dirty="0" smtClean="0"/>
              <a:t>baseband waveforms </a:t>
            </a:r>
            <a:r>
              <a:rPr lang="en-IN" sz="2400" dirty="0"/>
              <a:t>(</a:t>
            </a:r>
            <a:r>
              <a:rPr lang="en-IN" sz="2400" dirty="0" err="1"/>
              <a:t>u</a:t>
            </a:r>
            <a:r>
              <a:rPr lang="en-IN" sz="2400" baseline="-25000" dirty="0" err="1"/>
              <a:t>c</a:t>
            </a:r>
            <a:r>
              <a:rPr lang="en-IN" sz="2400" dirty="0"/>
              <a:t>, u</a:t>
            </a:r>
            <a:r>
              <a:rPr lang="en-IN" sz="2400" baseline="-25000" dirty="0"/>
              <a:t>s</a:t>
            </a:r>
            <a:r>
              <a:rPr lang="en-IN" sz="2400" dirty="0"/>
              <a:t>), </a:t>
            </a:r>
            <a:r>
              <a:rPr lang="en-IN" sz="2400" dirty="0" err="1"/>
              <a:t>passband</a:t>
            </a:r>
            <a:r>
              <a:rPr lang="en-IN" sz="2400" dirty="0"/>
              <a:t> modulation is often called </a:t>
            </a:r>
            <a:r>
              <a:rPr lang="en-IN" sz="2400" i="1" dirty="0"/>
              <a:t>two-dimensional modulation. </a:t>
            </a:r>
            <a:endParaRPr lang="en-IN" sz="2400" i="1" dirty="0" smtClean="0"/>
          </a:p>
          <a:p>
            <a:r>
              <a:rPr lang="en-IN" sz="2400" dirty="0" smtClean="0"/>
              <a:t>The representation in </a:t>
            </a:r>
            <a:r>
              <a:rPr lang="en-IN" sz="2400" dirty="0"/>
              <a:t>terms of I and Q components corresponds </a:t>
            </a:r>
            <a:r>
              <a:rPr lang="en-IN" sz="2400" dirty="0" smtClean="0"/>
              <a:t>to rectangular </a:t>
            </a:r>
            <a:r>
              <a:rPr lang="en-IN" sz="2400" dirty="0"/>
              <a:t>coordinates (the “cosine axis” and the “sine axis”). </a:t>
            </a:r>
            <a:r>
              <a:rPr lang="en-IN" sz="2400" dirty="0" smtClean="0"/>
              <a:t>The </a:t>
            </a:r>
            <a:r>
              <a:rPr lang="en-IN" sz="2400" dirty="0" err="1" smtClean="0"/>
              <a:t>passband</a:t>
            </a:r>
            <a:r>
              <a:rPr lang="en-IN" sz="2400" dirty="0" smtClean="0"/>
              <a:t> waveform can also be represented </a:t>
            </a:r>
            <a:r>
              <a:rPr lang="en-IN" sz="2400" dirty="0"/>
              <a:t>using polar coordinates. </a:t>
            </a:r>
          </a:p>
        </p:txBody>
      </p:sp>
    </p:spTree>
    <p:extLst>
      <p:ext uri="{BB962C8B-B14F-4D97-AF65-F5344CB8AC3E}">
        <p14:creationId xmlns:p14="http://schemas.microsoft.com/office/powerpoint/2010/main" val="222902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514" y="0"/>
            <a:ext cx="879928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Passband</a:t>
            </a:r>
            <a:r>
              <a:rPr lang="en-US" dirty="0" smtClean="0"/>
              <a:t> modulation is 2-dimensional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48229" y="990601"/>
            <a:ext cx="919752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 err="1"/>
              <a:t>Passband</a:t>
            </a:r>
            <a:r>
              <a:rPr lang="en-US" dirty="0"/>
              <a:t> signal can be mapped to a pair of real baseband signals</a:t>
            </a:r>
          </a:p>
          <a:p>
            <a:r>
              <a:rPr lang="en-US" dirty="0"/>
              <a:t>That is, </a:t>
            </a:r>
            <a:r>
              <a:rPr lang="en-US" dirty="0" err="1"/>
              <a:t>passband</a:t>
            </a:r>
            <a:r>
              <a:rPr lang="en-US" dirty="0"/>
              <a:t> modulation is </a:t>
            </a:r>
            <a:r>
              <a:rPr lang="en-US" i="1" dirty="0"/>
              <a:t>two-dimensional. </a:t>
            </a:r>
            <a:r>
              <a:rPr lang="en-US" dirty="0"/>
              <a:t>Can also plot it on complex plane.</a:t>
            </a:r>
          </a:p>
        </p:txBody>
      </p:sp>
      <p:pic>
        <p:nvPicPr>
          <p:cNvPr id="105476" name="Picture 4" descr="Snapshot 2009-12-11 18-14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42672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562601" y="2209801"/>
            <a:ext cx="202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Complex envelope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953000" y="4343401"/>
            <a:ext cx="142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 component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736726" y="2447926"/>
            <a:ext cx="152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Q component</a:t>
            </a:r>
          </a:p>
        </p:txBody>
      </p:sp>
      <p:sp>
        <p:nvSpPr>
          <p:cNvPr id="105480" name="Text Box 9"/>
          <p:cNvSpPr txBox="1">
            <a:spLocks noChangeArrowheads="1"/>
          </p:cNvSpPr>
          <p:nvPr/>
        </p:nvSpPr>
        <p:spPr bwMode="auto">
          <a:xfrm>
            <a:off x="3200401" y="2971801"/>
            <a:ext cx="110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Envelope</a:t>
            </a:r>
          </a:p>
        </p:txBody>
      </p:sp>
      <p:sp>
        <p:nvSpPr>
          <p:cNvPr id="105481" name="Text Box 10"/>
          <p:cNvSpPr txBox="1">
            <a:spLocks noChangeArrowheads="1"/>
          </p:cNvSpPr>
          <p:nvPr/>
        </p:nvSpPr>
        <p:spPr bwMode="auto">
          <a:xfrm>
            <a:off x="4876801" y="3352801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Phase</a:t>
            </a:r>
          </a:p>
        </p:txBody>
      </p:sp>
      <p:sp>
        <p:nvSpPr>
          <p:cNvPr id="105482" name="Text Box 12"/>
          <p:cNvSpPr txBox="1">
            <a:spLocks noChangeArrowheads="1"/>
          </p:cNvSpPr>
          <p:nvPr/>
        </p:nvSpPr>
        <p:spPr bwMode="auto">
          <a:xfrm>
            <a:off x="1905001" y="5334001"/>
            <a:ext cx="76599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Three equivalent representations</a:t>
            </a:r>
            <a:r>
              <a:rPr lang="en-US" dirty="0"/>
              <a:t> of the </a:t>
            </a:r>
            <a:r>
              <a:rPr lang="en-US" dirty="0" err="1"/>
              <a:t>passband</a:t>
            </a:r>
            <a:r>
              <a:rPr lang="en-US" dirty="0"/>
              <a:t> signal</a:t>
            </a:r>
          </a:p>
          <a:p>
            <a:r>
              <a:rPr lang="en-US" dirty="0"/>
              <a:t>Rectangular coordinates: I and Q</a:t>
            </a:r>
          </a:p>
          <a:p>
            <a:r>
              <a:rPr lang="en-US" dirty="0"/>
              <a:t>Polar coordinates: Envelope and phase</a:t>
            </a:r>
          </a:p>
          <a:p>
            <a:r>
              <a:rPr lang="en-US" dirty="0"/>
              <a:t>Complex number: Complex envelope</a:t>
            </a:r>
          </a:p>
        </p:txBody>
      </p:sp>
    </p:spTree>
    <p:extLst>
      <p:ext uri="{BB962C8B-B14F-4D97-AF65-F5344CB8AC3E}">
        <p14:creationId xmlns:p14="http://schemas.microsoft.com/office/powerpoint/2010/main" val="84602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5999" y="0"/>
            <a:ext cx="9710058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Complex Envelope</a:t>
            </a:r>
          </a:p>
        </p:txBody>
      </p:sp>
      <p:pic>
        <p:nvPicPr>
          <p:cNvPr id="106500" name="Picture 3" descr="Snapshot 2009-12-11 18-27-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510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4" descr="Snapshot 2009-12-11 18-28-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34000"/>
            <a:ext cx="7162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2971800" y="6248401"/>
          <a:ext cx="541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2324100" imgH="177800" progId="Equation.3">
                  <p:embed/>
                </p:oleObj>
              </mc:Choice>
              <mc:Fallback>
                <p:oleObj name="Equation" r:id="rId5" imgW="2324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248401"/>
                        <a:ext cx="541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02" name="Picture 6" descr="Snapshot 2009-12-11 18-14-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1"/>
            <a:ext cx="42672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Text Box 12"/>
          <p:cNvSpPr txBox="1">
            <a:spLocks noChangeArrowheads="1"/>
          </p:cNvSpPr>
          <p:nvPr/>
        </p:nvSpPr>
        <p:spPr bwMode="auto">
          <a:xfrm>
            <a:off x="1200943" y="3057524"/>
            <a:ext cx="26273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Each representation</a:t>
            </a:r>
          </a:p>
          <a:p>
            <a:r>
              <a:rPr lang="en-US" dirty="0"/>
              <a:t> of a complex number</a:t>
            </a:r>
          </a:p>
          <a:p>
            <a:r>
              <a:rPr lang="en-US" dirty="0"/>
              <a:t> corresponds to a</a:t>
            </a:r>
          </a:p>
          <a:p>
            <a:r>
              <a:rPr lang="en-US" dirty="0"/>
              <a:t> time domain expression</a:t>
            </a:r>
          </a:p>
          <a:p>
            <a:r>
              <a:rPr lang="en-US" dirty="0"/>
              <a:t> for the </a:t>
            </a:r>
            <a:r>
              <a:rPr lang="en-US" dirty="0" err="1"/>
              <a:t>passband</a:t>
            </a:r>
            <a:r>
              <a:rPr lang="en-US" dirty="0"/>
              <a:t> signal</a:t>
            </a:r>
          </a:p>
        </p:txBody>
      </p:sp>
    </p:spTree>
    <p:extLst>
      <p:ext uri="{BB962C8B-B14F-4D97-AF65-F5344CB8AC3E}">
        <p14:creationId xmlns:p14="http://schemas.microsoft.com/office/powerpoint/2010/main" val="346412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99" y="228600"/>
            <a:ext cx="9898743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Time domain expressions for a </a:t>
            </a:r>
            <a:r>
              <a:rPr lang="en-US" sz="4000" dirty="0" err="1"/>
              <a:t>passband</a:t>
            </a:r>
            <a:r>
              <a:rPr lang="en-US" sz="4000" dirty="0"/>
              <a:t> signal</a:t>
            </a:r>
            <a:endParaRPr lang="en-US" sz="4000" dirty="0" smtClean="0"/>
          </a:p>
        </p:txBody>
      </p:sp>
      <p:pic>
        <p:nvPicPr>
          <p:cNvPr id="107524" name="Picture 3" descr="Snapshot 2009-12-11 18-38-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1"/>
            <a:ext cx="4876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5" name="Picture 5" descr="Snapshot 2009-12-11 18-42-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05200"/>
            <a:ext cx="320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3352800" y="2743200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1727200" imgH="203200" progId="Equation.3">
                  <p:embed/>
                </p:oleObj>
              </mc:Choice>
              <mc:Fallback>
                <p:oleObj name="Equation" r:id="rId5" imgW="1727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43200"/>
                        <a:ext cx="388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7"/>
          <p:cNvSpPr txBox="1">
            <a:spLocks noChangeArrowheads="1"/>
          </p:cNvSpPr>
          <p:nvPr/>
        </p:nvSpPr>
        <p:spPr bwMode="auto">
          <a:xfrm>
            <a:off x="2057401" y="5029201"/>
            <a:ext cx="3540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Starting from one representation, </a:t>
            </a:r>
          </a:p>
          <a:p>
            <a:r>
              <a:rPr lang="en-US"/>
              <a:t>can derive the rest based on</a:t>
            </a:r>
          </a:p>
          <a:p>
            <a:r>
              <a:rPr lang="en-US"/>
              <a:t> the relations depicted in</a:t>
            </a:r>
          </a:p>
          <a:p>
            <a:r>
              <a:rPr lang="en-US"/>
              <a:t> the figure</a:t>
            </a:r>
          </a:p>
        </p:txBody>
      </p:sp>
      <p:pic>
        <p:nvPicPr>
          <p:cNvPr id="107527" name="Picture 8" descr="Snapshot 2009-12-11 18-14-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79926"/>
            <a:ext cx="3124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8" name="Line 9"/>
          <p:cNvSpPr>
            <a:spLocks noChangeShapeType="1"/>
          </p:cNvSpPr>
          <p:nvPr/>
        </p:nvSpPr>
        <p:spPr bwMode="auto">
          <a:xfrm>
            <a:off x="5181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>
            <a:off x="2971800" y="1676400"/>
            <a:ext cx="495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7530" name="Rectangle 12"/>
          <p:cNvSpPr>
            <a:spLocks noChangeArrowheads="1"/>
          </p:cNvSpPr>
          <p:nvPr/>
        </p:nvSpPr>
        <p:spPr bwMode="auto">
          <a:xfrm>
            <a:off x="3352800" y="26670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7531" name="Rectangle 13"/>
          <p:cNvSpPr>
            <a:spLocks noChangeArrowheads="1"/>
          </p:cNvSpPr>
          <p:nvPr/>
        </p:nvSpPr>
        <p:spPr bwMode="auto">
          <a:xfrm>
            <a:off x="3733800" y="3505200"/>
            <a:ext cx="3124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7532" name="Text Box 14"/>
          <p:cNvSpPr txBox="1">
            <a:spLocks noChangeArrowheads="1"/>
          </p:cNvSpPr>
          <p:nvPr/>
        </p:nvSpPr>
        <p:spPr bwMode="auto">
          <a:xfrm>
            <a:off x="8077200" y="1676401"/>
            <a:ext cx="2185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In terms of</a:t>
            </a:r>
          </a:p>
          <a:p>
            <a:r>
              <a:rPr lang="en-US" dirty="0"/>
              <a:t>I and Q components</a:t>
            </a:r>
          </a:p>
        </p:txBody>
      </p:sp>
      <p:sp>
        <p:nvSpPr>
          <p:cNvPr id="107533" name="Text Box 15"/>
          <p:cNvSpPr txBox="1">
            <a:spLocks noChangeArrowheads="1"/>
          </p:cNvSpPr>
          <p:nvPr/>
        </p:nvSpPr>
        <p:spPr bwMode="auto">
          <a:xfrm>
            <a:off x="7527926" y="2524126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In terms of </a:t>
            </a:r>
          </a:p>
          <a:p>
            <a:r>
              <a:rPr lang="en-US"/>
              <a:t>envelope and phase</a:t>
            </a:r>
          </a:p>
        </p:txBody>
      </p:sp>
      <p:sp>
        <p:nvSpPr>
          <p:cNvPr id="107534" name="Text Box 16"/>
          <p:cNvSpPr txBox="1">
            <a:spLocks noChangeArrowheads="1"/>
          </p:cNvSpPr>
          <p:nvPr/>
        </p:nvSpPr>
        <p:spPr bwMode="auto">
          <a:xfrm>
            <a:off x="7010401" y="3429001"/>
            <a:ext cx="199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In terms of </a:t>
            </a:r>
          </a:p>
          <a:p>
            <a:r>
              <a:rPr lang="en-US"/>
              <a:t>complex envelope</a:t>
            </a:r>
          </a:p>
        </p:txBody>
      </p:sp>
    </p:spTree>
    <p:extLst>
      <p:ext uri="{BB962C8B-B14F-4D97-AF65-F5344CB8AC3E}">
        <p14:creationId xmlns:p14="http://schemas.microsoft.com/office/powerpoint/2010/main" val="3490177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Passband</a:t>
            </a:r>
            <a:r>
              <a:rPr lang="en-US" dirty="0" smtClean="0"/>
              <a:t>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complex baseband representation </a:t>
            </a:r>
            <a:r>
              <a:rPr lang="en-IN" dirty="0" smtClean="0"/>
              <a:t>corresponds to </a:t>
            </a:r>
            <a:r>
              <a:rPr lang="en-IN" dirty="0"/>
              <a:t>subtracting out the rapid, but predictable, phase variation due to the fixed </a:t>
            </a:r>
            <a:r>
              <a:rPr lang="en-IN" dirty="0" smtClean="0"/>
              <a:t>reference frequency </a:t>
            </a:r>
            <a:r>
              <a:rPr lang="en-IN" dirty="0"/>
              <a:t>f</a:t>
            </a:r>
            <a:r>
              <a:rPr lang="en-IN" baseline="-25000" dirty="0"/>
              <a:t>c</a:t>
            </a:r>
            <a:r>
              <a:rPr lang="en-IN" dirty="0"/>
              <a:t>, and then considering the much slower amplitude and phase variations induced </a:t>
            </a:r>
            <a:r>
              <a:rPr lang="en-IN" dirty="0" smtClean="0"/>
              <a:t>by baseband </a:t>
            </a:r>
            <a:r>
              <a:rPr lang="en-IN" dirty="0"/>
              <a:t>modulation.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the phase variation due to f</a:t>
            </a:r>
            <a:r>
              <a:rPr lang="en-IN" baseline="-25000" dirty="0"/>
              <a:t>c</a:t>
            </a:r>
            <a:r>
              <a:rPr lang="en-IN" dirty="0"/>
              <a:t> is predictable, it cannot convey </a:t>
            </a:r>
            <a:r>
              <a:rPr lang="en-IN" dirty="0" smtClean="0"/>
              <a:t>any information</a:t>
            </a:r>
            <a:r>
              <a:rPr lang="en-IN" dirty="0"/>
              <a:t>. Thus, all the information in a </a:t>
            </a:r>
            <a:r>
              <a:rPr lang="en-IN" dirty="0" err="1"/>
              <a:t>passband</a:t>
            </a:r>
            <a:r>
              <a:rPr lang="en-IN" dirty="0"/>
              <a:t> signal is contained in its complex envelope</a:t>
            </a:r>
            <a:r>
              <a:rPr lang="en-IN" dirty="0" smtClean="0"/>
              <a:t>.</a:t>
            </a:r>
          </a:p>
          <a:p>
            <a:r>
              <a:rPr lang="en-IN" dirty="0"/>
              <a:t>We can define the complex </a:t>
            </a:r>
            <a:r>
              <a:rPr lang="en-IN" dirty="0" smtClean="0"/>
              <a:t>baseband representation </a:t>
            </a:r>
            <a:r>
              <a:rPr lang="en-IN" dirty="0"/>
              <a:t>of a </a:t>
            </a:r>
            <a:r>
              <a:rPr lang="en-IN" dirty="0" err="1"/>
              <a:t>passband</a:t>
            </a:r>
            <a:r>
              <a:rPr lang="en-IN" dirty="0"/>
              <a:t> signal using an arbitrary frequency reference f</a:t>
            </a:r>
            <a:r>
              <a:rPr lang="en-IN" baseline="-25000" dirty="0"/>
              <a:t>c</a:t>
            </a:r>
            <a:r>
              <a:rPr lang="en-IN" dirty="0"/>
              <a:t> (and can also </a:t>
            </a:r>
            <a:r>
              <a:rPr lang="en-IN" dirty="0" smtClean="0"/>
              <a:t>vary the </a:t>
            </a:r>
            <a:r>
              <a:rPr lang="en-IN" dirty="0"/>
              <a:t>phase reference), as long as we satisfy f</a:t>
            </a:r>
            <a:r>
              <a:rPr lang="en-IN" baseline="-25000" dirty="0"/>
              <a:t>c</a:t>
            </a:r>
            <a:r>
              <a:rPr lang="en-IN" dirty="0"/>
              <a:t> &gt; W, where W is the bandwidth.</a:t>
            </a:r>
          </a:p>
        </p:txBody>
      </p:sp>
    </p:spTree>
    <p:extLst>
      <p:ext uri="{BB962C8B-B14F-4D97-AF65-F5344CB8AC3E}">
        <p14:creationId xmlns:p14="http://schemas.microsoft.com/office/powerpoint/2010/main" val="247872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Frequency/Phase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complex </a:t>
            </a:r>
            <a:r>
              <a:rPr lang="en-IN" sz="2000" dirty="0"/>
              <a:t>baseband representations for two different </a:t>
            </a:r>
            <a:r>
              <a:rPr lang="en-IN" sz="2000" dirty="0" smtClean="0"/>
              <a:t>references can be transformed. </a:t>
            </a:r>
          </a:p>
          <a:p>
            <a:r>
              <a:rPr lang="fr-FR" sz="2000" dirty="0" smtClean="0"/>
              <a:t>u</a:t>
            </a:r>
            <a:r>
              <a:rPr lang="fr-FR" sz="2000" baseline="-25000" dirty="0" smtClean="0"/>
              <a:t>p</a:t>
            </a:r>
            <a:r>
              <a:rPr lang="fr-FR" sz="2000" dirty="0" smtClean="0"/>
              <a:t>(t</a:t>
            </a:r>
            <a:r>
              <a:rPr lang="fr-FR" sz="2000" dirty="0"/>
              <a:t>) = u</a:t>
            </a:r>
            <a:r>
              <a:rPr lang="fr-FR" sz="2000" baseline="-25000" dirty="0"/>
              <a:t>c1</a:t>
            </a:r>
            <a:r>
              <a:rPr lang="fr-FR" sz="2000" dirty="0"/>
              <a:t>(t) cos(2πf</a:t>
            </a:r>
            <a:r>
              <a:rPr lang="fr-FR" sz="2000" baseline="-25000" dirty="0"/>
              <a:t>1</a:t>
            </a:r>
            <a:r>
              <a:rPr lang="fr-FR" sz="2000" dirty="0"/>
              <a:t>t+θ</a:t>
            </a:r>
            <a:r>
              <a:rPr lang="fr-FR" sz="2000" baseline="-25000" dirty="0"/>
              <a:t>1</a:t>
            </a:r>
            <a:r>
              <a:rPr lang="fr-FR" sz="2000" dirty="0"/>
              <a:t>)−u</a:t>
            </a:r>
            <a:r>
              <a:rPr lang="fr-FR" sz="2000" baseline="-25000" dirty="0"/>
              <a:t>s1</a:t>
            </a:r>
            <a:r>
              <a:rPr lang="fr-FR" sz="2000" dirty="0"/>
              <a:t>(t) sin(2πf</a:t>
            </a:r>
            <a:r>
              <a:rPr lang="fr-FR" sz="2000" baseline="-25000" dirty="0"/>
              <a:t>1</a:t>
            </a:r>
            <a:r>
              <a:rPr lang="fr-FR" sz="2000" dirty="0"/>
              <a:t>t+θ</a:t>
            </a:r>
            <a:r>
              <a:rPr lang="fr-FR" sz="2000" baseline="-25000" dirty="0"/>
              <a:t>1</a:t>
            </a:r>
            <a:r>
              <a:rPr lang="fr-FR" sz="2000" dirty="0"/>
              <a:t>) = u</a:t>
            </a:r>
            <a:r>
              <a:rPr lang="fr-FR" sz="2000" baseline="-25000" dirty="0"/>
              <a:t>c2</a:t>
            </a:r>
            <a:r>
              <a:rPr lang="fr-FR" sz="2000" dirty="0"/>
              <a:t>(t) cos(2πf</a:t>
            </a:r>
            <a:r>
              <a:rPr lang="fr-FR" sz="2000" baseline="-25000" dirty="0"/>
              <a:t>2</a:t>
            </a:r>
            <a:r>
              <a:rPr lang="fr-FR" sz="2000" dirty="0"/>
              <a:t>t+θ</a:t>
            </a:r>
            <a:r>
              <a:rPr lang="fr-FR" sz="2000" baseline="-25000" dirty="0"/>
              <a:t>2</a:t>
            </a:r>
            <a:r>
              <a:rPr lang="fr-FR" sz="2000" dirty="0"/>
              <a:t>)−u</a:t>
            </a:r>
            <a:r>
              <a:rPr lang="fr-FR" sz="2000" baseline="-25000" dirty="0"/>
              <a:t>s2</a:t>
            </a:r>
            <a:r>
              <a:rPr lang="fr-FR" sz="2000" dirty="0"/>
              <a:t>(t) sin(2πf</a:t>
            </a:r>
            <a:r>
              <a:rPr lang="fr-FR" sz="2000" baseline="-25000" dirty="0"/>
              <a:t>2</a:t>
            </a:r>
            <a:r>
              <a:rPr lang="fr-FR" sz="2000" dirty="0"/>
              <a:t>t+θ</a:t>
            </a:r>
            <a:r>
              <a:rPr lang="fr-FR" sz="2000" baseline="-25000" dirty="0"/>
              <a:t>2</a:t>
            </a:r>
            <a:r>
              <a:rPr lang="fr-FR" sz="2000" dirty="0"/>
              <a:t>)</a:t>
            </a:r>
          </a:p>
          <a:p>
            <a:endParaRPr lang="en-I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6" y="2786713"/>
            <a:ext cx="10826487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86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of reference frequency/phase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096"/>
            <a:ext cx="10672017" cy="13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Domain Relationships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074"/>
            <a:ext cx="10515600" cy="43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3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57" y="61901"/>
            <a:ext cx="8839199" cy="67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39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Domain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Since C∗(−f) is the complex conjugated version of C(f), flipped around the origin, it has </a:t>
            </a:r>
            <a:r>
              <a:rPr lang="en-IN" sz="2000" dirty="0" smtClean="0"/>
              <a:t>frequency content </a:t>
            </a:r>
            <a:r>
              <a:rPr lang="en-IN" sz="2000" dirty="0"/>
              <a:t>in the band of negative frequencies [−fc −W,−fc +W] around −fc, which </a:t>
            </a:r>
            <a:r>
              <a:rPr lang="en-IN" sz="2000" dirty="0" smtClean="0"/>
              <a:t>does not </a:t>
            </a:r>
            <a:r>
              <a:rPr lang="en-IN" sz="2000" dirty="0"/>
              <a:t>include </a:t>
            </a:r>
            <a:r>
              <a:rPr lang="en-IN" sz="2000" dirty="0" smtClean="0"/>
              <a:t>DC. </a:t>
            </a:r>
          </a:p>
          <a:p>
            <a:r>
              <a:rPr lang="en-IN" sz="2000" dirty="0" smtClean="0"/>
              <a:t>Substituting </a:t>
            </a:r>
            <a:r>
              <a:rPr lang="en-IN" sz="2000" dirty="0"/>
              <a:t>C(f) by U(f − fc), we obtain the </a:t>
            </a:r>
            <a:r>
              <a:rPr lang="en-IN" sz="2000" dirty="0" err="1" smtClean="0"/>
              <a:t>passband</a:t>
            </a:r>
            <a:r>
              <a:rPr lang="en-IN" sz="2000" dirty="0" smtClean="0"/>
              <a:t> spectrum </a:t>
            </a:r>
            <a:r>
              <a:rPr lang="en-IN" sz="2000" dirty="0"/>
              <a:t>in terms of the complex baseband spectrum</a:t>
            </a:r>
            <a:r>
              <a:rPr lang="en-IN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IN" sz="2000" dirty="0"/>
              <a:t>Given the </a:t>
            </a:r>
            <a:r>
              <a:rPr lang="en-IN" sz="2000" dirty="0" smtClean="0"/>
              <a:t>spectrum U</a:t>
            </a:r>
            <a:r>
              <a:rPr lang="en-IN" sz="2000" baseline="-25000" dirty="0" smtClean="0"/>
              <a:t>p</a:t>
            </a:r>
            <a:r>
              <a:rPr lang="en-IN" sz="2000" dirty="0" smtClean="0"/>
              <a:t>(f</a:t>
            </a:r>
            <a:r>
              <a:rPr lang="en-IN" sz="2000" dirty="0"/>
              <a:t>) for a real-valued </a:t>
            </a:r>
            <a:r>
              <a:rPr lang="en-IN" sz="2000" dirty="0" err="1"/>
              <a:t>passband</a:t>
            </a:r>
            <a:r>
              <a:rPr lang="en-IN" sz="2000" dirty="0"/>
              <a:t> signal u</a:t>
            </a:r>
            <a:r>
              <a:rPr lang="en-IN" sz="2000" baseline="-25000" dirty="0"/>
              <a:t>p</a:t>
            </a:r>
            <a:r>
              <a:rPr lang="en-IN" sz="2000" dirty="0"/>
              <a:t>(t), </a:t>
            </a:r>
            <a:r>
              <a:rPr lang="en-IN" sz="2000" dirty="0" smtClean="0"/>
              <a:t>C(f</a:t>
            </a:r>
            <a:r>
              <a:rPr lang="en-IN" sz="2000" dirty="0"/>
              <a:t>) </a:t>
            </a:r>
            <a:r>
              <a:rPr lang="en-IN" sz="2000" dirty="0" smtClean="0"/>
              <a:t>can be constructed as </a:t>
            </a:r>
            <a:r>
              <a:rPr lang="en-IN" sz="2000" dirty="0"/>
              <a:t>a scaled version </a:t>
            </a:r>
            <a:r>
              <a:rPr lang="en-IN" sz="2000" dirty="0" smtClean="0"/>
              <a:t>of </a:t>
            </a:r>
            <a:r>
              <a:rPr lang="en-IN" sz="2000" dirty="0" err="1" smtClean="0"/>
              <a:t>U</a:t>
            </a:r>
            <a:r>
              <a:rPr lang="en-IN" sz="2000" baseline="30000" dirty="0" err="1" smtClean="0"/>
              <a:t>+</a:t>
            </a:r>
            <a:r>
              <a:rPr lang="en-IN" sz="2000" baseline="-25000" dirty="0" err="1" smtClean="0"/>
              <a:t>p</a:t>
            </a:r>
            <a:r>
              <a:rPr lang="en-IN" sz="2000" dirty="0" smtClean="0"/>
              <a:t> </a:t>
            </a:r>
            <a:r>
              <a:rPr lang="en-IN" sz="2000" dirty="0"/>
              <a:t>(f) = </a:t>
            </a:r>
            <a:r>
              <a:rPr lang="en-IN" sz="2000" dirty="0" smtClean="0"/>
              <a:t>U</a:t>
            </a:r>
            <a:r>
              <a:rPr lang="en-IN" sz="2000" baseline="-25000" dirty="0" smtClean="0"/>
              <a:t>p</a:t>
            </a:r>
            <a:r>
              <a:rPr lang="en-IN" sz="2000" dirty="0" smtClean="0"/>
              <a:t>(f)I</a:t>
            </a:r>
            <a:r>
              <a:rPr lang="en-IN" sz="2000" baseline="-25000" dirty="0" smtClean="0"/>
              <a:t>[0</a:t>
            </a:r>
            <a:r>
              <a:rPr lang="en-IN" sz="2000" baseline="-25000" dirty="0"/>
              <a:t>,∞</a:t>
            </a:r>
            <a:r>
              <a:rPr lang="en-IN" sz="2000" baseline="-25000" dirty="0" smtClean="0"/>
              <a:t>)</a:t>
            </a:r>
            <a:r>
              <a:rPr lang="en-IN" sz="2000" dirty="0" smtClean="0"/>
              <a:t>(</a:t>
            </a:r>
            <a:r>
              <a:rPr lang="en-IN" sz="2000" dirty="0"/>
              <a:t>f), the positive frequency part of U</a:t>
            </a:r>
            <a:r>
              <a:rPr lang="en-IN" sz="2000" baseline="-25000" dirty="0"/>
              <a:t>p</a:t>
            </a:r>
            <a:r>
              <a:rPr lang="en-IN" sz="2000" dirty="0"/>
              <a:t>(f</a:t>
            </a:r>
            <a:r>
              <a:rPr lang="en-IN" sz="2000" dirty="0" smtClean="0"/>
              <a:t>):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00" y="3316265"/>
            <a:ext cx="5591144" cy="685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28" y="5060619"/>
            <a:ext cx="4574572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2216" y="1690688"/>
            <a:ext cx="581158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7" y="2066679"/>
            <a:ext cx="4676229" cy="558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00842"/>
            <a:ext cx="4117115" cy="6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0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Envelope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813" y="4209540"/>
            <a:ext cx="4828715" cy="494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28" y="2502602"/>
            <a:ext cx="2998886" cy="456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813" y="3188312"/>
            <a:ext cx="4472915" cy="7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05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9682164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Frequency domain construction of complex envelope</a:t>
            </a:r>
            <a:endParaRPr lang="en-US" sz="4000" dirty="0" smtClean="0"/>
          </a:p>
        </p:txBody>
      </p:sp>
      <p:pic>
        <p:nvPicPr>
          <p:cNvPr id="108547" name="Picture 3" descr="Snapshot 2009-12-14 00-02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81534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4" descr="Snapshot 2009-12-14 00-02-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24401"/>
            <a:ext cx="60198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549" name="Group 10"/>
          <p:cNvGrpSpPr>
            <a:grpSpLocks/>
          </p:cNvGrpSpPr>
          <p:nvPr/>
        </p:nvGrpSpPr>
        <p:grpSpPr bwMode="auto">
          <a:xfrm>
            <a:off x="4114800" y="1828801"/>
            <a:ext cx="2103438" cy="777875"/>
            <a:chOff x="2064" y="1152"/>
            <a:chExt cx="1325" cy="490"/>
          </a:xfrm>
        </p:grpSpPr>
        <p:sp>
          <p:nvSpPr>
            <p:cNvPr id="108563" name="Line 5"/>
            <p:cNvSpPr>
              <a:spLocks noChangeShapeType="1"/>
            </p:cNvSpPr>
            <p:nvPr/>
          </p:nvSpPr>
          <p:spPr bwMode="auto">
            <a:xfrm flipH="1">
              <a:off x="2064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64" name="Text Box 6"/>
            <p:cNvSpPr txBox="1">
              <a:spLocks noChangeArrowheads="1"/>
            </p:cNvSpPr>
            <p:nvPr/>
          </p:nvSpPr>
          <p:spPr bwMode="auto">
            <a:xfrm>
              <a:off x="2304" y="1152"/>
              <a:ext cx="10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/>
                <a:t>Move to left by </a:t>
              </a:r>
              <a:r>
                <a:rPr lang="en-US" b="0" i="1"/>
                <a:t>f</a:t>
              </a:r>
              <a:r>
                <a:rPr lang="en-US" b="0" i="1" baseline="-25000"/>
                <a:t>c</a:t>
              </a:r>
              <a:endParaRPr lang="en-US" b="0"/>
            </a:p>
          </p:txBody>
        </p:sp>
        <p:sp>
          <p:nvSpPr>
            <p:cNvPr id="108565" name="Text Box 8"/>
            <p:cNvSpPr txBox="1">
              <a:spLocks noChangeArrowheads="1"/>
            </p:cNvSpPr>
            <p:nvPr/>
          </p:nvSpPr>
          <p:spPr bwMode="auto">
            <a:xfrm>
              <a:off x="2352" y="139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/>
                <a:t>Scale by 2</a:t>
              </a:r>
            </a:p>
          </p:txBody>
        </p:sp>
      </p:grpSp>
      <p:grpSp>
        <p:nvGrpSpPr>
          <p:cNvPr id="108550" name="Group 11"/>
          <p:cNvGrpSpPr>
            <a:grpSpLocks/>
          </p:cNvGrpSpPr>
          <p:nvPr/>
        </p:nvGrpSpPr>
        <p:grpSpPr bwMode="auto">
          <a:xfrm>
            <a:off x="8564564" y="1752601"/>
            <a:ext cx="2103437" cy="777875"/>
            <a:chOff x="2064" y="1152"/>
            <a:chExt cx="1325" cy="490"/>
          </a:xfrm>
        </p:grpSpPr>
        <p:sp>
          <p:nvSpPr>
            <p:cNvPr id="108560" name="Line 12"/>
            <p:cNvSpPr>
              <a:spLocks noChangeShapeType="1"/>
            </p:cNvSpPr>
            <p:nvPr/>
          </p:nvSpPr>
          <p:spPr bwMode="auto">
            <a:xfrm flipH="1">
              <a:off x="2064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561" name="Text Box 13"/>
            <p:cNvSpPr txBox="1">
              <a:spLocks noChangeArrowheads="1"/>
            </p:cNvSpPr>
            <p:nvPr/>
          </p:nvSpPr>
          <p:spPr bwMode="auto">
            <a:xfrm>
              <a:off x="2304" y="1152"/>
              <a:ext cx="10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/>
                <a:t>Move to left by </a:t>
              </a:r>
              <a:r>
                <a:rPr lang="en-US" b="0" i="1"/>
                <a:t>f</a:t>
              </a:r>
              <a:r>
                <a:rPr lang="en-US" b="0" i="1" baseline="-25000"/>
                <a:t>c</a:t>
              </a:r>
              <a:endParaRPr lang="en-US" b="0"/>
            </a:p>
          </p:txBody>
        </p:sp>
        <p:sp>
          <p:nvSpPr>
            <p:cNvPr id="108562" name="Text Box 14"/>
            <p:cNvSpPr txBox="1">
              <a:spLocks noChangeArrowheads="1"/>
            </p:cNvSpPr>
            <p:nvPr/>
          </p:nvSpPr>
          <p:spPr bwMode="auto">
            <a:xfrm>
              <a:off x="2352" y="1392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0"/>
                <a:t>Scale by 2</a:t>
              </a:r>
            </a:p>
          </p:txBody>
        </p:sp>
      </p:grpSp>
      <p:sp>
        <p:nvSpPr>
          <p:cNvPr id="108551" name="Oval 15"/>
          <p:cNvSpPr>
            <a:spLocks noChangeArrowheads="1"/>
          </p:cNvSpPr>
          <p:nvPr/>
        </p:nvSpPr>
        <p:spPr bwMode="auto">
          <a:xfrm>
            <a:off x="3886200" y="21336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8552" name="Oval 16"/>
          <p:cNvSpPr>
            <a:spLocks noChangeArrowheads="1"/>
          </p:cNvSpPr>
          <p:nvPr/>
        </p:nvSpPr>
        <p:spPr bwMode="auto">
          <a:xfrm>
            <a:off x="8153400" y="1905000"/>
            <a:ext cx="1143000" cy="1219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8553" name="Oval 17"/>
          <p:cNvSpPr>
            <a:spLocks noChangeArrowheads="1"/>
          </p:cNvSpPr>
          <p:nvPr/>
        </p:nvSpPr>
        <p:spPr bwMode="auto">
          <a:xfrm>
            <a:off x="1828800" y="22098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8554" name="Rectangle 18"/>
          <p:cNvSpPr>
            <a:spLocks noChangeArrowheads="1"/>
          </p:cNvSpPr>
          <p:nvPr/>
        </p:nvSpPr>
        <p:spPr bwMode="auto">
          <a:xfrm>
            <a:off x="1676400" y="3352801"/>
            <a:ext cx="2152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Throw away negative</a:t>
            </a:r>
          </a:p>
          <a:p>
            <a:r>
              <a:rPr lang="en-US" b="0"/>
              <a:t>frequencies part</a:t>
            </a:r>
          </a:p>
        </p:txBody>
      </p:sp>
      <p:sp>
        <p:nvSpPr>
          <p:cNvPr id="108555" name="Oval 19"/>
          <p:cNvSpPr>
            <a:spLocks noChangeArrowheads="1"/>
          </p:cNvSpPr>
          <p:nvPr/>
        </p:nvSpPr>
        <p:spPr bwMode="auto">
          <a:xfrm>
            <a:off x="5791200" y="2438400"/>
            <a:ext cx="1143000" cy="1219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08556" name="Rectangle 20"/>
          <p:cNvSpPr>
            <a:spLocks noChangeArrowheads="1"/>
          </p:cNvSpPr>
          <p:nvPr/>
        </p:nvSpPr>
        <p:spPr bwMode="auto">
          <a:xfrm>
            <a:off x="5334000" y="3581401"/>
            <a:ext cx="2152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Throw away negative</a:t>
            </a:r>
          </a:p>
          <a:p>
            <a:r>
              <a:rPr lang="en-US" b="0"/>
              <a:t>frequencies part</a:t>
            </a:r>
          </a:p>
        </p:txBody>
      </p:sp>
      <p:sp>
        <p:nvSpPr>
          <p:cNvPr id="108557" name="Text Box 21"/>
          <p:cNvSpPr txBox="1">
            <a:spLocks noChangeArrowheads="1"/>
          </p:cNvSpPr>
          <p:nvPr/>
        </p:nvSpPr>
        <p:spPr bwMode="auto">
          <a:xfrm>
            <a:off x="1889125" y="1304926"/>
            <a:ext cx="219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PASSBAND SIGNAL</a:t>
            </a:r>
          </a:p>
        </p:txBody>
      </p:sp>
      <p:sp>
        <p:nvSpPr>
          <p:cNvPr id="108558" name="Rectangle 22"/>
          <p:cNvSpPr>
            <a:spLocks noChangeArrowheads="1"/>
          </p:cNvSpPr>
          <p:nvPr/>
        </p:nvSpPr>
        <p:spPr bwMode="auto">
          <a:xfrm>
            <a:off x="1752600" y="4343400"/>
            <a:ext cx="2433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COMPLEX ENVELOPE</a:t>
            </a:r>
          </a:p>
        </p:txBody>
      </p:sp>
      <p:sp>
        <p:nvSpPr>
          <p:cNvPr id="108559" name="Text Box 24"/>
          <p:cNvSpPr txBox="1">
            <a:spLocks noChangeArrowheads="1"/>
          </p:cNvSpPr>
          <p:nvPr/>
        </p:nvSpPr>
        <p:spPr bwMode="auto">
          <a:xfrm>
            <a:off x="1828801" y="6461126"/>
            <a:ext cx="694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Let’s check that this is consistent with the time domain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87452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000"/>
              <a:t>Why the frequency domain construction works, I</a:t>
            </a:r>
            <a:endParaRPr lang="en-US" smtClean="0"/>
          </a:p>
        </p:txBody>
      </p:sp>
      <p:pic>
        <p:nvPicPr>
          <p:cNvPr id="109571" name="Picture 3" descr="Snapshot 2009-12-14 00-02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81534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2" name="Picture 4" descr="Snapshot 2009-12-14 00-15-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1"/>
            <a:ext cx="8001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3" name="Picture 5" descr="Snapshot 2009-12-14 00-16-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1"/>
            <a:ext cx="36703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4" name="Picture 6" descr="Snapshot 2009-12-14 00-17-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28194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5" name="Picture 7" descr="Snapshot 2009-12-14 00-18-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3352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6934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7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000"/>
              <a:t>Why the frequency domain construction works, II</a:t>
            </a:r>
            <a:endParaRPr lang="en-US" smtClean="0"/>
          </a:p>
        </p:txBody>
      </p:sp>
      <p:pic>
        <p:nvPicPr>
          <p:cNvPr id="110595" name="Picture 3" descr="Snapshot 2009-12-14 00-15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1"/>
            <a:ext cx="8001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4" descr="Snapshot 2009-12-14 00-02-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1"/>
            <a:ext cx="60198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5" descr="Snapshot 2009-12-14 00-20-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43434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6" descr="Snapshot 2009-12-14 00-18-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6400"/>
            <a:ext cx="3352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889125" y="4810126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We see that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1812925" y="5572126"/>
            <a:ext cx="1874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We already know</a:t>
            </a:r>
          </a:p>
        </p:txBody>
      </p:sp>
      <p:sp>
        <p:nvSpPr>
          <p:cNvPr id="110601" name="Text Box 10"/>
          <p:cNvSpPr txBox="1">
            <a:spLocks noChangeArrowheads="1"/>
          </p:cNvSpPr>
          <p:nvPr/>
        </p:nvSpPr>
        <p:spPr bwMode="auto">
          <a:xfrm>
            <a:off x="2362201" y="6248401"/>
            <a:ext cx="120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This gives</a:t>
            </a:r>
          </a:p>
        </p:txBody>
      </p:sp>
      <p:pic>
        <p:nvPicPr>
          <p:cNvPr id="110602" name="Picture 11" descr="Snapshot 2009-12-11 18-42-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80138"/>
            <a:ext cx="25908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3" name="Rectangle 12"/>
          <p:cNvSpPr>
            <a:spLocks noChangeArrowheads="1"/>
          </p:cNvSpPr>
          <p:nvPr/>
        </p:nvSpPr>
        <p:spPr bwMode="auto">
          <a:xfrm>
            <a:off x="3810000" y="6172200"/>
            <a:ext cx="2667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1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 and Q components in frequency domain</a:t>
            </a:r>
          </a:p>
        </p:txBody>
      </p:sp>
      <p:pic>
        <p:nvPicPr>
          <p:cNvPr id="111619" name="Picture 3" descr="Snapshot 2009-12-14 22-16-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46990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0" name="Picture 4" descr="Snapshot 2009-12-14 22-17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19600"/>
            <a:ext cx="3822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60198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422526" y="1533526"/>
            <a:ext cx="2417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 and Q in time domain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2346325" y="4048126"/>
            <a:ext cx="298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 and Q in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05086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pic>
        <p:nvPicPr>
          <p:cNvPr id="112643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1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4059" y="0"/>
            <a:ext cx="985669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Modern transceiver architectures are based on complex baseband</a:t>
            </a:r>
            <a:endParaRPr lang="en-US" sz="28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211" y="1447800"/>
            <a:ext cx="9439835" cy="3657600"/>
          </a:xfrm>
        </p:spPr>
        <p:txBody>
          <a:bodyPr/>
          <a:lstStyle/>
          <a:p>
            <a:pPr eaLnBrk="1" hangingPunct="1"/>
            <a:r>
              <a:rPr lang="en-US" sz="2000" dirty="0"/>
              <a:t>Modern transceivers work with the complex envelope rather than with the </a:t>
            </a:r>
            <a:r>
              <a:rPr lang="en-US" sz="2000" dirty="0" err="1"/>
              <a:t>passband</a:t>
            </a:r>
            <a:r>
              <a:rPr lang="en-US" sz="2000" dirty="0"/>
              <a:t> signal</a:t>
            </a:r>
          </a:p>
          <a:p>
            <a:pPr lvl="1" eaLnBrk="1" hangingPunct="1"/>
            <a:r>
              <a:rPr lang="en-US" sz="2000" dirty="0"/>
              <a:t>Complex baseband signals can be represented accurately by samples at a reasonable sampling rate</a:t>
            </a:r>
          </a:p>
          <a:p>
            <a:pPr lvl="1" eaLnBrk="1" hangingPunct="1"/>
            <a:r>
              <a:rPr lang="en-US" sz="2000" dirty="0"/>
              <a:t>Inexpensive to perform complicated digital signal processing (DSP) on the samples: Moore’s law scaling</a:t>
            </a:r>
          </a:p>
          <a:p>
            <a:pPr lvl="1" eaLnBrk="1" hangingPunct="1"/>
            <a:r>
              <a:rPr lang="en-US" sz="2000" dirty="0"/>
              <a:t>This architecture has been responsible for economies of scale in cellular and </a:t>
            </a:r>
            <a:r>
              <a:rPr lang="en-US" sz="2000" dirty="0" err="1"/>
              <a:t>WiFi</a:t>
            </a:r>
            <a:endParaRPr lang="en-US" sz="2000" dirty="0"/>
          </a:p>
          <a:p>
            <a:pPr eaLnBrk="1" hangingPunct="1">
              <a:buFontTx/>
              <a:buNone/>
            </a:pPr>
            <a:endParaRPr lang="en-US" sz="2400" b="1" dirty="0"/>
          </a:p>
          <a:p>
            <a:pPr eaLnBrk="1" hangingPunct="1"/>
            <a:endParaRPr lang="en-US" sz="2400" dirty="0"/>
          </a:p>
        </p:txBody>
      </p:sp>
      <p:sp>
        <p:nvSpPr>
          <p:cNvPr id="113668" name="Text Box 15"/>
          <p:cNvSpPr txBox="1">
            <a:spLocks noChangeArrowheads="1"/>
          </p:cNvSpPr>
          <p:nvPr/>
        </p:nvSpPr>
        <p:spPr bwMode="auto">
          <a:xfrm>
            <a:off x="5791201" y="4800600"/>
            <a:ext cx="887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b="0"/>
              <a:t>RF signal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 flipH="1">
            <a:off x="8610600" y="4784725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 flipH="1">
            <a:off x="8763001" y="4800600"/>
            <a:ext cx="13700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b="0"/>
              <a:t>Filtering</a:t>
            </a:r>
          </a:p>
          <a:p>
            <a:r>
              <a:rPr lang="en-US" sz="1600" b="0"/>
              <a:t>Synchronization</a:t>
            </a:r>
          </a:p>
          <a:p>
            <a:r>
              <a:rPr lang="en-US" sz="1600" b="0"/>
              <a:t>Demodulation</a:t>
            </a:r>
          </a:p>
          <a:p>
            <a:r>
              <a:rPr lang="en-US" sz="1600" b="0"/>
              <a:t>Decoding</a:t>
            </a:r>
          </a:p>
          <a:p>
            <a:endParaRPr lang="en-US" sz="1600" b="0"/>
          </a:p>
        </p:txBody>
      </p:sp>
      <p:sp>
        <p:nvSpPr>
          <p:cNvPr id="113671" name="Text Box 6"/>
          <p:cNvSpPr txBox="1">
            <a:spLocks noChangeArrowheads="1"/>
          </p:cNvSpPr>
          <p:nvPr/>
        </p:nvSpPr>
        <p:spPr bwMode="auto">
          <a:xfrm flipH="1">
            <a:off x="8885239" y="5927725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/>
              <a:t>DSP-based</a:t>
            </a:r>
          </a:p>
          <a:p>
            <a:r>
              <a:rPr lang="en-US" b="0"/>
              <a:t>processing</a:t>
            </a:r>
          </a:p>
        </p:txBody>
      </p:sp>
      <p:sp>
        <p:nvSpPr>
          <p:cNvPr id="113672" name="Text Box 7"/>
          <p:cNvSpPr txBox="1">
            <a:spLocks noChangeArrowheads="1"/>
          </p:cNvSpPr>
          <p:nvPr/>
        </p:nvSpPr>
        <p:spPr bwMode="auto">
          <a:xfrm flipH="1">
            <a:off x="6950076" y="5138738"/>
            <a:ext cx="120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b="0"/>
              <a:t>Dnconversion</a:t>
            </a:r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 flipH="1">
            <a:off x="6934200" y="5089525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13674" name="Line 9"/>
          <p:cNvSpPr>
            <a:spLocks noChangeShapeType="1"/>
          </p:cNvSpPr>
          <p:nvPr/>
        </p:nvSpPr>
        <p:spPr bwMode="auto">
          <a:xfrm>
            <a:off x="8153400" y="53181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5" name="Line 10"/>
          <p:cNvSpPr>
            <a:spLocks noChangeShapeType="1"/>
          </p:cNvSpPr>
          <p:nvPr/>
        </p:nvSpPr>
        <p:spPr bwMode="auto">
          <a:xfrm flipH="1">
            <a:off x="6705600" y="53181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6" name="Line 11"/>
          <p:cNvSpPr>
            <a:spLocks noChangeShapeType="1"/>
          </p:cNvSpPr>
          <p:nvPr/>
        </p:nvSpPr>
        <p:spPr bwMode="auto">
          <a:xfrm flipH="1" flipV="1">
            <a:off x="6705600" y="4860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7" name="Line 12"/>
          <p:cNvSpPr>
            <a:spLocks noChangeShapeType="1"/>
          </p:cNvSpPr>
          <p:nvPr/>
        </p:nvSpPr>
        <p:spPr bwMode="auto">
          <a:xfrm flipV="1">
            <a:off x="6705600" y="47085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8" name="Line 13"/>
          <p:cNvSpPr>
            <a:spLocks noChangeShapeType="1"/>
          </p:cNvSpPr>
          <p:nvPr/>
        </p:nvSpPr>
        <p:spPr bwMode="auto">
          <a:xfrm flipH="1" flipV="1">
            <a:off x="6553200" y="47085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9" name="Text Box 14"/>
          <p:cNvSpPr txBox="1">
            <a:spLocks noChangeArrowheads="1"/>
          </p:cNvSpPr>
          <p:nvPr/>
        </p:nvSpPr>
        <p:spPr bwMode="auto">
          <a:xfrm flipH="1">
            <a:off x="7750176" y="5699126"/>
            <a:ext cx="860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b="0"/>
              <a:t>Complex</a:t>
            </a:r>
          </a:p>
          <a:p>
            <a:r>
              <a:rPr lang="en-US" sz="1600" b="0"/>
              <a:t>envelope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 flipH="1" flipV="1">
            <a:off x="8382000" y="53943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81" name="Text Box 18"/>
          <p:cNvSpPr txBox="1">
            <a:spLocks noChangeArrowheads="1"/>
          </p:cNvSpPr>
          <p:nvPr/>
        </p:nvSpPr>
        <p:spPr bwMode="auto">
          <a:xfrm flipH="1">
            <a:off x="7086601" y="6461125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RECEIVER</a:t>
            </a:r>
          </a:p>
        </p:txBody>
      </p:sp>
      <p:grpSp>
        <p:nvGrpSpPr>
          <p:cNvPr id="113682" name="Group 20"/>
          <p:cNvGrpSpPr>
            <a:grpSpLocks/>
          </p:cNvGrpSpPr>
          <p:nvPr/>
        </p:nvGrpSpPr>
        <p:grpSpPr bwMode="auto">
          <a:xfrm>
            <a:off x="2133600" y="4711700"/>
            <a:ext cx="3810000" cy="2152650"/>
            <a:chOff x="288" y="2880"/>
            <a:chExt cx="2400" cy="1356"/>
          </a:xfrm>
        </p:grpSpPr>
        <p:sp>
          <p:nvSpPr>
            <p:cNvPr id="113684" name="Rectangle 21"/>
            <p:cNvSpPr>
              <a:spLocks noChangeArrowheads="1"/>
            </p:cNvSpPr>
            <p:nvPr/>
          </p:nvSpPr>
          <p:spPr bwMode="auto">
            <a:xfrm>
              <a:off x="288" y="2928"/>
              <a:ext cx="110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13685" name="Text Box 22"/>
            <p:cNvSpPr txBox="1">
              <a:spLocks noChangeArrowheads="1"/>
            </p:cNvSpPr>
            <p:nvPr/>
          </p:nvSpPr>
          <p:spPr bwMode="auto">
            <a:xfrm>
              <a:off x="336" y="2976"/>
              <a:ext cx="974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600" b="0"/>
                <a:t>Channel Encoding</a:t>
              </a:r>
            </a:p>
            <a:p>
              <a:r>
                <a:rPr lang="en-US" sz="1600" b="0"/>
                <a:t>Modulation</a:t>
              </a:r>
            </a:p>
            <a:p>
              <a:r>
                <a:rPr lang="en-US" sz="1600" b="0"/>
                <a:t>Spectral Shaping</a:t>
              </a:r>
            </a:p>
            <a:p>
              <a:endParaRPr lang="en-US" sz="1600" b="0"/>
            </a:p>
          </p:txBody>
        </p:sp>
        <p:sp>
          <p:nvSpPr>
            <p:cNvPr id="113686" name="Text Box 23"/>
            <p:cNvSpPr txBox="1">
              <a:spLocks noChangeArrowheads="1"/>
            </p:cNvSpPr>
            <p:nvPr/>
          </p:nvSpPr>
          <p:spPr bwMode="auto">
            <a:xfrm>
              <a:off x="432" y="3648"/>
              <a:ext cx="7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b="0"/>
                <a:t>DSP-based</a:t>
              </a:r>
            </a:p>
            <a:p>
              <a:r>
                <a:rPr lang="en-US" b="0"/>
                <a:t>processing</a:t>
              </a:r>
            </a:p>
          </p:txBody>
        </p:sp>
        <p:sp>
          <p:nvSpPr>
            <p:cNvPr id="113687" name="Text Box 24"/>
            <p:cNvSpPr txBox="1">
              <a:spLocks noChangeArrowheads="1"/>
            </p:cNvSpPr>
            <p:nvPr/>
          </p:nvSpPr>
          <p:spPr bwMode="auto">
            <a:xfrm>
              <a:off x="1680" y="3151"/>
              <a:ext cx="7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600" b="0"/>
                <a:t>Upconversion</a:t>
              </a:r>
            </a:p>
          </p:txBody>
        </p:sp>
        <p:sp>
          <p:nvSpPr>
            <p:cNvPr id="113688" name="Rectangle 25"/>
            <p:cNvSpPr>
              <a:spLocks noChangeArrowheads="1"/>
            </p:cNvSpPr>
            <p:nvPr/>
          </p:nvSpPr>
          <p:spPr bwMode="auto">
            <a:xfrm>
              <a:off x="1680" y="312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13689" name="Line 26"/>
            <p:cNvSpPr>
              <a:spLocks noChangeShapeType="1"/>
            </p:cNvSpPr>
            <p:nvPr/>
          </p:nvSpPr>
          <p:spPr bwMode="auto">
            <a:xfrm>
              <a:off x="1392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90" name="Line 27"/>
            <p:cNvSpPr>
              <a:spLocks noChangeShapeType="1"/>
            </p:cNvSpPr>
            <p:nvPr/>
          </p:nvSpPr>
          <p:spPr bwMode="auto">
            <a:xfrm>
              <a:off x="2448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91" name="Line 28"/>
            <p:cNvSpPr>
              <a:spLocks noChangeShapeType="1"/>
            </p:cNvSpPr>
            <p:nvPr/>
          </p:nvSpPr>
          <p:spPr bwMode="auto">
            <a:xfrm flipV="1">
              <a:off x="2592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92" name="Line 29"/>
            <p:cNvSpPr>
              <a:spLocks noChangeShapeType="1"/>
            </p:cNvSpPr>
            <p:nvPr/>
          </p:nvSpPr>
          <p:spPr bwMode="auto">
            <a:xfrm flipH="1" flipV="1">
              <a:off x="2496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93" name="Line 30"/>
            <p:cNvSpPr>
              <a:spLocks noChangeShapeType="1"/>
            </p:cNvSpPr>
            <p:nvPr/>
          </p:nvSpPr>
          <p:spPr bwMode="auto">
            <a:xfrm flipV="1">
              <a:off x="2592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94" name="Text Box 31"/>
            <p:cNvSpPr txBox="1">
              <a:spLocks noChangeArrowheads="1"/>
            </p:cNvSpPr>
            <p:nvPr/>
          </p:nvSpPr>
          <p:spPr bwMode="auto">
            <a:xfrm>
              <a:off x="1392" y="3504"/>
              <a:ext cx="54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600" b="0"/>
                <a:t>Complex</a:t>
              </a:r>
            </a:p>
            <a:p>
              <a:r>
                <a:rPr lang="en-US" sz="1600" b="0"/>
                <a:t>envelope</a:t>
              </a:r>
            </a:p>
          </p:txBody>
        </p:sp>
        <p:sp>
          <p:nvSpPr>
            <p:cNvPr id="113695" name="Line 32"/>
            <p:cNvSpPr>
              <a:spLocks noChangeShapeType="1"/>
            </p:cNvSpPr>
            <p:nvPr/>
          </p:nvSpPr>
          <p:spPr bwMode="auto">
            <a:xfrm flipV="1">
              <a:off x="1536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96" name="Text Box 33"/>
            <p:cNvSpPr txBox="1">
              <a:spLocks noChangeArrowheads="1"/>
            </p:cNvSpPr>
            <p:nvPr/>
          </p:nvSpPr>
          <p:spPr bwMode="auto">
            <a:xfrm>
              <a:off x="1296" y="3984"/>
              <a:ext cx="10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TRANSMITTER</a:t>
              </a:r>
            </a:p>
          </p:txBody>
        </p:sp>
      </p:grpSp>
      <p:sp>
        <p:nvSpPr>
          <p:cNvPr id="113683" name="Text Box 34"/>
          <p:cNvSpPr txBox="1">
            <a:spLocks noChangeArrowheads="1"/>
          </p:cNvSpPr>
          <p:nvPr/>
        </p:nvSpPr>
        <p:spPr bwMode="auto">
          <a:xfrm>
            <a:off x="3260725" y="4249738"/>
            <a:ext cx="577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/>
              <a:t>All the action is in complex baseband for a typical wireless transceiver</a:t>
            </a:r>
          </a:p>
        </p:txBody>
      </p:sp>
    </p:spTree>
    <p:extLst>
      <p:ext uri="{BB962C8B-B14F-4D97-AF65-F5344CB8AC3E}">
        <p14:creationId xmlns:p14="http://schemas.microsoft.com/office/powerpoint/2010/main" val="3836918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259" y="304800"/>
            <a:ext cx="9318812" cy="1143000"/>
          </a:xfrm>
        </p:spPr>
        <p:txBody>
          <a:bodyPr/>
          <a:lstStyle/>
          <a:p>
            <a:pPr eaLnBrk="1" hangingPunct="1"/>
            <a:r>
              <a:rPr lang="en-US" sz="2800" dirty="0"/>
              <a:t>Most transceiver operations can be performed in complex baseband</a:t>
            </a:r>
            <a:endParaRPr lang="en-US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Filtering</a:t>
            </a:r>
          </a:p>
          <a:p>
            <a:pPr eaLnBrk="1" hangingPunct="1"/>
            <a:r>
              <a:rPr lang="en-US" smtClean="0"/>
              <a:t>Carrier frequency/phase correction</a:t>
            </a:r>
          </a:p>
          <a:p>
            <a:pPr eaLnBrk="1" hangingPunct="1"/>
            <a:r>
              <a:rPr lang="en-US" smtClean="0"/>
              <a:t>Coherent and noncoherent reception</a:t>
            </a:r>
          </a:p>
        </p:txBody>
      </p:sp>
    </p:spTree>
    <p:extLst>
      <p:ext uri="{BB962C8B-B14F-4D97-AF65-F5344CB8AC3E}">
        <p14:creationId xmlns:p14="http://schemas.microsoft.com/office/powerpoint/2010/main" val="125527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2400"/>
              <a:t>Passband filtering is equivalent to complex baseband filtering</a:t>
            </a:r>
            <a:endParaRPr lang="en-US" smtClean="0"/>
          </a:p>
        </p:txBody>
      </p:sp>
      <p:sp>
        <p:nvSpPr>
          <p:cNvPr id="117763" name="Text Box 6"/>
          <p:cNvSpPr txBox="1">
            <a:spLocks noChangeArrowheads="1"/>
          </p:cNvSpPr>
          <p:nvPr/>
        </p:nvSpPr>
        <p:spPr bwMode="auto">
          <a:xfrm>
            <a:off x="1828800" y="1295400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 i="1"/>
              <a:t>s</a:t>
            </a:r>
            <a:r>
              <a:rPr lang="en-US" b="0" i="1" baseline="-25000"/>
              <a:t>p</a:t>
            </a:r>
            <a:r>
              <a:rPr lang="en-US" b="0" i="1"/>
              <a:t>(t)</a:t>
            </a:r>
          </a:p>
        </p:txBody>
      </p:sp>
      <p:sp>
        <p:nvSpPr>
          <p:cNvPr id="117764" name="Text Box 7"/>
          <p:cNvSpPr txBox="1">
            <a:spLocks noChangeArrowheads="1"/>
          </p:cNvSpPr>
          <p:nvPr/>
        </p:nvSpPr>
        <p:spPr bwMode="auto">
          <a:xfrm>
            <a:off x="3657600" y="1295400"/>
            <a:ext cx="567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 i="1"/>
              <a:t>y</a:t>
            </a:r>
            <a:r>
              <a:rPr lang="en-US" b="0" i="1" baseline="-25000"/>
              <a:t>p</a:t>
            </a:r>
            <a:r>
              <a:rPr lang="en-US" b="0" i="1"/>
              <a:t>(t)</a:t>
            </a:r>
          </a:p>
        </p:txBody>
      </p:sp>
      <p:sp>
        <p:nvSpPr>
          <p:cNvPr id="117765" name="Text Box 8"/>
          <p:cNvSpPr txBox="1">
            <a:spLocks noChangeArrowheads="1"/>
          </p:cNvSpPr>
          <p:nvPr/>
        </p:nvSpPr>
        <p:spPr bwMode="auto">
          <a:xfrm>
            <a:off x="2743201" y="1295400"/>
            <a:ext cx="579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 i="1"/>
              <a:t>h</a:t>
            </a:r>
            <a:r>
              <a:rPr lang="en-US" b="0" i="1" baseline="-25000"/>
              <a:t>p</a:t>
            </a:r>
            <a:r>
              <a:rPr lang="en-US" b="0" i="1"/>
              <a:t>(t)</a:t>
            </a:r>
          </a:p>
        </p:txBody>
      </p:sp>
      <p:sp>
        <p:nvSpPr>
          <p:cNvPr id="117766" name="Rectangle 9"/>
          <p:cNvSpPr>
            <a:spLocks noChangeArrowheads="1"/>
          </p:cNvSpPr>
          <p:nvPr/>
        </p:nvSpPr>
        <p:spPr bwMode="auto">
          <a:xfrm>
            <a:off x="8610600" y="1219201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 i="1"/>
              <a:t>h(t)</a:t>
            </a:r>
          </a:p>
        </p:txBody>
      </p:sp>
      <p:sp>
        <p:nvSpPr>
          <p:cNvPr id="117767" name="Text Box 10"/>
          <p:cNvSpPr txBox="1">
            <a:spLocks noChangeArrowheads="1"/>
          </p:cNvSpPr>
          <p:nvPr/>
        </p:nvSpPr>
        <p:spPr bwMode="auto">
          <a:xfrm>
            <a:off x="9448800" y="1219200"/>
            <a:ext cx="489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 i="1"/>
              <a:t>y(t)</a:t>
            </a:r>
          </a:p>
        </p:txBody>
      </p:sp>
      <p:sp>
        <p:nvSpPr>
          <p:cNvPr id="117768" name="Text Box 11"/>
          <p:cNvSpPr txBox="1">
            <a:spLocks noChangeArrowheads="1"/>
          </p:cNvSpPr>
          <p:nvPr/>
        </p:nvSpPr>
        <p:spPr bwMode="auto">
          <a:xfrm>
            <a:off x="7620000" y="1219200"/>
            <a:ext cx="489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 i="1"/>
              <a:t>s(t)</a:t>
            </a:r>
          </a:p>
        </p:txBody>
      </p:sp>
      <p:sp>
        <p:nvSpPr>
          <p:cNvPr id="117769" name="Line 12"/>
          <p:cNvSpPr>
            <a:spLocks noChangeShapeType="1"/>
          </p:cNvSpPr>
          <p:nvPr/>
        </p:nvSpPr>
        <p:spPr bwMode="auto">
          <a:xfrm>
            <a:off x="2362200" y="152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7770" name="Line 13"/>
          <p:cNvSpPr>
            <a:spLocks noChangeShapeType="1"/>
          </p:cNvSpPr>
          <p:nvPr/>
        </p:nvSpPr>
        <p:spPr bwMode="auto">
          <a:xfrm>
            <a:off x="3352800" y="152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7771" name="Line 14"/>
          <p:cNvSpPr>
            <a:spLocks noChangeShapeType="1"/>
          </p:cNvSpPr>
          <p:nvPr/>
        </p:nvSpPr>
        <p:spPr bwMode="auto">
          <a:xfrm>
            <a:off x="8153400" y="144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7772" name="Line 15"/>
          <p:cNvSpPr>
            <a:spLocks noChangeShapeType="1"/>
          </p:cNvSpPr>
          <p:nvPr/>
        </p:nvSpPr>
        <p:spPr bwMode="auto">
          <a:xfrm>
            <a:off x="9144000" y="144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7773" name="Rectangle 16"/>
          <p:cNvSpPr>
            <a:spLocks noChangeArrowheads="1"/>
          </p:cNvSpPr>
          <p:nvPr/>
        </p:nvSpPr>
        <p:spPr bwMode="auto">
          <a:xfrm>
            <a:off x="2667000" y="12192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17774" name="Text Box 20"/>
          <p:cNvSpPr txBox="1">
            <a:spLocks noChangeArrowheads="1"/>
          </p:cNvSpPr>
          <p:nvPr/>
        </p:nvSpPr>
        <p:spPr bwMode="auto">
          <a:xfrm>
            <a:off x="4953001" y="1295401"/>
            <a:ext cx="1851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/>
              <a:t>EQUIVALENT TO</a:t>
            </a:r>
          </a:p>
        </p:txBody>
      </p:sp>
      <p:sp>
        <p:nvSpPr>
          <p:cNvPr id="117775" name="Rectangle 21"/>
          <p:cNvSpPr>
            <a:spLocks noChangeArrowheads="1"/>
          </p:cNvSpPr>
          <p:nvPr/>
        </p:nvSpPr>
        <p:spPr bwMode="auto">
          <a:xfrm>
            <a:off x="8458200" y="11430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17776" name="Text Box 22"/>
          <p:cNvSpPr txBox="1">
            <a:spLocks noChangeArrowheads="1"/>
          </p:cNvSpPr>
          <p:nvPr/>
        </p:nvSpPr>
        <p:spPr bwMode="auto">
          <a:xfrm>
            <a:off x="3962400" y="1752601"/>
            <a:ext cx="2940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/>
              <a:t>(except for a scale factor of 2)</a:t>
            </a:r>
          </a:p>
        </p:txBody>
      </p:sp>
      <p:pic>
        <p:nvPicPr>
          <p:cNvPr id="117777" name="Picture 24" descr="Snapshot 2009-12-14 00-28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78486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78" name="Picture 25" descr="Snapshot 2009-12-14 00-30-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172200"/>
            <a:ext cx="6248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9" name="Text Box 26"/>
          <p:cNvSpPr txBox="1">
            <a:spLocks noChangeArrowheads="1"/>
          </p:cNvSpPr>
          <p:nvPr/>
        </p:nvSpPr>
        <p:spPr bwMode="auto">
          <a:xfrm>
            <a:off x="1905001" y="2209801"/>
            <a:ext cx="1966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Proof by pictures:</a:t>
            </a:r>
          </a:p>
        </p:txBody>
      </p:sp>
    </p:spTree>
    <p:extLst>
      <p:ext uri="{BB962C8B-B14F-4D97-AF65-F5344CB8AC3E}">
        <p14:creationId xmlns:p14="http://schemas.microsoft.com/office/powerpoint/2010/main" val="3264499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Filtering in complex baseband</a:t>
            </a:r>
          </a:p>
        </p:txBody>
      </p:sp>
      <p:sp>
        <p:nvSpPr>
          <p:cNvPr id="119811" name="Text Box 5"/>
          <p:cNvSpPr txBox="1">
            <a:spLocks noChangeArrowheads="1"/>
          </p:cNvSpPr>
          <p:nvPr/>
        </p:nvSpPr>
        <p:spPr bwMode="auto">
          <a:xfrm>
            <a:off x="1828800" y="2362201"/>
            <a:ext cx="379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/>
              <a:t>Requires four real-valued convolutions:</a:t>
            </a:r>
          </a:p>
        </p:txBody>
      </p:sp>
      <p:sp>
        <p:nvSpPr>
          <p:cNvPr id="119812" name="Text Box 8"/>
          <p:cNvSpPr txBox="1">
            <a:spLocks noChangeArrowheads="1"/>
          </p:cNvSpPr>
          <p:nvPr/>
        </p:nvSpPr>
        <p:spPr bwMode="auto">
          <a:xfrm>
            <a:off x="1752600" y="1143001"/>
            <a:ext cx="790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/>
              <a:t>Complex-valued convolution to implement equivalent of passband filtering operation</a:t>
            </a:r>
          </a:p>
        </p:txBody>
      </p:sp>
      <p:pic>
        <p:nvPicPr>
          <p:cNvPr id="119813" name="Picture 9" descr="Snapshot 2009-08-16 23-20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91001"/>
            <a:ext cx="64008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Text Box 10"/>
          <p:cNvSpPr txBox="1">
            <a:spLocks noChangeArrowheads="1"/>
          </p:cNvSpPr>
          <p:nvPr/>
        </p:nvSpPr>
        <p:spPr bwMode="auto">
          <a:xfrm>
            <a:off x="1812925" y="3514726"/>
            <a:ext cx="773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b="0"/>
              <a:t>Downconverter can use sloppy analog passband filter</a:t>
            </a:r>
          </a:p>
          <a:p>
            <a:r>
              <a:rPr lang="en-US" b="0"/>
              <a:t>Sophisticated filtering can be implemented in baseband (scalar factors not shown)</a:t>
            </a:r>
          </a:p>
        </p:txBody>
      </p:sp>
      <p:pic>
        <p:nvPicPr>
          <p:cNvPr id="119815" name="Picture 11" descr="Snapshot 2009-12-14 00-36-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1"/>
            <a:ext cx="6858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6" name="Picture 12" descr="Snapshot 2009-12-14 00-37-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23749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39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599" y="3367008"/>
            <a:ext cx="9250801" cy="12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4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Modeling phase offset in complex baseband</a:t>
            </a:r>
          </a:p>
        </p:txBody>
      </p:sp>
      <p:pic>
        <p:nvPicPr>
          <p:cNvPr id="121859" name="Picture 3" descr="Snapshot 2009-12-14 00-41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7150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0" name="Picture 4" descr="Snapshot 2009-12-14 00-42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2400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Text Box 6"/>
          <p:cNvSpPr txBox="1">
            <a:spLocks noChangeArrowheads="1"/>
          </p:cNvSpPr>
          <p:nvPr/>
        </p:nvSpPr>
        <p:spPr bwMode="auto">
          <a:xfrm>
            <a:off x="2422526" y="2219326"/>
            <a:ext cx="649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Time varying phase can model both phase and frequency offset</a:t>
            </a:r>
          </a:p>
        </p:txBody>
      </p:sp>
      <p:pic>
        <p:nvPicPr>
          <p:cNvPr id="121862" name="Picture 7" descr="Snapshot 2009-12-14 00-43-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721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3" name="Picture 8" descr="Snapshot 2009-12-14 00-43-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29000"/>
            <a:ext cx="2235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4" name="Picture 9" descr="Snapshot 2009-12-14 00-44-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22098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5" name="Picture 10" descr="Snapshot 2009-12-14 00-45-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24400"/>
            <a:ext cx="4775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6" name="Picture 11" descr="Snapshot 2009-12-14 00-45-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410200"/>
            <a:ext cx="2971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003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grpSp>
        <p:nvGrpSpPr>
          <p:cNvPr id="122885" name="Group 3"/>
          <p:cNvGrpSpPr>
            <a:grpSpLocks/>
          </p:cNvGrpSpPr>
          <p:nvPr/>
        </p:nvGrpSpPr>
        <p:grpSpPr bwMode="auto">
          <a:xfrm>
            <a:off x="2057400" y="1600200"/>
            <a:ext cx="5410200" cy="849313"/>
            <a:chOff x="374" y="3462"/>
            <a:chExt cx="3408" cy="535"/>
          </a:xfrm>
        </p:grpSpPr>
        <p:graphicFrame>
          <p:nvGraphicFramePr>
            <p:cNvPr id="122882" name="Object 2"/>
            <p:cNvGraphicFramePr>
              <a:graphicFrameLocks noChangeAspect="1"/>
            </p:cNvGraphicFramePr>
            <p:nvPr/>
          </p:nvGraphicFramePr>
          <p:xfrm>
            <a:off x="720" y="3744"/>
            <a:ext cx="12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4" imgW="1104900" imgH="190500" progId="Equation.3">
                    <p:embed/>
                  </p:oleObj>
                </mc:Choice>
                <mc:Fallback>
                  <p:oleObj name="Equation" r:id="rId4" imgW="11049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744"/>
                          <a:ext cx="129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710558"/>
                </p:ext>
              </p:extLst>
            </p:nvPr>
          </p:nvGraphicFramePr>
          <p:xfrm>
            <a:off x="2501" y="3715"/>
            <a:ext cx="128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6" imgW="1091880" imgH="241200" progId="Equation.3">
                    <p:embed/>
                  </p:oleObj>
                </mc:Choice>
                <mc:Fallback>
                  <p:oleObj name="Equation" r:id="rId6" imgW="1091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" y="3715"/>
                          <a:ext cx="128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374" y="3462"/>
              <a:ext cx="3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b="0"/>
                <a:t>Find the convolution of the two passband waveforms</a:t>
              </a:r>
              <a:endParaRPr lang="en-US"/>
            </a:p>
          </p:txBody>
        </p:sp>
        <p:sp>
          <p:nvSpPr>
            <p:cNvPr id="122887" name="Text Box 7"/>
            <p:cNvSpPr txBox="1">
              <a:spLocks noChangeArrowheads="1"/>
            </p:cNvSpPr>
            <p:nvPr/>
          </p:nvSpPr>
          <p:spPr bwMode="auto">
            <a:xfrm>
              <a:off x="2016" y="3696"/>
              <a:ext cx="3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2pPr>
              <a:lvl3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3pPr>
              <a:lvl4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4pPr>
              <a:lvl5pPr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b="0"/>
                <a:t>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339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6447" y="-1"/>
            <a:ext cx="8928847" cy="141194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Complex baseband </a:t>
            </a:r>
            <a:r>
              <a:rPr lang="en-US" sz="4000" dirty="0" smtClean="0"/>
              <a:t>representation</a:t>
            </a:r>
            <a:endParaRPr lang="en-US" sz="4000" dirty="0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6447" y="1582270"/>
            <a:ext cx="9197788" cy="468405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Any real-valued </a:t>
            </a:r>
            <a:r>
              <a:rPr lang="en-US" sz="2400" dirty="0" err="1"/>
              <a:t>passband</a:t>
            </a:r>
            <a:r>
              <a:rPr lang="en-US" sz="2400" dirty="0"/>
              <a:t> signal can be represented by a baseband signal which is in general complex-valued. This is called its </a:t>
            </a:r>
            <a:r>
              <a:rPr lang="en-US" sz="2400" b="1" dirty="0"/>
              <a:t>complex envelope, </a:t>
            </a:r>
            <a:r>
              <a:rPr lang="en-US" sz="2400" dirty="0"/>
              <a:t>or </a:t>
            </a:r>
            <a:r>
              <a:rPr lang="en-US" sz="2400" b="1" dirty="0"/>
              <a:t>complex baseband representation.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complex envelope carries all the information in the </a:t>
            </a:r>
            <a:r>
              <a:rPr lang="en-US" sz="2400" dirty="0" err="1"/>
              <a:t>passband</a:t>
            </a:r>
            <a:r>
              <a:rPr lang="en-US" sz="2400" dirty="0"/>
              <a:t> signal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Passband</a:t>
            </a:r>
            <a:r>
              <a:rPr lang="en-US" sz="2400" dirty="0"/>
              <a:t> filtering operations can be equivalently performed in complex baseband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Two-dimensional representation of complex envelope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Cartesian coordinates: A pair of real-valued baseband waveforms called the in-phase (I) and quadrature (Q)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Polar coordinates: Envelope and phase waveforms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Most of the sophisticated signal processing action in modern transceivers happens in complex baseband</a:t>
            </a:r>
          </a:p>
        </p:txBody>
      </p:sp>
    </p:spTree>
    <p:extLst>
      <p:ext uri="{BB962C8B-B14F-4D97-AF65-F5344CB8AC3E}">
        <p14:creationId xmlns:p14="http://schemas.microsoft.com/office/powerpoint/2010/main" val="1233094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smtClean="0"/>
              <a:t>Propagation basics</a:t>
            </a:r>
          </a:p>
        </p:txBody>
      </p:sp>
      <p:pic>
        <p:nvPicPr>
          <p:cNvPr id="126979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0" name="Picture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64897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TextBox 5"/>
          <p:cNvSpPr txBox="1">
            <a:spLocks noChangeArrowheads="1"/>
          </p:cNvSpPr>
          <p:nvPr/>
        </p:nvSpPr>
        <p:spPr bwMode="auto">
          <a:xfrm>
            <a:off x="1524001" y="1371600"/>
            <a:ext cx="308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Transmitted passband signal</a:t>
            </a:r>
          </a:p>
        </p:txBody>
      </p:sp>
      <p:sp>
        <p:nvSpPr>
          <p:cNvPr id="126982" name="TextBox 6"/>
          <p:cNvSpPr txBox="1">
            <a:spLocks noChangeArrowheads="1"/>
          </p:cNvSpPr>
          <p:nvPr/>
        </p:nvSpPr>
        <p:spPr bwMode="auto">
          <a:xfrm>
            <a:off x="1524000" y="2514600"/>
            <a:ext cx="399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Transmitted complex baseband signal</a:t>
            </a:r>
          </a:p>
        </p:txBody>
      </p:sp>
      <p:sp>
        <p:nvSpPr>
          <p:cNvPr id="126983" name="TextBox 7"/>
          <p:cNvSpPr txBox="1">
            <a:spLocks noChangeArrowheads="1"/>
          </p:cNvSpPr>
          <p:nvPr/>
        </p:nvSpPr>
        <p:spPr bwMode="auto">
          <a:xfrm>
            <a:off x="1524000" y="3733800"/>
            <a:ext cx="610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Received signal for a single ray/path of length </a:t>
            </a:r>
            <a:r>
              <a:rPr lang="en-US" b="0" i="1"/>
              <a:t>r</a:t>
            </a:r>
            <a:r>
              <a:rPr lang="en-US"/>
              <a:t> and delay </a:t>
            </a:r>
            <a:r>
              <a:rPr lang="en-US">
                <a:latin typeface="Symbol" panose="05050102010706020507" pitchFamily="18" charset="2"/>
              </a:rPr>
              <a:t>t</a:t>
            </a:r>
            <a:endParaRPr lang="en-US"/>
          </a:p>
        </p:txBody>
      </p:sp>
      <p:pic>
        <p:nvPicPr>
          <p:cNvPr id="126984" name="Picture 8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1"/>
            <a:ext cx="9144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5" name="Picture 9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257800"/>
            <a:ext cx="57404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602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itle 1"/>
          <p:cNvSpPr>
            <a:spLocks noGrp="1"/>
          </p:cNvSpPr>
          <p:nvPr>
            <p:ph type="title"/>
          </p:nvPr>
        </p:nvSpPr>
        <p:spPr>
          <a:xfrm>
            <a:off x="2057399" y="0"/>
            <a:ext cx="7785847" cy="1449294"/>
          </a:xfrm>
        </p:spPr>
        <p:txBody>
          <a:bodyPr>
            <a:normAutofit/>
          </a:bodyPr>
          <a:lstStyle/>
          <a:p>
            <a:r>
              <a:rPr lang="en-US" dirty="0" smtClean="0"/>
              <a:t>Complex envelope for multiple paths</a:t>
            </a:r>
          </a:p>
        </p:txBody>
      </p:sp>
      <p:pic>
        <p:nvPicPr>
          <p:cNvPr id="128004" name="Picture 2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88" y="1562053"/>
            <a:ext cx="7124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8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3724"/>
              </p:ext>
            </p:extLst>
          </p:nvPr>
        </p:nvGraphicFramePr>
        <p:xfrm>
          <a:off x="2362200" y="3363912"/>
          <a:ext cx="881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342900" imgH="177800" progId="Equation.3">
                  <p:embed/>
                </p:oleObj>
              </mc:Choice>
              <mc:Fallback>
                <p:oleObj name="Equation" r:id="rId4" imgW="342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63912"/>
                        <a:ext cx="881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Box 5"/>
          <p:cNvSpPr txBox="1">
            <a:spLocks noChangeArrowheads="1"/>
          </p:cNvSpPr>
          <p:nvPr/>
        </p:nvSpPr>
        <p:spPr bwMode="auto">
          <a:xfrm>
            <a:off x="3505201" y="3084512"/>
            <a:ext cx="6696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Depend on angle of incidence, scattering surface characteristics,</a:t>
            </a:r>
          </a:p>
          <a:p>
            <a:r>
              <a:rPr lang="en-US" dirty="0"/>
              <a:t> carrier wavelength, etc.</a:t>
            </a:r>
          </a:p>
          <a:p>
            <a:r>
              <a:rPr lang="en-US" dirty="0"/>
              <a:t>We will not model these in detail</a:t>
            </a:r>
          </a:p>
        </p:txBody>
      </p:sp>
      <p:sp>
        <p:nvSpPr>
          <p:cNvPr id="128006" name="TextBox 6"/>
          <p:cNvSpPr txBox="1">
            <a:spLocks noChangeArrowheads="1"/>
          </p:cNvSpPr>
          <p:nvPr/>
        </p:nvSpPr>
        <p:spPr bwMode="auto">
          <a:xfrm>
            <a:off x="1613647" y="4392612"/>
            <a:ext cx="85876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/>
              <a:t>Two key approaches to channel modeling</a:t>
            </a:r>
          </a:p>
          <a:p>
            <a:r>
              <a:rPr lang="en-US" dirty="0"/>
              <a:t>  Ray tracing: when detailed models of propagation environment are available</a:t>
            </a:r>
          </a:p>
          <a:p>
            <a:r>
              <a:rPr lang="en-US" dirty="0"/>
              <a:t>  Statistical: developed based on measurement campaigns, then draw channels at</a:t>
            </a:r>
          </a:p>
          <a:p>
            <a:r>
              <a:rPr lang="en-US" dirty="0"/>
              <a:t>     random from statistical model for performance evaluation of candidate designs</a:t>
            </a:r>
          </a:p>
        </p:txBody>
      </p:sp>
    </p:spTree>
    <p:extLst>
      <p:ext uri="{BB962C8B-B14F-4D97-AF65-F5344CB8AC3E}">
        <p14:creationId xmlns:p14="http://schemas.microsoft.com/office/powerpoint/2010/main" val="1601063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3" y="2024934"/>
            <a:ext cx="9507711" cy="98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23" y="3213847"/>
            <a:ext cx="10514780" cy="27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6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0"/>
            <a:ext cx="8661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Parseval’s</a:t>
            </a:r>
            <a:r>
              <a:rPr lang="en-US" sz="4000" dirty="0" smtClean="0"/>
              <a:t> </a:t>
            </a:r>
            <a:r>
              <a:rPr lang="en-US" sz="4000" dirty="0"/>
              <a:t>Identity</a:t>
            </a:r>
            <a:endParaRPr lang="en-US" sz="4000" dirty="0" smtClean="0"/>
          </a:p>
        </p:txBody>
      </p:sp>
      <p:pic>
        <p:nvPicPr>
          <p:cNvPr id="75780" name="Picture 4" descr="Snapshot 2009-08-16 13-20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5245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 descr="Snapshot 2009-08-16 13-19-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0739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193925" y="1304926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Inner product can be computed in either time or frequency domain</a:t>
            </a:r>
            <a:endParaRPr lang="en-US" b="0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270126" y="3362326"/>
            <a:ext cx="773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Important implication: energy can be computed in time or frequency domain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807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8" y="2661514"/>
            <a:ext cx="10928144" cy="15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 2.6, 2.8, 2.9, 2.11 and 2.12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33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28600"/>
            <a:ext cx="88265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Baseband and </a:t>
            </a:r>
            <a:r>
              <a:rPr lang="en-US" dirty="0" err="1" smtClean="0"/>
              <a:t>Passband</a:t>
            </a:r>
            <a:r>
              <a:rPr lang="en-US" dirty="0" smtClean="0"/>
              <a:t> Signals/Channels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473200"/>
            <a:ext cx="8699500" cy="454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Channels often approximated as LTI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Signal passes through channel, and then noise is added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Channels allocated/described typically in terms of frequency bands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Signals have to be designed for the corresponding frequency band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Baseband channels/signals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Energy concentrated in a frequency band around DC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Passband</a:t>
            </a:r>
            <a:r>
              <a:rPr lang="en-US" sz="2400" dirty="0"/>
              <a:t> channels/signals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Energy concentrated in a frequency band away from DC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Unified treatment of baseband and </a:t>
            </a:r>
            <a:r>
              <a:rPr lang="en-US" sz="2400" dirty="0" err="1"/>
              <a:t>passband</a:t>
            </a:r>
            <a:r>
              <a:rPr lang="en-US" sz="2400" dirty="0"/>
              <a:t>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Complex baseband representation of </a:t>
            </a:r>
            <a:r>
              <a:rPr lang="en-US" dirty="0" err="1"/>
              <a:t>passband</a:t>
            </a:r>
            <a:r>
              <a:rPr lang="en-US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2172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Baseband Signals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981201" y="1143001"/>
            <a:ext cx="695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Baseband signals have energy/power concentrated in a band around DC.</a:t>
            </a:r>
          </a:p>
        </p:txBody>
      </p:sp>
      <p:sp>
        <p:nvSpPr>
          <p:cNvPr id="92164" name="Text Box 7"/>
          <p:cNvSpPr txBox="1">
            <a:spLocks noChangeArrowheads="1"/>
          </p:cNvSpPr>
          <p:nvPr/>
        </p:nvSpPr>
        <p:spPr bwMode="auto">
          <a:xfrm>
            <a:off x="1752601" y="4572001"/>
            <a:ext cx="804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Above: Real baseband signal of bandwidth W (</a:t>
            </a:r>
            <a:r>
              <a:rPr lang="en-US" i="1"/>
              <a:t>U(f)</a:t>
            </a:r>
            <a:r>
              <a:rPr lang="en-US"/>
              <a:t> obeys conjugate symmetry).</a:t>
            </a:r>
          </a:p>
          <a:p>
            <a:r>
              <a:rPr lang="en-US"/>
              <a:t>Note that |</a:t>
            </a:r>
            <a:r>
              <a:rPr lang="en-US" i="1"/>
              <a:t>U(f)</a:t>
            </a:r>
            <a:r>
              <a:rPr lang="en-US"/>
              <a:t>| is symmetric for a real baseband signal.)</a:t>
            </a:r>
          </a:p>
        </p:txBody>
      </p:sp>
      <p:sp>
        <p:nvSpPr>
          <p:cNvPr id="92165" name="Text Box 9"/>
          <p:cNvSpPr txBox="1">
            <a:spLocks noChangeArrowheads="1"/>
          </p:cNvSpPr>
          <p:nvPr/>
        </p:nvSpPr>
        <p:spPr bwMode="auto">
          <a:xfrm>
            <a:off x="1752601" y="5191126"/>
            <a:ext cx="885031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 dirty="0"/>
              <a:t>For communication over a physical baseband channel, we consider physical (real-valued) </a:t>
            </a:r>
          </a:p>
          <a:p>
            <a:r>
              <a:rPr lang="en-US" b="0" dirty="0"/>
              <a:t>baseband signals.</a:t>
            </a:r>
          </a:p>
          <a:p>
            <a:r>
              <a:rPr lang="en-US" b="0" dirty="0"/>
              <a:t>For communication over a physical </a:t>
            </a:r>
            <a:r>
              <a:rPr lang="en-US" b="0" dirty="0" err="1"/>
              <a:t>passband</a:t>
            </a:r>
            <a:r>
              <a:rPr lang="en-US" b="0" dirty="0"/>
              <a:t> </a:t>
            </a:r>
            <a:r>
              <a:rPr lang="en-US" b="0" dirty="0" smtClean="0"/>
              <a:t>channel, we </a:t>
            </a:r>
            <a:r>
              <a:rPr lang="en-US" b="0" dirty="0"/>
              <a:t>consider </a:t>
            </a:r>
            <a:r>
              <a:rPr lang="en-US" b="0" dirty="0" smtClean="0"/>
              <a:t>complex-valued </a:t>
            </a:r>
            <a:r>
              <a:rPr lang="en-US" b="0" dirty="0"/>
              <a:t>baseband signals which provide a convenient mathematical representation </a:t>
            </a:r>
            <a:r>
              <a:rPr lang="en-US" b="0" dirty="0" smtClean="0"/>
              <a:t>for </a:t>
            </a:r>
            <a:r>
              <a:rPr lang="en-US" b="0" dirty="0"/>
              <a:t>the corresponding </a:t>
            </a:r>
            <a:r>
              <a:rPr lang="en-US" b="0" dirty="0" err="1"/>
              <a:t>passband</a:t>
            </a:r>
            <a:r>
              <a:rPr lang="en-US" b="0" dirty="0"/>
              <a:t> signals.</a:t>
            </a:r>
          </a:p>
        </p:txBody>
      </p:sp>
      <p:pic>
        <p:nvPicPr>
          <p:cNvPr id="92166" name="Picture 10" descr="Snapshot 2009-12-11 13-26-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1"/>
            <a:ext cx="434975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7" name="Picture 11" descr="Snapshot 2009-12-11 13-27-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38862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12" descr="Snapshot 2009-12-11 13-28-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89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1866</Words>
  <Application>Microsoft Office PowerPoint</Application>
  <PresentationFormat>Widescreen</PresentationFormat>
  <Paragraphs>257</Paragraphs>
  <Slides>45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Symbol</vt:lpstr>
      <vt:lpstr>Office Theme</vt:lpstr>
      <vt:lpstr>Equation</vt:lpstr>
      <vt:lpstr>Microsoft Equation 3.0</vt:lpstr>
      <vt:lpstr>Baseband and Passband</vt:lpstr>
      <vt:lpstr>Examples</vt:lpstr>
      <vt:lpstr>Example</vt:lpstr>
      <vt:lpstr>Example</vt:lpstr>
      <vt:lpstr>Parseval’s Identity</vt:lpstr>
      <vt:lpstr>Example</vt:lpstr>
      <vt:lpstr>Homework</vt:lpstr>
      <vt:lpstr>Baseband and Passband Signals/Channels</vt:lpstr>
      <vt:lpstr>Baseband Signals</vt:lpstr>
      <vt:lpstr>Passband Signals</vt:lpstr>
      <vt:lpstr>Examples of baseband signals</vt:lpstr>
      <vt:lpstr>Modulation: Baseband to Passband</vt:lpstr>
      <vt:lpstr>I and Q components</vt:lpstr>
      <vt:lpstr>I and Q Components</vt:lpstr>
      <vt:lpstr>Band limitation need not be strict</vt:lpstr>
      <vt:lpstr>Upconversion: baseband to passband</vt:lpstr>
      <vt:lpstr>Downconversion: Passband to Baseband</vt:lpstr>
      <vt:lpstr>Downconversion</vt:lpstr>
      <vt:lpstr>I and Q “channels” are orthogonal (can send info in parallel on these channels) </vt:lpstr>
      <vt:lpstr>Passband Signal</vt:lpstr>
      <vt:lpstr>Passband modulation is 2-dimensional</vt:lpstr>
      <vt:lpstr>Complex Envelope</vt:lpstr>
      <vt:lpstr>Time domain expressions for a passband signal</vt:lpstr>
      <vt:lpstr>Passband Signal</vt:lpstr>
      <vt:lpstr>Reference Frequency/Phase</vt:lpstr>
      <vt:lpstr>Change of reference frequency/phase</vt:lpstr>
      <vt:lpstr>Frequency Domain Relationships</vt:lpstr>
      <vt:lpstr>PowerPoint Presentation</vt:lpstr>
      <vt:lpstr>Frequency Domain Relationships</vt:lpstr>
      <vt:lpstr>Complex Envelope</vt:lpstr>
      <vt:lpstr>Frequency domain construction of complex envelope</vt:lpstr>
      <vt:lpstr>Why the frequency domain construction works, I</vt:lpstr>
      <vt:lpstr>Why the frequency domain construction works, II</vt:lpstr>
      <vt:lpstr>I and Q components in frequency domain</vt:lpstr>
      <vt:lpstr>Exercise</vt:lpstr>
      <vt:lpstr>Modern transceiver architectures are based on complex baseband</vt:lpstr>
      <vt:lpstr>Most transceiver operations can be performed in complex baseband</vt:lpstr>
      <vt:lpstr>Passband filtering is equivalent to complex baseband filtering</vt:lpstr>
      <vt:lpstr>Filtering in complex baseband</vt:lpstr>
      <vt:lpstr>Modeling phase offset in complex baseband</vt:lpstr>
      <vt:lpstr>Exercise</vt:lpstr>
      <vt:lpstr>Complex baseband representation</vt:lpstr>
      <vt:lpstr>Propagation basics</vt:lpstr>
      <vt:lpstr>Complex envelope for multiple paths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Baseband and Passband</dc:title>
  <dc:creator>Jyotsna</dc:creator>
  <cp:lastModifiedBy>Jyotsna</cp:lastModifiedBy>
  <cp:revision>30</cp:revision>
  <dcterms:created xsi:type="dcterms:W3CDTF">2017-08-18T06:12:14Z</dcterms:created>
  <dcterms:modified xsi:type="dcterms:W3CDTF">2017-08-24T05:04:53Z</dcterms:modified>
</cp:coreProperties>
</file>