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256" r:id="rId2"/>
    <p:sldId id="291" r:id="rId3"/>
    <p:sldId id="258" r:id="rId4"/>
    <p:sldId id="292" r:id="rId5"/>
    <p:sldId id="293" r:id="rId6"/>
    <p:sldId id="294" r:id="rId7"/>
    <p:sldId id="295" r:id="rId8"/>
    <p:sldId id="304" r:id="rId9"/>
    <p:sldId id="296" r:id="rId10"/>
    <p:sldId id="297" r:id="rId11"/>
    <p:sldId id="303" r:id="rId12"/>
    <p:sldId id="298" r:id="rId13"/>
    <p:sldId id="299" r:id="rId14"/>
    <p:sldId id="305" r:id="rId15"/>
    <p:sldId id="300" r:id="rId16"/>
    <p:sldId id="301" r:id="rId17"/>
    <p:sldId id="302" r:id="rId18"/>
    <p:sldId id="317" r:id="rId19"/>
    <p:sldId id="259" r:id="rId20"/>
    <p:sldId id="261" r:id="rId21"/>
    <p:sldId id="318" r:id="rId22"/>
    <p:sldId id="263" r:id="rId23"/>
    <p:sldId id="264" r:id="rId24"/>
    <p:sldId id="262" r:id="rId25"/>
    <p:sldId id="260" r:id="rId26"/>
    <p:sldId id="321" r:id="rId27"/>
    <p:sldId id="320" r:id="rId28"/>
    <p:sldId id="319" r:id="rId29"/>
    <p:sldId id="265" r:id="rId30"/>
    <p:sldId id="267" r:id="rId31"/>
    <p:sldId id="312" r:id="rId32"/>
    <p:sldId id="311" r:id="rId33"/>
    <p:sldId id="309" r:id="rId34"/>
    <p:sldId id="310" r:id="rId35"/>
    <p:sldId id="268" r:id="rId36"/>
    <p:sldId id="313" r:id="rId37"/>
    <p:sldId id="314" r:id="rId38"/>
    <p:sldId id="316" r:id="rId39"/>
    <p:sldId id="322" r:id="rId40"/>
    <p:sldId id="323" r:id="rId41"/>
    <p:sldId id="270" r:id="rId42"/>
    <p:sldId id="271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8" autoAdjust="0"/>
    <p:restoredTop sz="94660"/>
  </p:normalViewPr>
  <p:slideViewPr>
    <p:cSldViewPr snapToGrid="0">
      <p:cViewPr varScale="1">
        <p:scale>
          <a:sx n="75" d="100"/>
          <a:sy n="75" d="100"/>
        </p:scale>
        <p:origin x="72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195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B20116-E4D0-47C9-BBC4-3721C0336FAB}" type="datetimeFigureOut">
              <a:rPr lang="en-IN" smtClean="0"/>
              <a:t>17-08-2017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3BFEB1-2DA9-4C0E-8012-6C491294F3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11788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2pPr>
            <a:lvl3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3pPr>
            <a:lvl4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4pPr>
            <a:lvl5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9pPr>
          </a:lstStyle>
          <a:p>
            <a:fld id="{61999C34-2DDA-4DC4-8A03-0E67BA2182D3}" type="slidenum">
              <a:rPr lang="en-US" sz="1200" b="0"/>
              <a:pPr/>
              <a:t>19</a:t>
            </a:fld>
            <a:endParaRPr lang="en-US" sz="1200" b="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392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2pPr>
            <a:lvl3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3pPr>
            <a:lvl4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4pPr>
            <a:lvl5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9pPr>
          </a:lstStyle>
          <a:p>
            <a:fld id="{F1D6E88F-6810-44CA-B45A-F747D4E051E8}" type="slidenum">
              <a:rPr lang="en-US" sz="1200" b="0"/>
              <a:pPr/>
              <a:t>22</a:t>
            </a:fld>
            <a:endParaRPr lang="en-US" sz="1200" b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34893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2pPr>
            <a:lvl3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3pPr>
            <a:lvl4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4pPr>
            <a:lvl5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9pPr>
          </a:lstStyle>
          <a:p>
            <a:fld id="{51FCF3DB-CE45-4D5B-99C4-22FAD86DBC1D}" type="slidenum">
              <a:rPr lang="en-US" sz="1200" b="0"/>
              <a:pPr/>
              <a:t>23</a:t>
            </a:fld>
            <a:endParaRPr lang="en-US" sz="1200" b="0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26577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2pPr>
            <a:lvl3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3pPr>
            <a:lvl4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4pPr>
            <a:lvl5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9pPr>
          </a:lstStyle>
          <a:p>
            <a:fld id="{E36567DF-A064-4B26-B828-236C7A44DD91}" type="slidenum">
              <a:rPr lang="en-US" sz="1200" b="0"/>
              <a:pPr/>
              <a:t>24</a:t>
            </a:fld>
            <a:endParaRPr lang="en-US" sz="1200" b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9296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2pPr>
            <a:lvl3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3pPr>
            <a:lvl4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4pPr>
            <a:lvl5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9pPr>
          </a:lstStyle>
          <a:p>
            <a:fld id="{507B3C55-E833-40BA-9B6A-D3F297E137AE}" type="slidenum">
              <a:rPr lang="en-US" sz="1200" b="0"/>
              <a:pPr/>
              <a:t>25</a:t>
            </a:fld>
            <a:endParaRPr lang="en-US" sz="1200" b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73830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2pPr>
            <a:lvl3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3pPr>
            <a:lvl4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4pPr>
            <a:lvl5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9pPr>
          </a:lstStyle>
          <a:p>
            <a:fld id="{4A9F42B3-0E30-4F62-8B01-ECA272E1E0EE}" type="slidenum">
              <a:rPr lang="en-US" sz="1200" b="0"/>
              <a:pPr/>
              <a:t>30</a:t>
            </a:fld>
            <a:endParaRPr lang="en-US" sz="1200" b="0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39426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2pPr>
            <a:lvl3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3pPr>
            <a:lvl4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4pPr>
            <a:lvl5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9pPr>
          </a:lstStyle>
          <a:p>
            <a:fld id="{EF014C6B-55CB-4A6F-9A5F-56E9EF292822}" type="slidenum">
              <a:rPr lang="en-US" sz="1200" b="0"/>
              <a:pPr/>
              <a:t>31</a:t>
            </a:fld>
            <a:endParaRPr lang="en-US" sz="1200" b="0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80281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2pPr>
            <a:lvl3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3pPr>
            <a:lvl4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4pPr>
            <a:lvl5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9pPr>
          </a:lstStyle>
          <a:p>
            <a:fld id="{5988705F-7D01-4D67-AEAB-A03BA4704C27}" type="slidenum">
              <a:rPr lang="en-US" sz="1200" b="0"/>
              <a:pPr/>
              <a:t>35</a:t>
            </a:fld>
            <a:endParaRPr lang="en-US" sz="1200" b="0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91792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DA8B-BE3D-4C6C-933C-1C6218156C4C}" type="datetimeFigureOut">
              <a:rPr lang="en-IN" smtClean="0"/>
              <a:t>17-08-2017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2464C-E789-4565-89E9-D01B050BD6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6070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DA8B-BE3D-4C6C-933C-1C6218156C4C}" type="datetimeFigureOut">
              <a:rPr lang="en-IN" smtClean="0"/>
              <a:t>17-08-2017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2464C-E789-4565-89E9-D01B050BD6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6524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DA8B-BE3D-4C6C-933C-1C6218156C4C}" type="datetimeFigureOut">
              <a:rPr lang="en-IN" smtClean="0"/>
              <a:t>17-08-2017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2464C-E789-4565-89E9-D01B050BD6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0514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DA8B-BE3D-4C6C-933C-1C6218156C4C}" type="datetimeFigureOut">
              <a:rPr lang="en-IN" smtClean="0"/>
              <a:t>17-08-2017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2464C-E789-4565-89E9-D01B050BD6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0713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DA8B-BE3D-4C6C-933C-1C6218156C4C}" type="datetimeFigureOut">
              <a:rPr lang="en-IN" smtClean="0"/>
              <a:t>17-08-2017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2464C-E789-4565-89E9-D01B050BD6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6321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DA8B-BE3D-4C6C-933C-1C6218156C4C}" type="datetimeFigureOut">
              <a:rPr lang="en-IN" smtClean="0"/>
              <a:t>17-08-2017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2464C-E789-4565-89E9-D01B050BD6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5272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DA8B-BE3D-4C6C-933C-1C6218156C4C}" type="datetimeFigureOut">
              <a:rPr lang="en-IN" smtClean="0"/>
              <a:t>17-08-2017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2464C-E789-4565-89E9-D01B050BD6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3987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DA8B-BE3D-4C6C-933C-1C6218156C4C}" type="datetimeFigureOut">
              <a:rPr lang="en-IN" smtClean="0"/>
              <a:t>17-08-2017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2464C-E789-4565-89E9-D01B050BD6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9060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DA8B-BE3D-4C6C-933C-1C6218156C4C}" type="datetimeFigureOut">
              <a:rPr lang="en-IN" smtClean="0"/>
              <a:t>17-08-2017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2464C-E789-4565-89E9-D01B050BD6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277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DA8B-BE3D-4C6C-933C-1C6218156C4C}" type="datetimeFigureOut">
              <a:rPr lang="en-IN" smtClean="0"/>
              <a:t>17-08-2017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2464C-E789-4565-89E9-D01B050BD6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95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DA8B-BE3D-4C6C-933C-1C6218156C4C}" type="datetimeFigureOut">
              <a:rPr lang="en-IN" smtClean="0"/>
              <a:t>17-08-2017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2464C-E789-4565-89E9-D01B050BD6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8500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4DA8B-BE3D-4C6C-933C-1C6218156C4C}" type="datetimeFigureOut">
              <a:rPr lang="en-IN" smtClean="0"/>
              <a:t>17-08-2017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A2464C-E789-4565-89E9-D01B050BD6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9521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30.png"/><Relationship Id="rId12" Type="http://schemas.openxmlformats.org/officeDocument/2006/relationships/image" Target="../media/image26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9.png"/><Relationship Id="rId11" Type="http://schemas.openxmlformats.org/officeDocument/2006/relationships/oleObject" Target="../embeddings/oleObject2.bin"/><Relationship Id="rId5" Type="http://schemas.openxmlformats.org/officeDocument/2006/relationships/image" Target="../media/image28.png"/><Relationship Id="rId10" Type="http://schemas.openxmlformats.org/officeDocument/2006/relationships/image" Target="../media/image25.wmf"/><Relationship Id="rId4" Type="http://schemas.openxmlformats.org/officeDocument/2006/relationships/image" Target="../media/image27.png"/><Relationship Id="rId9" Type="http://schemas.openxmlformats.org/officeDocument/2006/relationships/oleObject" Target="../embeddings/oleObject1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2" Type="http://schemas.openxmlformats.org/officeDocument/2006/relationships/image" Target="../media/image39.emf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emf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e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e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2" Type="http://schemas.openxmlformats.org/officeDocument/2006/relationships/image" Target="../media/image39.em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em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emf"/><Relationship Id="rId2" Type="http://schemas.openxmlformats.org/officeDocument/2006/relationships/image" Target="../media/image47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gi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Frequency Domain Representation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48138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Determine the Fourier Series coefficient for a square waveform with period T</a:t>
            </a:r>
            <a:r>
              <a:rPr lang="en-US" baseline="-25000" dirty="0" smtClean="0"/>
              <a:t>0</a:t>
            </a:r>
            <a:r>
              <a:rPr lang="en-US" dirty="0" smtClean="0"/>
              <a:t> and amplitude varying between +1 And -1.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56753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Source: Wikipedia</a:t>
            </a:r>
            <a:endParaRPr lang="en-IN" dirty="0"/>
          </a:p>
        </p:txBody>
      </p:sp>
      <p:pic>
        <p:nvPicPr>
          <p:cNvPr id="6146" name="Picture 2" descr="https://upload.wikimedia.org/wikipedia/commons/thumb/b/bc/Fourier_series_for_square_wave.gif/350px-Fourier_series_for_square_wave.gif"/>
          <p:cNvPicPr>
            <a:picLocks noGrp="1" noChangeAspect="1" noChangeArrowheads="1" noCro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2084538"/>
            <a:ext cx="5451475" cy="4096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6535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Determine the Fourier Series expansion for impulse train with period T</a:t>
            </a:r>
            <a:r>
              <a:rPr lang="en-US" baseline="-25000" dirty="0" smtClean="0"/>
              <a:t>0</a:t>
            </a:r>
            <a:r>
              <a:rPr lang="en-US" dirty="0" smtClean="0"/>
              <a:t>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47303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Fourier Series Properties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632007"/>
            <a:ext cx="10515600" cy="2738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501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Properties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4999" y="1503695"/>
            <a:ext cx="10515600" cy="372950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355" y="5233200"/>
            <a:ext cx="10114887" cy="142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4077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Differentiation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517152"/>
            <a:ext cx="10515600" cy="2968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8872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Parseval’s</a:t>
            </a:r>
            <a:r>
              <a:rPr lang="en-US" dirty="0" smtClean="0"/>
              <a:t> Identity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221613"/>
            <a:ext cx="10515600" cy="3559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671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IN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513315"/>
            <a:ext cx="10515600" cy="2975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7430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Questions	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1. What are the conditions for Fourier Series to exist for a periodic signal?</a:t>
            </a:r>
          </a:p>
          <a:p>
            <a:r>
              <a:rPr lang="en-IN" dirty="0" smtClean="0"/>
              <a:t>2. Does the differentiation rule give correct Fourier Transform of the square waveform?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173395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1209675" y="22225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Fourier Transform</a:t>
            </a:r>
          </a:p>
        </p:txBody>
      </p:sp>
      <p:pic>
        <p:nvPicPr>
          <p:cNvPr id="66563" name="Picture 3" descr="Snapshot 2009-08-16 12-31-4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2743200"/>
            <a:ext cx="1714500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564" name="Picture 4" descr="Snapshot 2009-08-16 12-31-2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447800"/>
            <a:ext cx="35179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565" name="Picture 5" descr="Snapshot 2009-08-16 12-31-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1295400"/>
            <a:ext cx="3708400" cy="90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566" name="Text Box 6"/>
          <p:cNvSpPr txBox="1">
            <a:spLocks noChangeArrowheads="1"/>
          </p:cNvSpPr>
          <p:nvPr/>
        </p:nvSpPr>
        <p:spPr bwMode="auto">
          <a:xfrm>
            <a:off x="2514600" y="942975"/>
            <a:ext cx="2351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2pPr>
            <a:lvl3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3pPr>
            <a:lvl4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4pPr>
            <a:lvl5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2400" i="1"/>
              <a:t>Fourier Transform</a:t>
            </a:r>
            <a:endParaRPr lang="en-US" i="1"/>
          </a:p>
        </p:txBody>
      </p:sp>
      <p:sp>
        <p:nvSpPr>
          <p:cNvPr id="66567" name="Text Box 7"/>
          <p:cNvSpPr txBox="1">
            <a:spLocks noChangeArrowheads="1"/>
          </p:cNvSpPr>
          <p:nvPr/>
        </p:nvSpPr>
        <p:spPr bwMode="auto">
          <a:xfrm>
            <a:off x="6477000" y="866775"/>
            <a:ext cx="32956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2pPr>
            <a:lvl3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3pPr>
            <a:lvl4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4pPr>
            <a:lvl5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2400" i="1"/>
              <a:t>Inverse Fourier Transform</a:t>
            </a:r>
            <a:endParaRPr lang="en-US" b="0"/>
          </a:p>
        </p:txBody>
      </p:sp>
      <p:sp>
        <p:nvSpPr>
          <p:cNvPr id="66568" name="Text Box 8"/>
          <p:cNvSpPr txBox="1">
            <a:spLocks noChangeArrowheads="1"/>
          </p:cNvSpPr>
          <p:nvPr/>
        </p:nvSpPr>
        <p:spPr bwMode="auto">
          <a:xfrm>
            <a:off x="4343401" y="2286001"/>
            <a:ext cx="34131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2pPr>
            <a:lvl3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3pPr>
            <a:lvl4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4pPr>
            <a:lvl5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b="0"/>
              <a:t>Notation for Fourier Transform Pair</a:t>
            </a:r>
          </a:p>
        </p:txBody>
      </p:sp>
    </p:spTree>
    <p:extLst>
      <p:ext uri="{BB962C8B-B14F-4D97-AF65-F5344CB8AC3E}">
        <p14:creationId xmlns:p14="http://schemas.microsoft.com/office/powerpoint/2010/main" val="2004621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Eigen-functions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An </a:t>
            </a:r>
            <a:r>
              <a:rPr lang="en-IN" dirty="0"/>
              <a:t>eigenvector </a:t>
            </a:r>
            <a:r>
              <a:rPr lang="en-IN" dirty="0" smtClean="0"/>
              <a:t>of a </a:t>
            </a:r>
            <a:r>
              <a:rPr lang="en-IN" dirty="0"/>
              <a:t>matrix H is any vector x that satisfies </a:t>
            </a:r>
            <a:r>
              <a:rPr lang="en-IN" dirty="0" err="1"/>
              <a:t>Hx</a:t>
            </a:r>
            <a:r>
              <a:rPr lang="en-IN" dirty="0"/>
              <a:t> = </a:t>
            </a:r>
            <a:r>
              <a:rPr lang="en-IN" dirty="0" err="1"/>
              <a:t>λx</a:t>
            </a:r>
            <a:r>
              <a:rPr lang="en-IN" dirty="0"/>
              <a:t>. </a:t>
            </a:r>
            <a:endParaRPr lang="en-IN" dirty="0" smtClean="0"/>
          </a:p>
          <a:p>
            <a:endParaRPr lang="en-IN" dirty="0"/>
          </a:p>
          <a:p>
            <a:r>
              <a:rPr lang="en-IN" dirty="0" smtClean="0"/>
              <a:t>The </a:t>
            </a:r>
            <a:r>
              <a:rPr lang="en-IN" dirty="0"/>
              <a:t>matrix leaves its </a:t>
            </a:r>
            <a:r>
              <a:rPr lang="en-IN" dirty="0" smtClean="0"/>
              <a:t>eigenvectors unchanged </a:t>
            </a:r>
            <a:r>
              <a:rPr lang="en-IN" dirty="0"/>
              <a:t>except for a scale factor λ, which is the eigenvalue associated with that eigenvector</a:t>
            </a:r>
            <a:r>
              <a:rPr lang="en-IN" dirty="0" smtClean="0"/>
              <a:t>. </a:t>
            </a:r>
            <a:endParaRPr lang="en-IN" dirty="0"/>
          </a:p>
          <a:p>
            <a:r>
              <a:rPr lang="en-IN" dirty="0" smtClean="0"/>
              <a:t>The </a:t>
            </a:r>
            <a:r>
              <a:rPr lang="en-IN" dirty="0"/>
              <a:t>complex exponential signal </a:t>
            </a:r>
            <a:r>
              <a:rPr lang="en-IN" dirty="0" smtClean="0"/>
              <a:t>e</a:t>
            </a:r>
            <a:r>
              <a:rPr lang="en-IN" baseline="30000" dirty="0" smtClean="0"/>
              <a:t>j2</a:t>
            </a:r>
            <a:r>
              <a:rPr lang="en-IN" baseline="30000" dirty="0" smtClean="0">
                <a:latin typeface="Symbol" panose="05050102010706020507" pitchFamily="18" charset="2"/>
              </a:rPr>
              <a:t>p</a:t>
            </a:r>
            <a:r>
              <a:rPr lang="en-IN" baseline="30000" dirty="0" smtClean="0"/>
              <a:t>f0t</a:t>
            </a:r>
            <a:r>
              <a:rPr lang="en-IN" dirty="0" smtClean="0"/>
              <a:t> </a:t>
            </a:r>
            <a:r>
              <a:rPr lang="en-IN" dirty="0"/>
              <a:t>is an </a:t>
            </a:r>
            <a:r>
              <a:rPr lang="en-IN" i="1" dirty="0" err="1" smtClean="0"/>
              <a:t>eigen</a:t>
            </a:r>
            <a:r>
              <a:rPr lang="en-IN" i="1" dirty="0" smtClean="0"/>
              <a:t>-function </a:t>
            </a:r>
            <a:r>
              <a:rPr lang="en-IN" dirty="0" smtClean="0"/>
              <a:t>of </a:t>
            </a:r>
            <a:r>
              <a:rPr lang="en-IN" dirty="0"/>
              <a:t>the LTI system with impulse response h, with eigenvalue H(f</a:t>
            </a:r>
            <a:r>
              <a:rPr lang="en-IN" baseline="-25000" dirty="0"/>
              <a:t>0</a:t>
            </a:r>
            <a:r>
              <a:rPr lang="en-IN" dirty="0"/>
              <a:t>). </a:t>
            </a:r>
            <a:endParaRPr lang="en-IN" dirty="0" smtClean="0"/>
          </a:p>
          <a:p>
            <a:endParaRPr lang="en-IN" dirty="0"/>
          </a:p>
          <a:p>
            <a:r>
              <a:rPr lang="en-IN" dirty="0" smtClean="0"/>
              <a:t>Complex exponentials are </a:t>
            </a:r>
            <a:r>
              <a:rPr lang="en-IN" dirty="0" err="1" smtClean="0"/>
              <a:t>eigen</a:t>
            </a:r>
            <a:r>
              <a:rPr lang="en-IN" dirty="0" smtClean="0"/>
              <a:t>-functions of </a:t>
            </a:r>
            <a:r>
              <a:rPr lang="en-IN" i="1" dirty="0" smtClean="0"/>
              <a:t>any </a:t>
            </a:r>
            <a:r>
              <a:rPr lang="en-IN" dirty="0" smtClean="0"/>
              <a:t>LTI system. </a:t>
            </a:r>
            <a:r>
              <a:rPr lang="en-US" dirty="0" smtClean="0"/>
              <a:t>: pass through unchanged, except for a scale factor. This is why we like working in the frequency domain.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995922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0" y="15240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Fourier Transform Properties</a:t>
            </a:r>
          </a:p>
        </p:txBody>
      </p:sp>
      <p:pic>
        <p:nvPicPr>
          <p:cNvPr id="70659" name="Picture 3" descr="Snapshot 2009-12-11 13-12-2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1828801"/>
            <a:ext cx="4572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660" name="Picture 4" descr="Snapshot 2009-12-11 13-12-5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3581400"/>
            <a:ext cx="35814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661" name="Picture 5" descr="Snapshot 2009-12-11 13-13-2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4724401"/>
            <a:ext cx="32004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662" name="Text Box 6"/>
          <p:cNvSpPr txBox="1">
            <a:spLocks noChangeArrowheads="1"/>
          </p:cNvSpPr>
          <p:nvPr/>
        </p:nvSpPr>
        <p:spPr bwMode="auto">
          <a:xfrm>
            <a:off x="4724400" y="1371601"/>
            <a:ext cx="151836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2pPr>
            <a:lvl3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3pPr>
            <a:lvl4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4pPr>
            <a:lvl5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2400"/>
              <a:t>LINEARITY</a:t>
            </a:r>
          </a:p>
        </p:txBody>
      </p:sp>
      <p:sp>
        <p:nvSpPr>
          <p:cNvPr id="70663" name="Text Box 7"/>
          <p:cNvSpPr txBox="1">
            <a:spLocks noChangeArrowheads="1"/>
          </p:cNvSpPr>
          <p:nvPr/>
        </p:nvSpPr>
        <p:spPr bwMode="auto">
          <a:xfrm>
            <a:off x="2057400" y="3200401"/>
            <a:ext cx="6203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2pPr>
            <a:lvl3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3pPr>
            <a:lvl4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4pPr>
            <a:lvl5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/>
              <a:t>Time delay corresponds to linear phase in frequency domain</a:t>
            </a:r>
          </a:p>
        </p:txBody>
      </p:sp>
      <p:sp>
        <p:nvSpPr>
          <p:cNvPr id="70664" name="Text Box 8"/>
          <p:cNvSpPr txBox="1">
            <a:spLocks noChangeArrowheads="1"/>
          </p:cNvSpPr>
          <p:nvPr/>
        </p:nvSpPr>
        <p:spPr bwMode="auto">
          <a:xfrm>
            <a:off x="1981201" y="4343401"/>
            <a:ext cx="84359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2pPr>
            <a:lvl3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3pPr>
            <a:lvl4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4pPr>
            <a:lvl5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/>
              <a:t>Frequency shift corresponds to modulation by complex exponential in time domain</a:t>
            </a:r>
          </a:p>
        </p:txBody>
      </p:sp>
      <p:sp>
        <p:nvSpPr>
          <p:cNvPr id="70665" name="Rectangle 9"/>
          <p:cNvSpPr>
            <a:spLocks noChangeArrowheads="1"/>
          </p:cNvSpPr>
          <p:nvPr/>
        </p:nvSpPr>
        <p:spPr bwMode="auto">
          <a:xfrm>
            <a:off x="4419600" y="2514600"/>
            <a:ext cx="19748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2pPr>
            <a:lvl3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3pPr>
            <a:lvl4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4pPr>
            <a:lvl5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2400"/>
              <a:t>TRANSLATION</a:t>
            </a:r>
          </a:p>
        </p:txBody>
      </p:sp>
      <p:sp>
        <p:nvSpPr>
          <p:cNvPr id="70666" name="Rectangle 11"/>
          <p:cNvSpPr>
            <a:spLocks noChangeArrowheads="1"/>
          </p:cNvSpPr>
          <p:nvPr/>
        </p:nvSpPr>
        <p:spPr bwMode="auto">
          <a:xfrm>
            <a:off x="4572001" y="5410201"/>
            <a:ext cx="276870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2pPr>
            <a:lvl3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3pPr>
            <a:lvl4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4pPr>
            <a:lvl5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2400"/>
              <a:t>TIME/FREQ SCALING</a:t>
            </a:r>
          </a:p>
        </p:txBody>
      </p:sp>
      <p:pic>
        <p:nvPicPr>
          <p:cNvPr id="70667" name="Picture 12" descr="Snapshot 2009-08-16 13-54-3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5943601"/>
            <a:ext cx="1905000" cy="73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668" name="Text Box 13"/>
          <p:cNvSpPr txBox="1">
            <a:spLocks noChangeArrowheads="1"/>
          </p:cNvSpPr>
          <p:nvPr/>
        </p:nvSpPr>
        <p:spPr bwMode="auto">
          <a:xfrm>
            <a:off x="1812926" y="5800726"/>
            <a:ext cx="2614613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2pPr>
            <a:lvl3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3pPr>
            <a:lvl4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4pPr>
            <a:lvl5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/>
              <a:t>Time compression leads</a:t>
            </a:r>
          </a:p>
          <a:p>
            <a:r>
              <a:rPr lang="en-US"/>
              <a:t> to freq expansion, and</a:t>
            </a:r>
          </a:p>
          <a:p>
            <a:r>
              <a:rPr lang="en-US"/>
              <a:t> vice versa</a:t>
            </a:r>
          </a:p>
        </p:txBody>
      </p:sp>
    </p:spTree>
    <p:extLst>
      <p:ext uri="{BB962C8B-B14F-4D97-AF65-F5344CB8AC3E}">
        <p14:creationId xmlns:p14="http://schemas.microsoft.com/office/powerpoint/2010/main" val="32861890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Time Frequency Scaling</a:t>
            </a:r>
            <a:endParaRPr lang="en-IN" dirty="0"/>
          </a:p>
        </p:txBody>
      </p:sp>
      <p:pic>
        <p:nvPicPr>
          <p:cNvPr id="2050" name="Picture 2" descr="Image result for time frequency scaling of signal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8317" y="1825625"/>
            <a:ext cx="4975366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4584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2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Fourier Transform Properties</a:t>
            </a:r>
          </a:p>
        </p:txBody>
      </p:sp>
      <p:pic>
        <p:nvPicPr>
          <p:cNvPr id="73733" name="Picture 3" descr="Snapshot 2009-08-16 13-18-2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600200"/>
            <a:ext cx="20828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3734" name="Text Box 4"/>
          <p:cNvSpPr txBox="1">
            <a:spLocks noChangeArrowheads="1"/>
          </p:cNvSpPr>
          <p:nvPr/>
        </p:nvSpPr>
        <p:spPr bwMode="auto">
          <a:xfrm>
            <a:off x="4800601" y="1752601"/>
            <a:ext cx="534511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2pPr>
            <a:lvl3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3pPr>
            <a:lvl4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4pPr>
            <a:lvl5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/>
              <a:t>Complex conjugation in one domain corresponds to</a:t>
            </a:r>
          </a:p>
          <a:p>
            <a:r>
              <a:rPr lang="en-US"/>
              <a:t>flip and conjugation in the other</a:t>
            </a:r>
          </a:p>
        </p:txBody>
      </p:sp>
      <p:sp>
        <p:nvSpPr>
          <p:cNvPr id="73735" name="Text Box 6"/>
          <p:cNvSpPr txBox="1">
            <a:spLocks noChangeArrowheads="1"/>
          </p:cNvSpPr>
          <p:nvPr/>
        </p:nvSpPr>
        <p:spPr bwMode="auto">
          <a:xfrm>
            <a:off x="1905001" y="2971801"/>
            <a:ext cx="82978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2pPr>
            <a:lvl3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3pPr>
            <a:lvl4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4pPr>
            <a:lvl5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/>
              <a:t>Important implication: the spectrum of real-valued signals is conjugate symmetric</a:t>
            </a:r>
            <a:endParaRPr lang="en-US" b="0"/>
          </a:p>
        </p:txBody>
      </p:sp>
      <p:pic>
        <p:nvPicPr>
          <p:cNvPr id="73736" name="Picture 7" descr="Snapshot 2009-08-16 13-22-1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3505200"/>
            <a:ext cx="14605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3737" name="Picture 8" descr="Snapshot 2009-08-16 13-22-5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3429000"/>
            <a:ext cx="186690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3738" name="Picture 9" descr="Snapshot 2009-08-16 13-23-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4495800"/>
            <a:ext cx="27940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3739" name="Picture 10" descr="Snapshot 2009-08-16 13-23-3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4953000"/>
            <a:ext cx="302260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3740" name="Line 11"/>
          <p:cNvSpPr>
            <a:spLocks noChangeShapeType="1"/>
          </p:cNvSpPr>
          <p:nvPr/>
        </p:nvSpPr>
        <p:spPr bwMode="auto">
          <a:xfrm>
            <a:off x="5029200" y="36576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3741" name="Text Box 12"/>
          <p:cNvSpPr txBox="1">
            <a:spLocks noChangeArrowheads="1"/>
          </p:cNvSpPr>
          <p:nvPr/>
        </p:nvSpPr>
        <p:spPr bwMode="auto">
          <a:xfrm>
            <a:off x="1752600" y="4495801"/>
            <a:ext cx="33909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2pPr>
            <a:lvl3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3pPr>
            <a:lvl4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4pPr>
            <a:lvl5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b="0"/>
              <a:t>Real part of spectrum is symmetric</a:t>
            </a:r>
          </a:p>
        </p:txBody>
      </p:sp>
      <p:sp>
        <p:nvSpPr>
          <p:cNvPr id="73742" name="Text Box 14"/>
          <p:cNvSpPr txBox="1">
            <a:spLocks noChangeArrowheads="1"/>
          </p:cNvSpPr>
          <p:nvPr/>
        </p:nvSpPr>
        <p:spPr bwMode="auto">
          <a:xfrm>
            <a:off x="1676401" y="4953001"/>
            <a:ext cx="40735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2pPr>
            <a:lvl3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3pPr>
            <a:lvl4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4pPr>
            <a:lvl5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b="0"/>
              <a:t>Imaginary part of spectrum anti-symmetric</a:t>
            </a:r>
          </a:p>
        </p:txBody>
      </p:sp>
      <p:sp>
        <p:nvSpPr>
          <p:cNvPr id="73743" name="Text Box 17"/>
          <p:cNvSpPr txBox="1">
            <a:spLocks noChangeArrowheads="1"/>
          </p:cNvSpPr>
          <p:nvPr/>
        </p:nvSpPr>
        <p:spPr bwMode="auto">
          <a:xfrm>
            <a:off x="3581401" y="1143001"/>
            <a:ext cx="28114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2pPr>
            <a:lvl3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3pPr>
            <a:lvl4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4pPr>
            <a:lvl5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/>
              <a:t>COMPLEX CONJUGATION</a:t>
            </a:r>
          </a:p>
        </p:txBody>
      </p:sp>
      <p:sp>
        <p:nvSpPr>
          <p:cNvPr id="73744" name="Text Box 18"/>
          <p:cNvSpPr txBox="1">
            <a:spLocks noChangeArrowheads="1"/>
          </p:cNvSpPr>
          <p:nvPr/>
        </p:nvSpPr>
        <p:spPr bwMode="auto">
          <a:xfrm>
            <a:off x="1812926" y="3971926"/>
            <a:ext cx="49879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2pPr>
            <a:lvl3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3pPr>
            <a:lvl4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4pPr>
            <a:lvl5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/>
              <a:t>Conjugate symmetry in rectangular coordinates:</a:t>
            </a:r>
          </a:p>
        </p:txBody>
      </p:sp>
      <p:sp>
        <p:nvSpPr>
          <p:cNvPr id="73745" name="Text Box 19"/>
          <p:cNvSpPr txBox="1">
            <a:spLocks noChangeArrowheads="1"/>
          </p:cNvSpPr>
          <p:nvPr/>
        </p:nvSpPr>
        <p:spPr bwMode="auto">
          <a:xfrm>
            <a:off x="1752600" y="5410201"/>
            <a:ext cx="43624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2pPr>
            <a:lvl3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3pPr>
            <a:lvl4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4pPr>
            <a:lvl5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/>
              <a:t>Conjugate symmetry in polar coordinates:</a:t>
            </a:r>
          </a:p>
        </p:txBody>
      </p:sp>
      <p:sp>
        <p:nvSpPr>
          <p:cNvPr id="73746" name="Text Box 20"/>
          <p:cNvSpPr txBox="1">
            <a:spLocks noChangeArrowheads="1"/>
          </p:cNvSpPr>
          <p:nvPr/>
        </p:nvSpPr>
        <p:spPr bwMode="auto">
          <a:xfrm>
            <a:off x="2041525" y="5876926"/>
            <a:ext cx="35179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2pPr>
            <a:lvl3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3pPr>
            <a:lvl4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4pPr>
            <a:lvl5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b="0"/>
              <a:t>Magnitude of spectrum is symmetric</a:t>
            </a:r>
          </a:p>
        </p:txBody>
      </p:sp>
      <p:sp>
        <p:nvSpPr>
          <p:cNvPr id="73747" name="Text Box 22"/>
          <p:cNvSpPr txBox="1">
            <a:spLocks noChangeArrowheads="1"/>
          </p:cNvSpPr>
          <p:nvPr/>
        </p:nvSpPr>
        <p:spPr bwMode="auto">
          <a:xfrm>
            <a:off x="1981201" y="6324601"/>
            <a:ext cx="35417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2pPr>
            <a:lvl3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3pPr>
            <a:lvl4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4pPr>
            <a:lvl5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b="0"/>
              <a:t>Phase of spectrum is anti-symmetric</a:t>
            </a:r>
          </a:p>
        </p:txBody>
      </p:sp>
      <p:graphicFrame>
        <p:nvGraphicFramePr>
          <p:cNvPr id="73730" name="Object 2"/>
          <p:cNvGraphicFramePr>
            <a:graphicFrameLocks noChangeAspect="1"/>
          </p:cNvGraphicFramePr>
          <p:nvPr/>
        </p:nvGraphicFramePr>
        <p:xfrm>
          <a:off x="5791200" y="5943601"/>
          <a:ext cx="1905000" cy="341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2" name="Equation" r:id="rId9" imgW="990600" imgH="177800" progId="Equation.3">
                  <p:embed/>
                </p:oleObj>
              </mc:Choice>
              <mc:Fallback>
                <p:oleObj name="Equation" r:id="rId9" imgW="990600" imgH="177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5943601"/>
                        <a:ext cx="1905000" cy="341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3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0887154"/>
              </p:ext>
            </p:extLst>
          </p:nvPr>
        </p:nvGraphicFramePr>
        <p:xfrm>
          <a:off x="5632450" y="6300788"/>
          <a:ext cx="3078163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3" name="Equation" r:id="rId11" imgW="1600200" imgH="203040" progId="Equation.3">
                  <p:embed/>
                </p:oleObj>
              </mc:Choice>
              <mc:Fallback>
                <p:oleObj name="Equation" r:id="rId11" imgW="160020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2450" y="6300788"/>
                        <a:ext cx="3078163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77633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Rectangle 2"/>
          <p:cNvSpPr>
            <a:spLocks noGrp="1" noChangeArrowheads="1"/>
          </p:cNvSpPr>
          <p:nvPr>
            <p:ph type="title"/>
          </p:nvPr>
        </p:nvSpPr>
        <p:spPr>
          <a:xfrm>
            <a:off x="1320800" y="0"/>
            <a:ext cx="86614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4000" dirty="0" err="1" smtClean="0"/>
              <a:t>Parseval’s</a:t>
            </a:r>
            <a:r>
              <a:rPr lang="en-US" sz="4000" dirty="0" smtClean="0"/>
              <a:t> </a:t>
            </a:r>
            <a:r>
              <a:rPr lang="en-US" sz="4000" dirty="0"/>
              <a:t>Identity</a:t>
            </a:r>
            <a:endParaRPr lang="en-US" sz="4000" dirty="0" smtClean="0"/>
          </a:p>
        </p:txBody>
      </p:sp>
      <p:pic>
        <p:nvPicPr>
          <p:cNvPr id="75780" name="Picture 4" descr="Snapshot 2009-08-16 13-20-0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4038600"/>
            <a:ext cx="5245100" cy="67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5781" name="Picture 5" descr="Snapshot 2009-08-16 13-19-3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133600"/>
            <a:ext cx="7073900" cy="81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782" name="Text Box 6"/>
          <p:cNvSpPr txBox="1">
            <a:spLocks noChangeArrowheads="1"/>
          </p:cNvSpPr>
          <p:nvPr/>
        </p:nvSpPr>
        <p:spPr bwMode="auto">
          <a:xfrm>
            <a:off x="2193925" y="1304926"/>
            <a:ext cx="67691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2pPr>
            <a:lvl3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3pPr>
            <a:lvl4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4pPr>
            <a:lvl5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/>
              <a:t>Inner product can be computed in either time or frequency domain</a:t>
            </a:r>
            <a:endParaRPr lang="en-US" b="0"/>
          </a:p>
        </p:txBody>
      </p:sp>
      <p:sp>
        <p:nvSpPr>
          <p:cNvPr id="75783" name="Text Box 7"/>
          <p:cNvSpPr txBox="1">
            <a:spLocks noChangeArrowheads="1"/>
          </p:cNvSpPr>
          <p:nvPr/>
        </p:nvSpPr>
        <p:spPr bwMode="auto">
          <a:xfrm>
            <a:off x="2270126" y="3362326"/>
            <a:ext cx="77311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2pPr>
            <a:lvl3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3pPr>
            <a:lvl4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4pPr>
            <a:lvl5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/>
              <a:t>Important implication: energy can be computed in time or frequency domain</a:t>
            </a:r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3531887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Fourier Transform Properties</a:t>
            </a:r>
          </a:p>
        </p:txBody>
      </p:sp>
      <p:pic>
        <p:nvPicPr>
          <p:cNvPr id="71683" name="Picture 3" descr="Snapshot 2009-08-16 13-53-5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1600200"/>
            <a:ext cx="4800600" cy="90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684" name="Text Box 7"/>
          <p:cNvSpPr txBox="1">
            <a:spLocks noChangeArrowheads="1"/>
          </p:cNvSpPr>
          <p:nvPr/>
        </p:nvSpPr>
        <p:spPr bwMode="auto">
          <a:xfrm>
            <a:off x="6629400" y="1524001"/>
            <a:ext cx="184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2pPr>
            <a:lvl3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3pPr>
            <a:lvl4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4pPr>
            <a:lvl5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9pPr>
          </a:lstStyle>
          <a:p>
            <a:endParaRPr lang="en-US" b="0"/>
          </a:p>
        </p:txBody>
      </p:sp>
      <p:sp>
        <p:nvSpPr>
          <p:cNvPr id="71685" name="Text Box 13"/>
          <p:cNvSpPr txBox="1">
            <a:spLocks noChangeArrowheads="1"/>
          </p:cNvSpPr>
          <p:nvPr/>
        </p:nvSpPr>
        <p:spPr bwMode="auto">
          <a:xfrm>
            <a:off x="3505200" y="1066801"/>
            <a:ext cx="391806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2pPr>
            <a:lvl3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3pPr>
            <a:lvl4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4pPr>
            <a:lvl5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2400"/>
              <a:t>Convolution</a:t>
            </a:r>
            <a:r>
              <a:rPr lang="en-US" sz="2400" b="0"/>
              <a:t>         </a:t>
            </a:r>
            <a:r>
              <a:rPr lang="en-US" sz="2400"/>
              <a:t>Multiplication</a:t>
            </a:r>
            <a:endParaRPr lang="en-US" sz="2400" b="0"/>
          </a:p>
        </p:txBody>
      </p:sp>
      <p:sp>
        <p:nvSpPr>
          <p:cNvPr id="71686" name="Line 14"/>
          <p:cNvSpPr>
            <a:spLocks noChangeShapeType="1"/>
          </p:cNvSpPr>
          <p:nvPr/>
        </p:nvSpPr>
        <p:spPr bwMode="auto">
          <a:xfrm>
            <a:off x="5181600" y="1295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9252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>
          <a:xfrm>
            <a:off x="1549400" y="0"/>
            <a:ext cx="82042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/>
              <a:t>Boxcar and </a:t>
            </a:r>
            <a:r>
              <a:rPr lang="en-US" dirty="0" err="1" smtClean="0"/>
              <a:t>Sinc</a:t>
            </a:r>
            <a:endParaRPr lang="en-US" dirty="0" smtClean="0"/>
          </a:p>
        </p:txBody>
      </p:sp>
      <p:pic>
        <p:nvPicPr>
          <p:cNvPr id="68611" name="Picture 3" descr="Snapshot 2009-08-16 13-01-2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1143001"/>
            <a:ext cx="6019800" cy="86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612" name="Text Box 5"/>
          <p:cNvSpPr txBox="1">
            <a:spLocks noChangeArrowheads="1"/>
          </p:cNvSpPr>
          <p:nvPr/>
        </p:nvSpPr>
        <p:spPr bwMode="auto">
          <a:xfrm>
            <a:off x="1905001" y="1881188"/>
            <a:ext cx="81692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2pPr>
            <a:lvl3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3pPr>
            <a:lvl4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4pPr>
            <a:lvl5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2200" b="0"/>
              <a:t>Timelimited signals with sharp edges decay slowly with frequency: rectangular </a:t>
            </a:r>
          </a:p>
          <a:p>
            <a:r>
              <a:rPr lang="en-US" sz="2200" b="0"/>
              <a:t>time domain pulse has a sinc spectrum, which exhibits 1/|f| decay</a:t>
            </a:r>
            <a:endParaRPr lang="en-US" b="0"/>
          </a:p>
        </p:txBody>
      </p:sp>
      <p:sp>
        <p:nvSpPr>
          <p:cNvPr id="68613" name="Text Box 6"/>
          <p:cNvSpPr txBox="1">
            <a:spLocks noChangeArrowheads="1"/>
          </p:cNvSpPr>
          <p:nvPr/>
        </p:nvSpPr>
        <p:spPr bwMode="auto">
          <a:xfrm>
            <a:off x="1905001" y="2743200"/>
            <a:ext cx="8386763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2pPr>
            <a:lvl3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3pPr>
            <a:lvl4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4pPr>
            <a:lvl5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2200" b="0"/>
              <a:t>By duality, ideal bandlimited signal corresponds to time domain sinc (slow decay </a:t>
            </a:r>
          </a:p>
          <a:p>
            <a:r>
              <a:rPr lang="en-US" sz="2200" b="0"/>
              <a:t>with time has bad implications for digital comm--intersymbol interference)</a:t>
            </a:r>
          </a:p>
        </p:txBody>
      </p:sp>
      <p:pic>
        <p:nvPicPr>
          <p:cNvPr id="68614" name="Picture 7" descr="Snapshot 2009-08-16 13-09-4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4343400"/>
            <a:ext cx="3733800" cy="169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8615" name="Picture 8" descr="Snapshot 2009-08-16 13-10-0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3406776"/>
            <a:ext cx="3962400" cy="345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616" name="Line 9"/>
          <p:cNvSpPr>
            <a:spLocks noChangeShapeType="1"/>
          </p:cNvSpPr>
          <p:nvPr/>
        </p:nvSpPr>
        <p:spPr bwMode="auto">
          <a:xfrm>
            <a:off x="5715000" y="52578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2816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Fourier Transform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Determine the Fourier Transform of the boxcar function </a:t>
            </a:r>
          </a:p>
          <a:p>
            <a:r>
              <a:rPr lang="en-US" dirty="0" smtClean="0"/>
              <a:t>u(t)=I</a:t>
            </a:r>
            <a:r>
              <a:rPr lang="en-US" baseline="-25000" dirty="0" smtClean="0"/>
              <a:t>[-T/1,T/2]</a:t>
            </a:r>
            <a:r>
              <a:rPr lang="en-US" dirty="0" smtClean="0"/>
              <a:t>(t)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389594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Fourier Transform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642" y="1456371"/>
            <a:ext cx="11944716" cy="3945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110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Fourier Transform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1171" y="2133914"/>
            <a:ext cx="4676229" cy="55817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1171" y="2936310"/>
            <a:ext cx="4117115" cy="685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0935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Exercise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428" y="1893600"/>
            <a:ext cx="9149144" cy="23088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320800" y="4833035"/>
            <a:ext cx="7340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Exercise:</a:t>
            </a:r>
            <a:r>
              <a:rPr lang="en-US" dirty="0"/>
              <a:t> Find the Fourier transform of </a:t>
            </a:r>
            <a:r>
              <a:rPr lang="en-US" dirty="0" err="1"/>
              <a:t>sinc</a:t>
            </a:r>
            <a:r>
              <a:rPr lang="en-US" dirty="0"/>
              <a:t>(10t) </a:t>
            </a:r>
            <a:r>
              <a:rPr lang="en-US" dirty="0" err="1"/>
              <a:t>sinc</a:t>
            </a:r>
            <a:r>
              <a:rPr lang="en-US" dirty="0"/>
              <a:t>(4t)</a:t>
            </a:r>
          </a:p>
          <a:p>
            <a:r>
              <a:rPr lang="en-US" dirty="0" smtClean="0"/>
              <a:t>Time t is taken to be in </a:t>
            </a:r>
            <a:r>
              <a:rPr lang="en-US" dirty="0" err="1" smtClean="0"/>
              <a:t>ms.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8970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>
          <a:xfrm>
            <a:off x="1041400" y="228600"/>
            <a:ext cx="87884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Complex exponential through LTI system</a:t>
            </a:r>
          </a:p>
        </p:txBody>
      </p:sp>
      <p:pic>
        <p:nvPicPr>
          <p:cNvPr id="65539" name="Picture 3" descr="Snapshot 2009-12-11 12-49-3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9200" y="1687512"/>
            <a:ext cx="5638800" cy="1074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540" name="Picture 4" descr="Snapshot 2009-12-11 12-50-0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9400" y="3263901"/>
            <a:ext cx="6985000" cy="120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543" name="Text Box 7"/>
          <p:cNvSpPr txBox="1">
            <a:spLocks noChangeArrowheads="1"/>
          </p:cNvSpPr>
          <p:nvPr/>
        </p:nvSpPr>
        <p:spPr bwMode="auto">
          <a:xfrm>
            <a:off x="1041400" y="5143501"/>
            <a:ext cx="226853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2pPr>
            <a:lvl3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3pPr>
            <a:lvl4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4pPr>
            <a:lvl5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dirty="0"/>
              <a:t>Fourier transform</a:t>
            </a:r>
          </a:p>
          <a:p>
            <a:pPr algn="ctr"/>
            <a:r>
              <a:rPr lang="en-US" dirty="0"/>
              <a:t> of impulse response</a:t>
            </a:r>
          </a:p>
        </p:txBody>
      </p:sp>
      <p:sp>
        <p:nvSpPr>
          <p:cNvPr id="65545" name="Text Box 10"/>
          <p:cNvSpPr txBox="1">
            <a:spLocks noChangeArrowheads="1"/>
          </p:cNvSpPr>
          <p:nvPr/>
        </p:nvSpPr>
        <p:spPr bwMode="auto">
          <a:xfrm>
            <a:off x="4116387" y="5346702"/>
            <a:ext cx="26384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2pPr>
            <a:lvl3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3pPr>
            <a:lvl4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4pPr>
            <a:lvl5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dirty="0"/>
              <a:t>System transfer function</a:t>
            </a:r>
          </a:p>
        </p:txBody>
      </p:sp>
      <p:sp>
        <p:nvSpPr>
          <p:cNvPr id="65546" name="Text Box 11"/>
          <p:cNvSpPr txBox="1">
            <a:spLocks noChangeArrowheads="1"/>
          </p:cNvSpPr>
          <p:nvPr/>
        </p:nvSpPr>
        <p:spPr bwMode="auto">
          <a:xfrm>
            <a:off x="3379787" y="5346701"/>
            <a:ext cx="3063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2pPr>
            <a:lvl3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3pPr>
            <a:lvl4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4pPr>
            <a:lvl5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dirty="0"/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889982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>
          <a:xfrm>
            <a:off x="1282700" y="0"/>
            <a:ext cx="86233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600" b="1" dirty="0" smtClean="0"/>
              <a:t>Why do we </a:t>
            </a:r>
            <a:r>
              <a:rPr lang="en-US" sz="3600" b="1" dirty="0"/>
              <a:t>need negative </a:t>
            </a:r>
            <a:r>
              <a:rPr lang="en-US" sz="3600" b="1" dirty="0" smtClean="0"/>
              <a:t>frequencies?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219200"/>
            <a:ext cx="9499600" cy="48641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400" dirty="0"/>
              <a:t>We like working with complex exponentials because they are </a:t>
            </a:r>
            <a:r>
              <a:rPr lang="en-US" sz="2400" dirty="0" err="1" smtClean="0"/>
              <a:t>eigen</a:t>
            </a:r>
            <a:r>
              <a:rPr lang="en-US" sz="2400" dirty="0" smtClean="0"/>
              <a:t>-functions </a:t>
            </a:r>
            <a:r>
              <a:rPr lang="en-US" sz="2400" dirty="0"/>
              <a:t>of LTI systems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Need complex exponentials at both positive and negative frequencies to span the space of square </a:t>
            </a:r>
            <a:r>
              <a:rPr lang="en-US" dirty="0" err="1"/>
              <a:t>integrable</a:t>
            </a:r>
            <a:r>
              <a:rPr lang="en-US" dirty="0"/>
              <a:t> signals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Real-valued </a:t>
            </a:r>
            <a:r>
              <a:rPr lang="en-US" dirty="0" err="1"/>
              <a:t>sines</a:t>
            </a:r>
            <a:r>
              <a:rPr lang="en-US" dirty="0"/>
              <a:t> and cosines with positive frequencies alone would also work, but these are not </a:t>
            </a:r>
            <a:r>
              <a:rPr lang="en-US" dirty="0" err="1"/>
              <a:t>eigenfunctions</a:t>
            </a:r>
            <a:r>
              <a:rPr lang="en-US" dirty="0"/>
              <a:t> of LTI systems, hence are less </a:t>
            </a:r>
            <a:r>
              <a:rPr lang="en-US" dirty="0" smtClean="0"/>
              <a:t>convenient.</a:t>
            </a:r>
            <a:endParaRPr lang="en-US" dirty="0"/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Physical signals are real-valued (time domain)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Hence must satisfy consistency condition of conjugate symmetry (all the information resides in either positive or negative frequencies, hence only need spectrum for one of these)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Hence physical bandwidth = one-sided bandwidth</a:t>
            </a:r>
          </a:p>
          <a:p>
            <a:pPr lvl="1" eaLnBrk="1" hangingPunct="1">
              <a:lnSpc>
                <a:spcPct val="9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6451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>
          <a:xfrm>
            <a:off x="8001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Bandwidth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0100" y="1066800"/>
            <a:ext cx="9867900" cy="49276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400" dirty="0"/>
              <a:t>Bandwidth of a signal quantifies its frequency occupancy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b="1" dirty="0"/>
              <a:t>One-sided bandwidth: </a:t>
            </a:r>
            <a:r>
              <a:rPr lang="en-US" sz="2400" dirty="0"/>
              <a:t>We only consider positive frequencies when computing bandwidth for </a:t>
            </a:r>
            <a:r>
              <a:rPr lang="en-US" sz="2400" i="1" dirty="0"/>
              <a:t>physical</a:t>
            </a:r>
            <a:r>
              <a:rPr lang="en-US" sz="2400" dirty="0"/>
              <a:t> signals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For example, a </a:t>
            </a:r>
            <a:r>
              <a:rPr lang="en-US" dirty="0" err="1"/>
              <a:t>WiFi</a:t>
            </a:r>
            <a:r>
              <a:rPr lang="en-US" dirty="0"/>
              <a:t> signal may occupy a 20 MHz bandwidth, between 2.4-2.42 GHz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Physical signals are real-valued (in the time domain)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Hence they are conjugate symmetric in the frequency domain, so we can specify them completely by their spectrum over positive frequencies 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We shall also consider complex-valued (in the time domain) signals later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Complex envelope of a real-valued </a:t>
            </a:r>
            <a:r>
              <a:rPr lang="en-US" dirty="0" err="1"/>
              <a:t>passband</a:t>
            </a:r>
            <a:r>
              <a:rPr lang="en-US" dirty="0"/>
              <a:t> signal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It will turn out that the two-sided bandwidth of the complex envelope equals the physical (one-sided) bandwidth of the </a:t>
            </a:r>
            <a:r>
              <a:rPr lang="en-US" dirty="0" err="1"/>
              <a:t>passband</a:t>
            </a:r>
            <a:r>
              <a:rPr lang="en-US" dirty="0"/>
              <a:t> signal</a:t>
            </a:r>
          </a:p>
        </p:txBody>
      </p:sp>
    </p:spTree>
    <p:extLst>
      <p:ext uri="{BB962C8B-B14F-4D97-AF65-F5344CB8AC3E}">
        <p14:creationId xmlns:p14="http://schemas.microsoft.com/office/powerpoint/2010/main" val="432766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Bandwidth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N" dirty="0"/>
              <a:t>The bandwidth of a signal u(t) is loosely defined to be the size of the </a:t>
            </a:r>
            <a:r>
              <a:rPr lang="en-IN" dirty="0" smtClean="0"/>
              <a:t>band of </a:t>
            </a:r>
            <a:r>
              <a:rPr lang="en-IN" dirty="0"/>
              <a:t>frequencies occupied by U(f). </a:t>
            </a:r>
            <a:r>
              <a:rPr lang="en-IN" dirty="0" smtClean="0"/>
              <a:t>One option is </a:t>
            </a:r>
            <a:r>
              <a:rPr lang="en-IN" dirty="0"/>
              <a:t>to consider the band over which |</a:t>
            </a:r>
            <a:r>
              <a:rPr lang="en-IN" dirty="0" smtClean="0"/>
              <a:t>U(f)</a:t>
            </a:r>
            <a:r>
              <a:rPr lang="en-IN" baseline="30000" dirty="0" smtClean="0"/>
              <a:t>2</a:t>
            </a:r>
            <a:r>
              <a:rPr lang="en-IN" dirty="0" smtClean="0"/>
              <a:t> </a:t>
            </a:r>
            <a:r>
              <a:rPr lang="en-IN" dirty="0"/>
              <a:t>is within some fraction of its peak </a:t>
            </a:r>
            <a:r>
              <a:rPr lang="en-IN" dirty="0" smtClean="0"/>
              <a:t>value (</a:t>
            </a:r>
            <a:r>
              <a:rPr lang="en-IN" dirty="0"/>
              <a:t>setting the fraction equal to </a:t>
            </a:r>
            <a:r>
              <a:rPr lang="en-IN" dirty="0" smtClean="0"/>
              <a:t>1/2 </a:t>
            </a:r>
            <a:r>
              <a:rPr lang="en-IN" dirty="0"/>
              <a:t>corresponds to the 3 dB bandwidth). </a:t>
            </a:r>
            <a:endParaRPr lang="en-IN" dirty="0" smtClean="0"/>
          </a:p>
          <a:p>
            <a:r>
              <a:rPr lang="en-IN" dirty="0" smtClean="0"/>
              <a:t>Other option is energy </a:t>
            </a:r>
            <a:r>
              <a:rPr lang="en-IN" dirty="0"/>
              <a:t>containment bandwidth, which is the size of the smallest band </a:t>
            </a:r>
            <a:r>
              <a:rPr lang="en-IN" dirty="0" smtClean="0"/>
              <a:t>which contains </a:t>
            </a:r>
            <a:r>
              <a:rPr lang="en-IN" dirty="0"/>
              <a:t>a specified fraction of the signal </a:t>
            </a:r>
            <a:r>
              <a:rPr lang="en-IN" dirty="0" smtClean="0"/>
              <a:t>energy.</a:t>
            </a:r>
          </a:p>
          <a:p>
            <a:r>
              <a:rPr lang="en-IN" dirty="0" smtClean="0"/>
              <a:t>Only </a:t>
            </a:r>
            <a:r>
              <a:rPr lang="en-IN" dirty="0"/>
              <a:t>positive frequencies count when computing bandwidth for physical (real-valued</a:t>
            </a:r>
            <a:r>
              <a:rPr lang="en-IN" dirty="0" smtClean="0"/>
              <a:t>) signals. For </a:t>
            </a:r>
            <a:r>
              <a:rPr lang="en-IN" dirty="0"/>
              <a:t>physically realizable (i.e., real-valued) signals, bandwidth is defined as its </a:t>
            </a:r>
            <a:r>
              <a:rPr lang="en-IN" dirty="0" smtClean="0"/>
              <a:t>occupancy of </a:t>
            </a:r>
            <a:r>
              <a:rPr lang="en-IN" dirty="0"/>
              <a:t>positive frequencies, because conjugate symmetry implies that the information at negative </a:t>
            </a:r>
            <a:r>
              <a:rPr lang="en-IN" dirty="0" smtClean="0"/>
              <a:t>frequencies is </a:t>
            </a:r>
            <a:r>
              <a:rPr lang="en-IN" dirty="0"/>
              <a:t>redundant</a:t>
            </a:r>
            <a:r>
              <a:rPr lang="en-IN" dirty="0" smtClean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201942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Energy Spectral Density and Bandwidth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/>
              <a:t>Communication channels have frequency-dependent characteristics, hence it is useful to </a:t>
            </a:r>
            <a:r>
              <a:rPr lang="en-IN" sz="2000" dirty="0" smtClean="0"/>
              <a:t>appropriately shape </a:t>
            </a:r>
            <a:r>
              <a:rPr lang="en-IN" sz="2000" dirty="0"/>
              <a:t>the frequency domain characteristics of the signals sent over them. </a:t>
            </a:r>
          </a:p>
          <a:p>
            <a:r>
              <a:rPr lang="en-IN" sz="2000" dirty="0" smtClean="0"/>
              <a:t>Spectrum </a:t>
            </a:r>
            <a:r>
              <a:rPr lang="en-IN" sz="2000" dirty="0"/>
              <a:t>is a particularly precious commodity</a:t>
            </a:r>
            <a:r>
              <a:rPr lang="en-IN" sz="2000" dirty="0" smtClean="0"/>
              <a:t>, and it is important to </a:t>
            </a:r>
            <a:r>
              <a:rPr lang="en-IN" sz="2000" dirty="0"/>
              <a:t>quantify the frequency occupancy of communication signals. </a:t>
            </a:r>
            <a:endParaRPr lang="en-IN" sz="2000" dirty="0" smtClean="0"/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9771" y="3368814"/>
            <a:ext cx="8285058" cy="2943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08060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Energy Spectral Density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Energy Spectral Density: The energy spectral density </a:t>
            </a:r>
            <a:r>
              <a:rPr lang="en-IN" sz="2400" dirty="0" err="1"/>
              <a:t>E</a:t>
            </a:r>
            <a:r>
              <a:rPr lang="en-IN" sz="2400" baseline="-25000" dirty="0" err="1"/>
              <a:t>u</a:t>
            </a:r>
            <a:r>
              <a:rPr lang="en-IN" sz="2400" dirty="0"/>
              <a:t>(f) of a signal u(t) can be </a:t>
            </a:r>
            <a:r>
              <a:rPr lang="en-IN" sz="2400" dirty="0" smtClean="0"/>
              <a:t>defined operationally as shown. </a:t>
            </a:r>
            <a:endParaRPr lang="en-IN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94838"/>
            <a:ext cx="10645729" cy="2766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77093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-15240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/>
              <a:t>Example: bandwidth of a boxcar</a:t>
            </a:r>
          </a:p>
        </p:txBody>
      </p:sp>
      <p:sp>
        <p:nvSpPr>
          <p:cNvPr id="82947" name="Line 4"/>
          <p:cNvSpPr>
            <a:spLocks noChangeShapeType="1"/>
          </p:cNvSpPr>
          <p:nvPr/>
        </p:nvSpPr>
        <p:spPr bwMode="auto">
          <a:xfrm>
            <a:off x="2438400" y="10668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2948" name="Line 5"/>
          <p:cNvSpPr>
            <a:spLocks noChangeShapeType="1"/>
          </p:cNvSpPr>
          <p:nvPr/>
        </p:nvSpPr>
        <p:spPr bwMode="auto">
          <a:xfrm>
            <a:off x="2286000" y="20574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2949" name="Line 6"/>
          <p:cNvSpPr>
            <a:spLocks noChangeShapeType="1"/>
          </p:cNvSpPr>
          <p:nvPr/>
        </p:nvSpPr>
        <p:spPr bwMode="auto">
          <a:xfrm>
            <a:off x="2438400" y="1447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2950" name="Line 7"/>
          <p:cNvSpPr>
            <a:spLocks noChangeShapeType="1"/>
          </p:cNvSpPr>
          <p:nvPr/>
        </p:nvSpPr>
        <p:spPr bwMode="auto">
          <a:xfrm>
            <a:off x="3276600" y="1447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2951" name="Text Box 8"/>
          <p:cNvSpPr txBox="1">
            <a:spLocks noChangeArrowheads="1"/>
          </p:cNvSpPr>
          <p:nvPr/>
        </p:nvSpPr>
        <p:spPr bwMode="auto">
          <a:xfrm>
            <a:off x="3641725" y="1838326"/>
            <a:ext cx="241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2pPr>
            <a:lvl3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3pPr>
            <a:lvl4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4pPr>
            <a:lvl5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b="0" i="1"/>
              <a:t>t</a:t>
            </a:r>
          </a:p>
        </p:txBody>
      </p:sp>
      <p:sp>
        <p:nvSpPr>
          <p:cNvPr id="82952" name="Text Box 10"/>
          <p:cNvSpPr txBox="1">
            <a:spLocks noChangeArrowheads="1"/>
          </p:cNvSpPr>
          <p:nvPr/>
        </p:nvSpPr>
        <p:spPr bwMode="auto">
          <a:xfrm>
            <a:off x="2057400" y="685800"/>
            <a:ext cx="48923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2pPr>
            <a:lvl3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3pPr>
            <a:lvl4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4pPr>
            <a:lvl5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b="0" i="1"/>
              <a:t>s(t)</a:t>
            </a:r>
          </a:p>
        </p:txBody>
      </p:sp>
      <p:sp>
        <p:nvSpPr>
          <p:cNvPr id="82953" name="Text Box 11"/>
          <p:cNvSpPr txBox="1">
            <a:spLocks noChangeArrowheads="1"/>
          </p:cNvSpPr>
          <p:nvPr/>
        </p:nvSpPr>
        <p:spPr bwMode="auto">
          <a:xfrm>
            <a:off x="3200400" y="2057401"/>
            <a:ext cx="184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2pPr>
            <a:lvl3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3pPr>
            <a:lvl4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4pPr>
            <a:lvl5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0" i="1"/>
              <a:t>T</a:t>
            </a:r>
          </a:p>
        </p:txBody>
      </p:sp>
      <p:sp>
        <p:nvSpPr>
          <p:cNvPr id="82954" name="Text Box 12"/>
          <p:cNvSpPr txBox="1">
            <a:spLocks noChangeArrowheads="1"/>
          </p:cNvSpPr>
          <p:nvPr/>
        </p:nvSpPr>
        <p:spPr bwMode="auto">
          <a:xfrm>
            <a:off x="2193925" y="1228726"/>
            <a:ext cx="3000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2pPr>
            <a:lvl3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3pPr>
            <a:lvl4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4pPr>
            <a:lvl5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b="0"/>
              <a:t>1</a:t>
            </a:r>
          </a:p>
        </p:txBody>
      </p:sp>
      <p:pic>
        <p:nvPicPr>
          <p:cNvPr id="82955" name="Picture 13" descr="Snapshot 2009-08-16 17-30-0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1295400"/>
            <a:ext cx="2933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956" name="Picture 14" descr="Snapshot 2009-08-16 17-30-4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2895600"/>
            <a:ext cx="2882900" cy="67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957" name="Text Box 15"/>
          <p:cNvSpPr txBox="1">
            <a:spLocks noChangeArrowheads="1"/>
          </p:cNvSpPr>
          <p:nvPr/>
        </p:nvSpPr>
        <p:spPr bwMode="auto">
          <a:xfrm>
            <a:off x="2041525" y="2447926"/>
            <a:ext cx="62563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2pPr>
            <a:lvl3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3pPr>
            <a:lvl4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4pPr>
            <a:lvl5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b="0"/>
              <a:t>Energy spectral density = magnitude squared of Fourier transform</a:t>
            </a:r>
          </a:p>
        </p:txBody>
      </p:sp>
      <p:sp>
        <p:nvSpPr>
          <p:cNvPr id="82958" name="Line 16"/>
          <p:cNvSpPr>
            <a:spLocks noChangeShapeType="1"/>
          </p:cNvSpPr>
          <p:nvPr/>
        </p:nvSpPr>
        <p:spPr bwMode="auto">
          <a:xfrm>
            <a:off x="4114800" y="15240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2959" name="Text Box 17"/>
          <p:cNvSpPr txBox="1">
            <a:spLocks noChangeArrowheads="1"/>
          </p:cNvSpPr>
          <p:nvPr/>
        </p:nvSpPr>
        <p:spPr bwMode="auto">
          <a:xfrm>
            <a:off x="2193925" y="3667126"/>
            <a:ext cx="78946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2pPr>
            <a:lvl3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3pPr>
            <a:lvl4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4pPr>
            <a:lvl5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b="0" dirty="0"/>
              <a:t>Not strictly </a:t>
            </a:r>
            <a:r>
              <a:rPr lang="en-US" b="0" dirty="0" err="1"/>
              <a:t>bandlimited</a:t>
            </a:r>
            <a:r>
              <a:rPr lang="en-US" b="0" dirty="0"/>
              <a:t>, but can define </a:t>
            </a:r>
            <a:r>
              <a:rPr lang="en-US" i="1" dirty="0"/>
              <a:t>fractional energy containment bandwidth</a:t>
            </a:r>
            <a:r>
              <a:rPr lang="en-US" b="0" dirty="0"/>
              <a:t> </a:t>
            </a:r>
          </a:p>
        </p:txBody>
      </p:sp>
      <p:pic>
        <p:nvPicPr>
          <p:cNvPr id="82960" name="Picture 18" descr="Snapshot 2009-08-16 17-33-3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4495800"/>
            <a:ext cx="3505200" cy="74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961" name="Text Box 19"/>
          <p:cNvSpPr txBox="1">
            <a:spLocks noChangeArrowheads="1"/>
          </p:cNvSpPr>
          <p:nvPr/>
        </p:nvSpPr>
        <p:spPr bwMode="auto">
          <a:xfrm>
            <a:off x="2209800" y="4114801"/>
            <a:ext cx="70627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2pPr>
            <a:lvl3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3pPr>
            <a:lvl4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4pPr>
            <a:lvl5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b="0"/>
              <a:t>One-sided fractional energy containment bandwidth B (fraction </a:t>
            </a:r>
            <a:r>
              <a:rPr lang="en-US" b="0" i="1"/>
              <a:t>a)</a:t>
            </a:r>
            <a:r>
              <a:rPr lang="en-US" b="0"/>
              <a:t> satisfies:</a:t>
            </a:r>
          </a:p>
        </p:txBody>
      </p:sp>
      <p:sp>
        <p:nvSpPr>
          <p:cNvPr id="82962" name="Text Box 20"/>
          <p:cNvSpPr txBox="1">
            <a:spLocks noChangeArrowheads="1"/>
          </p:cNvSpPr>
          <p:nvPr/>
        </p:nvSpPr>
        <p:spPr bwMode="auto">
          <a:xfrm>
            <a:off x="2819400" y="5334001"/>
            <a:ext cx="6559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2pPr>
            <a:lvl3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3pPr>
            <a:lvl4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4pPr>
            <a:lvl5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b="0"/>
              <a:t>Example: a=0.99 corresponds to 99% energy containment bandwidth</a:t>
            </a:r>
          </a:p>
        </p:txBody>
      </p:sp>
    </p:spTree>
    <p:extLst>
      <p:ext uri="{BB962C8B-B14F-4D97-AF65-F5344CB8AC3E}">
        <p14:creationId xmlns:p14="http://schemas.microsoft.com/office/powerpoint/2010/main" val="3072910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Determine the bandwidth of following signals:</a:t>
            </a:r>
          </a:p>
          <a:p>
            <a:pPr lvl="1"/>
            <a:r>
              <a:rPr lang="en-IN" dirty="0" smtClean="0"/>
              <a:t>u(t</a:t>
            </a:r>
            <a:r>
              <a:rPr lang="en-IN" dirty="0"/>
              <a:t>) = </a:t>
            </a:r>
            <a:r>
              <a:rPr lang="en-IN" dirty="0" err="1"/>
              <a:t>sinc</a:t>
            </a:r>
            <a:r>
              <a:rPr lang="en-IN" dirty="0"/>
              <a:t>(2t), where the unit of time is microseconds. </a:t>
            </a:r>
            <a:endParaRPr lang="en-IN" dirty="0" smtClean="0"/>
          </a:p>
          <a:p>
            <a:pPr lvl="1"/>
            <a:r>
              <a:rPr lang="en-IN" dirty="0" smtClean="0"/>
              <a:t>u(t) = </a:t>
            </a:r>
            <a:r>
              <a:rPr lang="en-IN" dirty="0"/>
              <a:t>I</a:t>
            </a:r>
            <a:r>
              <a:rPr lang="en-IN" baseline="-25000" dirty="0"/>
              <a:t>[2,4]</a:t>
            </a:r>
            <a:r>
              <a:rPr lang="en-IN" dirty="0"/>
              <a:t>(t), where the unit of time is microseconds</a:t>
            </a:r>
            <a:r>
              <a:rPr lang="en-IN" dirty="0" smtClean="0"/>
              <a:t>.</a:t>
            </a:r>
          </a:p>
          <a:p>
            <a:pPr lvl="1"/>
            <a:endParaRPr lang="en-US" dirty="0"/>
          </a:p>
          <a:p>
            <a:pPr lvl="1"/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9771" y="4496114"/>
            <a:ext cx="4676229" cy="55817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0942" y="5273110"/>
            <a:ext cx="4117115" cy="685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27569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waveform is not time limited in case a. The Fourier transform would be:</a:t>
            </a:r>
          </a:p>
          <a:p>
            <a:r>
              <a:rPr lang="en-IN" dirty="0"/>
              <a:t>u(t) = </a:t>
            </a:r>
            <a:r>
              <a:rPr lang="en-IN" dirty="0" err="1"/>
              <a:t>sinc</a:t>
            </a:r>
            <a:r>
              <a:rPr lang="en-IN" dirty="0"/>
              <a:t>(2t</a:t>
            </a:r>
            <a:r>
              <a:rPr lang="en-IN" dirty="0" smtClean="0"/>
              <a:t>) </a:t>
            </a:r>
            <a:r>
              <a:rPr lang="en-IN" dirty="0" smtClean="0">
                <a:sym typeface="Wingdings" panose="05000000000000000000" pitchFamily="2" charset="2"/>
              </a:rPr>
              <a:t></a:t>
            </a:r>
            <a:r>
              <a:rPr lang="en-IN" dirty="0"/>
              <a:t>U(f) = </a:t>
            </a:r>
            <a:r>
              <a:rPr lang="en-IN" dirty="0" smtClean="0"/>
              <a:t>1/2I</a:t>
            </a:r>
            <a:r>
              <a:rPr lang="en-IN" baseline="-25000" dirty="0" smtClean="0"/>
              <a:t>[</a:t>
            </a:r>
            <a:r>
              <a:rPr lang="en-IN" baseline="-25000" dirty="0"/>
              <a:t>−1,1</a:t>
            </a:r>
            <a:r>
              <a:rPr lang="en-IN" baseline="-25000" dirty="0" smtClean="0"/>
              <a:t>]</a:t>
            </a:r>
            <a:r>
              <a:rPr lang="en-IN" dirty="0" smtClean="0"/>
              <a:t>(</a:t>
            </a:r>
            <a:r>
              <a:rPr lang="en-IN" dirty="0"/>
              <a:t>f</a:t>
            </a:r>
            <a:r>
              <a:rPr lang="en-IN" dirty="0" smtClean="0"/>
              <a:t>)</a:t>
            </a:r>
          </a:p>
          <a:p>
            <a:endParaRPr lang="en-US" dirty="0"/>
          </a:p>
          <a:p>
            <a:r>
              <a:rPr lang="en-US" dirty="0" smtClean="0"/>
              <a:t>Bandwidth is strictly limited to 1 </a:t>
            </a:r>
            <a:r>
              <a:rPr lang="en-US" dirty="0" err="1" smtClean="0"/>
              <a:t>MHz.</a:t>
            </a:r>
            <a:r>
              <a:rPr lang="en-US" dirty="0" smtClean="0"/>
              <a:t> Sampling rate would be 2 </a:t>
            </a:r>
            <a:r>
              <a:rPr lang="en-US" dirty="0" err="1" smtClean="0"/>
              <a:t>MHz.</a:t>
            </a:r>
            <a:endParaRPr lang="en-US" dirty="0" smtClean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6789712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err="1" smtClean="0"/>
              <a:t>Timelimited</a:t>
            </a:r>
            <a:r>
              <a:rPr lang="en-IN" dirty="0" smtClean="0"/>
              <a:t> </a:t>
            </a:r>
            <a:r>
              <a:rPr lang="en-IN" dirty="0"/>
              <a:t>waveform u(t) = </a:t>
            </a:r>
            <a:r>
              <a:rPr lang="en-IN" dirty="0" smtClean="0"/>
              <a:t>I</a:t>
            </a:r>
            <a:r>
              <a:rPr lang="en-IN" baseline="-25000" dirty="0" smtClean="0"/>
              <a:t>[2,4]</a:t>
            </a:r>
            <a:r>
              <a:rPr lang="en-IN" dirty="0" smtClean="0"/>
              <a:t>(</a:t>
            </a:r>
            <a:r>
              <a:rPr lang="en-IN" dirty="0"/>
              <a:t>t), </a:t>
            </a:r>
            <a:r>
              <a:rPr lang="en-IN" dirty="0" smtClean="0"/>
              <a:t>is a time shifted version of </a:t>
            </a:r>
            <a:endParaRPr lang="en-IN" dirty="0" smtClean="0"/>
          </a:p>
          <a:p>
            <a:r>
              <a:rPr lang="en-IN" dirty="0" smtClean="0"/>
              <a:t>s(t) =I</a:t>
            </a:r>
            <a:r>
              <a:rPr lang="en-IN" baseline="-25000" dirty="0" smtClean="0"/>
              <a:t>[-1,1]</a:t>
            </a:r>
            <a:r>
              <a:rPr lang="en-IN" dirty="0" smtClean="0"/>
              <a:t>(t</a:t>
            </a:r>
            <a:r>
              <a:rPr lang="en-IN" dirty="0" smtClean="0"/>
              <a:t>)</a:t>
            </a:r>
          </a:p>
          <a:p>
            <a:endParaRPr lang="en-US" dirty="0"/>
          </a:p>
          <a:p>
            <a:endParaRPr lang="en-IN" dirty="0"/>
          </a:p>
          <a:p>
            <a:endParaRPr lang="en-IN" dirty="0" smtClean="0"/>
          </a:p>
          <a:p>
            <a:r>
              <a:rPr lang="en-IN" dirty="0" smtClean="0"/>
              <a:t>S(f) = 2 </a:t>
            </a:r>
            <a:r>
              <a:rPr lang="en-IN" dirty="0" err="1" smtClean="0"/>
              <a:t>sinc</a:t>
            </a:r>
            <a:r>
              <a:rPr lang="en-IN" dirty="0" smtClean="0"/>
              <a:t>(2f)</a:t>
            </a:r>
          </a:p>
          <a:p>
            <a:r>
              <a:rPr lang="en-IN" dirty="0" smtClean="0"/>
              <a:t>U(f</a:t>
            </a:r>
            <a:r>
              <a:rPr lang="en-IN" dirty="0"/>
              <a:t>) = </a:t>
            </a:r>
            <a:r>
              <a:rPr lang="en-IN" dirty="0" smtClean="0"/>
              <a:t>2sinc(2f)e</a:t>
            </a:r>
            <a:r>
              <a:rPr lang="en-IN" baseline="30000" dirty="0" smtClean="0"/>
              <a:t>−j6</a:t>
            </a:r>
            <a:r>
              <a:rPr lang="en-IN" baseline="30000" dirty="0" smtClean="0">
                <a:latin typeface="Symbol" panose="05050102010706020507" pitchFamily="18" charset="2"/>
              </a:rPr>
              <a:t>p</a:t>
            </a:r>
            <a:r>
              <a:rPr lang="en-IN" baseline="30000" dirty="0" smtClean="0"/>
              <a:t>f </a:t>
            </a:r>
            <a:r>
              <a:rPr lang="en-IN" dirty="0" smtClean="0"/>
              <a:t>,</a:t>
            </a:r>
          </a:p>
          <a:p>
            <a:r>
              <a:rPr lang="en-IN" dirty="0" smtClean="0"/>
              <a:t>which </a:t>
            </a:r>
            <a:r>
              <a:rPr lang="en-IN" dirty="0"/>
              <a:t>is not </a:t>
            </a:r>
            <a:r>
              <a:rPr lang="en-IN" dirty="0" err="1"/>
              <a:t>bandlimited</a:t>
            </a:r>
            <a:r>
              <a:rPr lang="en-IN" dirty="0"/>
              <a:t>. The 99% energy </a:t>
            </a:r>
            <a:r>
              <a:rPr lang="en-IN" dirty="0" smtClean="0"/>
              <a:t>containment bandwidth </a:t>
            </a:r>
            <a:r>
              <a:rPr lang="en-IN" dirty="0"/>
              <a:t>W </a:t>
            </a:r>
            <a:r>
              <a:rPr lang="en-IN" dirty="0" smtClean="0"/>
              <a:t>may be </a:t>
            </a:r>
            <a:r>
              <a:rPr lang="en-IN" dirty="0"/>
              <a:t>defined by the </a:t>
            </a:r>
            <a:r>
              <a:rPr lang="en-IN" dirty="0" smtClean="0"/>
              <a:t>equation,</a:t>
            </a:r>
          </a:p>
          <a:p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0442" y="3012510"/>
            <a:ext cx="4117115" cy="685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43442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The </a:t>
            </a:r>
            <a:r>
              <a:rPr lang="en-IN" dirty="0"/>
              <a:t>99% energy </a:t>
            </a:r>
            <a:r>
              <a:rPr lang="en-IN" dirty="0" smtClean="0"/>
              <a:t>containment bandwidth </a:t>
            </a:r>
            <a:r>
              <a:rPr lang="en-IN" dirty="0"/>
              <a:t>W </a:t>
            </a:r>
            <a:r>
              <a:rPr lang="en-IN" dirty="0" smtClean="0"/>
              <a:t>may be </a:t>
            </a:r>
            <a:r>
              <a:rPr lang="en-IN" dirty="0"/>
              <a:t>defined by the </a:t>
            </a:r>
            <a:r>
              <a:rPr lang="en-IN" dirty="0" smtClean="0"/>
              <a:t>equation,</a:t>
            </a: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5528" y="2758406"/>
            <a:ext cx="2592257" cy="92605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0671" y="3853560"/>
            <a:ext cx="5387829" cy="110738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2699" y="5882762"/>
            <a:ext cx="6404401" cy="418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0254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Fourier Series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Fourier series represent periodic signals in terms of sinusoids or complex exponentials. </a:t>
            </a:r>
            <a:endParaRPr lang="en-IN" dirty="0" smtClean="0"/>
          </a:p>
          <a:p>
            <a:r>
              <a:rPr lang="en-IN" dirty="0" smtClean="0"/>
              <a:t>A signal u(t</a:t>
            </a:r>
            <a:r>
              <a:rPr lang="en-IN" dirty="0"/>
              <a:t>) is periodic with period T if u(t + T) = u(t) for all t. </a:t>
            </a:r>
            <a:endParaRPr lang="en-IN" dirty="0" smtClean="0"/>
          </a:p>
          <a:p>
            <a:r>
              <a:rPr lang="en-IN" dirty="0" smtClean="0"/>
              <a:t>If </a:t>
            </a:r>
            <a:r>
              <a:rPr lang="en-IN" dirty="0"/>
              <a:t>u is periodic with </a:t>
            </a:r>
            <a:r>
              <a:rPr lang="en-IN" dirty="0" smtClean="0"/>
              <a:t>period T</a:t>
            </a:r>
            <a:r>
              <a:rPr lang="en-IN" dirty="0"/>
              <a:t>, then it is also periodic with period </a:t>
            </a:r>
            <a:r>
              <a:rPr lang="en-IN" dirty="0" err="1"/>
              <a:t>nT</a:t>
            </a:r>
            <a:r>
              <a:rPr lang="en-IN" dirty="0"/>
              <a:t>, where n is any positive integer. The smallest </a:t>
            </a:r>
            <a:r>
              <a:rPr lang="en-IN" dirty="0" smtClean="0"/>
              <a:t>time interval </a:t>
            </a:r>
            <a:r>
              <a:rPr lang="en-IN" dirty="0"/>
              <a:t>for which u(t) is periodic is termed the fundamental period. </a:t>
            </a:r>
            <a:endParaRPr lang="en-IN" dirty="0" smtClean="0"/>
          </a:p>
          <a:p>
            <a:endParaRPr lang="en-IN" dirty="0"/>
          </a:p>
          <a:p>
            <a:r>
              <a:rPr lang="en-IN" dirty="0" smtClean="0"/>
              <a:t>Let </a:t>
            </a:r>
            <a:r>
              <a:rPr lang="en-IN" dirty="0"/>
              <a:t>us denote this by T</a:t>
            </a:r>
            <a:r>
              <a:rPr lang="en-IN" baseline="-25000" dirty="0"/>
              <a:t>0</a:t>
            </a:r>
            <a:r>
              <a:rPr lang="en-IN" dirty="0"/>
              <a:t>, </a:t>
            </a:r>
            <a:r>
              <a:rPr lang="en-IN" dirty="0" smtClean="0"/>
              <a:t>and define </a:t>
            </a:r>
            <a:r>
              <a:rPr lang="en-IN" dirty="0"/>
              <a:t>the corresponding fundamental frequency </a:t>
            </a:r>
            <a:r>
              <a:rPr lang="en-IN" dirty="0" smtClean="0"/>
              <a:t>f</a:t>
            </a:r>
            <a:r>
              <a:rPr lang="en-IN" baseline="-25000" dirty="0" smtClean="0"/>
              <a:t>0</a:t>
            </a:r>
            <a:r>
              <a:rPr lang="en-IN" dirty="0" smtClean="0"/>
              <a:t> </a:t>
            </a:r>
            <a:r>
              <a:rPr lang="en-IN" dirty="0"/>
              <a:t>= </a:t>
            </a:r>
            <a:r>
              <a:rPr lang="en-IN" dirty="0" smtClean="0"/>
              <a:t>1/T</a:t>
            </a:r>
            <a:r>
              <a:rPr lang="en-IN" baseline="-25000" dirty="0" smtClean="0"/>
              <a:t>0</a:t>
            </a:r>
            <a:r>
              <a:rPr lang="en-IN" dirty="0" smtClean="0"/>
              <a:t> </a:t>
            </a:r>
            <a:r>
              <a:rPr lang="en-IN" dirty="0"/>
              <a:t>(measured in Hertz if </a:t>
            </a:r>
            <a:r>
              <a:rPr lang="en-IN" dirty="0" smtClean="0"/>
              <a:t>T</a:t>
            </a:r>
            <a:r>
              <a:rPr lang="en-IN" baseline="-25000" dirty="0" smtClean="0"/>
              <a:t>0</a:t>
            </a:r>
            <a:r>
              <a:rPr lang="en-IN" dirty="0" smtClean="0"/>
              <a:t> </a:t>
            </a:r>
            <a:r>
              <a:rPr lang="en-IN" dirty="0"/>
              <a:t>is </a:t>
            </a:r>
            <a:r>
              <a:rPr lang="en-IN" dirty="0" smtClean="0"/>
              <a:t>measured in </a:t>
            </a:r>
            <a:r>
              <a:rPr lang="en-IN" dirty="0"/>
              <a:t>seconds). </a:t>
            </a:r>
            <a:endParaRPr lang="en-IN" dirty="0" smtClean="0"/>
          </a:p>
          <a:p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137198809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IN" dirty="0"/>
          </a:p>
        </p:txBody>
      </p:sp>
      <p:pic>
        <p:nvPicPr>
          <p:cNvPr id="2050" name="Picture 2" descr="http://www.ni.com/cms/images/devzone/ph/1af4325393.gif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250" y="2105819"/>
            <a:ext cx="3619500" cy="3790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58110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Title 1"/>
          <p:cNvSpPr>
            <a:spLocks noGrp="1"/>
          </p:cNvSpPr>
          <p:nvPr>
            <p:ph type="title"/>
          </p:nvPr>
        </p:nvSpPr>
        <p:spPr>
          <a:xfrm>
            <a:off x="1447800" y="190500"/>
            <a:ext cx="83185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Multipath channel modeling I</a:t>
            </a:r>
          </a:p>
        </p:txBody>
      </p:sp>
      <p:pic>
        <p:nvPicPr>
          <p:cNvPr id="87043" name="Picture 2" descr="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905000"/>
            <a:ext cx="7747000" cy="85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044" name="TextBox 3"/>
          <p:cNvSpPr txBox="1">
            <a:spLocks noChangeArrowheads="1"/>
          </p:cNvSpPr>
          <p:nvPr/>
        </p:nvSpPr>
        <p:spPr bwMode="auto">
          <a:xfrm>
            <a:off x="1981201" y="1447800"/>
            <a:ext cx="19732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2pPr>
            <a:lvl3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3pPr>
            <a:lvl4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4pPr>
            <a:lvl5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/>
              <a:t>Impulse response</a:t>
            </a:r>
          </a:p>
        </p:txBody>
      </p:sp>
      <p:sp>
        <p:nvSpPr>
          <p:cNvPr id="87045" name="TextBox 4"/>
          <p:cNvSpPr txBox="1">
            <a:spLocks noChangeArrowheads="1"/>
          </p:cNvSpPr>
          <p:nvPr/>
        </p:nvSpPr>
        <p:spPr bwMode="auto">
          <a:xfrm>
            <a:off x="2057401" y="2895600"/>
            <a:ext cx="65897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2pPr>
            <a:lvl3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3pPr>
            <a:lvl4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4pPr>
            <a:lvl5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dirty="0"/>
              <a:t>Transfer function is a sum of sinusoids in the frequency domain</a:t>
            </a:r>
          </a:p>
        </p:txBody>
      </p:sp>
      <p:pic>
        <p:nvPicPr>
          <p:cNvPr id="87046" name="Picture 5" descr="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3657600"/>
            <a:ext cx="6083300" cy="130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047" name="Oval 8"/>
          <p:cNvSpPr>
            <a:spLocks noChangeArrowheads="1"/>
          </p:cNvSpPr>
          <p:nvPr/>
        </p:nvSpPr>
        <p:spPr bwMode="auto">
          <a:xfrm>
            <a:off x="4495800" y="3810000"/>
            <a:ext cx="1600200" cy="838200"/>
          </a:xfrm>
          <a:prstGeom prst="ellips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2pPr>
            <a:lvl3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3pPr>
            <a:lvl4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4pPr>
            <a:lvl5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9pPr>
          </a:lstStyle>
          <a:p>
            <a:endParaRPr lang="en-US"/>
          </a:p>
        </p:txBody>
      </p:sp>
      <p:sp>
        <p:nvSpPr>
          <p:cNvPr id="87048" name="TextBox 9"/>
          <p:cNvSpPr txBox="1">
            <a:spLocks noChangeArrowheads="1"/>
          </p:cNvSpPr>
          <p:nvPr/>
        </p:nvSpPr>
        <p:spPr bwMode="auto">
          <a:xfrm>
            <a:off x="4114801" y="4724401"/>
            <a:ext cx="17049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2pPr>
            <a:lvl3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3pPr>
            <a:lvl4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4pPr>
            <a:lvl5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b="0"/>
              <a:t>Pure delay,</a:t>
            </a:r>
          </a:p>
          <a:p>
            <a:r>
              <a:rPr lang="en-US" b="0"/>
              <a:t> can be dropped</a:t>
            </a:r>
          </a:p>
        </p:txBody>
      </p:sp>
      <p:sp>
        <p:nvSpPr>
          <p:cNvPr id="87049" name="TextBox 10"/>
          <p:cNvSpPr txBox="1">
            <a:spLocks noChangeArrowheads="1"/>
          </p:cNvSpPr>
          <p:nvPr/>
        </p:nvSpPr>
        <p:spPr bwMode="auto">
          <a:xfrm>
            <a:off x="6248401" y="4800600"/>
            <a:ext cx="38338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2pPr>
            <a:lvl3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3pPr>
            <a:lvl4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4pPr>
            <a:lvl5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b="0"/>
              <a:t>What matters are the delay </a:t>
            </a:r>
            <a:r>
              <a:rPr lang="en-US" b="0" i="1"/>
              <a:t>differences</a:t>
            </a:r>
          </a:p>
        </p:txBody>
      </p:sp>
      <p:sp>
        <p:nvSpPr>
          <p:cNvPr id="87050" name="TextBox 11"/>
          <p:cNvSpPr txBox="1">
            <a:spLocks noChangeArrowheads="1"/>
          </p:cNvSpPr>
          <p:nvPr/>
        </p:nvSpPr>
        <p:spPr bwMode="auto">
          <a:xfrm>
            <a:off x="1905001" y="5638800"/>
            <a:ext cx="826452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2pPr>
            <a:lvl3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3pPr>
            <a:lvl4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4pPr>
            <a:lvl5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/>
              <a:t>Channel delay spread: </a:t>
            </a:r>
            <a:r>
              <a:rPr lang="en-US" b="0"/>
              <a:t>determines the fastest variations in the frequency domain</a:t>
            </a:r>
          </a:p>
          <a:p>
            <a:r>
              <a:rPr lang="en-US"/>
              <a:t>Channel coherence bandwidth: </a:t>
            </a:r>
            <a:r>
              <a:rPr lang="en-US" b="0"/>
              <a:t>Inverse of delay spread</a:t>
            </a:r>
          </a:p>
          <a:p>
            <a:r>
              <a:rPr lang="en-US" b="0"/>
              <a:t>Channel can be approximated as constant over band much smaller than coherence bw</a:t>
            </a:r>
          </a:p>
        </p:txBody>
      </p:sp>
    </p:spTree>
    <p:extLst>
      <p:ext uri="{BB962C8B-B14F-4D97-AF65-F5344CB8AC3E}">
        <p14:creationId xmlns:p14="http://schemas.microsoft.com/office/powerpoint/2010/main" val="375880533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Title 1"/>
          <p:cNvSpPr>
            <a:spLocks noGrp="1"/>
          </p:cNvSpPr>
          <p:nvPr>
            <p:ph type="title"/>
          </p:nvPr>
        </p:nvSpPr>
        <p:spPr>
          <a:xfrm>
            <a:off x="2133600" y="0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smtClean="0"/>
              <a:t>Multipath channel modeling contd, II</a:t>
            </a:r>
          </a:p>
        </p:txBody>
      </p:sp>
      <p:pic>
        <p:nvPicPr>
          <p:cNvPr id="88067" name="Picture 2" descr="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066800"/>
            <a:ext cx="9144000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8068" name="Picture 3" descr="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676400"/>
            <a:ext cx="6705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9" name="TextBox 4"/>
          <p:cNvSpPr txBox="1">
            <a:spLocks noChangeArrowheads="1"/>
          </p:cNvSpPr>
          <p:nvPr/>
        </p:nvSpPr>
        <p:spPr bwMode="auto">
          <a:xfrm>
            <a:off x="1752600" y="2590800"/>
            <a:ext cx="8305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2pPr>
            <a:lvl3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3pPr>
            <a:lvl4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4pPr>
            <a:lvl5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/>
              <a:t>Time in microseconds; delay spread 2.5 microsec, coherence bandwidth 400 KHz</a:t>
            </a:r>
          </a:p>
        </p:txBody>
      </p:sp>
      <p:pic>
        <p:nvPicPr>
          <p:cNvPr id="88070" name="Picture 5" descr="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1" y="3200400"/>
            <a:ext cx="4818063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71" name="TextBox 6"/>
          <p:cNvSpPr txBox="1">
            <a:spLocks noChangeArrowheads="1"/>
          </p:cNvSpPr>
          <p:nvPr/>
        </p:nvSpPr>
        <p:spPr bwMode="auto">
          <a:xfrm>
            <a:off x="8075614" y="1905000"/>
            <a:ext cx="25923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2pPr>
            <a:lvl3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3pPr>
            <a:lvl4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4pPr>
            <a:lvl5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b="0"/>
              <a:t>(ignoring pure delay term)</a:t>
            </a:r>
          </a:p>
        </p:txBody>
      </p:sp>
      <p:sp>
        <p:nvSpPr>
          <p:cNvPr id="88072" name="TextBox 7"/>
          <p:cNvSpPr txBox="1">
            <a:spLocks noChangeArrowheads="1"/>
          </p:cNvSpPr>
          <p:nvPr/>
        </p:nvSpPr>
        <p:spPr bwMode="auto">
          <a:xfrm>
            <a:off x="6781801" y="3810001"/>
            <a:ext cx="3749675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2pPr>
            <a:lvl3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3pPr>
            <a:lvl4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4pPr>
            <a:lvl5pPr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/>
              <a:t>Frequency selective fading</a:t>
            </a:r>
          </a:p>
          <a:p>
            <a:r>
              <a:rPr lang="en-US"/>
              <a:t> can be as large as 18 dB!</a:t>
            </a:r>
          </a:p>
          <a:p>
            <a:r>
              <a:rPr lang="en-US"/>
              <a:t>Need diversity: frequency, spatial,</a:t>
            </a:r>
          </a:p>
          <a:p>
            <a:r>
              <a:rPr lang="en-US"/>
              <a:t> time (if channel varies across time)</a:t>
            </a:r>
          </a:p>
        </p:txBody>
      </p:sp>
    </p:spTree>
    <p:extLst>
      <p:ext uri="{BB962C8B-B14F-4D97-AF65-F5344CB8AC3E}">
        <p14:creationId xmlns:p14="http://schemas.microsoft.com/office/powerpoint/2010/main" val="40201593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Fourier Series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It can be shown that any periodic signal with period T</a:t>
            </a:r>
            <a:r>
              <a:rPr lang="en-IN" baseline="-25000" dirty="0" smtClean="0"/>
              <a:t>0</a:t>
            </a:r>
            <a:r>
              <a:rPr lang="en-IN" dirty="0" smtClean="0"/>
              <a:t> can be expressed as a linear combination of complex exponentials, </a:t>
            </a:r>
            <a:r>
              <a:rPr lang="en-IN" dirty="0"/>
              <a:t>whose frequencies are integer multiples of the fundamental frequency </a:t>
            </a:r>
            <a:r>
              <a:rPr lang="en-IN" dirty="0" smtClean="0"/>
              <a:t>f</a:t>
            </a:r>
            <a:r>
              <a:rPr lang="en-IN" baseline="-25000" dirty="0" smtClean="0"/>
              <a:t>0</a:t>
            </a:r>
            <a:r>
              <a:rPr lang="en-IN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IN" dirty="0" smtClean="0"/>
          </a:p>
          <a:p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2885" y="3461171"/>
            <a:ext cx="5743629" cy="74845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2885" y="4344565"/>
            <a:ext cx="4828715" cy="1002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512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Fourier Series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9300" y="1690688"/>
            <a:ext cx="10515600" cy="2025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2028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Fourier Series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8800" y="2501158"/>
            <a:ext cx="10515600" cy="2078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61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Geometric Representation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1200" y="2336839"/>
            <a:ext cx="10515600" cy="2414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1075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 Expansion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21310"/>
            <a:ext cx="10515600" cy="177236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113" y="3924299"/>
            <a:ext cx="11077587" cy="1395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805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12773</TotalTime>
  <Words>1335</Words>
  <Application>Microsoft Office PowerPoint</Application>
  <PresentationFormat>Widescreen</PresentationFormat>
  <Paragraphs>163</Paragraphs>
  <Slides>42</Slides>
  <Notes>8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42</vt:i4>
      </vt:variant>
    </vt:vector>
  </HeadingPairs>
  <TitlesOfParts>
    <vt:vector size="52" baseType="lpstr">
      <vt:lpstr>MS PGothic</vt:lpstr>
      <vt:lpstr>Arial</vt:lpstr>
      <vt:lpstr>Arial Narrow</vt:lpstr>
      <vt:lpstr>Calibri</vt:lpstr>
      <vt:lpstr>Calibri Light</vt:lpstr>
      <vt:lpstr>Symbol</vt:lpstr>
      <vt:lpstr>Wingdings</vt:lpstr>
      <vt:lpstr>Office Theme</vt:lpstr>
      <vt:lpstr>Equation</vt:lpstr>
      <vt:lpstr>Microsoft Equation 3.0</vt:lpstr>
      <vt:lpstr>Frequency Domain Representation</vt:lpstr>
      <vt:lpstr>Eigen-functions</vt:lpstr>
      <vt:lpstr>Complex exponential through LTI system</vt:lpstr>
      <vt:lpstr>Fourier Series</vt:lpstr>
      <vt:lpstr>Fourier Series</vt:lpstr>
      <vt:lpstr>Fourier Series</vt:lpstr>
      <vt:lpstr>Fourier Series</vt:lpstr>
      <vt:lpstr>Geometric Representation</vt:lpstr>
      <vt:lpstr>Vector Expansion</vt:lpstr>
      <vt:lpstr>Example</vt:lpstr>
      <vt:lpstr>Source: Wikipedia</vt:lpstr>
      <vt:lpstr>Example</vt:lpstr>
      <vt:lpstr>Fourier Series Properties</vt:lpstr>
      <vt:lpstr>Properties</vt:lpstr>
      <vt:lpstr>Differentiation</vt:lpstr>
      <vt:lpstr>Parseval’s Identity</vt:lpstr>
      <vt:lpstr>Problem</vt:lpstr>
      <vt:lpstr>Questions </vt:lpstr>
      <vt:lpstr>Fourier Transform</vt:lpstr>
      <vt:lpstr>Fourier Transform Properties</vt:lpstr>
      <vt:lpstr>Time Frequency Scaling</vt:lpstr>
      <vt:lpstr>Fourier Transform Properties</vt:lpstr>
      <vt:lpstr>Parseval’s Identity</vt:lpstr>
      <vt:lpstr>Fourier Transform Properties</vt:lpstr>
      <vt:lpstr>Boxcar and Sinc</vt:lpstr>
      <vt:lpstr>Fourier Transform</vt:lpstr>
      <vt:lpstr>Fourier Transform</vt:lpstr>
      <vt:lpstr>Fourier Transform</vt:lpstr>
      <vt:lpstr>Exercise</vt:lpstr>
      <vt:lpstr>Why do we need negative frequencies?</vt:lpstr>
      <vt:lpstr>Bandwidth</vt:lpstr>
      <vt:lpstr>Bandwidth</vt:lpstr>
      <vt:lpstr>Energy Spectral Density and Bandwidth</vt:lpstr>
      <vt:lpstr>Energy Spectral Density</vt:lpstr>
      <vt:lpstr>Example: bandwidth of a boxcar</vt:lpstr>
      <vt:lpstr>Example</vt:lpstr>
      <vt:lpstr>Example</vt:lpstr>
      <vt:lpstr>Example</vt:lpstr>
      <vt:lpstr>Example</vt:lpstr>
      <vt:lpstr>Example</vt:lpstr>
      <vt:lpstr>Multipath channel modeling I</vt:lpstr>
      <vt:lpstr>Multipath channel modeling contd, II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Frequency Domain Representation</dc:title>
  <dc:creator>Jyotsna</dc:creator>
  <cp:lastModifiedBy>Jyotsna</cp:lastModifiedBy>
  <cp:revision>40</cp:revision>
  <dcterms:created xsi:type="dcterms:W3CDTF">2017-08-08T04:26:25Z</dcterms:created>
  <dcterms:modified xsi:type="dcterms:W3CDTF">2017-08-17T04:49:55Z</dcterms:modified>
</cp:coreProperties>
</file>