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60"/>
  </p:normalViewPr>
  <p:slideViewPr>
    <p:cSldViewPr snapToGrid="0">
      <p:cViewPr varScale="1">
        <p:scale>
          <a:sx n="75" d="100"/>
          <a:sy n="75" d="100"/>
        </p:scale>
        <p:origin x="7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D2327-F345-4BF5-8DFC-8A2120849A7B}" type="datetimeFigureOut">
              <a:rPr lang="en-IN" smtClean="0"/>
              <a:t>24-07-2017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19A16-8B00-4750-BDC5-5DC7457597F9}" type="slidenum">
              <a:rPr lang="en-IN" smtClean="0"/>
              <a:t>‹#›</a:t>
            </a:fld>
            <a:endParaRPr lang="en-IN"/>
          </a:p>
        </p:txBody>
      </p:sp>
    </p:spTree>
    <p:extLst>
      <p:ext uri="{BB962C8B-B14F-4D97-AF65-F5344CB8AC3E}">
        <p14:creationId xmlns:p14="http://schemas.microsoft.com/office/powerpoint/2010/main" val="426552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EB19A16-8B00-4750-BDC5-5DC7457597F9}" type="slidenum">
              <a:rPr lang="en-IN" smtClean="0"/>
              <a:t>21</a:t>
            </a:fld>
            <a:endParaRPr lang="en-IN"/>
          </a:p>
        </p:txBody>
      </p:sp>
    </p:spTree>
    <p:extLst>
      <p:ext uri="{BB962C8B-B14F-4D97-AF65-F5344CB8AC3E}">
        <p14:creationId xmlns:p14="http://schemas.microsoft.com/office/powerpoint/2010/main" val="2831097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270E45-5E6A-4457-8EE1-DD345863DCF2}" type="datetime1">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9D06B-2788-45F6-8BF4-943657A77548}" type="slidenum">
              <a:rPr lang="en-IN" smtClean="0"/>
              <a:t>‹#›</a:t>
            </a:fld>
            <a:endParaRPr lang="en-IN"/>
          </a:p>
        </p:txBody>
      </p:sp>
    </p:spTree>
    <p:extLst>
      <p:ext uri="{BB962C8B-B14F-4D97-AF65-F5344CB8AC3E}">
        <p14:creationId xmlns:p14="http://schemas.microsoft.com/office/powerpoint/2010/main" val="133980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58D56B-A64F-434E-A414-70E1B5DF8F5D}" type="datetime1">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9D06B-2788-45F6-8BF4-943657A77548}" type="slidenum">
              <a:rPr lang="en-IN" smtClean="0"/>
              <a:t>‹#›</a:t>
            </a:fld>
            <a:endParaRPr lang="en-IN"/>
          </a:p>
        </p:txBody>
      </p:sp>
    </p:spTree>
    <p:extLst>
      <p:ext uri="{BB962C8B-B14F-4D97-AF65-F5344CB8AC3E}">
        <p14:creationId xmlns:p14="http://schemas.microsoft.com/office/powerpoint/2010/main" val="189598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FC8DFF-24D3-47F4-A784-3632157A4677}" type="datetime1">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9D06B-2788-45F6-8BF4-943657A77548}" type="slidenum">
              <a:rPr lang="en-IN" smtClean="0"/>
              <a:t>‹#›</a:t>
            </a:fld>
            <a:endParaRPr lang="en-IN"/>
          </a:p>
        </p:txBody>
      </p:sp>
    </p:spTree>
    <p:extLst>
      <p:ext uri="{BB962C8B-B14F-4D97-AF65-F5344CB8AC3E}">
        <p14:creationId xmlns:p14="http://schemas.microsoft.com/office/powerpoint/2010/main" val="399574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0EFF8B-6D81-443D-B67C-5F3C2932B1C3}" type="datetime1">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9D06B-2788-45F6-8BF4-943657A77548}" type="slidenum">
              <a:rPr lang="en-IN" smtClean="0"/>
              <a:t>‹#›</a:t>
            </a:fld>
            <a:endParaRPr lang="en-IN"/>
          </a:p>
        </p:txBody>
      </p:sp>
    </p:spTree>
    <p:extLst>
      <p:ext uri="{BB962C8B-B14F-4D97-AF65-F5344CB8AC3E}">
        <p14:creationId xmlns:p14="http://schemas.microsoft.com/office/powerpoint/2010/main" val="311187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3ECD0-8AE3-4F96-A0F3-F9FF8EF9667E}" type="datetime1">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9D06B-2788-45F6-8BF4-943657A77548}" type="slidenum">
              <a:rPr lang="en-IN" smtClean="0"/>
              <a:t>‹#›</a:t>
            </a:fld>
            <a:endParaRPr lang="en-IN"/>
          </a:p>
        </p:txBody>
      </p:sp>
    </p:spTree>
    <p:extLst>
      <p:ext uri="{BB962C8B-B14F-4D97-AF65-F5344CB8AC3E}">
        <p14:creationId xmlns:p14="http://schemas.microsoft.com/office/powerpoint/2010/main" val="191471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8B30AAF-3652-46A5-9AE0-28966DD62BCE}" type="datetime1">
              <a:rPr lang="en-IN" smtClean="0"/>
              <a:t>24-07-2017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9D06B-2788-45F6-8BF4-943657A77548}" type="slidenum">
              <a:rPr lang="en-IN" smtClean="0"/>
              <a:t>‹#›</a:t>
            </a:fld>
            <a:endParaRPr lang="en-IN"/>
          </a:p>
        </p:txBody>
      </p:sp>
    </p:spTree>
    <p:extLst>
      <p:ext uri="{BB962C8B-B14F-4D97-AF65-F5344CB8AC3E}">
        <p14:creationId xmlns:p14="http://schemas.microsoft.com/office/powerpoint/2010/main" val="391763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9EB049-C112-491A-B876-096BE89917F6}" type="datetime1">
              <a:rPr lang="en-IN" smtClean="0"/>
              <a:t>24-07-2017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19D06B-2788-45F6-8BF4-943657A77548}" type="slidenum">
              <a:rPr lang="en-IN" smtClean="0"/>
              <a:t>‹#›</a:t>
            </a:fld>
            <a:endParaRPr lang="en-IN"/>
          </a:p>
        </p:txBody>
      </p:sp>
    </p:spTree>
    <p:extLst>
      <p:ext uri="{BB962C8B-B14F-4D97-AF65-F5344CB8AC3E}">
        <p14:creationId xmlns:p14="http://schemas.microsoft.com/office/powerpoint/2010/main" val="166853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36D711-12D2-47A2-B44C-742C300D7049}" type="datetime1">
              <a:rPr lang="en-IN" smtClean="0"/>
              <a:t>24-07-2017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19D06B-2788-45F6-8BF4-943657A77548}" type="slidenum">
              <a:rPr lang="en-IN" smtClean="0"/>
              <a:t>‹#›</a:t>
            </a:fld>
            <a:endParaRPr lang="en-IN"/>
          </a:p>
        </p:txBody>
      </p:sp>
    </p:spTree>
    <p:extLst>
      <p:ext uri="{BB962C8B-B14F-4D97-AF65-F5344CB8AC3E}">
        <p14:creationId xmlns:p14="http://schemas.microsoft.com/office/powerpoint/2010/main" val="250989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CE253-5FE4-44F4-A082-A92411E202DC}" type="datetime1">
              <a:rPr lang="en-IN" smtClean="0"/>
              <a:t>24-07-2017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19D06B-2788-45F6-8BF4-943657A77548}" type="slidenum">
              <a:rPr lang="en-IN" smtClean="0"/>
              <a:t>‹#›</a:t>
            </a:fld>
            <a:endParaRPr lang="en-IN"/>
          </a:p>
        </p:txBody>
      </p:sp>
    </p:spTree>
    <p:extLst>
      <p:ext uri="{BB962C8B-B14F-4D97-AF65-F5344CB8AC3E}">
        <p14:creationId xmlns:p14="http://schemas.microsoft.com/office/powerpoint/2010/main" val="98339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0614F2-3466-4A85-AA4E-F30C4A8E01C2}" type="datetime1">
              <a:rPr lang="en-IN" smtClean="0"/>
              <a:t>24-07-2017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9D06B-2788-45F6-8BF4-943657A77548}" type="slidenum">
              <a:rPr lang="en-IN" smtClean="0"/>
              <a:t>‹#›</a:t>
            </a:fld>
            <a:endParaRPr lang="en-IN"/>
          </a:p>
        </p:txBody>
      </p:sp>
    </p:spTree>
    <p:extLst>
      <p:ext uri="{BB962C8B-B14F-4D97-AF65-F5344CB8AC3E}">
        <p14:creationId xmlns:p14="http://schemas.microsoft.com/office/powerpoint/2010/main" val="1428656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76D1DA-8E87-45DC-8C25-9B1DF1AB9B31}" type="datetime1">
              <a:rPr lang="en-IN" smtClean="0"/>
              <a:t>24-07-2017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9D06B-2788-45F6-8BF4-943657A77548}" type="slidenum">
              <a:rPr lang="en-IN" smtClean="0"/>
              <a:t>‹#›</a:t>
            </a:fld>
            <a:endParaRPr lang="en-IN"/>
          </a:p>
        </p:txBody>
      </p:sp>
    </p:spTree>
    <p:extLst>
      <p:ext uri="{BB962C8B-B14F-4D97-AF65-F5344CB8AC3E}">
        <p14:creationId xmlns:p14="http://schemas.microsoft.com/office/powerpoint/2010/main" val="402546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E79E0-BE64-41CD-B235-12E7E268CCFB}" type="datetime1">
              <a:rPr lang="en-IN" smtClean="0"/>
              <a:t>24-07-2017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9D06B-2788-45F6-8BF4-943657A77548}" type="slidenum">
              <a:rPr lang="en-IN" smtClean="0"/>
              <a:t>‹#›</a:t>
            </a:fld>
            <a:endParaRPr lang="en-IN"/>
          </a:p>
        </p:txBody>
      </p:sp>
    </p:spTree>
    <p:extLst>
      <p:ext uri="{BB962C8B-B14F-4D97-AF65-F5344CB8AC3E}">
        <p14:creationId xmlns:p14="http://schemas.microsoft.com/office/powerpoint/2010/main" val="3216825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Principles of Communication Systems</a:t>
            </a:r>
            <a:endParaRPr lang="en-IN" dirty="0"/>
          </a:p>
        </p:txBody>
      </p:sp>
      <p:sp>
        <p:nvSpPr>
          <p:cNvPr id="3" name="Subtitle 2"/>
          <p:cNvSpPr>
            <a:spLocks noGrp="1"/>
          </p:cNvSpPr>
          <p:nvPr>
            <p:ph type="subTitle" idx="1"/>
          </p:nvPr>
        </p:nvSpPr>
        <p:spPr/>
        <p:txBody>
          <a:bodyPr/>
          <a:lstStyle/>
          <a:p>
            <a:r>
              <a:rPr lang="en-US" dirty="0" smtClean="0"/>
              <a:t>J </a:t>
            </a:r>
            <a:r>
              <a:rPr lang="en-US" dirty="0" err="1" smtClean="0"/>
              <a:t>Bapat</a:t>
            </a:r>
            <a:endParaRPr lang="en-IN" dirty="0"/>
          </a:p>
        </p:txBody>
      </p:sp>
    </p:spTree>
    <p:extLst>
      <p:ext uri="{BB962C8B-B14F-4D97-AF65-F5344CB8AC3E}">
        <p14:creationId xmlns:p14="http://schemas.microsoft.com/office/powerpoint/2010/main" val="1117446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Communication System</a:t>
            </a:r>
            <a:endParaRPr lang="en-IN" dirty="0"/>
          </a:p>
        </p:txBody>
      </p:sp>
      <p:pic>
        <p:nvPicPr>
          <p:cNvPr id="4" name="Content Placeholder 3"/>
          <p:cNvPicPr>
            <a:picLocks noGrp="1" noChangeAspect="1"/>
          </p:cNvPicPr>
          <p:nvPr>
            <p:ph idx="1"/>
          </p:nvPr>
        </p:nvPicPr>
        <p:blipFill>
          <a:blip r:embed="rId2"/>
          <a:stretch>
            <a:fillRect/>
          </a:stretch>
        </p:blipFill>
        <p:spPr>
          <a:xfrm>
            <a:off x="2149729" y="1825625"/>
            <a:ext cx="7892541" cy="4351338"/>
          </a:xfrm>
          <a:prstGeom prst="rect">
            <a:avLst/>
          </a:prstGeom>
        </p:spPr>
      </p:pic>
      <p:sp>
        <p:nvSpPr>
          <p:cNvPr id="5" name="Slide Number Placeholder 4"/>
          <p:cNvSpPr>
            <a:spLocks noGrp="1"/>
          </p:cNvSpPr>
          <p:nvPr>
            <p:ph type="sldNum" sz="quarter" idx="12"/>
          </p:nvPr>
        </p:nvSpPr>
        <p:spPr/>
        <p:txBody>
          <a:bodyPr/>
          <a:lstStyle/>
          <a:p>
            <a:fld id="{AD19D06B-2788-45F6-8BF4-943657A77548}" type="slidenum">
              <a:rPr lang="en-IN" smtClean="0"/>
              <a:t>10</a:t>
            </a:fld>
            <a:endParaRPr lang="en-IN"/>
          </a:p>
        </p:txBody>
      </p:sp>
    </p:spTree>
    <p:extLst>
      <p:ext uri="{BB962C8B-B14F-4D97-AF65-F5344CB8AC3E}">
        <p14:creationId xmlns:p14="http://schemas.microsoft.com/office/powerpoint/2010/main" val="371113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Digital?</a:t>
            </a:r>
            <a:endParaRPr lang="en-IN" dirty="0"/>
          </a:p>
        </p:txBody>
      </p:sp>
      <p:sp>
        <p:nvSpPr>
          <p:cNvPr id="3" name="Content Placeholder 2"/>
          <p:cNvSpPr>
            <a:spLocks noGrp="1"/>
          </p:cNvSpPr>
          <p:nvPr>
            <p:ph idx="1"/>
          </p:nvPr>
        </p:nvSpPr>
        <p:spPr/>
        <p:txBody>
          <a:bodyPr/>
          <a:lstStyle/>
          <a:p>
            <a:r>
              <a:rPr lang="en-IN" dirty="0"/>
              <a:t>Comparing the block diagrams for analog and digital </a:t>
            </a:r>
            <a:r>
              <a:rPr lang="en-IN" dirty="0" smtClean="0"/>
              <a:t>communication, we </a:t>
            </a:r>
            <a:r>
              <a:rPr lang="en-IN" dirty="0"/>
              <a:t>see that the digital communication system involves far more processing. </a:t>
            </a:r>
            <a:endParaRPr lang="en-IN" dirty="0" smtClean="0"/>
          </a:p>
          <a:p>
            <a:r>
              <a:rPr lang="en-IN" dirty="0" smtClean="0"/>
              <a:t>This </a:t>
            </a:r>
            <a:r>
              <a:rPr lang="en-IN" dirty="0"/>
              <a:t>is not an obstacle for modern transceiver design, due to the exponential increase </a:t>
            </a:r>
            <a:r>
              <a:rPr lang="en-IN" dirty="0" smtClean="0"/>
              <a:t>in the </a:t>
            </a:r>
            <a:r>
              <a:rPr lang="en-IN" dirty="0"/>
              <a:t>computational power of low-cost silicon integrated circuits. </a:t>
            </a:r>
            <a:endParaRPr lang="en-IN" dirty="0" smtClean="0"/>
          </a:p>
          <a:p>
            <a:r>
              <a:rPr lang="en-IN" dirty="0" smtClean="0"/>
              <a:t>Digital </a:t>
            </a:r>
            <a:r>
              <a:rPr lang="en-IN" dirty="0"/>
              <a:t>communication </a:t>
            </a:r>
            <a:r>
              <a:rPr lang="en-IN" dirty="0" smtClean="0"/>
              <a:t>offers several advantages</a:t>
            </a:r>
            <a:r>
              <a:rPr lang="en-IN" dirty="0"/>
              <a:t>.</a:t>
            </a:r>
          </a:p>
        </p:txBody>
      </p:sp>
      <p:sp>
        <p:nvSpPr>
          <p:cNvPr id="4" name="Slide Number Placeholder 3"/>
          <p:cNvSpPr>
            <a:spLocks noGrp="1"/>
          </p:cNvSpPr>
          <p:nvPr>
            <p:ph type="sldNum" sz="quarter" idx="12"/>
          </p:nvPr>
        </p:nvSpPr>
        <p:spPr/>
        <p:txBody>
          <a:bodyPr/>
          <a:lstStyle/>
          <a:p>
            <a:fld id="{AD19D06B-2788-45F6-8BF4-943657A77548}" type="slidenum">
              <a:rPr lang="en-IN" smtClean="0"/>
              <a:t>11</a:t>
            </a:fld>
            <a:endParaRPr lang="en-IN"/>
          </a:p>
        </p:txBody>
      </p:sp>
    </p:spTree>
    <p:extLst>
      <p:ext uri="{BB962C8B-B14F-4D97-AF65-F5344CB8AC3E}">
        <p14:creationId xmlns:p14="http://schemas.microsoft.com/office/powerpoint/2010/main" val="93259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Digital?</a:t>
            </a:r>
            <a:endParaRPr lang="en-IN" dirty="0"/>
          </a:p>
        </p:txBody>
      </p:sp>
      <p:sp>
        <p:nvSpPr>
          <p:cNvPr id="3" name="Content Placeholder 2"/>
          <p:cNvSpPr>
            <a:spLocks noGrp="1"/>
          </p:cNvSpPr>
          <p:nvPr>
            <p:ph idx="1"/>
          </p:nvPr>
        </p:nvSpPr>
        <p:spPr/>
        <p:txBody>
          <a:bodyPr>
            <a:normAutofit fontScale="92500" lnSpcReduction="20000"/>
          </a:bodyPr>
          <a:lstStyle/>
          <a:p>
            <a:r>
              <a:rPr lang="en-IN" b="1" i="1" u="sng" dirty="0" smtClean="0"/>
              <a:t>Optimality:</a:t>
            </a:r>
            <a:r>
              <a:rPr lang="en-IN" dirty="0" smtClean="0"/>
              <a:t> For a point-to-point link, it is possible to </a:t>
            </a:r>
            <a:r>
              <a:rPr lang="en-IN" dirty="0"/>
              <a:t>separately optimize source coding </a:t>
            </a:r>
            <a:r>
              <a:rPr lang="en-IN" dirty="0" smtClean="0"/>
              <a:t>and channel </a:t>
            </a:r>
            <a:r>
              <a:rPr lang="en-IN" dirty="0"/>
              <a:t>coding, as long </a:t>
            </a:r>
            <a:r>
              <a:rPr lang="en-IN" dirty="0" smtClean="0"/>
              <a:t>as delay </a:t>
            </a:r>
            <a:r>
              <a:rPr lang="en-IN" dirty="0"/>
              <a:t>and processing incurred </a:t>
            </a:r>
            <a:r>
              <a:rPr lang="en-IN" dirty="0" smtClean="0"/>
              <a:t>is acceptable. Due to </a:t>
            </a:r>
            <a:r>
              <a:rPr lang="en-IN" dirty="0"/>
              <a:t>this </a:t>
            </a:r>
            <a:r>
              <a:rPr lang="en-IN" i="1" dirty="0"/>
              <a:t>source-channel separation principle, </a:t>
            </a:r>
            <a:r>
              <a:rPr lang="en-IN" dirty="0"/>
              <a:t>we can leverage the best available source codes </a:t>
            </a:r>
            <a:r>
              <a:rPr lang="en-IN" dirty="0" smtClean="0"/>
              <a:t>and the </a:t>
            </a:r>
            <a:r>
              <a:rPr lang="en-IN" dirty="0"/>
              <a:t>best available channel codes in designing a digital communication system, </a:t>
            </a:r>
            <a:r>
              <a:rPr lang="en-IN" dirty="0" smtClean="0"/>
              <a:t>independently of </a:t>
            </a:r>
            <a:r>
              <a:rPr lang="en-IN" dirty="0"/>
              <a:t>each </a:t>
            </a:r>
            <a:r>
              <a:rPr lang="en-IN" dirty="0" smtClean="0"/>
              <a:t>other. The </a:t>
            </a:r>
            <a:r>
              <a:rPr lang="en-IN" dirty="0"/>
              <a:t>design of a digital </a:t>
            </a:r>
            <a:r>
              <a:rPr lang="en-IN" dirty="0" smtClean="0"/>
              <a:t>communication link </a:t>
            </a:r>
            <a:r>
              <a:rPr lang="en-IN" dirty="0"/>
              <a:t>is </a:t>
            </a:r>
            <a:r>
              <a:rPr lang="en-IN" i="1" dirty="0"/>
              <a:t>source-independent </a:t>
            </a:r>
            <a:r>
              <a:rPr lang="en-IN" dirty="0"/>
              <a:t>and </a:t>
            </a:r>
            <a:r>
              <a:rPr lang="en-IN" i="1" dirty="0"/>
              <a:t>channel-optimized. </a:t>
            </a:r>
            <a:endParaRPr lang="en-IN" i="1" dirty="0" smtClean="0"/>
          </a:p>
          <a:p>
            <a:endParaRPr lang="en-IN" i="1" dirty="0"/>
          </a:p>
          <a:p>
            <a:r>
              <a:rPr lang="en-IN" dirty="0" smtClean="0"/>
              <a:t>In </a:t>
            </a:r>
            <a:r>
              <a:rPr lang="en-IN" dirty="0"/>
              <a:t>contrast, the waveform transmitted in </a:t>
            </a:r>
            <a:r>
              <a:rPr lang="en-IN" dirty="0" smtClean="0"/>
              <a:t>an analog </a:t>
            </a:r>
            <a:r>
              <a:rPr lang="en-IN" dirty="0"/>
              <a:t>communication system depends on the message signal, which is beyond the control of </a:t>
            </a:r>
            <a:r>
              <a:rPr lang="en-IN" dirty="0" smtClean="0"/>
              <a:t>the link </a:t>
            </a:r>
            <a:r>
              <a:rPr lang="en-IN" dirty="0"/>
              <a:t>designer, hence we do not have the freedom to optimize link performance over all </a:t>
            </a:r>
            <a:r>
              <a:rPr lang="en-IN" dirty="0" smtClean="0"/>
              <a:t>possible communication </a:t>
            </a:r>
            <a:r>
              <a:rPr lang="en-IN" dirty="0"/>
              <a:t>schemes. </a:t>
            </a:r>
            <a:r>
              <a:rPr lang="en-IN" dirty="0" smtClean="0"/>
              <a:t>In practice</a:t>
            </a:r>
            <a:r>
              <a:rPr lang="en-IN" dirty="0"/>
              <a:t>, huge </a:t>
            </a:r>
            <a:r>
              <a:rPr lang="en-IN" dirty="0" smtClean="0"/>
              <a:t>performance gains </a:t>
            </a:r>
            <a:r>
              <a:rPr lang="en-IN" dirty="0"/>
              <a:t>are obtained from switching from analog to digital communication.</a:t>
            </a:r>
          </a:p>
        </p:txBody>
      </p:sp>
      <p:sp>
        <p:nvSpPr>
          <p:cNvPr id="4" name="Slide Number Placeholder 3"/>
          <p:cNvSpPr>
            <a:spLocks noGrp="1"/>
          </p:cNvSpPr>
          <p:nvPr>
            <p:ph type="sldNum" sz="quarter" idx="12"/>
          </p:nvPr>
        </p:nvSpPr>
        <p:spPr/>
        <p:txBody>
          <a:bodyPr/>
          <a:lstStyle/>
          <a:p>
            <a:fld id="{AD19D06B-2788-45F6-8BF4-943657A77548}" type="slidenum">
              <a:rPr lang="en-IN" smtClean="0"/>
              <a:t>12</a:t>
            </a:fld>
            <a:endParaRPr lang="en-IN"/>
          </a:p>
        </p:txBody>
      </p:sp>
    </p:spTree>
    <p:extLst>
      <p:ext uri="{BB962C8B-B14F-4D97-AF65-F5344CB8AC3E}">
        <p14:creationId xmlns:p14="http://schemas.microsoft.com/office/powerpoint/2010/main" val="372929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Digital?</a:t>
            </a:r>
            <a:endParaRPr lang="en-IN" dirty="0"/>
          </a:p>
        </p:txBody>
      </p:sp>
      <p:sp>
        <p:nvSpPr>
          <p:cNvPr id="3" name="Content Placeholder 2"/>
          <p:cNvSpPr>
            <a:spLocks noGrp="1"/>
          </p:cNvSpPr>
          <p:nvPr>
            <p:ph idx="1"/>
          </p:nvPr>
        </p:nvSpPr>
        <p:spPr/>
        <p:txBody>
          <a:bodyPr>
            <a:normAutofit fontScale="85000" lnSpcReduction="20000"/>
          </a:bodyPr>
          <a:lstStyle/>
          <a:p>
            <a:r>
              <a:rPr lang="en-IN" b="1" i="1" u="sng" dirty="0"/>
              <a:t>Scalability:</a:t>
            </a:r>
            <a:r>
              <a:rPr lang="en-IN" i="1" dirty="0"/>
              <a:t> </a:t>
            </a:r>
            <a:r>
              <a:rPr lang="en-IN" dirty="0" smtClean="0"/>
              <a:t>Digital </a:t>
            </a:r>
            <a:r>
              <a:rPr lang="en-IN" dirty="0"/>
              <a:t>communication allows </a:t>
            </a:r>
            <a:r>
              <a:rPr lang="en-IN" i="1" dirty="0"/>
              <a:t>ideal regeneration </a:t>
            </a:r>
            <a:r>
              <a:rPr lang="en-IN" dirty="0"/>
              <a:t>of the information bits, </a:t>
            </a:r>
            <a:r>
              <a:rPr lang="en-IN" dirty="0" smtClean="0"/>
              <a:t>hence we can </a:t>
            </a:r>
            <a:r>
              <a:rPr lang="en-IN" dirty="0"/>
              <a:t>focus on communicating reliably </a:t>
            </a:r>
            <a:r>
              <a:rPr lang="en-IN" dirty="0" smtClean="0"/>
              <a:t>one link, not the whole system. Since </a:t>
            </a:r>
            <a:r>
              <a:rPr lang="en-IN" dirty="0"/>
              <a:t>information bits are transported without interpretation</a:t>
            </a:r>
            <a:r>
              <a:rPr lang="en-IN" dirty="0" smtClean="0"/>
              <a:t>, the </a:t>
            </a:r>
            <a:r>
              <a:rPr lang="en-IN" dirty="0"/>
              <a:t>same link can be used to carry multiple kinds of messages. </a:t>
            </a:r>
            <a:r>
              <a:rPr lang="en-IN" dirty="0" smtClean="0"/>
              <a:t>The information </a:t>
            </a:r>
            <a:r>
              <a:rPr lang="en-IN" dirty="0"/>
              <a:t>bits </a:t>
            </a:r>
            <a:r>
              <a:rPr lang="en-IN" dirty="0" smtClean="0"/>
              <a:t>can be chopped up </a:t>
            </a:r>
            <a:r>
              <a:rPr lang="en-IN" dirty="0"/>
              <a:t>into discrete chunks, or </a:t>
            </a:r>
            <a:r>
              <a:rPr lang="en-IN" i="1" dirty="0"/>
              <a:t>packets, </a:t>
            </a:r>
            <a:r>
              <a:rPr lang="en-IN" dirty="0"/>
              <a:t>which can </a:t>
            </a:r>
            <a:r>
              <a:rPr lang="en-IN" dirty="0" smtClean="0"/>
              <a:t>then be </a:t>
            </a:r>
            <a:r>
              <a:rPr lang="en-IN" dirty="0"/>
              <a:t>processed independently on each link. </a:t>
            </a:r>
            <a:endParaRPr lang="en-IN" dirty="0" smtClean="0"/>
          </a:p>
          <a:p>
            <a:r>
              <a:rPr lang="en-IN" dirty="0" smtClean="0"/>
              <a:t>These </a:t>
            </a:r>
            <a:r>
              <a:rPr lang="en-IN" dirty="0"/>
              <a:t>properties of digital communication </a:t>
            </a:r>
            <a:r>
              <a:rPr lang="en-IN" dirty="0" smtClean="0"/>
              <a:t>enable massively </a:t>
            </a:r>
            <a:r>
              <a:rPr lang="en-IN" dirty="0"/>
              <a:t>scalable, general purpose, </a:t>
            </a:r>
            <a:r>
              <a:rPr lang="en-IN" i="1" dirty="0"/>
              <a:t>communication networks </a:t>
            </a:r>
            <a:r>
              <a:rPr lang="en-IN" dirty="0"/>
              <a:t>such as the Internet</a:t>
            </a:r>
            <a:r>
              <a:rPr lang="en-IN" dirty="0" smtClean="0"/>
              <a:t>. Messages </a:t>
            </a:r>
            <a:r>
              <a:rPr lang="en-IN" dirty="0"/>
              <a:t>of various </a:t>
            </a:r>
            <a:r>
              <a:rPr lang="en-IN" dirty="0" smtClean="0"/>
              <a:t>kinds are </a:t>
            </a:r>
            <a:r>
              <a:rPr lang="en-IN" dirty="0"/>
              <a:t>reduced to packets, and these packets </a:t>
            </a:r>
            <a:r>
              <a:rPr lang="en-IN" dirty="0" smtClean="0"/>
              <a:t>are switched </a:t>
            </a:r>
            <a:r>
              <a:rPr lang="en-IN" dirty="0"/>
              <a:t>along different paths along the network, depending on the identities of the source </a:t>
            </a:r>
            <a:r>
              <a:rPr lang="en-IN" dirty="0" smtClean="0"/>
              <a:t>and destination </a:t>
            </a:r>
            <a:r>
              <a:rPr lang="en-IN" dirty="0"/>
              <a:t>nodes, and the loads on different links in the network. </a:t>
            </a:r>
            <a:endParaRPr lang="en-IN" dirty="0" smtClean="0"/>
          </a:p>
          <a:p>
            <a:r>
              <a:rPr lang="en-IN" dirty="0" smtClean="0"/>
              <a:t>None </a:t>
            </a:r>
            <a:r>
              <a:rPr lang="en-IN" dirty="0"/>
              <a:t>of this would be </a:t>
            </a:r>
            <a:r>
              <a:rPr lang="en-IN" dirty="0" smtClean="0"/>
              <a:t>possible with </a:t>
            </a:r>
            <a:r>
              <a:rPr lang="en-IN" dirty="0"/>
              <a:t>analog communication: link performance in an analog communication system depends </a:t>
            </a:r>
            <a:r>
              <a:rPr lang="en-IN" dirty="0" smtClean="0"/>
              <a:t>on message </a:t>
            </a:r>
            <a:r>
              <a:rPr lang="en-IN" dirty="0"/>
              <a:t>properties, and successive links incur noise accumulation, which limits the number </a:t>
            </a:r>
            <a:r>
              <a:rPr lang="en-IN" dirty="0" smtClean="0"/>
              <a:t>of links </a:t>
            </a:r>
            <a:r>
              <a:rPr lang="en-IN" dirty="0"/>
              <a:t>which can be cascaded.</a:t>
            </a:r>
          </a:p>
        </p:txBody>
      </p:sp>
      <p:sp>
        <p:nvSpPr>
          <p:cNvPr id="4" name="Slide Number Placeholder 3"/>
          <p:cNvSpPr>
            <a:spLocks noGrp="1"/>
          </p:cNvSpPr>
          <p:nvPr>
            <p:ph type="sldNum" sz="quarter" idx="12"/>
          </p:nvPr>
        </p:nvSpPr>
        <p:spPr/>
        <p:txBody>
          <a:bodyPr/>
          <a:lstStyle/>
          <a:p>
            <a:fld id="{AD19D06B-2788-45F6-8BF4-943657A77548}" type="slidenum">
              <a:rPr lang="en-IN" smtClean="0"/>
              <a:t>13</a:t>
            </a:fld>
            <a:endParaRPr lang="en-IN"/>
          </a:p>
        </p:txBody>
      </p:sp>
    </p:spTree>
    <p:extLst>
      <p:ext uri="{BB962C8B-B14F-4D97-AF65-F5344CB8AC3E}">
        <p14:creationId xmlns:p14="http://schemas.microsoft.com/office/powerpoint/2010/main" val="2485828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Analog then?</a:t>
            </a:r>
            <a:endParaRPr lang="en-IN" dirty="0"/>
          </a:p>
        </p:txBody>
      </p:sp>
      <p:sp>
        <p:nvSpPr>
          <p:cNvPr id="3" name="Content Placeholder 2"/>
          <p:cNvSpPr>
            <a:spLocks noGrp="1"/>
          </p:cNvSpPr>
          <p:nvPr>
            <p:ph idx="1"/>
          </p:nvPr>
        </p:nvSpPr>
        <p:spPr/>
        <p:txBody>
          <a:bodyPr>
            <a:normAutofit/>
          </a:bodyPr>
          <a:lstStyle/>
          <a:p>
            <a:r>
              <a:rPr lang="en-IN" dirty="0" smtClean="0"/>
              <a:t>The physical links over which the </a:t>
            </a:r>
            <a:r>
              <a:rPr lang="en-IN" dirty="0"/>
              <a:t>bits are sent </a:t>
            </a:r>
            <a:r>
              <a:rPr lang="en-IN" dirty="0" smtClean="0"/>
              <a:t>are almost always </a:t>
            </a:r>
            <a:r>
              <a:rPr lang="en-IN" dirty="0"/>
              <a:t>analog. </a:t>
            </a:r>
            <a:endParaRPr lang="en-IN" dirty="0" smtClean="0"/>
          </a:p>
          <a:p>
            <a:r>
              <a:rPr lang="en-IN" dirty="0" smtClean="0"/>
              <a:t>Digital-to-analog converters</a:t>
            </a:r>
            <a:r>
              <a:rPr lang="en-IN" dirty="0"/>
              <a:t>, mixers, amplifiers and antennas </a:t>
            </a:r>
            <a:r>
              <a:rPr lang="en-IN" dirty="0" smtClean="0"/>
              <a:t>are </a:t>
            </a:r>
            <a:r>
              <a:rPr lang="en-IN" dirty="0"/>
              <a:t>required to translate bits to physical waveforms </a:t>
            </a:r>
            <a:r>
              <a:rPr lang="en-IN" dirty="0" smtClean="0"/>
              <a:t>to be </a:t>
            </a:r>
            <a:r>
              <a:rPr lang="en-IN" dirty="0"/>
              <a:t>emitted by the transmitter. </a:t>
            </a:r>
            <a:endParaRPr lang="en-IN" dirty="0" smtClean="0"/>
          </a:p>
          <a:p>
            <a:r>
              <a:rPr lang="en-IN" dirty="0" smtClean="0"/>
              <a:t>At </a:t>
            </a:r>
            <a:r>
              <a:rPr lang="en-IN" dirty="0"/>
              <a:t>the receiver, </a:t>
            </a:r>
            <a:r>
              <a:rPr lang="en-IN" dirty="0" smtClean="0"/>
              <a:t>antennas</a:t>
            </a:r>
            <a:r>
              <a:rPr lang="en-IN" dirty="0"/>
              <a:t>, amplifiers, mixers </a:t>
            </a:r>
            <a:r>
              <a:rPr lang="en-IN" dirty="0" smtClean="0"/>
              <a:t>and analog-to-digital </a:t>
            </a:r>
            <a:r>
              <a:rPr lang="en-IN" dirty="0"/>
              <a:t>converters </a:t>
            </a:r>
            <a:r>
              <a:rPr lang="en-IN" dirty="0" smtClean="0"/>
              <a:t>are </a:t>
            </a:r>
            <a:r>
              <a:rPr lang="en-IN" dirty="0"/>
              <a:t>required to translate the physical received waveforms to </a:t>
            </a:r>
            <a:r>
              <a:rPr lang="en-IN" dirty="0" smtClean="0"/>
              <a:t>digital signals </a:t>
            </a:r>
            <a:r>
              <a:rPr lang="en-IN" dirty="0"/>
              <a:t>that are amenable to the digital signal </a:t>
            </a:r>
            <a:r>
              <a:rPr lang="en-IN" dirty="0" smtClean="0"/>
              <a:t>processing. </a:t>
            </a:r>
          </a:p>
        </p:txBody>
      </p:sp>
      <p:sp>
        <p:nvSpPr>
          <p:cNvPr id="4" name="Slide Number Placeholder 3"/>
          <p:cNvSpPr>
            <a:spLocks noGrp="1"/>
          </p:cNvSpPr>
          <p:nvPr>
            <p:ph type="sldNum" sz="quarter" idx="12"/>
          </p:nvPr>
        </p:nvSpPr>
        <p:spPr/>
        <p:txBody>
          <a:bodyPr/>
          <a:lstStyle/>
          <a:p>
            <a:fld id="{AD19D06B-2788-45F6-8BF4-943657A77548}" type="slidenum">
              <a:rPr lang="en-IN" smtClean="0"/>
              <a:t>14</a:t>
            </a:fld>
            <a:endParaRPr lang="en-IN"/>
          </a:p>
        </p:txBody>
      </p:sp>
    </p:spTree>
    <p:extLst>
      <p:ext uri="{BB962C8B-B14F-4D97-AF65-F5344CB8AC3E}">
        <p14:creationId xmlns:p14="http://schemas.microsoft.com/office/powerpoint/2010/main" val="159098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Technology story 1: The Internet</a:t>
            </a:r>
          </a:p>
        </p:txBody>
      </p:sp>
      <p:sp>
        <p:nvSpPr>
          <p:cNvPr id="3" name="Content Placeholder 2"/>
          <p:cNvSpPr>
            <a:spLocks noGrp="1"/>
          </p:cNvSpPr>
          <p:nvPr>
            <p:ph idx="1"/>
          </p:nvPr>
        </p:nvSpPr>
        <p:spPr/>
        <p:txBody>
          <a:bodyPr>
            <a:normAutofit lnSpcReduction="10000"/>
          </a:bodyPr>
          <a:lstStyle/>
          <a:p>
            <a:r>
              <a:rPr lang="en-IN" dirty="0"/>
              <a:t>Some of the key ingredients that contributed to </a:t>
            </a:r>
            <a:r>
              <a:rPr lang="en-IN" dirty="0" smtClean="0"/>
              <a:t>its growth </a:t>
            </a:r>
            <a:r>
              <a:rPr lang="en-IN" dirty="0"/>
              <a:t>and </a:t>
            </a:r>
            <a:r>
              <a:rPr lang="en-IN" dirty="0" smtClean="0"/>
              <a:t>popularity are: </a:t>
            </a:r>
          </a:p>
          <a:p>
            <a:pPr lvl="1"/>
            <a:r>
              <a:rPr lang="en-IN" dirty="0" smtClean="0"/>
              <a:t>Any message </a:t>
            </a:r>
            <a:r>
              <a:rPr lang="en-IN" dirty="0"/>
              <a:t>can be </a:t>
            </a:r>
            <a:r>
              <a:rPr lang="en-IN" dirty="0" smtClean="0"/>
              <a:t>broken into </a:t>
            </a:r>
            <a:r>
              <a:rPr lang="en-IN" dirty="0"/>
              <a:t>packets and routed across the network, using </a:t>
            </a:r>
            <a:r>
              <a:rPr lang="en-IN" dirty="0" smtClean="0"/>
              <a:t>an Internet </a:t>
            </a:r>
            <a:r>
              <a:rPr lang="en-IN" dirty="0"/>
              <a:t>Protocol (IP</a:t>
            </a:r>
            <a:r>
              <a:rPr lang="en-IN" dirty="0" smtClean="0"/>
              <a:t>).</a:t>
            </a:r>
          </a:p>
          <a:p>
            <a:pPr lvl="1"/>
            <a:r>
              <a:rPr lang="en-IN" dirty="0" smtClean="0"/>
              <a:t>Advances </a:t>
            </a:r>
            <a:r>
              <a:rPr lang="en-IN" dirty="0"/>
              <a:t>in optical </a:t>
            </a:r>
            <a:r>
              <a:rPr lang="en-IN" dirty="0" err="1"/>
              <a:t>fiber</a:t>
            </a:r>
            <a:r>
              <a:rPr lang="en-IN" dirty="0"/>
              <a:t> communication and high-speed digital hardware enable a </a:t>
            </a:r>
            <a:r>
              <a:rPr lang="en-IN" dirty="0" smtClean="0"/>
              <a:t>super-fast “</a:t>
            </a:r>
            <a:r>
              <a:rPr lang="en-IN" dirty="0"/>
              <a:t>core” of routers connected by very high-speed, long-range links, that enable world-wide </a:t>
            </a:r>
            <a:r>
              <a:rPr lang="en-IN" dirty="0" smtClean="0"/>
              <a:t>coverage;</a:t>
            </a:r>
          </a:p>
          <a:p>
            <a:pPr lvl="1"/>
            <a:r>
              <a:rPr lang="en-IN" dirty="0" smtClean="0"/>
              <a:t>The </a:t>
            </a:r>
            <a:r>
              <a:rPr lang="en-IN" dirty="0"/>
              <a:t>World Wide Web, or web, makes it easy to organize information into interlinked </a:t>
            </a:r>
            <a:r>
              <a:rPr lang="en-IN" dirty="0" smtClean="0"/>
              <a:t>hypertext documents </a:t>
            </a:r>
            <a:r>
              <a:rPr lang="en-IN" dirty="0"/>
              <a:t>which can be browsed from anywhere in the </a:t>
            </a:r>
            <a:r>
              <a:rPr lang="en-IN" dirty="0" smtClean="0"/>
              <a:t>world;</a:t>
            </a:r>
          </a:p>
          <a:p>
            <a:pPr lvl="1"/>
            <a:r>
              <a:rPr lang="en-IN" dirty="0" smtClean="0"/>
              <a:t>The </a:t>
            </a:r>
            <a:r>
              <a:rPr lang="en-IN" dirty="0"/>
              <a:t>digitization of content (audio, video, books) means that ultimately “all” information </a:t>
            </a:r>
            <a:r>
              <a:rPr lang="en-IN" dirty="0" smtClean="0"/>
              <a:t>is expected </a:t>
            </a:r>
            <a:r>
              <a:rPr lang="en-IN" dirty="0"/>
              <a:t>to be available on the </a:t>
            </a:r>
            <a:r>
              <a:rPr lang="en-IN" dirty="0" smtClean="0"/>
              <a:t>web;</a:t>
            </a:r>
          </a:p>
        </p:txBody>
      </p:sp>
      <p:sp>
        <p:nvSpPr>
          <p:cNvPr id="4" name="Slide Number Placeholder 3"/>
          <p:cNvSpPr>
            <a:spLocks noGrp="1"/>
          </p:cNvSpPr>
          <p:nvPr>
            <p:ph type="sldNum" sz="quarter" idx="12"/>
          </p:nvPr>
        </p:nvSpPr>
        <p:spPr/>
        <p:txBody>
          <a:bodyPr/>
          <a:lstStyle/>
          <a:p>
            <a:fld id="{AD19D06B-2788-45F6-8BF4-943657A77548}" type="slidenum">
              <a:rPr lang="en-IN" smtClean="0"/>
              <a:t>15</a:t>
            </a:fld>
            <a:endParaRPr lang="en-IN"/>
          </a:p>
        </p:txBody>
      </p:sp>
    </p:spTree>
    <p:extLst>
      <p:ext uri="{BB962C8B-B14F-4D97-AF65-F5344CB8AC3E}">
        <p14:creationId xmlns:p14="http://schemas.microsoft.com/office/powerpoint/2010/main" val="3032521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Technology story 2: Wireless</a:t>
            </a:r>
          </a:p>
        </p:txBody>
      </p:sp>
      <p:sp>
        <p:nvSpPr>
          <p:cNvPr id="3" name="Content Placeholder 2"/>
          <p:cNvSpPr>
            <a:spLocks noGrp="1"/>
          </p:cNvSpPr>
          <p:nvPr>
            <p:ph idx="1"/>
          </p:nvPr>
        </p:nvSpPr>
        <p:spPr/>
        <p:txBody>
          <a:bodyPr>
            <a:normAutofit/>
          </a:bodyPr>
          <a:lstStyle/>
          <a:p>
            <a:r>
              <a:rPr lang="en-IN" dirty="0"/>
              <a:t>Cellular mobile networks </a:t>
            </a:r>
            <a:r>
              <a:rPr lang="en-IN" dirty="0" smtClean="0"/>
              <a:t>provide </a:t>
            </a:r>
            <a:r>
              <a:rPr lang="en-IN" dirty="0"/>
              <a:t>ubiquitous </a:t>
            </a:r>
            <a:r>
              <a:rPr lang="en-IN" dirty="0" err="1"/>
              <a:t>tetherless</a:t>
            </a:r>
            <a:r>
              <a:rPr lang="en-IN" dirty="0"/>
              <a:t> </a:t>
            </a:r>
            <a:r>
              <a:rPr lang="en-IN" dirty="0" smtClean="0"/>
              <a:t>connectivity. Base </a:t>
            </a:r>
            <a:r>
              <a:rPr lang="en-IN" dirty="0"/>
              <a:t>stations serve mobiles in their cells, and hand them off to adjacent </a:t>
            </a:r>
            <a:r>
              <a:rPr lang="en-IN" dirty="0" smtClean="0"/>
              <a:t>base stations </a:t>
            </a:r>
            <a:r>
              <a:rPr lang="en-IN" dirty="0"/>
              <a:t>when the mobile moves to another </a:t>
            </a:r>
            <a:r>
              <a:rPr lang="en-IN" dirty="0" smtClean="0"/>
              <a:t>cell, providing mobility. </a:t>
            </a:r>
          </a:p>
          <a:p>
            <a:endParaRPr lang="en-IN" dirty="0"/>
          </a:p>
          <a:p>
            <a:r>
              <a:rPr lang="en-IN" dirty="0" err="1" smtClean="0"/>
              <a:t>WiFi</a:t>
            </a:r>
            <a:r>
              <a:rPr lang="en-IN" dirty="0" smtClean="0"/>
              <a:t> or standardized wireless local </a:t>
            </a:r>
            <a:r>
              <a:rPr lang="en-IN" dirty="0"/>
              <a:t>area network (WLAN) technologies based on the IEEE 802.11 family of </a:t>
            </a:r>
            <a:r>
              <a:rPr lang="en-IN" dirty="0" smtClean="0"/>
              <a:t>standards is another contributor to the huge success of the internet. </a:t>
            </a:r>
            <a:r>
              <a:rPr lang="en-IN" dirty="0" err="1" smtClean="0"/>
              <a:t>WiFi</a:t>
            </a:r>
            <a:r>
              <a:rPr lang="en-IN" dirty="0" smtClean="0"/>
              <a:t> </a:t>
            </a:r>
            <a:r>
              <a:rPr lang="en-IN" dirty="0"/>
              <a:t>networks use unlicensed spectrum in the 2.4 and 5 GHz </a:t>
            </a:r>
            <a:r>
              <a:rPr lang="en-IN" dirty="0" smtClean="0"/>
              <a:t>bands.</a:t>
            </a:r>
          </a:p>
          <a:p>
            <a:endParaRPr lang="en-IN" dirty="0"/>
          </a:p>
        </p:txBody>
      </p:sp>
      <p:sp>
        <p:nvSpPr>
          <p:cNvPr id="4" name="Slide Number Placeholder 3"/>
          <p:cNvSpPr>
            <a:spLocks noGrp="1"/>
          </p:cNvSpPr>
          <p:nvPr>
            <p:ph type="sldNum" sz="quarter" idx="12"/>
          </p:nvPr>
        </p:nvSpPr>
        <p:spPr/>
        <p:txBody>
          <a:bodyPr/>
          <a:lstStyle/>
          <a:p>
            <a:fld id="{AD19D06B-2788-45F6-8BF4-943657A77548}" type="slidenum">
              <a:rPr lang="en-IN" smtClean="0"/>
              <a:t>16</a:t>
            </a:fld>
            <a:endParaRPr lang="en-IN"/>
          </a:p>
        </p:txBody>
      </p:sp>
    </p:spTree>
    <p:extLst>
      <p:ext uri="{BB962C8B-B14F-4D97-AF65-F5344CB8AC3E}">
        <p14:creationId xmlns:p14="http://schemas.microsoft.com/office/powerpoint/2010/main" val="3923860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WiFi</a:t>
            </a:r>
            <a:r>
              <a:rPr lang="en-US" dirty="0" smtClean="0"/>
              <a:t> vs. Cellular</a:t>
            </a:r>
            <a:endParaRPr lang="en-IN" dirty="0"/>
          </a:p>
        </p:txBody>
      </p:sp>
      <p:sp>
        <p:nvSpPr>
          <p:cNvPr id="3" name="Content Placeholder 2"/>
          <p:cNvSpPr>
            <a:spLocks noGrp="1"/>
          </p:cNvSpPr>
          <p:nvPr>
            <p:ph idx="1"/>
          </p:nvPr>
        </p:nvSpPr>
        <p:spPr/>
        <p:txBody>
          <a:bodyPr>
            <a:normAutofit/>
          </a:bodyPr>
          <a:lstStyle/>
          <a:p>
            <a:r>
              <a:rPr lang="en-IN" dirty="0" smtClean="0"/>
              <a:t>Cellular </a:t>
            </a:r>
            <a:r>
              <a:rPr lang="en-IN" dirty="0"/>
              <a:t>transceivers and networks </a:t>
            </a:r>
            <a:r>
              <a:rPr lang="en-IN" dirty="0" smtClean="0"/>
              <a:t>employ </a:t>
            </a:r>
            <a:r>
              <a:rPr lang="en-IN" dirty="0"/>
              <a:t>spectrum </a:t>
            </a:r>
            <a:r>
              <a:rPr lang="en-IN" dirty="0" smtClean="0"/>
              <a:t>that is licensed. Due to costs involved in licensing, the systems are tightly engineered. Cellular </a:t>
            </a:r>
            <a:r>
              <a:rPr lang="en-IN" dirty="0"/>
              <a:t>networks must provide robust wide-area coverage in the face </a:t>
            </a:r>
            <a:r>
              <a:rPr lang="en-IN" dirty="0" smtClean="0"/>
              <a:t>of rapid </a:t>
            </a:r>
            <a:r>
              <a:rPr lang="en-IN" dirty="0"/>
              <a:t>mobility (e.g., automobiles at highway speeds).</a:t>
            </a:r>
            <a:r>
              <a:rPr lang="en-IN" dirty="0" smtClean="0"/>
              <a:t> </a:t>
            </a:r>
          </a:p>
          <a:p>
            <a:endParaRPr lang="en-IN" dirty="0"/>
          </a:p>
          <a:p>
            <a:r>
              <a:rPr lang="en-IN" dirty="0" err="1" smtClean="0"/>
              <a:t>WiFi</a:t>
            </a:r>
            <a:r>
              <a:rPr lang="en-IN" dirty="0" smtClean="0"/>
              <a:t> </a:t>
            </a:r>
            <a:r>
              <a:rPr lang="en-IN" dirty="0"/>
              <a:t>uses </a:t>
            </a:r>
            <a:r>
              <a:rPr lang="en-IN" dirty="0" smtClean="0"/>
              <a:t>unlicensed spectrum</a:t>
            </a:r>
            <a:r>
              <a:rPr lang="en-IN" dirty="0"/>
              <a:t>, must only provide local coverage, and typically handles much slower mobility (e.g</a:t>
            </a:r>
            <a:r>
              <a:rPr lang="en-IN" dirty="0" smtClean="0"/>
              <a:t>., pedestrian </a:t>
            </a:r>
            <a:r>
              <a:rPr lang="en-IN" dirty="0"/>
              <a:t>motion through a home or building). As a result, </a:t>
            </a:r>
            <a:r>
              <a:rPr lang="en-IN" dirty="0" err="1"/>
              <a:t>WiFi</a:t>
            </a:r>
            <a:r>
              <a:rPr lang="en-IN" dirty="0"/>
              <a:t> can be more loosely </a:t>
            </a:r>
            <a:r>
              <a:rPr lang="en-IN" dirty="0" smtClean="0"/>
              <a:t>engineered than </a:t>
            </a:r>
            <a:r>
              <a:rPr lang="en-IN" dirty="0"/>
              <a:t>cellular. </a:t>
            </a:r>
            <a:endParaRPr lang="en-IN" dirty="0" smtClean="0"/>
          </a:p>
          <a:p>
            <a:endParaRPr lang="en-IN" dirty="0" smtClean="0"/>
          </a:p>
        </p:txBody>
      </p:sp>
      <p:sp>
        <p:nvSpPr>
          <p:cNvPr id="4" name="Slide Number Placeholder 3"/>
          <p:cNvSpPr>
            <a:spLocks noGrp="1"/>
          </p:cNvSpPr>
          <p:nvPr>
            <p:ph type="sldNum" sz="quarter" idx="12"/>
          </p:nvPr>
        </p:nvSpPr>
        <p:spPr/>
        <p:txBody>
          <a:bodyPr/>
          <a:lstStyle/>
          <a:p>
            <a:fld id="{AD19D06B-2788-45F6-8BF4-943657A77548}" type="slidenum">
              <a:rPr lang="en-IN" smtClean="0"/>
              <a:t>17</a:t>
            </a:fld>
            <a:endParaRPr lang="en-IN"/>
          </a:p>
        </p:txBody>
      </p:sp>
    </p:spTree>
    <p:extLst>
      <p:ext uri="{BB962C8B-B14F-4D97-AF65-F5344CB8AC3E}">
        <p14:creationId xmlns:p14="http://schemas.microsoft.com/office/powerpoint/2010/main" val="2328400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Technology story 3: Moore’s law</a:t>
            </a:r>
          </a:p>
        </p:txBody>
      </p:sp>
      <p:sp>
        <p:nvSpPr>
          <p:cNvPr id="3" name="Content Placeholder 2"/>
          <p:cNvSpPr>
            <a:spLocks noGrp="1"/>
          </p:cNvSpPr>
          <p:nvPr>
            <p:ph idx="1"/>
          </p:nvPr>
        </p:nvSpPr>
        <p:spPr/>
        <p:txBody>
          <a:bodyPr>
            <a:normAutofit fontScale="85000" lnSpcReduction="20000"/>
          </a:bodyPr>
          <a:lstStyle/>
          <a:p>
            <a:r>
              <a:rPr lang="en-IN" dirty="0"/>
              <a:t>Moore’s “law” is actually an empirical observation </a:t>
            </a:r>
            <a:r>
              <a:rPr lang="en-IN" dirty="0" smtClean="0"/>
              <a:t>attributed to </a:t>
            </a:r>
            <a:r>
              <a:rPr lang="en-IN" dirty="0"/>
              <a:t>Gordon Moore, one of the founders of Intel </a:t>
            </a:r>
            <a:r>
              <a:rPr lang="en-IN" dirty="0" smtClean="0"/>
              <a:t>Corporation. “The </a:t>
            </a:r>
            <a:r>
              <a:rPr lang="en-IN" dirty="0"/>
              <a:t>density of transistors in an integrated circuit, and hence the amount of </a:t>
            </a:r>
            <a:r>
              <a:rPr lang="en-IN" dirty="0" smtClean="0"/>
              <a:t>computation per </a:t>
            </a:r>
            <a:r>
              <a:rPr lang="en-IN" dirty="0"/>
              <a:t>unit cost, can be expected to increase exponentially over time</a:t>
            </a:r>
            <a:r>
              <a:rPr lang="en-IN" dirty="0" smtClean="0"/>
              <a:t>.”</a:t>
            </a:r>
          </a:p>
          <a:p>
            <a:endParaRPr lang="en-IN" dirty="0" smtClean="0"/>
          </a:p>
          <a:p>
            <a:r>
              <a:rPr lang="en-IN" dirty="0" smtClean="0"/>
              <a:t>Moore’s </a:t>
            </a:r>
            <a:r>
              <a:rPr lang="en-IN" dirty="0"/>
              <a:t>law </a:t>
            </a:r>
            <a:r>
              <a:rPr lang="en-IN" dirty="0" smtClean="0"/>
              <a:t>has had </a:t>
            </a:r>
            <a:r>
              <a:rPr lang="en-IN" dirty="0"/>
              <a:t>a </a:t>
            </a:r>
            <a:r>
              <a:rPr lang="en-IN" dirty="0" smtClean="0"/>
              <a:t>huge impact </a:t>
            </a:r>
            <a:r>
              <a:rPr lang="en-IN" dirty="0"/>
              <a:t>on the communications industry </a:t>
            </a:r>
            <a:r>
              <a:rPr lang="en-IN" dirty="0" smtClean="0"/>
              <a:t>by drastically </a:t>
            </a:r>
            <a:r>
              <a:rPr lang="en-IN" dirty="0"/>
              <a:t>lowering the cost and increasing the speed of digital computation. By </a:t>
            </a:r>
            <a:r>
              <a:rPr lang="en-IN" dirty="0" smtClean="0"/>
              <a:t>converting analog </a:t>
            </a:r>
            <a:r>
              <a:rPr lang="en-IN" dirty="0"/>
              <a:t>signals to the digital domain as soon as possible, advanced transceiver algorithms </a:t>
            </a:r>
            <a:r>
              <a:rPr lang="en-IN" dirty="0" smtClean="0"/>
              <a:t>can be </a:t>
            </a:r>
            <a:r>
              <a:rPr lang="en-IN" dirty="0"/>
              <a:t>implemented in digital signal processing (DSP) using low-cost integrated </a:t>
            </a:r>
            <a:r>
              <a:rPr lang="en-IN" dirty="0" smtClean="0"/>
              <a:t>circuits. </a:t>
            </a:r>
          </a:p>
          <a:p>
            <a:endParaRPr lang="en-IN" dirty="0" smtClean="0"/>
          </a:p>
          <a:p>
            <a:r>
              <a:rPr lang="en-IN" dirty="0"/>
              <a:t>E</a:t>
            </a:r>
            <a:r>
              <a:rPr lang="en-IN" dirty="0" smtClean="0"/>
              <a:t>conomies </a:t>
            </a:r>
            <a:r>
              <a:rPr lang="en-IN" dirty="0"/>
              <a:t>of scale </a:t>
            </a:r>
            <a:r>
              <a:rPr lang="en-IN" dirty="0" smtClean="0"/>
              <a:t>have </a:t>
            </a:r>
            <a:r>
              <a:rPr lang="en-IN" dirty="0"/>
              <a:t>been critical to the growth of mass market products in </a:t>
            </a:r>
            <a:r>
              <a:rPr lang="en-IN" dirty="0" smtClean="0"/>
              <a:t>both wireless </a:t>
            </a:r>
            <a:r>
              <a:rPr lang="en-IN" dirty="0"/>
              <a:t>(e.g., cellular and </a:t>
            </a:r>
            <a:r>
              <a:rPr lang="en-IN" dirty="0" err="1"/>
              <a:t>WiFi</a:t>
            </a:r>
            <a:r>
              <a:rPr lang="en-IN" dirty="0"/>
              <a:t>) and </a:t>
            </a:r>
            <a:r>
              <a:rPr lang="en-IN" dirty="0" err="1"/>
              <a:t>wireline</a:t>
            </a:r>
            <a:r>
              <a:rPr lang="en-IN" dirty="0"/>
              <a:t> (e.g., cable modems and DSL) communication</a:t>
            </a:r>
          </a:p>
        </p:txBody>
      </p:sp>
      <p:sp>
        <p:nvSpPr>
          <p:cNvPr id="4" name="Slide Number Placeholder 3"/>
          <p:cNvSpPr>
            <a:spLocks noGrp="1"/>
          </p:cNvSpPr>
          <p:nvPr>
            <p:ph type="sldNum" sz="quarter" idx="12"/>
          </p:nvPr>
        </p:nvSpPr>
        <p:spPr/>
        <p:txBody>
          <a:bodyPr/>
          <a:lstStyle/>
          <a:p>
            <a:fld id="{AD19D06B-2788-45F6-8BF4-943657A77548}" type="slidenum">
              <a:rPr lang="en-IN" smtClean="0"/>
              <a:t>18</a:t>
            </a:fld>
            <a:endParaRPr lang="en-IN"/>
          </a:p>
        </p:txBody>
      </p:sp>
    </p:spTree>
    <p:extLst>
      <p:ext uri="{BB962C8B-B14F-4D97-AF65-F5344CB8AC3E}">
        <p14:creationId xmlns:p14="http://schemas.microsoft.com/office/powerpoint/2010/main" val="21438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a:xfrm>
            <a:off x="749300" y="304800"/>
            <a:ext cx="9232900" cy="1143000"/>
          </a:xfrm>
        </p:spPr>
        <p:txBody>
          <a:bodyPr/>
          <a:lstStyle/>
          <a:p>
            <a:r>
              <a:rPr lang="en-US" b="1" dirty="0" smtClean="0"/>
              <a:t>The Internet</a:t>
            </a:r>
          </a:p>
        </p:txBody>
      </p:sp>
      <p:pic>
        <p:nvPicPr>
          <p:cNvPr id="30723" name="Picture 4" descr="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401"/>
            <a:ext cx="91440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724" name="Straight Connector 9"/>
          <p:cNvCxnSpPr>
            <a:cxnSpLocks noChangeShapeType="1"/>
          </p:cNvCxnSpPr>
          <p:nvPr/>
        </p:nvCxnSpPr>
        <p:spPr bwMode="auto">
          <a:xfrm>
            <a:off x="3886200" y="4953000"/>
            <a:ext cx="838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0725" name="Straight Connector 11"/>
          <p:cNvCxnSpPr>
            <a:cxnSpLocks noChangeShapeType="1"/>
          </p:cNvCxnSpPr>
          <p:nvPr/>
        </p:nvCxnSpPr>
        <p:spPr bwMode="auto">
          <a:xfrm rot="5400000">
            <a:off x="4533901" y="5905501"/>
            <a:ext cx="381000"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0726" name="Straight Connector 13"/>
          <p:cNvCxnSpPr>
            <a:cxnSpLocks noChangeShapeType="1"/>
          </p:cNvCxnSpPr>
          <p:nvPr/>
        </p:nvCxnSpPr>
        <p:spPr bwMode="auto">
          <a:xfrm rot="5400000">
            <a:off x="4038600" y="6172200"/>
            <a:ext cx="762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0727" name="TextBox 14"/>
          <p:cNvSpPr txBox="1">
            <a:spLocks noChangeArrowheads="1"/>
          </p:cNvSpPr>
          <p:nvPr/>
        </p:nvSpPr>
        <p:spPr bwMode="auto">
          <a:xfrm>
            <a:off x="4648200" y="5715000"/>
            <a:ext cx="1563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Network layer</a:t>
            </a:r>
          </a:p>
        </p:txBody>
      </p:sp>
      <p:sp>
        <p:nvSpPr>
          <p:cNvPr id="30728" name="TextBox 15"/>
          <p:cNvSpPr txBox="1">
            <a:spLocks noChangeArrowheads="1"/>
          </p:cNvSpPr>
          <p:nvPr/>
        </p:nvSpPr>
        <p:spPr bwMode="auto">
          <a:xfrm>
            <a:off x="4648201" y="5257800"/>
            <a:ext cx="1704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Transport layer</a:t>
            </a:r>
          </a:p>
        </p:txBody>
      </p:sp>
      <p:sp>
        <p:nvSpPr>
          <p:cNvPr id="30729" name="TextBox 16"/>
          <p:cNvSpPr txBox="1">
            <a:spLocks noChangeArrowheads="1"/>
          </p:cNvSpPr>
          <p:nvPr/>
        </p:nvSpPr>
        <p:spPr bwMode="auto">
          <a:xfrm>
            <a:off x="4649788" y="4876800"/>
            <a:ext cx="1446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Applications</a:t>
            </a:r>
          </a:p>
        </p:txBody>
      </p:sp>
      <p:cxnSp>
        <p:nvCxnSpPr>
          <p:cNvPr id="30730" name="Straight Connector 18"/>
          <p:cNvCxnSpPr>
            <a:cxnSpLocks noChangeShapeType="1"/>
          </p:cNvCxnSpPr>
          <p:nvPr/>
        </p:nvCxnSpPr>
        <p:spPr bwMode="auto">
          <a:xfrm rot="5400000" flipH="1" flipV="1">
            <a:off x="6096000" y="4953000"/>
            <a:ext cx="762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0731" name="Straight Connector 19"/>
          <p:cNvCxnSpPr>
            <a:cxnSpLocks noChangeShapeType="1"/>
          </p:cNvCxnSpPr>
          <p:nvPr/>
        </p:nvCxnSpPr>
        <p:spPr bwMode="auto">
          <a:xfrm rot="5400000">
            <a:off x="5865813" y="5943601"/>
            <a:ext cx="4587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0732" name="Straight Connector 21"/>
          <p:cNvCxnSpPr>
            <a:cxnSpLocks noChangeShapeType="1"/>
          </p:cNvCxnSpPr>
          <p:nvPr/>
        </p:nvCxnSpPr>
        <p:spPr bwMode="auto">
          <a:xfrm rot="16200000" flipH="1">
            <a:off x="6057900" y="6210300"/>
            <a:ext cx="685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0733" name="TextBox 23"/>
          <p:cNvSpPr txBox="1">
            <a:spLocks noChangeArrowheads="1"/>
          </p:cNvSpPr>
          <p:nvPr/>
        </p:nvSpPr>
        <p:spPr bwMode="auto">
          <a:xfrm>
            <a:off x="4545014" y="6096000"/>
            <a:ext cx="1703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MAC/Link layer</a:t>
            </a:r>
          </a:p>
        </p:txBody>
      </p:sp>
      <p:sp>
        <p:nvSpPr>
          <p:cNvPr id="30734" name="TextBox 24"/>
          <p:cNvSpPr txBox="1">
            <a:spLocks noChangeArrowheads="1"/>
          </p:cNvSpPr>
          <p:nvPr/>
        </p:nvSpPr>
        <p:spPr bwMode="auto">
          <a:xfrm>
            <a:off x="4508500" y="6457950"/>
            <a:ext cx="1587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Physical layer</a:t>
            </a:r>
          </a:p>
        </p:txBody>
      </p:sp>
      <p:cxnSp>
        <p:nvCxnSpPr>
          <p:cNvPr id="30735" name="Straight Connector 30"/>
          <p:cNvCxnSpPr>
            <a:cxnSpLocks noChangeShapeType="1"/>
          </p:cNvCxnSpPr>
          <p:nvPr/>
        </p:nvCxnSpPr>
        <p:spPr bwMode="auto">
          <a:xfrm>
            <a:off x="4724400" y="5715000"/>
            <a:ext cx="13716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0736" name="Straight Connector 35"/>
          <p:cNvCxnSpPr>
            <a:cxnSpLocks noChangeShapeType="1"/>
          </p:cNvCxnSpPr>
          <p:nvPr/>
        </p:nvCxnSpPr>
        <p:spPr bwMode="auto">
          <a:xfrm>
            <a:off x="4724400" y="6096000"/>
            <a:ext cx="13716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0737" name="TextBox 36"/>
          <p:cNvSpPr txBox="1">
            <a:spLocks noChangeArrowheads="1"/>
          </p:cNvSpPr>
          <p:nvPr/>
        </p:nvSpPr>
        <p:spPr bwMode="auto">
          <a:xfrm>
            <a:off x="6096001" y="5715000"/>
            <a:ext cx="4322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solidFill>
                  <a:srgbClr val="FF0000"/>
                </a:solidFill>
              </a:rPr>
              <a:t>“Thin waist” </a:t>
            </a:r>
            <a:r>
              <a:rPr lang="en-US"/>
              <a:t>(packet switching using IP)</a:t>
            </a:r>
            <a:endParaRPr lang="en-US">
              <a:solidFill>
                <a:srgbClr val="FF0000"/>
              </a:solidFill>
            </a:endParaRPr>
          </a:p>
        </p:txBody>
      </p:sp>
      <p:sp>
        <p:nvSpPr>
          <p:cNvPr id="30738" name="TextBox 37"/>
          <p:cNvSpPr txBox="1">
            <a:spLocks noChangeArrowheads="1"/>
          </p:cNvSpPr>
          <p:nvPr/>
        </p:nvSpPr>
        <p:spPr bwMode="auto">
          <a:xfrm>
            <a:off x="6858000" y="6248400"/>
            <a:ext cx="2241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solidFill>
                  <a:srgbClr val="008000"/>
                </a:solidFill>
              </a:rPr>
              <a:t>Room for innovation</a:t>
            </a:r>
          </a:p>
        </p:txBody>
      </p:sp>
      <p:sp>
        <p:nvSpPr>
          <p:cNvPr id="30739" name="TextBox 38"/>
          <p:cNvSpPr txBox="1">
            <a:spLocks noChangeArrowheads="1"/>
          </p:cNvSpPr>
          <p:nvPr/>
        </p:nvSpPr>
        <p:spPr bwMode="auto">
          <a:xfrm>
            <a:off x="6781800" y="5105400"/>
            <a:ext cx="2241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solidFill>
                  <a:srgbClr val="008000"/>
                </a:solidFill>
              </a:rPr>
              <a:t>Room for innovation</a:t>
            </a:r>
          </a:p>
        </p:txBody>
      </p:sp>
      <p:sp>
        <p:nvSpPr>
          <p:cNvPr id="30740" name="TextBox 39"/>
          <p:cNvSpPr txBox="1">
            <a:spLocks noChangeArrowheads="1"/>
          </p:cNvSpPr>
          <p:nvPr/>
        </p:nvSpPr>
        <p:spPr bwMode="auto">
          <a:xfrm>
            <a:off x="2468494" y="6315044"/>
            <a:ext cx="1503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dirty="0">
                <a:solidFill>
                  <a:srgbClr val="0000FF"/>
                </a:solidFill>
              </a:rPr>
              <a:t>(This </a:t>
            </a:r>
            <a:r>
              <a:rPr lang="en-US" dirty="0" smtClean="0">
                <a:solidFill>
                  <a:srgbClr val="0000FF"/>
                </a:solidFill>
              </a:rPr>
              <a:t>course)</a:t>
            </a:r>
            <a:endParaRPr lang="en-US" dirty="0">
              <a:solidFill>
                <a:srgbClr val="0000FF"/>
              </a:solidFill>
            </a:endParaRPr>
          </a:p>
        </p:txBody>
      </p:sp>
      <p:sp>
        <p:nvSpPr>
          <p:cNvPr id="2" name="Slide Number Placeholder 1"/>
          <p:cNvSpPr>
            <a:spLocks noGrp="1"/>
          </p:cNvSpPr>
          <p:nvPr>
            <p:ph type="sldNum" sz="quarter" idx="12"/>
          </p:nvPr>
        </p:nvSpPr>
        <p:spPr/>
        <p:txBody>
          <a:bodyPr/>
          <a:lstStyle/>
          <a:p>
            <a:fld id="{AD19D06B-2788-45F6-8BF4-943657A77548}" type="slidenum">
              <a:rPr lang="en-IN" smtClean="0"/>
              <a:t>19</a:t>
            </a:fld>
            <a:endParaRPr lang="en-IN"/>
          </a:p>
        </p:txBody>
      </p:sp>
    </p:spTree>
    <p:extLst>
      <p:ext uri="{BB962C8B-B14F-4D97-AF65-F5344CB8AC3E}">
        <p14:creationId xmlns:p14="http://schemas.microsoft.com/office/powerpoint/2010/main" val="421047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IN" dirty="0"/>
          </a:p>
        </p:txBody>
      </p:sp>
      <p:sp>
        <p:nvSpPr>
          <p:cNvPr id="3" name="Content Placeholder 2"/>
          <p:cNvSpPr>
            <a:spLocks noGrp="1"/>
          </p:cNvSpPr>
          <p:nvPr>
            <p:ph idx="1"/>
          </p:nvPr>
        </p:nvSpPr>
        <p:spPr/>
        <p:txBody>
          <a:bodyPr>
            <a:normAutofit fontScale="77500" lnSpcReduction="20000"/>
          </a:bodyPr>
          <a:lstStyle/>
          <a:p>
            <a:r>
              <a:rPr lang="en-IN" b="1" u="sng" dirty="0"/>
              <a:t>Course Description:</a:t>
            </a:r>
            <a:r>
              <a:rPr lang="en-IN" dirty="0"/>
              <a:t> Communication systems are basic workhorses behind the information age. This course aims to provide an introduction to the basic principles behind the design of these systems and get an insight into the underlying principles behind the design and analysis of communication systems.</a:t>
            </a:r>
          </a:p>
          <a:p>
            <a:r>
              <a:rPr lang="en-IN" dirty="0"/>
              <a:t> </a:t>
            </a:r>
          </a:p>
          <a:p>
            <a:r>
              <a:rPr lang="en-IN" b="1" dirty="0"/>
              <a:t>Class Timings:</a:t>
            </a:r>
            <a:r>
              <a:rPr lang="en-IN" dirty="0"/>
              <a:t> Tuesday-Thursday 1100 AM-1230 PM </a:t>
            </a:r>
          </a:p>
          <a:p>
            <a:r>
              <a:rPr lang="en-IN" b="1" dirty="0"/>
              <a:t>Instructor: </a:t>
            </a:r>
            <a:r>
              <a:rPr lang="en-IN" dirty="0" err="1"/>
              <a:t>Prof.</a:t>
            </a:r>
            <a:r>
              <a:rPr lang="en-IN" dirty="0"/>
              <a:t> Jyotsna </a:t>
            </a:r>
            <a:r>
              <a:rPr lang="en-IN" dirty="0" err="1"/>
              <a:t>Bapat</a:t>
            </a:r>
            <a:r>
              <a:rPr lang="en-IN" dirty="0"/>
              <a:t> </a:t>
            </a:r>
          </a:p>
          <a:p>
            <a:r>
              <a:rPr lang="en-IN" b="1" dirty="0"/>
              <a:t>Text: </a:t>
            </a:r>
            <a:endParaRPr lang="en-IN" dirty="0"/>
          </a:p>
          <a:p>
            <a:r>
              <a:rPr lang="en-IN" dirty="0"/>
              <a:t>[1] </a:t>
            </a:r>
            <a:r>
              <a:rPr lang="en-IN" dirty="0" err="1"/>
              <a:t>Upamanyu</a:t>
            </a:r>
            <a:r>
              <a:rPr lang="en-IN" dirty="0"/>
              <a:t> </a:t>
            </a:r>
            <a:r>
              <a:rPr lang="en-IN" dirty="0" err="1"/>
              <a:t>Madhow</a:t>
            </a:r>
            <a:r>
              <a:rPr lang="en-IN" dirty="0"/>
              <a:t>, Introduction to Communication Systems, Cambridge University Press</a:t>
            </a:r>
          </a:p>
          <a:p>
            <a:r>
              <a:rPr lang="en-IN" b="1" dirty="0"/>
              <a:t>References:</a:t>
            </a:r>
            <a:endParaRPr lang="en-IN" dirty="0"/>
          </a:p>
          <a:p>
            <a:r>
              <a:rPr lang="en-IN" dirty="0"/>
              <a:t>[1] </a:t>
            </a:r>
            <a:r>
              <a:rPr lang="en-IN" dirty="0" err="1"/>
              <a:t>Taub</a:t>
            </a:r>
            <a:r>
              <a:rPr lang="en-IN" dirty="0"/>
              <a:t> and Schilling, Principles of Communication Systems, </a:t>
            </a:r>
            <a:r>
              <a:rPr lang="en-IN" dirty="0" err="1"/>
              <a:t>McGrawHill</a:t>
            </a:r>
            <a:endParaRPr lang="en-IN" dirty="0"/>
          </a:p>
          <a:p>
            <a:r>
              <a:rPr lang="en-IN" dirty="0"/>
              <a:t>[2] Simon </a:t>
            </a:r>
            <a:r>
              <a:rPr lang="en-IN" dirty="0" err="1"/>
              <a:t>Haykin</a:t>
            </a:r>
            <a:r>
              <a:rPr lang="en-IN" dirty="0"/>
              <a:t>, Communication Systems, Wiley, 5</a:t>
            </a:r>
            <a:r>
              <a:rPr lang="en-IN" baseline="30000" dirty="0"/>
              <a:t>th</a:t>
            </a:r>
            <a:r>
              <a:rPr lang="en-IN" dirty="0"/>
              <a:t> Edition</a:t>
            </a:r>
          </a:p>
          <a:p>
            <a:endParaRPr lang="en-IN" dirty="0"/>
          </a:p>
        </p:txBody>
      </p:sp>
      <p:sp>
        <p:nvSpPr>
          <p:cNvPr id="4" name="Slide Number Placeholder 3"/>
          <p:cNvSpPr>
            <a:spLocks noGrp="1"/>
          </p:cNvSpPr>
          <p:nvPr>
            <p:ph type="sldNum" sz="quarter" idx="12"/>
          </p:nvPr>
        </p:nvSpPr>
        <p:spPr/>
        <p:txBody>
          <a:bodyPr/>
          <a:lstStyle/>
          <a:p>
            <a:fld id="{AD19D06B-2788-45F6-8BF4-943657A77548}" type="slidenum">
              <a:rPr lang="en-IN" smtClean="0"/>
              <a:t>2</a:t>
            </a:fld>
            <a:endParaRPr lang="en-IN"/>
          </a:p>
        </p:txBody>
      </p:sp>
    </p:spTree>
    <p:extLst>
      <p:ext uri="{BB962C8B-B14F-4D97-AF65-F5344CB8AC3E}">
        <p14:creationId xmlns:p14="http://schemas.microsoft.com/office/powerpoint/2010/main" val="2249428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35000" y="228600"/>
            <a:ext cx="9347200" cy="1143000"/>
          </a:xfrm>
        </p:spPr>
        <p:txBody>
          <a:bodyPr/>
          <a:lstStyle/>
          <a:p>
            <a:r>
              <a:rPr lang="en-US" b="1" dirty="0" smtClean="0"/>
              <a:t>Cellular</a:t>
            </a:r>
          </a:p>
        </p:txBody>
      </p:sp>
      <p:pic>
        <p:nvPicPr>
          <p:cNvPr id="31747" name="Picture 2" descr="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524001"/>
            <a:ext cx="4970463"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3"/>
          <p:cNvSpPr txBox="1">
            <a:spLocks noChangeArrowheads="1"/>
          </p:cNvSpPr>
          <p:nvPr/>
        </p:nvSpPr>
        <p:spPr bwMode="auto">
          <a:xfrm>
            <a:off x="6096001" y="1828801"/>
            <a:ext cx="2976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2400">
                <a:solidFill>
                  <a:srgbClr val="008000"/>
                </a:solidFill>
              </a:rPr>
              <a:t>Big Idea: Spatial Reuse</a:t>
            </a:r>
          </a:p>
        </p:txBody>
      </p:sp>
      <p:sp>
        <p:nvSpPr>
          <p:cNvPr id="31749" name="TextBox 4"/>
          <p:cNvSpPr txBox="1">
            <a:spLocks noChangeArrowheads="1"/>
          </p:cNvSpPr>
          <p:nvPr/>
        </p:nvSpPr>
        <p:spPr bwMode="auto">
          <a:xfrm>
            <a:off x="6705601" y="3028950"/>
            <a:ext cx="27336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Key challenges</a:t>
            </a:r>
          </a:p>
          <a:p>
            <a:r>
              <a:rPr lang="en-US" b="0"/>
              <a:t>--Interference management</a:t>
            </a:r>
          </a:p>
          <a:p>
            <a:r>
              <a:rPr lang="en-US" b="0"/>
              <a:t>--Mobility</a:t>
            </a:r>
          </a:p>
        </p:txBody>
      </p:sp>
      <p:sp>
        <p:nvSpPr>
          <p:cNvPr id="2" name="Slide Number Placeholder 1"/>
          <p:cNvSpPr>
            <a:spLocks noGrp="1"/>
          </p:cNvSpPr>
          <p:nvPr>
            <p:ph type="sldNum" sz="quarter" idx="12"/>
          </p:nvPr>
        </p:nvSpPr>
        <p:spPr/>
        <p:txBody>
          <a:bodyPr/>
          <a:lstStyle/>
          <a:p>
            <a:fld id="{AD19D06B-2788-45F6-8BF4-943657A77548}" type="slidenum">
              <a:rPr lang="en-IN" smtClean="0"/>
              <a:t>20</a:t>
            </a:fld>
            <a:endParaRPr lang="en-IN"/>
          </a:p>
        </p:txBody>
      </p:sp>
    </p:spTree>
    <p:extLst>
      <p:ext uri="{BB962C8B-B14F-4D97-AF65-F5344CB8AC3E}">
        <p14:creationId xmlns:p14="http://schemas.microsoft.com/office/powerpoint/2010/main" val="259822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50900" y="0"/>
            <a:ext cx="9359900" cy="1143000"/>
          </a:xfrm>
        </p:spPr>
        <p:txBody>
          <a:bodyPr>
            <a:normAutofit/>
          </a:bodyPr>
          <a:lstStyle/>
          <a:p>
            <a:pPr eaLnBrk="1" hangingPunct="1"/>
            <a:r>
              <a:rPr lang="en-US" sz="4000" b="1" dirty="0"/>
              <a:t>Ingredients of a C</a:t>
            </a:r>
            <a:r>
              <a:rPr lang="en-US" sz="4000" b="1" dirty="0" smtClean="0"/>
              <a:t>ommunication </a:t>
            </a:r>
            <a:r>
              <a:rPr lang="en-US" sz="4000" b="1" dirty="0"/>
              <a:t>S</a:t>
            </a:r>
            <a:r>
              <a:rPr lang="en-US" sz="4000" b="1" dirty="0" smtClean="0"/>
              <a:t>ystem</a:t>
            </a:r>
            <a:endParaRPr lang="en-US" sz="4000" b="1" dirty="0" smtClean="0"/>
          </a:p>
        </p:txBody>
      </p:sp>
      <p:sp>
        <p:nvSpPr>
          <p:cNvPr id="32771" name="Text Box 5"/>
          <p:cNvSpPr txBox="1">
            <a:spLocks noChangeArrowheads="1"/>
          </p:cNvSpPr>
          <p:nvPr/>
        </p:nvSpPr>
        <p:spPr bwMode="auto">
          <a:xfrm>
            <a:off x="1981201" y="1676400"/>
            <a:ext cx="6086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Business: Identify target customer/market, acquire funding</a:t>
            </a:r>
          </a:p>
        </p:txBody>
      </p:sp>
      <p:sp>
        <p:nvSpPr>
          <p:cNvPr id="32772" name="Text Box 6"/>
          <p:cNvSpPr txBox="1">
            <a:spLocks noChangeArrowheads="1"/>
          </p:cNvSpPr>
          <p:nvPr/>
        </p:nvSpPr>
        <p:spPr bwMode="auto">
          <a:xfrm>
            <a:off x="1981201" y="2438401"/>
            <a:ext cx="6423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Network design: network architecture, router design, protocols</a:t>
            </a:r>
          </a:p>
          <a:p>
            <a:r>
              <a:rPr lang="en-US"/>
              <a:t> and their implementation</a:t>
            </a:r>
          </a:p>
        </p:txBody>
      </p:sp>
      <p:sp>
        <p:nvSpPr>
          <p:cNvPr id="32773" name="Text Box 7"/>
          <p:cNvSpPr txBox="1">
            <a:spLocks noChangeArrowheads="1"/>
          </p:cNvSpPr>
          <p:nvPr/>
        </p:nvSpPr>
        <p:spPr bwMode="auto">
          <a:xfrm>
            <a:off x="2286000" y="3733801"/>
            <a:ext cx="58102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solidFill>
                  <a:schemeClr val="accent2"/>
                </a:solidFill>
              </a:rPr>
              <a:t>Physical link design: channel and interference modeling,</a:t>
            </a:r>
          </a:p>
          <a:p>
            <a:r>
              <a:rPr lang="en-US">
                <a:solidFill>
                  <a:schemeClr val="accent2"/>
                </a:solidFill>
              </a:rPr>
              <a:t> transceiver design, signal processing algorithms</a:t>
            </a:r>
          </a:p>
        </p:txBody>
      </p:sp>
      <p:sp>
        <p:nvSpPr>
          <p:cNvPr id="32774" name="Text Box 8"/>
          <p:cNvSpPr txBox="1">
            <a:spLocks noChangeArrowheads="1"/>
          </p:cNvSpPr>
          <p:nvPr/>
        </p:nvSpPr>
        <p:spPr bwMode="auto">
          <a:xfrm>
            <a:off x="2133600" y="5029201"/>
            <a:ext cx="6364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Transceiver implementation: Integrated circuit implementation</a:t>
            </a:r>
          </a:p>
          <a:p>
            <a:r>
              <a:rPr lang="en-US"/>
              <a:t> of signal processing, RF; antenna design</a:t>
            </a:r>
          </a:p>
        </p:txBody>
      </p:sp>
      <p:sp>
        <p:nvSpPr>
          <p:cNvPr id="32775" name="Oval 9"/>
          <p:cNvSpPr>
            <a:spLocks noChangeArrowheads="1"/>
          </p:cNvSpPr>
          <p:nvPr/>
        </p:nvSpPr>
        <p:spPr bwMode="auto">
          <a:xfrm>
            <a:off x="1905000" y="3505200"/>
            <a:ext cx="6477000" cy="11430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sp>
        <p:nvSpPr>
          <p:cNvPr id="32776" name="Rectangle 11"/>
          <p:cNvSpPr>
            <a:spLocks noChangeArrowheads="1"/>
          </p:cNvSpPr>
          <p:nvPr/>
        </p:nvSpPr>
        <p:spPr bwMode="auto">
          <a:xfrm>
            <a:off x="1905000" y="1524000"/>
            <a:ext cx="61722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sp>
        <p:nvSpPr>
          <p:cNvPr id="32777" name="Rectangle 12"/>
          <p:cNvSpPr>
            <a:spLocks noChangeArrowheads="1"/>
          </p:cNvSpPr>
          <p:nvPr/>
        </p:nvSpPr>
        <p:spPr bwMode="auto">
          <a:xfrm>
            <a:off x="1981201" y="2438401"/>
            <a:ext cx="6399213" cy="758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sp>
        <p:nvSpPr>
          <p:cNvPr id="32778" name="Rectangle 13"/>
          <p:cNvSpPr>
            <a:spLocks noChangeArrowheads="1"/>
          </p:cNvSpPr>
          <p:nvPr/>
        </p:nvSpPr>
        <p:spPr bwMode="auto">
          <a:xfrm>
            <a:off x="2209800" y="5029200"/>
            <a:ext cx="63246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sp>
        <p:nvSpPr>
          <p:cNvPr id="32779" name="Line 14"/>
          <p:cNvSpPr>
            <a:spLocks noChangeShapeType="1"/>
          </p:cNvSpPr>
          <p:nvPr/>
        </p:nvSpPr>
        <p:spPr bwMode="auto">
          <a:xfrm>
            <a:off x="4876800" y="2133600"/>
            <a:ext cx="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2780" name="Line 15"/>
          <p:cNvSpPr>
            <a:spLocks noChangeShapeType="1"/>
          </p:cNvSpPr>
          <p:nvPr/>
        </p:nvSpPr>
        <p:spPr bwMode="auto">
          <a:xfrm>
            <a:off x="4876800" y="3200400"/>
            <a:ext cx="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2781" name="Line 16"/>
          <p:cNvSpPr>
            <a:spLocks noChangeShapeType="1"/>
          </p:cNvSpPr>
          <p:nvPr/>
        </p:nvSpPr>
        <p:spPr bwMode="auto">
          <a:xfrm>
            <a:off x="4953000" y="4648200"/>
            <a:ext cx="0" cy="381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2782" name="TextBox 18"/>
          <p:cNvSpPr txBox="1">
            <a:spLocks noChangeArrowheads="1"/>
          </p:cNvSpPr>
          <p:nvPr/>
        </p:nvSpPr>
        <p:spPr bwMode="auto">
          <a:xfrm>
            <a:off x="8382001" y="3733801"/>
            <a:ext cx="23695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3600" dirty="0"/>
              <a:t>This </a:t>
            </a:r>
            <a:r>
              <a:rPr lang="en-US" sz="3600" dirty="0" smtClean="0"/>
              <a:t>Course</a:t>
            </a:r>
            <a:endParaRPr lang="en-US" sz="3600" dirty="0"/>
          </a:p>
        </p:txBody>
      </p:sp>
      <p:sp>
        <p:nvSpPr>
          <p:cNvPr id="2" name="Slide Number Placeholder 1"/>
          <p:cNvSpPr>
            <a:spLocks noGrp="1"/>
          </p:cNvSpPr>
          <p:nvPr>
            <p:ph type="sldNum" sz="quarter" idx="12"/>
          </p:nvPr>
        </p:nvSpPr>
        <p:spPr/>
        <p:txBody>
          <a:bodyPr/>
          <a:lstStyle/>
          <a:p>
            <a:fld id="{AD19D06B-2788-45F6-8BF4-943657A77548}" type="slidenum">
              <a:rPr lang="en-IN" smtClean="0"/>
              <a:t>21</a:t>
            </a:fld>
            <a:endParaRPr lang="en-IN"/>
          </a:p>
        </p:txBody>
      </p:sp>
    </p:spTree>
    <p:extLst>
      <p:ext uri="{BB962C8B-B14F-4D97-AF65-F5344CB8AC3E}">
        <p14:creationId xmlns:p14="http://schemas.microsoft.com/office/powerpoint/2010/main" val="2035455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39800" y="0"/>
            <a:ext cx="8966200" cy="1143000"/>
          </a:xfrm>
        </p:spPr>
        <p:txBody>
          <a:bodyPr/>
          <a:lstStyle/>
          <a:p>
            <a:pPr eaLnBrk="1" hangingPunct="1"/>
            <a:r>
              <a:rPr lang="en-US" b="1" dirty="0" smtClean="0"/>
              <a:t>Key </a:t>
            </a:r>
            <a:r>
              <a:rPr lang="en-US" b="1" dirty="0" smtClean="0"/>
              <a:t>Concepts</a:t>
            </a:r>
            <a:endParaRPr lang="en-US" b="1" dirty="0" smtClean="0"/>
          </a:p>
        </p:txBody>
      </p:sp>
      <p:sp>
        <p:nvSpPr>
          <p:cNvPr id="33795" name="Rectangle 3"/>
          <p:cNvSpPr>
            <a:spLocks noGrp="1" noChangeArrowheads="1"/>
          </p:cNvSpPr>
          <p:nvPr>
            <p:ph type="body" idx="1"/>
          </p:nvPr>
        </p:nvSpPr>
        <p:spPr>
          <a:xfrm>
            <a:off x="1181100" y="1143000"/>
            <a:ext cx="8890000" cy="4889500"/>
          </a:xfrm>
        </p:spPr>
        <p:txBody>
          <a:bodyPr>
            <a:normAutofit/>
          </a:bodyPr>
          <a:lstStyle/>
          <a:p>
            <a:pPr eaLnBrk="1" hangingPunct="1">
              <a:lnSpc>
                <a:spcPct val="90000"/>
              </a:lnSpc>
            </a:pPr>
            <a:r>
              <a:rPr lang="en-US" sz="2400" dirty="0"/>
              <a:t>Structure of communication signals (Chapter 2)</a:t>
            </a:r>
          </a:p>
          <a:p>
            <a:pPr lvl="1" eaLnBrk="1" hangingPunct="1">
              <a:lnSpc>
                <a:spcPct val="90000"/>
              </a:lnSpc>
            </a:pPr>
            <a:r>
              <a:rPr lang="en-US" dirty="0"/>
              <a:t>Signals and systems review</a:t>
            </a:r>
          </a:p>
          <a:p>
            <a:pPr lvl="1" eaLnBrk="1" hangingPunct="1">
              <a:lnSpc>
                <a:spcPct val="90000"/>
              </a:lnSpc>
            </a:pPr>
            <a:r>
              <a:rPr lang="en-US" dirty="0"/>
              <a:t>Baseband and </a:t>
            </a:r>
            <a:r>
              <a:rPr lang="en-US" dirty="0" err="1"/>
              <a:t>passband</a:t>
            </a:r>
            <a:r>
              <a:rPr lang="en-US" dirty="0"/>
              <a:t> signals</a:t>
            </a:r>
          </a:p>
          <a:p>
            <a:pPr eaLnBrk="1" hangingPunct="1">
              <a:lnSpc>
                <a:spcPct val="90000"/>
              </a:lnSpc>
            </a:pPr>
            <a:r>
              <a:rPr lang="en-US" sz="2400" dirty="0"/>
              <a:t>How to send information with radio signals (Chapter 3)</a:t>
            </a:r>
          </a:p>
          <a:p>
            <a:pPr lvl="1" eaLnBrk="1" hangingPunct="1">
              <a:lnSpc>
                <a:spcPct val="90000"/>
              </a:lnSpc>
            </a:pPr>
            <a:r>
              <a:rPr lang="en-US" dirty="0"/>
              <a:t>Amplitude modulation, Angle modulation</a:t>
            </a:r>
          </a:p>
          <a:p>
            <a:pPr lvl="1" eaLnBrk="1" hangingPunct="1">
              <a:lnSpc>
                <a:spcPct val="90000"/>
              </a:lnSpc>
            </a:pPr>
            <a:r>
              <a:rPr lang="en-US" dirty="0"/>
              <a:t>Spectrum occupancy</a:t>
            </a:r>
          </a:p>
          <a:p>
            <a:pPr eaLnBrk="1" hangingPunct="1">
              <a:lnSpc>
                <a:spcPct val="90000"/>
              </a:lnSpc>
            </a:pPr>
            <a:r>
              <a:rPr lang="en-US" sz="2400" dirty="0"/>
              <a:t>Important analog techniques (Chapter 3)</a:t>
            </a:r>
          </a:p>
          <a:p>
            <a:pPr lvl="1" eaLnBrk="1" hangingPunct="1">
              <a:lnSpc>
                <a:spcPct val="90000"/>
              </a:lnSpc>
            </a:pPr>
            <a:r>
              <a:rPr lang="en-US" dirty="0" err="1"/>
              <a:t>Superheterodyne</a:t>
            </a:r>
            <a:r>
              <a:rPr lang="en-US" dirty="0"/>
              <a:t> reception, phase locked loop</a:t>
            </a:r>
          </a:p>
          <a:p>
            <a:pPr lvl="1" eaLnBrk="1" hangingPunct="1">
              <a:lnSpc>
                <a:spcPct val="90000"/>
              </a:lnSpc>
            </a:pPr>
            <a:r>
              <a:rPr lang="en-US" dirty="0"/>
              <a:t>Legacy analog communication systems used to provide examples: AM radio, FM radio</a:t>
            </a:r>
          </a:p>
          <a:p>
            <a:pPr lvl="1" eaLnBrk="1" hangingPunct="1">
              <a:lnSpc>
                <a:spcPct val="90000"/>
              </a:lnSpc>
            </a:pPr>
            <a:endParaRPr lang="en-US" dirty="0"/>
          </a:p>
        </p:txBody>
      </p:sp>
      <p:sp>
        <p:nvSpPr>
          <p:cNvPr id="2" name="Slide Number Placeholder 1"/>
          <p:cNvSpPr>
            <a:spLocks noGrp="1"/>
          </p:cNvSpPr>
          <p:nvPr>
            <p:ph type="sldNum" sz="quarter" idx="12"/>
          </p:nvPr>
        </p:nvSpPr>
        <p:spPr/>
        <p:txBody>
          <a:bodyPr/>
          <a:lstStyle/>
          <a:p>
            <a:fld id="{AD19D06B-2788-45F6-8BF4-943657A77548}" type="slidenum">
              <a:rPr lang="en-IN" smtClean="0"/>
              <a:t>22</a:t>
            </a:fld>
            <a:endParaRPr lang="en-IN"/>
          </a:p>
        </p:txBody>
      </p:sp>
    </p:spTree>
    <p:extLst>
      <p:ext uri="{BB962C8B-B14F-4D97-AF65-F5344CB8AC3E}">
        <p14:creationId xmlns:p14="http://schemas.microsoft.com/office/powerpoint/2010/main" val="1981411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89000" y="0"/>
            <a:ext cx="9017000" cy="1143000"/>
          </a:xfrm>
        </p:spPr>
        <p:txBody>
          <a:bodyPr/>
          <a:lstStyle/>
          <a:p>
            <a:pPr eaLnBrk="1" hangingPunct="1"/>
            <a:r>
              <a:rPr lang="en-US" b="1" dirty="0" smtClean="0"/>
              <a:t>Key </a:t>
            </a:r>
            <a:r>
              <a:rPr lang="en-US" b="1" dirty="0" smtClean="0"/>
              <a:t>Concepts</a:t>
            </a:r>
            <a:endParaRPr lang="en-US" dirty="0" smtClean="0"/>
          </a:p>
        </p:txBody>
      </p:sp>
      <p:sp>
        <p:nvSpPr>
          <p:cNvPr id="34819" name="Rectangle 3"/>
          <p:cNvSpPr>
            <a:spLocks noGrp="1" noChangeArrowheads="1"/>
          </p:cNvSpPr>
          <p:nvPr>
            <p:ph type="body" idx="1"/>
          </p:nvPr>
        </p:nvSpPr>
        <p:spPr>
          <a:xfrm>
            <a:off x="977900" y="1219200"/>
            <a:ext cx="9931400" cy="4711700"/>
          </a:xfrm>
        </p:spPr>
        <p:txBody>
          <a:bodyPr>
            <a:normAutofit/>
          </a:bodyPr>
          <a:lstStyle/>
          <a:p>
            <a:r>
              <a:rPr lang="en-US" sz="2000" dirty="0" smtClean="0"/>
              <a:t>Digital modulation (Chapter 4)</a:t>
            </a:r>
          </a:p>
          <a:p>
            <a:pPr lvl="1"/>
            <a:r>
              <a:rPr lang="en-US" sz="2000" dirty="0" err="1" smtClean="0"/>
              <a:t>Nyquist</a:t>
            </a:r>
            <a:r>
              <a:rPr lang="en-US" sz="2000" dirty="0" smtClean="0"/>
              <a:t> criterion for signaling over a </a:t>
            </a:r>
            <a:r>
              <a:rPr lang="en-US" sz="2000" dirty="0" err="1" smtClean="0"/>
              <a:t>bandlimited</a:t>
            </a:r>
            <a:r>
              <a:rPr lang="en-US" sz="2000" dirty="0" smtClean="0"/>
              <a:t> channel </a:t>
            </a:r>
          </a:p>
          <a:p>
            <a:pPr lvl="1"/>
            <a:r>
              <a:rPr lang="en-US" sz="2000" dirty="0" smtClean="0"/>
              <a:t>Modulation techniques: QAM, PSK, orthogonal modulation</a:t>
            </a:r>
          </a:p>
          <a:p>
            <a:pPr eaLnBrk="1" hangingPunct="1">
              <a:lnSpc>
                <a:spcPct val="90000"/>
              </a:lnSpc>
            </a:pPr>
            <a:r>
              <a:rPr lang="en-US" sz="2000" dirty="0" smtClean="0"/>
              <a:t>Statistical </a:t>
            </a:r>
            <a:r>
              <a:rPr lang="en-US" sz="2000" dirty="0"/>
              <a:t>models for signals and noise (Chapter 5)</a:t>
            </a:r>
          </a:p>
          <a:p>
            <a:pPr lvl="1" eaLnBrk="1" hangingPunct="1">
              <a:lnSpc>
                <a:spcPct val="90000"/>
              </a:lnSpc>
            </a:pPr>
            <a:r>
              <a:rPr lang="en-US" sz="2000" dirty="0"/>
              <a:t>Review of probability and random variables</a:t>
            </a:r>
          </a:p>
          <a:p>
            <a:pPr lvl="1" eaLnBrk="1" hangingPunct="1">
              <a:lnSpc>
                <a:spcPct val="90000"/>
              </a:lnSpc>
            </a:pPr>
            <a:r>
              <a:rPr lang="en-US" sz="2000" dirty="0"/>
              <a:t>Random processes</a:t>
            </a:r>
          </a:p>
          <a:p>
            <a:pPr lvl="1" eaLnBrk="1" hangingPunct="1">
              <a:lnSpc>
                <a:spcPct val="90000"/>
              </a:lnSpc>
            </a:pPr>
            <a:r>
              <a:rPr lang="en-US" sz="2000" dirty="0"/>
              <a:t>Signal-to-noise ratio computations </a:t>
            </a:r>
          </a:p>
          <a:p>
            <a:pPr eaLnBrk="1" hangingPunct="1">
              <a:lnSpc>
                <a:spcPct val="90000"/>
              </a:lnSpc>
            </a:pPr>
            <a:r>
              <a:rPr lang="en-US" sz="2000" dirty="0"/>
              <a:t>Demodulation (Chapter 6)</a:t>
            </a:r>
          </a:p>
          <a:p>
            <a:pPr lvl="1" eaLnBrk="1" hangingPunct="1">
              <a:lnSpc>
                <a:spcPct val="90000"/>
              </a:lnSpc>
            </a:pPr>
            <a:r>
              <a:rPr lang="en-US" sz="2000" dirty="0"/>
              <a:t>Gaussian noise model</a:t>
            </a:r>
          </a:p>
          <a:p>
            <a:pPr lvl="1" eaLnBrk="1" hangingPunct="1">
              <a:lnSpc>
                <a:spcPct val="90000"/>
              </a:lnSpc>
            </a:pPr>
            <a:r>
              <a:rPr lang="en-US" sz="2000" dirty="0"/>
              <a:t>Detection theory basics</a:t>
            </a:r>
          </a:p>
          <a:p>
            <a:pPr lvl="1" eaLnBrk="1" hangingPunct="1">
              <a:lnSpc>
                <a:spcPct val="90000"/>
              </a:lnSpc>
            </a:pPr>
            <a:r>
              <a:rPr lang="en-US" sz="2000" dirty="0"/>
              <a:t>Signal space techniques: geometric approach to optimal detection</a:t>
            </a:r>
          </a:p>
          <a:p>
            <a:pPr lvl="1" eaLnBrk="1" hangingPunct="1">
              <a:lnSpc>
                <a:spcPct val="90000"/>
              </a:lnSpc>
            </a:pPr>
            <a:r>
              <a:rPr lang="en-US" sz="2000" dirty="0"/>
              <a:t>Optimal receiver design</a:t>
            </a:r>
          </a:p>
          <a:p>
            <a:pPr lvl="1" eaLnBrk="1" hangingPunct="1">
              <a:lnSpc>
                <a:spcPct val="90000"/>
              </a:lnSpc>
            </a:pPr>
            <a:r>
              <a:rPr lang="en-US" sz="2000" dirty="0"/>
              <a:t>Performance </a:t>
            </a:r>
            <a:r>
              <a:rPr lang="en-US" sz="2000" dirty="0" smtClean="0"/>
              <a:t>analysis</a:t>
            </a:r>
            <a:endParaRPr lang="en-US" sz="2000" dirty="0"/>
          </a:p>
        </p:txBody>
      </p:sp>
      <p:sp>
        <p:nvSpPr>
          <p:cNvPr id="2" name="Slide Number Placeholder 1"/>
          <p:cNvSpPr>
            <a:spLocks noGrp="1"/>
          </p:cNvSpPr>
          <p:nvPr>
            <p:ph type="sldNum" sz="quarter" idx="12"/>
          </p:nvPr>
        </p:nvSpPr>
        <p:spPr/>
        <p:txBody>
          <a:bodyPr/>
          <a:lstStyle/>
          <a:p>
            <a:fld id="{AD19D06B-2788-45F6-8BF4-943657A77548}" type="slidenum">
              <a:rPr lang="en-IN" smtClean="0"/>
              <a:t>23</a:t>
            </a:fld>
            <a:endParaRPr lang="en-IN"/>
          </a:p>
        </p:txBody>
      </p:sp>
    </p:spTree>
    <p:extLst>
      <p:ext uri="{BB962C8B-B14F-4D97-AF65-F5344CB8AC3E}">
        <p14:creationId xmlns:p14="http://schemas.microsoft.com/office/powerpoint/2010/main" val="396866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a:t>List of topics Covered (weekly): Tentative, subject to change</a:t>
            </a:r>
            <a:endParaRPr lang="en-IN"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819247"/>
              </p:ext>
            </p:extLst>
          </p:nvPr>
        </p:nvGraphicFramePr>
        <p:xfrm>
          <a:off x="1143000" y="1587500"/>
          <a:ext cx="9423400" cy="4686300"/>
        </p:xfrm>
        <a:graphic>
          <a:graphicData uri="http://schemas.openxmlformats.org/drawingml/2006/table">
            <a:tbl>
              <a:tblPr firstRow="1" firstCol="1" bandRow="1">
                <a:tableStyleId>{5C22544A-7EE6-4342-B048-85BDC9FD1C3A}</a:tableStyleId>
              </a:tblPr>
              <a:tblGrid>
                <a:gridCol w="1727200"/>
                <a:gridCol w="6515100"/>
                <a:gridCol w="1181100"/>
              </a:tblGrid>
              <a:tr h="308205">
                <a:tc>
                  <a:txBody>
                    <a:bodyPr/>
                    <a:lstStyle/>
                    <a:p>
                      <a:pPr marL="182880" marR="182880">
                        <a:spcAft>
                          <a:spcPts val="0"/>
                        </a:spcAft>
                      </a:pPr>
                      <a:r>
                        <a:rPr lang="en-IN" sz="1800" kern="1200" dirty="0">
                          <a:effectLst/>
                        </a:rPr>
                        <a:t>Date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kern="1200">
                          <a:effectLst/>
                        </a:rPr>
                        <a:t>Topic</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kern="1200">
                          <a:effectLst/>
                        </a:rPr>
                        <a:t>Text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95373">
                <a:tc>
                  <a:txBody>
                    <a:bodyPr/>
                    <a:lstStyle/>
                    <a:p>
                      <a:pPr marL="182880" marR="182880">
                        <a:spcAft>
                          <a:spcPts val="0"/>
                        </a:spcAft>
                      </a:pPr>
                      <a:r>
                        <a:rPr lang="en-IN" sz="1800" kern="1200" dirty="0">
                          <a:effectLst/>
                        </a:rPr>
                        <a:t>Week 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kern="1200">
                          <a:effectLst/>
                        </a:rPr>
                        <a:t>Introduction to the course. Introduction to communication systems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kern="1200">
                          <a:effectLst/>
                        </a:rPr>
                        <a:t>Ch  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74335">
                <a:tc>
                  <a:txBody>
                    <a:bodyPr/>
                    <a:lstStyle/>
                    <a:p>
                      <a:pPr marL="182880" marR="182880">
                        <a:spcAft>
                          <a:spcPts val="0"/>
                        </a:spcAft>
                      </a:pPr>
                      <a:r>
                        <a:rPr lang="en-IN" sz="1800" kern="1200" dirty="0">
                          <a:effectLst/>
                        </a:rPr>
                        <a:t>Weeks 2-4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dirty="0">
                          <a:effectLst/>
                        </a:rPr>
                        <a:t>Signal and Systems: Review. Fourier Transform and Series. Complex Baseband representation (Quiz 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kern="1200">
                          <a:effectLst/>
                        </a:rPr>
                        <a:t>Ch 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82750">
                <a:tc>
                  <a:txBody>
                    <a:bodyPr/>
                    <a:lstStyle/>
                    <a:p>
                      <a:pPr marL="182880" marR="182880">
                        <a:spcAft>
                          <a:spcPts val="0"/>
                        </a:spcAft>
                      </a:pPr>
                      <a:r>
                        <a:rPr lang="en-IN" sz="1800" kern="1200">
                          <a:effectLst/>
                        </a:rPr>
                        <a:t>Week 5-7 , 10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kern="1200" dirty="0">
                          <a:effectLst/>
                        </a:rPr>
                        <a:t>Analog Communication, AM, FM</a:t>
                      </a:r>
                      <a:endParaRPr lang="en-IN" sz="1800" dirty="0">
                        <a:effectLst/>
                      </a:endParaRPr>
                    </a:p>
                    <a:p>
                      <a:pPr marL="182880" marR="182880">
                        <a:spcAft>
                          <a:spcPts val="0"/>
                        </a:spcAft>
                      </a:pPr>
                      <a:r>
                        <a:rPr lang="en-IN" sz="1800" kern="1200" dirty="0">
                          <a:effectLst/>
                        </a:rPr>
                        <a:t>Receivers, PLL (Quiz 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kern="1200">
                          <a:effectLst/>
                        </a:rPr>
                        <a:t>Ch 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08205">
                <a:tc>
                  <a:txBody>
                    <a:bodyPr/>
                    <a:lstStyle/>
                    <a:p>
                      <a:pPr marL="182880" marR="182880">
                        <a:spcAft>
                          <a:spcPts val="0"/>
                        </a:spcAft>
                      </a:pPr>
                      <a:r>
                        <a:rPr lang="en-IN" sz="1800" i="0" u="none" kern="1200" dirty="0">
                          <a:effectLst/>
                        </a:rPr>
                        <a:t>Week 8-9</a:t>
                      </a:r>
                      <a:endParaRPr lang="en-IN" sz="1800" i="0" u="none"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i="0" u="none" kern="1200" dirty="0">
                          <a:effectLst/>
                        </a:rPr>
                        <a:t>Midterm,  </a:t>
                      </a:r>
                      <a:r>
                        <a:rPr lang="en-US" sz="1800" i="0" u="none" kern="1200" dirty="0">
                          <a:effectLst/>
                        </a:rPr>
                        <a:t>Break</a:t>
                      </a:r>
                      <a:endParaRPr lang="en-IN" sz="1800" i="0" u="none"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kern="12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50177">
                <a:tc>
                  <a:txBody>
                    <a:bodyPr/>
                    <a:lstStyle/>
                    <a:p>
                      <a:pPr marL="180340" marR="180340">
                        <a:spcAft>
                          <a:spcPts val="0"/>
                        </a:spcAft>
                      </a:pPr>
                      <a:r>
                        <a:rPr lang="en-IN" sz="1800" kern="1200">
                          <a:effectLst/>
                        </a:rPr>
                        <a:t>Week 11-14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82880" marR="182880">
                        <a:lnSpc>
                          <a:spcPts val="1565"/>
                        </a:lnSpc>
                        <a:spcAft>
                          <a:spcPts val="0"/>
                        </a:spcAft>
                      </a:pPr>
                      <a:r>
                        <a:rPr lang="en-IN" sz="1800" dirty="0">
                          <a:effectLst/>
                        </a:rPr>
                        <a:t>Digital Modulation (QPSK, QAM), Orthogonal </a:t>
                      </a:r>
                      <a:r>
                        <a:rPr lang="en-IN" sz="1800" dirty="0" smtClean="0">
                          <a:effectLst/>
                        </a:rPr>
                        <a:t>Signalling. </a:t>
                      </a:r>
                      <a:r>
                        <a:rPr lang="en-IN" sz="1800" dirty="0" err="1">
                          <a:effectLst/>
                        </a:rPr>
                        <a:t>Nyquist</a:t>
                      </a:r>
                      <a:r>
                        <a:rPr lang="en-IN" sz="1800" dirty="0">
                          <a:effectLst/>
                        </a:rPr>
                        <a:t> Criterion for ISI (Quiz 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lnSpc>
                          <a:spcPts val="1565"/>
                        </a:lnSpc>
                        <a:spcAft>
                          <a:spcPts val="0"/>
                        </a:spcAft>
                      </a:pPr>
                      <a:r>
                        <a:rPr lang="en-IN" sz="1800" kern="1200">
                          <a:effectLst/>
                        </a:rPr>
                        <a:t>Ch 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52385">
                <a:tc>
                  <a:txBody>
                    <a:bodyPr/>
                    <a:lstStyle/>
                    <a:p>
                      <a:pPr marL="182880" marR="182880">
                        <a:spcAft>
                          <a:spcPts val="0"/>
                        </a:spcAft>
                      </a:pPr>
                      <a:r>
                        <a:rPr lang="en-US" sz="1800" kern="1200">
                          <a:effectLst/>
                        </a:rPr>
                        <a:t>Week 15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kern="1200" dirty="0">
                          <a:effectLst/>
                        </a:rPr>
                        <a:t>Review of Basic probability and random variables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kern="1200">
                          <a:effectLst/>
                        </a:rPr>
                        <a:t>Ch 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31277">
                <a:tc>
                  <a:txBody>
                    <a:bodyPr/>
                    <a:lstStyle/>
                    <a:p>
                      <a:pPr marL="182880" marR="182880">
                        <a:spcAft>
                          <a:spcPts val="0"/>
                        </a:spcAft>
                      </a:pPr>
                      <a:r>
                        <a:rPr lang="en-IN" sz="1800" kern="1200">
                          <a:effectLst/>
                        </a:rPr>
                        <a:t>Week 16-17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kern="1200" dirty="0">
                          <a:effectLst/>
                        </a:rPr>
                        <a:t>Optimum Demodulation for AWGN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kern="1200">
                          <a:effectLst/>
                        </a:rPr>
                        <a:t>Ch 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38641">
                <a:tc>
                  <a:txBody>
                    <a:bodyPr/>
                    <a:lstStyle/>
                    <a:p>
                      <a:pPr marL="182880" marR="182880">
                        <a:spcAft>
                          <a:spcPts val="0"/>
                        </a:spcAft>
                      </a:pPr>
                      <a:r>
                        <a:rPr lang="en-IN" sz="1800" kern="1200">
                          <a:effectLst/>
                        </a:rPr>
                        <a:t>Week 18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dirty="0">
                          <a:effectLst/>
                        </a:rPr>
                        <a:t>Review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u="none" strike="noStrike" kern="12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44952">
                <a:tc>
                  <a:txBody>
                    <a:bodyPr/>
                    <a:lstStyle/>
                    <a:p>
                      <a:pPr marL="182880" marR="182880">
                        <a:spcAft>
                          <a:spcPts val="0"/>
                        </a:spcAft>
                      </a:pPr>
                      <a:r>
                        <a:rPr lang="en-IN" sz="1800" kern="1200">
                          <a:effectLst/>
                        </a:rPr>
                        <a:t>Week 19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dirty="0">
                          <a:effectLst/>
                        </a:rPr>
                        <a:t>Final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marR="182880">
                        <a:spcAft>
                          <a:spcPts val="0"/>
                        </a:spcAft>
                      </a:pPr>
                      <a:r>
                        <a:rPr lang="en-IN" sz="1800" kern="12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4331369" y="-160376"/>
            <a:ext cx="19838736" cy="75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Slide Number Placeholder 7"/>
          <p:cNvSpPr>
            <a:spLocks noGrp="1"/>
          </p:cNvSpPr>
          <p:nvPr>
            <p:ph type="sldNum" sz="quarter" idx="12"/>
          </p:nvPr>
        </p:nvSpPr>
        <p:spPr/>
        <p:txBody>
          <a:bodyPr/>
          <a:lstStyle/>
          <a:p>
            <a:fld id="{AD19D06B-2788-45F6-8BF4-943657A77548}" type="slidenum">
              <a:rPr lang="en-IN" smtClean="0"/>
              <a:t>3</a:t>
            </a:fld>
            <a:endParaRPr lang="en-IN"/>
          </a:p>
        </p:txBody>
      </p:sp>
    </p:spTree>
    <p:extLst>
      <p:ext uri="{BB962C8B-B14F-4D97-AF65-F5344CB8AC3E}">
        <p14:creationId xmlns:p14="http://schemas.microsoft.com/office/powerpoint/2010/main" val="2148452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IN" dirty="0"/>
          </a:p>
        </p:txBody>
      </p:sp>
      <p:sp>
        <p:nvSpPr>
          <p:cNvPr id="3" name="Content Placeholder 2"/>
          <p:cNvSpPr>
            <a:spLocks noGrp="1"/>
          </p:cNvSpPr>
          <p:nvPr>
            <p:ph idx="1"/>
          </p:nvPr>
        </p:nvSpPr>
        <p:spPr/>
        <p:txBody>
          <a:bodyPr/>
          <a:lstStyle/>
          <a:p>
            <a:r>
              <a:rPr lang="en-IN" b="1" u="sng" dirty="0"/>
              <a:t>Assessment: </a:t>
            </a:r>
            <a:endParaRPr lang="en-IN" dirty="0"/>
          </a:p>
          <a:p>
            <a:r>
              <a:rPr lang="en-IN" dirty="0"/>
              <a:t>Midterm:	30%</a:t>
            </a:r>
          </a:p>
          <a:p>
            <a:r>
              <a:rPr lang="en-IN" dirty="0"/>
              <a:t>Final:	35%</a:t>
            </a:r>
          </a:p>
          <a:p>
            <a:r>
              <a:rPr lang="en-IN" dirty="0" smtClean="0"/>
              <a:t>Quizzes</a:t>
            </a:r>
            <a:r>
              <a:rPr lang="en-IN" dirty="0"/>
              <a:t>:	30%</a:t>
            </a:r>
          </a:p>
          <a:p>
            <a:r>
              <a:rPr lang="en-IN" dirty="0"/>
              <a:t>Class Participation:	5%</a:t>
            </a:r>
          </a:p>
          <a:p>
            <a:endParaRPr lang="en-IN" dirty="0"/>
          </a:p>
        </p:txBody>
      </p:sp>
      <p:sp>
        <p:nvSpPr>
          <p:cNvPr id="4" name="Slide Number Placeholder 3"/>
          <p:cNvSpPr>
            <a:spLocks noGrp="1"/>
          </p:cNvSpPr>
          <p:nvPr>
            <p:ph type="sldNum" sz="quarter" idx="12"/>
          </p:nvPr>
        </p:nvSpPr>
        <p:spPr/>
        <p:txBody>
          <a:bodyPr/>
          <a:lstStyle/>
          <a:p>
            <a:fld id="{AD19D06B-2788-45F6-8BF4-943657A77548}" type="slidenum">
              <a:rPr lang="en-IN" smtClean="0"/>
              <a:t>4</a:t>
            </a:fld>
            <a:endParaRPr lang="en-IN"/>
          </a:p>
        </p:txBody>
      </p:sp>
    </p:spTree>
    <p:extLst>
      <p:ext uri="{BB962C8B-B14F-4D97-AF65-F5344CB8AC3E}">
        <p14:creationId xmlns:p14="http://schemas.microsoft.com/office/powerpoint/2010/main" val="1463075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a:t>We define </a:t>
            </a:r>
            <a:r>
              <a:rPr lang="en-IN" i="1" dirty="0"/>
              <a:t>communication </a:t>
            </a:r>
            <a:r>
              <a:rPr lang="en-IN" dirty="0"/>
              <a:t>as the process of </a:t>
            </a:r>
            <a:r>
              <a:rPr lang="en-IN" i="1" dirty="0"/>
              <a:t>information transfer across space or time. </a:t>
            </a:r>
            <a:endParaRPr lang="en-IN" i="1" dirty="0" smtClean="0"/>
          </a:p>
          <a:p>
            <a:r>
              <a:rPr lang="en-IN" dirty="0" smtClean="0"/>
              <a:t>Communication across space:</a:t>
            </a:r>
          </a:p>
          <a:p>
            <a:pPr lvl="1"/>
            <a:r>
              <a:rPr lang="en-IN" dirty="0" smtClean="0"/>
              <a:t>Radio waves carrying </a:t>
            </a:r>
            <a:r>
              <a:rPr lang="en-IN" dirty="0"/>
              <a:t>our phone conversation </a:t>
            </a:r>
            <a:r>
              <a:rPr lang="en-IN" dirty="0" smtClean="0"/>
              <a:t>from cell phone to </a:t>
            </a:r>
            <a:r>
              <a:rPr lang="en-IN" dirty="0"/>
              <a:t>the </a:t>
            </a:r>
            <a:r>
              <a:rPr lang="en-IN" dirty="0" smtClean="0"/>
              <a:t>base station</a:t>
            </a:r>
          </a:p>
          <a:p>
            <a:pPr lvl="1"/>
            <a:r>
              <a:rPr lang="en-IN" dirty="0" smtClean="0"/>
              <a:t>coaxial </a:t>
            </a:r>
            <a:r>
              <a:rPr lang="en-IN" dirty="0"/>
              <a:t>cables </a:t>
            </a:r>
            <a:r>
              <a:rPr lang="en-IN" dirty="0" smtClean="0"/>
              <a:t>delivering </a:t>
            </a:r>
            <a:r>
              <a:rPr lang="en-IN" dirty="0"/>
              <a:t>television from a </a:t>
            </a:r>
            <a:r>
              <a:rPr lang="en-IN" dirty="0" smtClean="0"/>
              <a:t>remote location </a:t>
            </a:r>
            <a:r>
              <a:rPr lang="en-IN" dirty="0"/>
              <a:t>to our home. </a:t>
            </a:r>
          </a:p>
          <a:p>
            <a:r>
              <a:rPr lang="en-IN" dirty="0" smtClean="0"/>
              <a:t>Across time:</a:t>
            </a:r>
          </a:p>
          <a:p>
            <a:pPr lvl="1"/>
            <a:r>
              <a:rPr lang="en-IN" dirty="0" smtClean="0"/>
              <a:t>communication across time, </a:t>
            </a:r>
            <a:r>
              <a:rPr lang="en-IN" dirty="0" smtClean="0"/>
              <a:t>or </a:t>
            </a:r>
            <a:r>
              <a:rPr lang="en-IN" dirty="0"/>
              <a:t>storage of information, </a:t>
            </a:r>
            <a:r>
              <a:rPr lang="en-IN" dirty="0" smtClean="0"/>
              <a:t>DVDs, </a:t>
            </a:r>
            <a:r>
              <a:rPr lang="en-IN" dirty="0"/>
              <a:t>hard drives and memory </a:t>
            </a:r>
            <a:r>
              <a:rPr lang="en-IN" dirty="0" smtClean="0"/>
              <a:t>sticks etc.</a:t>
            </a:r>
          </a:p>
          <a:p>
            <a:endParaRPr lang="en-IN" dirty="0" smtClean="0"/>
          </a:p>
          <a:p>
            <a:r>
              <a:rPr lang="en-IN" u="sng" dirty="0" smtClean="0"/>
              <a:t>Conversion of </a:t>
            </a:r>
            <a:r>
              <a:rPr lang="en-IN" u="sng" dirty="0"/>
              <a:t>information into a signal</a:t>
            </a:r>
            <a:r>
              <a:rPr lang="en-IN" dirty="0"/>
              <a:t>, termed the </a:t>
            </a:r>
            <a:r>
              <a:rPr lang="en-IN" i="1" dirty="0"/>
              <a:t>transmitted signal, </a:t>
            </a:r>
            <a:r>
              <a:rPr lang="en-IN" dirty="0"/>
              <a:t>compatible with </a:t>
            </a:r>
            <a:r>
              <a:rPr lang="en-IN" dirty="0" smtClean="0"/>
              <a:t>the physical </a:t>
            </a:r>
            <a:r>
              <a:rPr lang="en-IN" dirty="0"/>
              <a:t>medium of interest.</a:t>
            </a:r>
          </a:p>
          <a:p>
            <a:r>
              <a:rPr lang="en-IN" u="sng" dirty="0" smtClean="0"/>
              <a:t>Propagation </a:t>
            </a:r>
            <a:r>
              <a:rPr lang="en-IN" u="sng" dirty="0"/>
              <a:t>of the signal through the physical medium </a:t>
            </a:r>
            <a:r>
              <a:rPr lang="en-IN" dirty="0"/>
              <a:t>(termed the </a:t>
            </a:r>
            <a:r>
              <a:rPr lang="en-IN" i="1" dirty="0"/>
              <a:t>channel</a:t>
            </a:r>
            <a:r>
              <a:rPr lang="en-IN" dirty="0"/>
              <a:t>) in space </a:t>
            </a:r>
            <a:r>
              <a:rPr lang="en-IN" dirty="0" smtClean="0"/>
              <a:t>or time</a:t>
            </a:r>
            <a:r>
              <a:rPr lang="en-IN" dirty="0"/>
              <a:t>;</a:t>
            </a:r>
          </a:p>
          <a:p>
            <a:r>
              <a:rPr lang="en-IN" u="sng" dirty="0" smtClean="0"/>
              <a:t>Extraction </a:t>
            </a:r>
            <a:r>
              <a:rPr lang="en-IN" u="sng" dirty="0"/>
              <a:t>of information from the signal</a:t>
            </a:r>
            <a:r>
              <a:rPr lang="en-IN" dirty="0"/>
              <a:t> (termed the </a:t>
            </a:r>
            <a:r>
              <a:rPr lang="en-IN" i="1" dirty="0"/>
              <a:t>received signal</a:t>
            </a:r>
            <a:r>
              <a:rPr lang="en-IN" dirty="0"/>
              <a:t>) obtained after </a:t>
            </a:r>
            <a:r>
              <a:rPr lang="en-IN" dirty="0" smtClean="0"/>
              <a:t>propagation through </a:t>
            </a:r>
            <a:r>
              <a:rPr lang="en-IN" dirty="0"/>
              <a:t>the medium.</a:t>
            </a:r>
          </a:p>
        </p:txBody>
      </p:sp>
      <p:sp>
        <p:nvSpPr>
          <p:cNvPr id="4" name="Slide Number Placeholder 3"/>
          <p:cNvSpPr>
            <a:spLocks noGrp="1"/>
          </p:cNvSpPr>
          <p:nvPr>
            <p:ph type="sldNum" sz="quarter" idx="12"/>
          </p:nvPr>
        </p:nvSpPr>
        <p:spPr/>
        <p:txBody>
          <a:bodyPr/>
          <a:lstStyle/>
          <a:p>
            <a:fld id="{AD19D06B-2788-45F6-8BF4-943657A77548}" type="slidenum">
              <a:rPr lang="en-IN" smtClean="0"/>
              <a:t>5</a:t>
            </a:fld>
            <a:endParaRPr lang="en-IN"/>
          </a:p>
        </p:txBody>
      </p:sp>
    </p:spTree>
    <p:extLst>
      <p:ext uri="{BB962C8B-B14F-4D97-AF65-F5344CB8AC3E}">
        <p14:creationId xmlns:p14="http://schemas.microsoft.com/office/powerpoint/2010/main" val="143488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Communication</a:t>
            </a:r>
            <a:endParaRPr lang="en-IN" dirty="0"/>
          </a:p>
        </p:txBody>
      </p:sp>
      <p:pic>
        <p:nvPicPr>
          <p:cNvPr id="4" name="Content Placeholder 3"/>
          <p:cNvPicPr>
            <a:picLocks noGrp="1" noChangeAspect="1"/>
          </p:cNvPicPr>
          <p:nvPr>
            <p:ph idx="1"/>
          </p:nvPr>
        </p:nvPicPr>
        <p:blipFill>
          <a:blip r:embed="rId2"/>
          <a:stretch>
            <a:fillRect/>
          </a:stretch>
        </p:blipFill>
        <p:spPr>
          <a:xfrm>
            <a:off x="838200" y="2369712"/>
            <a:ext cx="10515600" cy="3263164"/>
          </a:xfrm>
          <a:prstGeom prst="rect">
            <a:avLst/>
          </a:prstGeom>
        </p:spPr>
      </p:pic>
      <p:sp>
        <p:nvSpPr>
          <p:cNvPr id="5" name="Slide Number Placeholder 4"/>
          <p:cNvSpPr>
            <a:spLocks noGrp="1"/>
          </p:cNvSpPr>
          <p:nvPr>
            <p:ph type="sldNum" sz="quarter" idx="12"/>
          </p:nvPr>
        </p:nvSpPr>
        <p:spPr/>
        <p:txBody>
          <a:bodyPr/>
          <a:lstStyle/>
          <a:p>
            <a:fld id="{AD19D06B-2788-45F6-8BF4-943657A77548}" type="slidenum">
              <a:rPr lang="en-IN" smtClean="0"/>
              <a:t>6</a:t>
            </a:fld>
            <a:endParaRPr lang="en-IN"/>
          </a:p>
        </p:txBody>
      </p:sp>
    </p:spTree>
    <p:extLst>
      <p:ext uri="{BB962C8B-B14F-4D97-AF65-F5344CB8AC3E}">
        <p14:creationId xmlns:p14="http://schemas.microsoft.com/office/powerpoint/2010/main" val="1275516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Communication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a:t>Given the analog nature of both the message signal and the communication medium, a </a:t>
            </a:r>
            <a:r>
              <a:rPr lang="en-IN" dirty="0" smtClean="0"/>
              <a:t>natural design </a:t>
            </a:r>
            <a:r>
              <a:rPr lang="en-IN" dirty="0"/>
              <a:t>choice is to map the analog message signal (e.g., an audio </a:t>
            </a:r>
            <a:r>
              <a:rPr lang="en-IN" dirty="0" smtClean="0"/>
              <a:t>signal) </a:t>
            </a:r>
            <a:r>
              <a:rPr lang="en-IN" dirty="0"/>
              <a:t>to an analog transmitted signal </a:t>
            </a:r>
            <a:r>
              <a:rPr lang="en-IN" dirty="0" smtClean="0"/>
              <a:t>that </a:t>
            </a:r>
            <a:r>
              <a:rPr lang="en-IN" dirty="0"/>
              <a:t>is compatible with the physical medium over which we </a:t>
            </a:r>
            <a:r>
              <a:rPr lang="en-IN" dirty="0" smtClean="0"/>
              <a:t>wish to </a:t>
            </a:r>
            <a:r>
              <a:rPr lang="en-IN" dirty="0"/>
              <a:t>communicate (e.g., broadcasting </a:t>
            </a:r>
            <a:r>
              <a:rPr lang="en-IN" dirty="0" smtClean="0"/>
              <a:t>over </a:t>
            </a:r>
            <a:r>
              <a:rPr lang="en-IN" dirty="0"/>
              <a:t>the air from an FM radio station). This </a:t>
            </a:r>
            <a:r>
              <a:rPr lang="en-IN" dirty="0" smtClean="0"/>
              <a:t>approach is </a:t>
            </a:r>
            <a:r>
              <a:rPr lang="en-IN" dirty="0"/>
              <a:t>termed </a:t>
            </a:r>
            <a:r>
              <a:rPr lang="en-IN" i="1" dirty="0"/>
              <a:t>analog communication. </a:t>
            </a:r>
            <a:endParaRPr lang="en-IN" i="1" dirty="0" smtClean="0"/>
          </a:p>
          <a:p>
            <a:endParaRPr lang="en-IN" i="1" dirty="0"/>
          </a:p>
          <a:p>
            <a:r>
              <a:rPr lang="en-IN" dirty="0" smtClean="0"/>
              <a:t>Early communication </a:t>
            </a:r>
            <a:r>
              <a:rPr lang="en-IN" dirty="0"/>
              <a:t>systems were all analog: </a:t>
            </a:r>
            <a:r>
              <a:rPr lang="en-IN" dirty="0" smtClean="0"/>
              <a:t>AM </a:t>
            </a:r>
            <a:r>
              <a:rPr lang="en-IN" dirty="0"/>
              <a:t>(amplitude modulation) and </a:t>
            </a:r>
            <a:r>
              <a:rPr lang="en-IN" dirty="0" smtClean="0"/>
              <a:t>FM (</a:t>
            </a:r>
            <a:r>
              <a:rPr lang="en-IN" dirty="0"/>
              <a:t>frequency modulation) radio, analog television, first generation cellular phone technology (</a:t>
            </a:r>
            <a:r>
              <a:rPr lang="en-IN" dirty="0" smtClean="0"/>
              <a:t>based on </a:t>
            </a:r>
            <a:r>
              <a:rPr lang="en-IN" dirty="0"/>
              <a:t>FM), vinyl records, audio cassettes, and VHS or beta </a:t>
            </a:r>
            <a:r>
              <a:rPr lang="en-IN" dirty="0" smtClean="0"/>
              <a:t>videocassettes </a:t>
            </a:r>
          </a:p>
          <a:p>
            <a:r>
              <a:rPr lang="en-IN" dirty="0" smtClean="0"/>
              <a:t>While </a:t>
            </a:r>
            <a:r>
              <a:rPr lang="en-IN" dirty="0"/>
              <a:t>analog communication might seem like the most natural option, it is in fact obsolete. </a:t>
            </a:r>
            <a:endParaRPr lang="en-IN" dirty="0" smtClean="0"/>
          </a:p>
          <a:p>
            <a:r>
              <a:rPr lang="en-IN" dirty="0" smtClean="0"/>
              <a:t>Cellular phone </a:t>
            </a:r>
            <a:r>
              <a:rPr lang="en-IN" dirty="0"/>
              <a:t>technologies </a:t>
            </a:r>
            <a:r>
              <a:rPr lang="en-IN" dirty="0" smtClean="0">
                <a:sym typeface="Wingdings" panose="05000000000000000000" pitchFamily="2" charset="2"/>
              </a:rPr>
              <a:t> Digital </a:t>
            </a:r>
          </a:p>
          <a:p>
            <a:r>
              <a:rPr lang="en-IN" dirty="0" smtClean="0"/>
              <a:t>vinyl </a:t>
            </a:r>
            <a:r>
              <a:rPr lang="en-IN" dirty="0"/>
              <a:t>records and </a:t>
            </a:r>
            <a:r>
              <a:rPr lang="en-IN" dirty="0" smtClean="0"/>
              <a:t>audio cassettes </a:t>
            </a:r>
            <a:r>
              <a:rPr lang="en-IN" dirty="0" smtClean="0">
                <a:sym typeface="Wingdings" panose="05000000000000000000" pitchFamily="2" charset="2"/>
              </a:rPr>
              <a:t></a:t>
            </a:r>
            <a:r>
              <a:rPr lang="en-IN" dirty="0" smtClean="0"/>
              <a:t>  </a:t>
            </a:r>
            <a:r>
              <a:rPr lang="en-IN" dirty="0"/>
              <a:t>CDs, </a:t>
            </a:r>
            <a:r>
              <a:rPr lang="en-IN" dirty="0" smtClean="0"/>
              <a:t>videocassettes </a:t>
            </a:r>
            <a:r>
              <a:rPr lang="en-IN" dirty="0" smtClean="0">
                <a:sym typeface="Wingdings" panose="05000000000000000000" pitchFamily="2" charset="2"/>
              </a:rPr>
              <a:t></a:t>
            </a:r>
            <a:r>
              <a:rPr lang="en-IN" dirty="0" smtClean="0"/>
              <a:t> </a:t>
            </a:r>
            <a:r>
              <a:rPr lang="en-IN" dirty="0"/>
              <a:t>DVDs. </a:t>
            </a:r>
          </a:p>
          <a:p>
            <a:r>
              <a:rPr lang="en-IN" dirty="0" smtClean="0"/>
              <a:t>Broadcast radio </a:t>
            </a:r>
            <a:r>
              <a:rPr lang="en-IN" dirty="0"/>
              <a:t>and television </a:t>
            </a:r>
            <a:r>
              <a:rPr lang="en-IN" dirty="0" smtClean="0">
                <a:sym typeface="Wingdings" panose="05000000000000000000" pitchFamily="2" charset="2"/>
              </a:rPr>
              <a:t> Digital</a:t>
            </a:r>
            <a:r>
              <a:rPr lang="en-IN" dirty="0" smtClean="0"/>
              <a:t> </a:t>
            </a:r>
            <a:r>
              <a:rPr lang="en-IN" dirty="0"/>
              <a:t>radio and television broadcast.</a:t>
            </a:r>
          </a:p>
        </p:txBody>
      </p:sp>
      <p:sp>
        <p:nvSpPr>
          <p:cNvPr id="4" name="Slide Number Placeholder 3"/>
          <p:cNvSpPr>
            <a:spLocks noGrp="1"/>
          </p:cNvSpPr>
          <p:nvPr>
            <p:ph type="sldNum" sz="quarter" idx="12"/>
          </p:nvPr>
        </p:nvSpPr>
        <p:spPr/>
        <p:txBody>
          <a:bodyPr/>
          <a:lstStyle/>
          <a:p>
            <a:fld id="{AD19D06B-2788-45F6-8BF4-943657A77548}" type="slidenum">
              <a:rPr lang="en-IN" smtClean="0"/>
              <a:t>7</a:t>
            </a:fld>
            <a:endParaRPr lang="en-IN"/>
          </a:p>
        </p:txBody>
      </p:sp>
    </p:spTree>
    <p:extLst>
      <p:ext uri="{BB962C8B-B14F-4D97-AF65-F5344CB8AC3E}">
        <p14:creationId xmlns:p14="http://schemas.microsoft.com/office/powerpoint/2010/main" val="3485389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Communication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conceptual basis for digital communication was established in 1948 by Claude </a:t>
            </a:r>
            <a:r>
              <a:rPr lang="en-IN" dirty="0" smtClean="0"/>
              <a:t>Shannon, when </a:t>
            </a:r>
            <a:r>
              <a:rPr lang="en-IN" dirty="0"/>
              <a:t>he founded the field of information theory. There are two main threads to this theory:</a:t>
            </a:r>
          </a:p>
          <a:p>
            <a:r>
              <a:rPr lang="en-IN" b="1" u="sng" dirty="0" smtClean="0"/>
              <a:t>Source </a:t>
            </a:r>
            <a:r>
              <a:rPr lang="en-IN" b="1" u="sng" dirty="0"/>
              <a:t>coding and compression: </a:t>
            </a:r>
            <a:r>
              <a:rPr lang="en-IN" dirty="0"/>
              <a:t>Any information-bearing signal can be represented efficiently</a:t>
            </a:r>
            <a:r>
              <a:rPr lang="en-IN" dirty="0" smtClean="0"/>
              <a:t>, to </a:t>
            </a:r>
            <a:r>
              <a:rPr lang="en-IN" dirty="0"/>
              <a:t>within a desired accuracy of reproduction, by a </a:t>
            </a:r>
            <a:r>
              <a:rPr lang="en-IN" dirty="0" smtClean="0"/>
              <a:t>digital </a:t>
            </a:r>
            <a:r>
              <a:rPr lang="en-IN" dirty="0" err="1" smtClean="0"/>
              <a:t>signa</a:t>
            </a:r>
            <a:r>
              <a:rPr lang="en-IN" dirty="0" smtClean="0"/>
              <a:t>;, </a:t>
            </a:r>
            <a:r>
              <a:rPr lang="en-IN" dirty="0"/>
              <a:t>which in its simplest form is just a sequence of </a:t>
            </a:r>
            <a:r>
              <a:rPr lang="en-IN" dirty="0" smtClean="0"/>
              <a:t>binary digits or </a:t>
            </a:r>
            <a:r>
              <a:rPr lang="en-IN" i="1" dirty="0"/>
              <a:t>bits. </a:t>
            </a:r>
            <a:r>
              <a:rPr lang="en-IN" dirty="0"/>
              <a:t>This is true whether the information source is text, speech, </a:t>
            </a:r>
            <a:r>
              <a:rPr lang="en-IN" dirty="0" smtClean="0"/>
              <a:t>audio or </a:t>
            </a:r>
            <a:r>
              <a:rPr lang="en-IN" dirty="0"/>
              <a:t>video. </a:t>
            </a:r>
            <a:endParaRPr lang="en-IN" dirty="0" smtClean="0"/>
          </a:p>
          <a:p>
            <a:r>
              <a:rPr lang="en-IN" dirty="0" smtClean="0"/>
              <a:t>Techniques </a:t>
            </a:r>
            <a:r>
              <a:rPr lang="en-IN" dirty="0"/>
              <a:t>for performing the mapping from the original source signal to a </a:t>
            </a:r>
            <a:r>
              <a:rPr lang="en-IN" dirty="0" smtClean="0"/>
              <a:t>bit sequence </a:t>
            </a:r>
            <a:r>
              <a:rPr lang="en-IN" dirty="0"/>
              <a:t>are generically termed </a:t>
            </a:r>
            <a:r>
              <a:rPr lang="en-IN" i="1" dirty="0"/>
              <a:t>source coding. </a:t>
            </a:r>
            <a:r>
              <a:rPr lang="en-IN" dirty="0"/>
              <a:t>They often involve </a:t>
            </a:r>
            <a:r>
              <a:rPr lang="en-IN" i="1" dirty="0"/>
              <a:t>compression, </a:t>
            </a:r>
            <a:r>
              <a:rPr lang="en-IN" dirty="0"/>
              <a:t>or removal </a:t>
            </a:r>
            <a:r>
              <a:rPr lang="en-IN" dirty="0" smtClean="0"/>
              <a:t>of redundancy</a:t>
            </a:r>
            <a:r>
              <a:rPr lang="en-IN" dirty="0"/>
              <a:t>, in a manner that exploits the properties of the source signal </a:t>
            </a:r>
            <a:r>
              <a:rPr lang="en-IN" dirty="0" smtClean="0"/>
              <a:t>.</a:t>
            </a:r>
            <a:endParaRPr lang="en-IN" dirty="0"/>
          </a:p>
        </p:txBody>
      </p:sp>
      <p:sp>
        <p:nvSpPr>
          <p:cNvPr id="4" name="Slide Number Placeholder 3"/>
          <p:cNvSpPr>
            <a:spLocks noGrp="1"/>
          </p:cNvSpPr>
          <p:nvPr>
            <p:ph type="sldNum" sz="quarter" idx="12"/>
          </p:nvPr>
        </p:nvSpPr>
        <p:spPr/>
        <p:txBody>
          <a:bodyPr/>
          <a:lstStyle/>
          <a:p>
            <a:fld id="{AD19D06B-2788-45F6-8BF4-943657A77548}" type="slidenum">
              <a:rPr lang="en-IN" smtClean="0"/>
              <a:t>8</a:t>
            </a:fld>
            <a:endParaRPr lang="en-IN"/>
          </a:p>
        </p:txBody>
      </p:sp>
    </p:spTree>
    <p:extLst>
      <p:ext uri="{BB962C8B-B14F-4D97-AF65-F5344CB8AC3E}">
        <p14:creationId xmlns:p14="http://schemas.microsoft.com/office/powerpoint/2010/main" val="26982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Communication</a:t>
            </a:r>
            <a:endParaRPr lang="en-IN" dirty="0"/>
          </a:p>
        </p:txBody>
      </p:sp>
      <p:sp>
        <p:nvSpPr>
          <p:cNvPr id="3" name="Content Placeholder 2"/>
          <p:cNvSpPr>
            <a:spLocks noGrp="1"/>
          </p:cNvSpPr>
          <p:nvPr>
            <p:ph idx="1"/>
          </p:nvPr>
        </p:nvSpPr>
        <p:spPr/>
        <p:txBody>
          <a:bodyPr>
            <a:normAutofit fontScale="85000" lnSpcReduction="10000"/>
          </a:bodyPr>
          <a:lstStyle/>
          <a:p>
            <a:r>
              <a:rPr lang="en-IN" u="sng" dirty="0"/>
              <a:t>Digital information transfer: </a:t>
            </a:r>
            <a:r>
              <a:rPr lang="en-IN" dirty="0"/>
              <a:t>Once the source encoding is done, </a:t>
            </a:r>
            <a:r>
              <a:rPr lang="en-IN" dirty="0" smtClean="0"/>
              <a:t>we need to </a:t>
            </a:r>
            <a:r>
              <a:rPr lang="en-IN" dirty="0"/>
              <a:t>reliably </a:t>
            </a:r>
            <a:r>
              <a:rPr lang="en-IN" dirty="0" smtClean="0"/>
              <a:t>transfer the </a:t>
            </a:r>
            <a:r>
              <a:rPr lang="en-IN" dirty="0"/>
              <a:t>bit sequence at the output of the source encoder across space </a:t>
            </a:r>
            <a:r>
              <a:rPr lang="en-IN" dirty="0" smtClean="0"/>
              <a:t>or time. </a:t>
            </a:r>
            <a:r>
              <a:rPr lang="en-IN" dirty="0"/>
              <a:t>The performance of any communication system depends on the relative </a:t>
            </a:r>
            <a:r>
              <a:rPr lang="en-IN" dirty="0" smtClean="0"/>
              <a:t>strengths of </a:t>
            </a:r>
            <a:r>
              <a:rPr lang="en-IN" dirty="0"/>
              <a:t>the signal and noise or interference, and the distortions imposed by the channel. </a:t>
            </a:r>
            <a:endParaRPr lang="en-IN" dirty="0" smtClean="0"/>
          </a:p>
          <a:p>
            <a:r>
              <a:rPr lang="en-IN" dirty="0" smtClean="0"/>
              <a:t>Shannon showed </a:t>
            </a:r>
            <a:r>
              <a:rPr lang="en-IN" dirty="0"/>
              <a:t>that, once we fix these operational parameters for any communication channel, </a:t>
            </a:r>
            <a:r>
              <a:rPr lang="en-IN" dirty="0" smtClean="0"/>
              <a:t>there exists </a:t>
            </a:r>
            <a:r>
              <a:rPr lang="en-IN" dirty="0"/>
              <a:t>a maximum possible rate of reliable communication, termed the </a:t>
            </a:r>
            <a:r>
              <a:rPr lang="en-IN" i="1" dirty="0"/>
              <a:t>channel capacity. </a:t>
            </a:r>
            <a:r>
              <a:rPr lang="en-IN" dirty="0"/>
              <a:t>Thus</a:t>
            </a:r>
            <a:r>
              <a:rPr lang="en-IN" dirty="0" smtClean="0"/>
              <a:t>, given </a:t>
            </a:r>
            <a:r>
              <a:rPr lang="en-IN" dirty="0"/>
              <a:t>the information bits at the output of the source encoder, in principle, we can transmit </a:t>
            </a:r>
            <a:r>
              <a:rPr lang="en-IN" dirty="0" smtClean="0"/>
              <a:t>them reliably </a:t>
            </a:r>
            <a:r>
              <a:rPr lang="en-IN" dirty="0"/>
              <a:t>over a given link as long as the information rate is smaller than the channel capacity,</a:t>
            </a:r>
          </a:p>
          <a:p>
            <a:r>
              <a:rPr lang="en-IN" dirty="0" smtClean="0"/>
              <a:t>This </a:t>
            </a:r>
            <a:r>
              <a:rPr lang="en-IN" dirty="0"/>
              <a:t>sharp transition between reliable and unreliable communication differs </a:t>
            </a:r>
            <a:r>
              <a:rPr lang="en-IN" dirty="0" smtClean="0"/>
              <a:t>fundamentally from </a:t>
            </a:r>
            <a:r>
              <a:rPr lang="en-IN" dirty="0"/>
              <a:t>analog communication, where the quality of the reproduced source signal typically </a:t>
            </a:r>
            <a:r>
              <a:rPr lang="en-IN" dirty="0" smtClean="0"/>
              <a:t>degrades gradually </a:t>
            </a:r>
            <a:r>
              <a:rPr lang="en-IN" dirty="0"/>
              <a:t>as the channel conditions get worse.</a:t>
            </a:r>
          </a:p>
        </p:txBody>
      </p:sp>
      <p:sp>
        <p:nvSpPr>
          <p:cNvPr id="4" name="Slide Number Placeholder 3"/>
          <p:cNvSpPr>
            <a:spLocks noGrp="1"/>
          </p:cNvSpPr>
          <p:nvPr>
            <p:ph type="sldNum" sz="quarter" idx="12"/>
          </p:nvPr>
        </p:nvSpPr>
        <p:spPr/>
        <p:txBody>
          <a:bodyPr/>
          <a:lstStyle/>
          <a:p>
            <a:fld id="{AD19D06B-2788-45F6-8BF4-943657A77548}" type="slidenum">
              <a:rPr lang="en-IN" smtClean="0"/>
              <a:t>9</a:t>
            </a:fld>
            <a:endParaRPr lang="en-IN"/>
          </a:p>
        </p:txBody>
      </p:sp>
    </p:spTree>
    <p:extLst>
      <p:ext uri="{BB962C8B-B14F-4D97-AF65-F5344CB8AC3E}">
        <p14:creationId xmlns:p14="http://schemas.microsoft.com/office/powerpoint/2010/main" val="2930173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15824</TotalTime>
  <Words>1910</Words>
  <Application>Microsoft Office PowerPoint</Application>
  <PresentationFormat>Widescreen</PresentationFormat>
  <Paragraphs>186</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MS PGothic</vt:lpstr>
      <vt:lpstr>Arial</vt:lpstr>
      <vt:lpstr>Arial Narrow</vt:lpstr>
      <vt:lpstr>Calibri</vt:lpstr>
      <vt:lpstr>Calibri Light</vt:lpstr>
      <vt:lpstr>Times New Roman</vt:lpstr>
      <vt:lpstr>Wingdings</vt:lpstr>
      <vt:lpstr>Office Theme</vt:lpstr>
      <vt:lpstr>Principles of Communication Systems</vt:lpstr>
      <vt:lpstr>Course Outline</vt:lpstr>
      <vt:lpstr>List of topics Covered (weekly): Tentative, subject to change</vt:lpstr>
      <vt:lpstr>Course Outline</vt:lpstr>
      <vt:lpstr>Introduction</vt:lpstr>
      <vt:lpstr>Analog Communication</vt:lpstr>
      <vt:lpstr>Analog Communication</vt:lpstr>
      <vt:lpstr>Digital Communication</vt:lpstr>
      <vt:lpstr>Digital Communication</vt:lpstr>
      <vt:lpstr>Digital Communication System</vt:lpstr>
      <vt:lpstr>Why Digital?</vt:lpstr>
      <vt:lpstr>Why Digital?</vt:lpstr>
      <vt:lpstr>Why Digital?</vt:lpstr>
      <vt:lpstr>Why Analog then?</vt:lpstr>
      <vt:lpstr>Technology story 1: The Internet</vt:lpstr>
      <vt:lpstr>Technology story 2: Wireless</vt:lpstr>
      <vt:lpstr>WiFi vs. Cellular</vt:lpstr>
      <vt:lpstr>Technology story 3: Moore’s law</vt:lpstr>
      <vt:lpstr>The Internet</vt:lpstr>
      <vt:lpstr>Cellular</vt:lpstr>
      <vt:lpstr>Ingredients of a Communication System</vt:lpstr>
      <vt:lpstr>Key Concepts</vt:lpstr>
      <vt:lpstr>Key Concepts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Communication Systems</dc:title>
  <dc:creator>Jyotsna</dc:creator>
  <cp:lastModifiedBy>Jyotsna</cp:lastModifiedBy>
  <cp:revision>21</cp:revision>
  <dcterms:created xsi:type="dcterms:W3CDTF">2017-07-13T03:57:36Z</dcterms:created>
  <dcterms:modified xsi:type="dcterms:W3CDTF">2017-07-24T03:42:08Z</dcterms:modified>
</cp:coreProperties>
</file>