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8" r:id="rId3"/>
    <p:sldId id="258" r:id="rId4"/>
    <p:sldId id="269" r:id="rId5"/>
    <p:sldId id="259" r:id="rId6"/>
    <p:sldId id="270" r:id="rId7"/>
    <p:sldId id="260" r:id="rId8"/>
    <p:sldId id="272" r:id="rId9"/>
    <p:sldId id="273" r:id="rId10"/>
    <p:sldId id="274" r:id="rId11"/>
    <p:sldId id="275" r:id="rId12"/>
    <p:sldId id="276" r:id="rId13"/>
    <p:sldId id="261" r:id="rId14"/>
    <p:sldId id="262" r:id="rId15"/>
    <p:sldId id="263" r:id="rId16"/>
    <p:sldId id="264" r:id="rId17"/>
    <p:sldId id="271" r:id="rId18"/>
    <p:sldId id="265" r:id="rId19"/>
    <p:sldId id="266" r:id="rId20"/>
    <p:sldId id="278" r:id="rId21"/>
    <p:sldId id="279" r:id="rId22"/>
    <p:sldId id="267" r:id="rId23"/>
    <p:sldId id="280" r:id="rId24"/>
    <p:sldId id="281" r:id="rId25"/>
    <p:sldId id="289" r:id="rId26"/>
    <p:sldId id="304" r:id="rId27"/>
    <p:sldId id="290" r:id="rId28"/>
    <p:sldId id="283" r:id="rId29"/>
    <p:sldId id="284" r:id="rId30"/>
    <p:sldId id="291" r:id="rId31"/>
    <p:sldId id="292" r:id="rId32"/>
    <p:sldId id="293" r:id="rId33"/>
    <p:sldId id="294" r:id="rId34"/>
    <p:sldId id="296" r:id="rId35"/>
    <p:sldId id="298" r:id="rId36"/>
    <p:sldId id="299" r:id="rId37"/>
    <p:sldId id="300" r:id="rId38"/>
    <p:sldId id="301" r:id="rId39"/>
    <p:sldId id="302" r:id="rId40"/>
    <p:sldId id="30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60"/>
  </p:normalViewPr>
  <p:slideViewPr>
    <p:cSldViewPr snapToGrid="0">
      <p:cViewPr varScale="1">
        <p:scale>
          <a:sx n="75" d="100"/>
          <a:sy n="75" d="100"/>
        </p:scale>
        <p:origin x="7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DFACF-428C-4DAA-9260-F49064855F6E}" type="datetimeFigureOut">
              <a:rPr lang="en-IN" smtClean="0"/>
              <a:t>24-07-2017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1A098-C8E6-44F6-A900-788A573CC61C}" type="slidenum">
              <a:rPr lang="en-IN" smtClean="0"/>
              <a:t>‹#›</a:t>
            </a:fld>
            <a:endParaRPr lang="en-IN"/>
          </a:p>
        </p:txBody>
      </p:sp>
    </p:spTree>
    <p:extLst>
      <p:ext uri="{BB962C8B-B14F-4D97-AF65-F5344CB8AC3E}">
        <p14:creationId xmlns:p14="http://schemas.microsoft.com/office/powerpoint/2010/main" val="1015198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fld id="{C9EF5873-A871-4065-AC48-B4824995C820}" type="slidenum">
              <a:rPr lang="en-US" sz="1200" b="0"/>
              <a:pPr/>
              <a:t>5</a:t>
            </a:fld>
            <a:endParaRPr lang="en-US" sz="1200" b="0"/>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25064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fld id="{DFECD9D5-1B46-44C7-AED7-EF30CBEF914A}" type="slidenum">
              <a:rPr lang="en-US" sz="1200" b="0"/>
              <a:pPr/>
              <a:t>7</a:t>
            </a:fld>
            <a:endParaRPr lang="en-US" sz="1200" b="0"/>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276220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fld id="{9C69CE1C-A3A3-4097-B0F8-5C4EBA80848F}" type="slidenum">
              <a:rPr lang="en-US" sz="1200" b="0"/>
              <a:pPr/>
              <a:t>15</a:t>
            </a:fld>
            <a:endParaRPr lang="en-US" sz="1200" b="0"/>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45479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fld id="{70AADADA-8BB5-4B21-8965-A4E0DF2D2EB4}" type="slidenum">
              <a:rPr lang="en-US" sz="1200" b="0"/>
              <a:pPr/>
              <a:t>16</a:t>
            </a:fld>
            <a:endParaRPr lang="en-US" sz="1200" b="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819206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fld id="{21DFFB33-9267-4EBC-9E63-28C75FB98F2D}" type="slidenum">
              <a:rPr lang="en-US" sz="1200" b="0"/>
              <a:pPr/>
              <a:t>17</a:t>
            </a:fld>
            <a:endParaRPr lang="en-US" sz="1200" b="0"/>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194594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fld id="{21DFFB33-9267-4EBC-9E63-28C75FB98F2D}" type="slidenum">
              <a:rPr lang="en-US" sz="1200" b="0"/>
              <a:pPr/>
              <a:t>18</a:t>
            </a:fld>
            <a:endParaRPr lang="en-US" sz="1200" b="0"/>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89387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fld id="{611242C7-635A-4C7B-88E9-B8819E41C108}" type="slidenum">
              <a:rPr lang="en-US" sz="1200" b="0"/>
              <a:pPr/>
              <a:t>29</a:t>
            </a:fld>
            <a:endParaRPr lang="en-US" sz="1200" b="0"/>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915929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fld id="{FAF0CAF0-228F-4EA7-A0E2-38F6FC5D9F79}" type="slidenum">
              <a:rPr lang="en-US" sz="1200" b="0"/>
              <a:pPr/>
              <a:t>40</a:t>
            </a:fld>
            <a:endParaRPr lang="en-US" sz="1200" b="0"/>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405206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04DE6F-804E-4847-9F93-DF3FC0031CD2}" type="datetimeFigureOut">
              <a:rPr lang="en-IN" smtClean="0"/>
              <a:t>17-07-2017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17D47-F9C6-4E9D-A65A-CE43A1111C8C}" type="slidenum">
              <a:rPr lang="en-IN" smtClean="0"/>
              <a:t>‹#›</a:t>
            </a:fld>
            <a:endParaRPr lang="en-IN"/>
          </a:p>
        </p:txBody>
      </p:sp>
    </p:spTree>
    <p:extLst>
      <p:ext uri="{BB962C8B-B14F-4D97-AF65-F5344CB8AC3E}">
        <p14:creationId xmlns:p14="http://schemas.microsoft.com/office/powerpoint/2010/main" val="399796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04DE6F-804E-4847-9F93-DF3FC0031CD2}" type="datetimeFigureOut">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17D47-F9C6-4E9D-A65A-CE43A1111C8C}" type="slidenum">
              <a:rPr lang="en-IN" smtClean="0"/>
              <a:t>‹#›</a:t>
            </a:fld>
            <a:endParaRPr lang="en-IN"/>
          </a:p>
        </p:txBody>
      </p:sp>
    </p:spTree>
    <p:extLst>
      <p:ext uri="{BB962C8B-B14F-4D97-AF65-F5344CB8AC3E}">
        <p14:creationId xmlns:p14="http://schemas.microsoft.com/office/powerpoint/2010/main" val="356243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04DE6F-804E-4847-9F93-DF3FC0031CD2}" type="datetimeFigureOut">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17D47-F9C6-4E9D-A65A-CE43A1111C8C}" type="slidenum">
              <a:rPr lang="en-IN" smtClean="0"/>
              <a:t>‹#›</a:t>
            </a:fld>
            <a:endParaRPr lang="en-IN"/>
          </a:p>
        </p:txBody>
      </p:sp>
    </p:spTree>
    <p:extLst>
      <p:ext uri="{BB962C8B-B14F-4D97-AF65-F5344CB8AC3E}">
        <p14:creationId xmlns:p14="http://schemas.microsoft.com/office/powerpoint/2010/main" val="108745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04DE6F-804E-4847-9F93-DF3FC0031CD2}" type="datetimeFigureOut">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17D47-F9C6-4E9D-A65A-CE43A1111C8C}" type="slidenum">
              <a:rPr lang="en-IN" smtClean="0"/>
              <a:t>‹#›</a:t>
            </a:fld>
            <a:endParaRPr lang="en-IN"/>
          </a:p>
        </p:txBody>
      </p:sp>
    </p:spTree>
    <p:extLst>
      <p:ext uri="{BB962C8B-B14F-4D97-AF65-F5344CB8AC3E}">
        <p14:creationId xmlns:p14="http://schemas.microsoft.com/office/powerpoint/2010/main" val="224159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4DE6F-804E-4847-9F93-DF3FC0031CD2}" type="datetimeFigureOut">
              <a:rPr lang="en-IN" smtClean="0"/>
              <a:t>24-07-2017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17D47-F9C6-4E9D-A65A-CE43A1111C8C}" type="slidenum">
              <a:rPr lang="en-IN" smtClean="0"/>
              <a:t>‹#›</a:t>
            </a:fld>
            <a:endParaRPr lang="en-IN"/>
          </a:p>
        </p:txBody>
      </p:sp>
    </p:spTree>
    <p:extLst>
      <p:ext uri="{BB962C8B-B14F-4D97-AF65-F5344CB8AC3E}">
        <p14:creationId xmlns:p14="http://schemas.microsoft.com/office/powerpoint/2010/main" val="70870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04DE6F-804E-4847-9F93-DF3FC0031CD2}" type="datetimeFigureOut">
              <a:rPr lang="en-IN" smtClean="0"/>
              <a:t>24-07-2017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17D47-F9C6-4E9D-A65A-CE43A1111C8C}" type="slidenum">
              <a:rPr lang="en-IN" smtClean="0"/>
              <a:t>‹#›</a:t>
            </a:fld>
            <a:endParaRPr lang="en-IN"/>
          </a:p>
        </p:txBody>
      </p:sp>
    </p:spTree>
    <p:extLst>
      <p:ext uri="{BB962C8B-B14F-4D97-AF65-F5344CB8AC3E}">
        <p14:creationId xmlns:p14="http://schemas.microsoft.com/office/powerpoint/2010/main" val="144201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04DE6F-804E-4847-9F93-DF3FC0031CD2}" type="datetimeFigureOut">
              <a:rPr lang="en-IN" smtClean="0"/>
              <a:t>24-07-2017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417D47-F9C6-4E9D-A65A-CE43A1111C8C}" type="slidenum">
              <a:rPr lang="en-IN" smtClean="0"/>
              <a:t>‹#›</a:t>
            </a:fld>
            <a:endParaRPr lang="en-IN"/>
          </a:p>
        </p:txBody>
      </p:sp>
    </p:spTree>
    <p:extLst>
      <p:ext uri="{BB962C8B-B14F-4D97-AF65-F5344CB8AC3E}">
        <p14:creationId xmlns:p14="http://schemas.microsoft.com/office/powerpoint/2010/main" val="117669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04DE6F-804E-4847-9F93-DF3FC0031CD2}" type="datetimeFigureOut">
              <a:rPr lang="en-IN" smtClean="0"/>
              <a:t>24-07-2017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417D47-F9C6-4E9D-A65A-CE43A1111C8C}" type="slidenum">
              <a:rPr lang="en-IN" smtClean="0"/>
              <a:t>‹#›</a:t>
            </a:fld>
            <a:endParaRPr lang="en-IN"/>
          </a:p>
        </p:txBody>
      </p:sp>
    </p:spTree>
    <p:extLst>
      <p:ext uri="{BB962C8B-B14F-4D97-AF65-F5344CB8AC3E}">
        <p14:creationId xmlns:p14="http://schemas.microsoft.com/office/powerpoint/2010/main" val="307190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4DE6F-804E-4847-9F93-DF3FC0031CD2}" type="datetimeFigureOut">
              <a:rPr lang="en-IN" smtClean="0"/>
              <a:t>24-07-2017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417D47-F9C6-4E9D-A65A-CE43A1111C8C}" type="slidenum">
              <a:rPr lang="en-IN" smtClean="0"/>
              <a:t>‹#›</a:t>
            </a:fld>
            <a:endParaRPr lang="en-IN"/>
          </a:p>
        </p:txBody>
      </p:sp>
    </p:spTree>
    <p:extLst>
      <p:ext uri="{BB962C8B-B14F-4D97-AF65-F5344CB8AC3E}">
        <p14:creationId xmlns:p14="http://schemas.microsoft.com/office/powerpoint/2010/main" val="428750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4DE6F-804E-4847-9F93-DF3FC0031CD2}" type="datetimeFigureOut">
              <a:rPr lang="en-IN" smtClean="0"/>
              <a:t>24-07-2017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17D47-F9C6-4E9D-A65A-CE43A1111C8C}" type="slidenum">
              <a:rPr lang="en-IN" smtClean="0"/>
              <a:t>‹#›</a:t>
            </a:fld>
            <a:endParaRPr lang="en-IN"/>
          </a:p>
        </p:txBody>
      </p:sp>
    </p:spTree>
    <p:extLst>
      <p:ext uri="{BB962C8B-B14F-4D97-AF65-F5344CB8AC3E}">
        <p14:creationId xmlns:p14="http://schemas.microsoft.com/office/powerpoint/2010/main" val="310075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4DE6F-804E-4847-9F93-DF3FC0031CD2}" type="datetimeFigureOut">
              <a:rPr lang="en-IN" smtClean="0"/>
              <a:t>24-07-2017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17D47-F9C6-4E9D-A65A-CE43A1111C8C}" type="slidenum">
              <a:rPr lang="en-IN" smtClean="0"/>
              <a:t>‹#›</a:t>
            </a:fld>
            <a:endParaRPr lang="en-IN"/>
          </a:p>
        </p:txBody>
      </p:sp>
    </p:spTree>
    <p:extLst>
      <p:ext uri="{BB962C8B-B14F-4D97-AF65-F5344CB8AC3E}">
        <p14:creationId xmlns:p14="http://schemas.microsoft.com/office/powerpoint/2010/main" val="291620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4DE6F-804E-4847-9F93-DF3FC0031CD2}" type="datetimeFigureOut">
              <a:rPr lang="en-IN" smtClean="0"/>
              <a:t>17-07-2017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17D47-F9C6-4E9D-A65A-CE43A1111C8C}" type="slidenum">
              <a:rPr lang="en-IN" smtClean="0"/>
              <a:t>‹#›</a:t>
            </a:fld>
            <a:endParaRPr lang="en-IN"/>
          </a:p>
        </p:txBody>
      </p:sp>
    </p:spTree>
    <p:extLst>
      <p:ext uri="{BB962C8B-B14F-4D97-AF65-F5344CB8AC3E}">
        <p14:creationId xmlns:p14="http://schemas.microsoft.com/office/powerpoint/2010/main" val="3641642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2.wmf"/><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4.png"/><Relationship Id="rId11" Type="http://schemas.openxmlformats.org/officeDocument/2006/relationships/image" Target="../media/image11.wmf"/><Relationship Id="rId5" Type="http://schemas.openxmlformats.org/officeDocument/2006/relationships/image" Target="../media/image9.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1.png"/><Relationship Id="rId5" Type="http://schemas.openxmlformats.org/officeDocument/2006/relationships/image" Target="../media/image49.wmf"/><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 Signals and Systems</a:t>
            </a:r>
            <a:endParaRPr lang="en-IN" dirty="0"/>
          </a:p>
        </p:txBody>
      </p:sp>
      <p:sp>
        <p:nvSpPr>
          <p:cNvPr id="3" name="Subtitle 2"/>
          <p:cNvSpPr>
            <a:spLocks noGrp="1"/>
          </p:cNvSpPr>
          <p:nvPr>
            <p:ph type="subTitle" idx="1"/>
          </p:nvPr>
        </p:nvSpPr>
        <p:spPr/>
        <p:txBody>
          <a:bodyPr/>
          <a:lstStyle/>
          <a:p>
            <a:r>
              <a:rPr lang="en-US" dirty="0" smtClean="0"/>
              <a:t>Principles of Communication Systems</a:t>
            </a:r>
            <a:endParaRPr lang="en-IN" dirty="0"/>
          </a:p>
        </p:txBody>
      </p:sp>
    </p:spTree>
    <p:extLst>
      <p:ext uri="{BB962C8B-B14F-4D97-AF65-F5344CB8AC3E}">
        <p14:creationId xmlns:p14="http://schemas.microsoft.com/office/powerpoint/2010/main" val="322492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Sinusoid</a:t>
            </a:r>
            <a:endParaRPr lang="en-IN" dirty="0"/>
          </a:p>
        </p:txBody>
      </p:sp>
      <p:pic>
        <p:nvPicPr>
          <p:cNvPr id="4" name="Content Placeholder 3"/>
          <p:cNvPicPr>
            <a:picLocks noGrp="1" noChangeAspect="1"/>
          </p:cNvPicPr>
          <p:nvPr>
            <p:ph idx="1"/>
          </p:nvPr>
        </p:nvPicPr>
        <p:blipFill>
          <a:blip r:embed="rId2"/>
          <a:stretch>
            <a:fillRect/>
          </a:stretch>
        </p:blipFill>
        <p:spPr>
          <a:xfrm>
            <a:off x="838200" y="2027336"/>
            <a:ext cx="10515600" cy="3947915"/>
          </a:xfrm>
          <a:prstGeom prst="rect">
            <a:avLst/>
          </a:prstGeom>
        </p:spPr>
      </p:pic>
    </p:spTree>
    <p:extLst>
      <p:ext uri="{BB962C8B-B14F-4D97-AF65-F5344CB8AC3E}">
        <p14:creationId xmlns:p14="http://schemas.microsoft.com/office/powerpoint/2010/main" val="325931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Sinusoids</a:t>
            </a:r>
            <a:endParaRPr lang="en-IN" b="1" dirty="0"/>
          </a:p>
        </p:txBody>
      </p:sp>
      <p:sp>
        <p:nvSpPr>
          <p:cNvPr id="3" name="Content Placeholder 2"/>
          <p:cNvSpPr>
            <a:spLocks noGrp="1"/>
          </p:cNvSpPr>
          <p:nvPr>
            <p:ph idx="1"/>
          </p:nvPr>
        </p:nvSpPr>
        <p:spPr/>
        <p:txBody>
          <a:bodyPr>
            <a:normAutofit fontScale="85000" lnSpcReduction="10000"/>
          </a:bodyPr>
          <a:lstStyle/>
          <a:p>
            <a:r>
              <a:rPr lang="en-IN" dirty="0" smtClean="0"/>
              <a:t>Sinusoids </a:t>
            </a:r>
            <a:r>
              <a:rPr lang="en-IN" dirty="0"/>
              <a:t>with known amplitude, phase and frequency are perfectly predictable, </a:t>
            </a:r>
            <a:r>
              <a:rPr lang="en-IN" dirty="0" smtClean="0"/>
              <a:t>and cannot </a:t>
            </a:r>
            <a:r>
              <a:rPr lang="en-IN" dirty="0"/>
              <a:t>carry any information. </a:t>
            </a:r>
            <a:r>
              <a:rPr lang="en-IN" dirty="0" smtClean="0"/>
              <a:t>Information </a:t>
            </a:r>
            <a:r>
              <a:rPr lang="en-IN" dirty="0"/>
              <a:t>can be transmitted by </a:t>
            </a:r>
            <a:r>
              <a:rPr lang="en-IN" dirty="0" smtClean="0"/>
              <a:t>making the </a:t>
            </a:r>
            <a:r>
              <a:rPr lang="en-IN" dirty="0"/>
              <a:t>complex number </a:t>
            </a:r>
            <a:r>
              <a:rPr lang="en-IN" dirty="0" err="1" smtClean="0"/>
              <a:t>Ae</a:t>
            </a:r>
            <a:r>
              <a:rPr lang="en-IN" baseline="30000" dirty="0" err="1" smtClean="0"/>
              <a:t>j</a:t>
            </a:r>
            <a:r>
              <a:rPr lang="en-IN" baseline="30000" dirty="0" err="1" smtClean="0">
                <a:latin typeface="Symbol" panose="05050102010706020507" pitchFamily="18" charset="2"/>
              </a:rPr>
              <a:t>q</a:t>
            </a:r>
            <a:r>
              <a:rPr lang="en-IN" dirty="0" smtClean="0"/>
              <a:t> </a:t>
            </a:r>
            <a:r>
              <a:rPr lang="en-IN" dirty="0"/>
              <a:t>= A</a:t>
            </a:r>
            <a:r>
              <a:rPr lang="en-IN" baseline="-25000" dirty="0"/>
              <a:t>c</a:t>
            </a:r>
            <a:r>
              <a:rPr lang="en-IN" dirty="0"/>
              <a:t> + </a:t>
            </a:r>
            <a:r>
              <a:rPr lang="en-IN" dirty="0" err="1"/>
              <a:t>jA</a:t>
            </a:r>
            <a:r>
              <a:rPr lang="en-IN" baseline="-25000" dirty="0" err="1"/>
              <a:t>s</a:t>
            </a:r>
            <a:r>
              <a:rPr lang="en-IN" dirty="0"/>
              <a:t> associated with the parameters of sinusoid vary in a </a:t>
            </a:r>
            <a:r>
              <a:rPr lang="en-IN" dirty="0" smtClean="0"/>
              <a:t>way that </a:t>
            </a:r>
            <a:r>
              <a:rPr lang="en-IN" dirty="0"/>
              <a:t>depends on the message to be conveyed. </a:t>
            </a:r>
            <a:endParaRPr lang="en-IN" dirty="0" smtClean="0"/>
          </a:p>
          <a:p>
            <a:r>
              <a:rPr lang="en-IN" dirty="0" smtClean="0"/>
              <a:t>The resulting signal is no </a:t>
            </a:r>
            <a:r>
              <a:rPr lang="en-IN" dirty="0"/>
              <a:t>longer </a:t>
            </a:r>
            <a:r>
              <a:rPr lang="en-IN" dirty="0" smtClean="0"/>
              <a:t>a </a:t>
            </a:r>
            <a:r>
              <a:rPr lang="en-IN" dirty="0"/>
              <a:t>pure sinusoid, and </a:t>
            </a:r>
            <a:r>
              <a:rPr lang="en-IN" dirty="0" smtClean="0"/>
              <a:t>communication </a:t>
            </a:r>
            <a:r>
              <a:rPr lang="en-IN" dirty="0"/>
              <a:t>system designer </a:t>
            </a:r>
            <a:r>
              <a:rPr lang="en-IN" dirty="0" smtClean="0"/>
              <a:t>must </a:t>
            </a:r>
            <a:r>
              <a:rPr lang="en-IN" dirty="0"/>
              <a:t>decide what shape such a signal should take in the frequency domain.</a:t>
            </a:r>
          </a:p>
          <a:p>
            <a:endParaRPr lang="en-IN" b="1" u="sng" dirty="0" smtClean="0"/>
          </a:p>
          <a:p>
            <a:r>
              <a:rPr lang="en-IN" b="1" u="sng" dirty="0" smtClean="0"/>
              <a:t>Complex </a:t>
            </a:r>
            <a:r>
              <a:rPr lang="en-IN" b="1" u="sng" dirty="0"/>
              <a:t>exponential: </a:t>
            </a:r>
            <a:r>
              <a:rPr lang="en-IN" dirty="0"/>
              <a:t>A complex exponential at a frequency f</a:t>
            </a:r>
            <a:r>
              <a:rPr lang="en-IN" baseline="-25000" dirty="0"/>
              <a:t>0</a:t>
            </a:r>
            <a:r>
              <a:rPr lang="en-IN" dirty="0"/>
              <a:t> is defined as</a:t>
            </a:r>
          </a:p>
          <a:p>
            <a:r>
              <a:rPr lang="en-IN" dirty="0"/>
              <a:t>s(t) = </a:t>
            </a:r>
            <a:r>
              <a:rPr lang="en-IN" dirty="0" err="1" smtClean="0"/>
              <a:t>Ae</a:t>
            </a:r>
            <a:r>
              <a:rPr lang="en-IN" baseline="30000" dirty="0" err="1" smtClean="0"/>
              <a:t>j</a:t>
            </a:r>
            <a:r>
              <a:rPr lang="en-IN" baseline="30000" dirty="0" smtClean="0"/>
              <a:t>(2</a:t>
            </a:r>
            <a:r>
              <a:rPr lang="en-IN" baseline="30000" dirty="0" smtClean="0">
                <a:latin typeface="Symbol" panose="05050102010706020507" pitchFamily="18" charset="2"/>
              </a:rPr>
              <a:t>p</a:t>
            </a:r>
            <a:r>
              <a:rPr lang="en-IN" baseline="30000" dirty="0" smtClean="0"/>
              <a:t>f0t+</a:t>
            </a:r>
            <a:r>
              <a:rPr lang="en-IN" baseline="30000" dirty="0" smtClean="0">
                <a:latin typeface="Symbol" panose="05050102010706020507" pitchFamily="18" charset="2"/>
              </a:rPr>
              <a:t>q</a:t>
            </a:r>
            <a:r>
              <a:rPr lang="en-IN" baseline="30000" dirty="0" smtClean="0"/>
              <a:t>)</a:t>
            </a:r>
            <a:r>
              <a:rPr lang="en-IN" dirty="0" smtClean="0"/>
              <a:t> </a:t>
            </a:r>
            <a:r>
              <a:rPr lang="en-IN" dirty="0"/>
              <a:t>= </a:t>
            </a:r>
            <a:r>
              <a:rPr lang="el-GR" dirty="0"/>
              <a:t>α</a:t>
            </a:r>
            <a:r>
              <a:rPr lang="en-IN" dirty="0" smtClean="0"/>
              <a:t>e</a:t>
            </a:r>
            <a:r>
              <a:rPr lang="en-IN" baseline="30000" dirty="0" smtClean="0"/>
              <a:t>j2</a:t>
            </a:r>
            <a:r>
              <a:rPr lang="en-IN" baseline="30000" dirty="0" smtClean="0">
                <a:latin typeface="Symbol" panose="05050102010706020507" pitchFamily="18" charset="2"/>
              </a:rPr>
              <a:t>p</a:t>
            </a:r>
            <a:r>
              <a:rPr lang="en-IN" baseline="30000" dirty="0" smtClean="0"/>
              <a:t>f0t</a:t>
            </a:r>
            <a:r>
              <a:rPr lang="en-IN" dirty="0" smtClean="0"/>
              <a:t> </a:t>
            </a:r>
          </a:p>
          <a:p>
            <a:r>
              <a:rPr lang="en-IN" dirty="0" smtClean="0"/>
              <a:t>A </a:t>
            </a:r>
            <a:r>
              <a:rPr lang="en-IN" dirty="0"/>
              <a:t>&gt; 0 is the amplitude, f</a:t>
            </a:r>
            <a:r>
              <a:rPr lang="en-IN" baseline="-25000" dirty="0"/>
              <a:t>0</a:t>
            </a:r>
            <a:r>
              <a:rPr lang="en-IN" dirty="0"/>
              <a:t> is the frequency, θ ∈ [0, 2π] is the phase, and α = </a:t>
            </a:r>
            <a:r>
              <a:rPr lang="en-IN" dirty="0" err="1" smtClean="0"/>
              <a:t>Ae</a:t>
            </a:r>
            <a:r>
              <a:rPr lang="en-IN" baseline="30000" dirty="0" err="1" smtClean="0"/>
              <a:t>j</a:t>
            </a:r>
            <a:r>
              <a:rPr lang="en-IN" baseline="30000" dirty="0" err="1" smtClean="0"/>
              <a:t>θ</a:t>
            </a:r>
            <a:r>
              <a:rPr lang="en-IN" dirty="0" smtClean="0"/>
              <a:t> </a:t>
            </a:r>
            <a:r>
              <a:rPr lang="en-IN" dirty="0"/>
              <a:t>is </a:t>
            </a:r>
            <a:r>
              <a:rPr lang="en-IN" dirty="0" smtClean="0"/>
              <a:t>a complex </a:t>
            </a:r>
            <a:r>
              <a:rPr lang="en-IN" dirty="0"/>
              <a:t>number that contains both the amplitude and phase information. </a:t>
            </a:r>
          </a:p>
        </p:txBody>
      </p:sp>
    </p:spTree>
    <p:extLst>
      <p:ext uri="{BB962C8B-B14F-4D97-AF65-F5344CB8AC3E}">
        <p14:creationId xmlns:p14="http://schemas.microsoft.com/office/powerpoint/2010/main" val="146636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Complex Exponential</a:t>
            </a:r>
            <a:endParaRPr lang="en-IN" b="1" dirty="0"/>
          </a:p>
        </p:txBody>
      </p:sp>
      <p:sp>
        <p:nvSpPr>
          <p:cNvPr id="3" name="Content Placeholder 2"/>
          <p:cNvSpPr>
            <a:spLocks noGrp="1"/>
          </p:cNvSpPr>
          <p:nvPr>
            <p:ph idx="1"/>
          </p:nvPr>
        </p:nvSpPr>
        <p:spPr/>
        <p:txBody>
          <a:bodyPr>
            <a:normAutofit lnSpcReduction="10000"/>
          </a:bodyPr>
          <a:lstStyle/>
          <a:p>
            <a:r>
              <a:rPr lang="en-IN" dirty="0" smtClean="0"/>
              <a:t>Amplitude </a:t>
            </a:r>
            <a:r>
              <a:rPr lang="en-IN" dirty="0"/>
              <a:t>and phase for </a:t>
            </a:r>
            <a:r>
              <a:rPr lang="en-IN" dirty="0" smtClean="0"/>
              <a:t>complex exponentials can be easily combined </a:t>
            </a:r>
            <a:r>
              <a:rPr lang="en-IN" dirty="0"/>
              <a:t>into a complex number that factors out of the </a:t>
            </a:r>
            <a:r>
              <a:rPr lang="en-IN" dirty="0" smtClean="0"/>
              <a:t>complex exponential</a:t>
            </a:r>
            <a:r>
              <a:rPr lang="en-IN" dirty="0"/>
              <a:t>. </a:t>
            </a:r>
            <a:endParaRPr lang="en-IN" dirty="0" smtClean="0"/>
          </a:p>
          <a:p>
            <a:endParaRPr lang="en-IN" dirty="0"/>
          </a:p>
          <a:p>
            <a:r>
              <a:rPr lang="en-IN" dirty="0" smtClean="0"/>
              <a:t>Using Euler’s </a:t>
            </a:r>
            <a:r>
              <a:rPr lang="en-IN" dirty="0"/>
              <a:t>formula,</a:t>
            </a:r>
          </a:p>
          <a:p>
            <a:r>
              <a:rPr lang="en-IN" dirty="0" smtClean="0"/>
              <a:t>Re (</a:t>
            </a:r>
            <a:r>
              <a:rPr lang="en-IN" dirty="0" err="1" smtClean="0"/>
              <a:t>Ae</a:t>
            </a:r>
            <a:r>
              <a:rPr lang="en-IN" baseline="30000" dirty="0" err="1" smtClean="0"/>
              <a:t>j</a:t>
            </a:r>
            <a:r>
              <a:rPr lang="en-IN" baseline="30000" dirty="0" smtClean="0"/>
              <a:t>(2</a:t>
            </a:r>
            <a:r>
              <a:rPr lang="el-GR" baseline="30000" dirty="0" smtClean="0"/>
              <a:t>π</a:t>
            </a:r>
            <a:r>
              <a:rPr lang="en-IN" baseline="30000" dirty="0" smtClean="0"/>
              <a:t>f0t+</a:t>
            </a:r>
            <a:r>
              <a:rPr lang="el-GR" baseline="30000" dirty="0" smtClean="0"/>
              <a:t> θ</a:t>
            </a:r>
            <a:r>
              <a:rPr lang="en-IN" baseline="30000" dirty="0" smtClean="0"/>
              <a:t>)</a:t>
            </a:r>
            <a:r>
              <a:rPr lang="en-IN" dirty="0" smtClean="0"/>
              <a:t>) = </a:t>
            </a:r>
            <a:r>
              <a:rPr lang="en-IN" dirty="0" err="1"/>
              <a:t>Acos</a:t>
            </a:r>
            <a:r>
              <a:rPr lang="en-IN" dirty="0"/>
              <a:t>(2</a:t>
            </a:r>
            <a:r>
              <a:rPr lang="el-GR" dirty="0"/>
              <a:t>π</a:t>
            </a:r>
            <a:r>
              <a:rPr lang="en-IN" dirty="0"/>
              <a:t>f</a:t>
            </a:r>
            <a:r>
              <a:rPr lang="en-IN" baseline="-25000" dirty="0"/>
              <a:t>0</a:t>
            </a:r>
            <a:r>
              <a:rPr lang="en-IN" dirty="0"/>
              <a:t>t + </a:t>
            </a:r>
            <a:r>
              <a:rPr lang="el-GR" dirty="0"/>
              <a:t>θ)</a:t>
            </a:r>
          </a:p>
          <a:p>
            <a:r>
              <a:rPr lang="en-IN" dirty="0" smtClean="0"/>
              <a:t>Real-valued </a:t>
            </a:r>
            <a:r>
              <a:rPr lang="en-IN" dirty="0"/>
              <a:t>sinusoids are “contained in” complex exponentials. </a:t>
            </a:r>
            <a:endParaRPr lang="en-IN" dirty="0" smtClean="0"/>
          </a:p>
          <a:p>
            <a:r>
              <a:rPr lang="en-IN" dirty="0" smtClean="0"/>
              <a:t>The </a:t>
            </a:r>
            <a:r>
              <a:rPr lang="en-IN" dirty="0"/>
              <a:t>set of complex exponentials {</a:t>
            </a:r>
            <a:r>
              <a:rPr lang="en-IN" dirty="0" smtClean="0"/>
              <a:t>e</a:t>
            </a:r>
            <a:r>
              <a:rPr lang="en-IN" baseline="30000" dirty="0" smtClean="0"/>
              <a:t>j2</a:t>
            </a:r>
            <a:r>
              <a:rPr lang="en-IN" baseline="30000" dirty="0" smtClean="0">
                <a:latin typeface="Symbol" panose="05050102010706020507" pitchFamily="18" charset="2"/>
              </a:rPr>
              <a:t>p</a:t>
            </a:r>
            <a:r>
              <a:rPr lang="en-IN" baseline="30000" dirty="0" smtClean="0"/>
              <a:t>ft</a:t>
            </a:r>
            <a:r>
              <a:rPr lang="en-IN" dirty="0"/>
              <a:t>}, where f takes values in (−∞,∞), form a “basis</a:t>
            </a:r>
            <a:r>
              <a:rPr lang="en-IN" dirty="0" smtClean="0"/>
              <a:t>” for </a:t>
            </a:r>
            <a:r>
              <a:rPr lang="en-IN" dirty="0"/>
              <a:t>a large class of </a:t>
            </a:r>
            <a:r>
              <a:rPr lang="en-IN" dirty="0" smtClean="0"/>
              <a:t>signals, </a:t>
            </a:r>
            <a:r>
              <a:rPr lang="en-IN" dirty="0"/>
              <a:t>and the </a:t>
            </a:r>
            <a:r>
              <a:rPr lang="en-IN" dirty="0" smtClean="0"/>
              <a:t>Fourier transform </a:t>
            </a:r>
            <a:r>
              <a:rPr lang="en-IN" dirty="0"/>
              <a:t>of a signal is simply its expansion with respect to this basis. </a:t>
            </a:r>
          </a:p>
        </p:txBody>
      </p:sp>
    </p:spTree>
    <p:extLst>
      <p:ext uri="{BB962C8B-B14F-4D97-AF65-F5344CB8AC3E}">
        <p14:creationId xmlns:p14="http://schemas.microsoft.com/office/powerpoint/2010/main" val="369720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t>Other </a:t>
            </a:r>
            <a:r>
              <a:rPr lang="en-US" dirty="0"/>
              <a:t>I</a:t>
            </a:r>
            <a:r>
              <a:rPr lang="en-US" dirty="0" smtClean="0"/>
              <a:t>mportant </a:t>
            </a:r>
            <a:r>
              <a:rPr lang="en-US" dirty="0"/>
              <a:t>S</a:t>
            </a:r>
            <a:r>
              <a:rPr lang="en-US" dirty="0" smtClean="0"/>
              <a:t>ignals</a:t>
            </a:r>
            <a:endParaRPr lang="en-US" dirty="0" smtClean="0"/>
          </a:p>
        </p:txBody>
      </p:sp>
      <p:sp>
        <p:nvSpPr>
          <p:cNvPr id="41987" name="Rectangle 3"/>
          <p:cNvSpPr>
            <a:spLocks noGrp="1" noChangeArrowheads="1"/>
          </p:cNvSpPr>
          <p:nvPr>
            <p:ph type="body" idx="1"/>
          </p:nvPr>
        </p:nvSpPr>
        <p:spPr/>
        <p:txBody>
          <a:bodyPr/>
          <a:lstStyle/>
          <a:p>
            <a:pPr eaLnBrk="1" hangingPunct="1"/>
            <a:r>
              <a:rPr lang="en-US" smtClean="0"/>
              <a:t>Basic signals that are useful building blocks for more complex signals</a:t>
            </a:r>
          </a:p>
          <a:p>
            <a:pPr lvl="1" eaLnBrk="1" hangingPunct="1"/>
            <a:r>
              <a:rPr lang="en-US" smtClean="0"/>
              <a:t>Impulse function, or Delta function</a:t>
            </a:r>
          </a:p>
          <a:p>
            <a:pPr lvl="1" eaLnBrk="1" hangingPunct="1"/>
            <a:r>
              <a:rPr lang="en-US" smtClean="0"/>
              <a:t>Indicator function</a:t>
            </a:r>
          </a:p>
          <a:p>
            <a:pPr lvl="1" eaLnBrk="1" hangingPunct="1"/>
            <a:r>
              <a:rPr lang="en-US" smtClean="0"/>
              <a:t>Sinc function</a:t>
            </a:r>
          </a:p>
          <a:p>
            <a:pPr eaLnBrk="1" hangingPunct="1"/>
            <a:endParaRPr lang="en-US" smtClean="0"/>
          </a:p>
        </p:txBody>
      </p:sp>
    </p:spTree>
    <p:extLst>
      <p:ext uri="{BB962C8B-B14F-4D97-AF65-F5344CB8AC3E}">
        <p14:creationId xmlns:p14="http://schemas.microsoft.com/office/powerpoint/2010/main" val="418956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2"/>
          <p:cNvSpPr>
            <a:spLocks noGrp="1" noChangeArrowheads="1"/>
          </p:cNvSpPr>
          <p:nvPr>
            <p:ph type="title"/>
          </p:nvPr>
        </p:nvSpPr>
        <p:spPr>
          <a:xfrm>
            <a:off x="520700" y="0"/>
            <a:ext cx="9232900" cy="1143000"/>
          </a:xfrm>
        </p:spPr>
        <p:txBody>
          <a:bodyPr/>
          <a:lstStyle/>
          <a:p>
            <a:pPr eaLnBrk="1" hangingPunct="1"/>
            <a:r>
              <a:rPr lang="en-US" b="1" dirty="0" smtClean="0"/>
              <a:t>Delta (Impulse) function</a:t>
            </a:r>
          </a:p>
        </p:txBody>
      </p:sp>
      <p:pic>
        <p:nvPicPr>
          <p:cNvPr id="43015" name="Picture 3" descr="Snapshot 2009-12-11 10-17-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52600"/>
            <a:ext cx="29210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 Box 4"/>
          <p:cNvSpPr txBox="1">
            <a:spLocks noChangeArrowheads="1"/>
          </p:cNvSpPr>
          <p:nvPr/>
        </p:nvSpPr>
        <p:spPr bwMode="auto">
          <a:xfrm>
            <a:off x="1812926" y="1152526"/>
            <a:ext cx="4003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Limit of “tall, thin” pulse with unit area</a:t>
            </a:r>
          </a:p>
        </p:txBody>
      </p:sp>
      <p:graphicFrame>
        <p:nvGraphicFramePr>
          <p:cNvPr id="43010" name="Object 2"/>
          <p:cNvGraphicFramePr>
            <a:graphicFrameLocks noChangeAspect="1"/>
          </p:cNvGraphicFramePr>
          <p:nvPr/>
        </p:nvGraphicFramePr>
        <p:xfrm>
          <a:off x="2640014" y="3175000"/>
          <a:ext cx="865187" cy="266700"/>
        </p:xfrm>
        <a:graphic>
          <a:graphicData uri="http://schemas.openxmlformats.org/presentationml/2006/ole">
            <mc:AlternateContent xmlns:mc="http://schemas.openxmlformats.org/markup-compatibility/2006">
              <mc:Choice xmlns:v="urn:schemas-microsoft-com:vml" Requires="v">
                <p:oleObj spid="_x0000_s1062" name="Equation" r:id="rId4" imgW="495300" imgH="152400" progId="Equation.3">
                  <p:embed/>
                </p:oleObj>
              </mc:Choice>
              <mc:Fallback>
                <p:oleObj name="Equation" r:id="rId4" imgW="495300" imgH="15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014" y="3175000"/>
                        <a:ext cx="865187"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3017" name="Picture 7" descr="Snapshot 2009-12-11 10-19-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267200"/>
            <a:ext cx="3429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Text Box 8"/>
          <p:cNvSpPr txBox="1">
            <a:spLocks noChangeArrowheads="1"/>
          </p:cNvSpPr>
          <p:nvPr/>
        </p:nvSpPr>
        <p:spPr bwMode="auto">
          <a:xfrm>
            <a:off x="923926" y="3611562"/>
            <a:ext cx="538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t>Multiplying a signal by a tall thin pulse at t</a:t>
            </a:r>
            <a:r>
              <a:rPr lang="en-US" baseline="-25000" dirty="0"/>
              <a:t>0</a:t>
            </a:r>
            <a:r>
              <a:rPr lang="en-US" dirty="0"/>
              <a:t> selects</a:t>
            </a:r>
          </a:p>
          <a:p>
            <a:r>
              <a:rPr lang="en-US" dirty="0"/>
              <a:t> its value at t</a:t>
            </a:r>
            <a:r>
              <a:rPr lang="en-US" baseline="-25000" dirty="0"/>
              <a:t>0</a:t>
            </a:r>
            <a:r>
              <a:rPr lang="en-US" dirty="0"/>
              <a:t>.  Now integrate to get sifting property.</a:t>
            </a:r>
          </a:p>
        </p:txBody>
      </p:sp>
      <p:pic>
        <p:nvPicPr>
          <p:cNvPr id="43019" name="Picture 9" descr="Snapshot 2009-12-11 10-21-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5105400"/>
            <a:ext cx="3251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0" name="Text Box 11"/>
          <p:cNvSpPr txBox="1">
            <a:spLocks noChangeArrowheads="1"/>
          </p:cNvSpPr>
          <p:nvPr/>
        </p:nvSpPr>
        <p:spPr bwMode="auto">
          <a:xfrm>
            <a:off x="7010401" y="4495801"/>
            <a:ext cx="321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solidFill>
                  <a:srgbClr val="FF0000"/>
                </a:solidFill>
              </a:rPr>
              <a:t>Sifting Property of the Impulse</a:t>
            </a:r>
            <a:endParaRPr lang="en-US"/>
          </a:p>
        </p:txBody>
      </p:sp>
      <p:sp>
        <p:nvSpPr>
          <p:cNvPr id="43021" name="Rectangle 12"/>
          <p:cNvSpPr>
            <a:spLocks noChangeArrowheads="1"/>
          </p:cNvSpPr>
          <p:nvPr/>
        </p:nvSpPr>
        <p:spPr bwMode="auto">
          <a:xfrm>
            <a:off x="7086600" y="5105400"/>
            <a:ext cx="3200400" cy="9144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grpSp>
        <p:nvGrpSpPr>
          <p:cNvPr id="43022" name="Group 19"/>
          <p:cNvGrpSpPr>
            <a:grpSpLocks/>
          </p:cNvGrpSpPr>
          <p:nvPr/>
        </p:nvGrpSpPr>
        <p:grpSpPr bwMode="auto">
          <a:xfrm>
            <a:off x="7239000" y="1752600"/>
            <a:ext cx="1854200" cy="1308100"/>
            <a:chOff x="3648" y="1200"/>
            <a:chExt cx="1168" cy="824"/>
          </a:xfrm>
        </p:grpSpPr>
        <p:sp>
          <p:nvSpPr>
            <p:cNvPr id="43024" name="Line 13"/>
            <p:cNvSpPr>
              <a:spLocks noChangeShapeType="1"/>
            </p:cNvSpPr>
            <p:nvPr/>
          </p:nvSpPr>
          <p:spPr bwMode="auto">
            <a:xfrm>
              <a:off x="3648" y="1872"/>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3025" name="Line 14"/>
            <p:cNvSpPr>
              <a:spLocks noChangeShapeType="1"/>
            </p:cNvSpPr>
            <p:nvPr/>
          </p:nvSpPr>
          <p:spPr bwMode="auto">
            <a:xfrm flipV="1">
              <a:off x="4176" y="139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aphicFrame>
          <p:nvGraphicFramePr>
            <p:cNvPr id="43011" name="Object 3"/>
            <p:cNvGraphicFramePr>
              <a:graphicFrameLocks noChangeAspect="1"/>
            </p:cNvGraphicFramePr>
            <p:nvPr/>
          </p:nvGraphicFramePr>
          <p:xfrm>
            <a:off x="4032" y="1200"/>
            <a:ext cx="288" cy="178"/>
          </p:xfrm>
          <a:graphic>
            <a:graphicData uri="http://schemas.openxmlformats.org/presentationml/2006/ole">
              <mc:AlternateContent xmlns:mc="http://schemas.openxmlformats.org/markup-compatibility/2006">
                <mc:Choice xmlns:v="urn:schemas-microsoft-com:vml" Requires="v">
                  <p:oleObj spid="_x0000_s1063" name="Equation" r:id="rId8" imgW="266700" imgH="165100" progId="Equation.3">
                    <p:embed/>
                  </p:oleObj>
                </mc:Choice>
                <mc:Fallback>
                  <p:oleObj name="Equation" r:id="rId8" imgW="266700" imgH="165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2" y="1200"/>
                          <a:ext cx="288"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2" name="Object 4"/>
            <p:cNvGraphicFramePr>
              <a:graphicFrameLocks noChangeAspect="1"/>
            </p:cNvGraphicFramePr>
            <p:nvPr/>
          </p:nvGraphicFramePr>
          <p:xfrm>
            <a:off x="4704" y="1776"/>
            <a:ext cx="112" cy="144"/>
          </p:xfrm>
          <a:graphic>
            <a:graphicData uri="http://schemas.openxmlformats.org/presentationml/2006/ole">
              <mc:AlternateContent xmlns:mc="http://schemas.openxmlformats.org/markup-compatibility/2006">
                <mc:Choice xmlns:v="urn:schemas-microsoft-com:vml" Requires="v">
                  <p:oleObj spid="_x0000_s1064" name="Equation" r:id="rId10" imgW="88900" imgH="114300" progId="Equation.3">
                    <p:embed/>
                  </p:oleObj>
                </mc:Choice>
                <mc:Fallback>
                  <p:oleObj name="Equation" r:id="rId10" imgW="88900" imgH="114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4" y="1776"/>
                          <a:ext cx="112"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4128" y="1920"/>
            <a:ext cx="83" cy="104"/>
          </p:xfrm>
          <a:graphic>
            <a:graphicData uri="http://schemas.openxmlformats.org/presentationml/2006/ole">
              <mc:AlternateContent xmlns:mc="http://schemas.openxmlformats.org/markup-compatibility/2006">
                <mc:Choice xmlns:v="urn:schemas-microsoft-com:vml" Requires="v">
                  <p:oleObj spid="_x0000_s1065" name="Equation" r:id="rId12" imgW="101600" imgH="127000" progId="Equation.3">
                    <p:embed/>
                  </p:oleObj>
                </mc:Choice>
                <mc:Fallback>
                  <p:oleObj name="Equation" r:id="rId12" imgW="101600" imgH="127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8" y="1920"/>
                          <a:ext cx="83"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3023" name="AutoShape 18"/>
          <p:cNvSpPr>
            <a:spLocks noChangeArrowheads="1"/>
          </p:cNvSpPr>
          <p:nvPr/>
        </p:nvSpPr>
        <p:spPr bwMode="auto">
          <a:xfrm>
            <a:off x="5410200" y="2514600"/>
            <a:ext cx="1143000" cy="76200"/>
          </a:xfrm>
          <a:prstGeom prst="rightArrow">
            <a:avLst>
              <a:gd name="adj1" fmla="val 50000"/>
              <a:gd name="adj2" fmla="val 3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Tree>
    <p:extLst>
      <p:ext uri="{BB962C8B-B14F-4D97-AF65-F5344CB8AC3E}">
        <p14:creationId xmlns:p14="http://schemas.microsoft.com/office/powerpoint/2010/main" val="239732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22300" y="-1"/>
            <a:ext cx="8902700" cy="984251"/>
          </a:xfrm>
        </p:spPr>
        <p:txBody>
          <a:bodyPr/>
          <a:lstStyle/>
          <a:p>
            <a:pPr eaLnBrk="1" hangingPunct="1"/>
            <a:r>
              <a:rPr lang="en-US" b="1" dirty="0" smtClean="0"/>
              <a:t>Indicator and </a:t>
            </a:r>
            <a:r>
              <a:rPr lang="en-US" b="1" dirty="0" smtClean="0"/>
              <a:t>Boxcar Functions</a:t>
            </a:r>
            <a:endParaRPr lang="en-US" b="1" dirty="0" smtClean="0"/>
          </a:p>
        </p:txBody>
      </p:sp>
      <p:pic>
        <p:nvPicPr>
          <p:cNvPr id="44035" name="Picture 3" descr="Snapshot 2009-08-16 12-49-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71601"/>
            <a:ext cx="152400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5" descr="Snapshot 2009-08-16 12-52-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790700"/>
            <a:ext cx="28956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6"/>
          <p:cNvSpPr txBox="1">
            <a:spLocks noChangeArrowheads="1"/>
          </p:cNvSpPr>
          <p:nvPr/>
        </p:nvSpPr>
        <p:spPr bwMode="auto">
          <a:xfrm>
            <a:off x="1981201" y="914401"/>
            <a:ext cx="2663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800"/>
              <a:t>Indicator function of a set A</a:t>
            </a:r>
            <a:endParaRPr lang="en-US" sz="2400" i="1"/>
          </a:p>
        </p:txBody>
      </p:sp>
      <p:sp>
        <p:nvSpPr>
          <p:cNvPr id="44038" name="Text Box 7"/>
          <p:cNvSpPr txBox="1">
            <a:spLocks noChangeArrowheads="1"/>
          </p:cNvSpPr>
          <p:nvPr/>
        </p:nvSpPr>
        <p:spPr bwMode="auto">
          <a:xfrm>
            <a:off x="2057401" y="1295400"/>
            <a:ext cx="265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b="0" dirty="0"/>
              <a:t>(very useful for compact notation)</a:t>
            </a:r>
          </a:p>
        </p:txBody>
      </p:sp>
      <p:sp>
        <p:nvSpPr>
          <p:cNvPr id="44039" name="Text Box 8"/>
          <p:cNvSpPr txBox="1">
            <a:spLocks noChangeArrowheads="1"/>
          </p:cNvSpPr>
          <p:nvPr/>
        </p:nvSpPr>
        <p:spPr bwMode="auto">
          <a:xfrm>
            <a:off x="5943600" y="990600"/>
            <a:ext cx="339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a:t>Boxcar (indicator function of an interval)</a:t>
            </a:r>
          </a:p>
        </p:txBody>
      </p:sp>
      <p:pic>
        <p:nvPicPr>
          <p:cNvPr id="44040" name="Picture 9" descr="Snapshot 2009-12-11 10-32-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733801"/>
            <a:ext cx="51054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Picture 10" descr="Snapshot 2009-12-11 10-33-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6172200"/>
            <a:ext cx="2362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11" descr="Snapshot 2009-12-11 10-33-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6096001"/>
            <a:ext cx="3733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3" name="Text Box 12"/>
          <p:cNvSpPr txBox="1">
            <a:spLocks noChangeArrowheads="1"/>
          </p:cNvSpPr>
          <p:nvPr/>
        </p:nvSpPr>
        <p:spPr bwMode="auto">
          <a:xfrm>
            <a:off x="2057401" y="3276601"/>
            <a:ext cx="5565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Using the indicator function for compact descriptions:</a:t>
            </a:r>
          </a:p>
        </p:txBody>
      </p:sp>
    </p:spTree>
    <p:extLst>
      <p:ext uri="{BB962C8B-B14F-4D97-AF65-F5344CB8AC3E}">
        <p14:creationId xmlns:p14="http://schemas.microsoft.com/office/powerpoint/2010/main" val="2023786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246188" y="0"/>
            <a:ext cx="7772400" cy="1143000"/>
          </a:xfrm>
        </p:spPr>
        <p:txBody>
          <a:bodyPr/>
          <a:lstStyle/>
          <a:p>
            <a:pPr eaLnBrk="1" hangingPunct="1"/>
            <a:r>
              <a:rPr lang="en-US" b="1" dirty="0" err="1" smtClean="0"/>
              <a:t>Sinc</a:t>
            </a:r>
            <a:r>
              <a:rPr lang="en-US" b="1" dirty="0" smtClean="0"/>
              <a:t> </a:t>
            </a:r>
            <a:r>
              <a:rPr lang="en-US" b="1" dirty="0" smtClean="0"/>
              <a:t>Function</a:t>
            </a:r>
            <a:endParaRPr lang="en-US" b="1" dirty="0" smtClean="0"/>
          </a:p>
        </p:txBody>
      </p:sp>
      <p:pic>
        <p:nvPicPr>
          <p:cNvPr id="46083" name="Picture 3" descr="Snapshot 2009-08-16 12-50-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819400"/>
            <a:ext cx="47244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4" descr="Snapshot 2009-08-16 12-58-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066801"/>
            <a:ext cx="3302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5"/>
          <p:cNvSpPr txBox="1">
            <a:spLocks noChangeArrowheads="1"/>
          </p:cNvSpPr>
          <p:nvPr/>
        </p:nvSpPr>
        <p:spPr bwMode="auto">
          <a:xfrm>
            <a:off x="6553201" y="1447801"/>
            <a:ext cx="3154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a:t>(sinc(0) = 1, defined as the limit)</a:t>
            </a:r>
          </a:p>
        </p:txBody>
      </p:sp>
      <p:sp>
        <p:nvSpPr>
          <p:cNvPr id="46086" name="Text Box 6"/>
          <p:cNvSpPr txBox="1">
            <a:spLocks noChangeArrowheads="1"/>
          </p:cNvSpPr>
          <p:nvPr/>
        </p:nvSpPr>
        <p:spPr bwMode="auto">
          <a:xfrm>
            <a:off x="3276600" y="2438401"/>
            <a:ext cx="4819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a:t>sinc(x), decays as 1/|x| with sinusoidal fluctuations</a:t>
            </a:r>
          </a:p>
        </p:txBody>
      </p:sp>
      <p:grpSp>
        <p:nvGrpSpPr>
          <p:cNvPr id="46087" name="Group 10"/>
          <p:cNvGrpSpPr>
            <a:grpSpLocks/>
          </p:cNvGrpSpPr>
          <p:nvPr/>
        </p:nvGrpSpPr>
        <p:grpSpPr bwMode="auto">
          <a:xfrm>
            <a:off x="2879725" y="3590925"/>
            <a:ext cx="4419600" cy="2901950"/>
            <a:chOff x="854" y="2262"/>
            <a:chExt cx="2784" cy="1828"/>
          </a:xfrm>
        </p:grpSpPr>
        <p:sp>
          <p:nvSpPr>
            <p:cNvPr id="46089" name="Text Box 7"/>
            <p:cNvSpPr txBox="1">
              <a:spLocks noChangeArrowheads="1"/>
            </p:cNvSpPr>
            <p:nvPr/>
          </p:nvSpPr>
          <p:spPr bwMode="auto">
            <a:xfrm>
              <a:off x="3456" y="3840"/>
              <a:ext cx="1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a:t>x</a:t>
              </a:r>
            </a:p>
          </p:txBody>
        </p:sp>
        <p:sp>
          <p:nvSpPr>
            <p:cNvPr id="46090" name="Rectangle 8"/>
            <p:cNvSpPr>
              <a:spLocks noChangeArrowheads="1"/>
            </p:cNvSpPr>
            <p:nvPr/>
          </p:nvSpPr>
          <p:spPr bwMode="auto">
            <a:xfrm>
              <a:off x="2640" y="3840"/>
              <a:ext cx="240"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
          <p:nvSpPr>
            <p:cNvPr id="46091" name="Text Box 9"/>
            <p:cNvSpPr txBox="1">
              <a:spLocks noChangeArrowheads="1"/>
            </p:cNvSpPr>
            <p:nvPr/>
          </p:nvSpPr>
          <p:spPr bwMode="auto">
            <a:xfrm>
              <a:off x="854" y="2262"/>
              <a:ext cx="5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a:t>sinc(x)</a:t>
              </a:r>
            </a:p>
          </p:txBody>
        </p:sp>
      </p:grpSp>
      <p:sp>
        <p:nvSpPr>
          <p:cNvPr id="46088" name="Text Box 11"/>
          <p:cNvSpPr txBox="1">
            <a:spLocks noChangeArrowheads="1"/>
          </p:cNvSpPr>
          <p:nvPr/>
        </p:nvSpPr>
        <p:spPr bwMode="auto">
          <a:xfrm>
            <a:off x="2667001" y="6461126"/>
            <a:ext cx="4930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The boxcar and sinc are Fourier transform pairs</a:t>
            </a:r>
          </a:p>
        </p:txBody>
      </p:sp>
    </p:spTree>
    <p:extLst>
      <p:ext uri="{BB962C8B-B14F-4D97-AF65-F5344CB8AC3E}">
        <p14:creationId xmlns:p14="http://schemas.microsoft.com/office/powerpoint/2010/main" val="3320008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12800" y="152400"/>
            <a:ext cx="9017000" cy="1143000"/>
          </a:xfrm>
        </p:spPr>
        <p:txBody>
          <a:bodyPr>
            <a:normAutofit/>
          </a:bodyPr>
          <a:lstStyle/>
          <a:p>
            <a:pPr eaLnBrk="1" hangingPunct="1"/>
            <a:r>
              <a:rPr lang="en-US" sz="4000" b="1" dirty="0"/>
              <a:t>Signals </a:t>
            </a:r>
            <a:r>
              <a:rPr lang="en-US" sz="4000" b="1" dirty="0" smtClean="0"/>
              <a:t>and Vectors</a:t>
            </a:r>
            <a:endParaRPr lang="en-US" sz="4000" b="1" dirty="0" smtClean="0"/>
          </a:p>
        </p:txBody>
      </p:sp>
      <p:sp>
        <p:nvSpPr>
          <p:cNvPr id="48134" name="Text Box 7"/>
          <p:cNvSpPr txBox="1">
            <a:spLocks noChangeArrowheads="1"/>
          </p:cNvSpPr>
          <p:nvPr/>
        </p:nvSpPr>
        <p:spPr bwMode="auto">
          <a:xfrm>
            <a:off x="914400" y="1295401"/>
            <a:ext cx="97536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2800" dirty="0" smtClean="0">
                <a:latin typeface="+mn-lt"/>
              </a:rPr>
              <a:t>Euclidean </a:t>
            </a:r>
            <a:r>
              <a:rPr lang="en-US" sz="2800" dirty="0">
                <a:latin typeface="+mn-lt"/>
              </a:rPr>
              <a:t>geometry is important for communication system </a:t>
            </a:r>
            <a:r>
              <a:rPr lang="en-US" sz="2800" dirty="0" smtClean="0">
                <a:latin typeface="+mn-lt"/>
              </a:rPr>
              <a:t>designers</a:t>
            </a:r>
            <a:endParaRPr lang="en-US" sz="2800" b="0" dirty="0">
              <a:latin typeface="+mn-lt"/>
            </a:endParaRPr>
          </a:p>
          <a:p>
            <a:pPr marL="457200" indent="-457200">
              <a:buFont typeface="Arial" panose="020B0604020202020204" pitchFamily="34" charset="0"/>
              <a:buChar char="•"/>
            </a:pPr>
            <a:r>
              <a:rPr lang="en-US" sz="2800" b="0" dirty="0" smtClean="0">
                <a:latin typeface="+mn-lt"/>
              </a:rPr>
              <a:t>Continuous-time </a:t>
            </a:r>
            <a:r>
              <a:rPr lang="en-US" sz="2800" b="0" dirty="0">
                <a:latin typeface="+mn-lt"/>
              </a:rPr>
              <a:t>signals are just like vectors</a:t>
            </a:r>
          </a:p>
          <a:p>
            <a:r>
              <a:rPr lang="en-US" sz="2800" b="0" dirty="0">
                <a:latin typeface="+mn-lt"/>
              </a:rPr>
              <a:t>    	</a:t>
            </a:r>
            <a:r>
              <a:rPr lang="en-US" sz="2800" b="0" dirty="0" smtClean="0">
                <a:latin typeface="+mn-lt"/>
              </a:rPr>
              <a:t>standard </a:t>
            </a:r>
            <a:r>
              <a:rPr lang="en-US" sz="2800" b="0" dirty="0">
                <a:latin typeface="+mn-lt"/>
              </a:rPr>
              <a:t>ideas from Euclidean geometry </a:t>
            </a:r>
            <a:r>
              <a:rPr lang="en-US" sz="2800" b="0" dirty="0" smtClean="0">
                <a:latin typeface="+mn-lt"/>
              </a:rPr>
              <a:t>apply</a:t>
            </a:r>
          </a:p>
          <a:p>
            <a:pPr marL="457200" indent="-457200">
              <a:buFont typeface="Arial" panose="020B0604020202020204" pitchFamily="34" charset="0"/>
              <a:buChar char="•"/>
            </a:pPr>
            <a:endParaRPr lang="en-US" sz="2800" b="0" dirty="0" smtClean="0">
              <a:latin typeface="+mn-lt"/>
            </a:endParaRPr>
          </a:p>
          <a:p>
            <a:pPr marL="457200" indent="-457200">
              <a:buFont typeface="Arial" panose="020B0604020202020204" pitchFamily="34" charset="0"/>
              <a:buChar char="•"/>
            </a:pPr>
            <a:r>
              <a:rPr lang="en-US" sz="2800" b="0" dirty="0" smtClean="0">
                <a:latin typeface="+mn-lt"/>
              </a:rPr>
              <a:t>We </a:t>
            </a:r>
            <a:r>
              <a:rPr lang="en-US" sz="2800" b="0" dirty="0">
                <a:latin typeface="+mn-lt"/>
              </a:rPr>
              <a:t>typically transform continuous-time signals into discrete-time vectors (filtering </a:t>
            </a:r>
            <a:r>
              <a:rPr lang="en-US" sz="2800" b="0" dirty="0" smtClean="0">
                <a:latin typeface="+mn-lt"/>
              </a:rPr>
              <a:t>and </a:t>
            </a:r>
            <a:r>
              <a:rPr lang="en-US" sz="2800" b="0" dirty="0">
                <a:latin typeface="+mn-lt"/>
              </a:rPr>
              <a:t>sampling) before signal </a:t>
            </a:r>
            <a:r>
              <a:rPr lang="en-US" sz="2800" b="0" dirty="0" smtClean="0">
                <a:latin typeface="+mn-lt"/>
              </a:rPr>
              <a:t>processing</a:t>
            </a:r>
          </a:p>
          <a:p>
            <a:pPr marL="457200" indent="-457200">
              <a:buFont typeface="Arial" panose="020B0604020202020204" pitchFamily="34" charset="0"/>
              <a:buChar char="•"/>
            </a:pPr>
            <a:endParaRPr lang="en-US" sz="2800" b="0" dirty="0" smtClean="0">
              <a:latin typeface="+mn-lt"/>
            </a:endParaRPr>
          </a:p>
          <a:p>
            <a:pPr marL="457200" indent="-457200">
              <a:buFont typeface="Arial" panose="020B0604020202020204" pitchFamily="34" charset="0"/>
              <a:buChar char="•"/>
            </a:pPr>
            <a:r>
              <a:rPr lang="en-US" sz="2800" b="0" dirty="0" smtClean="0">
                <a:latin typeface="+mn-lt"/>
              </a:rPr>
              <a:t>Vector </a:t>
            </a:r>
            <a:r>
              <a:rPr lang="en-US" sz="2800" b="0" dirty="0">
                <a:latin typeface="+mn-lt"/>
              </a:rPr>
              <a:t>manipulation therefore important for both theory and algorithms</a:t>
            </a:r>
          </a:p>
        </p:txBody>
      </p:sp>
      <p:sp>
        <p:nvSpPr>
          <p:cNvPr id="48135" name="Text Box 12"/>
          <p:cNvSpPr txBox="1">
            <a:spLocks noChangeArrowheads="1"/>
          </p:cNvSpPr>
          <p:nvPr/>
        </p:nvSpPr>
        <p:spPr bwMode="auto">
          <a:xfrm>
            <a:off x="2613025" y="357346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pPr>
              <a:spcBef>
                <a:spcPct val="50000"/>
              </a:spcBef>
            </a:pPr>
            <a:endParaRPr lang="en-US" b="0"/>
          </a:p>
        </p:txBody>
      </p:sp>
    </p:spTree>
    <p:extLst>
      <p:ext uri="{BB962C8B-B14F-4D97-AF65-F5344CB8AC3E}">
        <p14:creationId xmlns:p14="http://schemas.microsoft.com/office/powerpoint/2010/main" val="690548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12800" y="152400"/>
            <a:ext cx="9017000" cy="1143000"/>
          </a:xfrm>
        </p:spPr>
        <p:txBody>
          <a:bodyPr>
            <a:normAutofit/>
          </a:bodyPr>
          <a:lstStyle/>
          <a:p>
            <a:pPr eaLnBrk="1" hangingPunct="1"/>
            <a:r>
              <a:rPr lang="en-US" sz="4000" b="1" dirty="0"/>
              <a:t>Signals </a:t>
            </a:r>
            <a:r>
              <a:rPr lang="en-US" sz="4000" b="1" dirty="0" smtClean="0"/>
              <a:t>and Vectors</a:t>
            </a:r>
            <a:endParaRPr lang="en-US" sz="4000" b="1" dirty="0" smtClean="0"/>
          </a:p>
        </p:txBody>
      </p:sp>
      <p:pic>
        <p:nvPicPr>
          <p:cNvPr id="48131" name="Picture 4" descr="Snapshot 2009-08-16 11-19-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550" y="2183606"/>
            <a:ext cx="3289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5" descr="Snapshot 2009-08-16 11-20-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264" y="2217735"/>
            <a:ext cx="299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6" descr="Snapshot 2009-08-16 11-2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375" y="4586884"/>
            <a:ext cx="4737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Text Box 12"/>
          <p:cNvSpPr txBox="1">
            <a:spLocks noChangeArrowheads="1"/>
          </p:cNvSpPr>
          <p:nvPr/>
        </p:nvSpPr>
        <p:spPr bwMode="auto">
          <a:xfrm>
            <a:off x="2613025" y="357346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pPr>
              <a:spcBef>
                <a:spcPct val="50000"/>
              </a:spcBef>
            </a:pPr>
            <a:endParaRPr lang="en-US" b="0"/>
          </a:p>
        </p:txBody>
      </p:sp>
      <p:sp>
        <p:nvSpPr>
          <p:cNvPr id="48136" name="Text Box 14"/>
          <p:cNvSpPr txBox="1">
            <a:spLocks noChangeArrowheads="1"/>
          </p:cNvSpPr>
          <p:nvPr/>
        </p:nvSpPr>
        <p:spPr bwMode="auto">
          <a:xfrm>
            <a:off x="1104901" y="1531936"/>
            <a:ext cx="6546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latin typeface="+mn-lt"/>
              </a:rPr>
              <a:t>Inner product is the key concept in defining signal geometry</a:t>
            </a:r>
          </a:p>
        </p:txBody>
      </p:sp>
      <p:sp>
        <p:nvSpPr>
          <p:cNvPr id="48137" name="Text Box 16"/>
          <p:cNvSpPr txBox="1">
            <a:spLocks noChangeArrowheads="1"/>
          </p:cNvSpPr>
          <p:nvPr/>
        </p:nvSpPr>
        <p:spPr bwMode="auto">
          <a:xfrm>
            <a:off x="2351089" y="3124597"/>
            <a:ext cx="1550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a:latin typeface="+mn-lt"/>
              </a:rPr>
              <a:t>discrete time</a:t>
            </a:r>
          </a:p>
        </p:txBody>
      </p:sp>
      <p:sp>
        <p:nvSpPr>
          <p:cNvPr id="48138" name="Text Box 17"/>
          <p:cNvSpPr txBox="1">
            <a:spLocks noChangeArrowheads="1"/>
          </p:cNvSpPr>
          <p:nvPr/>
        </p:nvSpPr>
        <p:spPr bwMode="auto">
          <a:xfrm>
            <a:off x="6714332" y="2959894"/>
            <a:ext cx="1880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a:latin typeface="+mn-lt"/>
              </a:rPr>
              <a:t>continuous time</a:t>
            </a:r>
          </a:p>
        </p:txBody>
      </p:sp>
      <p:sp>
        <p:nvSpPr>
          <p:cNvPr id="48139" name="Text Box 18"/>
          <p:cNvSpPr txBox="1">
            <a:spLocks noChangeArrowheads="1"/>
          </p:cNvSpPr>
          <p:nvPr/>
        </p:nvSpPr>
        <p:spPr bwMode="auto">
          <a:xfrm>
            <a:off x="1363665" y="4921846"/>
            <a:ext cx="11144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latin typeface="+mn-lt"/>
              </a:rPr>
              <a:t>Linearity</a:t>
            </a:r>
          </a:p>
        </p:txBody>
      </p:sp>
      <p:sp>
        <p:nvSpPr>
          <p:cNvPr id="48140" name="Text Box 19"/>
          <p:cNvSpPr txBox="1">
            <a:spLocks noChangeArrowheads="1"/>
          </p:cNvSpPr>
          <p:nvPr/>
        </p:nvSpPr>
        <p:spPr bwMode="auto">
          <a:xfrm>
            <a:off x="7981157" y="4663083"/>
            <a:ext cx="236693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a:latin typeface="+mn-lt"/>
              </a:rPr>
              <a:t>(note that constants</a:t>
            </a:r>
          </a:p>
          <a:p>
            <a:r>
              <a:rPr lang="en-US" b="0" dirty="0">
                <a:latin typeface="+mn-lt"/>
              </a:rPr>
              <a:t>in second argument</a:t>
            </a:r>
          </a:p>
          <a:p>
            <a:r>
              <a:rPr lang="en-US" b="0" dirty="0">
                <a:latin typeface="+mn-lt"/>
              </a:rPr>
              <a:t>get conjugated when</a:t>
            </a:r>
          </a:p>
          <a:p>
            <a:r>
              <a:rPr lang="en-US" b="0" dirty="0">
                <a:latin typeface="+mn-lt"/>
              </a:rPr>
              <a:t>pulled out)</a:t>
            </a:r>
          </a:p>
        </p:txBody>
      </p:sp>
      <p:sp>
        <p:nvSpPr>
          <p:cNvPr id="48141" name="Text Box 20"/>
          <p:cNvSpPr txBox="1">
            <a:spLocks noChangeArrowheads="1"/>
          </p:cNvSpPr>
          <p:nvPr/>
        </p:nvSpPr>
        <p:spPr bwMode="auto">
          <a:xfrm>
            <a:off x="2613025" y="3823893"/>
            <a:ext cx="63775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smtClean="0">
                <a:latin typeface="+mn-lt"/>
              </a:rPr>
              <a:t>(Complex-valued signals needed for our unified framework)</a:t>
            </a:r>
            <a:endParaRPr lang="en-US" b="0" dirty="0">
              <a:latin typeface="+mn-lt"/>
            </a:endParaRPr>
          </a:p>
        </p:txBody>
      </p:sp>
    </p:spTree>
    <p:extLst>
      <p:ext uri="{BB962C8B-B14F-4D97-AF65-F5344CB8AC3E}">
        <p14:creationId xmlns:p14="http://schemas.microsoft.com/office/powerpoint/2010/main" val="2688348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50900" y="152400"/>
            <a:ext cx="9055100" cy="1143000"/>
          </a:xfrm>
        </p:spPr>
        <p:txBody>
          <a:bodyPr/>
          <a:lstStyle/>
          <a:p>
            <a:pPr eaLnBrk="1" hangingPunct="1"/>
            <a:r>
              <a:rPr lang="en-US" dirty="0" smtClean="0"/>
              <a:t>Energy and </a:t>
            </a:r>
            <a:r>
              <a:rPr lang="en-US" dirty="0" smtClean="0"/>
              <a:t>Power</a:t>
            </a:r>
            <a:endParaRPr lang="en-US" dirty="0" smtClean="0"/>
          </a:p>
        </p:txBody>
      </p:sp>
      <p:pic>
        <p:nvPicPr>
          <p:cNvPr id="50179" name="Picture 3" descr="Snapshot 2009-12-11 10-41-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048001"/>
            <a:ext cx="46482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4"/>
          <p:cNvSpPr txBox="1">
            <a:spLocks noChangeArrowheads="1"/>
          </p:cNvSpPr>
          <p:nvPr/>
        </p:nvSpPr>
        <p:spPr bwMode="auto">
          <a:xfrm>
            <a:off x="833437" y="2636838"/>
            <a:ext cx="457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t>Energy = Inner product of a signal with itself</a:t>
            </a:r>
          </a:p>
        </p:txBody>
      </p:sp>
      <p:sp>
        <p:nvSpPr>
          <p:cNvPr id="50181" name="Text Box 5"/>
          <p:cNvSpPr txBox="1">
            <a:spLocks noChangeArrowheads="1"/>
          </p:cNvSpPr>
          <p:nvPr/>
        </p:nvSpPr>
        <p:spPr bwMode="auto">
          <a:xfrm>
            <a:off x="850900" y="1219201"/>
            <a:ext cx="90551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t>Energy and power are important concepts in communication</a:t>
            </a:r>
          </a:p>
          <a:p>
            <a:r>
              <a:rPr lang="en-US" dirty="0"/>
              <a:t> --How much power is needed to transmit a signal?</a:t>
            </a:r>
          </a:p>
          <a:p>
            <a:r>
              <a:rPr lang="en-US" dirty="0"/>
              <a:t> --What is the signal-to-noise ratio?</a:t>
            </a:r>
          </a:p>
          <a:p>
            <a:r>
              <a:rPr lang="en-US" dirty="0"/>
              <a:t> --How much interference do signals create for each other?</a:t>
            </a:r>
          </a:p>
        </p:txBody>
      </p:sp>
    </p:spTree>
    <p:extLst>
      <p:ext uri="{BB962C8B-B14F-4D97-AF65-F5344CB8AC3E}">
        <p14:creationId xmlns:p14="http://schemas.microsoft.com/office/powerpoint/2010/main" val="328005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Signals and Systems</a:t>
            </a:r>
            <a:endParaRPr lang="en-IN" b="1" dirty="0"/>
          </a:p>
        </p:txBody>
      </p:sp>
      <p:sp>
        <p:nvSpPr>
          <p:cNvPr id="3" name="Content Placeholder 2"/>
          <p:cNvSpPr>
            <a:spLocks noGrp="1"/>
          </p:cNvSpPr>
          <p:nvPr>
            <p:ph idx="1"/>
          </p:nvPr>
        </p:nvSpPr>
        <p:spPr/>
        <p:txBody>
          <a:bodyPr>
            <a:normAutofit/>
          </a:bodyPr>
          <a:lstStyle/>
          <a:p>
            <a:r>
              <a:rPr lang="en-IN" dirty="0"/>
              <a:t>A communication link involves several stages of signal </a:t>
            </a:r>
            <a:r>
              <a:rPr lang="en-IN" dirty="0" smtClean="0"/>
              <a:t>manipulation:</a:t>
            </a:r>
          </a:p>
          <a:p>
            <a:pPr lvl="1"/>
            <a:r>
              <a:rPr lang="en-IN" dirty="0" smtClean="0"/>
              <a:t>Transmitter transforms the </a:t>
            </a:r>
            <a:r>
              <a:rPr lang="en-IN" dirty="0"/>
              <a:t>message into a signal that can be </a:t>
            </a:r>
            <a:r>
              <a:rPr lang="en-IN" dirty="0" smtClean="0"/>
              <a:t>sent </a:t>
            </a:r>
            <a:r>
              <a:rPr lang="en-IN" dirty="0"/>
              <a:t>over a communication channel; </a:t>
            </a:r>
          </a:p>
          <a:p>
            <a:pPr lvl="1"/>
            <a:r>
              <a:rPr lang="en-IN" dirty="0" smtClean="0"/>
              <a:t>Channel distorts the </a:t>
            </a:r>
            <a:r>
              <a:rPr lang="en-IN" dirty="0"/>
              <a:t>signal and adds noise to it; </a:t>
            </a:r>
            <a:endParaRPr lang="en-IN" dirty="0" smtClean="0"/>
          </a:p>
          <a:p>
            <a:pPr lvl="1"/>
            <a:r>
              <a:rPr lang="en-IN" dirty="0"/>
              <a:t>R</a:t>
            </a:r>
            <a:r>
              <a:rPr lang="en-IN" dirty="0" smtClean="0"/>
              <a:t>eceiver </a:t>
            </a:r>
            <a:r>
              <a:rPr lang="en-IN" dirty="0"/>
              <a:t>processes the noisy received signal to </a:t>
            </a:r>
            <a:r>
              <a:rPr lang="en-IN" dirty="0" smtClean="0"/>
              <a:t>extract the </a:t>
            </a:r>
            <a:r>
              <a:rPr lang="en-IN" dirty="0"/>
              <a:t>message. </a:t>
            </a:r>
            <a:endParaRPr lang="en-IN" dirty="0" smtClean="0"/>
          </a:p>
          <a:p>
            <a:r>
              <a:rPr lang="en-IN" dirty="0" smtClean="0"/>
              <a:t>Communication system </a:t>
            </a:r>
            <a:r>
              <a:rPr lang="en-IN" dirty="0"/>
              <a:t>design must be based on a sound understanding </a:t>
            </a:r>
            <a:r>
              <a:rPr lang="en-IN" dirty="0" smtClean="0"/>
              <a:t>of signals</a:t>
            </a:r>
            <a:r>
              <a:rPr lang="en-IN" dirty="0"/>
              <a:t>, and the systems that shape them. </a:t>
            </a:r>
            <a:endParaRPr lang="en-IN" dirty="0" smtClean="0"/>
          </a:p>
          <a:p>
            <a:r>
              <a:rPr lang="en-IN" dirty="0" smtClean="0"/>
              <a:t>Next, we will discuss </a:t>
            </a:r>
            <a:r>
              <a:rPr lang="en-IN" dirty="0"/>
              <a:t>concepts and </a:t>
            </a:r>
            <a:r>
              <a:rPr lang="en-IN" dirty="0" smtClean="0"/>
              <a:t>terminology from </a:t>
            </a:r>
            <a:r>
              <a:rPr lang="en-IN" dirty="0"/>
              <a:t>signals and systems, with a focus on </a:t>
            </a:r>
            <a:r>
              <a:rPr lang="en-IN" dirty="0" smtClean="0"/>
              <a:t>communication </a:t>
            </a:r>
            <a:r>
              <a:rPr lang="en-IN" dirty="0"/>
              <a:t>systems.</a:t>
            </a:r>
          </a:p>
        </p:txBody>
      </p:sp>
    </p:spTree>
    <p:extLst>
      <p:ext uri="{BB962C8B-B14F-4D97-AF65-F5344CB8AC3E}">
        <p14:creationId xmlns:p14="http://schemas.microsoft.com/office/powerpoint/2010/main" val="54560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of the Signal</a:t>
            </a:r>
            <a:endParaRPr lang="en-IN" dirty="0"/>
          </a:p>
        </p:txBody>
      </p:sp>
      <p:pic>
        <p:nvPicPr>
          <p:cNvPr id="4" name="Content Placeholder 3"/>
          <p:cNvPicPr>
            <a:picLocks noGrp="1" noChangeAspect="1"/>
          </p:cNvPicPr>
          <p:nvPr>
            <p:ph idx="1"/>
          </p:nvPr>
        </p:nvPicPr>
        <p:blipFill>
          <a:blip r:embed="rId2"/>
          <a:stretch>
            <a:fillRect/>
          </a:stretch>
        </p:blipFill>
        <p:spPr>
          <a:xfrm>
            <a:off x="838200" y="2122203"/>
            <a:ext cx="10515600" cy="1649981"/>
          </a:xfrm>
          <a:prstGeom prst="rect">
            <a:avLst/>
          </a:prstGeom>
        </p:spPr>
      </p:pic>
      <p:pic>
        <p:nvPicPr>
          <p:cNvPr id="5" name="Picture 4"/>
          <p:cNvPicPr>
            <a:picLocks noChangeAspect="1"/>
          </p:cNvPicPr>
          <p:nvPr/>
        </p:nvPicPr>
        <p:blipFill>
          <a:blip r:embed="rId3"/>
          <a:stretch>
            <a:fillRect/>
          </a:stretch>
        </p:blipFill>
        <p:spPr>
          <a:xfrm>
            <a:off x="4901671" y="4203699"/>
            <a:ext cx="1880657" cy="482057"/>
          </a:xfrm>
          <a:prstGeom prst="rect">
            <a:avLst/>
          </a:prstGeom>
        </p:spPr>
      </p:pic>
    </p:spTree>
    <p:extLst>
      <p:ext uri="{BB962C8B-B14F-4D97-AF65-F5344CB8AC3E}">
        <p14:creationId xmlns:p14="http://schemas.microsoft.com/office/powerpoint/2010/main" val="616131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17287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11200" y="152400"/>
            <a:ext cx="9042400" cy="1143000"/>
          </a:xfrm>
        </p:spPr>
        <p:txBody>
          <a:bodyPr/>
          <a:lstStyle/>
          <a:p>
            <a:pPr eaLnBrk="1" hangingPunct="1"/>
            <a:r>
              <a:rPr lang="en-US" b="1" dirty="0" smtClean="0"/>
              <a:t>Energy and </a:t>
            </a:r>
            <a:r>
              <a:rPr lang="en-US" b="1" dirty="0" smtClean="0"/>
              <a:t>Power</a:t>
            </a:r>
            <a:endParaRPr lang="en-US" b="1" dirty="0" smtClean="0"/>
          </a:p>
        </p:txBody>
      </p:sp>
      <p:pic>
        <p:nvPicPr>
          <p:cNvPr id="51203" name="Picture 3" descr="Snapshot 2009-12-11 12-11-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700" y="1930399"/>
            <a:ext cx="28321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 Box 4"/>
          <p:cNvSpPr txBox="1">
            <a:spLocks noChangeArrowheads="1"/>
          </p:cNvSpPr>
          <p:nvPr/>
        </p:nvSpPr>
        <p:spPr bwMode="auto">
          <a:xfrm>
            <a:off x="1345406" y="1419224"/>
            <a:ext cx="6453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t>Power = time average of energy, computed over a large interval</a:t>
            </a:r>
          </a:p>
        </p:txBody>
      </p:sp>
      <p:pic>
        <p:nvPicPr>
          <p:cNvPr id="51205" name="Picture 5" descr="Snapshot 2009-12-11 12-12-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543300"/>
            <a:ext cx="24384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 Box 6"/>
          <p:cNvSpPr txBox="1">
            <a:spLocks noChangeArrowheads="1"/>
          </p:cNvSpPr>
          <p:nvPr/>
        </p:nvSpPr>
        <p:spPr bwMode="auto">
          <a:xfrm>
            <a:off x="1436687" y="2928144"/>
            <a:ext cx="3135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t>Example: Power of a sinusoid</a:t>
            </a:r>
          </a:p>
        </p:txBody>
      </p:sp>
      <p:pic>
        <p:nvPicPr>
          <p:cNvPr id="51207" name="Picture 7" descr="Snapshot 2009-12-11 12-14-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419600"/>
            <a:ext cx="6019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Oval 8"/>
          <p:cNvSpPr>
            <a:spLocks noChangeArrowheads="1"/>
          </p:cNvSpPr>
          <p:nvPr/>
        </p:nvSpPr>
        <p:spPr bwMode="auto">
          <a:xfrm>
            <a:off x="5791200" y="4343400"/>
            <a:ext cx="457200" cy="8382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
        <p:nvSpPr>
          <p:cNvPr id="51209" name="Text Box 9"/>
          <p:cNvSpPr txBox="1">
            <a:spLocks noChangeArrowheads="1"/>
          </p:cNvSpPr>
          <p:nvPr/>
        </p:nvSpPr>
        <p:spPr bwMode="auto">
          <a:xfrm>
            <a:off x="5486401" y="5154614"/>
            <a:ext cx="8874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a:t>Average </a:t>
            </a:r>
          </a:p>
          <a:p>
            <a:r>
              <a:rPr lang="en-US" sz="1600"/>
              <a:t>value</a:t>
            </a:r>
          </a:p>
        </p:txBody>
      </p:sp>
      <p:sp>
        <p:nvSpPr>
          <p:cNvPr id="51210" name="Oval 10"/>
          <p:cNvSpPr>
            <a:spLocks noChangeArrowheads="1"/>
          </p:cNvSpPr>
          <p:nvPr/>
        </p:nvSpPr>
        <p:spPr bwMode="auto">
          <a:xfrm>
            <a:off x="6400800" y="4267200"/>
            <a:ext cx="2209800" cy="9144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
        <p:nvSpPr>
          <p:cNvPr id="51211" name="Text Box 11"/>
          <p:cNvSpPr txBox="1">
            <a:spLocks noChangeArrowheads="1"/>
          </p:cNvSpPr>
          <p:nvPr/>
        </p:nvSpPr>
        <p:spPr bwMode="auto">
          <a:xfrm>
            <a:off x="6629400" y="5181601"/>
            <a:ext cx="3092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a:t>Integrates to zero over each period</a:t>
            </a:r>
          </a:p>
          <a:p>
            <a:r>
              <a:rPr lang="en-US" sz="1600"/>
              <a:t>(averages to zero over large interval)</a:t>
            </a:r>
            <a:endParaRPr lang="en-US"/>
          </a:p>
        </p:txBody>
      </p:sp>
      <p:pic>
        <p:nvPicPr>
          <p:cNvPr id="51212" name="Picture 12" descr="Snapshot 2009-12-11 12-17-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429000"/>
            <a:ext cx="990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3" name="Rectangle 13"/>
          <p:cNvSpPr>
            <a:spLocks noChangeArrowheads="1"/>
          </p:cNvSpPr>
          <p:nvPr/>
        </p:nvSpPr>
        <p:spPr bwMode="auto">
          <a:xfrm>
            <a:off x="6324600" y="3352800"/>
            <a:ext cx="12192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Tree>
    <p:extLst>
      <p:ext uri="{BB962C8B-B14F-4D97-AF65-F5344CB8AC3E}">
        <p14:creationId xmlns:p14="http://schemas.microsoft.com/office/powerpoint/2010/main" val="1397502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Value</a:t>
            </a:r>
            <a:endParaRPr lang="en-IN" dirty="0"/>
          </a:p>
        </p:txBody>
      </p:sp>
      <p:sp>
        <p:nvSpPr>
          <p:cNvPr id="3" name="Content Placeholder 2"/>
          <p:cNvSpPr>
            <a:spLocks noGrp="1"/>
          </p:cNvSpPr>
          <p:nvPr>
            <p:ph idx="1"/>
          </p:nvPr>
        </p:nvSpPr>
        <p:spPr/>
        <p:txBody>
          <a:bodyPr/>
          <a:lstStyle/>
          <a:p>
            <a:r>
              <a:rPr lang="en-IN" dirty="0"/>
              <a:t>DC value: The DC value of s(t) is defined as </a:t>
            </a:r>
            <a:r>
              <a:rPr lang="en-IN" dirty="0" smtClean="0"/>
              <a:t>~s(t) (time averaged value).</a:t>
            </a:r>
          </a:p>
          <a:p>
            <a:endParaRPr lang="en-IN" dirty="0"/>
          </a:p>
        </p:txBody>
      </p:sp>
      <p:pic>
        <p:nvPicPr>
          <p:cNvPr id="4" name="Picture 3"/>
          <p:cNvPicPr>
            <a:picLocks noChangeAspect="1"/>
          </p:cNvPicPr>
          <p:nvPr/>
        </p:nvPicPr>
        <p:blipFill>
          <a:blip r:embed="rId2"/>
          <a:stretch>
            <a:fillRect/>
          </a:stretch>
        </p:blipFill>
        <p:spPr>
          <a:xfrm>
            <a:off x="1008064" y="2822974"/>
            <a:ext cx="10175872" cy="2356639"/>
          </a:xfrm>
          <a:prstGeom prst="rect">
            <a:avLst/>
          </a:prstGeom>
        </p:spPr>
      </p:pic>
    </p:spTree>
    <p:extLst>
      <p:ext uri="{BB962C8B-B14F-4D97-AF65-F5344CB8AC3E}">
        <p14:creationId xmlns:p14="http://schemas.microsoft.com/office/powerpoint/2010/main" val="1473841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and DC value of Sinusoid</a:t>
            </a:r>
            <a:endParaRPr lang="en-IN" dirty="0"/>
          </a:p>
        </p:txBody>
      </p:sp>
      <p:sp>
        <p:nvSpPr>
          <p:cNvPr id="3" name="Content Placeholder 2"/>
          <p:cNvSpPr>
            <a:spLocks noGrp="1"/>
          </p:cNvSpPr>
          <p:nvPr>
            <p:ph idx="1"/>
          </p:nvPr>
        </p:nvSpPr>
        <p:spPr/>
        <p:txBody>
          <a:bodyPr/>
          <a:lstStyle/>
          <a:p>
            <a:r>
              <a:rPr lang="en-IN" dirty="0"/>
              <a:t>For a real-valued sinusoid s(t) = </a:t>
            </a:r>
            <a:r>
              <a:rPr lang="en-IN" dirty="0" err="1"/>
              <a:t>Acos</a:t>
            </a:r>
            <a:r>
              <a:rPr lang="en-IN" dirty="0"/>
              <a:t>(2πf</a:t>
            </a:r>
            <a:r>
              <a:rPr lang="en-IN" baseline="-25000" dirty="0"/>
              <a:t>0</a:t>
            </a:r>
            <a:r>
              <a:rPr lang="en-IN" dirty="0"/>
              <a:t>t + </a:t>
            </a:r>
            <a:r>
              <a:rPr lang="en-IN" dirty="0" smtClean="0"/>
              <a:t>θ), the DC value or time average is 0</a:t>
            </a:r>
          </a:p>
          <a:p>
            <a:r>
              <a:rPr lang="en-US" dirty="0" smtClean="0"/>
              <a:t>Power:</a:t>
            </a:r>
          </a:p>
          <a:p>
            <a:endParaRPr lang="en-IN" dirty="0"/>
          </a:p>
        </p:txBody>
      </p:sp>
      <p:pic>
        <p:nvPicPr>
          <p:cNvPr id="4" name="Picture 3"/>
          <p:cNvPicPr>
            <a:picLocks noChangeAspect="1"/>
          </p:cNvPicPr>
          <p:nvPr/>
        </p:nvPicPr>
        <p:blipFill>
          <a:blip r:embed="rId2"/>
          <a:stretch>
            <a:fillRect/>
          </a:stretch>
        </p:blipFill>
        <p:spPr>
          <a:xfrm>
            <a:off x="1636071" y="3416757"/>
            <a:ext cx="7929258" cy="811886"/>
          </a:xfrm>
          <a:prstGeom prst="rect">
            <a:avLst/>
          </a:prstGeom>
        </p:spPr>
      </p:pic>
    </p:spTree>
    <p:extLst>
      <p:ext uri="{BB962C8B-B14F-4D97-AF65-F5344CB8AC3E}">
        <p14:creationId xmlns:p14="http://schemas.microsoft.com/office/powerpoint/2010/main" val="67951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Time-invariant Systems</a:t>
            </a:r>
            <a:endParaRPr lang="en-IN" dirty="0"/>
          </a:p>
        </p:txBody>
      </p:sp>
      <p:sp>
        <p:nvSpPr>
          <p:cNvPr id="3" name="Content Placeholder 2"/>
          <p:cNvSpPr>
            <a:spLocks noGrp="1"/>
          </p:cNvSpPr>
          <p:nvPr>
            <p:ph idx="1"/>
          </p:nvPr>
        </p:nvSpPr>
        <p:spPr/>
        <p:txBody>
          <a:bodyPr>
            <a:normAutofit/>
          </a:bodyPr>
          <a:lstStyle/>
          <a:p>
            <a:r>
              <a:rPr lang="en-IN" u="sng" dirty="0"/>
              <a:t>System: </a:t>
            </a:r>
            <a:r>
              <a:rPr lang="en-IN" dirty="0"/>
              <a:t>A system takes as input one or more signals, and produces as output one or </a:t>
            </a:r>
            <a:r>
              <a:rPr lang="en-IN" dirty="0" smtClean="0"/>
              <a:t>more signals</a:t>
            </a:r>
            <a:r>
              <a:rPr lang="en-IN" dirty="0"/>
              <a:t>. A system is </a:t>
            </a:r>
            <a:r>
              <a:rPr lang="en-IN" dirty="0" smtClean="0"/>
              <a:t>characterized by </a:t>
            </a:r>
            <a:r>
              <a:rPr lang="en-IN" dirty="0"/>
              <a:t>its input-output </a:t>
            </a:r>
            <a:r>
              <a:rPr lang="en-IN" dirty="0" smtClean="0"/>
              <a:t>relationship.</a:t>
            </a:r>
            <a:endParaRPr lang="en-IN" dirty="0"/>
          </a:p>
          <a:p>
            <a:r>
              <a:rPr lang="en-IN" i="1" dirty="0" smtClean="0"/>
              <a:t>Linear Time Invariant </a:t>
            </a:r>
            <a:r>
              <a:rPr lang="en-IN" i="1" dirty="0"/>
              <a:t>(LTI) </a:t>
            </a:r>
            <a:r>
              <a:rPr lang="en-IN" dirty="0" smtClean="0"/>
              <a:t>systems </a:t>
            </a:r>
            <a:r>
              <a:rPr lang="en-IN" dirty="0"/>
              <a:t>provide good </a:t>
            </a:r>
            <a:r>
              <a:rPr lang="en-IN" dirty="0" smtClean="0"/>
              <a:t>models for </a:t>
            </a:r>
            <a:r>
              <a:rPr lang="en-IN" dirty="0"/>
              <a:t>filters at the transmitter and receiver, as well as for the distortion induced by a variety </a:t>
            </a:r>
            <a:r>
              <a:rPr lang="en-IN" dirty="0" smtClean="0"/>
              <a:t>of channels</a:t>
            </a:r>
            <a:r>
              <a:rPr lang="en-IN" dirty="0"/>
              <a:t>. </a:t>
            </a:r>
            <a:r>
              <a:rPr lang="en-IN" dirty="0" smtClean="0"/>
              <a:t>The input-output </a:t>
            </a:r>
            <a:r>
              <a:rPr lang="en-IN" dirty="0"/>
              <a:t>relationship is particularly easy to characterize </a:t>
            </a:r>
            <a:r>
              <a:rPr lang="en-IN" dirty="0" smtClean="0"/>
              <a:t>for such </a:t>
            </a:r>
            <a:r>
              <a:rPr lang="en-IN" dirty="0"/>
              <a:t>systems</a:t>
            </a:r>
            <a:r>
              <a:rPr lang="en-IN" dirty="0" smtClean="0"/>
              <a:t>.</a:t>
            </a:r>
            <a:endParaRPr lang="en-IN" dirty="0"/>
          </a:p>
        </p:txBody>
      </p:sp>
    </p:spTree>
    <p:extLst>
      <p:ext uri="{BB962C8B-B14F-4D97-AF65-F5344CB8AC3E}">
        <p14:creationId xmlns:p14="http://schemas.microsoft.com/office/powerpoint/2010/main" val="2877595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a:t>
            </a:r>
            <a:endParaRPr lang="en-IN" dirty="0"/>
          </a:p>
        </p:txBody>
      </p:sp>
      <p:sp>
        <p:nvSpPr>
          <p:cNvPr id="3" name="Content Placeholder 2"/>
          <p:cNvSpPr>
            <a:spLocks noGrp="1"/>
          </p:cNvSpPr>
          <p:nvPr>
            <p:ph idx="1"/>
          </p:nvPr>
        </p:nvSpPr>
        <p:spPr/>
        <p:txBody>
          <a:bodyPr/>
          <a:lstStyle/>
          <a:p>
            <a:r>
              <a:rPr lang="en-IN" u="sng" dirty="0" smtClean="0"/>
              <a:t>Linearity: </a:t>
            </a:r>
          </a:p>
          <a:p>
            <a:pPr lvl="1"/>
            <a:r>
              <a:rPr lang="en-IN" dirty="0" smtClean="0"/>
              <a:t>Let x1(t) and x2(t) denote arbitrary input signals, and let y1(t) and y2(t) denote the corresponding system outputs, respectively. Then, for arbitrary scalars a1 and a2, the response of the system to input a1x1(t) + a2x2(t) is a1y1(t) + a2y2(t).</a:t>
            </a:r>
          </a:p>
          <a:p>
            <a:r>
              <a:rPr lang="en-IN" u="sng" dirty="0" smtClean="0"/>
              <a:t>Time Invariance</a:t>
            </a:r>
            <a:r>
              <a:rPr lang="en-IN" dirty="0" smtClean="0"/>
              <a:t>: </a:t>
            </a:r>
          </a:p>
          <a:p>
            <a:pPr lvl="1"/>
            <a:r>
              <a:rPr lang="en-IN" dirty="0" smtClean="0"/>
              <a:t>Let y(t) denote the system response to an input x(t). Then the system response to a time-shifted version of the input, x1(t) = x(t−t0) is y1(t) = y(t−t0). A time shift in the input causes an identical time shift in the output.</a:t>
            </a:r>
          </a:p>
          <a:p>
            <a:endParaRPr lang="en-IN" dirty="0"/>
          </a:p>
        </p:txBody>
      </p:sp>
    </p:spTree>
    <p:extLst>
      <p:ext uri="{BB962C8B-B14F-4D97-AF65-F5344CB8AC3E}">
        <p14:creationId xmlns:p14="http://schemas.microsoft.com/office/powerpoint/2010/main" val="2959359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US" sz="2000" dirty="0" smtClean="0"/>
              <a:t>Determine whether following systems are </a:t>
            </a:r>
          </a:p>
          <a:p>
            <a:pPr lvl="1"/>
            <a:r>
              <a:rPr lang="en-US" sz="2000" dirty="0" smtClean="0"/>
              <a:t>Linear </a:t>
            </a:r>
          </a:p>
          <a:p>
            <a:pPr lvl="1"/>
            <a:r>
              <a:rPr lang="en-US" sz="2000" dirty="0" smtClean="0"/>
              <a:t>Time invariant</a:t>
            </a:r>
          </a:p>
          <a:p>
            <a:pPr lvl="1"/>
            <a:endParaRPr lang="en-US" sz="2000" dirty="0"/>
          </a:p>
          <a:p>
            <a:r>
              <a:rPr lang="fr-FR" sz="2000" dirty="0"/>
              <a:t>y(t) = 2x(t − 1) − </a:t>
            </a:r>
            <a:r>
              <a:rPr lang="fr-FR" sz="2000" dirty="0" err="1"/>
              <a:t>jx</a:t>
            </a:r>
            <a:r>
              <a:rPr lang="fr-FR" sz="2000" dirty="0"/>
              <a:t>(t − 2</a:t>
            </a:r>
            <a:r>
              <a:rPr lang="fr-FR" sz="2000" dirty="0" smtClean="0"/>
              <a:t>)</a:t>
            </a:r>
            <a:endParaRPr lang="fr-FR" sz="2000" i="1" dirty="0"/>
          </a:p>
          <a:p>
            <a:r>
              <a:rPr lang="fr-FR" sz="2000" dirty="0"/>
              <a:t>y(t) = (3 − 2j)x(1 − t) </a:t>
            </a:r>
            <a:endParaRPr lang="fr-FR" sz="2000" i="1" dirty="0"/>
          </a:p>
          <a:p>
            <a:r>
              <a:rPr lang="en-IN" sz="2000" dirty="0"/>
              <a:t>y(t) = x(t) </a:t>
            </a:r>
            <a:r>
              <a:rPr lang="en-IN" sz="2000" dirty="0" err="1"/>
              <a:t>cos</a:t>
            </a:r>
            <a:r>
              <a:rPr lang="en-IN" sz="2000" dirty="0"/>
              <a:t>(100</a:t>
            </a:r>
            <a:r>
              <a:rPr lang="el-GR" sz="2000" dirty="0"/>
              <a:t>π</a:t>
            </a:r>
            <a:r>
              <a:rPr lang="en-IN" sz="2000" dirty="0"/>
              <a:t>t) − x(t − 1) sin(100</a:t>
            </a:r>
            <a:r>
              <a:rPr lang="el-GR" sz="2000" dirty="0"/>
              <a:t>π</a:t>
            </a:r>
            <a:r>
              <a:rPr lang="en-IN" sz="2000" dirty="0"/>
              <a:t>t) </a:t>
            </a:r>
            <a:endParaRPr lang="en-IN" sz="2000" dirty="0" smtClean="0"/>
          </a:p>
          <a:p>
            <a:r>
              <a:rPr lang="en-IN" sz="2000" dirty="0"/>
              <a:t>y(t) = </a:t>
            </a:r>
            <a:r>
              <a:rPr lang="en-IN" sz="2000" dirty="0" smtClean="0"/>
              <a:t>e</a:t>
            </a:r>
            <a:r>
              <a:rPr lang="en-IN" sz="2000" baseline="30000" dirty="0" smtClean="0"/>
              <a:t>2x(t</a:t>
            </a:r>
            <a:r>
              <a:rPr lang="en-IN" sz="2000" baseline="30000" dirty="0"/>
              <a:t>−1</a:t>
            </a:r>
            <a:r>
              <a:rPr lang="en-IN" sz="2000" baseline="30000" dirty="0" smtClean="0"/>
              <a:t>)</a:t>
            </a:r>
          </a:p>
          <a:p>
            <a:endParaRPr lang="en-IN" i="1" dirty="0"/>
          </a:p>
        </p:txBody>
      </p:sp>
      <p:pic>
        <p:nvPicPr>
          <p:cNvPr id="4" name="Picture 3"/>
          <p:cNvPicPr>
            <a:picLocks noChangeAspect="1"/>
          </p:cNvPicPr>
          <p:nvPr/>
        </p:nvPicPr>
        <p:blipFill>
          <a:blip r:embed="rId2"/>
          <a:stretch>
            <a:fillRect/>
          </a:stretch>
        </p:blipFill>
        <p:spPr>
          <a:xfrm>
            <a:off x="3491728" y="4472471"/>
            <a:ext cx="2744743" cy="1839429"/>
          </a:xfrm>
          <a:prstGeom prst="rect">
            <a:avLst/>
          </a:prstGeom>
        </p:spPr>
      </p:pic>
    </p:spTree>
    <p:extLst>
      <p:ext uri="{BB962C8B-B14F-4D97-AF65-F5344CB8AC3E}">
        <p14:creationId xmlns:p14="http://schemas.microsoft.com/office/powerpoint/2010/main" val="2201436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04900" y="228600"/>
            <a:ext cx="8724900" cy="1143000"/>
          </a:xfrm>
        </p:spPr>
        <p:txBody>
          <a:bodyPr>
            <a:normAutofit/>
          </a:bodyPr>
          <a:lstStyle/>
          <a:p>
            <a:pPr eaLnBrk="1" hangingPunct="1"/>
            <a:r>
              <a:rPr lang="en-US" dirty="0" smtClean="0"/>
              <a:t>Linear Time-Invariant (LTI) Systems</a:t>
            </a:r>
          </a:p>
        </p:txBody>
      </p:sp>
      <p:sp>
        <p:nvSpPr>
          <p:cNvPr id="53251" name="Text Box 3"/>
          <p:cNvSpPr txBox="1">
            <a:spLocks noChangeArrowheads="1"/>
          </p:cNvSpPr>
          <p:nvPr/>
        </p:nvSpPr>
        <p:spPr bwMode="auto">
          <a:xfrm>
            <a:off x="1104900" y="1609726"/>
            <a:ext cx="86010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t>Completely characterized by their impulse response</a:t>
            </a:r>
          </a:p>
          <a:p>
            <a:r>
              <a:rPr lang="en-US" dirty="0"/>
              <a:t>--Any signal can be expressed as a linear combination of shifted impulses</a:t>
            </a:r>
          </a:p>
          <a:p>
            <a:r>
              <a:rPr lang="en-US" dirty="0"/>
              <a:t>--Use LTI property to get the convolution formula</a:t>
            </a:r>
          </a:p>
        </p:txBody>
      </p:sp>
      <p:pic>
        <p:nvPicPr>
          <p:cNvPr id="53252" name="Picture 4" descr="Snapshot 2009-12-11 12-35-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953001"/>
            <a:ext cx="2679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5" descr="Snapshot 2009-12-11 12-35-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953000"/>
            <a:ext cx="28575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4" name="Group 11"/>
          <p:cNvGrpSpPr>
            <a:grpSpLocks/>
          </p:cNvGrpSpPr>
          <p:nvPr/>
        </p:nvGrpSpPr>
        <p:grpSpPr bwMode="auto">
          <a:xfrm>
            <a:off x="4876800" y="4953001"/>
            <a:ext cx="1752600" cy="550863"/>
            <a:chOff x="1920" y="2197"/>
            <a:chExt cx="1104" cy="347"/>
          </a:xfrm>
        </p:grpSpPr>
        <p:sp>
          <p:nvSpPr>
            <p:cNvPr id="53270" name="Rectangle 12"/>
            <p:cNvSpPr>
              <a:spLocks noChangeArrowheads="1"/>
            </p:cNvSpPr>
            <p:nvPr/>
          </p:nvSpPr>
          <p:spPr bwMode="auto">
            <a:xfrm>
              <a:off x="2208" y="2208"/>
              <a:ext cx="528"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
          <p:nvSpPr>
            <p:cNvPr id="53271" name="Text Box 13"/>
            <p:cNvSpPr txBox="1">
              <a:spLocks noChangeArrowheads="1"/>
            </p:cNvSpPr>
            <p:nvPr/>
          </p:nvSpPr>
          <p:spPr bwMode="auto">
            <a:xfrm>
              <a:off x="2427" y="2197"/>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pPr algn="ctr"/>
              <a:endParaRPr lang="en-US" sz="1600"/>
            </a:p>
          </p:txBody>
        </p:sp>
        <p:sp>
          <p:nvSpPr>
            <p:cNvPr id="53272" name="Line 14"/>
            <p:cNvSpPr>
              <a:spLocks noChangeShapeType="1"/>
            </p:cNvSpPr>
            <p:nvPr/>
          </p:nvSpPr>
          <p:spPr bwMode="auto">
            <a:xfrm>
              <a:off x="1920" y="240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3273" name="Line 15"/>
            <p:cNvSpPr>
              <a:spLocks noChangeShapeType="1"/>
            </p:cNvSpPr>
            <p:nvPr/>
          </p:nvSpPr>
          <p:spPr bwMode="auto">
            <a:xfrm>
              <a:off x="2736" y="240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pic>
        <p:nvPicPr>
          <p:cNvPr id="53255" name="Picture 16" descr="Snapshot 2009-12-11 12-38-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581401"/>
            <a:ext cx="533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Picture 17" descr="Snapshot 2009-12-11 12-39-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657601"/>
            <a:ext cx="457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7" name="Group 20"/>
          <p:cNvGrpSpPr>
            <a:grpSpLocks/>
          </p:cNvGrpSpPr>
          <p:nvPr/>
        </p:nvGrpSpPr>
        <p:grpSpPr bwMode="auto">
          <a:xfrm>
            <a:off x="4800600" y="3505201"/>
            <a:ext cx="1752600" cy="550863"/>
            <a:chOff x="1920" y="2197"/>
            <a:chExt cx="1104" cy="347"/>
          </a:xfrm>
        </p:grpSpPr>
        <p:grpSp>
          <p:nvGrpSpPr>
            <p:cNvPr id="53264" name="Group 10"/>
            <p:cNvGrpSpPr>
              <a:grpSpLocks/>
            </p:cNvGrpSpPr>
            <p:nvPr/>
          </p:nvGrpSpPr>
          <p:grpSpPr bwMode="auto">
            <a:xfrm>
              <a:off x="1920" y="2197"/>
              <a:ext cx="1104" cy="347"/>
              <a:chOff x="1920" y="2197"/>
              <a:chExt cx="1104" cy="347"/>
            </a:xfrm>
          </p:grpSpPr>
          <p:sp>
            <p:nvSpPr>
              <p:cNvPr id="53266" name="Rectangle 6"/>
              <p:cNvSpPr>
                <a:spLocks noChangeArrowheads="1"/>
              </p:cNvSpPr>
              <p:nvPr/>
            </p:nvSpPr>
            <p:spPr bwMode="auto">
              <a:xfrm>
                <a:off x="2208" y="2208"/>
                <a:ext cx="528"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
            <p:nvSpPr>
              <p:cNvPr id="53267" name="Text Box 7"/>
              <p:cNvSpPr txBox="1">
                <a:spLocks noChangeArrowheads="1"/>
              </p:cNvSpPr>
              <p:nvPr/>
            </p:nvSpPr>
            <p:spPr bwMode="auto">
              <a:xfrm>
                <a:off x="2428" y="2197"/>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pPr algn="ctr"/>
                <a:endParaRPr lang="en-US" sz="1600"/>
              </a:p>
            </p:txBody>
          </p:sp>
          <p:sp>
            <p:nvSpPr>
              <p:cNvPr id="53268" name="Line 8"/>
              <p:cNvSpPr>
                <a:spLocks noChangeShapeType="1"/>
              </p:cNvSpPr>
              <p:nvPr/>
            </p:nvSpPr>
            <p:spPr bwMode="auto">
              <a:xfrm>
                <a:off x="1920" y="240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3269" name="Line 9"/>
              <p:cNvSpPr>
                <a:spLocks noChangeShapeType="1"/>
              </p:cNvSpPr>
              <p:nvPr/>
            </p:nvSpPr>
            <p:spPr bwMode="auto">
              <a:xfrm>
                <a:off x="2736" y="240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53265" name="Text Box 18"/>
            <p:cNvSpPr txBox="1">
              <a:spLocks noChangeArrowheads="1"/>
            </p:cNvSpPr>
            <p:nvPr/>
          </p:nvSpPr>
          <p:spPr bwMode="auto">
            <a:xfrm>
              <a:off x="2352" y="2256"/>
              <a:ext cx="2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2400">
                  <a:latin typeface="Lucida Calligraphy" panose="03010101010101010101" pitchFamily="66" charset="0"/>
                </a:rPr>
                <a:t>s</a:t>
              </a:r>
            </a:p>
          </p:txBody>
        </p:sp>
      </p:grpSp>
      <p:sp>
        <p:nvSpPr>
          <p:cNvPr id="53258" name="Rectangle 19"/>
          <p:cNvSpPr>
            <a:spLocks noChangeArrowheads="1"/>
          </p:cNvSpPr>
          <p:nvPr/>
        </p:nvSpPr>
        <p:spPr bwMode="auto">
          <a:xfrm>
            <a:off x="5562601" y="5029200"/>
            <a:ext cx="322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2400">
                <a:latin typeface="Lucida Calligraphy" panose="03010101010101010101" pitchFamily="66" charset="0"/>
              </a:rPr>
              <a:t>s</a:t>
            </a:r>
          </a:p>
        </p:txBody>
      </p:sp>
      <p:sp>
        <p:nvSpPr>
          <p:cNvPr id="53259" name="AutoShape 21"/>
          <p:cNvSpPr>
            <a:spLocks noChangeArrowheads="1"/>
          </p:cNvSpPr>
          <p:nvPr/>
        </p:nvSpPr>
        <p:spPr bwMode="auto">
          <a:xfrm>
            <a:off x="5715000" y="4267200"/>
            <a:ext cx="76200" cy="609600"/>
          </a:xfrm>
          <a:prstGeom prst="downArrow">
            <a:avLst>
              <a:gd name="adj1" fmla="val 50000"/>
              <a:gd name="adj2" fmla="val 20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
        <p:nvSpPr>
          <p:cNvPr id="53260" name="Text Box 22"/>
          <p:cNvSpPr txBox="1">
            <a:spLocks noChangeArrowheads="1"/>
          </p:cNvSpPr>
          <p:nvPr/>
        </p:nvSpPr>
        <p:spPr bwMode="auto">
          <a:xfrm>
            <a:off x="5927725" y="4276726"/>
            <a:ext cx="1398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LTI property</a:t>
            </a:r>
          </a:p>
        </p:txBody>
      </p:sp>
      <p:sp>
        <p:nvSpPr>
          <p:cNvPr id="53261" name="Rectangle 23"/>
          <p:cNvSpPr>
            <a:spLocks noChangeArrowheads="1"/>
          </p:cNvSpPr>
          <p:nvPr/>
        </p:nvSpPr>
        <p:spPr bwMode="auto">
          <a:xfrm>
            <a:off x="6629400" y="4876800"/>
            <a:ext cx="2895600" cy="76200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sp>
        <p:nvSpPr>
          <p:cNvPr id="53262" name="Text Box 24"/>
          <p:cNvSpPr txBox="1">
            <a:spLocks noChangeArrowheads="1"/>
          </p:cNvSpPr>
          <p:nvPr/>
        </p:nvSpPr>
        <p:spPr bwMode="auto">
          <a:xfrm>
            <a:off x="6842125" y="5724526"/>
            <a:ext cx="1398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Convolution</a:t>
            </a:r>
          </a:p>
        </p:txBody>
      </p:sp>
      <p:sp>
        <p:nvSpPr>
          <p:cNvPr id="53263" name="Text Box 26"/>
          <p:cNvSpPr txBox="1">
            <a:spLocks noChangeArrowheads="1"/>
          </p:cNvSpPr>
          <p:nvPr/>
        </p:nvSpPr>
        <p:spPr bwMode="auto">
          <a:xfrm>
            <a:off x="2117725" y="5648326"/>
            <a:ext cx="2833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Sifting property of impulse</a:t>
            </a:r>
          </a:p>
        </p:txBody>
      </p:sp>
    </p:spTree>
    <p:extLst>
      <p:ext uri="{BB962C8B-B14F-4D97-AF65-F5344CB8AC3E}">
        <p14:creationId xmlns:p14="http://schemas.microsoft.com/office/powerpoint/2010/main" val="1690018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320006" y="58744"/>
            <a:ext cx="7772400" cy="1143000"/>
          </a:xfrm>
        </p:spPr>
        <p:txBody>
          <a:bodyPr/>
          <a:lstStyle/>
          <a:p>
            <a:pPr eaLnBrk="1" hangingPunct="1"/>
            <a:r>
              <a:rPr lang="en-US" dirty="0" smtClean="0"/>
              <a:t>Convolution</a:t>
            </a:r>
          </a:p>
        </p:txBody>
      </p:sp>
      <p:pic>
        <p:nvPicPr>
          <p:cNvPr id="54275" name="Picture 3" descr="Snapshot 2009-08-16 11-48-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0" y="2386016"/>
            <a:ext cx="4711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4" descr="Snapshot 2009-08-16 11-48-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006" y="3876676"/>
            <a:ext cx="87899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 Box 7"/>
          <p:cNvSpPr txBox="1">
            <a:spLocks noChangeArrowheads="1"/>
          </p:cNvSpPr>
          <p:nvPr/>
        </p:nvSpPr>
        <p:spPr bwMode="auto">
          <a:xfrm>
            <a:off x="1444625" y="2568579"/>
            <a:ext cx="2603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a:t>Recall the basic definition:</a:t>
            </a:r>
          </a:p>
        </p:txBody>
      </p:sp>
      <p:sp>
        <p:nvSpPr>
          <p:cNvPr id="54278" name="Text Box 9"/>
          <p:cNvSpPr txBox="1">
            <a:spLocks noChangeArrowheads="1"/>
          </p:cNvSpPr>
          <p:nvPr/>
        </p:nvSpPr>
        <p:spPr bwMode="auto">
          <a:xfrm>
            <a:off x="1409700" y="3282953"/>
            <a:ext cx="3067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t>Linearity and shift invariance</a:t>
            </a:r>
          </a:p>
        </p:txBody>
      </p:sp>
      <p:sp>
        <p:nvSpPr>
          <p:cNvPr id="54279" name="Text Box 10"/>
          <p:cNvSpPr txBox="1">
            <a:spLocks noChangeArrowheads="1"/>
          </p:cNvSpPr>
          <p:nvPr/>
        </p:nvSpPr>
        <p:spPr bwMode="auto">
          <a:xfrm>
            <a:off x="1828800" y="4737100"/>
            <a:ext cx="7062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a:t>(notational abuse in not distinguishing dummy variable is often convenient)</a:t>
            </a:r>
          </a:p>
        </p:txBody>
      </p:sp>
      <p:sp>
        <p:nvSpPr>
          <p:cNvPr id="54280" name="Text Box 17"/>
          <p:cNvSpPr txBox="1">
            <a:spLocks noChangeArrowheads="1"/>
          </p:cNvSpPr>
          <p:nvPr/>
        </p:nvSpPr>
        <p:spPr bwMode="auto">
          <a:xfrm>
            <a:off x="1320006" y="1320011"/>
            <a:ext cx="8078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t>Communications channels often modeled as LTI systems</a:t>
            </a:r>
            <a:r>
              <a:rPr lang="en-US" b="0" dirty="0"/>
              <a:t>, so convolution is a key</a:t>
            </a:r>
          </a:p>
          <a:p>
            <a:r>
              <a:rPr lang="en-US" b="0" dirty="0"/>
              <a:t>modeling tool: modulated signal convolved with an LTI system, then noise added</a:t>
            </a:r>
          </a:p>
        </p:txBody>
      </p:sp>
    </p:spTree>
    <p:extLst>
      <p:ext uri="{BB962C8B-B14F-4D97-AF65-F5344CB8AC3E}">
        <p14:creationId xmlns:p14="http://schemas.microsoft.com/office/powerpoint/2010/main" val="1528073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39800" y="228600"/>
            <a:ext cx="8966200" cy="1143000"/>
          </a:xfrm>
        </p:spPr>
        <p:txBody>
          <a:bodyPr/>
          <a:lstStyle/>
          <a:p>
            <a:pPr eaLnBrk="1" hangingPunct="1"/>
            <a:r>
              <a:rPr lang="en-US" b="1" dirty="0" smtClean="0"/>
              <a:t>Signals and Systems: Goals</a:t>
            </a:r>
          </a:p>
        </p:txBody>
      </p:sp>
      <p:sp>
        <p:nvSpPr>
          <p:cNvPr id="36867" name="Rectangle 3"/>
          <p:cNvSpPr>
            <a:spLocks noGrp="1" noChangeArrowheads="1"/>
          </p:cNvSpPr>
          <p:nvPr>
            <p:ph type="body" idx="1"/>
          </p:nvPr>
        </p:nvSpPr>
        <p:spPr>
          <a:xfrm>
            <a:off x="939800" y="1447800"/>
            <a:ext cx="9118600" cy="4559300"/>
          </a:xfrm>
        </p:spPr>
        <p:txBody>
          <a:bodyPr>
            <a:normAutofit/>
          </a:bodyPr>
          <a:lstStyle/>
          <a:p>
            <a:pPr eaLnBrk="1" hangingPunct="1">
              <a:lnSpc>
                <a:spcPct val="90000"/>
              </a:lnSpc>
            </a:pPr>
            <a:r>
              <a:rPr lang="en-US" sz="2400" dirty="0"/>
              <a:t>Review of basics: convolution, Fourier transform</a:t>
            </a:r>
          </a:p>
          <a:p>
            <a:pPr eaLnBrk="1" hangingPunct="1">
              <a:lnSpc>
                <a:spcPct val="90000"/>
              </a:lnSpc>
            </a:pPr>
            <a:r>
              <a:rPr lang="en-US" sz="2400" dirty="0" smtClean="0"/>
              <a:t>Baseband </a:t>
            </a:r>
            <a:r>
              <a:rPr lang="en-US" sz="2400" dirty="0"/>
              <a:t>and </a:t>
            </a:r>
            <a:r>
              <a:rPr lang="en-US" sz="2400" dirty="0" err="1"/>
              <a:t>passband</a:t>
            </a:r>
            <a:r>
              <a:rPr lang="en-US" sz="2400" dirty="0"/>
              <a:t> signals and </a:t>
            </a:r>
            <a:r>
              <a:rPr lang="en-US" sz="2400" dirty="0" smtClean="0"/>
              <a:t>systems:</a:t>
            </a:r>
          </a:p>
          <a:p>
            <a:pPr lvl="1"/>
            <a:r>
              <a:rPr lang="en-IN" dirty="0"/>
              <a:t>Messages are typically baseband, while signals sent over </a:t>
            </a:r>
            <a:r>
              <a:rPr lang="en-IN" dirty="0" smtClean="0"/>
              <a:t>channels (</a:t>
            </a:r>
            <a:r>
              <a:rPr lang="en-IN" dirty="0"/>
              <a:t>especially radio channels) are typically </a:t>
            </a:r>
            <a:r>
              <a:rPr lang="en-IN" dirty="0" err="1"/>
              <a:t>passband</a:t>
            </a:r>
            <a:r>
              <a:rPr lang="en-IN" dirty="0"/>
              <a:t>.</a:t>
            </a:r>
            <a:endParaRPr lang="en-US" sz="4400" dirty="0"/>
          </a:p>
          <a:p>
            <a:pPr lvl="1" eaLnBrk="1" hangingPunct="1">
              <a:lnSpc>
                <a:spcPct val="90000"/>
              </a:lnSpc>
            </a:pPr>
            <a:r>
              <a:rPr lang="en-US" dirty="0" err="1" smtClean="0"/>
              <a:t>WiFi</a:t>
            </a:r>
            <a:r>
              <a:rPr lang="en-US" dirty="0" smtClean="0"/>
              <a:t> </a:t>
            </a:r>
            <a:r>
              <a:rPr lang="en-US" dirty="0"/>
              <a:t>signals are </a:t>
            </a:r>
            <a:r>
              <a:rPr lang="en-US" dirty="0" err="1"/>
              <a:t>passband</a:t>
            </a:r>
            <a:r>
              <a:rPr lang="en-US" dirty="0"/>
              <a:t> (e.g., a 20 MHz band at 2.4 GHz; away from DC)</a:t>
            </a:r>
          </a:p>
          <a:p>
            <a:pPr lvl="1" eaLnBrk="1" hangingPunct="1">
              <a:lnSpc>
                <a:spcPct val="90000"/>
              </a:lnSpc>
            </a:pPr>
            <a:r>
              <a:rPr lang="en-US" dirty="0"/>
              <a:t>Wired communication (e.g., </a:t>
            </a:r>
            <a:r>
              <a:rPr lang="en-US" dirty="0" smtClean="0"/>
              <a:t>USB, modem) </a:t>
            </a:r>
            <a:r>
              <a:rPr lang="en-US" dirty="0"/>
              <a:t>often use baseband </a:t>
            </a:r>
            <a:r>
              <a:rPr lang="en-US" dirty="0" smtClean="0"/>
              <a:t>signals</a:t>
            </a:r>
            <a:endParaRPr lang="en-US" dirty="0"/>
          </a:p>
        </p:txBody>
      </p:sp>
    </p:spTree>
    <p:extLst>
      <p:ext uri="{BB962C8B-B14F-4D97-AF65-F5344CB8AC3E}">
        <p14:creationId xmlns:p14="http://schemas.microsoft.com/office/powerpoint/2010/main" val="3572706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 Systems</a:t>
            </a:r>
            <a:endParaRPr lang="en-IN" dirty="0"/>
          </a:p>
        </p:txBody>
      </p:sp>
      <p:pic>
        <p:nvPicPr>
          <p:cNvPr id="3" name="Picture 2"/>
          <p:cNvPicPr>
            <a:picLocks noChangeAspect="1"/>
          </p:cNvPicPr>
          <p:nvPr/>
        </p:nvPicPr>
        <p:blipFill>
          <a:blip r:embed="rId2"/>
          <a:stretch>
            <a:fillRect/>
          </a:stretch>
        </p:blipFill>
        <p:spPr>
          <a:xfrm>
            <a:off x="377785" y="168771"/>
            <a:ext cx="11436430" cy="6520458"/>
          </a:xfrm>
          <a:prstGeom prst="rect">
            <a:avLst/>
          </a:prstGeom>
        </p:spPr>
      </p:pic>
    </p:spTree>
    <p:extLst>
      <p:ext uri="{BB962C8B-B14F-4D97-AF65-F5344CB8AC3E}">
        <p14:creationId xmlns:p14="http://schemas.microsoft.com/office/powerpoint/2010/main" val="1171783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t>
            </a:r>
            <a:endParaRPr lang="en-IN" dirty="0"/>
          </a:p>
        </p:txBody>
      </p:sp>
      <p:pic>
        <p:nvPicPr>
          <p:cNvPr id="4" name="Content Placeholder 3"/>
          <p:cNvPicPr>
            <a:picLocks noGrp="1" noChangeAspect="1"/>
          </p:cNvPicPr>
          <p:nvPr>
            <p:ph idx="1"/>
          </p:nvPr>
        </p:nvPicPr>
        <p:blipFill>
          <a:blip r:embed="rId2"/>
          <a:stretch>
            <a:fillRect/>
          </a:stretch>
        </p:blipFill>
        <p:spPr>
          <a:xfrm>
            <a:off x="838200" y="2531107"/>
            <a:ext cx="10515600" cy="2940374"/>
          </a:xfrm>
          <a:prstGeom prst="rect">
            <a:avLst/>
          </a:prstGeom>
        </p:spPr>
      </p:pic>
    </p:spTree>
    <p:extLst>
      <p:ext uri="{BB962C8B-B14F-4D97-AF65-F5344CB8AC3E}">
        <p14:creationId xmlns:p14="http://schemas.microsoft.com/office/powerpoint/2010/main" val="3285630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t>
            </a:r>
            <a:endParaRPr lang="en-IN" dirty="0"/>
          </a:p>
        </p:txBody>
      </p:sp>
      <p:pic>
        <p:nvPicPr>
          <p:cNvPr id="4" name="Content Placeholder 3"/>
          <p:cNvPicPr>
            <a:picLocks noGrp="1" noChangeAspect="1"/>
          </p:cNvPicPr>
          <p:nvPr>
            <p:ph idx="1"/>
          </p:nvPr>
        </p:nvPicPr>
        <p:blipFill>
          <a:blip r:embed="rId2"/>
          <a:stretch>
            <a:fillRect/>
          </a:stretch>
        </p:blipFill>
        <p:spPr>
          <a:xfrm>
            <a:off x="838200" y="2677344"/>
            <a:ext cx="10515600" cy="2647899"/>
          </a:xfrm>
          <a:prstGeom prst="rect">
            <a:avLst/>
          </a:prstGeom>
        </p:spPr>
      </p:pic>
    </p:spTree>
    <p:extLst>
      <p:ext uri="{BB962C8B-B14F-4D97-AF65-F5344CB8AC3E}">
        <p14:creationId xmlns:p14="http://schemas.microsoft.com/office/powerpoint/2010/main" val="1676928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t>
            </a:r>
            <a:endParaRPr lang="en-IN" dirty="0"/>
          </a:p>
        </p:txBody>
      </p:sp>
      <p:pic>
        <p:nvPicPr>
          <p:cNvPr id="4" name="Content Placeholder 3"/>
          <p:cNvPicPr>
            <a:picLocks noGrp="1" noChangeAspect="1"/>
          </p:cNvPicPr>
          <p:nvPr>
            <p:ph idx="1"/>
          </p:nvPr>
        </p:nvPicPr>
        <p:blipFill>
          <a:blip r:embed="rId2"/>
          <a:stretch>
            <a:fillRect/>
          </a:stretch>
        </p:blipFill>
        <p:spPr>
          <a:xfrm>
            <a:off x="838200" y="2237363"/>
            <a:ext cx="10515600" cy="1521261"/>
          </a:xfrm>
          <a:prstGeom prst="rect">
            <a:avLst/>
          </a:prstGeom>
        </p:spPr>
      </p:pic>
      <p:pic>
        <p:nvPicPr>
          <p:cNvPr id="5" name="Picture 4"/>
          <p:cNvPicPr>
            <a:picLocks noChangeAspect="1"/>
          </p:cNvPicPr>
          <p:nvPr/>
        </p:nvPicPr>
        <p:blipFill>
          <a:blip r:embed="rId3"/>
          <a:stretch>
            <a:fillRect/>
          </a:stretch>
        </p:blipFill>
        <p:spPr>
          <a:xfrm>
            <a:off x="682513" y="4204885"/>
            <a:ext cx="11690573" cy="2105829"/>
          </a:xfrm>
          <a:prstGeom prst="rect">
            <a:avLst/>
          </a:prstGeom>
        </p:spPr>
      </p:pic>
    </p:spTree>
    <p:extLst>
      <p:ext uri="{BB962C8B-B14F-4D97-AF65-F5344CB8AC3E}">
        <p14:creationId xmlns:p14="http://schemas.microsoft.com/office/powerpoint/2010/main" val="1787434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035552" y="190500"/>
            <a:ext cx="9899148" cy="6210534"/>
          </a:xfrm>
          <a:prstGeom prst="rect">
            <a:avLst/>
          </a:prstGeom>
        </p:spPr>
      </p:pic>
    </p:spTree>
    <p:extLst>
      <p:ext uri="{BB962C8B-B14F-4D97-AF65-F5344CB8AC3E}">
        <p14:creationId xmlns:p14="http://schemas.microsoft.com/office/powerpoint/2010/main" val="2420825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smtClean="0"/>
              <a:t>Exercise</a:t>
            </a:r>
            <a:r>
              <a:rPr lang="en-US" dirty="0" smtClean="0"/>
              <a:t>: LTI concept</a:t>
            </a:r>
          </a:p>
        </p:txBody>
      </p:sp>
      <p:pic>
        <p:nvPicPr>
          <p:cNvPr id="56323"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05001"/>
            <a:ext cx="8534400"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450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2133600" y="0"/>
            <a:ext cx="7772400" cy="1143000"/>
          </a:xfrm>
        </p:spPr>
        <p:txBody>
          <a:bodyPr>
            <a:normAutofit fontScale="90000"/>
          </a:bodyPr>
          <a:lstStyle/>
          <a:p>
            <a:pPr eaLnBrk="1" hangingPunct="1"/>
            <a:r>
              <a:rPr lang="en-US" smtClean="0"/>
              <a:t>Convolution of two boxes = trapezoid</a:t>
            </a:r>
          </a:p>
        </p:txBody>
      </p:sp>
      <p:pic>
        <p:nvPicPr>
          <p:cNvPr id="58372" name="Picture 3" descr="Snapshot 2009-12-13 23-2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914400"/>
            <a:ext cx="47244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70" name="Object 2"/>
          <p:cNvGraphicFramePr>
            <a:graphicFrameLocks noChangeAspect="1"/>
          </p:cNvGraphicFramePr>
          <p:nvPr/>
        </p:nvGraphicFramePr>
        <p:xfrm>
          <a:off x="1905000" y="1447800"/>
          <a:ext cx="3124200" cy="552450"/>
        </p:xfrm>
        <a:graphic>
          <a:graphicData uri="http://schemas.openxmlformats.org/presentationml/2006/ole">
            <mc:AlternateContent xmlns:mc="http://schemas.openxmlformats.org/markup-compatibility/2006">
              <mc:Choice xmlns:v="urn:schemas-microsoft-com:vml" Requires="v">
                <p:oleObj spid="_x0000_s3078" name="Equation" r:id="rId4" imgW="1079500" imgH="190500" progId="Equation.3">
                  <p:embed/>
                </p:oleObj>
              </mc:Choice>
              <mc:Fallback>
                <p:oleObj name="Equation" r:id="rId4" imgW="1079500" imgH="190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447800"/>
                        <a:ext cx="31242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8373" name="Picture 5" descr="Snapshot 2009-12-13 23-25-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048000"/>
            <a:ext cx="73914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 Box 6"/>
          <p:cNvSpPr txBox="1">
            <a:spLocks noChangeArrowheads="1"/>
          </p:cNvSpPr>
          <p:nvPr/>
        </p:nvSpPr>
        <p:spPr bwMode="auto">
          <a:xfrm>
            <a:off x="1981201" y="2743201"/>
            <a:ext cx="4894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In general, useful to keep in mind the following:</a:t>
            </a:r>
          </a:p>
        </p:txBody>
      </p:sp>
      <p:sp>
        <p:nvSpPr>
          <p:cNvPr id="58375" name="Text Box 7"/>
          <p:cNvSpPr txBox="1">
            <a:spLocks noChangeArrowheads="1"/>
          </p:cNvSpPr>
          <p:nvPr/>
        </p:nvSpPr>
        <p:spPr bwMode="auto">
          <a:xfrm>
            <a:off x="1828800" y="6156326"/>
            <a:ext cx="73612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Use linearity and time invariance to build convolutions of shifted boxes, </a:t>
            </a:r>
          </a:p>
          <a:p>
            <a:r>
              <a:rPr lang="en-US"/>
              <a:t>linear combinations of shifted boxes, etc.</a:t>
            </a:r>
          </a:p>
        </p:txBody>
      </p:sp>
    </p:spTree>
    <p:extLst>
      <p:ext uri="{BB962C8B-B14F-4D97-AF65-F5344CB8AC3E}">
        <p14:creationId xmlns:p14="http://schemas.microsoft.com/office/powerpoint/2010/main" val="2867716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33600" y="304800"/>
            <a:ext cx="7772400" cy="1143000"/>
          </a:xfrm>
        </p:spPr>
        <p:txBody>
          <a:bodyPr>
            <a:normAutofit fontScale="90000"/>
          </a:bodyPr>
          <a:lstStyle/>
          <a:p>
            <a:pPr eaLnBrk="1" hangingPunct="1"/>
            <a:r>
              <a:rPr lang="en-US" dirty="0" smtClean="0"/>
              <a:t>Exercise</a:t>
            </a:r>
            <a:r>
              <a:rPr lang="en-US" dirty="0" smtClean="0"/>
              <a:t>: convolution computation</a:t>
            </a:r>
          </a:p>
        </p:txBody>
      </p:sp>
      <p:sp>
        <p:nvSpPr>
          <p:cNvPr id="59395" name="Line 3"/>
          <p:cNvSpPr>
            <a:spLocks noChangeShapeType="1"/>
          </p:cNvSpPr>
          <p:nvPr/>
        </p:nvSpPr>
        <p:spPr bwMode="auto">
          <a:xfrm>
            <a:off x="2514600" y="17526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396" name="Line 4"/>
          <p:cNvSpPr>
            <a:spLocks noChangeShapeType="1"/>
          </p:cNvSpPr>
          <p:nvPr/>
        </p:nvSpPr>
        <p:spPr bwMode="auto">
          <a:xfrm>
            <a:off x="2209800" y="3124200"/>
            <a:ext cx="297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397" name="Line 6"/>
          <p:cNvSpPr>
            <a:spLocks noChangeShapeType="1"/>
          </p:cNvSpPr>
          <p:nvPr/>
        </p:nvSpPr>
        <p:spPr bwMode="auto">
          <a:xfrm flipV="1">
            <a:off x="3048000" y="2438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398" name="Line 7"/>
          <p:cNvSpPr>
            <a:spLocks noChangeShapeType="1"/>
          </p:cNvSpPr>
          <p:nvPr/>
        </p:nvSpPr>
        <p:spPr bwMode="auto">
          <a:xfrm flipV="1">
            <a:off x="3429000" y="2438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399" name="Line 8"/>
          <p:cNvSpPr>
            <a:spLocks noChangeShapeType="1"/>
          </p:cNvSpPr>
          <p:nvPr/>
        </p:nvSpPr>
        <p:spPr bwMode="auto">
          <a:xfrm>
            <a:off x="3048000" y="2438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00" name="Line 10"/>
          <p:cNvSpPr>
            <a:spLocks noChangeShapeType="1"/>
          </p:cNvSpPr>
          <p:nvPr/>
        </p:nvSpPr>
        <p:spPr bwMode="auto">
          <a:xfrm>
            <a:off x="3429000" y="3124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01" name="Line 11"/>
          <p:cNvSpPr>
            <a:spLocks noChangeShapeType="1"/>
          </p:cNvSpPr>
          <p:nvPr/>
        </p:nvSpPr>
        <p:spPr bwMode="auto">
          <a:xfrm>
            <a:off x="3429000" y="3429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02" name="Line 12"/>
          <p:cNvSpPr>
            <a:spLocks noChangeShapeType="1"/>
          </p:cNvSpPr>
          <p:nvPr/>
        </p:nvSpPr>
        <p:spPr bwMode="auto">
          <a:xfrm>
            <a:off x="4267200" y="3124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03" name="Line 13"/>
          <p:cNvSpPr>
            <a:spLocks noChangeShapeType="1"/>
          </p:cNvSpPr>
          <p:nvPr/>
        </p:nvSpPr>
        <p:spPr bwMode="auto">
          <a:xfrm>
            <a:off x="7772400" y="175260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04" name="Line 14"/>
          <p:cNvSpPr>
            <a:spLocks noChangeShapeType="1"/>
          </p:cNvSpPr>
          <p:nvPr/>
        </p:nvSpPr>
        <p:spPr bwMode="auto">
          <a:xfrm>
            <a:off x="5791200" y="3124200"/>
            <a:ext cx="297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05" name="Text Box 19"/>
          <p:cNvSpPr txBox="1">
            <a:spLocks noChangeArrowheads="1"/>
          </p:cNvSpPr>
          <p:nvPr/>
        </p:nvSpPr>
        <p:spPr bwMode="auto">
          <a:xfrm>
            <a:off x="2895601" y="3124200"/>
            <a:ext cx="276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b="0"/>
              <a:t>2</a:t>
            </a:r>
          </a:p>
        </p:txBody>
      </p:sp>
      <p:sp>
        <p:nvSpPr>
          <p:cNvPr id="59406" name="Text Box 20"/>
          <p:cNvSpPr txBox="1">
            <a:spLocks noChangeArrowheads="1"/>
          </p:cNvSpPr>
          <p:nvPr/>
        </p:nvSpPr>
        <p:spPr bwMode="auto">
          <a:xfrm>
            <a:off x="3429001" y="2819400"/>
            <a:ext cx="276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b="0"/>
              <a:t>3</a:t>
            </a:r>
          </a:p>
        </p:txBody>
      </p:sp>
      <p:sp>
        <p:nvSpPr>
          <p:cNvPr id="59407" name="Text Box 21"/>
          <p:cNvSpPr txBox="1">
            <a:spLocks noChangeArrowheads="1"/>
          </p:cNvSpPr>
          <p:nvPr/>
        </p:nvSpPr>
        <p:spPr bwMode="auto">
          <a:xfrm>
            <a:off x="4114801" y="2819400"/>
            <a:ext cx="276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b="0"/>
              <a:t>6</a:t>
            </a:r>
          </a:p>
        </p:txBody>
      </p:sp>
      <p:sp>
        <p:nvSpPr>
          <p:cNvPr id="59408" name="Text Box 22"/>
          <p:cNvSpPr txBox="1">
            <a:spLocks noChangeArrowheads="1"/>
          </p:cNvSpPr>
          <p:nvPr/>
        </p:nvSpPr>
        <p:spPr bwMode="auto">
          <a:xfrm>
            <a:off x="2209801" y="2286000"/>
            <a:ext cx="276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b="0"/>
              <a:t>3</a:t>
            </a:r>
          </a:p>
        </p:txBody>
      </p:sp>
      <p:sp>
        <p:nvSpPr>
          <p:cNvPr id="59409" name="Text Box 23"/>
          <p:cNvSpPr txBox="1">
            <a:spLocks noChangeArrowheads="1"/>
          </p:cNvSpPr>
          <p:nvPr/>
        </p:nvSpPr>
        <p:spPr bwMode="auto">
          <a:xfrm>
            <a:off x="2041525" y="3335338"/>
            <a:ext cx="331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b="0"/>
              <a:t>-1</a:t>
            </a:r>
          </a:p>
        </p:txBody>
      </p:sp>
      <p:sp>
        <p:nvSpPr>
          <p:cNvPr id="59410" name="Text Box 24"/>
          <p:cNvSpPr txBox="1">
            <a:spLocks noChangeArrowheads="1"/>
          </p:cNvSpPr>
          <p:nvPr/>
        </p:nvSpPr>
        <p:spPr bwMode="auto">
          <a:xfrm>
            <a:off x="6858000" y="3124200"/>
            <a:ext cx="331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b="0"/>
              <a:t>-3</a:t>
            </a:r>
          </a:p>
        </p:txBody>
      </p:sp>
      <p:sp>
        <p:nvSpPr>
          <p:cNvPr id="59411" name="Text Box 25"/>
          <p:cNvSpPr txBox="1">
            <a:spLocks noChangeArrowheads="1"/>
          </p:cNvSpPr>
          <p:nvPr/>
        </p:nvSpPr>
        <p:spPr bwMode="auto">
          <a:xfrm>
            <a:off x="6477000" y="3124200"/>
            <a:ext cx="331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b="0"/>
              <a:t>-4</a:t>
            </a:r>
          </a:p>
        </p:txBody>
      </p:sp>
      <p:sp>
        <p:nvSpPr>
          <p:cNvPr id="59412" name="Line 26"/>
          <p:cNvSpPr>
            <a:spLocks noChangeShapeType="1"/>
          </p:cNvSpPr>
          <p:nvPr/>
        </p:nvSpPr>
        <p:spPr bwMode="auto">
          <a:xfrm>
            <a:off x="6629400" y="2819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13" name="Line 27"/>
          <p:cNvSpPr>
            <a:spLocks noChangeShapeType="1"/>
          </p:cNvSpPr>
          <p:nvPr/>
        </p:nvSpPr>
        <p:spPr bwMode="auto">
          <a:xfrm>
            <a:off x="7010400" y="28194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14" name="Line 28"/>
          <p:cNvSpPr>
            <a:spLocks noChangeShapeType="1"/>
          </p:cNvSpPr>
          <p:nvPr/>
        </p:nvSpPr>
        <p:spPr bwMode="auto">
          <a:xfrm>
            <a:off x="6629400" y="2819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15" name="Text Box 29"/>
          <p:cNvSpPr txBox="1">
            <a:spLocks noChangeArrowheads="1"/>
          </p:cNvSpPr>
          <p:nvPr/>
        </p:nvSpPr>
        <p:spPr bwMode="auto">
          <a:xfrm>
            <a:off x="7756526" y="2649538"/>
            <a:ext cx="276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1600" b="0"/>
              <a:t>1</a:t>
            </a:r>
          </a:p>
        </p:txBody>
      </p:sp>
      <p:sp>
        <p:nvSpPr>
          <p:cNvPr id="59416" name="Line 31"/>
          <p:cNvSpPr>
            <a:spLocks noChangeShapeType="1"/>
          </p:cNvSpPr>
          <p:nvPr/>
        </p:nvSpPr>
        <p:spPr bwMode="auto">
          <a:xfrm>
            <a:off x="7010400" y="28194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17" name="Line 33"/>
          <p:cNvSpPr>
            <a:spLocks noChangeShapeType="1"/>
          </p:cNvSpPr>
          <p:nvPr/>
        </p:nvSpPr>
        <p:spPr bwMode="auto">
          <a:xfrm flipH="1">
            <a:off x="2514600" y="3429000"/>
            <a:ext cx="914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18" name="Line 34"/>
          <p:cNvSpPr>
            <a:spLocks noChangeShapeType="1"/>
          </p:cNvSpPr>
          <p:nvPr/>
        </p:nvSpPr>
        <p:spPr bwMode="auto">
          <a:xfrm flipH="1">
            <a:off x="2514600" y="2438400"/>
            <a:ext cx="533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9419" name="Text Box 35"/>
          <p:cNvSpPr txBox="1">
            <a:spLocks noChangeArrowheads="1"/>
          </p:cNvSpPr>
          <p:nvPr/>
        </p:nvSpPr>
        <p:spPr bwMode="auto">
          <a:xfrm>
            <a:off x="5334001" y="2895601"/>
            <a:ext cx="346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sz="4000" b="0"/>
              <a:t>*</a:t>
            </a:r>
          </a:p>
        </p:txBody>
      </p:sp>
      <p:sp>
        <p:nvSpPr>
          <p:cNvPr id="59420" name="Text Box 37"/>
          <p:cNvSpPr txBox="1">
            <a:spLocks noChangeArrowheads="1"/>
          </p:cNvSpPr>
          <p:nvPr/>
        </p:nvSpPr>
        <p:spPr bwMode="auto">
          <a:xfrm>
            <a:off x="1965326" y="4124325"/>
            <a:ext cx="765466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t>Find the convolution using the convolution of two boxes as building block.</a:t>
            </a:r>
          </a:p>
          <a:p>
            <a:r>
              <a:rPr lang="en-US" b="0" dirty="0"/>
              <a:t>Use linearity to decompose into multiple boxes</a:t>
            </a:r>
          </a:p>
          <a:p>
            <a:r>
              <a:rPr lang="en-US" b="0" dirty="0"/>
              <a:t>Use time invariance: need not worry about where the signals start</a:t>
            </a:r>
          </a:p>
          <a:p>
            <a:r>
              <a:rPr lang="en-US" b="0" dirty="0"/>
              <a:t> (can make them start from origin, and add in delays later</a:t>
            </a:r>
            <a:r>
              <a:rPr lang="en-US" b="0" dirty="0" smtClean="0"/>
              <a:t>)</a:t>
            </a:r>
            <a:endParaRPr lang="en-US" b="0" dirty="0"/>
          </a:p>
        </p:txBody>
      </p:sp>
    </p:spTree>
    <p:extLst>
      <p:ext uri="{BB962C8B-B14F-4D97-AF65-F5344CB8AC3E}">
        <p14:creationId xmlns:p14="http://schemas.microsoft.com/office/powerpoint/2010/main" val="93551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2057400" y="228600"/>
            <a:ext cx="7772400" cy="1143000"/>
          </a:xfrm>
        </p:spPr>
        <p:txBody>
          <a:bodyPr/>
          <a:lstStyle/>
          <a:p>
            <a:r>
              <a:rPr lang="en-US" smtClean="0"/>
              <a:t>Digital modulation as convolution</a:t>
            </a:r>
          </a:p>
        </p:txBody>
      </p:sp>
      <p:pic>
        <p:nvPicPr>
          <p:cNvPr id="60419" name="Picture 2" descr="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3352800"/>
            <a:ext cx="443547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3" descr="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769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Box 4"/>
          <p:cNvSpPr txBox="1">
            <a:spLocks noChangeArrowheads="1"/>
          </p:cNvSpPr>
          <p:nvPr/>
        </p:nvSpPr>
        <p:spPr bwMode="auto">
          <a:xfrm>
            <a:off x="7010401" y="1828800"/>
            <a:ext cx="2112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Symbols at rate 1/T</a:t>
            </a:r>
          </a:p>
        </p:txBody>
      </p:sp>
      <p:sp>
        <p:nvSpPr>
          <p:cNvPr id="60422" name="TextBox 5"/>
          <p:cNvSpPr txBox="1">
            <a:spLocks noChangeArrowheads="1"/>
          </p:cNvSpPr>
          <p:nvPr/>
        </p:nvSpPr>
        <p:spPr bwMode="auto">
          <a:xfrm>
            <a:off x="2819400" y="4419600"/>
            <a:ext cx="6326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Sample at rate </a:t>
            </a:r>
            <a:r>
              <a:rPr lang="en-US" i="1"/>
              <a:t>1/T</a:t>
            </a:r>
            <a:r>
              <a:rPr lang="en-US" i="1" baseline="-25000"/>
              <a:t>s</a:t>
            </a:r>
            <a:r>
              <a:rPr lang="en-US" i="1"/>
              <a:t> = M/T.  </a:t>
            </a:r>
            <a:r>
              <a:rPr lang="en-US"/>
              <a:t>Symbols are spaced by M samples.</a:t>
            </a:r>
            <a:endParaRPr lang="en-US" i="1"/>
          </a:p>
        </p:txBody>
      </p:sp>
      <p:sp>
        <p:nvSpPr>
          <p:cNvPr id="60423" name="TextBox 6"/>
          <p:cNvSpPr txBox="1">
            <a:spLocks noChangeArrowheads="1"/>
          </p:cNvSpPr>
          <p:nvPr/>
        </p:nvSpPr>
        <p:spPr bwMode="auto">
          <a:xfrm>
            <a:off x="1787526" y="5867401"/>
            <a:ext cx="8880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dirty="0"/>
              <a:t>Can view as convolution between p[n] and </a:t>
            </a:r>
            <a:r>
              <a:rPr lang="en-US" i="1" dirty="0" err="1"/>
              <a:t>upsampled</a:t>
            </a:r>
            <a:r>
              <a:rPr lang="en-US" dirty="0"/>
              <a:t> version of b, inserting M-1 zeros</a:t>
            </a:r>
          </a:p>
          <a:p>
            <a:r>
              <a:rPr lang="en-US" dirty="0"/>
              <a:t> between successive entries.  </a:t>
            </a:r>
          </a:p>
        </p:txBody>
      </p:sp>
      <p:pic>
        <p:nvPicPr>
          <p:cNvPr id="60424" name="Picture 7" descr="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447800"/>
            <a:ext cx="8255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516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133600" y="228600"/>
            <a:ext cx="7772400" cy="1143000"/>
          </a:xfrm>
        </p:spPr>
        <p:txBody>
          <a:bodyPr>
            <a:normAutofit fontScale="90000"/>
          </a:bodyPr>
          <a:lstStyle/>
          <a:p>
            <a:pPr eaLnBrk="1" hangingPunct="1"/>
            <a:r>
              <a:rPr lang="en-US" smtClean="0"/>
              <a:t>Convolving with the delta function</a:t>
            </a:r>
          </a:p>
        </p:txBody>
      </p:sp>
      <p:pic>
        <p:nvPicPr>
          <p:cNvPr id="61443" name="Picture 3" descr="Snapshot 2009-08-16 11-49-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133600"/>
            <a:ext cx="320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 Box 4"/>
          <p:cNvSpPr txBox="1">
            <a:spLocks noChangeArrowheads="1"/>
          </p:cNvSpPr>
          <p:nvPr/>
        </p:nvSpPr>
        <p:spPr bwMode="auto">
          <a:xfrm>
            <a:off x="2362200" y="1676401"/>
            <a:ext cx="629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Convolving with the shifted delta function inserts a time shift:</a:t>
            </a:r>
            <a:endParaRPr lang="en-US" b="0"/>
          </a:p>
        </p:txBody>
      </p:sp>
      <p:sp>
        <p:nvSpPr>
          <p:cNvPr id="61445" name="Text Box 5"/>
          <p:cNvSpPr txBox="1">
            <a:spLocks noChangeArrowheads="1"/>
          </p:cNvSpPr>
          <p:nvPr/>
        </p:nvSpPr>
        <p:spPr bwMode="auto">
          <a:xfrm>
            <a:off x="2362200" y="3352801"/>
            <a:ext cx="6656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a:t>So we can use the delta function to model wireless multipath channels</a:t>
            </a:r>
          </a:p>
        </p:txBody>
      </p:sp>
      <p:sp>
        <p:nvSpPr>
          <p:cNvPr id="61446" name="Text Box 6"/>
          <p:cNvSpPr txBox="1">
            <a:spLocks noChangeArrowheads="1"/>
          </p:cNvSpPr>
          <p:nvPr/>
        </p:nvSpPr>
        <p:spPr bwMode="auto">
          <a:xfrm>
            <a:off x="2346326" y="2752726"/>
            <a:ext cx="372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(use the sifting property to see this)</a:t>
            </a:r>
          </a:p>
        </p:txBody>
      </p:sp>
      <p:pic>
        <p:nvPicPr>
          <p:cNvPr id="61447" name="Picture 7" descr="Snapshot 2009-12-11 12-44-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114800"/>
            <a:ext cx="3886200"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562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Passband</a:t>
            </a:r>
            <a:r>
              <a:rPr lang="en-US" b="1" dirty="0" smtClean="0"/>
              <a:t> vs. Baseband</a:t>
            </a:r>
            <a:endParaRPr lang="en-IN" b="1" dirty="0"/>
          </a:p>
        </p:txBody>
      </p:sp>
      <p:sp>
        <p:nvSpPr>
          <p:cNvPr id="3" name="Content Placeholder 2"/>
          <p:cNvSpPr>
            <a:spLocks noGrp="1"/>
          </p:cNvSpPr>
          <p:nvPr>
            <p:ph idx="1"/>
          </p:nvPr>
        </p:nvSpPr>
        <p:spPr/>
        <p:txBody>
          <a:bodyPr>
            <a:normAutofit/>
          </a:bodyPr>
          <a:lstStyle/>
          <a:p>
            <a:r>
              <a:rPr lang="en-IN" sz="2400" dirty="0" smtClean="0"/>
              <a:t>A </a:t>
            </a:r>
            <a:r>
              <a:rPr lang="en-IN" sz="2400" u="sng" dirty="0"/>
              <a:t>real-valued </a:t>
            </a:r>
            <a:r>
              <a:rPr lang="en-IN" sz="2400" u="sng" dirty="0" smtClean="0"/>
              <a:t>pass-band </a:t>
            </a:r>
            <a:r>
              <a:rPr lang="en-IN" sz="2400" dirty="0"/>
              <a:t>signal </a:t>
            </a:r>
            <a:r>
              <a:rPr lang="en-IN" sz="2400" dirty="0" smtClean="0"/>
              <a:t>is equivalent </a:t>
            </a:r>
            <a:r>
              <a:rPr lang="en-IN" sz="2400" dirty="0"/>
              <a:t>(in a mathematically convenient and physically meaningful sense) to a </a:t>
            </a:r>
            <a:r>
              <a:rPr lang="en-IN" sz="2400" u="sng" dirty="0" smtClean="0"/>
              <a:t>complex-valued baseband </a:t>
            </a:r>
            <a:r>
              <a:rPr lang="en-IN" sz="2400" dirty="0"/>
              <a:t>signal, called the </a:t>
            </a:r>
            <a:r>
              <a:rPr lang="en-IN" sz="2400" i="1" dirty="0"/>
              <a:t>complex baseband representation, </a:t>
            </a:r>
            <a:r>
              <a:rPr lang="en-IN" sz="2400" dirty="0"/>
              <a:t>or </a:t>
            </a:r>
            <a:r>
              <a:rPr lang="en-IN" sz="2400" i="1" dirty="0"/>
              <a:t>complex envelope, </a:t>
            </a:r>
            <a:r>
              <a:rPr lang="en-IN" sz="2400" dirty="0"/>
              <a:t>of the </a:t>
            </a:r>
            <a:r>
              <a:rPr lang="en-IN" sz="2400" dirty="0" smtClean="0"/>
              <a:t>pass-band signal.</a:t>
            </a:r>
          </a:p>
          <a:p>
            <a:r>
              <a:rPr lang="en-IN" sz="2400" dirty="0" smtClean="0"/>
              <a:t>The information </a:t>
            </a:r>
            <a:r>
              <a:rPr lang="en-IN" sz="2400" dirty="0"/>
              <a:t>carried by a </a:t>
            </a:r>
            <a:r>
              <a:rPr lang="en-IN" sz="2400" dirty="0" smtClean="0"/>
              <a:t>pass-band </a:t>
            </a:r>
            <a:r>
              <a:rPr lang="en-IN" sz="2400" dirty="0"/>
              <a:t>signal resides in its </a:t>
            </a:r>
            <a:r>
              <a:rPr lang="en-IN" sz="2400" dirty="0" smtClean="0"/>
              <a:t>complex envelope</a:t>
            </a:r>
            <a:r>
              <a:rPr lang="en-IN" sz="2400" dirty="0"/>
              <a:t>, so that modulation (or the process of encoding messages in waveforms that can </a:t>
            </a:r>
            <a:r>
              <a:rPr lang="en-IN" sz="2400" dirty="0" smtClean="0"/>
              <a:t>be sent </a:t>
            </a:r>
            <a:r>
              <a:rPr lang="en-IN" sz="2400" dirty="0"/>
              <a:t>over physical channels) consists of mapping information into a complex </a:t>
            </a:r>
            <a:r>
              <a:rPr lang="en-IN" sz="2400" dirty="0" smtClean="0"/>
              <a:t> envelope</a:t>
            </a:r>
            <a:r>
              <a:rPr lang="en-IN" sz="2400" dirty="0"/>
              <a:t>, and </a:t>
            </a:r>
            <a:r>
              <a:rPr lang="en-IN" sz="2400" dirty="0" smtClean="0"/>
              <a:t>then converting </a:t>
            </a:r>
            <a:r>
              <a:rPr lang="en-IN" sz="2400" dirty="0"/>
              <a:t>this complex envelope into a </a:t>
            </a:r>
            <a:r>
              <a:rPr lang="en-IN" sz="2400" dirty="0" err="1"/>
              <a:t>passband</a:t>
            </a:r>
            <a:r>
              <a:rPr lang="en-IN" sz="2400" dirty="0"/>
              <a:t> signal</a:t>
            </a:r>
            <a:r>
              <a:rPr lang="en-IN" sz="2400" dirty="0" smtClean="0"/>
              <a:t>.</a:t>
            </a:r>
          </a:p>
          <a:p>
            <a:r>
              <a:rPr lang="en-US" sz="2400" dirty="0" smtClean="0"/>
              <a:t>Unified treatment of baseband and </a:t>
            </a:r>
            <a:r>
              <a:rPr lang="en-US" sz="2400" dirty="0" err="1" smtClean="0"/>
              <a:t>passband</a:t>
            </a:r>
            <a:r>
              <a:rPr lang="en-US" sz="2400" dirty="0" smtClean="0"/>
              <a:t> signals</a:t>
            </a:r>
          </a:p>
          <a:p>
            <a:pPr lvl="1"/>
            <a:r>
              <a:rPr lang="en-US" dirty="0" smtClean="0"/>
              <a:t>Enabled by complex baseband representation for </a:t>
            </a:r>
            <a:r>
              <a:rPr lang="en-US" dirty="0" err="1" smtClean="0"/>
              <a:t>passband</a:t>
            </a:r>
            <a:r>
              <a:rPr lang="en-US" dirty="0" smtClean="0"/>
              <a:t> signals</a:t>
            </a:r>
          </a:p>
          <a:p>
            <a:endParaRPr lang="en-IN" dirty="0"/>
          </a:p>
        </p:txBody>
      </p:sp>
    </p:spTree>
    <p:extLst>
      <p:ext uri="{BB962C8B-B14F-4D97-AF65-F5344CB8AC3E}">
        <p14:creationId xmlns:p14="http://schemas.microsoft.com/office/powerpoint/2010/main" val="2370483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057400" y="152400"/>
            <a:ext cx="7620000" cy="838200"/>
          </a:xfrm>
        </p:spPr>
        <p:txBody>
          <a:bodyPr/>
          <a:lstStyle/>
          <a:p>
            <a:pPr eaLnBrk="1" hangingPunct="1"/>
            <a:r>
              <a:rPr lang="en-US" smtClean="0"/>
              <a:t>Modeling a multipath channel</a:t>
            </a:r>
          </a:p>
        </p:txBody>
      </p:sp>
      <p:pic>
        <p:nvPicPr>
          <p:cNvPr id="62467" name="Picture 3" descr="Snapshot 2009-08-16 11-57-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90601"/>
            <a:ext cx="87630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 Box 7"/>
          <p:cNvSpPr txBox="1">
            <a:spLocks noChangeArrowheads="1"/>
          </p:cNvSpPr>
          <p:nvPr/>
        </p:nvSpPr>
        <p:spPr bwMode="auto">
          <a:xfrm>
            <a:off x="1828801" y="4419600"/>
            <a:ext cx="29803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a:t>Output of multipath channel</a:t>
            </a:r>
          </a:p>
          <a:p>
            <a:r>
              <a:rPr lang="en-US" b="0"/>
              <a:t>(before adding receiver noise)</a:t>
            </a:r>
          </a:p>
        </p:txBody>
      </p:sp>
      <p:sp>
        <p:nvSpPr>
          <p:cNvPr id="62469" name="Text Box 8"/>
          <p:cNvSpPr txBox="1">
            <a:spLocks noChangeArrowheads="1"/>
          </p:cNvSpPr>
          <p:nvPr/>
        </p:nvSpPr>
        <p:spPr bwMode="auto">
          <a:xfrm>
            <a:off x="1905001" y="5791200"/>
            <a:ext cx="3819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Multipath channel impulse response</a:t>
            </a:r>
          </a:p>
        </p:txBody>
      </p:sp>
      <p:sp>
        <p:nvSpPr>
          <p:cNvPr id="62470" name="Text Box 10"/>
          <p:cNvSpPr txBox="1">
            <a:spLocks noChangeArrowheads="1"/>
          </p:cNvSpPr>
          <p:nvPr/>
        </p:nvSpPr>
        <p:spPr bwMode="auto">
          <a:xfrm>
            <a:off x="7315201" y="4495801"/>
            <a:ext cx="1700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a:t>Group exercise</a:t>
            </a:r>
          </a:p>
        </p:txBody>
      </p:sp>
      <p:sp>
        <p:nvSpPr>
          <p:cNvPr id="62471" name="Rectangle 11"/>
          <p:cNvSpPr>
            <a:spLocks noChangeArrowheads="1"/>
          </p:cNvSpPr>
          <p:nvPr/>
        </p:nvSpPr>
        <p:spPr bwMode="auto">
          <a:xfrm>
            <a:off x="5334000" y="1066800"/>
            <a:ext cx="4724400" cy="3352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endParaRPr lang="en-US"/>
          </a:p>
        </p:txBody>
      </p:sp>
      <p:pic>
        <p:nvPicPr>
          <p:cNvPr id="62472" name="Picture 9" descr="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181601"/>
            <a:ext cx="91440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Picture 10" descr="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6191250"/>
            <a:ext cx="6070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438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46100" y="0"/>
            <a:ext cx="9207500" cy="1143000"/>
          </a:xfrm>
        </p:spPr>
        <p:txBody>
          <a:bodyPr>
            <a:normAutofit/>
          </a:bodyPr>
          <a:lstStyle/>
          <a:p>
            <a:pPr eaLnBrk="1" hangingPunct="1"/>
            <a:r>
              <a:rPr lang="en-US" b="1" dirty="0" smtClean="0"/>
              <a:t>Signals and Systems Review: Outline</a:t>
            </a:r>
          </a:p>
        </p:txBody>
      </p:sp>
      <p:sp>
        <p:nvSpPr>
          <p:cNvPr id="37891" name="Rectangle 3"/>
          <p:cNvSpPr>
            <a:spLocks noGrp="1" noChangeArrowheads="1"/>
          </p:cNvSpPr>
          <p:nvPr>
            <p:ph type="body" idx="1"/>
          </p:nvPr>
        </p:nvSpPr>
        <p:spPr>
          <a:xfrm>
            <a:off x="977900" y="1435100"/>
            <a:ext cx="9664700" cy="4813300"/>
          </a:xfrm>
        </p:spPr>
        <p:txBody>
          <a:bodyPr>
            <a:normAutofit fontScale="92500" lnSpcReduction="20000"/>
          </a:bodyPr>
          <a:lstStyle/>
          <a:p>
            <a:pPr eaLnBrk="1" hangingPunct="1">
              <a:lnSpc>
                <a:spcPct val="90000"/>
              </a:lnSpc>
            </a:pPr>
            <a:r>
              <a:rPr lang="en-US" sz="2400" dirty="0"/>
              <a:t>Complex numbers</a:t>
            </a:r>
          </a:p>
          <a:p>
            <a:pPr lvl="1" eaLnBrk="1" hangingPunct="1">
              <a:lnSpc>
                <a:spcPct val="90000"/>
              </a:lnSpc>
            </a:pPr>
            <a:r>
              <a:rPr lang="en-US" dirty="0"/>
              <a:t>Euler’s identity</a:t>
            </a:r>
          </a:p>
          <a:p>
            <a:pPr eaLnBrk="1" hangingPunct="1">
              <a:lnSpc>
                <a:spcPct val="90000"/>
              </a:lnSpc>
            </a:pPr>
            <a:r>
              <a:rPr lang="en-US" sz="2400" dirty="0"/>
              <a:t>Inner product</a:t>
            </a:r>
          </a:p>
          <a:p>
            <a:pPr lvl="1" eaLnBrk="1" hangingPunct="1">
              <a:lnSpc>
                <a:spcPct val="90000"/>
              </a:lnSpc>
            </a:pPr>
            <a:r>
              <a:rPr lang="en-US" dirty="0"/>
              <a:t>Norm, energy</a:t>
            </a:r>
          </a:p>
          <a:p>
            <a:pPr eaLnBrk="1" hangingPunct="1">
              <a:lnSpc>
                <a:spcPct val="90000"/>
              </a:lnSpc>
            </a:pPr>
            <a:r>
              <a:rPr lang="en-US" sz="2400" dirty="0"/>
              <a:t>Fourier transform</a:t>
            </a:r>
          </a:p>
          <a:p>
            <a:pPr lvl="1" eaLnBrk="1" hangingPunct="1">
              <a:lnSpc>
                <a:spcPct val="90000"/>
              </a:lnSpc>
            </a:pPr>
            <a:r>
              <a:rPr lang="en-US" dirty="0"/>
              <a:t>Formula</a:t>
            </a:r>
          </a:p>
          <a:p>
            <a:pPr lvl="1" eaLnBrk="1" hangingPunct="1">
              <a:lnSpc>
                <a:spcPct val="90000"/>
              </a:lnSpc>
            </a:pPr>
            <a:r>
              <a:rPr lang="en-US" dirty="0"/>
              <a:t>Time-frequency duality </a:t>
            </a:r>
          </a:p>
          <a:p>
            <a:pPr lvl="1" eaLnBrk="1" hangingPunct="1">
              <a:lnSpc>
                <a:spcPct val="90000"/>
              </a:lnSpc>
            </a:pPr>
            <a:r>
              <a:rPr lang="en-US" dirty="0"/>
              <a:t>Properties: Convolution/multiplication, </a:t>
            </a:r>
            <a:r>
              <a:rPr lang="en-US" dirty="0" err="1" smtClean="0"/>
              <a:t>Parseval’s</a:t>
            </a:r>
            <a:r>
              <a:rPr lang="en-US" dirty="0" smtClean="0"/>
              <a:t> Theorem, </a:t>
            </a:r>
            <a:r>
              <a:rPr lang="en-US" dirty="0"/>
              <a:t>linearity, time/</a:t>
            </a:r>
            <a:r>
              <a:rPr lang="en-US" dirty="0" err="1"/>
              <a:t>freq</a:t>
            </a:r>
            <a:r>
              <a:rPr lang="en-US" dirty="0"/>
              <a:t> shift</a:t>
            </a:r>
          </a:p>
          <a:p>
            <a:pPr lvl="1" eaLnBrk="1" hangingPunct="1">
              <a:lnSpc>
                <a:spcPct val="90000"/>
              </a:lnSpc>
            </a:pPr>
            <a:r>
              <a:rPr lang="en-US" dirty="0"/>
              <a:t>Pairs: Delta function/constant, </a:t>
            </a:r>
            <a:r>
              <a:rPr lang="en-US" dirty="0" err="1"/>
              <a:t>sinc</a:t>
            </a:r>
            <a:r>
              <a:rPr lang="en-US" dirty="0"/>
              <a:t> function/boxcar</a:t>
            </a:r>
          </a:p>
          <a:p>
            <a:pPr eaLnBrk="1" hangingPunct="1">
              <a:lnSpc>
                <a:spcPct val="90000"/>
              </a:lnSpc>
            </a:pPr>
            <a:r>
              <a:rPr lang="en-US" sz="2400" dirty="0"/>
              <a:t>Bandwidth</a:t>
            </a:r>
          </a:p>
          <a:p>
            <a:pPr eaLnBrk="1" hangingPunct="1">
              <a:lnSpc>
                <a:spcPct val="90000"/>
              </a:lnSpc>
            </a:pPr>
            <a:r>
              <a:rPr lang="en-US" sz="2400" dirty="0"/>
              <a:t>Baseband and </a:t>
            </a:r>
            <a:r>
              <a:rPr lang="en-US" sz="2400" dirty="0" err="1"/>
              <a:t>passband</a:t>
            </a:r>
            <a:r>
              <a:rPr lang="en-US" sz="2400" dirty="0"/>
              <a:t> signals</a:t>
            </a:r>
          </a:p>
          <a:p>
            <a:pPr lvl="1" eaLnBrk="1" hangingPunct="1">
              <a:lnSpc>
                <a:spcPct val="90000"/>
              </a:lnSpc>
            </a:pPr>
            <a:r>
              <a:rPr lang="en-US" dirty="0"/>
              <a:t>Complex baseband representation</a:t>
            </a:r>
          </a:p>
          <a:p>
            <a:pPr lvl="1" eaLnBrk="1" hangingPunct="1">
              <a:lnSpc>
                <a:spcPct val="90000"/>
              </a:lnSpc>
            </a:pPr>
            <a:r>
              <a:rPr lang="en-US" dirty="0"/>
              <a:t>Role of complex baseband in DSP-centric transceiver design</a:t>
            </a:r>
          </a:p>
        </p:txBody>
      </p:sp>
    </p:spTree>
    <p:extLst>
      <p:ext uri="{BB962C8B-B14F-4D97-AF65-F5344CB8AC3E}">
        <p14:creationId xmlns:p14="http://schemas.microsoft.com/office/powerpoint/2010/main" val="1416491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Complex numbers</a:t>
            </a:r>
            <a:endParaRPr lang="en-IN" dirty="0"/>
          </a:p>
        </p:txBody>
      </p:sp>
      <p:sp>
        <p:nvSpPr>
          <p:cNvPr id="3" name="Content Placeholder 2"/>
          <p:cNvSpPr>
            <a:spLocks noGrp="1"/>
          </p:cNvSpPr>
          <p:nvPr>
            <p:ph idx="1"/>
          </p:nvPr>
        </p:nvSpPr>
        <p:spPr/>
        <p:txBody>
          <a:bodyPr/>
          <a:lstStyle/>
          <a:p>
            <a:r>
              <a:rPr lang="en-US" b="0" dirty="0" smtClean="0"/>
              <a:t>Complex numbers provide a compact way of describing amplitude and phase (and the operations that affect them, such as filtering)</a:t>
            </a:r>
          </a:p>
          <a:p>
            <a:endParaRPr lang="en-IN" dirty="0"/>
          </a:p>
        </p:txBody>
      </p:sp>
      <p:grpSp>
        <p:nvGrpSpPr>
          <p:cNvPr id="4" name="Group 18"/>
          <p:cNvGrpSpPr>
            <a:grpSpLocks/>
          </p:cNvGrpSpPr>
          <p:nvPr/>
        </p:nvGrpSpPr>
        <p:grpSpPr bwMode="auto">
          <a:xfrm>
            <a:off x="1689100" y="2933700"/>
            <a:ext cx="6788150" cy="457200"/>
            <a:chOff x="192" y="1440"/>
            <a:chExt cx="4276" cy="288"/>
          </a:xfrm>
        </p:grpSpPr>
        <p:pic>
          <p:nvPicPr>
            <p:cNvPr id="5" name="Picture 5" descr="Snapshot 2009-08-16 10-59-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1488"/>
              <a:ext cx="84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Snapshot 2009-08-16 11-0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 y="1488"/>
              <a:ext cx="672"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2"/>
            <p:cNvSpPr txBox="1">
              <a:spLocks noChangeArrowheads="1"/>
            </p:cNvSpPr>
            <p:nvPr/>
          </p:nvSpPr>
          <p:spPr bwMode="auto">
            <a:xfrm>
              <a:off x="192" y="1440"/>
              <a:ext cx="11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a:t>Complex number</a:t>
              </a:r>
            </a:p>
          </p:txBody>
        </p:sp>
        <p:sp>
          <p:nvSpPr>
            <p:cNvPr id="8" name="Text Box 14"/>
            <p:cNvSpPr txBox="1">
              <a:spLocks noChangeArrowheads="1"/>
            </p:cNvSpPr>
            <p:nvPr/>
          </p:nvSpPr>
          <p:spPr bwMode="auto">
            <a:xfrm>
              <a:off x="2390" y="1446"/>
              <a:ext cx="20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a:t>(x and y real-valued,                    )</a:t>
              </a:r>
            </a:p>
          </p:txBody>
        </p:sp>
      </p:grpSp>
    </p:spTree>
    <p:extLst>
      <p:ext uri="{BB962C8B-B14F-4D97-AF65-F5344CB8AC3E}">
        <p14:creationId xmlns:p14="http://schemas.microsoft.com/office/powerpoint/2010/main" val="138081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01700" y="0"/>
            <a:ext cx="9004300" cy="1143000"/>
          </a:xfrm>
        </p:spPr>
        <p:txBody>
          <a:bodyPr/>
          <a:lstStyle/>
          <a:p>
            <a:pPr eaLnBrk="1" hangingPunct="1"/>
            <a:r>
              <a:rPr lang="en-US" b="1" dirty="0" smtClean="0"/>
              <a:t>Complex numbers</a:t>
            </a:r>
          </a:p>
        </p:txBody>
      </p:sp>
      <p:pic>
        <p:nvPicPr>
          <p:cNvPr id="39939" name="Picture 4" descr="Snapshot 2009-08-16 10-58-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300" y="2398744"/>
            <a:ext cx="304800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7" descr="Snapshot 2009-08-16 11-0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66" y="1967766"/>
            <a:ext cx="13081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8" descr="Snapshot 2009-08-16 11-02-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8909" y="1967766"/>
            <a:ext cx="1371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9" descr="Snapshot 2009-08-16 11-03-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0356" y="2695577"/>
            <a:ext cx="27432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0" descr="Snapshot 2009-08-16 11-03-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9500" y="5262676"/>
            <a:ext cx="23876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 Box 13"/>
          <p:cNvSpPr txBox="1">
            <a:spLocks noChangeArrowheads="1"/>
          </p:cNvSpPr>
          <p:nvPr/>
        </p:nvSpPr>
        <p:spPr bwMode="auto">
          <a:xfrm>
            <a:off x="823912" y="1249362"/>
            <a:ext cx="8472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a:t>Often useful to interpret a complex number as a point in 2-D plane</a:t>
            </a:r>
          </a:p>
        </p:txBody>
      </p:sp>
      <p:sp>
        <p:nvSpPr>
          <p:cNvPr id="39947" name="Text Box 15"/>
          <p:cNvSpPr txBox="1">
            <a:spLocks noChangeArrowheads="1"/>
          </p:cNvSpPr>
          <p:nvPr/>
        </p:nvSpPr>
        <p:spPr bwMode="auto">
          <a:xfrm>
            <a:off x="823912" y="1839853"/>
            <a:ext cx="3541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a:t>Cartesian (rectangular) coordinates:</a:t>
            </a:r>
          </a:p>
        </p:txBody>
      </p:sp>
      <p:sp>
        <p:nvSpPr>
          <p:cNvPr id="39948" name="Text Box 16"/>
          <p:cNvSpPr txBox="1">
            <a:spLocks noChangeArrowheads="1"/>
          </p:cNvSpPr>
          <p:nvPr/>
        </p:nvSpPr>
        <p:spPr bwMode="auto">
          <a:xfrm>
            <a:off x="2291865" y="2588390"/>
            <a:ext cx="18229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a:t>Polar coordinates</a:t>
            </a:r>
          </a:p>
        </p:txBody>
      </p:sp>
      <p:sp>
        <p:nvSpPr>
          <p:cNvPr id="39949" name="Text Box 17"/>
          <p:cNvSpPr txBox="1">
            <a:spLocks noChangeArrowheads="1"/>
          </p:cNvSpPr>
          <p:nvPr/>
        </p:nvSpPr>
        <p:spPr bwMode="auto">
          <a:xfrm>
            <a:off x="901700" y="4110889"/>
            <a:ext cx="61245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a:t>But a complex number is more than just a 2D real vector:</a:t>
            </a:r>
          </a:p>
          <a:p>
            <a:r>
              <a:rPr lang="en-US" b="0" dirty="0"/>
              <a:t>mainly because of complex multiplication (one complex multiply</a:t>
            </a:r>
          </a:p>
          <a:p>
            <a:r>
              <a:rPr lang="en-US" b="0" dirty="0"/>
              <a:t> requires four real multiplies, and corresponds to adding phases)</a:t>
            </a:r>
          </a:p>
        </p:txBody>
      </p:sp>
      <p:sp>
        <p:nvSpPr>
          <p:cNvPr id="39950" name="Text Box 20"/>
          <p:cNvSpPr txBox="1">
            <a:spLocks noChangeArrowheads="1"/>
          </p:cNvSpPr>
          <p:nvPr/>
        </p:nvSpPr>
        <p:spPr bwMode="auto">
          <a:xfrm>
            <a:off x="1885983" y="5314890"/>
            <a:ext cx="15560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Narrow" panose="020B0606020202030204" pitchFamily="34" charset="0"/>
                <a:ea typeface="MS PGothic" panose="020B0600070205080204" pitchFamily="34" charset="-128"/>
              </a:defRPr>
            </a:lvl1pPr>
            <a:lvl2pPr marL="37931725" indent="-37474525">
              <a:defRPr sz="2000" b="1">
                <a:solidFill>
                  <a:schemeClr val="tx1"/>
                </a:solidFill>
                <a:latin typeface="Arial Narrow" panose="020B0606020202030204" pitchFamily="34" charset="0"/>
                <a:ea typeface="MS PGothic" panose="020B0600070205080204" pitchFamily="34" charset="-128"/>
              </a:defRPr>
            </a:lvl2pPr>
            <a:lvl3pPr>
              <a:defRPr sz="2000" b="1">
                <a:solidFill>
                  <a:schemeClr val="tx1"/>
                </a:solidFill>
                <a:latin typeface="Arial Narrow" panose="020B0606020202030204" pitchFamily="34" charset="0"/>
                <a:ea typeface="MS PGothic" panose="020B0600070205080204" pitchFamily="34" charset="-128"/>
              </a:defRPr>
            </a:lvl3pPr>
            <a:lvl4pPr>
              <a:defRPr sz="2000" b="1">
                <a:solidFill>
                  <a:schemeClr val="tx1"/>
                </a:solidFill>
                <a:latin typeface="Arial Narrow" panose="020B0606020202030204" pitchFamily="34" charset="0"/>
                <a:ea typeface="MS PGothic" panose="020B0600070205080204" pitchFamily="34" charset="-128"/>
              </a:defRPr>
            </a:lvl4pPr>
            <a:lvl5pPr>
              <a:defRPr sz="2000" b="1">
                <a:solidFill>
                  <a:schemeClr val="tx1"/>
                </a:solidFill>
                <a:latin typeface="Arial Narrow" panose="020B0606020202030204" pitchFamily="34"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Arial Narrow" panose="020B0606020202030204" pitchFamily="34" charset="0"/>
                <a:ea typeface="MS PGothic" panose="020B0600070205080204" pitchFamily="34" charset="-128"/>
              </a:defRPr>
            </a:lvl9pPr>
          </a:lstStyle>
          <a:p>
            <a:r>
              <a:rPr lang="en-US" b="0" dirty="0"/>
              <a:t>Euler’s </a:t>
            </a:r>
            <a:r>
              <a:rPr lang="en-US" b="0" dirty="0" smtClean="0"/>
              <a:t>identity</a:t>
            </a:r>
            <a:endParaRPr lang="en-US" b="0" dirty="0"/>
          </a:p>
        </p:txBody>
      </p:sp>
    </p:spTree>
    <p:extLst>
      <p:ext uri="{BB962C8B-B14F-4D97-AF65-F5344CB8AC3E}">
        <p14:creationId xmlns:p14="http://schemas.microsoft.com/office/powerpoint/2010/main" val="3616682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a:t>
            </a:r>
            <a:endParaRPr lang="en-IN" dirty="0"/>
          </a:p>
        </p:txBody>
      </p:sp>
      <p:sp>
        <p:nvSpPr>
          <p:cNvPr id="3" name="Content Placeholder 2"/>
          <p:cNvSpPr>
            <a:spLocks noGrp="1"/>
          </p:cNvSpPr>
          <p:nvPr>
            <p:ph idx="1"/>
          </p:nvPr>
        </p:nvSpPr>
        <p:spPr/>
        <p:txBody>
          <a:bodyPr>
            <a:normAutofit/>
          </a:bodyPr>
          <a:lstStyle/>
          <a:p>
            <a:r>
              <a:rPr lang="en-IN" dirty="0" smtClean="0"/>
              <a:t>A </a:t>
            </a:r>
            <a:r>
              <a:rPr lang="en-IN" dirty="0"/>
              <a:t>signal s(t) is a function of time (or some other independent variable, such as </a:t>
            </a:r>
            <a:r>
              <a:rPr lang="en-IN" dirty="0" smtClean="0"/>
              <a:t>frequency, or </a:t>
            </a:r>
            <a:r>
              <a:rPr lang="en-IN" dirty="0"/>
              <a:t>spatial coordinates) which has an interesting physical interpretation. </a:t>
            </a:r>
            <a:r>
              <a:rPr lang="en-IN" dirty="0" smtClean="0"/>
              <a:t>E.g., signal is </a:t>
            </a:r>
            <a:r>
              <a:rPr lang="en-IN" dirty="0"/>
              <a:t>generated by a transmitter, </a:t>
            </a:r>
            <a:r>
              <a:rPr lang="en-IN" dirty="0" smtClean="0"/>
              <a:t>and/or </a:t>
            </a:r>
            <a:r>
              <a:rPr lang="en-IN" dirty="0"/>
              <a:t>processed by a receiver. </a:t>
            </a:r>
            <a:endParaRPr lang="en-IN" dirty="0" smtClean="0"/>
          </a:p>
          <a:p>
            <a:r>
              <a:rPr lang="en-IN" dirty="0" smtClean="0"/>
              <a:t>Physically </a:t>
            </a:r>
            <a:r>
              <a:rPr lang="en-IN" dirty="0"/>
              <a:t>realizable signals </a:t>
            </a:r>
            <a:r>
              <a:rPr lang="en-IN" dirty="0" smtClean="0"/>
              <a:t>such as </a:t>
            </a:r>
            <a:r>
              <a:rPr lang="en-IN" dirty="0"/>
              <a:t>those sent over a wire or over the air must take real </a:t>
            </a:r>
            <a:r>
              <a:rPr lang="en-IN" dirty="0" smtClean="0"/>
              <a:t>values. </a:t>
            </a:r>
          </a:p>
          <a:p>
            <a:r>
              <a:rPr lang="en-IN" dirty="0" smtClean="0"/>
              <a:t>It </a:t>
            </a:r>
            <a:r>
              <a:rPr lang="en-IN" dirty="0"/>
              <a:t>is </a:t>
            </a:r>
            <a:r>
              <a:rPr lang="en-IN" dirty="0" smtClean="0"/>
              <a:t>extremely useful </a:t>
            </a:r>
            <a:r>
              <a:rPr lang="en-IN" dirty="0"/>
              <a:t>(and physically meaningful) to consider </a:t>
            </a:r>
            <a:r>
              <a:rPr lang="en-IN" b="1" i="1" dirty="0"/>
              <a:t>a pair</a:t>
            </a:r>
            <a:r>
              <a:rPr lang="en-IN" i="1" dirty="0"/>
              <a:t> </a:t>
            </a:r>
            <a:r>
              <a:rPr lang="en-IN" dirty="0"/>
              <a:t>of real-valued signals, interpreted as </a:t>
            </a:r>
            <a:r>
              <a:rPr lang="en-IN" dirty="0" smtClean="0"/>
              <a:t>the real </a:t>
            </a:r>
            <a:r>
              <a:rPr lang="en-IN" dirty="0"/>
              <a:t>and imaginary parts of a complex-valued signal. </a:t>
            </a:r>
            <a:endParaRPr lang="en-IN" dirty="0" smtClean="0"/>
          </a:p>
          <a:p>
            <a:r>
              <a:rPr lang="en-IN" dirty="0" smtClean="0"/>
              <a:t>Thus</a:t>
            </a:r>
            <a:r>
              <a:rPr lang="en-IN" dirty="0"/>
              <a:t>, in general, we allow signals to </a:t>
            </a:r>
            <a:r>
              <a:rPr lang="en-IN" dirty="0" smtClean="0"/>
              <a:t>take complex </a:t>
            </a:r>
            <a:r>
              <a:rPr lang="en-IN" dirty="0"/>
              <a:t>values.</a:t>
            </a:r>
          </a:p>
        </p:txBody>
      </p:sp>
    </p:spTree>
    <p:extLst>
      <p:ext uri="{BB962C8B-B14F-4D97-AF65-F5344CB8AC3E}">
        <p14:creationId xmlns:p14="http://schemas.microsoft.com/office/powerpoint/2010/main" val="242232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vs. Continuous</a:t>
            </a:r>
            <a:endParaRPr lang="en-IN" dirty="0"/>
          </a:p>
        </p:txBody>
      </p:sp>
      <p:sp>
        <p:nvSpPr>
          <p:cNvPr id="3" name="Content Placeholder 2"/>
          <p:cNvSpPr>
            <a:spLocks noGrp="1"/>
          </p:cNvSpPr>
          <p:nvPr>
            <p:ph idx="1"/>
          </p:nvPr>
        </p:nvSpPr>
        <p:spPr/>
        <p:txBody>
          <a:bodyPr>
            <a:normAutofit lnSpcReduction="10000"/>
          </a:bodyPr>
          <a:lstStyle/>
          <a:p>
            <a:r>
              <a:rPr lang="en-IN" dirty="0" smtClean="0"/>
              <a:t>Notation </a:t>
            </a:r>
            <a:r>
              <a:rPr lang="en-IN" dirty="0"/>
              <a:t>x(t) </a:t>
            </a:r>
            <a:r>
              <a:rPr lang="en-IN" dirty="0" smtClean="0"/>
              <a:t>is used to </a:t>
            </a:r>
            <a:r>
              <a:rPr lang="en-IN" dirty="0"/>
              <a:t>denote </a:t>
            </a:r>
            <a:r>
              <a:rPr lang="en-IN" dirty="0" smtClean="0"/>
              <a:t>continuous time </a:t>
            </a:r>
            <a:r>
              <a:rPr lang="en-IN" dirty="0"/>
              <a:t>signals (t taking real values), and x[n] to denote discrete time signals (n taking </a:t>
            </a:r>
            <a:r>
              <a:rPr lang="en-IN" dirty="0" smtClean="0"/>
              <a:t>integer values</a:t>
            </a:r>
            <a:r>
              <a:rPr lang="en-IN" dirty="0"/>
              <a:t>). </a:t>
            </a:r>
            <a:endParaRPr lang="en-IN" dirty="0" smtClean="0"/>
          </a:p>
          <a:p>
            <a:r>
              <a:rPr lang="en-IN" dirty="0" smtClean="0"/>
              <a:t>A </a:t>
            </a:r>
            <a:r>
              <a:rPr lang="en-IN" dirty="0"/>
              <a:t>continuous time signal x(t) sampled at rate </a:t>
            </a:r>
            <a:r>
              <a:rPr lang="en-IN" dirty="0" err="1"/>
              <a:t>T</a:t>
            </a:r>
            <a:r>
              <a:rPr lang="en-IN" baseline="-25000" dirty="0" err="1"/>
              <a:t>s</a:t>
            </a:r>
            <a:r>
              <a:rPr lang="en-IN" dirty="0"/>
              <a:t> produces discrete time samples </a:t>
            </a:r>
            <a:r>
              <a:rPr lang="en-IN" dirty="0" smtClean="0"/>
              <a:t>x(nT</a:t>
            </a:r>
            <a:r>
              <a:rPr lang="en-IN" baseline="-25000" dirty="0" smtClean="0"/>
              <a:t>s</a:t>
            </a:r>
            <a:r>
              <a:rPr lang="en-IN" dirty="0" smtClean="0"/>
              <a:t>+t</a:t>
            </a:r>
            <a:r>
              <a:rPr lang="en-IN" baseline="-25000" dirty="0" smtClean="0"/>
              <a:t>0</a:t>
            </a:r>
            <a:r>
              <a:rPr lang="en-IN" dirty="0"/>
              <a:t>) (t</a:t>
            </a:r>
            <a:r>
              <a:rPr lang="en-IN" baseline="-25000" dirty="0"/>
              <a:t>0</a:t>
            </a:r>
            <a:r>
              <a:rPr lang="en-IN" dirty="0"/>
              <a:t> an arbitrary offset), which we often denote as a discrete time signal x[n</a:t>
            </a:r>
            <a:r>
              <a:rPr lang="en-IN" dirty="0" smtClean="0"/>
              <a:t>]. </a:t>
            </a:r>
          </a:p>
          <a:p>
            <a:r>
              <a:rPr lang="en-IN" dirty="0" smtClean="0"/>
              <a:t>Signals sent </a:t>
            </a:r>
            <a:r>
              <a:rPr lang="en-IN" dirty="0"/>
              <a:t>over a physical communication channel are inherently continuous time, implementations </a:t>
            </a:r>
            <a:r>
              <a:rPr lang="en-IN" dirty="0" smtClean="0"/>
              <a:t>at both </a:t>
            </a:r>
            <a:r>
              <a:rPr lang="en-IN" dirty="0"/>
              <a:t>the transmitter and receiver make heavy use of discrete time implementations on </a:t>
            </a:r>
            <a:r>
              <a:rPr lang="en-IN" dirty="0" smtClean="0"/>
              <a:t>digitized samples </a:t>
            </a:r>
            <a:r>
              <a:rPr lang="en-IN" dirty="0"/>
              <a:t>corresponding to the analog continuous time waveforms of interest</a:t>
            </a:r>
            <a:r>
              <a:rPr lang="en-IN" dirty="0" smtClean="0"/>
              <a:t>.</a:t>
            </a:r>
            <a:endParaRPr lang="en-IN" dirty="0"/>
          </a:p>
        </p:txBody>
      </p:sp>
    </p:spTree>
    <p:extLst>
      <p:ext uri="{BB962C8B-B14F-4D97-AF65-F5344CB8AC3E}">
        <p14:creationId xmlns:p14="http://schemas.microsoft.com/office/powerpoint/2010/main" val="3605206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21611</TotalTime>
  <Words>1775</Words>
  <Application>Microsoft Office PowerPoint</Application>
  <PresentationFormat>Widescreen</PresentationFormat>
  <Paragraphs>206</Paragraphs>
  <Slides>40</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MS PGothic</vt:lpstr>
      <vt:lpstr>Arial</vt:lpstr>
      <vt:lpstr>Arial Narrow</vt:lpstr>
      <vt:lpstr>Calibri</vt:lpstr>
      <vt:lpstr>Calibri Light</vt:lpstr>
      <vt:lpstr>Lucida Calligraphy</vt:lpstr>
      <vt:lpstr>Symbol</vt:lpstr>
      <vt:lpstr>Office Theme</vt:lpstr>
      <vt:lpstr>Microsoft Equation</vt:lpstr>
      <vt:lpstr>Chapter 2: Signals and Systems</vt:lpstr>
      <vt:lpstr>Signals and Systems</vt:lpstr>
      <vt:lpstr>Signals and Systems: Goals</vt:lpstr>
      <vt:lpstr>Passband vs. Baseband</vt:lpstr>
      <vt:lpstr>Signals and Systems Review: Outline</vt:lpstr>
      <vt:lpstr>Complex numbers</vt:lpstr>
      <vt:lpstr>Complex numbers</vt:lpstr>
      <vt:lpstr>Signals</vt:lpstr>
      <vt:lpstr>Discrete vs. Continuous</vt:lpstr>
      <vt:lpstr>Sinusoid</vt:lpstr>
      <vt:lpstr>Sinusoids</vt:lpstr>
      <vt:lpstr>Complex Exponential</vt:lpstr>
      <vt:lpstr>Other Important Signals</vt:lpstr>
      <vt:lpstr>Delta (Impulse) function</vt:lpstr>
      <vt:lpstr>Indicator and Boxcar Functions</vt:lpstr>
      <vt:lpstr>Sinc Function</vt:lpstr>
      <vt:lpstr>Signals and Vectors</vt:lpstr>
      <vt:lpstr>Signals and Vectors</vt:lpstr>
      <vt:lpstr>Energy and Power</vt:lpstr>
      <vt:lpstr>Energy of the Signal</vt:lpstr>
      <vt:lpstr>Solution</vt:lpstr>
      <vt:lpstr>Energy and Power</vt:lpstr>
      <vt:lpstr>DC Value</vt:lpstr>
      <vt:lpstr>Power and DC value of Sinusoid</vt:lpstr>
      <vt:lpstr>Linear Time-invariant Systems</vt:lpstr>
      <vt:lpstr>LTI</vt:lpstr>
      <vt:lpstr>Example</vt:lpstr>
      <vt:lpstr>Linear Time-Invariant (LTI) Systems</vt:lpstr>
      <vt:lpstr>Convolution</vt:lpstr>
      <vt:lpstr>LTI Systems</vt:lpstr>
      <vt:lpstr>Convolution</vt:lpstr>
      <vt:lpstr>Convolution</vt:lpstr>
      <vt:lpstr>Convolution</vt:lpstr>
      <vt:lpstr>PowerPoint Presentation</vt:lpstr>
      <vt:lpstr>Exercise: LTI concept</vt:lpstr>
      <vt:lpstr>Convolution of two boxes = trapezoid</vt:lpstr>
      <vt:lpstr>Exercise: convolution computation</vt:lpstr>
      <vt:lpstr>Digital modulation as convolution</vt:lpstr>
      <vt:lpstr>Convolving with the delta function</vt:lpstr>
      <vt:lpstr>Modeling a multipath channel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Signals and Systems</dc:title>
  <dc:creator>Jyotsna</dc:creator>
  <cp:lastModifiedBy>Jyotsna</cp:lastModifiedBy>
  <cp:revision>30</cp:revision>
  <dcterms:created xsi:type="dcterms:W3CDTF">2017-07-24T03:42:50Z</dcterms:created>
  <dcterms:modified xsi:type="dcterms:W3CDTF">2017-08-08T03:54:45Z</dcterms:modified>
</cp:coreProperties>
</file>