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1"/>
  </p:notesMasterIdLst>
  <p:sldIdLst>
    <p:sldId id="353" r:id="rId2"/>
    <p:sldId id="337" r:id="rId3"/>
    <p:sldId id="339" r:id="rId4"/>
    <p:sldId id="338" r:id="rId5"/>
    <p:sldId id="378" r:id="rId6"/>
    <p:sldId id="381" r:id="rId7"/>
    <p:sldId id="382" r:id="rId8"/>
    <p:sldId id="359" r:id="rId9"/>
    <p:sldId id="340" r:id="rId10"/>
    <p:sldId id="341" r:id="rId11"/>
    <p:sldId id="342" r:id="rId12"/>
    <p:sldId id="343" r:id="rId13"/>
    <p:sldId id="380" r:id="rId14"/>
    <p:sldId id="379" r:id="rId15"/>
    <p:sldId id="344" r:id="rId16"/>
    <p:sldId id="345" r:id="rId17"/>
    <p:sldId id="346" r:id="rId18"/>
    <p:sldId id="347" r:id="rId19"/>
    <p:sldId id="377" r:id="rId20"/>
  </p:sldIdLst>
  <p:sldSz cx="9144000" cy="6858000" type="screen4x3"/>
  <p:notesSz cx="6858000" cy="9144000"/>
  <p:defaultTextStyle>
    <a:defPPr>
      <a:defRPr lang="en-US"/>
    </a:defPPr>
    <a:lvl1pPr marL="0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1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21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32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41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52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62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072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083" algn="l" defTabSz="45701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1CF88-0D77-C94A-9D0B-F00174B24841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04675-06BE-BE4B-970F-B60D2F9D7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11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21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32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41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52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62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72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83" algn="l" defTabSz="4570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2075FB-DF0A-F746-B17A-028EFC6771AE}" type="slidenum">
              <a:rPr lang="en-US" sz="1200">
                <a:solidFill>
                  <a:srgbClr val="000000"/>
                </a:solidFill>
              </a:rPr>
              <a:pPr eaLnBrk="1" hangingPunct="1"/>
              <a:t>2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2075FB-DF0A-F746-B17A-028EFC6771AE}" type="slidenum">
              <a:rPr lang="en-US" sz="1200">
                <a:solidFill>
                  <a:srgbClr val="000000"/>
                </a:solidFill>
              </a:rPr>
              <a:pPr eaLnBrk="1" hangingPunct="1"/>
              <a:t>18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2075FB-DF0A-F746-B17A-028EFC6771AE}" type="slidenum">
              <a:rPr lang="en-US" sz="1200">
                <a:solidFill>
                  <a:srgbClr val="000000"/>
                </a:solidFill>
              </a:rPr>
              <a:pPr eaLnBrk="1" hangingPunct="1"/>
              <a:t>5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2075FB-DF0A-F746-B17A-028EFC6771AE}" type="slidenum">
              <a:rPr lang="en-US" sz="1200">
                <a:solidFill>
                  <a:srgbClr val="000000"/>
                </a:solidFill>
              </a:rPr>
              <a:pPr eaLnBrk="1" hangingPunct="1"/>
              <a:t>9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2075FB-DF0A-F746-B17A-028EFC6771AE}" type="slidenum">
              <a:rPr lang="en-US" sz="1200">
                <a:solidFill>
                  <a:srgbClr val="000000"/>
                </a:solidFill>
              </a:rPr>
              <a:pPr eaLnBrk="1" hangingPunct="1"/>
              <a:t>10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2075FB-DF0A-F746-B17A-028EFC6771AE}" type="slidenum">
              <a:rPr lang="en-US" sz="1200">
                <a:solidFill>
                  <a:srgbClr val="000000"/>
                </a:solidFill>
              </a:rPr>
              <a:pPr eaLnBrk="1" hangingPunct="1"/>
              <a:t>11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2075FB-DF0A-F746-B17A-028EFC6771AE}" type="slidenum">
              <a:rPr lang="en-US" sz="1200">
                <a:solidFill>
                  <a:srgbClr val="000000"/>
                </a:solidFill>
              </a:rPr>
              <a:pPr eaLnBrk="1" hangingPunct="1"/>
              <a:t>12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2075FB-DF0A-F746-B17A-028EFC6771AE}" type="slidenum">
              <a:rPr lang="en-US" sz="1200">
                <a:solidFill>
                  <a:srgbClr val="000000"/>
                </a:solidFill>
              </a:rPr>
              <a:pPr eaLnBrk="1" hangingPunct="1"/>
              <a:t>15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2075FB-DF0A-F746-B17A-028EFC6771AE}" type="slidenum">
              <a:rPr lang="en-US" sz="1200">
                <a:solidFill>
                  <a:srgbClr val="000000"/>
                </a:solidFill>
              </a:rPr>
              <a:pPr eaLnBrk="1" hangingPunct="1"/>
              <a:t>16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2075FB-DF0A-F746-B17A-028EFC6771AE}" type="slidenum">
              <a:rPr lang="en-US" sz="1200">
                <a:solidFill>
                  <a:srgbClr val="000000"/>
                </a:solidFill>
              </a:rPr>
              <a:pPr eaLnBrk="1" hangingPunct="1"/>
              <a:t>17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8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2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011" indent="0" algn="ctr">
              <a:buNone/>
            </a:lvl2pPr>
            <a:lvl3pPr marL="914021" indent="0" algn="ctr">
              <a:buNone/>
            </a:lvl3pPr>
            <a:lvl4pPr marL="1371032" indent="0" algn="ctr">
              <a:buNone/>
            </a:lvl4pPr>
            <a:lvl5pPr marL="1828041" indent="0" algn="ctr">
              <a:buNone/>
            </a:lvl5pPr>
            <a:lvl6pPr marL="2285052" indent="0" algn="ctr">
              <a:buNone/>
            </a:lvl6pPr>
            <a:lvl7pPr marL="2742062" indent="0" algn="ctr">
              <a:buNone/>
            </a:lvl7pPr>
            <a:lvl8pPr marL="3199072" indent="0" algn="ctr">
              <a:buNone/>
            </a:lvl8pPr>
            <a:lvl9pPr marL="3656083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FA4B6F8-2E87-EA40-98A1-D2C045D823B5}" type="datetimeFigureOut">
              <a:rPr lang="en-US" smtClean="0"/>
              <a:t>9/5/17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42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3" y="609604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1" y="6248406"/>
            <a:ext cx="2209800" cy="365125"/>
          </a:xfrm>
        </p:spPr>
        <p:txBody>
          <a:bodyPr/>
          <a:lstStyle/>
          <a:p>
            <a:fld id="{9FA4B6F8-2E87-EA40-98A1-D2C045D823B5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3" y="6248211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702" rIns="91400" bIns="45702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702" rIns="91400" bIns="45702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1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702" rIns="91400" bIns="45702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41" y="144462"/>
            <a:ext cx="533400" cy="244476"/>
          </a:xfrm>
        </p:spPr>
        <p:txBody>
          <a:bodyPr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4" y="2743204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1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3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9/5/17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2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A4B6F8-2E87-EA40-98A1-D2C045D823B5}" type="datetimeFigureOut">
              <a:rPr lang="en-US" smtClean="0"/>
              <a:t>9/5/17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4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FA4B6F8-2E87-EA40-98A1-D2C045D823B5}" type="datetimeFigureOut">
              <a:rPr lang="en-US" smtClean="0"/>
              <a:t>9/5/17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9/5/17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B6F8-2E87-EA40-98A1-D2C045D823B5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03" tIns="182804" rIns="137103" bIns="9140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3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8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1" y="2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4"/>
            <a:ext cx="2667000" cy="365125"/>
          </a:xfrm>
        </p:spPr>
        <p:txBody>
          <a:bodyPr rtlCol="0"/>
          <a:lstStyle/>
          <a:p>
            <a:fld id="{9FA4B6F8-2E87-EA40-98A1-D2C045D823B5}" type="datetimeFigureOut">
              <a:rPr lang="en-US" smtClean="0"/>
              <a:t>9/5/17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10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2" y="228600"/>
            <a:ext cx="8153400" cy="990600"/>
          </a:xfrm>
          <a:prstGeom prst="rect">
            <a:avLst/>
          </a:prstGeom>
        </p:spPr>
        <p:txBody>
          <a:bodyPr vert="horz" lIns="91400" tIns="45702" rIns="91400" bIns="45702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 lIns="91400" tIns="45702" rIns="91400" bIns="45702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4"/>
            <a:ext cx="2667000" cy="365125"/>
          </a:xfrm>
          <a:prstGeom prst="rect">
            <a:avLst/>
          </a:prstGeom>
        </p:spPr>
        <p:txBody>
          <a:bodyPr vert="horz" lIns="91400" tIns="45702" rIns="91400" bIns="45702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FA4B6F8-2E87-EA40-98A1-D2C045D823B5}" type="datetimeFigureOut">
              <a:rPr lang="en-US" smtClean="0"/>
              <a:t>9/5/17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10"/>
            <a:ext cx="5421083" cy="365125"/>
          </a:xfrm>
          <a:prstGeom prst="rect">
            <a:avLst/>
          </a:prstGeom>
        </p:spPr>
        <p:txBody>
          <a:bodyPr vert="horz" lIns="91400" tIns="45702" rIns="91400" bIns="45702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00" tIns="45702" rIns="91400" bIns="4570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lIns="91400" tIns="45702" rIns="91400" bIns="45702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175E70B-1B1D-5C4B-86A1-92C6C8ACFD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19908" indent="-319908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813" indent="-274205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21" indent="-228506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32" indent="-228506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41" indent="-228506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2248" indent="-228506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6455" indent="-228506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0660" indent="-228506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4868" indent="-228506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0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61" y="1623654"/>
            <a:ext cx="88392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FILTER DESIGN –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rectangular, hamming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8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E5CD46-9B28-0246-B491-36E611A52804}" type="slidenum">
              <a:rPr 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FIR Filter Design </a:t>
            </a:r>
            <a:endParaRPr lang="en-US" sz="4400" b="1" dirty="0">
              <a:solidFill>
                <a:srgbClr val="000000"/>
              </a:solidFill>
            </a:endParaRP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457200" y="1143001"/>
            <a:ext cx="8458200" cy="257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8452"/>
            <a:ext cx="5867400" cy="3530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669052"/>
            <a:ext cx="4673600" cy="571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81" y="5313160"/>
            <a:ext cx="4686300" cy="1460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9416" y="5240552"/>
            <a:ext cx="4445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92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E5CD46-9B28-0246-B491-36E611A52804}" type="slidenum">
              <a:rPr 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Rectangular Window Method</a:t>
            </a:r>
            <a:endParaRPr lang="en-US" sz="4400" b="1" dirty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14" y="1612818"/>
            <a:ext cx="6273800" cy="2197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299" y="4050658"/>
            <a:ext cx="5156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718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E5CD46-9B28-0246-B491-36E611A52804}" type="slidenum">
              <a:rPr 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Rectangular Window Method</a:t>
            </a:r>
            <a:endParaRPr lang="en-US" sz="4400" b="1" dirty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64" y="1366838"/>
            <a:ext cx="2235200" cy="787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347" y="1493838"/>
            <a:ext cx="1905000" cy="66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0" y="2431168"/>
            <a:ext cx="3276600" cy="812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764" y="2431168"/>
            <a:ext cx="4013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845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4164"/>
            <a:ext cx="9144000" cy="6611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92536" y="1421398"/>
            <a:ext cx="2193735" cy="2639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0"/>
            <a:ext cx="9144000" cy="278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40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8900"/>
            <a:ext cx="9144000" cy="413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0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E5CD46-9B28-0246-B491-36E611A52804}" type="slidenum">
              <a:rPr 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Rectangular Window Method</a:t>
            </a:r>
            <a:endParaRPr lang="en-US" sz="4400" b="1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51674"/>
            <a:ext cx="5822912" cy="550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316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E5CD46-9B28-0246-B491-36E611A52804}" type="slidenum">
              <a:rPr 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Rectangular Window Method</a:t>
            </a:r>
            <a:endParaRPr lang="en-US" sz="4400" b="1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94020"/>
            <a:ext cx="6604000" cy="1231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99" y="1694028"/>
            <a:ext cx="66548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553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E5CD46-9B28-0246-B491-36E611A52804}" type="slidenum">
              <a:rPr 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Hamming Window Method</a:t>
            </a:r>
            <a:endParaRPr lang="en-US" sz="4400" b="1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60" y="1642311"/>
            <a:ext cx="4851400" cy="685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60" y="2628900"/>
            <a:ext cx="5816600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60" y="3280600"/>
            <a:ext cx="6515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487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E5CD46-9B28-0246-B491-36E611A52804}" type="slidenum">
              <a:rPr 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Hamming Window Method</a:t>
            </a:r>
            <a:endParaRPr lang="en-US" sz="4400" b="1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5619"/>
            <a:ext cx="6540500" cy="2959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16" y="4698066"/>
            <a:ext cx="7315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909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49428"/>
          </a:xfrm>
        </p:spPr>
        <p:txBody>
          <a:bodyPr>
            <a:normAutofit/>
          </a:bodyPr>
          <a:lstStyle/>
          <a:p>
            <a:r>
              <a:rPr lang="en-US" dirty="0" smtClean="0"/>
              <a:t>Reference: </a:t>
            </a:r>
            <a:r>
              <a:rPr lang="en-US" dirty="0" err="1" smtClean="0"/>
              <a:t>Orfanidis</a:t>
            </a:r>
            <a:r>
              <a:rPr lang="en-US" dirty="0" smtClean="0"/>
              <a:t> – chapter 10 FIR Filter design</a:t>
            </a:r>
          </a:p>
          <a:p>
            <a:r>
              <a:rPr lang="en-US" dirty="0" smtClean="0"/>
              <a:t>Filter Specs</a:t>
            </a:r>
          </a:p>
          <a:p>
            <a:pPr lvl="1"/>
            <a:r>
              <a:rPr lang="en-US" dirty="0" smtClean="0"/>
              <a:t>Rectangular, Hamming – Cut off frequency</a:t>
            </a:r>
          </a:p>
          <a:p>
            <a:pPr lvl="1"/>
            <a:r>
              <a:rPr lang="en-US" dirty="0" smtClean="0"/>
              <a:t>Next Lecture: Kaiser </a:t>
            </a:r>
            <a:r>
              <a:rPr lang="en-US" dirty="0" smtClean="0"/>
              <a:t>– 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153" y="3313954"/>
            <a:ext cx="19939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54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E5CD46-9B28-0246-B491-36E611A52804}" type="slidenum">
              <a:rPr 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FIR Filter Design </a:t>
            </a:r>
            <a:endParaRPr lang="en-US" sz="4400" b="1" dirty="0">
              <a:solidFill>
                <a:srgbClr val="000000"/>
              </a:solidFill>
            </a:endParaRP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457200" y="1143001"/>
            <a:ext cx="8458200" cy="257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3015" y="1826481"/>
            <a:ext cx="2418104" cy="10784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800000"/>
                </a:solidFill>
              </a:rPr>
              <a:t>Design procedure</a:t>
            </a:r>
            <a:endParaRPr lang="en-US" sz="2400" dirty="0">
              <a:solidFill>
                <a:srgbClr val="800000"/>
              </a:solidFill>
            </a:endParaRPr>
          </a:p>
        </p:txBody>
      </p:sp>
      <p:cxnSp>
        <p:nvCxnSpPr>
          <p:cNvPr id="4" name="Straight Arrow Connector 3"/>
          <p:cNvCxnSpPr>
            <a:endCxn id="2" idx="1"/>
          </p:cNvCxnSpPr>
          <p:nvPr/>
        </p:nvCxnSpPr>
        <p:spPr>
          <a:xfrm flipV="1">
            <a:off x="1548283" y="2365728"/>
            <a:ext cx="1304732" cy="1739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319140" y="2326784"/>
            <a:ext cx="1304732" cy="173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0131" y="1826481"/>
            <a:ext cx="2542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Filter Specifications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852101" y="1478391"/>
            <a:ext cx="14437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FIR – </a:t>
            </a:r>
            <a:r>
              <a:rPr lang="en-US" sz="2400" b="1" dirty="0" smtClean="0"/>
              <a:t>h</a:t>
            </a:r>
          </a:p>
          <a:p>
            <a:r>
              <a:rPr lang="en-US" sz="2400" dirty="0" smtClean="0"/>
              <a:t>IIR – [</a:t>
            </a:r>
            <a:r>
              <a:rPr lang="en-US" sz="2400" b="1" dirty="0" smtClean="0"/>
              <a:t>b</a:t>
            </a:r>
            <a:r>
              <a:rPr lang="en-US" sz="2400" dirty="0" smtClean="0"/>
              <a:t>, </a:t>
            </a:r>
            <a:r>
              <a:rPr lang="en-US" sz="2400" b="1" dirty="0" smtClean="0"/>
              <a:t>a</a:t>
            </a:r>
            <a:r>
              <a:rPr lang="en-US" sz="2400" dirty="0" smtClean="0"/>
              <a:t>]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290" y="2638274"/>
            <a:ext cx="1905000" cy="26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083" y="3009900"/>
            <a:ext cx="1676400" cy="279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9083" y="3289300"/>
            <a:ext cx="1574800" cy="26670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257800"/>
              </p:ext>
            </p:extLst>
          </p:nvPr>
        </p:nvGraphicFramePr>
        <p:xfrm>
          <a:off x="1143468" y="4406670"/>
          <a:ext cx="60960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800000"/>
                          </a:solidFill>
                        </a:rPr>
                        <a:t>FIR</a:t>
                      </a:r>
                      <a:r>
                        <a:rPr lang="en-US" sz="2400" baseline="0" dirty="0" smtClean="0">
                          <a:solidFill>
                            <a:srgbClr val="800000"/>
                          </a:solidFill>
                        </a:rPr>
                        <a:t> Filter Design</a:t>
                      </a:r>
                      <a:endParaRPr lang="en-US" sz="2400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800000"/>
                          </a:solidFill>
                        </a:rPr>
                        <a:t>IIR</a:t>
                      </a:r>
                      <a:r>
                        <a:rPr lang="en-US" sz="2400" baseline="0" dirty="0" smtClean="0">
                          <a:solidFill>
                            <a:srgbClr val="800000"/>
                          </a:solidFill>
                        </a:rPr>
                        <a:t> Filter Design</a:t>
                      </a:r>
                      <a:endParaRPr lang="en-US" sz="2400" dirty="0" smtClean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Linear Phase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Efficient</a:t>
                      </a:r>
                      <a:r>
                        <a:rPr lang="en-US" sz="2000" baseline="0" dirty="0" smtClean="0"/>
                        <a:t> Implementation when </a:t>
                      </a:r>
                      <a:r>
                        <a:rPr lang="en-US" sz="2000" dirty="0" smtClean="0"/>
                        <a:t>N is large (as FIR)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078400"/>
            <a:ext cx="43942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738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FIR Filter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46955"/>
            <a:ext cx="13843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212622"/>
            <a:ext cx="4838700" cy="40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" y="2717800"/>
            <a:ext cx="5295900" cy="469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044" y="3457927"/>
            <a:ext cx="2692400" cy="2349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1398" y="2679296"/>
            <a:ext cx="5273802" cy="778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4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IIR Filter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894353"/>
            <a:ext cx="5562600" cy="368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65" y="3489841"/>
            <a:ext cx="3543300" cy="431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65" y="4027475"/>
            <a:ext cx="3467100" cy="44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89841"/>
            <a:ext cx="3987800" cy="187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1867" y="1638300"/>
            <a:ext cx="4660900" cy="1130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648" y="1859844"/>
            <a:ext cx="1854200" cy="711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96165" y="1544040"/>
            <a:ext cx="4816602" cy="1296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1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E5CD46-9B28-0246-B491-36E611A52804}" type="slidenum">
              <a:rPr 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FIR Filter Design </a:t>
            </a:r>
            <a:endParaRPr lang="en-US" sz="4400" b="1" dirty="0">
              <a:solidFill>
                <a:srgbClr val="000000"/>
              </a:solidFill>
            </a:endParaRP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457200" y="1143001"/>
            <a:ext cx="8458200" cy="257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3015" y="1826481"/>
            <a:ext cx="2418104" cy="10784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800000"/>
                </a:solidFill>
              </a:rPr>
              <a:t>Design procedure</a:t>
            </a:r>
            <a:endParaRPr lang="en-US" sz="2400" dirty="0">
              <a:solidFill>
                <a:srgbClr val="800000"/>
              </a:solidFill>
            </a:endParaRPr>
          </a:p>
        </p:txBody>
      </p:sp>
      <p:cxnSp>
        <p:nvCxnSpPr>
          <p:cNvPr id="4" name="Straight Arrow Connector 3"/>
          <p:cNvCxnSpPr>
            <a:endCxn id="2" idx="1"/>
          </p:cNvCxnSpPr>
          <p:nvPr/>
        </p:nvCxnSpPr>
        <p:spPr>
          <a:xfrm flipV="1">
            <a:off x="1548283" y="2365728"/>
            <a:ext cx="1304732" cy="1739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319140" y="2326784"/>
            <a:ext cx="1304732" cy="173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0131" y="1826481"/>
            <a:ext cx="2542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Filter Specifications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852101" y="1478391"/>
            <a:ext cx="14437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FIR – </a:t>
            </a:r>
            <a:r>
              <a:rPr lang="en-US" sz="2400" b="1" dirty="0" smtClean="0"/>
              <a:t>h</a:t>
            </a:r>
          </a:p>
          <a:p>
            <a:r>
              <a:rPr lang="en-US" sz="2400" dirty="0" smtClean="0"/>
              <a:t>IIR – [</a:t>
            </a:r>
            <a:r>
              <a:rPr lang="en-US" sz="2400" b="1" dirty="0" smtClean="0"/>
              <a:t>b</a:t>
            </a:r>
            <a:r>
              <a:rPr lang="en-US" sz="2400" dirty="0" smtClean="0"/>
              <a:t>, </a:t>
            </a:r>
            <a:r>
              <a:rPr lang="en-US" sz="2400" b="1" dirty="0" smtClean="0"/>
              <a:t>a</a:t>
            </a:r>
            <a:r>
              <a:rPr lang="en-US" sz="2400" dirty="0" smtClean="0"/>
              <a:t>]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290" y="2638274"/>
            <a:ext cx="1905000" cy="26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083" y="3009900"/>
            <a:ext cx="1676400" cy="279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9083" y="3289300"/>
            <a:ext cx="1574800" cy="26670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49160"/>
              </p:ext>
            </p:extLst>
          </p:nvPr>
        </p:nvGraphicFramePr>
        <p:xfrm>
          <a:off x="1143468" y="4406670"/>
          <a:ext cx="60960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800000"/>
                          </a:solidFill>
                        </a:rPr>
                        <a:t>FIR</a:t>
                      </a:r>
                      <a:r>
                        <a:rPr lang="en-US" sz="2400" baseline="0" dirty="0" smtClean="0">
                          <a:solidFill>
                            <a:srgbClr val="800000"/>
                          </a:solidFill>
                        </a:rPr>
                        <a:t> Filter Design</a:t>
                      </a:r>
                      <a:endParaRPr lang="en-US" sz="2400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800000"/>
                          </a:solidFill>
                        </a:rPr>
                        <a:t>IIR</a:t>
                      </a:r>
                      <a:r>
                        <a:rPr lang="en-US" sz="2400" baseline="0" dirty="0" smtClean="0">
                          <a:solidFill>
                            <a:srgbClr val="800000"/>
                          </a:solidFill>
                        </a:rPr>
                        <a:t> Filter Design</a:t>
                      </a:r>
                      <a:endParaRPr lang="en-US" sz="2400" dirty="0" smtClean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Linear Phase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Efficient</a:t>
                      </a:r>
                      <a:r>
                        <a:rPr lang="en-US" sz="2000" baseline="0" dirty="0" smtClean="0"/>
                        <a:t> Implementation when </a:t>
                      </a:r>
                      <a:r>
                        <a:rPr lang="en-US" sz="2000" dirty="0" smtClean="0"/>
                        <a:t>N is large (as FIR)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078400"/>
            <a:ext cx="43942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060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Zeros </a:t>
            </a:r>
            <a:r>
              <a:rPr lang="en-US" dirty="0">
                <a:solidFill>
                  <a:srgbClr val="0000FF"/>
                </a:solidFill>
              </a:rPr>
              <a:t>=&gt; Spectrum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46955"/>
            <a:ext cx="13843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212622"/>
            <a:ext cx="4838700" cy="40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" y="2717800"/>
            <a:ext cx="5295900" cy="46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315" y="3764844"/>
            <a:ext cx="6019800" cy="1714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411" y="3213100"/>
            <a:ext cx="5765800" cy="419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1600" y="4304594"/>
            <a:ext cx="2692400" cy="2349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8164" y="185789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4549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Poles and Zeros =&gt; Spectrum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567745"/>
            <a:ext cx="4800600" cy="77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148" y="1885245"/>
            <a:ext cx="28829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448" y="2446868"/>
            <a:ext cx="2984500" cy="59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" y="3241323"/>
            <a:ext cx="5448300" cy="223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2" y="5476523"/>
            <a:ext cx="3924300" cy="1066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7111" y="5476523"/>
            <a:ext cx="1270000" cy="622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6322" y="6124222"/>
            <a:ext cx="3898900" cy="635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8164" y="185789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151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Transfer functions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90" y="1828800"/>
            <a:ext cx="6502400" cy="3441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49889" y="1828800"/>
            <a:ext cx="3457222" cy="72531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02289" y="2178754"/>
            <a:ext cx="1117600" cy="72531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6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E5CD46-9B28-0246-B491-36E611A52804}" type="slidenum">
              <a:rPr lang="en-US" sz="14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FIR Filter Design </a:t>
            </a:r>
            <a:endParaRPr lang="en-US" sz="4400" b="1" dirty="0">
              <a:solidFill>
                <a:srgbClr val="000000"/>
              </a:solidFill>
            </a:endParaRP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457200" y="1143001"/>
            <a:ext cx="8458200" cy="257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8452"/>
            <a:ext cx="5867400" cy="3530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85" y="4669052"/>
            <a:ext cx="4813300" cy="685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5635625"/>
            <a:ext cx="4292600" cy="609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4700" y="5262208"/>
            <a:ext cx="3937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097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19940</TotalTime>
  <Words>158</Words>
  <Application>Microsoft Macintosh PowerPoint</Application>
  <PresentationFormat>On-screen Show (4:3)</PresentationFormat>
  <Paragraphs>61</Paragraphs>
  <Slides>19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Median</vt:lpstr>
      <vt:lpstr>     FILTER DESIGN –    rectangular, hamming</vt:lpstr>
      <vt:lpstr>PowerPoint Presentation</vt:lpstr>
      <vt:lpstr>FIR Filter</vt:lpstr>
      <vt:lpstr>IIR Filter</vt:lpstr>
      <vt:lpstr>PowerPoint Presentation</vt:lpstr>
      <vt:lpstr>Zeros =&gt; Spectrum</vt:lpstr>
      <vt:lpstr>Poles and Zeros =&gt; Spectrum</vt:lpstr>
      <vt:lpstr>Transfer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>StudIndia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Basic electronics</dc:title>
  <dc:creator>DeeBaaboo</dc:creator>
  <cp:lastModifiedBy>DeeBaaboo</cp:lastModifiedBy>
  <cp:revision>149</cp:revision>
  <dcterms:created xsi:type="dcterms:W3CDTF">2013-12-17T05:40:41Z</dcterms:created>
  <dcterms:modified xsi:type="dcterms:W3CDTF">2017-09-05T03:36:51Z</dcterms:modified>
</cp:coreProperties>
</file>